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48" r:id="rId5"/>
  </p:sldMasterIdLst>
  <p:notesMasterIdLst>
    <p:notesMasterId r:id="rId22"/>
  </p:notesMasterIdLst>
  <p:sldIdLst>
    <p:sldId id="256" r:id="rId6"/>
    <p:sldId id="258" r:id="rId7"/>
    <p:sldId id="260" r:id="rId8"/>
    <p:sldId id="261" r:id="rId9"/>
    <p:sldId id="279" r:id="rId10"/>
    <p:sldId id="259" r:id="rId11"/>
    <p:sldId id="262" r:id="rId12"/>
    <p:sldId id="263" r:id="rId13"/>
    <p:sldId id="265" r:id="rId14"/>
    <p:sldId id="266" r:id="rId15"/>
    <p:sldId id="276" r:id="rId16"/>
    <p:sldId id="268" r:id="rId17"/>
    <p:sldId id="269" r:id="rId18"/>
    <p:sldId id="270" r:id="rId19"/>
    <p:sldId id="277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" initials="S" lastIdx="13" clrIdx="0">
    <p:extLst>
      <p:ext uri="{19B8F6BF-5375-455C-9EA6-DF929625EA0E}">
        <p15:presenceInfo xmlns:p15="http://schemas.microsoft.com/office/powerpoint/2012/main" userId="Susan" providerId="None"/>
      </p:ext>
    </p:extLst>
  </p:cmAuthor>
  <p:cmAuthor id="2" name="Kurto, Kari" initials="KK" lastIdx="6" clrIdx="1">
    <p:extLst>
      <p:ext uri="{19B8F6BF-5375-455C-9EA6-DF929625EA0E}">
        <p15:presenceInfo xmlns:p15="http://schemas.microsoft.com/office/powerpoint/2012/main" userId="S::kari.kurto@ride.ri.gov::b4e5b07b-2077-4107-91a6-58ad614d8a7b" providerId="AD"/>
      </p:ext>
    </p:extLst>
  </p:cmAuthor>
  <p:cmAuthor id="3" name="natasha.feinberg@gmail.com" initials="na" lastIdx="2" clrIdx="2">
    <p:extLst>
      <p:ext uri="{19B8F6BF-5375-455C-9EA6-DF929625EA0E}">
        <p15:presenceInfo xmlns:p15="http://schemas.microsoft.com/office/powerpoint/2012/main" userId="S::urn:spo:guest#natasha.feinberg@gmail.com::" providerId="AD"/>
      </p:ext>
    </p:extLst>
  </p:cmAuthor>
  <p:cmAuthor id="4" name="Pagliaro, Susan" initials="PS" lastIdx="1" clrIdx="3">
    <p:extLst>
      <p:ext uri="{19B8F6BF-5375-455C-9EA6-DF929625EA0E}">
        <p15:presenceInfo xmlns:p15="http://schemas.microsoft.com/office/powerpoint/2012/main" userId="S::susan.pagliaro@ride.ri.gov::eb5c7594-c8b2-47c3-8715-e877f89ef8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2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09T21:21:13.9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8945 18988 16383 0 0,'0'0'-16383'0'0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09T21:21:19.1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21193 9223 16383 0 0,'0'0'-16383'0'0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09T21:21:19.1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19387 9421 16383 0 0,'0'0'-16383'0'0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09T21:21:19.11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19387 9421 16383 0 0,'0'0'-16383'0'0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09T21:21:19.1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3046 2535 16383 0 0,'0'0'-16383'0'0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09T21:21:19.1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10064 2594 16383 0 0,'-31'0'0'0'0,"-1"0"0"0"0,-63 0 0 0 0,32 0 0 0 0,32 0 0 0 0,-33-31 0 0 0,-31 31 0 0 0,64 0 0 0 0,189 31 0 0 0,-95-31 0 0 0,95 0 0 0 0,-126 0 0 0 0,-1 0 0 0 0,1 0 0 0 0,158 32 0 0 0,-190-32-16383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09T21:21:19.1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9819 2619 16383 0 0,'32'0'0'0'0,"0"0"0"0"0,-1 0 0 0 0,1 0 0 0 0,-32 32 0 0 0,32-32 0 0 0,31 0 0 0 0,-32 0 0 0 0,1 0 0 0 0,0 0 0 0 0,-1 0 0 0 0,1 0 0 0 0,-1 0 0 0 0,1 0 0 0 0,-1 0 0 0 0,1 0 0 0 0,-32-32 0 0 0,32 32 0 0 0,-32 0-16383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10T12:37:06.8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12948 898 16383 0 0,'-52'0'0'0'0,"52"0"-16383"0"0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10T12:37:06.8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12783 954 16383 0 0,'52'0'0'0'0,"-52"0"-16383"0"0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10T12:37:06.8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12839 954 16383 0 0,'26'0'0'0'0,"1"0"0"0"0,-1 0 0 0 0,0 26 0 0 0,0-26 0 0 0,-26 27 0 0 0,52-27 0 0 0,-26 0 0 0 0,1 0 0 0 0,-1 0 0 0 0,0 0 0 0 0,26 0 0 0 0,-52 0-16383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10T12:37:06.8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13150 926 16383 0 0,'0'0'-16383'0'0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09T21:21:13.9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8945 18988 16383 0 0,'0'0'-16383'0'0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10T12:37:06.8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13150 926 16383 0 0,'26'0'0'0'0,"0"26"0"0"0,0-26 0 0 0,0 0 0 0 0,-26 0-16383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10T12:37:06.8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13263 954 16383 0 0,'26'0'0'0'0,"0"0"0"0"0,0 0 0 0 0,0 0 0 0 0,53 0 0 0 0,-53 0 0 0 0,0 0 0 0 0,0 0 0 0 0,0 0 0 0 0,0 0 0 0 0,0 0 0 0 0,-52 0 0 0 0,0 0 0 0 0,0 0 0 0 0,26 0-16383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10T12:37:06.8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13183 1011 16383 0 0,'-26'0'0'0'0,"0"0"0"0"0,-26 0 0 0 0,26 0 0 0 0,-27 0 0 0 0,27 0 0 0 0,0 0 0 0 0,0 0 0 0 0,0 0 0 0 0,26 0-16383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09T21:21:13.9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9029 19045 16383 0 0,'0'0'-16383'0'0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09T21:21:13.9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9086 19016 16383 0 0,'0'0'-16383'0'0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09T21:21:13.92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9170 18960 16383 0 0,'0'0'-16383'0'0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09T21:21:13.9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8832 18932 16383 0 0,'0'0'-16383'0'0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09T21:21:13.9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8888 18960 16383 0 0,'0'0'-16383'0'0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09T21:21:19.1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11456 9647 16383 0 0,'0'0'-16383'0'0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6-09T21:21:19.1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20149 9308 16383 0 0,'0'0'-16383'0'0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5440F-C1DB-4954-99FE-F9CBAE84A49D}" type="datetimeFigureOut">
              <a:rPr lang="en-US"/>
              <a:t>8/6/2020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07326-E094-4A4F-B684-1EBFF12B7D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05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2d92b120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52d92b120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4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2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12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91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48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53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41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04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13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80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62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08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84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10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45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64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47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02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10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97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34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1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70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160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2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3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41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0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3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81F44-3689-4355-AE09-C3590EEF621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0F8C9-0536-44E3-92CA-2798A712B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6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85" r:id="rId3"/>
    <p:sldLayoutId id="2147483686" r:id="rId4"/>
    <p:sldLayoutId id="2147483674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2" r:id="rId28"/>
    <p:sldLayoutId id="2147483683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intensiveintervention.org/implementation-support/dbi-training-serie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9.png"/><Relationship Id="rId5" Type="http://schemas.openxmlformats.org/officeDocument/2006/relationships/hyperlink" Target="https://intensiveintervention.org/implementation-support/dbi-training-series" TargetMode="Externa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intensiveintervention.org/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7.png"/><Relationship Id="rId5" Type="http://schemas.openxmlformats.org/officeDocument/2006/relationships/hyperlink" Target="http://www.mtssri.org" TargetMode="Externa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intensiveintervention.org/implementation-support/dbi-training-serie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34.png"/><Relationship Id="rId7" Type="http://schemas.openxmlformats.org/officeDocument/2006/relationships/customXml" Target="../ink/ink3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.xml"/><Relationship Id="rId11" Type="http://schemas.openxmlformats.org/officeDocument/2006/relationships/customXml" Target="../ink/ink7.xml"/><Relationship Id="rId5" Type="http://schemas.openxmlformats.org/officeDocument/2006/relationships/image" Target="../media/image39.png"/><Relationship Id="rId10" Type="http://schemas.openxmlformats.org/officeDocument/2006/relationships/customXml" Target="../ink/ink6.xml"/><Relationship Id="rId4" Type="http://schemas.openxmlformats.org/officeDocument/2006/relationships/customXml" Target="../ink/ink1.xml"/><Relationship Id="rId9" Type="http://schemas.openxmlformats.org/officeDocument/2006/relationships/customXml" Target="../ink/ink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customXml" Target="../ink/ink15.xml"/><Relationship Id="rId18" Type="http://schemas.openxmlformats.org/officeDocument/2006/relationships/customXml" Target="../ink/ink17.xml"/><Relationship Id="rId26" Type="http://schemas.openxmlformats.org/officeDocument/2006/relationships/image" Target="../media/image47.png"/><Relationship Id="rId3" Type="http://schemas.openxmlformats.org/officeDocument/2006/relationships/customXml" Target="../ink/ink8.xml"/><Relationship Id="rId21" Type="http://schemas.openxmlformats.org/officeDocument/2006/relationships/customXml" Target="../ink/ink19.xml"/><Relationship Id="rId7" Type="http://schemas.openxmlformats.org/officeDocument/2006/relationships/customXml" Target="../ink/ink11.xml"/><Relationship Id="rId12" Type="http://schemas.openxmlformats.org/officeDocument/2006/relationships/image" Target="../media/image42.png"/><Relationship Id="rId17" Type="http://schemas.openxmlformats.org/officeDocument/2006/relationships/image" Target="../media/image41.png"/><Relationship Id="rId25" Type="http://schemas.openxmlformats.org/officeDocument/2006/relationships/customXml" Target="../ink/ink21.xml"/><Relationship Id="rId2" Type="http://schemas.openxmlformats.org/officeDocument/2006/relationships/image" Target="../media/image35.jpeg"/><Relationship Id="rId16" Type="http://schemas.openxmlformats.org/officeDocument/2006/relationships/customXml" Target="../ink/ink16.xml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10.xml"/><Relationship Id="rId24" Type="http://schemas.openxmlformats.org/officeDocument/2006/relationships/image" Target="../media/image46.png"/><Relationship Id="rId5" Type="http://schemas.openxmlformats.org/officeDocument/2006/relationships/customXml" Target="../ink/ink9.xml"/><Relationship Id="rId15" Type="http://schemas.openxmlformats.org/officeDocument/2006/relationships/image" Target="../media/image36.png"/><Relationship Id="rId23" Type="http://schemas.openxmlformats.org/officeDocument/2006/relationships/customXml" Target="../ink/ink20.xml"/><Relationship Id="rId28" Type="http://schemas.openxmlformats.org/officeDocument/2006/relationships/image" Target="../media/image48.png"/><Relationship Id="rId10" Type="http://schemas.openxmlformats.org/officeDocument/2006/relationships/customXml" Target="../ink/ink14.xml"/><Relationship Id="rId19" Type="http://schemas.openxmlformats.org/officeDocument/2006/relationships/customXml" Target="../ink/ink18.xml"/><Relationship Id="rId4" Type="http://schemas.openxmlformats.org/officeDocument/2006/relationships/image" Target="../media/image39.png"/><Relationship Id="rId9" Type="http://schemas.openxmlformats.org/officeDocument/2006/relationships/customXml" Target="../ink/ink13.xml"/><Relationship Id="rId14" Type="http://schemas.openxmlformats.org/officeDocument/2006/relationships/image" Target="../media/image43.png"/><Relationship Id="rId22" Type="http://schemas.openxmlformats.org/officeDocument/2006/relationships/image" Target="../media/image45.png"/><Relationship Id="rId27" Type="http://schemas.openxmlformats.org/officeDocument/2006/relationships/customXml" Target="../ink/ink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051321" cy="2387600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Multi-Tiered Systems of Support in a Comprehensive Reading Program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7100" y="442753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Project created in partnership with</a:t>
            </a:r>
            <a:endParaRPr lang="en-US"/>
          </a:p>
          <a:p>
            <a:r>
              <a:rPr lang="en-US">
                <a:ea typeface="+mn-lt"/>
                <a:cs typeface="+mn-lt"/>
              </a:rPr>
              <a:t> the Rhode Island Department of Education Literacy Ambassadors 2020</a:t>
            </a:r>
            <a:endParaRPr lang="en-US"/>
          </a:p>
          <a:p>
            <a:endParaRPr lang="en-US">
              <a:cs typeface="Calibri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989BC8-46E0-42F4-BCD1-4478263E9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0404" y="6308041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2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61656ED-541D-4D9C-AB1A-8D4BE2DF7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400" y="118546"/>
            <a:ext cx="4712898" cy="662090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BD5639-F846-4BBE-AC60-0992232D0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1235" y="6388871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03;p3">
            <a:hlinkClick r:id="rId4"/>
            <a:extLst>
              <a:ext uri="{FF2B5EF4-FFF2-40B4-BE49-F238E27FC236}">
                <a16:creationId xmlns:a16="http://schemas.microsoft.com/office/drawing/2014/main" id="{59F623F6-6BF8-43F7-B67B-87DF7ECA5314}"/>
              </a:ext>
            </a:extLst>
          </p:cNvPr>
          <p:cNvSpPr txBox="1">
            <a:spLocks noGrp="1"/>
          </p:cNvSpPr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SzPts val="4400"/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Response to Intervention/MTSS Overview 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104;p3">
            <a:extLst>
              <a:ext uri="{FF2B5EF4-FFF2-40B4-BE49-F238E27FC236}">
                <a16:creationId xmlns:a16="http://schemas.microsoft.com/office/drawing/2014/main" id="{6ED5718D-6077-4A33-A9C1-69B344313076}"/>
              </a:ext>
            </a:extLst>
          </p:cNvPr>
          <p:cNvPicPr preferRelativeResize="0"/>
          <p:nvPr/>
        </p:nvPicPr>
        <p:blipFill rotWithShape="1">
          <a:blip r:embed="rId5"/>
          <a:stretch/>
        </p:blipFill>
        <p:spPr>
          <a:xfrm>
            <a:off x="394434" y="2426818"/>
            <a:ext cx="5330182" cy="3997637"/>
          </a:xfrm>
          <a:prstGeom prst="rect">
            <a:avLst/>
          </a:prstGeom>
          <a:noFill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oogle Shape;105;p3">
            <a:extLst>
              <a:ext uri="{FF2B5EF4-FFF2-40B4-BE49-F238E27FC236}">
                <a16:creationId xmlns:a16="http://schemas.microsoft.com/office/drawing/2014/main" id="{C15380C9-461F-42F6-8928-5FB530A4B3F0}"/>
              </a:ext>
            </a:extLst>
          </p:cNvPr>
          <p:cNvPicPr preferRelativeResize="0"/>
          <p:nvPr/>
        </p:nvPicPr>
        <p:blipFill rotWithShape="1">
          <a:blip r:embed="rId6"/>
          <a:stretch/>
        </p:blipFill>
        <p:spPr>
          <a:xfrm>
            <a:off x="6030395" y="2426817"/>
            <a:ext cx="5330182" cy="3997637"/>
          </a:xfrm>
          <a:prstGeom prst="rect">
            <a:avLst/>
          </a:prstGeom>
          <a:noFill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24F518-2C67-4C79-8205-1F1CAD97D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4139" y="6577626"/>
            <a:ext cx="203200" cy="20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DC903A-7B6C-499C-9D65-B40B78E5A683}"/>
              </a:ext>
            </a:extLst>
          </p:cNvPr>
          <p:cNvSpPr txBox="1"/>
          <p:nvPr/>
        </p:nvSpPr>
        <p:spPr>
          <a:xfrm>
            <a:off x="3026108" y="6422848"/>
            <a:ext cx="269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Cengage Learning, 2013</a:t>
            </a:r>
          </a:p>
        </p:txBody>
      </p:sp>
    </p:spTree>
    <p:extLst>
      <p:ext uri="{BB962C8B-B14F-4D97-AF65-F5344CB8AC3E}">
        <p14:creationId xmlns:p14="http://schemas.microsoft.com/office/powerpoint/2010/main" val="211719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6;g828f65e727_0_32">
            <a:extLst>
              <a:ext uri="{FF2B5EF4-FFF2-40B4-BE49-F238E27FC236}">
                <a16:creationId xmlns:a16="http://schemas.microsoft.com/office/drawing/2014/main" id="{A41E2934-3871-4E9D-87FD-367AF0213FA3}"/>
              </a:ext>
            </a:extLst>
          </p:cNvPr>
          <p:cNvSpPr txBox="1">
            <a:spLocks noGrp="1"/>
          </p:cNvSpPr>
          <p:nvPr/>
        </p:nvSpPr>
        <p:spPr>
          <a:xfrm>
            <a:off x="317284" y="1276840"/>
            <a:ext cx="7744426" cy="52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endParaRPr lang="en-US"/>
          </a:p>
          <a:p>
            <a: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A specific way of implementing intensive intervention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Grounded in experimental teaching (Fuchs &amp; Deno, 1982)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Evidence of effectiveness in many studies </a:t>
            </a:r>
            <a:r>
              <a:rPr lang="en-US">
                <a:solidFill>
                  <a:srgbClr val="3F3F3F"/>
                </a:solidFill>
              </a:rPr>
              <a:t>Schumaker et al., 2005; see Toste et al., 2018 for a review)</a:t>
            </a:r>
            <a:endParaRPr>
              <a:solidFill>
                <a:srgbClr val="3F3F3F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●"/>
            </a:pPr>
            <a:r>
              <a:rPr lang="en-US">
                <a:solidFill>
                  <a:srgbClr val="3F3F3F"/>
                </a:solidFill>
              </a:rPr>
              <a:t>Currently championed by the OSERS-funded </a:t>
            </a:r>
            <a:r>
              <a:rPr lang="en-US" b="1">
                <a:solidFill>
                  <a:srgbClr val="3F3F3F"/>
                </a:solidFill>
              </a:rPr>
              <a:t>National Center on Intensive Intervention</a:t>
            </a:r>
            <a:endParaRPr b="1">
              <a:solidFill>
                <a:srgbClr val="3F3F3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5" name="Google Shape;157;g828f65e727_0_32">
            <a:hlinkClick r:id="rId5"/>
            <a:extLst>
              <a:ext uri="{FF2B5EF4-FFF2-40B4-BE49-F238E27FC236}">
                <a16:creationId xmlns:a16="http://schemas.microsoft.com/office/drawing/2014/main" id="{33B62919-2725-4862-9727-7939855F64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33255" y="1276210"/>
            <a:ext cx="3562403" cy="54036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8;g828f65e727_0_32">
            <a:extLst>
              <a:ext uri="{FF2B5EF4-FFF2-40B4-BE49-F238E27FC236}">
                <a16:creationId xmlns:a16="http://schemas.microsoft.com/office/drawing/2014/main" id="{9E2B79AF-2643-4631-A30F-A5D26E4AA5C5}"/>
              </a:ext>
            </a:extLst>
          </p:cNvPr>
          <p:cNvSpPr txBox="1">
            <a:spLocks noGrp="1"/>
          </p:cNvSpPr>
          <p:nvPr/>
        </p:nvSpPr>
        <p:spPr>
          <a:xfrm>
            <a:off x="454766" y="172528"/>
            <a:ext cx="11006700" cy="11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Data-Based Individualization: When Students are Non-Responsive to the Intervention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9A5F55-EC9A-425A-B256-1FA314726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52190" y="6423552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7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3;p8">
            <a:extLst>
              <a:ext uri="{FF2B5EF4-FFF2-40B4-BE49-F238E27FC236}">
                <a16:creationId xmlns:a16="http://schemas.microsoft.com/office/drawing/2014/main" id="{272FD289-2E1F-475B-A2BE-9B84598A6F92}"/>
              </a:ext>
            </a:extLst>
          </p:cNvPr>
          <p:cNvSpPr txBox="1">
            <a:spLocks noGrp="1"/>
          </p:cNvSpPr>
          <p:nvPr/>
        </p:nvSpPr>
        <p:spPr>
          <a:xfrm>
            <a:off x="201283" y="101560"/>
            <a:ext cx="105156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/>
              <a:t>                                  Progress Monitoring</a:t>
            </a:r>
            <a:endParaRPr/>
          </a:p>
        </p:txBody>
      </p:sp>
      <p:pic>
        <p:nvPicPr>
          <p:cNvPr id="5" name="Google Shape;164;p8">
            <a:extLst>
              <a:ext uri="{FF2B5EF4-FFF2-40B4-BE49-F238E27FC236}">
                <a16:creationId xmlns:a16="http://schemas.microsoft.com/office/drawing/2014/main" id="{08593592-4C61-4EAF-93F4-73014610CBC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076" y="2064920"/>
            <a:ext cx="1186815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5;p8">
            <a:extLst>
              <a:ext uri="{FF2B5EF4-FFF2-40B4-BE49-F238E27FC236}">
                <a16:creationId xmlns:a16="http://schemas.microsoft.com/office/drawing/2014/main" id="{D840453D-92D4-4AEC-9D90-BC0224484D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54" r="1487" b="-1053"/>
          <a:stretch/>
        </p:blipFill>
        <p:spPr>
          <a:xfrm>
            <a:off x="320076" y="989833"/>
            <a:ext cx="11817735" cy="107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025E1C-1491-4185-823C-C8962B278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9187" y="648991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4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70;p9">
            <a:extLst>
              <a:ext uri="{FF2B5EF4-FFF2-40B4-BE49-F238E27FC236}">
                <a16:creationId xmlns:a16="http://schemas.microsoft.com/office/drawing/2014/main" id="{D2E09BF6-5DCC-4033-A07B-0FD5D9C1A6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961" y="447145"/>
            <a:ext cx="10969150" cy="51989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71;p9">
            <a:extLst>
              <a:ext uri="{FF2B5EF4-FFF2-40B4-BE49-F238E27FC236}">
                <a16:creationId xmlns:a16="http://schemas.microsoft.com/office/drawing/2014/main" id="{F1F8C233-EBF2-4227-8437-C0441304AA6C}"/>
              </a:ext>
            </a:extLst>
          </p:cNvPr>
          <p:cNvSpPr txBox="1"/>
          <p:nvPr/>
        </p:nvSpPr>
        <p:spPr>
          <a:xfrm>
            <a:off x="564836" y="5913595"/>
            <a:ext cx="104457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Progress monitoring template found at </a:t>
            </a:r>
            <a:r>
              <a:rPr lang="en-US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https://intensiveintervention.org/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ACC91B-613C-40CF-BA72-203CA308E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704" y="6546619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2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person, indoor, holding, standing&#10;&#10;Description generated with very high confidence">
            <a:extLst>
              <a:ext uri="{FF2B5EF4-FFF2-40B4-BE49-F238E27FC236}">
                <a16:creationId xmlns:a16="http://schemas.microsoft.com/office/drawing/2014/main" id="{35EB4A6C-2DC8-44BB-8F36-EBCCCCA686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77" name="Google Shape;177;g52d92b120d_1_0"/>
          <p:cNvSpPr txBox="1"/>
          <p:nvPr/>
        </p:nvSpPr>
        <p:spPr>
          <a:xfrm>
            <a:off x="7260021" y="3260685"/>
            <a:ext cx="3161929" cy="161839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4000" b="1" i="1" u="none" strike="noStrike" kern="1200" cap="none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Diagnosis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35C434-EEF9-461E-A69F-484DA583D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3757" y="6297937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;g848aa60b33_0_4">
            <a:extLst>
              <a:ext uri="{FF2B5EF4-FFF2-40B4-BE49-F238E27FC236}">
                <a16:creationId xmlns:a16="http://schemas.microsoft.com/office/drawing/2014/main" id="{87C9F143-F2FE-43FE-897F-A1AB100053B1}"/>
              </a:ext>
            </a:extLst>
          </p:cNvPr>
          <p:cNvSpPr txBox="1"/>
          <p:nvPr/>
        </p:nvSpPr>
        <p:spPr>
          <a:xfrm>
            <a:off x="1124059" y="762143"/>
            <a:ext cx="3585900" cy="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Further Resources</a:t>
            </a:r>
            <a:endParaRPr sz="3600" b="1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83;g848aa60b33_0_4">
            <a:hlinkClick r:id="rId5"/>
            <a:extLst>
              <a:ext uri="{FF2B5EF4-FFF2-40B4-BE49-F238E27FC236}">
                <a16:creationId xmlns:a16="http://schemas.microsoft.com/office/drawing/2014/main" id="{78D8E2E5-FA58-4913-B5AA-A210A94FA2A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1021" y="1734168"/>
            <a:ext cx="9972675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47B96D-0275-4674-B244-9337A0E18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37459" y="6237314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8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9;g52d92b120d_0_0">
            <a:extLst>
              <a:ext uri="{FF2B5EF4-FFF2-40B4-BE49-F238E27FC236}">
                <a16:creationId xmlns:a16="http://schemas.microsoft.com/office/drawing/2014/main" id="{F730634A-318E-42C9-8803-110C3D17F4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7972" y="2818259"/>
            <a:ext cx="3639541" cy="12297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0;g52d92b120d_0_0">
            <a:extLst>
              <a:ext uri="{FF2B5EF4-FFF2-40B4-BE49-F238E27FC236}">
                <a16:creationId xmlns:a16="http://schemas.microsoft.com/office/drawing/2014/main" id="{91C15750-BD06-4F90-9E30-43101251FF33}"/>
              </a:ext>
            </a:extLst>
          </p:cNvPr>
          <p:cNvSpPr/>
          <p:nvPr/>
        </p:nvSpPr>
        <p:spPr>
          <a:xfrm>
            <a:off x="4843383" y="2626668"/>
            <a:ext cx="2346005" cy="1654315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91;g52d92b120d_0_0">
            <a:extLst>
              <a:ext uri="{FF2B5EF4-FFF2-40B4-BE49-F238E27FC236}">
                <a16:creationId xmlns:a16="http://schemas.microsoft.com/office/drawing/2014/main" id="{9071EF86-734C-468B-84F3-ACED24AC0EE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5078" y="3131013"/>
            <a:ext cx="1772812" cy="652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;g52d92b120d_0_0">
            <a:extLst>
              <a:ext uri="{FF2B5EF4-FFF2-40B4-BE49-F238E27FC236}">
                <a16:creationId xmlns:a16="http://schemas.microsoft.com/office/drawing/2014/main" id="{9145CD84-9AE9-45E6-9C66-48B86E942C2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0952" y="358334"/>
            <a:ext cx="4712412" cy="554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49E11B-34F3-45BC-A84F-BA008E9FA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1754" y="6419183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5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840B1409-2D82-4F8B-91F3-5C17704D5212}"/>
              </a:ext>
            </a:extLst>
          </p:cNvPr>
          <p:cNvSpPr txBox="1">
            <a:spLocks noGrp="1"/>
          </p:cNvSpPr>
          <p:nvPr/>
        </p:nvSpPr>
        <p:spPr>
          <a:xfrm>
            <a:off x="279400" y="1619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Comprehensive Reading Program</a:t>
            </a:r>
            <a:endParaRPr/>
          </a:p>
        </p:txBody>
      </p:sp>
      <p:pic>
        <p:nvPicPr>
          <p:cNvPr id="5" name="Google Shape;98;p2">
            <a:extLst>
              <a:ext uri="{FF2B5EF4-FFF2-40B4-BE49-F238E27FC236}">
                <a16:creationId xmlns:a16="http://schemas.microsoft.com/office/drawing/2014/main" id="{4BD7F45A-C051-436D-BAD6-E9072D28B9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3650" y="1220800"/>
            <a:ext cx="7140100" cy="484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C7019F-F825-46AF-A59B-AE8FAA8D7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8015" y="6323197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6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03;p3">
            <a:hlinkClick r:id="rId4"/>
            <a:extLst>
              <a:ext uri="{FF2B5EF4-FFF2-40B4-BE49-F238E27FC236}">
                <a16:creationId xmlns:a16="http://schemas.microsoft.com/office/drawing/2014/main" id="{59F623F6-6BF8-43F7-B67B-87DF7ECA5314}"/>
              </a:ext>
            </a:extLst>
          </p:cNvPr>
          <p:cNvSpPr txBox="1">
            <a:spLocks noGrp="1"/>
          </p:cNvSpPr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SzPts val="4400"/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Response to Intervention/MTSS Overview 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104;p3">
            <a:extLst>
              <a:ext uri="{FF2B5EF4-FFF2-40B4-BE49-F238E27FC236}">
                <a16:creationId xmlns:a16="http://schemas.microsoft.com/office/drawing/2014/main" id="{6ED5718D-6077-4A33-A9C1-69B344313076}"/>
              </a:ext>
            </a:extLst>
          </p:cNvPr>
          <p:cNvPicPr preferRelativeResize="0"/>
          <p:nvPr/>
        </p:nvPicPr>
        <p:blipFill rotWithShape="1">
          <a:blip r:embed="rId5"/>
          <a:stretch/>
        </p:blipFill>
        <p:spPr>
          <a:xfrm>
            <a:off x="394434" y="2426818"/>
            <a:ext cx="5330182" cy="3997637"/>
          </a:xfrm>
          <a:prstGeom prst="rect">
            <a:avLst/>
          </a:prstGeom>
          <a:noFill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oogle Shape;105;p3">
            <a:extLst>
              <a:ext uri="{FF2B5EF4-FFF2-40B4-BE49-F238E27FC236}">
                <a16:creationId xmlns:a16="http://schemas.microsoft.com/office/drawing/2014/main" id="{C15380C9-461F-42F6-8928-5FB530A4B3F0}"/>
              </a:ext>
            </a:extLst>
          </p:cNvPr>
          <p:cNvPicPr preferRelativeResize="0"/>
          <p:nvPr/>
        </p:nvPicPr>
        <p:blipFill rotWithShape="1">
          <a:blip r:embed="rId6"/>
          <a:stretch/>
        </p:blipFill>
        <p:spPr>
          <a:xfrm>
            <a:off x="6507940" y="2426818"/>
            <a:ext cx="5330182" cy="3997637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B44CCF-515B-4CB6-96C3-98513E008CB7}"/>
              </a:ext>
            </a:extLst>
          </p:cNvPr>
          <p:cNvSpPr txBox="1"/>
          <p:nvPr/>
        </p:nvSpPr>
        <p:spPr>
          <a:xfrm>
            <a:off x="3026108" y="6488668"/>
            <a:ext cx="269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Cengage Learning, 2013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2303E0-7BB2-40D1-9862-47224285E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4218" y="6571734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5A73-E469-4D91-9222-02DF9522C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Sample Structure of a Literacy Block 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22B25E-11EE-482F-8F16-982869EA95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4125321"/>
              </p:ext>
            </p:extLst>
          </p:nvPr>
        </p:nvGraphicFramePr>
        <p:xfrm>
          <a:off x="795617" y="1389529"/>
          <a:ext cx="10257857" cy="4475473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1501587">
                  <a:extLst>
                    <a:ext uri="{9D8B030D-6E8A-4147-A177-3AD203B41FA5}">
                      <a16:colId xmlns:a16="http://schemas.microsoft.com/office/drawing/2014/main" val="1671352499"/>
                    </a:ext>
                  </a:extLst>
                </a:gridCol>
                <a:gridCol w="1848970">
                  <a:extLst>
                    <a:ext uri="{9D8B030D-6E8A-4147-A177-3AD203B41FA5}">
                      <a16:colId xmlns:a16="http://schemas.microsoft.com/office/drawing/2014/main" val="2651106415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620690829"/>
                    </a:ext>
                  </a:extLst>
                </a:gridCol>
                <a:gridCol w="4240300">
                  <a:extLst>
                    <a:ext uri="{9D8B030D-6E8A-4147-A177-3AD203B41FA5}">
                      <a16:colId xmlns:a16="http://schemas.microsoft.com/office/drawing/2014/main" val="24985821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Instruction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Class Configuration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Instructional Examples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812652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90 minutes Tier 1: Core Literacy Instruction 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25-45 minutes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daily 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Whole group 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Teaching the core reading program and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supplementing with materials to fill any gaps in foundational reading skills (e.g., phonemic awareness, encoding) </a:t>
                      </a:r>
                    </a:p>
                    <a:p>
                      <a:pPr lvl="0">
                        <a:buNone/>
                      </a:pP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450251"/>
                  </a:ext>
                </a:extLst>
              </a:tr>
              <a:tr h="370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45-65 minutes; approximately 15-20 minutes per small group daily 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Small groups on a rotating basis 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Reviewing phonics instruction, word building activities, reading decodable texts and moving to leveled when students can accurately read real and nonsense words of all syllable types. 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100200"/>
                  </a:ext>
                </a:extLst>
              </a:tr>
              <a:tr h="370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/>
                        <a:t>Group 1: 15 minutes 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686354"/>
                  </a:ext>
                </a:extLst>
              </a:tr>
              <a:tr h="370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/>
                        <a:t>Group 2: 15 minutes 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219474"/>
                  </a:ext>
                </a:extLst>
              </a:tr>
              <a:tr h="370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/>
                        <a:t>Group 3: 15 minutes 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099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Tier 2 Intervention 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/>
                        <a:t>15-25 minutes </a:t>
                      </a:r>
                      <a:endParaRPr lang="en-US" sz="1400" dirty="0"/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/>
                        <a:t>3-5 times per week 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Individual/small group 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In addition to the core literacy instruction, address specific area of need on the literacy continuum. </a:t>
                      </a:r>
                    </a:p>
                    <a:p>
                      <a:pPr lvl="0">
                        <a:buNone/>
                      </a:pP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539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Tier 3 Intervention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30 minutes- 1 hour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3-5 times per week 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Individual/small group with highly trained support personnel 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Intensive, formal, structured literacy-based intervention delivered with fidelity still focusing on specific area of need. 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507785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1FD33B-5317-46F8-90F4-31CF04206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36844" y="6247417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5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5C2E0E2-A634-4DB3-A11E-A357E9F4E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49617" y="165148"/>
            <a:ext cx="8933543" cy="6045934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04D9A2-19ED-461B-AF84-BA659848D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0782" y="6211082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6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D8E2E4A-27E2-44B5-947F-88498C5C654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C4FFAF-1DF4-41B7-9EE4-43574448F62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04CC1C3-CBE4-4339-B614-86A33DFD6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6115" y="561887"/>
            <a:ext cx="8962436" cy="56370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5FF7AE-ED90-4017-BB4D-13240A08F54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AEFD1FE-169F-4E6E-B59B-3AD5A9EE8FD9}"/>
                  </a:ext>
                </a:extLst>
              </p14:cNvPr>
              <p14:cNvContentPartPr/>
              <p14:nvPr/>
            </p14:nvContentPartPr>
            <p14:xfrm>
              <a:off x="2611172" y="6223616"/>
              <a:ext cx="9525" cy="952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AEFD1FE-169F-4E6E-B59B-3AD5A9EE8FD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4447" y="5747366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A53C1BE-EB2B-490B-A8D5-6350F2BDEA72}"/>
                  </a:ext>
                </a:extLst>
              </p14:cNvPr>
              <p14:cNvContentPartPr/>
              <p14:nvPr/>
            </p14:nvContentPartPr>
            <p14:xfrm>
              <a:off x="2611172" y="6223616"/>
              <a:ext cx="9525" cy="9525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A53C1BE-EB2B-490B-A8D5-6350F2BDEA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4447" y="5747366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F6B58A2-FA0F-40F8-8D18-B9082647A6C6}"/>
                  </a:ext>
                </a:extLst>
              </p14:cNvPr>
              <p14:cNvContentPartPr/>
              <p14:nvPr/>
            </p14:nvContentPartPr>
            <p14:xfrm>
              <a:off x="2639394" y="6242402"/>
              <a:ext cx="9525" cy="9525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F6B58A2-FA0F-40F8-8D18-B9082647A6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3144" y="5775677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FE3115D-80A5-47AB-A181-54320ABC54C2}"/>
                  </a:ext>
                </a:extLst>
              </p14:cNvPr>
              <p14:cNvContentPartPr/>
              <p14:nvPr/>
            </p14:nvContentPartPr>
            <p14:xfrm>
              <a:off x="2658180" y="6232965"/>
              <a:ext cx="9525" cy="9525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FE3115D-80A5-47AB-A181-54320ABC54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91455" y="5756715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5A68D16-6306-4A13-A0CB-F9F67E6FA793}"/>
                  </a:ext>
                </a:extLst>
              </p14:cNvPr>
              <p14:cNvContentPartPr/>
              <p14:nvPr/>
            </p14:nvContentPartPr>
            <p14:xfrm>
              <a:off x="2686402" y="6214179"/>
              <a:ext cx="9525" cy="952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5A68D16-6306-4A13-A0CB-F9F67E6FA7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0152" y="5737929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34413DE-156A-4754-8AD7-D10FB80485BD}"/>
                  </a:ext>
                </a:extLst>
              </p14:cNvPr>
              <p14:cNvContentPartPr/>
              <p14:nvPr/>
            </p14:nvContentPartPr>
            <p14:xfrm>
              <a:off x="2573513" y="6204742"/>
              <a:ext cx="9525" cy="9525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34413DE-156A-4754-8AD7-D10FB80485B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6788" y="5738017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1597960-B87B-48ED-BB59-7076427643F9}"/>
                  </a:ext>
                </a:extLst>
              </p14:cNvPr>
              <p14:cNvContentPartPr/>
              <p14:nvPr/>
            </p14:nvContentPartPr>
            <p14:xfrm>
              <a:off x="2592298" y="6214179"/>
              <a:ext cx="9525" cy="9525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1597960-B87B-48ED-BB59-7076427643F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6048" y="5737929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8031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07C96C8-58F8-4B99-A464-B8B768A906C6}"/>
                  </a:ext>
                </a:extLst>
              </p14:cNvPr>
              <p14:cNvContentPartPr/>
              <p14:nvPr/>
            </p14:nvContentPartPr>
            <p14:xfrm>
              <a:off x="4499496" y="3045157"/>
              <a:ext cx="9524" cy="9524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07C96C8-58F8-4B99-A464-B8B768A906C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3296" y="257848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9F620EF-F3B6-4EB9-A62A-B1B563C6A859}"/>
                  </a:ext>
                </a:extLst>
              </p14:cNvPr>
              <p14:cNvContentPartPr/>
              <p14:nvPr/>
            </p14:nvContentPartPr>
            <p14:xfrm>
              <a:off x="8002386" y="2908679"/>
              <a:ext cx="9524" cy="9524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9F620EF-F3B6-4EB9-A62A-B1B563C6A8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35710" y="243247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D51C6EC-6D0D-4909-B0E7-B19ED9660FC7}"/>
                  </a:ext>
                </a:extLst>
              </p14:cNvPr>
              <p14:cNvContentPartPr/>
              <p14:nvPr/>
            </p14:nvContentPartPr>
            <p14:xfrm>
              <a:off x="8423228" y="2874560"/>
              <a:ext cx="9524" cy="9524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D51C6EC-6D0D-4909-B0E7-B19ED9660F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47028" y="239836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82A4B37-A7B7-4CA8-A10B-5771CA2B6B41}"/>
                  </a:ext>
                </a:extLst>
              </p14:cNvPr>
              <p14:cNvContentPartPr/>
              <p14:nvPr/>
            </p14:nvContentPartPr>
            <p14:xfrm>
              <a:off x="7695311" y="2954207"/>
              <a:ext cx="9524" cy="952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82A4B37-A7B7-4CA8-A10B-5771CA2B6B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28635" y="247800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DA4DB4C-8F83-4EE5-96D4-8FD8F8289031}"/>
                  </a:ext>
                </a:extLst>
              </p14:cNvPr>
              <p14:cNvContentPartPr/>
              <p14:nvPr/>
            </p14:nvContentPartPr>
            <p14:xfrm>
              <a:off x="7695311" y="2954207"/>
              <a:ext cx="9524" cy="952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DA4DB4C-8F83-4EE5-96D4-8FD8F82890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28635" y="247800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290F61-33E3-456C-9980-CF6ABC32FA7F}"/>
                  </a:ext>
                </a:extLst>
              </p14:cNvPr>
              <p14:cNvContentPartPr/>
              <p14:nvPr/>
            </p14:nvContentPartPr>
            <p14:xfrm>
              <a:off x="1110267" y="179127"/>
              <a:ext cx="9524" cy="9524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290F61-33E3-456C-9980-CF6ABC32FA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067" y="-287549"/>
                <a:ext cx="952400" cy="9524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504021B-A138-4000-820F-DEAAD89CE65F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B1BD0-C826-4900-B473-0C3DCB8826B4}"/>
              </a:ext>
            </a:extLst>
          </p:cNvPr>
          <p:cNvSpPr txBox="1"/>
          <p:nvPr/>
        </p:nvSpPr>
        <p:spPr>
          <a:xfrm>
            <a:off x="4872250" y="33482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B499C1-DE79-4ABC-94E1-BE459995CE2D}"/>
              </a:ext>
            </a:extLst>
          </p:cNvPr>
          <p:cNvSpPr txBox="1"/>
          <p:nvPr/>
        </p:nvSpPr>
        <p:spPr>
          <a:xfrm>
            <a:off x="5020101" y="349610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0562F73-7DDF-4C02-B89D-6F8AB1DF48B5}"/>
                  </a:ext>
                </a:extLst>
              </p14:cNvPr>
              <p14:cNvContentPartPr/>
              <p14:nvPr/>
            </p14:nvContentPartPr>
            <p14:xfrm>
              <a:off x="3760277" y="190535"/>
              <a:ext cx="238125" cy="19049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0562F73-7DDF-4C02-B89D-6F8AB1DF48B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42346" y="175653"/>
                <a:ext cx="273629" cy="48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9E34BFA-2BFA-4789-835D-2ED20FB9A9CD}"/>
                  </a:ext>
                </a:extLst>
              </p14:cNvPr>
              <p14:cNvContentPartPr/>
              <p14:nvPr/>
            </p14:nvContentPartPr>
            <p14:xfrm>
              <a:off x="3839818" y="213246"/>
              <a:ext cx="190500" cy="9524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9E34BFA-2BFA-4789-835D-2ED20FB9A9C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22114" y="198816"/>
                <a:ext cx="225555" cy="38096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DE21909-73D7-4B11-AD25-FE85584D7F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06697" y="193841"/>
            <a:ext cx="7334014" cy="62633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651AA0E-7D46-44ED-86E8-7DB09F1EE820}"/>
                  </a:ext>
                </a:extLst>
              </p14:cNvPr>
              <p14:cNvContentPartPr/>
              <p14:nvPr/>
            </p14:nvContentPartPr>
            <p14:xfrm>
              <a:off x="3839986" y="193409"/>
              <a:ext cx="19050" cy="9525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651AA0E-7D46-44ED-86E8-7DB09F1EE82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822374" y="-273316"/>
                <a:ext cx="54634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39FD257-0CE7-41B5-86C6-3AC37BE7B736}"/>
                  </a:ext>
                </a:extLst>
              </p14:cNvPr>
              <p14:cNvContentPartPr/>
              <p14:nvPr/>
            </p14:nvContentPartPr>
            <p14:xfrm>
              <a:off x="3802326" y="212283"/>
              <a:ext cx="19050" cy="952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39FD257-0CE7-41B5-86C6-3AC37BE7B73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84714" y="-263967"/>
                <a:ext cx="54634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051E4D4-9FA2-4B65-A57F-B6AC0DC15507}"/>
                  </a:ext>
                </a:extLst>
              </p14:cNvPr>
              <p14:cNvContentPartPr/>
              <p14:nvPr/>
            </p14:nvContentPartPr>
            <p14:xfrm>
              <a:off x="3821200" y="212284"/>
              <a:ext cx="123825" cy="1905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051E4D4-9FA2-4B65-A57F-B6AC0DC1550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03044" y="194312"/>
                <a:ext cx="159774" cy="546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6856BDB-8886-4388-BC44-3D921E83F82B}"/>
                  </a:ext>
                </a:extLst>
              </p14:cNvPr>
              <p14:cNvContentPartPr/>
              <p14:nvPr/>
            </p14:nvContentPartPr>
            <p14:xfrm>
              <a:off x="3924652" y="202846"/>
              <a:ext cx="9525" cy="952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6856BDB-8886-4388-BC44-3D921E83F82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57927" y="-273404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1D437F5-1054-4F07-BE17-943A96CC02A0}"/>
                  </a:ext>
                </a:extLst>
              </p14:cNvPr>
              <p14:cNvContentPartPr/>
              <p14:nvPr/>
            </p14:nvContentPartPr>
            <p14:xfrm>
              <a:off x="3924652" y="202846"/>
              <a:ext cx="38100" cy="9525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1D437F5-1054-4F07-BE17-943A96CC02A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907040" y="185207"/>
                <a:ext cx="73684" cy="44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5EF1959-3173-446F-A73C-33BCD719715A}"/>
                  </a:ext>
                </a:extLst>
              </p14:cNvPr>
              <p14:cNvContentPartPr/>
              <p14:nvPr/>
            </p14:nvContentPartPr>
            <p14:xfrm>
              <a:off x="3962311" y="212283"/>
              <a:ext cx="123825" cy="9525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5EF1959-3173-446F-A73C-33BCD719715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44518" y="-263967"/>
                <a:ext cx="159774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9E2F722-CDEA-474E-8598-C9EEAD5EE77C}"/>
                  </a:ext>
                </a:extLst>
              </p14:cNvPr>
              <p14:cNvContentPartPr/>
              <p14:nvPr/>
            </p14:nvContentPartPr>
            <p14:xfrm>
              <a:off x="3839985" y="231068"/>
              <a:ext cx="104775" cy="952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9E2F722-CDEA-474E-8598-C9EEAD5EE77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22159" y="-235657"/>
                <a:ext cx="140791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1441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8;p5">
            <a:extLst>
              <a:ext uri="{FF2B5EF4-FFF2-40B4-BE49-F238E27FC236}">
                <a16:creationId xmlns:a16="http://schemas.microsoft.com/office/drawing/2014/main" id="{FA65DB9A-AFB3-47B0-A1B1-F0E590C7C0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4027" y="707618"/>
            <a:ext cx="7430325" cy="53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9;p5">
            <a:extLst>
              <a:ext uri="{FF2B5EF4-FFF2-40B4-BE49-F238E27FC236}">
                <a16:creationId xmlns:a16="http://schemas.microsoft.com/office/drawing/2014/main" id="{8B826A60-5F44-4B1B-98B2-C6019CCB9488}"/>
              </a:ext>
            </a:extLst>
          </p:cNvPr>
          <p:cNvSpPr txBox="1">
            <a:spLocks noGrp="1"/>
          </p:cNvSpPr>
          <p:nvPr/>
        </p:nvSpPr>
        <p:spPr>
          <a:xfrm>
            <a:off x="100677" y="576967"/>
            <a:ext cx="4416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Continuum of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Literacy Skills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C46DC0-D7E2-4081-B6E0-FD4E349B4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4966" y="6424235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5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Flow_SignoffStatus xmlns="c4299c90-8e27-4a10-b1a7-3351ffbbf408" xsi:nil="true"/>
    <SharedWithUsers xmlns="fb4ce569-0273-4228-9157-33b14876d013">
      <UserInfo>
        <DisplayName>Feinberg, Natasha J.</DisplayName>
        <AccountId>4422</AccountId>
        <AccountType/>
      </UserInfo>
      <UserInfo>
        <DisplayName>dawn august</DisplayName>
        <AccountId>605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48876971DAA448A9F0262CC175C371" ma:contentTypeVersion="15" ma:contentTypeDescription="Create a new document." ma:contentTypeScope="" ma:versionID="70029cefd3c183bbf17966cc35c8842d">
  <xsd:schema xmlns:xsd="http://www.w3.org/2001/XMLSchema" xmlns:xs="http://www.w3.org/2001/XMLSchema" xmlns:p="http://schemas.microsoft.com/office/2006/metadata/properties" xmlns:ns1="http://schemas.microsoft.com/sharepoint/v3" xmlns:ns2="fb4ce569-0273-4228-9157-33b14876d013" xmlns:ns3="c4299c90-8e27-4a10-b1a7-3351ffbbf408" targetNamespace="http://schemas.microsoft.com/office/2006/metadata/properties" ma:root="true" ma:fieldsID="025c20586872d5fbb3b702579994cf10" ns1:_="" ns2:_="" ns3:_="">
    <xsd:import namespace="http://schemas.microsoft.com/sharepoint/v3"/>
    <xsd:import namespace="fb4ce569-0273-4228-9157-33b14876d013"/>
    <xsd:import namespace="c4299c90-8e27-4a10-b1a7-3351ffbbf40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_Flow_SignoffStatus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ce569-0273-4228-9157-33b14876d01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299c90-8e27-4a10-b1a7-3351ffbbf4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6" nillable="true" ma:displayName="Sign-off status" ma:internalName="_x0024_Resources_x003a_core_x002c_Signoff_Status_x003b_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B37C43-78F9-4CAB-897B-018D12A1EB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8B4E99-6F52-45A7-BD81-076AD29C479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c4299c90-8e27-4a10-b1a7-3351ffbbf408"/>
    <ds:schemaRef ds:uri="fb4ce569-0273-4228-9157-33b14876d013"/>
  </ds:schemaRefs>
</ds:datastoreItem>
</file>

<file path=customXml/itemProps3.xml><?xml version="1.0" encoding="utf-8"?>
<ds:datastoreItem xmlns:ds="http://schemas.openxmlformats.org/officeDocument/2006/customXml" ds:itemID="{3FA2DE20-98CE-45E5-853A-225691C2D0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b4ce569-0273-4228-9157-33b14876d013"/>
    <ds:schemaRef ds:uri="c4299c90-8e27-4a10-b1a7-3351ffbbf4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1144</TotalTime>
  <Words>342</Words>
  <Application>Microsoft Office PowerPoint</Application>
  <PresentationFormat>Widescreen</PresentationFormat>
  <Paragraphs>47</Paragraphs>
  <Slides>16</Slides>
  <Notes>1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Office Theme</vt:lpstr>
      <vt:lpstr>Multi-Tiered Systems of Support in a Comprehensive Reading Program</vt:lpstr>
      <vt:lpstr>PowerPoint Presentation</vt:lpstr>
      <vt:lpstr>PowerPoint Presentation</vt:lpstr>
      <vt:lpstr>PowerPoint Presentation</vt:lpstr>
      <vt:lpstr>Sample Structure of a Literacy Block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Keith, Kamlyn</dc:creator>
  <cp:lastModifiedBy>Natasha Feinberg</cp:lastModifiedBy>
  <cp:revision>247</cp:revision>
  <dcterms:created xsi:type="dcterms:W3CDTF">2017-02-28T20:32:19Z</dcterms:created>
  <dcterms:modified xsi:type="dcterms:W3CDTF">2020-08-06T20:32:20Z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0x0101004C48876971DAA448A9F0262CC175C371</vt:lpwstr>
  </property>
  <property fmtid="{D5CDD505-2E9C-101B-9397-08002B2CF9AE}" pid="3" name="AuthorIds_UIVersion_1024">
    <vt:lpwstr>77</vt:lpwstr>
  </property>
</Properties>
</file>