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14"/>
  </p:notesMasterIdLst>
  <p:handoutMasterIdLst>
    <p:handoutMasterId r:id="rId15"/>
  </p:handoutMasterIdLst>
  <p:sldIdLst>
    <p:sldId id="9743" r:id="rId5"/>
    <p:sldId id="9871" r:id="rId6"/>
    <p:sldId id="9744" r:id="rId7"/>
    <p:sldId id="9872" r:id="rId8"/>
    <p:sldId id="9867" r:id="rId9"/>
    <p:sldId id="9873" r:id="rId10"/>
    <p:sldId id="9874" r:id="rId11"/>
    <p:sldId id="9876" r:id="rId12"/>
    <p:sldId id="9875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A12C04-3B76-0D7A-E52B-0148271F3897}" name="Yates, Matthew" initials="YM" userId="S::matthew.yates@ride.ri.gov::e5ec121d-2068-41b9-80b2-235f59b35a5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Fisher, Kirtley" initials="FK" lastIdx="2" clrIdx="6">
    <p:extLst>
      <p:ext uri="{19B8F6BF-5375-455C-9EA6-DF929625EA0E}">
        <p15:presenceInfo xmlns:p15="http://schemas.microsoft.com/office/powerpoint/2012/main" userId="S-1-5-21-1586716437-331627889-1971066577-9499" providerId="AD"/>
      </p:ext>
    </p:extLst>
  </p:cmAuthor>
  <p:cmAuthor id="1" name="Infante-Green, Angélica" initials="IA" lastIdx="2" clrIdx="0">
    <p:extLst>
      <p:ext uri="{19B8F6BF-5375-455C-9EA6-DF929625EA0E}">
        <p15:presenceInfo xmlns:p15="http://schemas.microsoft.com/office/powerpoint/2012/main" userId="S-1-5-21-1586716437-331627889-1971066577-11986" providerId="AD"/>
      </p:ext>
    </p:extLst>
  </p:cmAuthor>
  <p:cmAuthor id="2" name="Microsoft Office User" initials="MOU" lastIdx="21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3" name="Foehr, Lisa" initials="FL" lastIdx="14" clrIdx="2">
    <p:extLst>
      <p:ext uri="{19B8F6BF-5375-455C-9EA6-DF929625EA0E}">
        <p15:presenceInfo xmlns:p15="http://schemas.microsoft.com/office/powerpoint/2012/main" userId="S-1-5-21-1586716437-331627889-1971066577-1563" providerId="AD"/>
      </p:ext>
    </p:extLst>
  </p:cmAuthor>
  <p:cmAuthor id="4" name="Danusis, Kristen" initials="DK" lastIdx="8" clrIdx="3">
    <p:extLst>
      <p:ext uri="{19B8F6BF-5375-455C-9EA6-DF929625EA0E}">
        <p15:presenceInfo xmlns:p15="http://schemas.microsoft.com/office/powerpoint/2012/main" userId="S::kristen.danusis@ride.ri.gov::b23fe0e4-c946-4ad3-a93a-c927f599a059" providerId="AD"/>
      </p:ext>
    </p:extLst>
  </p:cmAuthor>
  <p:cmAuthor id="5" name="Darrow, Brian" initials="DB" lastIdx="3" clrIdx="4">
    <p:extLst>
      <p:ext uri="{19B8F6BF-5375-455C-9EA6-DF929625EA0E}">
        <p15:presenceInfo xmlns:p15="http://schemas.microsoft.com/office/powerpoint/2012/main" userId="S::brian.darrow@ride.ri.gov::eb275d97-8b3c-4339-b1d6-9a38a66bfd7b" providerId="AD"/>
      </p:ext>
    </p:extLst>
  </p:cmAuthor>
  <p:cmAuthor id="6" name="Riley, Ana" initials="RA" lastIdx="1" clrIdx="5">
    <p:extLst>
      <p:ext uri="{19B8F6BF-5375-455C-9EA6-DF929625EA0E}">
        <p15:presenceInfo xmlns:p15="http://schemas.microsoft.com/office/powerpoint/2012/main" userId="S::ana.riley@ride.ri.gov::d73968fe-7f4d-4f76-9f0a-4447a71820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7C7"/>
    <a:srgbClr val="79BB61"/>
    <a:srgbClr val="D48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C25F7E-194F-4053-8ADA-B756A8F92801}" v="1700" dt="2022-04-01T15:18:19.820"/>
    <p1510:client id="{0D0C5A14-2473-CE8C-CB64-BDDE35A79C7B}" v="55" dt="2023-04-05T22:40:50.686"/>
    <p1510:client id="{0D57E3BF-413D-F487-2983-28430F782DD6}" v="238" dt="2022-04-18T14:44:43.307"/>
    <p1510:client id="{177EB3CE-BD44-62DB-81C9-2872C73F116C}" v="1536" dt="2022-04-04T19:18:41.564"/>
    <p1510:client id="{4103D6FA-4FAD-3207-DA4E-7DBD7C407856}" v="24" dt="2023-04-06T15:50:39.869"/>
    <p1510:client id="{44C084A5-75D6-3DC8-AC4E-A911444A634A}" v="50" dt="2022-04-06T15:13:26.939"/>
    <p1510:client id="{64B1A1E6-631C-5249-D09E-E9C23BDCDF41}" v="738" dt="2022-04-13T17:44:34.436"/>
    <p1510:client id="{74A35A70-D30B-DA1C-F51B-1944AC195D96}" v="44" dt="2023-04-06T16:21:48.454"/>
    <p1510:client id="{84817E36-C643-D526-91FC-81EB56CF086A}" v="5" dt="2022-04-14T15:52:27.699"/>
    <p1510:client id="{9338BA83-4462-4807-B8AE-8EFCCED14B88}" v="23" dt="2022-04-15T13:39:44.244"/>
    <p1510:client id="{9DFE3A91-7C50-744E-B9FB-9DB864811FDE}" v="1" dt="2022-04-18T14:35:06.593"/>
    <p1510:client id="{B547F6D6-68CC-BBDE-7C03-F6697091C005}" v="360" dt="2022-04-06T14:46:23.1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iello, Gina" userId="S::gina.masiello@ride.ri.gov::7fe76094-9136-49bc-bc4b-9815eb602263" providerId="AD" clId="Web-{4103D6FA-4FAD-3207-DA4E-7DBD7C407856}"/>
    <pc:docChg chg="modSld">
      <pc:chgData name="Masiello, Gina" userId="S::gina.masiello@ride.ri.gov::7fe76094-9136-49bc-bc4b-9815eb602263" providerId="AD" clId="Web-{4103D6FA-4FAD-3207-DA4E-7DBD7C407856}" dt="2023-04-06T15:50:39.041" v="21" actId="20577"/>
      <pc:docMkLst>
        <pc:docMk/>
      </pc:docMkLst>
      <pc:sldChg chg="modSp">
        <pc:chgData name="Masiello, Gina" userId="S::gina.masiello@ride.ri.gov::7fe76094-9136-49bc-bc4b-9815eb602263" providerId="AD" clId="Web-{4103D6FA-4FAD-3207-DA4E-7DBD7C407856}" dt="2023-04-06T15:48:50.242" v="14" actId="1076"/>
        <pc:sldMkLst>
          <pc:docMk/>
          <pc:sldMk cId="2026066380" sldId="9867"/>
        </pc:sldMkLst>
        <pc:spChg chg="mod">
          <ac:chgData name="Masiello, Gina" userId="S::gina.masiello@ride.ri.gov::7fe76094-9136-49bc-bc4b-9815eb602263" providerId="AD" clId="Web-{4103D6FA-4FAD-3207-DA4E-7DBD7C407856}" dt="2023-04-06T15:48:50.242" v="14" actId="1076"/>
          <ac:spMkLst>
            <pc:docMk/>
            <pc:sldMk cId="2026066380" sldId="9867"/>
            <ac:spMk id="2" creationId="{38FF1765-F040-4E6A-A196-A212195794C4}"/>
          </ac:spMkLst>
        </pc:spChg>
        <pc:spChg chg="mod">
          <ac:chgData name="Masiello, Gina" userId="S::gina.masiello@ride.ri.gov::7fe76094-9136-49bc-bc4b-9815eb602263" providerId="AD" clId="Web-{4103D6FA-4FAD-3207-DA4E-7DBD7C407856}" dt="2023-04-06T15:48:38.023" v="12" actId="1076"/>
          <ac:spMkLst>
            <pc:docMk/>
            <pc:sldMk cId="2026066380" sldId="9867"/>
            <ac:spMk id="338" creationId="{D5647419-0580-29C8-FC4B-69E10E1C3ED1}"/>
          </ac:spMkLst>
        </pc:spChg>
      </pc:sldChg>
      <pc:sldChg chg="modSp">
        <pc:chgData name="Masiello, Gina" userId="S::gina.masiello@ride.ri.gov::7fe76094-9136-49bc-bc4b-9815eb602263" providerId="AD" clId="Web-{4103D6FA-4FAD-3207-DA4E-7DBD7C407856}" dt="2023-04-06T15:46:52.286" v="1" actId="20577"/>
        <pc:sldMkLst>
          <pc:docMk/>
          <pc:sldMk cId="840132034" sldId="9871"/>
        </pc:sldMkLst>
        <pc:spChg chg="mod">
          <ac:chgData name="Masiello, Gina" userId="S::gina.masiello@ride.ri.gov::7fe76094-9136-49bc-bc4b-9815eb602263" providerId="AD" clId="Web-{4103D6FA-4FAD-3207-DA4E-7DBD7C407856}" dt="2023-04-06T15:46:52.286" v="1" actId="20577"/>
          <ac:spMkLst>
            <pc:docMk/>
            <pc:sldMk cId="840132034" sldId="9871"/>
            <ac:spMk id="4" creationId="{00000000-0000-0000-0000-000000000000}"/>
          </ac:spMkLst>
        </pc:spChg>
      </pc:sldChg>
      <pc:sldChg chg="delSp modSp">
        <pc:chgData name="Masiello, Gina" userId="S::gina.masiello@ride.ri.gov::7fe76094-9136-49bc-bc4b-9815eb602263" providerId="AD" clId="Web-{4103D6FA-4FAD-3207-DA4E-7DBD7C407856}" dt="2023-04-06T15:50:39.041" v="21" actId="20577"/>
        <pc:sldMkLst>
          <pc:docMk/>
          <pc:sldMk cId="3154982945" sldId="9875"/>
        </pc:sldMkLst>
        <pc:spChg chg="mod">
          <ac:chgData name="Masiello, Gina" userId="S::gina.masiello@ride.ri.gov::7fe76094-9136-49bc-bc4b-9815eb602263" providerId="AD" clId="Web-{4103D6FA-4FAD-3207-DA4E-7DBD7C407856}" dt="2023-04-06T15:50:12.947" v="15" actId="20577"/>
          <ac:spMkLst>
            <pc:docMk/>
            <pc:sldMk cId="3154982945" sldId="9875"/>
            <ac:spMk id="2" creationId="{E3DBC6D1-34BC-519E-05C1-B3B995154CAC}"/>
          </ac:spMkLst>
        </pc:spChg>
        <pc:spChg chg="mod">
          <ac:chgData name="Masiello, Gina" userId="S::gina.masiello@ride.ri.gov::7fe76094-9136-49bc-bc4b-9815eb602263" providerId="AD" clId="Web-{4103D6FA-4FAD-3207-DA4E-7DBD7C407856}" dt="2023-04-06T15:50:39.041" v="21" actId="20577"/>
          <ac:spMkLst>
            <pc:docMk/>
            <pc:sldMk cId="3154982945" sldId="9875"/>
            <ac:spMk id="16" creationId="{1CC76037-1781-356A-A12C-DE94FC00A384}"/>
          </ac:spMkLst>
        </pc:spChg>
        <pc:picChg chg="del">
          <ac:chgData name="Masiello, Gina" userId="S::gina.masiello@ride.ri.gov::7fe76094-9136-49bc-bc4b-9815eb602263" providerId="AD" clId="Web-{4103D6FA-4FAD-3207-DA4E-7DBD7C407856}" dt="2023-04-06T15:50:34.557" v="16"/>
          <ac:picMkLst>
            <pc:docMk/>
            <pc:sldMk cId="3154982945" sldId="9875"/>
            <ac:picMk id="7" creationId="{A07E1157-6D09-F3DD-048F-0D548FFCDF80}"/>
          </ac:picMkLst>
        </pc:picChg>
        <pc:picChg chg="del mod">
          <ac:chgData name="Masiello, Gina" userId="S::gina.masiello@ride.ri.gov::7fe76094-9136-49bc-bc4b-9815eb602263" providerId="AD" clId="Web-{4103D6FA-4FAD-3207-DA4E-7DBD7C407856}" dt="2023-04-06T15:50:35.697" v="18"/>
          <ac:picMkLst>
            <pc:docMk/>
            <pc:sldMk cId="3154982945" sldId="9875"/>
            <ac:picMk id="8" creationId="{B57ABC83-7E07-650F-47B0-E19EEC214BA2}"/>
          </ac:picMkLst>
        </pc:picChg>
        <pc:picChg chg="del">
          <ac:chgData name="Masiello, Gina" userId="S::gina.masiello@ride.ri.gov::7fe76094-9136-49bc-bc4b-9815eb602263" providerId="AD" clId="Web-{4103D6FA-4FAD-3207-DA4E-7DBD7C407856}" dt="2023-04-06T15:50:36.385" v="19"/>
          <ac:picMkLst>
            <pc:docMk/>
            <pc:sldMk cId="3154982945" sldId="9875"/>
            <ac:picMk id="17" creationId="{AA6F2365-5A08-511A-8DAB-B0DD3A99082B}"/>
          </ac:picMkLst>
        </pc:picChg>
      </pc:sldChg>
    </pc:docChg>
  </pc:docChgLst>
  <pc:docChgLst>
    <pc:chgData name="Masiello, Gina" userId="S::gina.masiello@ride.ri.gov::7fe76094-9136-49bc-bc4b-9815eb602263" providerId="AD" clId="Web-{0D0C5A14-2473-CE8C-CB64-BDDE35A79C7B}"/>
    <pc:docChg chg="modSld">
      <pc:chgData name="Masiello, Gina" userId="S::gina.masiello@ride.ri.gov::7fe76094-9136-49bc-bc4b-9815eb602263" providerId="AD" clId="Web-{0D0C5A14-2473-CE8C-CB64-BDDE35A79C7B}" dt="2023-04-05T22:40:50.686" v="47"/>
      <pc:docMkLst>
        <pc:docMk/>
      </pc:docMkLst>
      <pc:sldChg chg="modSp">
        <pc:chgData name="Masiello, Gina" userId="S::gina.masiello@ride.ri.gov::7fe76094-9136-49bc-bc4b-9815eb602263" providerId="AD" clId="Web-{0D0C5A14-2473-CE8C-CB64-BDDE35A79C7B}" dt="2023-04-05T22:34:56.754" v="2" actId="20577"/>
        <pc:sldMkLst>
          <pc:docMk/>
          <pc:sldMk cId="2026066380" sldId="9867"/>
        </pc:sldMkLst>
        <pc:spChg chg="mod">
          <ac:chgData name="Masiello, Gina" userId="S::gina.masiello@ride.ri.gov::7fe76094-9136-49bc-bc4b-9815eb602263" providerId="AD" clId="Web-{0D0C5A14-2473-CE8C-CB64-BDDE35A79C7B}" dt="2023-04-05T22:34:51.754" v="0" actId="20577"/>
          <ac:spMkLst>
            <pc:docMk/>
            <pc:sldMk cId="2026066380" sldId="9867"/>
            <ac:spMk id="333" creationId="{5A021671-492D-750C-C907-3390DCD17A83}"/>
          </ac:spMkLst>
        </pc:spChg>
        <pc:spChg chg="mod">
          <ac:chgData name="Masiello, Gina" userId="S::gina.masiello@ride.ri.gov::7fe76094-9136-49bc-bc4b-9815eb602263" providerId="AD" clId="Web-{0D0C5A14-2473-CE8C-CB64-BDDE35A79C7B}" dt="2023-04-05T22:34:56.754" v="2" actId="20577"/>
          <ac:spMkLst>
            <pc:docMk/>
            <pc:sldMk cId="2026066380" sldId="9867"/>
            <ac:spMk id="336" creationId="{D6BD525D-6B67-B155-6ABE-2BBF0000BC02}"/>
          </ac:spMkLst>
        </pc:spChg>
      </pc:sldChg>
      <pc:sldChg chg="modSp mod modShow">
        <pc:chgData name="Masiello, Gina" userId="S::gina.masiello@ride.ri.gov::7fe76094-9136-49bc-bc4b-9815eb602263" providerId="AD" clId="Web-{0D0C5A14-2473-CE8C-CB64-BDDE35A79C7B}" dt="2023-04-05T22:40:50.686" v="47"/>
        <pc:sldMkLst>
          <pc:docMk/>
          <pc:sldMk cId="3154982945" sldId="9875"/>
        </pc:sldMkLst>
        <pc:spChg chg="mod">
          <ac:chgData name="Masiello, Gina" userId="S::gina.masiello@ride.ri.gov::7fe76094-9136-49bc-bc4b-9815eb602263" providerId="AD" clId="Web-{0D0C5A14-2473-CE8C-CB64-BDDE35A79C7B}" dt="2023-04-05T22:40:15.152" v="46" actId="20577"/>
          <ac:spMkLst>
            <pc:docMk/>
            <pc:sldMk cId="3154982945" sldId="9875"/>
            <ac:spMk id="2" creationId="{E3DBC6D1-34BC-519E-05C1-B3B995154CAC}"/>
          </ac:spMkLst>
        </pc:spChg>
      </pc:sldChg>
    </pc:docChg>
  </pc:docChgLst>
  <pc:docChgLst>
    <pc:chgData name="Masiello, Gina" userId="S::gina.masiello@ride.ri.gov::7fe76094-9136-49bc-bc4b-9815eb602263" providerId="AD" clId="Web-{74A35A70-D30B-DA1C-F51B-1944AC195D96}"/>
    <pc:docChg chg="modSld">
      <pc:chgData name="Masiello, Gina" userId="S::gina.masiello@ride.ri.gov::7fe76094-9136-49bc-bc4b-9815eb602263" providerId="AD" clId="Web-{74A35A70-D30B-DA1C-F51B-1944AC195D96}" dt="2023-04-06T16:21:48.454" v="42"/>
      <pc:docMkLst>
        <pc:docMk/>
      </pc:docMkLst>
      <pc:sldChg chg="delSp modSp mod modShow">
        <pc:chgData name="Masiello, Gina" userId="S::gina.masiello@ride.ri.gov::7fe76094-9136-49bc-bc4b-9815eb602263" providerId="AD" clId="Web-{74A35A70-D30B-DA1C-F51B-1944AC195D96}" dt="2023-04-06T16:21:48.454" v="42"/>
        <pc:sldMkLst>
          <pc:docMk/>
          <pc:sldMk cId="3154982945" sldId="9875"/>
        </pc:sldMkLst>
        <pc:spChg chg="mod">
          <ac:chgData name="Masiello, Gina" userId="S::gina.masiello@ride.ri.gov::7fe76094-9136-49bc-bc4b-9815eb602263" providerId="AD" clId="Web-{74A35A70-D30B-DA1C-F51B-1944AC195D96}" dt="2023-04-06T16:21:44.517" v="41" actId="20577"/>
          <ac:spMkLst>
            <pc:docMk/>
            <pc:sldMk cId="3154982945" sldId="9875"/>
            <ac:spMk id="2" creationId="{E3DBC6D1-34BC-519E-05C1-B3B995154CAC}"/>
          </ac:spMkLst>
        </pc:spChg>
        <pc:spChg chg="del">
          <ac:chgData name="Masiello, Gina" userId="S::gina.masiello@ride.ri.gov::7fe76094-9136-49bc-bc4b-9815eb602263" providerId="AD" clId="Web-{74A35A70-D30B-DA1C-F51B-1944AC195D96}" dt="2023-04-06T16:20:25.124" v="0"/>
          <ac:spMkLst>
            <pc:docMk/>
            <pc:sldMk cId="3154982945" sldId="9875"/>
            <ac:spMk id="3" creationId="{3FF5514D-D113-40A2-CA41-31D9148DB470}"/>
          </ac:spMkLst>
        </pc:spChg>
        <pc:spChg chg="del">
          <ac:chgData name="Masiello, Gina" userId="S::gina.masiello@ride.ri.gov::7fe76094-9136-49bc-bc4b-9815eb602263" providerId="AD" clId="Web-{74A35A70-D30B-DA1C-F51B-1944AC195D96}" dt="2023-04-06T16:20:32.578" v="5"/>
          <ac:spMkLst>
            <pc:docMk/>
            <pc:sldMk cId="3154982945" sldId="9875"/>
            <ac:spMk id="4" creationId="{6291431D-5D5D-8418-D16B-A9484FF73E08}"/>
          </ac:spMkLst>
        </pc:spChg>
        <pc:spChg chg="del">
          <ac:chgData name="Masiello, Gina" userId="S::gina.masiello@ride.ri.gov::7fe76094-9136-49bc-bc4b-9815eb602263" providerId="AD" clId="Web-{74A35A70-D30B-DA1C-F51B-1944AC195D96}" dt="2023-04-06T16:20:26.655" v="1"/>
          <ac:spMkLst>
            <pc:docMk/>
            <pc:sldMk cId="3154982945" sldId="9875"/>
            <ac:spMk id="11" creationId="{9C8A4E0F-BACD-C32C-1C9C-5B5513294B90}"/>
          </ac:spMkLst>
        </pc:spChg>
        <pc:spChg chg="del">
          <ac:chgData name="Masiello, Gina" userId="S::gina.masiello@ride.ri.gov::7fe76094-9136-49bc-bc4b-9815eb602263" providerId="AD" clId="Web-{74A35A70-D30B-DA1C-F51B-1944AC195D96}" dt="2023-04-06T16:20:27.749" v="2"/>
          <ac:spMkLst>
            <pc:docMk/>
            <pc:sldMk cId="3154982945" sldId="9875"/>
            <ac:spMk id="12" creationId="{707DDE8A-28DA-575B-6801-FB1AB50702C6}"/>
          </ac:spMkLst>
        </pc:spChg>
        <pc:spChg chg="del">
          <ac:chgData name="Masiello, Gina" userId="S::gina.masiello@ride.ri.gov::7fe76094-9136-49bc-bc4b-9815eb602263" providerId="AD" clId="Web-{74A35A70-D30B-DA1C-F51B-1944AC195D96}" dt="2023-04-06T16:20:31.124" v="4"/>
          <ac:spMkLst>
            <pc:docMk/>
            <pc:sldMk cId="3154982945" sldId="9875"/>
            <ac:spMk id="15" creationId="{E102CD46-440E-2BEC-9861-F45661EDF3D9}"/>
          </ac:spMkLst>
        </pc:spChg>
        <pc:spChg chg="del">
          <ac:chgData name="Masiello, Gina" userId="S::gina.masiello@ride.ri.gov::7fe76094-9136-49bc-bc4b-9815eb602263" providerId="AD" clId="Web-{74A35A70-D30B-DA1C-F51B-1944AC195D96}" dt="2023-04-06T16:20:29.640" v="3"/>
          <ac:spMkLst>
            <pc:docMk/>
            <pc:sldMk cId="3154982945" sldId="9875"/>
            <ac:spMk id="16" creationId="{1CC76037-1781-356A-A12C-DE94FC00A38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DD028-D6FC-438D-B990-FB575DFE181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7F1BE-29A9-430E-8EEA-7D9A1D633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57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5348" cy="474208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59181" y="0"/>
            <a:ext cx="3105348" cy="474208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r">
              <a:defRPr sz="1200"/>
            </a:lvl1pPr>
          </a:lstStyle>
          <a:p>
            <a:fld id="{13FCBA7A-BF3F-C146-AAA3-E14079AA203A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7713" y="1181100"/>
            <a:ext cx="5670550" cy="3189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47" tIns="47474" rIns="94947" bIns="474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6619" y="4548457"/>
            <a:ext cx="5732949" cy="3721466"/>
          </a:xfrm>
          <a:prstGeom prst="rect">
            <a:avLst/>
          </a:prstGeom>
        </p:spPr>
        <p:txBody>
          <a:bodyPr vert="horz" lIns="94947" tIns="47474" rIns="94947" bIns="4747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7134"/>
            <a:ext cx="3105348" cy="47420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59181" y="8977134"/>
            <a:ext cx="3105348" cy="47420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r">
              <a:defRPr sz="1200"/>
            </a:lvl1pPr>
          </a:lstStyle>
          <a:p>
            <a:fld id="{BB597D3A-D12B-9B44-B2C0-5A2834844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4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597D3A-D12B-9B44-B2C0-5A2834844E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9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7D3A-D12B-9B44-B2C0-5A2834844E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74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7D3A-D12B-9B44-B2C0-5A2834844E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70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b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597D3A-D12B-9B44-B2C0-5A2834844E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86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b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597D3A-D12B-9B44-B2C0-5A2834844E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1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25E961FD-291E-4942-B84C-5A716FDD43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799"/>
            <a:ext cx="11572875" cy="353872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B7877920-6C8D-4802-81F7-DCDE19AEA2A6}"/>
              </a:ext>
            </a:extLst>
          </p:cNvPr>
          <p:cNvSpPr/>
          <p:nvPr userDrawn="1"/>
        </p:nvSpPr>
        <p:spPr>
          <a:xfrm>
            <a:off x="304800" y="4159116"/>
            <a:ext cx="8899100" cy="2386744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Прямоугольник 11">
            <a:extLst>
              <a:ext uri="{FF2B5EF4-FFF2-40B4-BE49-F238E27FC236}">
                <a16:creationId xmlns:a16="http://schemas.microsoft.com/office/drawing/2014/main" id="{AC6E8A01-1018-4AFE-A229-B735D9B018CB}"/>
              </a:ext>
            </a:extLst>
          </p:cNvPr>
          <p:cNvSpPr/>
          <p:nvPr userDrawn="1"/>
        </p:nvSpPr>
        <p:spPr>
          <a:xfrm>
            <a:off x="9526469" y="4159116"/>
            <a:ext cx="2351843" cy="2386744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3665694F-8DF2-4937-B609-8F95E25898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03271" y="5097963"/>
            <a:ext cx="1198238" cy="5090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450DC8-B6F7-403F-8C0C-54545608D944}"/>
              </a:ext>
            </a:extLst>
          </p:cNvPr>
          <p:cNvCxnSpPr/>
          <p:nvPr userDrawn="1"/>
        </p:nvCxnSpPr>
        <p:spPr>
          <a:xfrm>
            <a:off x="730471" y="5249772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5534C59-34ED-4253-B5D0-0B6A3FABBF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2817" y="4399360"/>
            <a:ext cx="8266176" cy="701731"/>
          </a:xfrm>
        </p:spPr>
        <p:txBody>
          <a:bodyPr anchor="t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DECK’S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5C329-DC2F-488E-861C-64EAB89C83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2817" y="5332289"/>
            <a:ext cx="8266176" cy="1069848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Deck’s sub-title goes here. Just make sure it doesn’t exceed two lines!</a:t>
            </a:r>
          </a:p>
        </p:txBody>
      </p:sp>
    </p:spTree>
    <p:extLst>
      <p:ext uri="{BB962C8B-B14F-4D97-AF65-F5344CB8AC3E}">
        <p14:creationId xmlns:p14="http://schemas.microsoft.com/office/powerpoint/2010/main" val="321198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 numCol="3" spcCol="914400"/>
          <a:lstStyle>
            <a:lvl1pPr marL="0" indent="0">
              <a:buNone/>
              <a:tabLst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213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A3415C-D4D1-40DF-AB43-2D88A58773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5975"/>
            <a:ext cx="11582400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7406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A3415C-D4D1-40DF-AB43-2D88A58773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5975"/>
            <a:ext cx="5543550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94A30C68-45E3-466C-92E1-DBE369D97B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0602" y="2085975"/>
            <a:ext cx="5546598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6692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 and Image on the R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5483352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2085974"/>
            <a:ext cx="5791200" cy="370331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86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 and Image on the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483352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5483352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5483352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0"/>
            <a:ext cx="5788152" cy="54863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7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 and Image on the R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609909C-F8EB-4588-A2C4-BCA7B7D97A6C}"/>
              </a:ext>
            </a:extLst>
          </p:cNvPr>
          <p:cNvSpPr/>
          <p:nvPr userDrawn="1"/>
        </p:nvSpPr>
        <p:spPr>
          <a:xfrm>
            <a:off x="304800" y="304800"/>
            <a:ext cx="5791200" cy="54863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2574" y="724109"/>
            <a:ext cx="4736236" cy="123395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Use this box to bring in a key takeaway or summary into your slide. Do your best to keep things in three lines or less.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0"/>
            <a:ext cx="5788152" cy="54863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5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 and Image on the Lef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00800" y="2087878"/>
            <a:ext cx="5486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085974"/>
            <a:ext cx="5791200" cy="370331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80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 and Image on the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344127-2D10-462E-BD53-FC4DACEC688C}"/>
              </a:ext>
            </a:extLst>
          </p:cNvPr>
          <p:cNvCxnSpPr/>
          <p:nvPr userDrawn="1"/>
        </p:nvCxnSpPr>
        <p:spPr>
          <a:xfrm>
            <a:off x="648316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0A1710-2726-42C6-9D81-4D6BCAD745D9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78BDDE-986F-4E53-9F4F-0E8AFFCA9FFC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FC099E-3311-47EC-B4B5-CAC92C1104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A5F38-50D2-4299-B38B-16FB0FA52D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92E05C0-3DDB-47CE-B607-9C4D6D20A0B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8" y="172857"/>
            <a:ext cx="5486401" cy="701731"/>
          </a:xfrm>
        </p:spPr>
        <p:txBody>
          <a:bodyPr/>
          <a:lstStyle/>
          <a:p>
            <a:r>
              <a:rPr lang="en-US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00800" y="2087878"/>
            <a:ext cx="5486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18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s and Image on the Lef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344127-2D10-462E-BD53-FC4DACEC688C}"/>
              </a:ext>
            </a:extLst>
          </p:cNvPr>
          <p:cNvCxnSpPr/>
          <p:nvPr userDrawn="1"/>
        </p:nvCxnSpPr>
        <p:spPr>
          <a:xfrm>
            <a:off x="648316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0A1710-2726-42C6-9D81-4D6BCAD745D9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78BDDE-986F-4E53-9F4F-0E8AFFCA9FFC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FC099E-3311-47EC-B4B5-CAC92C1104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A5F38-50D2-4299-B38B-16FB0FA52D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92E05C0-3DDB-47CE-B607-9C4D6D20A0B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8" y="172857"/>
            <a:ext cx="5486401" cy="701731"/>
          </a:xfrm>
        </p:spPr>
        <p:txBody>
          <a:bodyPr/>
          <a:lstStyle/>
          <a:p>
            <a:r>
              <a:rPr lang="en-US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32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344127-2D10-462E-BD53-FC4DACEC688C}"/>
              </a:ext>
            </a:extLst>
          </p:cNvPr>
          <p:cNvCxnSpPr/>
          <p:nvPr userDrawn="1"/>
        </p:nvCxnSpPr>
        <p:spPr>
          <a:xfrm>
            <a:off x="387168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0A1710-2726-42C6-9D81-4D6BCAD745D9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78BDDE-986F-4E53-9F4F-0E8AFFCA9FFC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FC099E-3311-47EC-B4B5-CAC92C1104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A5F38-50D2-4299-B38B-16FB0FA52D3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92E05C0-3DDB-47CE-B607-9C4D6D20A0B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486401" cy="701731"/>
          </a:xfrm>
        </p:spPr>
        <p:txBody>
          <a:bodyPr/>
          <a:lstStyle/>
          <a:p>
            <a:r>
              <a:rPr lang="en-US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9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25E961FD-291E-4942-B84C-5A716FDD43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799"/>
            <a:ext cx="11572875" cy="353872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B7877920-6C8D-4802-81F7-DCDE19AEA2A6}"/>
              </a:ext>
            </a:extLst>
          </p:cNvPr>
          <p:cNvSpPr/>
          <p:nvPr userDrawn="1"/>
        </p:nvSpPr>
        <p:spPr>
          <a:xfrm>
            <a:off x="2992323" y="4159116"/>
            <a:ext cx="8899100" cy="2386744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Прямоугольник 11">
            <a:extLst>
              <a:ext uri="{FF2B5EF4-FFF2-40B4-BE49-F238E27FC236}">
                <a16:creationId xmlns:a16="http://schemas.microsoft.com/office/drawing/2014/main" id="{AC6E8A01-1018-4AFE-A229-B735D9B018CB}"/>
              </a:ext>
            </a:extLst>
          </p:cNvPr>
          <p:cNvSpPr/>
          <p:nvPr userDrawn="1"/>
        </p:nvSpPr>
        <p:spPr>
          <a:xfrm>
            <a:off x="304800" y="4159116"/>
            <a:ext cx="2351843" cy="2386744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3665694F-8DF2-4937-B609-8F95E25898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1602" y="5097963"/>
            <a:ext cx="1198238" cy="5090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450DC8-B6F7-403F-8C0C-54545608D944}"/>
              </a:ext>
            </a:extLst>
          </p:cNvPr>
          <p:cNvCxnSpPr/>
          <p:nvPr userDrawn="1"/>
        </p:nvCxnSpPr>
        <p:spPr>
          <a:xfrm>
            <a:off x="3417994" y="5249772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5534C59-34ED-4253-B5D0-0B6A3FABBF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10340" y="4399360"/>
            <a:ext cx="8266176" cy="701731"/>
          </a:xfrm>
        </p:spPr>
        <p:txBody>
          <a:bodyPr anchor="t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DECK’S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5C329-DC2F-488E-861C-64EAB89C83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10340" y="5332289"/>
            <a:ext cx="8266176" cy="1069848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Deck’s sub-title goes here. Just make sure it doesn’t exceed two lines!</a:t>
            </a:r>
          </a:p>
        </p:txBody>
      </p:sp>
    </p:spTree>
    <p:extLst>
      <p:ext uri="{BB962C8B-B14F-4D97-AF65-F5344CB8AC3E}">
        <p14:creationId xmlns:p14="http://schemas.microsoft.com/office/powerpoint/2010/main" val="1572789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laceholder – 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4800" y="2085975"/>
            <a:ext cx="11582400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2683911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laceholder – Right Commentar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4801" y="2085975"/>
            <a:ext cx="6335696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82DA860-E44E-4BDF-8956-F8CFA5C417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49483" y="2261138"/>
            <a:ext cx="4533532" cy="33529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9991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laceholder – Left Commentar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551504" y="2085975"/>
            <a:ext cx="6335696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82DA860-E44E-4BDF-8956-F8CFA5C417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6320" y="2261138"/>
            <a:ext cx="4533532" cy="33529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9999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opics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608162" y="2085975"/>
            <a:ext cx="4279037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35197754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Top Cen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411923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299556"/>
            <a:ext cx="11582400" cy="70173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7101" y="2157972"/>
            <a:ext cx="9574750" cy="850392"/>
          </a:xfrm>
        </p:spPr>
        <p:txBody>
          <a:bodyPr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1752" y="4456590"/>
            <a:ext cx="11585448" cy="13346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2861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Top Cen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66B9E84-EAB5-4256-B0FC-EBDD2DE11CAA}"/>
              </a:ext>
            </a:extLst>
          </p:cNvPr>
          <p:cNvSpPr/>
          <p:nvPr userDrawn="1"/>
        </p:nvSpPr>
        <p:spPr>
          <a:xfrm>
            <a:off x="0" y="0"/>
            <a:ext cx="12192000" cy="2476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5325" y="762000"/>
            <a:ext cx="10801350" cy="335723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325" y="4456590"/>
            <a:ext cx="10798302" cy="13346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4802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79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416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799"/>
            <a:ext cx="56388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48400" y="304799"/>
            <a:ext cx="56388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E0F372CA-BA6E-4848-ACA8-D2B859CE96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4800" y="3200400"/>
            <a:ext cx="5638800" cy="25908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319E8062-8734-42E6-9356-0CE8EC4F549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48400" y="3200400"/>
            <a:ext cx="5638800" cy="25908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74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FD4F58E7-6674-4D6D-B28B-4FB4B152A9D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04801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E5E5F7BD-6E72-44E3-8CFF-CC5897C0F48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67201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9C170412-F504-4CF0-9253-A4F4151FF0F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229600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1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67201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37B63177-0F26-4894-B6E8-CC20012E4DA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229600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637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0"/>
            <a:ext cx="5638800" cy="3524434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48400" y="304800"/>
            <a:ext cx="5638800" cy="3524434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7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28">
            <a:extLst>
              <a:ext uri="{FF2B5EF4-FFF2-40B4-BE49-F238E27FC236}">
                <a16:creationId xmlns:a16="http://schemas.microsoft.com/office/drawing/2014/main" id="{00F98947-48BE-4678-805E-54C7D3A5418A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3737DD"/>
              </a:solidFill>
              <a:latin typeface="Calibri" panose="020F0502020204030204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37699F4-DD53-46D4-8DD3-A8170FF960AE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EC5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1123FAC-05A1-4CB3-B8EA-CF7C5BFA7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And your transition’s sub-title can go here. This one can go up to three lines!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02E6161-959F-4D97-A425-DEBED66A1D2A}"/>
              </a:ext>
            </a:extLst>
          </p:cNvPr>
          <p:cNvSpPr/>
          <p:nvPr userDrawn="1"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510F7FB-D9D5-4C19-B7C0-F200AACFA448}"/>
              </a:ext>
            </a:extLst>
          </p:cNvPr>
          <p:cNvSpPr/>
          <p:nvPr userDrawn="1"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529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0" y="2076451"/>
            <a:ext cx="12192000" cy="4781549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23005898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Pictur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432CEB-E94D-4E32-8096-487099229D75}"/>
              </a:ext>
            </a:extLst>
          </p:cNvPr>
          <p:cNvSpPr/>
          <p:nvPr userDrawn="1"/>
        </p:nvSpPr>
        <p:spPr>
          <a:xfrm>
            <a:off x="304801" y="6126480"/>
            <a:ext cx="11582400" cy="426715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1A4763-A5A6-4B11-9347-6FC28EE3EC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18536" y="6181797"/>
            <a:ext cx="744012" cy="31608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48F25E-1505-49D6-B5A7-5BDD13962C08}"/>
              </a:ext>
            </a:extLst>
          </p:cNvPr>
          <p:cNvCxnSpPr>
            <a:cxnSpLocks/>
          </p:cNvCxnSpPr>
          <p:nvPr userDrawn="1"/>
        </p:nvCxnSpPr>
        <p:spPr>
          <a:xfrm>
            <a:off x="10490857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76DCDB-6626-48FB-B9FA-282EC15462B1}"/>
              </a:ext>
            </a:extLst>
          </p:cNvPr>
          <p:cNvCxnSpPr>
            <a:cxnSpLocks/>
          </p:cNvCxnSpPr>
          <p:nvPr userDrawn="1"/>
        </p:nvCxnSpPr>
        <p:spPr>
          <a:xfrm>
            <a:off x="9523015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5B86-9506-4CE9-A86D-514C0868F0EB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2FC5AAE-3D9A-43D5-9205-F7B97E8DAA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AFA37361-44B5-4488-B109-A62840EAC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672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EEFDC6C9-DABB-483B-B96D-97224B50B3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5B292F9-7FD3-4226-9CB6-937617C853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7594F567-187D-4079-8719-D2AEA7A20E2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672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697E9F4-C324-4115-9019-98FE38D323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296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13883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Pictur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432CEB-E94D-4E32-8096-487099229D75}"/>
              </a:ext>
            </a:extLst>
          </p:cNvPr>
          <p:cNvSpPr/>
          <p:nvPr userDrawn="1"/>
        </p:nvSpPr>
        <p:spPr>
          <a:xfrm>
            <a:off x="304801" y="6126480"/>
            <a:ext cx="11582400" cy="426715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1A4763-A5A6-4B11-9347-6FC28EE3EC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18536" y="6181797"/>
            <a:ext cx="744012" cy="31608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48F25E-1505-49D6-B5A7-5BDD13962C08}"/>
              </a:ext>
            </a:extLst>
          </p:cNvPr>
          <p:cNvCxnSpPr>
            <a:cxnSpLocks/>
          </p:cNvCxnSpPr>
          <p:nvPr userDrawn="1"/>
        </p:nvCxnSpPr>
        <p:spPr>
          <a:xfrm>
            <a:off x="10490857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76DCDB-6626-48FB-B9FA-282EC15462B1}"/>
              </a:ext>
            </a:extLst>
          </p:cNvPr>
          <p:cNvCxnSpPr>
            <a:cxnSpLocks/>
          </p:cNvCxnSpPr>
          <p:nvPr userDrawn="1"/>
        </p:nvCxnSpPr>
        <p:spPr>
          <a:xfrm>
            <a:off x="9523015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5B86-9506-4CE9-A86D-514C0868F0EB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AFA37361-44B5-4488-B109-A62840EAC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67200" y="304805"/>
            <a:ext cx="36576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EEFDC6C9-DABB-483B-B96D-97224B50B3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304805"/>
            <a:ext cx="36576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5B292F9-7FD3-4226-9CB6-937617C853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3200092"/>
            <a:ext cx="3467100" cy="262158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E0C94A59-C24A-40AC-B2F1-ED06DB4CD7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67200" y="3200091"/>
            <a:ext cx="76200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0D21CA02-AC55-4DCD-98E6-9803C3AEFD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304800"/>
            <a:ext cx="3467100" cy="2621588"/>
          </a:xfrm>
        </p:spPr>
        <p:txBody>
          <a:bodyPr/>
          <a:lstStyle>
            <a:lvl1pPr marL="0" indent="0">
              <a:buNone/>
              <a:defRPr sz="2100"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Use this box to bring in a key takeaway or summary into your slide. Do your best to keep things in six lines or less.</a:t>
            </a:r>
          </a:p>
        </p:txBody>
      </p:sp>
    </p:spTree>
    <p:extLst>
      <p:ext uri="{BB962C8B-B14F-4D97-AF65-F5344CB8AC3E}">
        <p14:creationId xmlns:p14="http://schemas.microsoft.com/office/powerpoint/2010/main" val="28929128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0058" y="172857"/>
            <a:ext cx="7537142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0058" y="1031273"/>
            <a:ext cx="7537142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0"/>
            <a:ext cx="3716784" cy="5484493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E3DF9E-32BA-4F96-ADC8-62FDD7755298}"/>
              </a:ext>
            </a:extLst>
          </p:cNvPr>
          <p:cNvCxnSpPr/>
          <p:nvPr userDrawn="1"/>
        </p:nvCxnSpPr>
        <p:spPr>
          <a:xfrm>
            <a:off x="445378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7689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855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91F6218F-0AE1-41B7-9A6D-FDFFDD043CD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73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EA6055BE-5FA2-4458-AB6F-50BE18BBC4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8291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12FF07AC-7092-489B-94B3-A93B15520D7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8009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578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6">
            <a:extLst>
              <a:ext uri="{FF2B5EF4-FFF2-40B4-BE49-F238E27FC236}">
                <a16:creationId xmlns:a16="http://schemas.microsoft.com/office/drawing/2014/main" id="{02AE9FC7-020F-4429-98DD-7566A702573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435493" y="3214645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33" name="Picture Placeholder 6">
            <a:extLst>
              <a:ext uri="{FF2B5EF4-FFF2-40B4-BE49-F238E27FC236}">
                <a16:creationId xmlns:a16="http://schemas.microsoft.com/office/drawing/2014/main" id="{40903F09-AEC9-4C51-A708-7B0D77FDD95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312043" y="3214645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ADA16-70BA-4294-83BA-6944BA0F6D87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D53CCE-8FF0-497A-A353-1185C1DFEB81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D83ACC18-3392-4F42-8D0C-DB264CC950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DB1F691-9227-407A-AEAE-D0FA8DA8C6F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3C5253-9F97-4215-A776-F6F267403F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245004"/>
            <a:ext cx="4533900" cy="701731"/>
          </a:xfrm>
        </p:spPr>
        <p:txBody>
          <a:bodyPr/>
          <a:lstStyle/>
          <a:p>
            <a:r>
              <a:rPr lang="en-US"/>
              <a:t>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103420"/>
            <a:ext cx="45339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over here. Do your best to not exceed two lines.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EA6055BE-5FA2-4458-AB6F-50BE18BBC4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35493" y="303308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9DFF27-858C-41C4-B5B9-5EBDED84D8F2}"/>
              </a:ext>
            </a:extLst>
          </p:cNvPr>
          <p:cNvCxnSpPr>
            <a:cxnSpLocks/>
          </p:cNvCxnSpPr>
          <p:nvPr userDrawn="1"/>
        </p:nvCxnSpPr>
        <p:spPr>
          <a:xfrm>
            <a:off x="396690" y="2029341"/>
            <a:ext cx="594360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93C90BF-5129-4DC1-B611-EAAD5152C8C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04800" y="3214645"/>
            <a:ext cx="4533900" cy="219588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" name="Picture Placeholder 6">
            <a:extLst>
              <a:ext uri="{FF2B5EF4-FFF2-40B4-BE49-F238E27FC236}">
                <a16:creationId xmlns:a16="http://schemas.microsoft.com/office/drawing/2014/main" id="{C582F960-B68E-49E8-B5E8-8034429FE8F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312043" y="303308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793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ADA16-70BA-4294-83BA-6944BA0F6D87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D53CCE-8FF0-497A-A353-1185C1DFEB81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D83ACC18-3392-4F42-8D0C-DB264CC950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DB1F691-9227-407A-AEAE-D0FA8DA8C6F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3C5253-9F97-4215-A776-F6F267403F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9C621E84-0D3E-4509-8670-2C818793DE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4801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5F2A6837-2507-49A2-A969-C00FAB4F05C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6369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id="{882E9A17-3A2F-4138-B0F2-5E9A4D740C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347240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DEBB9A6D-504B-4A9A-824D-C3979E21280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70266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4DFDB56-31A9-4FC3-8A08-8D4BD9615C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04801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C919B0EA-506E-4FDE-806A-5CE901AA84C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326369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3E65EBC1-D059-477E-B010-766E9C5C139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347240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98CFAAAF-1BF0-4BCC-B35E-6E5C300E3E9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370266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6AE738E2-1AD5-4BE0-A645-649A5757E99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379565" y="2057399"/>
            <a:ext cx="3507628" cy="3769327"/>
          </a:xfrm>
        </p:spPr>
        <p:txBody>
          <a:bodyPr anchor="ctr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A5576FA9-FAE9-4C83-9E94-4E1C1FB86C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A47D52BE-8B1D-4EF7-946A-61833B80F6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AB082CB-D429-4D38-A541-C6243F2D2697}"/>
              </a:ext>
            </a:extLst>
          </p:cNvPr>
          <p:cNvCxnSpPr/>
          <p:nvPr userDrawn="1"/>
        </p:nvCxnSpPr>
        <p:spPr>
          <a:xfrm>
            <a:off x="396691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7249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44340" y="2249648"/>
            <a:ext cx="3703320" cy="337597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655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D072E94-8669-4C9E-B4CE-CEF8B2E922BE}"/>
              </a:ext>
            </a:extLst>
          </p:cNvPr>
          <p:cNvSpPr/>
          <p:nvPr userDrawn="1"/>
        </p:nvSpPr>
        <p:spPr>
          <a:xfrm>
            <a:off x="0" y="0"/>
            <a:ext cx="381000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A2F32C6-78A2-4AAB-A02B-59BB94047A70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405EC55-2A04-4132-96DE-B244948FC0F9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CBFDDA10-6B67-4BAC-9334-B2585CFF1A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FB267B4-9E96-4E13-8787-FB6AED1B561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57C8BD4-40FC-4F24-93E2-F21A515CD8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85875" y="304800"/>
            <a:ext cx="4038600" cy="54904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320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693-0D73-4FC7-9EAF-4766B7EC7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620C-F605-4A6F-9721-1F7698F9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E88-2579-405A-9912-4991AA592E62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8F8A2-A769-4B1D-AA03-224F0907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01F81-62B2-4186-9F73-1BD113DD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28">
            <a:extLst>
              <a:ext uri="{FF2B5EF4-FFF2-40B4-BE49-F238E27FC236}">
                <a16:creationId xmlns:a16="http://schemas.microsoft.com/office/drawing/2014/main" id="{E5A4F19E-E151-4030-A849-5944CAF89A02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EC5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3737DD"/>
              </a:solidFill>
              <a:latin typeface="Calibri" panose="020F0502020204030204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EBB13D-1295-4E24-9EA8-1CE2580F40E4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rgbClr val="1A49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1">
            <a:extLst>
              <a:ext uri="{FF2B5EF4-FFF2-40B4-BE49-F238E27FC236}">
                <a16:creationId xmlns:a16="http://schemas.microsoft.com/office/drawing/2014/main" id="{F3E0247C-306E-4AA7-B1F0-E4264EA5E67A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A50CEBB8-8A56-4B9E-839E-93E88D4B6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And your transition’s sub-title can go here. This one can go up to three lines!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6A1E2A-4231-4590-B611-2A005950C627}"/>
              </a:ext>
            </a:extLst>
          </p:cNvPr>
          <p:cNvSpPr/>
          <p:nvPr userDrawn="1"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6468555-7C91-4DC4-852B-128263D97165}"/>
              </a:ext>
            </a:extLst>
          </p:cNvPr>
          <p:cNvSpPr/>
          <p:nvPr userDrawn="1"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097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-ti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29910152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 and a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181C5CAE-6039-4CD8-899D-F995448B72D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17571" y="2057400"/>
            <a:ext cx="2469627" cy="37719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777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788152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93BAD73E-AB62-4742-9117-73D1A1AD77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799" y="1031272"/>
            <a:ext cx="5791199" cy="1251699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concise. Do your best to not exceed three lines.</a:t>
            </a:r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8E81E912-B839-4D85-B263-26B7C475C5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391515"/>
            <a:ext cx="5791200" cy="3437785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144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cial Media - Pictures and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E1A59FBD-C82A-4C52-8A4C-A71F70141DC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057400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CB7EC3FD-1533-4AF8-AA1D-4C511B0A3A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97614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AE7A9FB1-400D-4CAA-99DF-4675C397727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96915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EC9A474B-0150-45E2-BAAE-F9C6BF0B608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296216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91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- Table Char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C82EEC8-190C-4B35-AAD0-CBAF1C0ACFA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32490" y="2057399"/>
            <a:ext cx="3754711" cy="1710013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384559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Sub-ti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83BEAE8-F93C-4D0C-B8D8-2472AE46BB29}"/>
              </a:ext>
            </a:extLst>
          </p:cNvPr>
          <p:cNvSpPr/>
          <p:nvPr userDrawn="1"/>
        </p:nvSpPr>
        <p:spPr>
          <a:xfrm>
            <a:off x="304800" y="0"/>
            <a:ext cx="5788152" cy="5826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192" y="172857"/>
            <a:ext cx="5122416" cy="7017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192" y="1031273"/>
            <a:ext cx="5122416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over here. Do your best to not exceed two lines.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2163AD-4A13-48AB-A487-B47BA230B483}"/>
              </a:ext>
            </a:extLst>
          </p:cNvPr>
          <p:cNvCxnSpPr/>
          <p:nvPr userDrawn="1"/>
        </p:nvCxnSpPr>
        <p:spPr>
          <a:xfrm>
            <a:off x="716287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1170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Mocku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000A5D3-CBD7-40DA-B6C6-0106631BE6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34461" y="2494195"/>
            <a:ext cx="4426133" cy="2768600"/>
          </a:xfrm>
          <a:custGeom>
            <a:avLst/>
            <a:gdLst>
              <a:gd name="connsiteX0" fmla="*/ 0 w 4426133"/>
              <a:gd name="connsiteY0" fmla="*/ 0 h 2768600"/>
              <a:gd name="connsiteX1" fmla="*/ 4426133 w 4426133"/>
              <a:gd name="connsiteY1" fmla="*/ 0 h 2768600"/>
              <a:gd name="connsiteX2" fmla="*/ 4426133 w 4426133"/>
              <a:gd name="connsiteY2" fmla="*/ 2768600 h 2768600"/>
              <a:gd name="connsiteX3" fmla="*/ 0 w 4426133"/>
              <a:gd name="connsiteY3" fmla="*/ 2768600 h 276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6133" h="2768600">
                <a:moveTo>
                  <a:pt x="0" y="0"/>
                </a:moveTo>
                <a:lnTo>
                  <a:pt x="4426133" y="0"/>
                </a:lnTo>
                <a:lnTo>
                  <a:pt x="4426133" y="2768600"/>
                </a:lnTo>
                <a:lnTo>
                  <a:pt x="0" y="276860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29382242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E73281B-957A-4450-932A-7935A2D2C5C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48100" y="2255520"/>
            <a:ext cx="4495800" cy="2567940"/>
          </a:xfrm>
          <a:custGeom>
            <a:avLst/>
            <a:gdLst>
              <a:gd name="connsiteX0" fmla="*/ 0 w 4495800"/>
              <a:gd name="connsiteY0" fmla="*/ 0 h 2567940"/>
              <a:gd name="connsiteX1" fmla="*/ 4495800 w 4495800"/>
              <a:gd name="connsiteY1" fmla="*/ 0 h 2567940"/>
              <a:gd name="connsiteX2" fmla="*/ 4495800 w 4495800"/>
              <a:gd name="connsiteY2" fmla="*/ 2567940 h 2567940"/>
              <a:gd name="connsiteX3" fmla="*/ 0 w 4495800"/>
              <a:gd name="connsiteY3" fmla="*/ 2567940 h 25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800" h="2567940">
                <a:moveTo>
                  <a:pt x="0" y="0"/>
                </a:moveTo>
                <a:lnTo>
                  <a:pt x="4495800" y="0"/>
                </a:lnTo>
                <a:lnTo>
                  <a:pt x="4495800" y="2567940"/>
                </a:lnTo>
                <a:lnTo>
                  <a:pt x="0" y="256794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31624484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ptop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D3379F5-E8B4-4D18-AFEB-0F1C1FD06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5790" y="959254"/>
            <a:ext cx="6406935" cy="4007616"/>
          </a:xfrm>
          <a:custGeom>
            <a:avLst/>
            <a:gdLst>
              <a:gd name="connsiteX0" fmla="*/ 0 w 6406935"/>
              <a:gd name="connsiteY0" fmla="*/ 0 h 4007616"/>
              <a:gd name="connsiteX1" fmla="*/ 6406935 w 6406935"/>
              <a:gd name="connsiteY1" fmla="*/ 0 h 4007616"/>
              <a:gd name="connsiteX2" fmla="*/ 6406935 w 6406935"/>
              <a:gd name="connsiteY2" fmla="*/ 4007616 h 4007616"/>
              <a:gd name="connsiteX3" fmla="*/ 0 w 6406935"/>
              <a:gd name="connsiteY3" fmla="*/ 4007616 h 400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6935" h="4007616">
                <a:moveTo>
                  <a:pt x="0" y="0"/>
                </a:moveTo>
                <a:lnTo>
                  <a:pt x="6406935" y="0"/>
                </a:lnTo>
                <a:lnTo>
                  <a:pt x="6406935" y="4007616"/>
                </a:lnTo>
                <a:lnTo>
                  <a:pt x="0" y="4007616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804BB7-23CE-4D0D-BED9-76340ED3117D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EFFC64D-F2EF-43F6-B0C4-9614C5AC3E79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14E35AC8-6A53-4C18-91F6-B3FD147E3F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1DE9EEA-05BA-4CFC-9DED-CB90365BA0A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09199C-FAAA-4E68-A512-C7652A2FACC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5B86-9506-4CE9-A86D-514C0868F0EB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523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ne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C12B0C2-6102-4D4C-8F14-801B3A57894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17489" y="443883"/>
            <a:ext cx="2445150" cy="5191215"/>
          </a:xfrm>
          <a:custGeom>
            <a:avLst/>
            <a:gdLst>
              <a:gd name="connsiteX0" fmla="*/ 0 w 2445150"/>
              <a:gd name="connsiteY0" fmla="*/ 0 h 5191215"/>
              <a:gd name="connsiteX1" fmla="*/ 2445150 w 2445150"/>
              <a:gd name="connsiteY1" fmla="*/ 0 h 5191215"/>
              <a:gd name="connsiteX2" fmla="*/ 2445150 w 2445150"/>
              <a:gd name="connsiteY2" fmla="*/ 5191215 h 5191215"/>
              <a:gd name="connsiteX3" fmla="*/ 0 w 2445150"/>
              <a:gd name="connsiteY3" fmla="*/ 5191215 h 519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5150" h="5191215">
                <a:moveTo>
                  <a:pt x="0" y="0"/>
                </a:moveTo>
                <a:lnTo>
                  <a:pt x="2445150" y="0"/>
                </a:lnTo>
                <a:lnTo>
                  <a:pt x="2445150" y="5191215"/>
                </a:lnTo>
                <a:lnTo>
                  <a:pt x="0" y="5191215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552D79-A0ED-46F2-B952-9312641222F3}"/>
              </a:ext>
            </a:extLst>
          </p:cNvPr>
          <p:cNvCxnSpPr/>
          <p:nvPr userDrawn="1"/>
        </p:nvCxnSpPr>
        <p:spPr>
          <a:xfrm>
            <a:off x="6096000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24727F-8E60-4DE9-9156-70DF0E1249E7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AFCAE8-E49C-46FA-9098-87740AA47818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937E0768-65F7-4B01-804B-BCAE95941F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4C72F61-0E5D-4E32-B81A-FC77893649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5B68235-C101-4417-947B-BE53725C557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09552" y="172857"/>
            <a:ext cx="5977647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SLIDE’S HEADER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9552" y="1031273"/>
            <a:ext cx="5977647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74145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28">
            <a:extLst>
              <a:ext uri="{FF2B5EF4-FFF2-40B4-BE49-F238E27FC236}">
                <a16:creationId xmlns:a16="http://schemas.microsoft.com/office/drawing/2014/main" id="{88B42F85-A718-4224-9501-A2799D699649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3737DD"/>
              </a:solidFill>
              <a:latin typeface="Calibri" panose="020F0502020204030204"/>
            </a:endParaRPr>
          </a:p>
        </p:txBody>
      </p:sp>
      <p:sp>
        <p:nvSpPr>
          <p:cNvPr id="23" name="Прямоугольник 11">
            <a:extLst>
              <a:ext uri="{FF2B5EF4-FFF2-40B4-BE49-F238E27FC236}">
                <a16:creationId xmlns:a16="http://schemas.microsoft.com/office/drawing/2014/main" id="{1EBAECF7-164D-4419-B7CB-E458C2AC3121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FFC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3FED0EC0-A31A-4FFB-823C-FF0072D8F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And your transition’s sub-title can go here. This one can go up to three lines!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51EAE2C-00FD-4ECA-B759-9E1521EBD5D8}"/>
              </a:ext>
            </a:extLst>
          </p:cNvPr>
          <p:cNvSpPr/>
          <p:nvPr userDrawn="1"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66B2957-0EBB-4DDE-BE9C-E4A4317CC92A}"/>
              </a:ext>
            </a:extLst>
          </p:cNvPr>
          <p:cNvSpPr/>
          <p:nvPr userDrawn="1"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2417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BB31B51-AFCD-49A3-8B3E-0CA88E8A75A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59658" y="2175029"/>
            <a:ext cx="2272684" cy="3947467"/>
          </a:xfrm>
          <a:custGeom>
            <a:avLst/>
            <a:gdLst>
              <a:gd name="connsiteX0" fmla="*/ 0 w 2272684"/>
              <a:gd name="connsiteY0" fmla="*/ 0 h 3947467"/>
              <a:gd name="connsiteX1" fmla="*/ 2272684 w 2272684"/>
              <a:gd name="connsiteY1" fmla="*/ 0 h 3947467"/>
              <a:gd name="connsiteX2" fmla="*/ 2272684 w 2272684"/>
              <a:gd name="connsiteY2" fmla="*/ 3947467 h 3947467"/>
              <a:gd name="connsiteX3" fmla="*/ 0 w 2272684"/>
              <a:gd name="connsiteY3" fmla="*/ 3947467 h 394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684" h="3947467">
                <a:moveTo>
                  <a:pt x="0" y="0"/>
                </a:moveTo>
                <a:lnTo>
                  <a:pt x="2272684" y="0"/>
                </a:lnTo>
                <a:lnTo>
                  <a:pt x="2272684" y="3947467"/>
                </a:lnTo>
                <a:lnTo>
                  <a:pt x="0" y="3947467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4087033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D804BB7-23CE-4D0D-BED9-76340ED3117D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EFFC64D-F2EF-43F6-B0C4-9614C5AC3E79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14E35AC8-6A53-4C18-91F6-B3FD147E3F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1DE9EEA-05BA-4CFC-9DED-CB90365BA0A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09199C-FAAA-4E68-A512-C7652A2FACC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5B86-9506-4CE9-A86D-514C0868F0EB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10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28">
            <a:extLst>
              <a:ext uri="{FF2B5EF4-FFF2-40B4-BE49-F238E27FC236}">
                <a16:creationId xmlns:a16="http://schemas.microsoft.com/office/drawing/2014/main" id="{88B42F85-A718-4224-9501-A2799D699649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FFC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3737DD"/>
              </a:solidFill>
              <a:latin typeface="Calibri" panose="020F0502020204030204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99050D-984C-4E19-9E1A-4CD292383A0D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11">
            <a:extLst>
              <a:ext uri="{FF2B5EF4-FFF2-40B4-BE49-F238E27FC236}">
                <a16:creationId xmlns:a16="http://schemas.microsoft.com/office/drawing/2014/main" id="{1EBAECF7-164D-4419-B7CB-E458C2AC3121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3FED0EC0-A31A-4FFB-823C-FF0072D8F4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And your transition’s sub-title can go here. This one can go up to three lines!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B00F4F4-2DC0-444B-A711-A5D176996831}"/>
              </a:ext>
            </a:extLst>
          </p:cNvPr>
          <p:cNvSpPr/>
          <p:nvPr userDrawn="1"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1921B63-C24B-40ED-85BE-26D49B86E047}"/>
              </a:ext>
            </a:extLst>
          </p:cNvPr>
          <p:cNvSpPr/>
          <p:nvPr userDrawn="1"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8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SLIDE’S TITLE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3EC81-5AD8-430D-8FD1-210064968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31155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725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7CA3-86EC-47BA-B415-57A817695E29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 numCol="2" spcCol="914400"/>
          <a:lstStyle>
            <a:lvl1pPr marL="0" indent="0">
              <a:buNone/>
              <a:tabLst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143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B2E97E-15DE-483A-BC27-7919C8F1A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582400" cy="7017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DC98E-7479-4F84-A93B-DC74ECFC0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799" y="2085975"/>
            <a:ext cx="11582399" cy="3705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3BF3AD1-F051-48A5-AB7D-BDA84812B4BB}"/>
              </a:ext>
            </a:extLst>
          </p:cNvPr>
          <p:cNvCxnSpPr/>
          <p:nvPr userDrawn="1"/>
        </p:nvCxnSpPr>
        <p:spPr>
          <a:xfrm>
            <a:off x="396691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9799997D-9151-4456-8CAB-50AC1F60D7A4}"/>
              </a:ext>
            </a:extLst>
          </p:cNvPr>
          <p:cNvGrpSpPr/>
          <p:nvPr userDrawn="1"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53E2499-F978-4E01-86C9-1D087E586B53}"/>
                </a:ext>
              </a:extLst>
            </p:cNvPr>
            <p:cNvSpPr/>
            <p:nvPr userDrawn="1"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F24C7791-83CB-425B-A392-60C4676C89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3">
              <a:extLst>
                <a:ext uri="{96DAC541-7B7A-43D3-8B79-37D633B846F1}">
                  <asvg:svgBlip xmlns:asvg="http://schemas.microsoft.com/office/drawing/2016/SVG/main" r:embed="rId54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4664AB-B457-4A4B-8D7F-46B20E66F28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B490B93-C18D-4D67-8A52-86F2EF21003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EE57A-77BE-438D-9286-6127CD6E5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0" y="6157275"/>
            <a:ext cx="977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802E70-D219-4F36-950D-FFA7642EF6F3}" type="datetime1">
              <a:rPr lang="en-US" smtClean="0">
                <a:solidFill>
                  <a:prstClr val="white"/>
                </a:solidFill>
              </a:rPr>
              <a:pPr/>
              <a:t>4/6/2023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BCE5C-2F54-4920-9F7A-D0ABAFE3C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6320" y="6157275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4C59B-F619-47F9-85E1-B0EA8C4B5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49" r:id="rId37"/>
    <p:sldLayoutId id="2147483750" r:id="rId38"/>
    <p:sldLayoutId id="2147483751" r:id="rId39"/>
    <p:sldLayoutId id="2147483752" r:id="rId40"/>
    <p:sldLayoutId id="2147483753" r:id="rId41"/>
    <p:sldLayoutId id="2147483754" r:id="rId42"/>
    <p:sldLayoutId id="2147483755" r:id="rId43"/>
    <p:sldLayoutId id="2147483756" r:id="rId44"/>
    <p:sldLayoutId id="2147483757" r:id="rId45"/>
    <p:sldLayoutId id="2147483758" r:id="rId46"/>
    <p:sldLayoutId id="2147483759" r:id="rId47"/>
    <p:sldLayoutId id="2147483760" r:id="rId48"/>
    <p:sldLayoutId id="2147483761" r:id="rId49"/>
    <p:sldLayoutId id="2147483762" r:id="rId50"/>
    <p:sldLayoutId id="2147483763" r:id="rId5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3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2">
          <p15:clr>
            <a:srgbClr val="F26B43"/>
          </p15:clr>
        </p15:guide>
        <p15:guide id="2" pos="7488">
          <p15:clr>
            <a:srgbClr val="F26B43"/>
          </p15:clr>
        </p15:guide>
        <p15:guide id="3" orient="horz" pos="4128">
          <p15:clr>
            <a:srgbClr val="F26B43"/>
          </p15:clr>
        </p15:guide>
        <p15:guide id="4" orient="horz" pos="1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microsoft.com/office/2007/relationships/hdphoto" Target="../media/hdphoto1.wdp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5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microsoft.com/office/2007/relationships/hdphoto" Target="../media/hdphoto1.wdp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microsoft.com/office/2007/relationships/hdphoto" Target="../media/hdphoto1.wdp"/><Relationship Id="rId7" Type="http://schemas.openxmlformats.org/officeDocument/2006/relationships/image" Target="../media/image2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8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Relationship Id="rId9" Type="http://schemas.openxmlformats.org/officeDocument/2006/relationships/image" Target="../media/image31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13" Type="http://schemas.openxmlformats.org/officeDocument/2006/relationships/image" Target="../media/image40.png"/><Relationship Id="rId3" Type="http://schemas.openxmlformats.org/officeDocument/2006/relationships/image" Target="../media/image5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3.sv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3.sv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svg"/><Relationship Id="rId4" Type="http://schemas.microsoft.com/office/2007/relationships/hdphoto" Target="../media/hdphoto1.wdp"/><Relationship Id="rId9" Type="http://schemas.openxmlformats.org/officeDocument/2006/relationships/image" Target="../media/image36.png"/><Relationship Id="rId14" Type="http://schemas.openxmlformats.org/officeDocument/2006/relationships/image" Target="../media/image4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5" Type="http://schemas.openxmlformats.org/officeDocument/2006/relationships/hyperlink" Target="mailto:gina.masiello@ride.ri.gov" TargetMode="External"/><Relationship Id="rId4" Type="http://schemas.openxmlformats.org/officeDocument/2006/relationships/hyperlink" Target="https://www.ride.ri.gov/TeachersAdministrators/Leadership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lassroom of students raising their hands in front of a teacher">
            <a:extLst>
              <a:ext uri="{FF2B5EF4-FFF2-40B4-BE49-F238E27FC236}">
                <a16:creationId xmlns:a16="http://schemas.microsoft.com/office/drawing/2014/main" id="{9F7EFA3A-5AB4-D44E-98D8-1F13C7F7B759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 rotWithShape="1">
          <a:blip r:embed="rId3"/>
          <a:srcRect l="91" t="20564" b="34543"/>
          <a:stretch/>
        </p:blipFill>
        <p:spPr bwMode="auto">
          <a:xfrm>
            <a:off x="315383" y="357716"/>
            <a:ext cx="11551741" cy="353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CDEC811-EE17-1D49-B355-2087F5326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0340" y="4269311"/>
            <a:ext cx="8567335" cy="701731"/>
          </a:xfrm>
        </p:spPr>
        <p:txBody>
          <a:bodyPr>
            <a:noAutofit/>
          </a:bodyPr>
          <a:lstStyle/>
          <a:p>
            <a:r>
              <a:rPr lang="en-US" sz="3200"/>
              <a:t>National Institute for School Leadership:</a:t>
            </a:r>
            <a:br>
              <a:rPr lang="en-US" sz="3200"/>
            </a:br>
            <a:r>
              <a:rPr lang="en-US" sz="3200"/>
              <a:t>Considerations and Application Process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1610DF3-207B-5745-BCDB-FFD3F7061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0340" y="5305395"/>
            <a:ext cx="8266176" cy="106984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Prepared by the Rhode Island Department of Education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/>
              <a:t>Spring 2023</a:t>
            </a:r>
          </a:p>
        </p:txBody>
      </p:sp>
      <p:pic>
        <p:nvPicPr>
          <p:cNvPr id="5" name="Google Shape;169;p23">
            <a:extLst>
              <a:ext uri="{FF2B5EF4-FFF2-40B4-BE49-F238E27FC236}">
                <a16:creationId xmlns:a16="http://schemas.microsoft.com/office/drawing/2014/main" id="{F9C5D6F0-FD41-7148-BDE6-8D594D02D7CC}"/>
              </a:ext>
            </a:extLst>
          </p:cNvPr>
          <p:cNvPicPr preferRelativeResize="0"/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29746" y="6098559"/>
            <a:ext cx="1795549" cy="365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4114E3-2F7D-BC47-AD4D-221A703A955D}"/>
              </a:ext>
            </a:extLst>
          </p:cNvPr>
          <p:cNvSpPr txBox="1"/>
          <p:nvPr/>
        </p:nvSpPr>
        <p:spPr>
          <a:xfrm>
            <a:off x="3555008" y="6525231"/>
            <a:ext cx="5072458" cy="298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>
                <a:solidFill>
                  <a:schemeClr val="accent1"/>
                </a:solidFill>
              </a:rPr>
              <a:t>Confidential Working Document Draft §RIGL 38-2-2(4)(E),(K)</a:t>
            </a:r>
          </a:p>
        </p:txBody>
      </p:sp>
    </p:spTree>
    <p:extLst>
      <p:ext uri="{BB962C8B-B14F-4D97-AF65-F5344CB8AC3E}">
        <p14:creationId xmlns:p14="http://schemas.microsoft.com/office/powerpoint/2010/main" val="419944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6FE31DF-CE4D-4FE9-A45F-0C54FA93E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NISL?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ADC0-BADF-4F25-9181-A83327AC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4" name="Google Shape;169;p23">
            <a:extLst>
              <a:ext uri="{FF2B5EF4-FFF2-40B4-BE49-F238E27FC236}">
                <a16:creationId xmlns:a16="http://schemas.microsoft.com/office/drawing/2014/main" id="{7642198E-7520-784B-AEEF-4DD2AF4EEDAF}"/>
              </a:ext>
            </a:extLst>
          </p:cNvPr>
          <p:cNvPicPr preferRelativeResize="0"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3860" y="6160106"/>
            <a:ext cx="1795549" cy="3651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89467" y="1292225"/>
            <a:ext cx="11582400" cy="370522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/>
              <a:t>The National Institute for School Leadership (NISL) program gathers 25 transformational school leaders across Rhode Island to build: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0860BFB-6B7B-8DAC-129D-98D57A5768FD}"/>
              </a:ext>
            </a:extLst>
          </p:cNvPr>
          <p:cNvSpPr/>
          <p:nvPr/>
        </p:nvSpPr>
        <p:spPr>
          <a:xfrm>
            <a:off x="1098550" y="2548467"/>
            <a:ext cx="1602316" cy="16023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752BCF5-A458-42DF-AFE3-E8B7A3E1A2D9}"/>
              </a:ext>
            </a:extLst>
          </p:cNvPr>
          <p:cNvSpPr/>
          <p:nvPr/>
        </p:nvSpPr>
        <p:spPr>
          <a:xfrm>
            <a:off x="3881966" y="2548466"/>
            <a:ext cx="1602316" cy="16023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AA8118-F36F-47D7-0CCD-6EBC3D37FAC5}"/>
              </a:ext>
            </a:extLst>
          </p:cNvPr>
          <p:cNvSpPr/>
          <p:nvPr/>
        </p:nvSpPr>
        <p:spPr>
          <a:xfrm>
            <a:off x="6665384" y="2548466"/>
            <a:ext cx="1602316" cy="16023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C1644C-3AB2-902E-8A5D-D746B5564924}"/>
              </a:ext>
            </a:extLst>
          </p:cNvPr>
          <p:cNvSpPr/>
          <p:nvPr/>
        </p:nvSpPr>
        <p:spPr>
          <a:xfrm>
            <a:off x="9512301" y="2548467"/>
            <a:ext cx="1602316" cy="16023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38E0B1-4209-47AF-B310-07D9DC2B01E7}"/>
              </a:ext>
            </a:extLst>
          </p:cNvPr>
          <p:cNvSpPr txBox="1"/>
          <p:nvPr/>
        </p:nvSpPr>
        <p:spPr>
          <a:xfrm>
            <a:off x="522817" y="4512733"/>
            <a:ext cx="2743200" cy="16562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>
                <a:solidFill>
                  <a:schemeClr val="accent3">
                    <a:lumMod val="50000"/>
                  </a:schemeClr>
                </a:solidFill>
              </a:rPr>
              <a:t>Skills</a:t>
            </a:r>
            <a:r>
              <a:rPr lang="en-US" sz="200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>
                <a:solidFill>
                  <a:srgbClr val="656666"/>
                </a:solidFill>
              </a:rPr>
              <a:t>to create high-performing schools for </a:t>
            </a:r>
            <a:r>
              <a:rPr lang="en-US" sz="2000" b="1">
                <a:solidFill>
                  <a:schemeClr val="accent3">
                    <a:lumMod val="50000"/>
                  </a:schemeClr>
                </a:solidFill>
              </a:rPr>
              <a:t>all students</a:t>
            </a:r>
            <a:endParaRPr lang="en-US" b="1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srgbClr val="65666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8AF1A6-C30C-9B8A-6C4C-33ED008ECC96}"/>
              </a:ext>
            </a:extLst>
          </p:cNvPr>
          <p:cNvSpPr txBox="1"/>
          <p:nvPr/>
        </p:nvSpPr>
        <p:spPr>
          <a:xfrm>
            <a:off x="3306233" y="4512732"/>
            <a:ext cx="2743200" cy="16562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>
                <a:solidFill>
                  <a:schemeClr val="accent3">
                    <a:lumMod val="50000"/>
                  </a:schemeClr>
                </a:solidFill>
              </a:rPr>
              <a:t>Agile leadership</a:t>
            </a:r>
            <a:r>
              <a:rPr lang="en-US" sz="2000">
                <a:solidFill>
                  <a:srgbClr val="656666"/>
                </a:solidFill>
              </a:rPr>
              <a:t> to improve systemic processes in schools</a:t>
            </a: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srgbClr val="656666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4DE9B7-D07A-5D0D-1707-F4ADD78DA430}"/>
              </a:ext>
            </a:extLst>
          </p:cNvPr>
          <p:cNvSpPr txBox="1"/>
          <p:nvPr/>
        </p:nvSpPr>
        <p:spPr>
          <a:xfrm>
            <a:off x="6089649" y="4512731"/>
            <a:ext cx="2743200" cy="16562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>
                <a:solidFill>
                  <a:srgbClr val="656666"/>
                </a:solidFill>
              </a:rPr>
              <a:t>Cultures of collective leadership centered on </a:t>
            </a:r>
            <a:r>
              <a:rPr lang="en-US" sz="2000" b="1">
                <a:solidFill>
                  <a:schemeClr val="accent3">
                    <a:lumMod val="50000"/>
                  </a:schemeClr>
                </a:solidFill>
              </a:rPr>
              <a:t>instruction</a:t>
            </a: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srgbClr val="65666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CDEFF5-5221-8157-AE95-9A0007AAD73A}"/>
              </a:ext>
            </a:extLst>
          </p:cNvPr>
          <p:cNvSpPr txBox="1"/>
          <p:nvPr/>
        </p:nvSpPr>
        <p:spPr>
          <a:xfrm>
            <a:off x="8936565" y="4512730"/>
            <a:ext cx="2743200" cy="16562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>
                <a:solidFill>
                  <a:schemeClr val="accent3">
                    <a:lumMod val="50000"/>
                  </a:schemeClr>
                </a:solidFill>
              </a:rPr>
              <a:t>A community</a:t>
            </a:r>
            <a:r>
              <a:rPr lang="en-US" sz="2000">
                <a:solidFill>
                  <a:srgbClr val="656666"/>
                </a:solidFill>
              </a:rPr>
              <a:t> of learners among cohort participants</a:t>
            </a: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>
              <a:solidFill>
                <a:srgbClr val="656666"/>
              </a:solidFill>
            </a:endParaRPr>
          </a:p>
        </p:txBody>
      </p:sp>
      <p:pic>
        <p:nvPicPr>
          <p:cNvPr id="6" name="Graphic 15" descr="Architecture with solid fill">
            <a:extLst>
              <a:ext uri="{FF2B5EF4-FFF2-40B4-BE49-F238E27FC236}">
                <a16:creationId xmlns:a16="http://schemas.microsoft.com/office/drawing/2014/main" id="{8FEE2948-234E-2A11-547B-4D57B7ACF6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7800" y="2887133"/>
            <a:ext cx="914400" cy="914400"/>
          </a:xfrm>
          <a:prstGeom prst="rect">
            <a:avLst/>
          </a:prstGeom>
        </p:spPr>
      </p:pic>
      <p:pic>
        <p:nvPicPr>
          <p:cNvPr id="16" name="Graphic 16" descr="Yoga with solid fill">
            <a:extLst>
              <a:ext uri="{FF2B5EF4-FFF2-40B4-BE49-F238E27FC236}">
                <a16:creationId xmlns:a16="http://schemas.microsoft.com/office/drawing/2014/main" id="{F2BF051C-0DF0-E1E7-4ECB-9094009AD1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20633" y="2887133"/>
            <a:ext cx="914400" cy="914400"/>
          </a:xfrm>
          <a:prstGeom prst="rect">
            <a:avLst/>
          </a:prstGeom>
        </p:spPr>
      </p:pic>
      <p:pic>
        <p:nvPicPr>
          <p:cNvPr id="17" name="Graphic 17" descr="Pencil with solid fill">
            <a:extLst>
              <a:ext uri="{FF2B5EF4-FFF2-40B4-BE49-F238E27FC236}">
                <a16:creationId xmlns:a16="http://schemas.microsoft.com/office/drawing/2014/main" id="{B0F57546-88A3-213F-7E52-BFF6544634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14633" y="2887133"/>
            <a:ext cx="914400" cy="914400"/>
          </a:xfrm>
          <a:prstGeom prst="rect">
            <a:avLst/>
          </a:prstGeom>
        </p:spPr>
      </p:pic>
      <p:pic>
        <p:nvPicPr>
          <p:cNvPr id="18" name="Graphic 18" descr="Dance with solid fill">
            <a:extLst>
              <a:ext uri="{FF2B5EF4-FFF2-40B4-BE49-F238E27FC236}">
                <a16:creationId xmlns:a16="http://schemas.microsoft.com/office/drawing/2014/main" id="{74E1E8B0-701F-E3EF-3545-9885D7A57DE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61550" y="28977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3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NISL?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22" name="Google Shape;169;p23">
            <a:extLst>
              <a:ext uri="{FF2B5EF4-FFF2-40B4-BE49-F238E27FC236}">
                <a16:creationId xmlns:a16="http://schemas.microsoft.com/office/drawing/2014/main" id="{07624E6B-0AB4-874C-8336-895431CC79A4}"/>
              </a:ext>
            </a:extLst>
          </p:cNvPr>
          <p:cNvPicPr preferRelativeResize="0"/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3860" y="6160106"/>
            <a:ext cx="1795549" cy="365125"/>
          </a:xfrm>
          <a:prstGeom prst="rect">
            <a:avLst/>
          </a:prstGeom>
        </p:spPr>
      </p:pic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8EC69A8-B982-BC74-1694-F5B696A3EE95}"/>
              </a:ext>
            </a:extLst>
          </p:cNvPr>
          <p:cNvSpPr txBox="1">
            <a:spLocks/>
          </p:cNvSpPr>
          <p:nvPr/>
        </p:nvSpPr>
        <p:spPr>
          <a:xfrm>
            <a:off x="1564219" y="1154642"/>
            <a:ext cx="9635066" cy="47212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>
                <a:solidFill>
                  <a:schemeClr val="accent4">
                    <a:lumMod val="50000"/>
                  </a:schemeClr>
                </a:solidFill>
              </a:rPr>
              <a:t>Principal quality</a:t>
            </a:r>
            <a:r>
              <a:rPr lang="en-US" sz="2600"/>
              <a:t> is the second-largest factor of student achievement, especially in high-need schools; students at schools of NISL graduates </a:t>
            </a:r>
            <a:r>
              <a:rPr lang="en-US" sz="2600" b="1">
                <a:solidFill>
                  <a:schemeClr val="accent4">
                    <a:lumMod val="50000"/>
                  </a:schemeClr>
                </a:solidFill>
              </a:rPr>
              <a:t>outperform their peers in reading and math</a:t>
            </a:r>
          </a:p>
          <a:p>
            <a:pPr marL="0" indent="0">
              <a:buNone/>
            </a:pPr>
            <a:r>
              <a:rPr lang="en-US" sz="600"/>
              <a:t>   </a:t>
            </a:r>
          </a:p>
          <a:p>
            <a:pPr marL="0" indent="0">
              <a:buNone/>
            </a:pPr>
            <a:r>
              <a:rPr lang="en-US" sz="2600"/>
              <a:t>As of 2016, NISL was the </a:t>
            </a:r>
            <a:r>
              <a:rPr lang="en-US" sz="2600" b="1">
                <a:solidFill>
                  <a:schemeClr val="accent4">
                    <a:lumMod val="50000"/>
                  </a:schemeClr>
                </a:solidFill>
              </a:rPr>
              <a:t>only professional learning program</a:t>
            </a:r>
            <a:r>
              <a:rPr lang="en-US" sz="2600"/>
              <a:t> to meet What Works Clearinghouse criteria to positively impact student achievement</a:t>
            </a:r>
          </a:p>
          <a:p>
            <a:pPr marL="0" indent="0">
              <a:buNone/>
            </a:pPr>
            <a:r>
              <a:rPr lang="en-US" sz="600"/>
              <a:t>   </a:t>
            </a:r>
          </a:p>
          <a:p>
            <a:pPr marL="0" indent="0">
              <a:buNone/>
            </a:pPr>
            <a:r>
              <a:rPr lang="en-US" sz="2600"/>
              <a:t>Effective principals </a:t>
            </a:r>
            <a:r>
              <a:rPr lang="en-US" sz="2600" b="1">
                <a:solidFill>
                  <a:schemeClr val="accent4">
                    <a:lumMod val="50000"/>
                  </a:schemeClr>
                </a:solidFill>
              </a:rPr>
              <a:t>attract and retain</a:t>
            </a:r>
            <a:r>
              <a:rPr lang="en-US" sz="2600"/>
              <a:t> high-quality teachers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A22FCCA3-AA30-27B9-6EFA-FEFC5762830C}"/>
              </a:ext>
            </a:extLst>
          </p:cNvPr>
          <p:cNvSpPr/>
          <p:nvPr/>
        </p:nvSpPr>
        <p:spPr>
          <a:xfrm>
            <a:off x="490009" y="1558925"/>
            <a:ext cx="914400" cy="914400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A66F5D13-B5F8-C167-18FA-62F75F881C5D}"/>
              </a:ext>
            </a:extLst>
          </p:cNvPr>
          <p:cNvSpPr/>
          <p:nvPr/>
        </p:nvSpPr>
        <p:spPr>
          <a:xfrm>
            <a:off x="490009" y="3125258"/>
            <a:ext cx="914400" cy="914400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7C2CA0D0-E313-A193-B48E-C04F128D781F}"/>
              </a:ext>
            </a:extLst>
          </p:cNvPr>
          <p:cNvSpPr/>
          <p:nvPr/>
        </p:nvSpPr>
        <p:spPr>
          <a:xfrm>
            <a:off x="490008" y="4712759"/>
            <a:ext cx="914400" cy="914400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pic>
        <p:nvPicPr>
          <p:cNvPr id="8" name="Graphic 9" descr="Statistics with solid fill">
            <a:extLst>
              <a:ext uri="{FF2B5EF4-FFF2-40B4-BE49-F238E27FC236}">
                <a16:creationId xmlns:a16="http://schemas.microsoft.com/office/drawing/2014/main" id="{1EEB75AE-8325-4EC2-6734-CA582532F4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7550" y="1786466"/>
            <a:ext cx="469900" cy="469900"/>
          </a:xfrm>
          <a:prstGeom prst="rect">
            <a:avLst/>
          </a:prstGeom>
        </p:spPr>
      </p:pic>
      <p:pic>
        <p:nvPicPr>
          <p:cNvPr id="10" name="Graphic 14" descr="Clipboard Checked with solid fill">
            <a:extLst>
              <a:ext uri="{FF2B5EF4-FFF2-40B4-BE49-F238E27FC236}">
                <a16:creationId xmlns:a16="http://schemas.microsoft.com/office/drawing/2014/main" id="{13A8CD2F-DED4-3502-EBCA-CB4ECE642F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5217" y="3315758"/>
            <a:ext cx="543984" cy="543984"/>
          </a:xfrm>
          <a:prstGeom prst="rect">
            <a:avLst/>
          </a:prstGeom>
        </p:spPr>
      </p:pic>
      <p:pic>
        <p:nvPicPr>
          <p:cNvPr id="15" name="Graphic 15" descr="Online meeting with solid fill">
            <a:extLst>
              <a:ext uri="{FF2B5EF4-FFF2-40B4-BE49-F238E27FC236}">
                <a16:creationId xmlns:a16="http://schemas.microsoft.com/office/drawing/2014/main" id="{B04DEB4B-70D9-B4C4-5408-92B969A73D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5216" y="4908550"/>
            <a:ext cx="543984" cy="54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8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NISL Coursework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22" name="Google Shape;169;p23">
            <a:extLst>
              <a:ext uri="{FF2B5EF4-FFF2-40B4-BE49-F238E27FC236}">
                <a16:creationId xmlns:a16="http://schemas.microsoft.com/office/drawing/2014/main" id="{07624E6B-0AB4-874C-8336-895431CC79A4}"/>
              </a:ext>
            </a:extLst>
          </p:cNvPr>
          <p:cNvPicPr preferRelativeResize="0"/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3860" y="6160106"/>
            <a:ext cx="1795549" cy="365125"/>
          </a:xfrm>
          <a:prstGeom prst="rect">
            <a:avLst/>
          </a:prstGeom>
        </p:spPr>
      </p:pic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5CFC471-2489-94ED-4DEC-8FEF04408108}"/>
              </a:ext>
            </a:extLst>
          </p:cNvPr>
          <p:cNvSpPr txBox="1">
            <a:spLocks/>
          </p:cNvSpPr>
          <p:nvPr/>
        </p:nvSpPr>
        <p:spPr>
          <a:xfrm>
            <a:off x="611717" y="1281642"/>
            <a:ext cx="11582400" cy="37052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7ACB62-79DC-F8F2-BDEC-B8C622D15336}"/>
              </a:ext>
            </a:extLst>
          </p:cNvPr>
          <p:cNvSpPr txBox="1"/>
          <p:nvPr/>
        </p:nvSpPr>
        <p:spPr>
          <a:xfrm>
            <a:off x="607484" y="999068"/>
            <a:ext cx="2637365" cy="8138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>
                <a:solidFill>
                  <a:srgbClr val="656666"/>
                </a:solidFill>
              </a:rPr>
              <a:t>World-Class Schooling: Vision and Goals</a:t>
            </a:r>
            <a:endParaRPr lang="en-US" sz="2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384FEB-DFE5-BEEB-20E5-A08AF48307EC}"/>
              </a:ext>
            </a:extLst>
          </p:cNvPr>
          <p:cNvSpPr txBox="1"/>
          <p:nvPr/>
        </p:nvSpPr>
        <p:spPr>
          <a:xfrm>
            <a:off x="4322234" y="999067"/>
            <a:ext cx="2637365" cy="8138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>
                <a:solidFill>
                  <a:srgbClr val="656666"/>
                </a:solidFill>
              </a:rPr>
              <a:t>Focus on Teaching and Learning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2E5D52-E14F-0BB9-809E-68D94ED583ED}"/>
              </a:ext>
            </a:extLst>
          </p:cNvPr>
          <p:cNvSpPr txBox="1"/>
          <p:nvPr/>
        </p:nvSpPr>
        <p:spPr>
          <a:xfrm>
            <a:off x="7613651" y="999067"/>
            <a:ext cx="4066115" cy="8138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>
                <a:solidFill>
                  <a:srgbClr val="656666"/>
                </a:solidFill>
              </a:rPr>
              <a:t>Sustaining Transformation through Capacity and Commitment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D318A20-3646-A0A8-6FE0-9853D3A6A5C1}"/>
              </a:ext>
            </a:extLst>
          </p:cNvPr>
          <p:cNvGrpSpPr/>
          <p:nvPr/>
        </p:nvGrpSpPr>
        <p:grpSpPr>
          <a:xfrm>
            <a:off x="1051856" y="1918759"/>
            <a:ext cx="1748621" cy="1295400"/>
            <a:chOff x="871940" y="2617259"/>
            <a:chExt cx="1886204" cy="1422400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DE741456-FE85-85DD-D81D-A3D1B1C1696C}"/>
                </a:ext>
              </a:extLst>
            </p:cNvPr>
            <p:cNvSpPr/>
            <p:nvPr/>
          </p:nvSpPr>
          <p:spPr>
            <a:xfrm>
              <a:off x="871940" y="2617259"/>
              <a:ext cx="1886204" cy="1422400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3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US" sz="1600"/>
            </a:p>
          </p:txBody>
        </p:sp>
        <p:pic>
          <p:nvPicPr>
            <p:cNvPr id="9" name="Graphic 18" descr="3d Glasses with solid fill">
              <a:extLst>
                <a:ext uri="{FF2B5EF4-FFF2-40B4-BE49-F238E27FC236}">
                  <a16:creationId xmlns:a16="http://schemas.microsoft.com/office/drawing/2014/main" id="{E7471F74-02D8-D49C-5BCE-613845D24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437217" y="3098800"/>
              <a:ext cx="914400" cy="9144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C7D158-5B1D-AE73-95F4-82E0D858152A}"/>
              </a:ext>
            </a:extLst>
          </p:cNvPr>
          <p:cNvGrpSpPr/>
          <p:nvPr/>
        </p:nvGrpSpPr>
        <p:grpSpPr>
          <a:xfrm>
            <a:off x="4756023" y="1918758"/>
            <a:ext cx="1769787" cy="1295400"/>
            <a:chOff x="4703106" y="2617258"/>
            <a:chExt cx="1886204" cy="1422400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EB125B12-8496-1535-2A63-1B53A0322500}"/>
                </a:ext>
              </a:extLst>
            </p:cNvPr>
            <p:cNvSpPr/>
            <p:nvPr/>
          </p:nvSpPr>
          <p:spPr>
            <a:xfrm>
              <a:off x="4703106" y="2617258"/>
              <a:ext cx="1886204" cy="1422400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3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US" sz="1600"/>
            </a:p>
          </p:txBody>
        </p:sp>
        <p:pic>
          <p:nvPicPr>
            <p:cNvPr id="19" name="Graphic 19" descr="Classroom with solid fill">
              <a:extLst>
                <a:ext uri="{FF2B5EF4-FFF2-40B4-BE49-F238E27FC236}">
                  <a16:creationId xmlns:a16="http://schemas.microsoft.com/office/drawing/2014/main" id="{CE39A45C-52D7-3A08-00A7-ECAC3245C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57800" y="3141134"/>
              <a:ext cx="787400" cy="78740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B76A3AE-4603-6490-E650-24AC19D0D6A2}"/>
              </a:ext>
            </a:extLst>
          </p:cNvPr>
          <p:cNvGrpSpPr/>
          <p:nvPr/>
        </p:nvGrpSpPr>
        <p:grpSpPr>
          <a:xfrm>
            <a:off x="8820023" y="1918759"/>
            <a:ext cx="1790954" cy="1295400"/>
            <a:chOff x="8777690" y="2617259"/>
            <a:chExt cx="1886204" cy="1422400"/>
          </a:xfrm>
        </p:grpSpPr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BE12BF3D-D52B-C531-FB9C-5BD46B4945D1}"/>
                </a:ext>
              </a:extLst>
            </p:cNvPr>
            <p:cNvSpPr/>
            <p:nvPr/>
          </p:nvSpPr>
          <p:spPr>
            <a:xfrm>
              <a:off x="8777690" y="2617259"/>
              <a:ext cx="1886204" cy="1422400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3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US" sz="1600"/>
            </a:p>
          </p:txBody>
        </p:sp>
        <p:pic>
          <p:nvPicPr>
            <p:cNvPr id="20" name="Graphic 20" descr="Seed Packet with solid fill">
              <a:extLst>
                <a:ext uri="{FF2B5EF4-FFF2-40B4-BE49-F238E27FC236}">
                  <a16:creationId xmlns:a16="http://schemas.microsoft.com/office/drawing/2014/main" id="{4C15CC65-5A18-61B4-07FB-3D97207D8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353550" y="3172884"/>
              <a:ext cx="755650" cy="755650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D3F37A6-45C7-C282-A5A4-8F9E551D4729}"/>
              </a:ext>
            </a:extLst>
          </p:cNvPr>
          <p:cNvSpPr txBox="1"/>
          <p:nvPr/>
        </p:nvSpPr>
        <p:spPr>
          <a:xfrm>
            <a:off x="205317" y="3274485"/>
            <a:ext cx="4108447" cy="22598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en-US">
                <a:solidFill>
                  <a:srgbClr val="656666"/>
                </a:solidFill>
              </a:rPr>
              <a:t> The Educational Challenge</a:t>
            </a:r>
            <a:endParaRPr lang="en-US"/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2.</a:t>
            </a:r>
            <a:r>
              <a:rPr lang="en-US">
                <a:solidFill>
                  <a:srgbClr val="656666"/>
                </a:solidFill>
              </a:rPr>
              <a:t> The Principal as Strategic Thinker</a:t>
            </a: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3.</a:t>
            </a: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>
                <a:solidFill>
                  <a:srgbClr val="656666"/>
                </a:solidFill>
              </a:rPr>
              <a:t>Elements of Standards-Aligned Instructional Systems</a:t>
            </a:r>
          </a:p>
          <a:p>
            <a:pPr marL="342900" indent="-342900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lang="en-US" sz="2000">
              <a:solidFill>
                <a:srgbClr val="656666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CF4D8E9-B9E1-2532-FEDE-63A13CD472F3}"/>
              </a:ext>
            </a:extLst>
          </p:cNvPr>
          <p:cNvSpPr txBox="1"/>
          <p:nvPr/>
        </p:nvSpPr>
        <p:spPr>
          <a:xfrm>
            <a:off x="3867151" y="3306235"/>
            <a:ext cx="3822698" cy="30609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4.</a:t>
            </a:r>
            <a:r>
              <a:rPr lang="en-US">
                <a:solidFill>
                  <a:srgbClr val="656666"/>
                </a:solidFill>
              </a:rPr>
              <a:t> Foundations of Effective Learning</a:t>
            </a:r>
            <a:endParaRPr lang="en-US"/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5.</a:t>
            </a:r>
            <a:r>
              <a:rPr lang="en-US">
                <a:solidFill>
                  <a:srgbClr val="656666"/>
                </a:solidFill>
              </a:rPr>
              <a:t> Leadership in the Instructional Core: ELA &amp; History</a:t>
            </a: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rgbClr val="C00000"/>
                </a:solidFill>
              </a:rPr>
              <a:t>6.</a:t>
            </a:r>
            <a:r>
              <a:rPr lang="en-US">
                <a:solidFill>
                  <a:srgbClr val="656666"/>
                </a:solidFill>
              </a:rPr>
              <a:t> Leadership in the Instructional Core: Math &amp; Science</a:t>
            </a: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7.</a:t>
            </a:r>
            <a:r>
              <a:rPr lang="en-US" b="1">
                <a:solidFill>
                  <a:srgbClr val="656666"/>
                </a:solidFill>
              </a:rPr>
              <a:t> </a:t>
            </a:r>
            <a:r>
              <a:rPr lang="en-US">
                <a:solidFill>
                  <a:srgbClr val="656666"/>
                </a:solidFill>
              </a:rPr>
              <a:t>Coaching for High-Quality Teaching</a:t>
            </a:r>
          </a:p>
          <a:p>
            <a:pPr marL="342900" indent="-342900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lang="en-US">
              <a:solidFill>
                <a:srgbClr val="656666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C4CE60-11E9-19F4-AD33-1BDA3A3B5000}"/>
              </a:ext>
            </a:extLst>
          </p:cNvPr>
          <p:cNvSpPr txBox="1"/>
          <p:nvPr/>
        </p:nvSpPr>
        <p:spPr>
          <a:xfrm>
            <a:off x="7909984" y="3306234"/>
            <a:ext cx="4214281" cy="27202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8.</a:t>
            </a:r>
            <a:r>
              <a:rPr lang="en-US">
                <a:solidFill>
                  <a:srgbClr val="656666"/>
                </a:solidFill>
              </a:rPr>
              <a:t> Promoting the Learning Organization</a:t>
            </a:r>
            <a:endParaRPr lang="en-US"/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9.</a:t>
            </a:r>
            <a:r>
              <a:rPr lang="en-US">
                <a:solidFill>
                  <a:srgbClr val="656666"/>
                </a:solidFill>
              </a:rPr>
              <a:t> Teams for Instructional Leadership</a:t>
            </a: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10.</a:t>
            </a:r>
            <a:r>
              <a:rPr lang="en-US">
                <a:solidFill>
                  <a:srgbClr val="656666"/>
                </a:solidFill>
              </a:rPr>
              <a:t> Ethical Leadership for Equity</a:t>
            </a: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11.</a:t>
            </a:r>
            <a:r>
              <a:rPr lang="en-US">
                <a:solidFill>
                  <a:srgbClr val="656666"/>
                </a:solidFill>
              </a:rPr>
              <a:t> Driving and Sustaining Transformation</a:t>
            </a: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rgbClr val="C00000"/>
                </a:solidFill>
              </a:rPr>
              <a:t>12.</a:t>
            </a:r>
            <a:r>
              <a:rPr lang="en-US">
                <a:solidFill>
                  <a:srgbClr val="656666"/>
                </a:solidFill>
              </a:rPr>
              <a:t> Final Case Simulation &amp; Presentation</a:t>
            </a:r>
          </a:p>
        </p:txBody>
      </p:sp>
    </p:spTree>
    <p:extLst>
      <p:ext uri="{BB962C8B-B14F-4D97-AF65-F5344CB8AC3E}">
        <p14:creationId xmlns:p14="http://schemas.microsoft.com/office/powerpoint/2010/main" val="378046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6FE31DF-CE4D-4FE9-A45F-0C54FA93E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Commitment and Responsibilities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ADC0-BADF-4F25-9181-A83327AC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4" name="Google Shape;169;p23">
            <a:extLst>
              <a:ext uri="{FF2B5EF4-FFF2-40B4-BE49-F238E27FC236}">
                <a16:creationId xmlns:a16="http://schemas.microsoft.com/office/drawing/2014/main" id="{7642198E-7520-784B-AEEF-4DD2AF4EEDAF}"/>
              </a:ext>
            </a:extLst>
          </p:cNvPr>
          <p:cNvPicPr preferRelativeResize="0"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3860" y="6160106"/>
            <a:ext cx="1795549" cy="36512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8FF1765-F040-4E6A-A196-A212195794C4}"/>
              </a:ext>
            </a:extLst>
          </p:cNvPr>
          <p:cNvSpPr txBox="1">
            <a:spLocks/>
          </p:cNvSpPr>
          <p:nvPr/>
        </p:nvSpPr>
        <p:spPr>
          <a:xfrm>
            <a:off x="533494" y="3185722"/>
            <a:ext cx="11465982" cy="22658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From September through June, participants should expect to:</a:t>
            </a:r>
          </a:p>
          <a:p>
            <a:pPr marL="285750" indent="-285750"/>
            <a:r>
              <a:rPr lang="en-US" sz="2000" dirty="0"/>
              <a:t>Participate across 24 days of cohort-based instruction</a:t>
            </a:r>
          </a:p>
          <a:p>
            <a:r>
              <a:rPr lang="en-US" sz="2000" dirty="0">
                <a:ea typeface="+mn-lt"/>
                <a:cs typeface="+mn-lt"/>
              </a:rPr>
              <a:t>Engage in 12 Units from September 2023-June 2024 – once cohort members are selected, a detailed schedule will be finalized</a:t>
            </a:r>
          </a:p>
          <a:p>
            <a:r>
              <a:rPr lang="en-US" sz="2000" dirty="0">
                <a:ea typeface="+mn-lt"/>
                <a:cs typeface="+mn-lt"/>
              </a:rPr>
              <a:t>On average, 2 hours per month of pre-work</a:t>
            </a:r>
          </a:p>
          <a:p>
            <a:r>
              <a:rPr lang="en-US" sz="2000" dirty="0">
                <a:ea typeface="+mn-lt"/>
                <a:cs typeface="+mn-lt"/>
              </a:rPr>
              <a:t>Year-long action learning project directly connected to your school/district</a:t>
            </a:r>
          </a:p>
          <a:p>
            <a:pPr marL="285750" indent="-285750"/>
            <a:endParaRPr lang="en-US" sz="2000" dirty="0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endParaRPr lang="en-US" b="1"/>
          </a:p>
        </p:txBody>
      </p:sp>
      <p:cxnSp>
        <p:nvCxnSpPr>
          <p:cNvPr id="332" name="Straight Arrow Connector 331">
            <a:extLst>
              <a:ext uri="{FF2B5EF4-FFF2-40B4-BE49-F238E27FC236}">
                <a16:creationId xmlns:a16="http://schemas.microsoft.com/office/drawing/2014/main" id="{482C5B87-A881-1800-1765-27C5C1D5EECC}"/>
              </a:ext>
            </a:extLst>
          </p:cNvPr>
          <p:cNvCxnSpPr/>
          <p:nvPr/>
        </p:nvCxnSpPr>
        <p:spPr>
          <a:xfrm>
            <a:off x="1717675" y="1770591"/>
            <a:ext cx="8756650" cy="42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3" name="TextBox 332">
            <a:extLst>
              <a:ext uri="{FF2B5EF4-FFF2-40B4-BE49-F238E27FC236}">
                <a16:creationId xmlns:a16="http://schemas.microsoft.com/office/drawing/2014/main" id="{5A021671-492D-750C-C907-3390DCD17A83}"/>
              </a:ext>
            </a:extLst>
          </p:cNvPr>
          <p:cNvSpPr txBox="1"/>
          <p:nvPr/>
        </p:nvSpPr>
        <p:spPr>
          <a:xfrm>
            <a:off x="1602317" y="1168400"/>
            <a:ext cx="2743200" cy="4352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656666"/>
                </a:solidFill>
              </a:rPr>
              <a:t>September 2023</a:t>
            </a:r>
            <a:endParaRPr lang="en-US" sz="2000" dirty="0"/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D6BD525D-6B67-B155-6ABE-2BBF0000BC02}"/>
              </a:ext>
            </a:extLst>
          </p:cNvPr>
          <p:cNvSpPr txBox="1"/>
          <p:nvPr/>
        </p:nvSpPr>
        <p:spPr>
          <a:xfrm>
            <a:off x="9209808" y="1159741"/>
            <a:ext cx="1383723" cy="4352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656666"/>
                </a:solidFill>
              </a:rPr>
              <a:t>June 2024</a:t>
            </a:r>
            <a:endParaRPr lang="en-US" sz="2000" dirty="0"/>
          </a:p>
        </p:txBody>
      </p:sp>
      <p:sp>
        <p:nvSpPr>
          <p:cNvPr id="337" name="Left Brace 336">
            <a:extLst>
              <a:ext uri="{FF2B5EF4-FFF2-40B4-BE49-F238E27FC236}">
                <a16:creationId xmlns:a16="http://schemas.microsoft.com/office/drawing/2014/main" id="{4CA52307-46A7-07A4-AEE6-42B69276D020}"/>
              </a:ext>
            </a:extLst>
          </p:cNvPr>
          <p:cNvSpPr/>
          <p:nvPr/>
        </p:nvSpPr>
        <p:spPr>
          <a:xfrm rot="-5400000">
            <a:off x="5753692" y="-1642532"/>
            <a:ext cx="698500" cy="8318499"/>
          </a:xfrm>
          <a:prstGeom prst="leftBrac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D5647419-0580-29C8-FC4B-69E10E1C3ED1}"/>
              </a:ext>
            </a:extLst>
          </p:cNvPr>
          <p:cNvSpPr txBox="1"/>
          <p:nvPr/>
        </p:nvSpPr>
        <p:spPr>
          <a:xfrm>
            <a:off x="2958363" y="2682276"/>
            <a:ext cx="6352117" cy="5038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rgbClr val="656666"/>
                </a:solidFill>
              </a:rPr>
              <a:t>NISL will span </a:t>
            </a:r>
            <a:r>
              <a:rPr lang="en-US" sz="2400" b="1">
                <a:solidFill>
                  <a:srgbClr val="656666"/>
                </a:solidFill>
              </a:rPr>
              <a:t>9 months</a:t>
            </a:r>
            <a:r>
              <a:rPr lang="en-US" sz="2400">
                <a:solidFill>
                  <a:srgbClr val="656666"/>
                </a:solidFill>
              </a:rPr>
              <a:t> of the next school year.</a:t>
            </a:r>
          </a:p>
        </p:txBody>
      </p:sp>
    </p:spTree>
    <p:extLst>
      <p:ext uri="{BB962C8B-B14F-4D97-AF65-F5344CB8AC3E}">
        <p14:creationId xmlns:p14="http://schemas.microsoft.com/office/powerpoint/2010/main" val="202606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6FE31DF-CE4D-4FE9-A45F-0C54FA93E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should apply?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ADC0-BADF-4F25-9181-A83327AC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4" name="Google Shape;169;p23">
            <a:extLst>
              <a:ext uri="{FF2B5EF4-FFF2-40B4-BE49-F238E27FC236}">
                <a16:creationId xmlns:a16="http://schemas.microsoft.com/office/drawing/2014/main" id="{7642198E-7520-784B-AEEF-4DD2AF4EEDAF}"/>
              </a:ext>
            </a:extLst>
          </p:cNvPr>
          <p:cNvPicPr preferRelativeResize="0"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3860" y="6160106"/>
            <a:ext cx="1795549" cy="365125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F12246-37E6-724F-B3E9-A840D79FFCD7}"/>
              </a:ext>
            </a:extLst>
          </p:cNvPr>
          <p:cNvSpPr txBox="1">
            <a:spLocks/>
          </p:cNvSpPr>
          <p:nvPr/>
        </p:nvSpPr>
        <p:spPr>
          <a:xfrm>
            <a:off x="394845" y="4151569"/>
            <a:ext cx="11582400" cy="180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2750" indent="-412750">
              <a:buFont typeface="Zapf Dingbats"/>
              <a:buChar char="✘"/>
            </a:pPr>
            <a:endParaRPr lang="en-US" sz="24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DF25382-E096-AD59-A014-6A527AF4D7E0}"/>
              </a:ext>
            </a:extLst>
          </p:cNvPr>
          <p:cNvGrpSpPr/>
          <p:nvPr/>
        </p:nvGrpSpPr>
        <p:grpSpPr>
          <a:xfrm>
            <a:off x="1480483" y="1532467"/>
            <a:ext cx="1981454" cy="1739900"/>
            <a:chOff x="1872066" y="1543050"/>
            <a:chExt cx="1981454" cy="1739900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05AADD93-8E13-6D03-054D-78FC94A28238}"/>
                </a:ext>
              </a:extLst>
            </p:cNvPr>
            <p:cNvSpPr/>
            <p:nvPr/>
          </p:nvSpPr>
          <p:spPr>
            <a:xfrm>
              <a:off x="1872066" y="1543050"/>
              <a:ext cx="1981454" cy="1739900"/>
            </a:xfrm>
            <a:prstGeom prst="hexagon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3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US" sz="1600"/>
            </a:p>
          </p:txBody>
        </p:sp>
        <p:pic>
          <p:nvPicPr>
            <p:cNvPr id="4" name="Graphic 6" descr="Body builder with solid fill">
              <a:extLst>
                <a:ext uri="{FF2B5EF4-FFF2-40B4-BE49-F238E27FC236}">
                  <a16:creationId xmlns:a16="http://schemas.microsoft.com/office/drawing/2014/main" id="{A37D0972-A2BC-4FF2-02D4-1FC9BD78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26216" y="1871133"/>
              <a:ext cx="1073150" cy="107315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85B72DE-E4B3-6216-8D51-632226690E49}"/>
              </a:ext>
            </a:extLst>
          </p:cNvPr>
          <p:cNvGrpSpPr/>
          <p:nvPr/>
        </p:nvGrpSpPr>
        <p:grpSpPr>
          <a:xfrm>
            <a:off x="5110565" y="1532467"/>
            <a:ext cx="1981454" cy="1739900"/>
            <a:chOff x="5099982" y="3754967"/>
            <a:chExt cx="1981454" cy="1739900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94E8E0CA-6748-AFB6-0B3D-64FF58527AF8}"/>
                </a:ext>
              </a:extLst>
            </p:cNvPr>
            <p:cNvSpPr/>
            <p:nvPr/>
          </p:nvSpPr>
          <p:spPr>
            <a:xfrm>
              <a:off x="5099982" y="3754967"/>
              <a:ext cx="1981454" cy="1739900"/>
            </a:xfrm>
            <a:prstGeom prst="hexagon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3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US" sz="1600"/>
            </a:p>
          </p:txBody>
        </p:sp>
        <p:pic>
          <p:nvPicPr>
            <p:cNvPr id="7" name="Graphic 7" descr="Race Car with solid fill">
              <a:extLst>
                <a:ext uri="{FF2B5EF4-FFF2-40B4-BE49-F238E27FC236}">
                  <a16:creationId xmlns:a16="http://schemas.microsoft.com/office/drawing/2014/main" id="{EF607301-C7A0-A9A1-2993-861E7AF78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564717" y="4083051"/>
              <a:ext cx="1062566" cy="1083732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2CA13F-C840-060A-016A-5FA78E814E70}"/>
              </a:ext>
            </a:extLst>
          </p:cNvPr>
          <p:cNvGrpSpPr/>
          <p:nvPr/>
        </p:nvGrpSpPr>
        <p:grpSpPr>
          <a:xfrm>
            <a:off x="8730066" y="1532467"/>
            <a:ext cx="1981454" cy="1739900"/>
            <a:chOff x="8338482" y="1543050"/>
            <a:chExt cx="1981454" cy="1739900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7BCF20B5-C2DE-6C2C-6043-F7E35279A0DE}"/>
                </a:ext>
              </a:extLst>
            </p:cNvPr>
            <p:cNvSpPr/>
            <p:nvPr/>
          </p:nvSpPr>
          <p:spPr>
            <a:xfrm>
              <a:off x="8338482" y="1543050"/>
              <a:ext cx="1981454" cy="1739900"/>
            </a:xfrm>
            <a:prstGeom prst="hexagon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3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US" sz="1600"/>
            </a:p>
          </p:txBody>
        </p:sp>
        <p:pic>
          <p:nvPicPr>
            <p:cNvPr id="8" name="Graphic 12" descr="Thought with solid fill">
              <a:extLst>
                <a:ext uri="{FF2B5EF4-FFF2-40B4-BE49-F238E27FC236}">
                  <a16:creationId xmlns:a16="http://schemas.microsoft.com/office/drawing/2014/main" id="{3F6A49C0-5CAC-0464-CA22-C5625F663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771467" y="1839384"/>
              <a:ext cx="1126066" cy="1136650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2E76F82-B934-B54A-6C11-866C49E8389A}"/>
              </a:ext>
            </a:extLst>
          </p:cNvPr>
          <p:cNvSpPr txBox="1"/>
          <p:nvPr/>
        </p:nvSpPr>
        <p:spPr>
          <a:xfrm>
            <a:off x="734483" y="3687233"/>
            <a:ext cx="3462867" cy="18667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rgbClr val="656666"/>
                </a:solidFill>
              </a:rPr>
              <a:t>School leaders interested in </a:t>
            </a:r>
            <a:r>
              <a:rPr lang="en-US" sz="2400" b="1">
                <a:solidFill>
                  <a:srgbClr val="656666"/>
                </a:solidFill>
              </a:rPr>
              <a:t>professional growth</a:t>
            </a:r>
            <a:r>
              <a:rPr lang="en-US" sz="2400">
                <a:solidFill>
                  <a:srgbClr val="656666"/>
                </a:solidFill>
              </a:rPr>
              <a:t> and </a:t>
            </a:r>
            <a:r>
              <a:rPr lang="en-US" sz="2400" b="1">
                <a:solidFill>
                  <a:srgbClr val="656666"/>
                </a:solidFill>
              </a:rPr>
              <a:t>strengthening their network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97FC4B-8B58-6A88-6977-91BBD3A408CF}"/>
              </a:ext>
            </a:extLst>
          </p:cNvPr>
          <p:cNvSpPr txBox="1"/>
          <p:nvPr/>
        </p:nvSpPr>
        <p:spPr>
          <a:xfrm>
            <a:off x="4353983" y="3687232"/>
            <a:ext cx="3473450" cy="18667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rgbClr val="656666"/>
                </a:solidFill>
              </a:rPr>
              <a:t>Fast-track principal pathway candidates</a:t>
            </a:r>
            <a:r>
              <a:rPr lang="en-US" sz="2400">
                <a:solidFill>
                  <a:srgbClr val="656666"/>
                </a:solidFill>
              </a:rPr>
              <a:t> ready for RIDE-approved leadership program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51BD04-288C-1BA6-7DCB-3559F19926F1}"/>
              </a:ext>
            </a:extLst>
          </p:cNvPr>
          <p:cNvSpPr txBox="1"/>
          <p:nvPr/>
        </p:nvSpPr>
        <p:spPr>
          <a:xfrm>
            <a:off x="7984066" y="3687233"/>
            <a:ext cx="3563508" cy="18667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rgbClr val="656666"/>
                </a:solidFill>
              </a:rPr>
              <a:t>School-level administrators interested in </a:t>
            </a:r>
            <a:r>
              <a:rPr lang="en-US" sz="2400" b="1">
                <a:solidFill>
                  <a:srgbClr val="656666"/>
                </a:solidFill>
              </a:rPr>
              <a:t>district-level leadership</a:t>
            </a:r>
            <a:r>
              <a:rPr lang="en-US" sz="2400">
                <a:solidFill>
                  <a:srgbClr val="656666"/>
                </a:solidFill>
              </a:rPr>
              <a:t>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25186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6FE31DF-CE4D-4FE9-A45F-0C54FA93E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NISL Completer Takeaways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ADC0-BADF-4F25-9181-A83327AC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4" name="Google Shape;169;p23">
            <a:extLst>
              <a:ext uri="{FF2B5EF4-FFF2-40B4-BE49-F238E27FC236}">
                <a16:creationId xmlns:a16="http://schemas.microsoft.com/office/drawing/2014/main" id="{7642198E-7520-784B-AEEF-4DD2AF4EEDAF}"/>
              </a:ext>
            </a:extLst>
          </p:cNvPr>
          <p:cNvPicPr preferRelativeResize="0"/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3860" y="6160106"/>
            <a:ext cx="1795549" cy="365125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F12246-37E6-724F-B3E9-A840D79FFCD7}"/>
              </a:ext>
            </a:extLst>
          </p:cNvPr>
          <p:cNvSpPr txBox="1">
            <a:spLocks/>
          </p:cNvSpPr>
          <p:nvPr/>
        </p:nvSpPr>
        <p:spPr>
          <a:xfrm>
            <a:off x="236095" y="4151569"/>
            <a:ext cx="11582400" cy="180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2750" indent="-412750">
              <a:buFont typeface="Zapf Dingbats"/>
              <a:buChar char="✘"/>
            </a:pPr>
            <a:endParaRPr lang="en-US" sz="24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DF7DBC4-7318-DD64-2426-28B59571245F}"/>
              </a:ext>
            </a:extLst>
          </p:cNvPr>
          <p:cNvGrpSpPr/>
          <p:nvPr/>
        </p:nvGrpSpPr>
        <p:grpSpPr>
          <a:xfrm>
            <a:off x="1056903" y="1319149"/>
            <a:ext cx="4524870" cy="4219698"/>
            <a:chOff x="393864" y="1319149"/>
            <a:chExt cx="4524870" cy="4219698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CE1BC54-F67C-3E27-C86F-9AE93DE8465F}"/>
                </a:ext>
              </a:extLst>
            </p:cNvPr>
            <p:cNvGrpSpPr/>
            <p:nvPr/>
          </p:nvGrpSpPr>
          <p:grpSpPr>
            <a:xfrm>
              <a:off x="393865" y="1319149"/>
              <a:ext cx="4210668" cy="993569"/>
              <a:chOff x="393865" y="1319149"/>
              <a:chExt cx="4210668" cy="993569"/>
            </a:xfrm>
          </p:grpSpPr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55E8DB42-A9F7-F3FC-88AC-E8F275EA1C1F}"/>
                  </a:ext>
                </a:extLst>
              </p:cNvPr>
              <p:cNvSpPr/>
              <p:nvPr/>
            </p:nvSpPr>
            <p:spPr>
              <a:xfrm>
                <a:off x="393865" y="1319149"/>
                <a:ext cx="1003465" cy="993569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23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US" sz="1600"/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D30361B-D556-72A3-A16B-C13E0B807102}"/>
                  </a:ext>
                </a:extLst>
              </p:cNvPr>
              <p:cNvSpPr txBox="1"/>
              <p:nvPr/>
            </p:nvSpPr>
            <p:spPr>
              <a:xfrm>
                <a:off x="1769794" y="1413533"/>
                <a:ext cx="2834739" cy="813813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23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>
                    <a:solidFill>
                      <a:schemeClr val="accent5"/>
                    </a:solidFill>
                  </a:rPr>
                  <a:t>Individualized</a:t>
                </a:r>
                <a:r>
                  <a:rPr lang="en-US" sz="200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000" b="1">
                    <a:solidFill>
                      <a:schemeClr val="accent1">
                        <a:lumMod val="50000"/>
                      </a:schemeClr>
                    </a:solidFill>
                  </a:rPr>
                  <a:t>action research</a:t>
                </a:r>
                <a:r>
                  <a:rPr lang="en-US" sz="200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000">
                    <a:solidFill>
                      <a:schemeClr val="accent5"/>
                    </a:solidFill>
                  </a:rPr>
                  <a:t>project findings</a:t>
                </a:r>
              </a:p>
            </p:txBody>
          </p:sp>
          <p:pic>
            <p:nvPicPr>
              <p:cNvPr id="6" name="Graphic 6" descr="Research with solid fill">
                <a:extLst>
                  <a:ext uri="{FF2B5EF4-FFF2-40B4-BE49-F238E27FC236}">
                    <a16:creationId xmlns:a16="http://schemas.microsoft.com/office/drawing/2014/main" id="{8FFA6228-8575-C829-1332-245591DDA3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62098" y="1477488"/>
                <a:ext cx="666999" cy="686791"/>
              </a:xfrm>
              <a:prstGeom prst="rect">
                <a:avLst/>
              </a:prstGeom>
            </p:spPr>
          </p:pic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727D81C-7E2A-CA6B-7585-E1D6918E9922}"/>
                </a:ext>
              </a:extLst>
            </p:cNvPr>
            <p:cNvGrpSpPr/>
            <p:nvPr/>
          </p:nvGrpSpPr>
          <p:grpSpPr>
            <a:xfrm>
              <a:off x="393865" y="2932214"/>
              <a:ext cx="4524869" cy="993569"/>
              <a:chOff x="393865" y="2932214"/>
              <a:chExt cx="4524869" cy="993569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08F7E34A-D08C-5F22-B495-50AF1915A757}"/>
                  </a:ext>
                </a:extLst>
              </p:cNvPr>
              <p:cNvSpPr/>
              <p:nvPr/>
            </p:nvSpPr>
            <p:spPr>
              <a:xfrm>
                <a:off x="393865" y="2932214"/>
                <a:ext cx="1003465" cy="993569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23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US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1241A5E-F92A-3E48-AF8A-C965E0AC121C}"/>
                  </a:ext>
                </a:extLst>
              </p:cNvPr>
              <p:cNvSpPr txBox="1"/>
              <p:nvPr/>
            </p:nvSpPr>
            <p:spPr>
              <a:xfrm>
                <a:off x="1769794" y="3026597"/>
                <a:ext cx="3148940" cy="813813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23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>
                    <a:solidFill>
                      <a:schemeClr val="accent5"/>
                    </a:solidFill>
                  </a:rPr>
                  <a:t>Opportunity to</a:t>
                </a:r>
                <a:r>
                  <a:rPr lang="en-US" sz="200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000" b="1">
                    <a:solidFill>
                      <a:schemeClr val="accent1">
                        <a:lumMod val="50000"/>
                      </a:schemeClr>
                    </a:solidFill>
                  </a:rPr>
                  <a:t>enact change</a:t>
                </a:r>
                <a:r>
                  <a:rPr lang="en-US" sz="200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000">
                    <a:solidFill>
                      <a:schemeClr val="accent5"/>
                    </a:solidFill>
                  </a:rPr>
                  <a:t>in your community</a:t>
                </a:r>
                <a:endParaRPr lang="en-US">
                  <a:solidFill>
                    <a:schemeClr val="accent5"/>
                  </a:solidFill>
                </a:endParaRPr>
              </a:p>
            </p:txBody>
          </p:sp>
          <p:pic>
            <p:nvPicPr>
              <p:cNvPr id="7" name="Graphic 21" descr="Ripple with solid fill">
                <a:extLst>
                  <a:ext uri="{FF2B5EF4-FFF2-40B4-BE49-F238E27FC236}">
                    <a16:creationId xmlns:a16="http://schemas.microsoft.com/office/drawing/2014/main" id="{08545FB1-98E7-A835-5A69-C8D130917C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562099" y="3060865"/>
                <a:ext cx="676894" cy="676894"/>
              </a:xfrm>
              <a:prstGeom prst="rect">
                <a:avLst/>
              </a:prstGeom>
            </p:spPr>
          </p:pic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D68F91D-CAEA-52E9-D8C2-A52D231C2E45}"/>
                </a:ext>
              </a:extLst>
            </p:cNvPr>
            <p:cNvGrpSpPr/>
            <p:nvPr/>
          </p:nvGrpSpPr>
          <p:grpSpPr>
            <a:xfrm>
              <a:off x="393864" y="4545278"/>
              <a:ext cx="4297258" cy="993569"/>
              <a:chOff x="393864" y="4545278"/>
              <a:chExt cx="4297258" cy="993569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F6479C3C-884D-7600-9E17-FD21F30411A2}"/>
                  </a:ext>
                </a:extLst>
              </p:cNvPr>
              <p:cNvSpPr/>
              <p:nvPr/>
            </p:nvSpPr>
            <p:spPr>
              <a:xfrm>
                <a:off x="393864" y="4545278"/>
                <a:ext cx="1003465" cy="993569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23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US" sz="160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CC20A82-A410-FB55-4BFE-32D2B444510C}"/>
                  </a:ext>
                </a:extLst>
              </p:cNvPr>
              <p:cNvSpPr txBox="1"/>
              <p:nvPr/>
            </p:nvSpPr>
            <p:spPr>
              <a:xfrm>
                <a:off x="1769793" y="4639662"/>
                <a:ext cx="2921329" cy="813813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23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1">
                    <a:solidFill>
                      <a:schemeClr val="accent1">
                        <a:lumMod val="50000"/>
                      </a:schemeClr>
                    </a:solidFill>
                  </a:rPr>
                  <a:t>Deepened understanding</a:t>
                </a:r>
                <a:r>
                  <a:rPr lang="en-US" sz="200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000">
                    <a:solidFill>
                      <a:schemeClr val="accent5"/>
                    </a:solidFill>
                  </a:rPr>
                  <a:t>of school needs</a:t>
                </a:r>
              </a:p>
            </p:txBody>
          </p:sp>
          <p:pic>
            <p:nvPicPr>
              <p:cNvPr id="22" name="Graphic 22" descr="Idea with solid fill">
                <a:extLst>
                  <a:ext uri="{FF2B5EF4-FFF2-40B4-BE49-F238E27FC236}">
                    <a16:creationId xmlns:a16="http://schemas.microsoft.com/office/drawing/2014/main" id="{24F9CA78-2D66-A177-AD6B-906C15B39A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542307" y="4683826"/>
                <a:ext cx="716478" cy="716478"/>
              </a:xfrm>
              <a:prstGeom prst="rect">
                <a:avLst/>
              </a:prstGeom>
            </p:spPr>
          </p:pic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97727EA-4582-7813-3EE9-165BBB1CBF58}"/>
              </a:ext>
            </a:extLst>
          </p:cNvPr>
          <p:cNvGrpSpPr/>
          <p:nvPr/>
        </p:nvGrpSpPr>
        <p:grpSpPr>
          <a:xfrm>
            <a:off x="6173189" y="1319149"/>
            <a:ext cx="4505075" cy="4219699"/>
            <a:chOff x="5599215" y="1319149"/>
            <a:chExt cx="4505075" cy="421969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76A309CC-24E6-BBCA-F520-5E57353190B9}"/>
                </a:ext>
              </a:extLst>
            </p:cNvPr>
            <p:cNvSpPr/>
            <p:nvPr/>
          </p:nvSpPr>
          <p:spPr>
            <a:xfrm>
              <a:off x="5599215" y="4545279"/>
              <a:ext cx="1003465" cy="99356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3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E190B4B-1440-DB18-CD5F-F596C19AD4D6}"/>
                </a:ext>
              </a:extLst>
            </p:cNvPr>
            <p:cNvSpPr txBox="1"/>
            <p:nvPr/>
          </p:nvSpPr>
          <p:spPr>
            <a:xfrm>
              <a:off x="6895974" y="4639662"/>
              <a:ext cx="3208316" cy="81381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23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>
                  <a:solidFill>
                    <a:schemeClr val="accent5"/>
                  </a:solidFill>
                </a:rPr>
                <a:t>Introduction to</a:t>
              </a:r>
              <a:r>
                <a:rPr lang="en-US" sz="200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en-US" sz="2000" b="1">
                  <a:solidFill>
                    <a:schemeClr val="accent1">
                      <a:lumMod val="50000"/>
                    </a:schemeClr>
                  </a:solidFill>
                </a:rPr>
                <a:t>network</a:t>
              </a:r>
              <a:r>
                <a:rPr lang="en-US" sz="200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en-US" sz="2000">
                  <a:solidFill>
                    <a:schemeClr val="accent5"/>
                  </a:solidFill>
                </a:rPr>
                <a:t>of committed school leaders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712EAB53-CE72-202B-AA80-38C298A0901B}"/>
                </a:ext>
              </a:extLst>
            </p:cNvPr>
            <p:cNvGrpSpPr/>
            <p:nvPr/>
          </p:nvGrpSpPr>
          <p:grpSpPr>
            <a:xfrm>
              <a:off x="5599215" y="1319149"/>
              <a:ext cx="4416010" cy="2606633"/>
              <a:chOff x="5599215" y="1319149"/>
              <a:chExt cx="4416010" cy="2606633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F073DF64-71E1-E702-AAFB-2AC02498729C}"/>
                  </a:ext>
                </a:extLst>
              </p:cNvPr>
              <p:cNvSpPr/>
              <p:nvPr/>
            </p:nvSpPr>
            <p:spPr>
              <a:xfrm>
                <a:off x="5599215" y="2932213"/>
                <a:ext cx="1003465" cy="993569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23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US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59ED889-CC92-8E10-8B3F-43DFCFADA833}"/>
                  </a:ext>
                </a:extLst>
              </p:cNvPr>
              <p:cNvSpPr txBox="1"/>
              <p:nvPr/>
            </p:nvSpPr>
            <p:spPr>
              <a:xfrm>
                <a:off x="6895974" y="3026596"/>
                <a:ext cx="2921329" cy="813813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23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>
                    <a:solidFill>
                      <a:schemeClr val="accent5"/>
                    </a:solidFill>
                  </a:rPr>
                  <a:t>Aspirational benchmark for</a:t>
                </a:r>
                <a:r>
                  <a:rPr lang="en-US" sz="200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000" b="1">
                    <a:solidFill>
                      <a:schemeClr val="accent1">
                        <a:lumMod val="50000"/>
                      </a:schemeClr>
                    </a:solidFill>
                  </a:rPr>
                  <a:t>advanced certificate</a:t>
                </a: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8A356D8B-A7B0-EAD6-0F90-317C19A5ED12}"/>
                  </a:ext>
                </a:extLst>
              </p:cNvPr>
              <p:cNvGrpSpPr/>
              <p:nvPr/>
            </p:nvGrpSpPr>
            <p:grpSpPr>
              <a:xfrm>
                <a:off x="5599215" y="1319149"/>
                <a:ext cx="4416010" cy="993569"/>
                <a:chOff x="5599215" y="1319149"/>
                <a:chExt cx="4416010" cy="993569"/>
              </a:xfrm>
            </p:grpSpPr>
            <p:sp>
              <p:nvSpPr>
                <p:cNvPr id="12" name="Rectangle: Rounded Corners 11">
                  <a:extLst>
                    <a:ext uri="{FF2B5EF4-FFF2-40B4-BE49-F238E27FC236}">
                      <a16:creationId xmlns:a16="http://schemas.microsoft.com/office/drawing/2014/main" id="{831982D5-4684-BBAF-D1A5-6C802314236F}"/>
                    </a:ext>
                  </a:extLst>
                </p:cNvPr>
                <p:cNvSpPr/>
                <p:nvPr/>
              </p:nvSpPr>
              <p:spPr>
                <a:xfrm>
                  <a:off x="5599215" y="1319149"/>
                  <a:ext cx="1003465" cy="993569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23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en-US" sz="1600"/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7DC84754-18C9-2A87-CE42-ABECA38D1A37}"/>
                    </a:ext>
                  </a:extLst>
                </p:cNvPr>
                <p:cNvSpPr txBox="1"/>
                <p:nvPr/>
              </p:nvSpPr>
              <p:spPr>
                <a:xfrm>
                  <a:off x="6895974" y="1413532"/>
                  <a:ext cx="3119251" cy="813813"/>
                </a:xfrm>
                <a:prstGeom prst="rect">
                  <a:avLst/>
                </a:prstGeom>
                <a:noFill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123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US" sz="2000">
                      <a:solidFill>
                        <a:schemeClr val="accent5"/>
                      </a:solidFill>
                    </a:rPr>
                    <a:t>Completion of</a:t>
                  </a:r>
                  <a:r>
                    <a:rPr lang="en-US" sz="2000">
                      <a:solidFill>
                        <a:schemeClr val="accent1">
                          <a:lumMod val="50000"/>
                        </a:schemeClr>
                      </a:solidFill>
                    </a:rPr>
                    <a:t> </a:t>
                  </a:r>
                  <a:r>
                    <a:rPr lang="en-US" sz="2000" b="1">
                      <a:solidFill>
                        <a:schemeClr val="accent1">
                          <a:lumMod val="50000"/>
                        </a:schemeClr>
                      </a:solidFill>
                    </a:rPr>
                    <a:t>Professional Learning Units</a:t>
                  </a:r>
                </a:p>
              </p:txBody>
            </p:sp>
            <p:pic>
              <p:nvPicPr>
                <p:cNvPr id="23" name="Graphic 23" descr="Checkbox Checked with solid fill">
                  <a:extLst>
                    <a:ext uri="{FF2B5EF4-FFF2-40B4-BE49-F238E27FC236}">
                      <a16:creationId xmlns:a16="http://schemas.microsoft.com/office/drawing/2014/main" id="{2904544E-25D3-92F0-8364-B312F0823C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>
                  <a:extLst>
                    <a:ext uri="{96DAC541-7B7A-43D3-8B79-37D633B846F1}">
                      <asvg:svgBlip xmlns:asvg="http://schemas.microsoft.com/office/drawing/2016/SVG/main" r:embed="rId12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08073" y="1447800"/>
                  <a:ext cx="785751" cy="746167"/>
                </a:xfrm>
                <a:prstGeom prst="rect">
                  <a:avLst/>
                </a:prstGeom>
              </p:spPr>
            </p:pic>
          </p:grpSp>
          <p:pic>
            <p:nvPicPr>
              <p:cNvPr id="25" name="Graphic 25" descr="Diploma with solid fill">
                <a:extLst>
                  <a:ext uri="{FF2B5EF4-FFF2-40B4-BE49-F238E27FC236}">
                    <a16:creationId xmlns:a16="http://schemas.microsoft.com/office/drawing/2014/main" id="{B7DBB8FE-754D-38AE-C7E4-C5BCFE9D01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5708073" y="3050969"/>
                <a:ext cx="775855" cy="765959"/>
              </a:xfrm>
              <a:prstGeom prst="rect">
                <a:avLst/>
              </a:prstGeom>
            </p:spPr>
          </p:pic>
        </p:grpSp>
        <p:pic>
          <p:nvPicPr>
            <p:cNvPr id="26" name="Graphic 26" descr="Connections with solid fill">
              <a:extLst>
                <a:ext uri="{FF2B5EF4-FFF2-40B4-BE49-F238E27FC236}">
                  <a16:creationId xmlns:a16="http://schemas.microsoft.com/office/drawing/2014/main" id="{60C2287E-5572-CCE9-24D3-4CFE1F4B9C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708073" y="4683826"/>
              <a:ext cx="785751" cy="7857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103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6FE31DF-CE4D-4FE9-A45F-0C54FA93E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NISL Testimonials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ADC0-BADF-4F25-9181-A83327AC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4" name="Google Shape;169;p23">
            <a:extLst>
              <a:ext uri="{FF2B5EF4-FFF2-40B4-BE49-F238E27FC236}">
                <a16:creationId xmlns:a16="http://schemas.microsoft.com/office/drawing/2014/main" id="{7642198E-7520-784B-AEEF-4DD2AF4EEDAF}"/>
              </a:ext>
            </a:extLst>
          </p:cNvPr>
          <p:cNvPicPr preferRelativeResize="0"/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3860" y="6160106"/>
            <a:ext cx="1795549" cy="365125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F12246-37E6-724F-B3E9-A840D79FFCD7}"/>
              </a:ext>
            </a:extLst>
          </p:cNvPr>
          <p:cNvSpPr txBox="1">
            <a:spLocks/>
          </p:cNvSpPr>
          <p:nvPr/>
        </p:nvSpPr>
        <p:spPr>
          <a:xfrm>
            <a:off x="236095" y="4151569"/>
            <a:ext cx="11582400" cy="180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2750" indent="-412750">
              <a:buFont typeface="Zapf Dingbats"/>
              <a:buChar char="✘"/>
            </a:pPr>
            <a:endParaRPr lang="en-US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161E85-0B0F-7195-F448-FD9CB5E1AFC5}"/>
              </a:ext>
            </a:extLst>
          </p:cNvPr>
          <p:cNvSpPr txBox="1"/>
          <p:nvPr/>
        </p:nvSpPr>
        <p:spPr>
          <a:xfrm>
            <a:off x="3042249" y="4451231"/>
            <a:ext cx="3001992" cy="9677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>
                <a:solidFill>
                  <a:schemeClr val="accent4">
                    <a:lumMod val="75000"/>
                  </a:schemeClr>
                </a:solidFill>
              </a:rPr>
              <a:t>Lynn Prentiss '19</a:t>
            </a: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>
                <a:solidFill>
                  <a:schemeClr val="accent4">
                    <a:lumMod val="75000"/>
                  </a:schemeClr>
                </a:solidFill>
              </a:rPr>
              <a:t>Executive Director, UCAP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3EAFCE-740E-8814-0516-17280891A95D}"/>
              </a:ext>
            </a:extLst>
          </p:cNvPr>
          <p:cNvSpPr txBox="1"/>
          <p:nvPr/>
        </p:nvSpPr>
        <p:spPr>
          <a:xfrm>
            <a:off x="8505645" y="4451230"/>
            <a:ext cx="3016369" cy="13462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>
                <a:solidFill>
                  <a:schemeClr val="accent4">
                    <a:lumMod val="75000"/>
                  </a:schemeClr>
                </a:solidFill>
              </a:rPr>
              <a:t>Julie-Anne Zarrella '18</a:t>
            </a:r>
          </a:p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>
                <a:solidFill>
                  <a:schemeClr val="accent4">
                    <a:lumMod val="75000"/>
                  </a:schemeClr>
                </a:solidFill>
              </a:rPr>
              <a:t>Assistant Superintendent, Johnson Public Schools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B7B915-A0C8-3748-2EB3-0C16118221F2}"/>
              </a:ext>
            </a:extLst>
          </p:cNvPr>
          <p:cNvSpPr txBox="1"/>
          <p:nvPr/>
        </p:nvSpPr>
        <p:spPr>
          <a:xfrm>
            <a:off x="396814" y="1403231"/>
            <a:ext cx="5374256" cy="277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ea typeface="+mn-lt"/>
                <a:cs typeface="+mn-lt"/>
              </a:rPr>
              <a:t>"NISL allows participants to come out of their schools and </a:t>
            </a:r>
            <a:r>
              <a:rPr lang="en-US" sz="2400" b="1">
                <a:solidFill>
                  <a:schemeClr val="accent4">
                    <a:lumMod val="75000"/>
                  </a:schemeClr>
                </a:solidFill>
                <a:ea typeface="+mn-lt"/>
                <a:cs typeface="+mn-lt"/>
              </a:rPr>
              <a:t>focus on themselves</a:t>
            </a:r>
            <a:r>
              <a:rPr lang="en-US" sz="2400">
                <a:ea typeface="+mn-lt"/>
                <a:cs typeface="+mn-lt"/>
              </a:rPr>
              <a:t> and their own learning. This work is important and the ability to engage in it is absolutely an opportunity one must not pass up!"</a:t>
            </a:r>
            <a:endParaRPr lang="en-US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867C43-3F52-EB52-821F-BC2FFA8C3368}"/>
              </a:ext>
            </a:extLst>
          </p:cNvPr>
          <p:cNvSpPr txBox="1"/>
          <p:nvPr/>
        </p:nvSpPr>
        <p:spPr>
          <a:xfrm>
            <a:off x="6435305" y="1403230"/>
            <a:ext cx="5086709" cy="277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ea typeface="+mn-lt"/>
                <a:cs typeface="+mn-lt"/>
              </a:rPr>
              <a:t>"The NISL wheel sees leaders as architects of their school environment with one ultimate goal—</a:t>
            </a:r>
            <a:r>
              <a:rPr lang="en-US" sz="2400" b="1">
                <a:solidFill>
                  <a:schemeClr val="accent4">
                    <a:lumMod val="75000"/>
                  </a:schemeClr>
                </a:solidFill>
                <a:ea typeface="+mn-lt"/>
                <a:cs typeface="+mn-lt"/>
              </a:rPr>
              <a:t>success for all students</a:t>
            </a:r>
            <a:r>
              <a:rPr lang="en-US" sz="2400">
                <a:ea typeface="+mn-lt"/>
                <a:cs typeface="+mn-lt"/>
              </a:rPr>
              <a:t>... NISL was the most valuable professional learning experience that I've had in my career."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5973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6FE31DF-CE4D-4FE9-A45F-0C54FA93E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Interested in applying?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ADC0-BADF-4F25-9181-A83327AC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D24C-55BC-4150-BC77-7526DE4131D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4" name="Google Shape;169;p23">
            <a:extLst>
              <a:ext uri="{FF2B5EF4-FFF2-40B4-BE49-F238E27FC236}">
                <a16:creationId xmlns:a16="http://schemas.microsoft.com/office/drawing/2014/main" id="{7642198E-7520-784B-AEEF-4DD2AF4EEDAF}"/>
              </a:ext>
            </a:extLst>
          </p:cNvPr>
          <p:cNvPicPr preferRelativeResize="0"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3860" y="6160106"/>
            <a:ext cx="1795549" cy="365125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F12246-37E6-724F-B3E9-A840D79FFCD7}"/>
              </a:ext>
            </a:extLst>
          </p:cNvPr>
          <p:cNvSpPr txBox="1">
            <a:spLocks/>
          </p:cNvSpPr>
          <p:nvPr/>
        </p:nvSpPr>
        <p:spPr>
          <a:xfrm>
            <a:off x="236095" y="4151569"/>
            <a:ext cx="11582400" cy="180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2750" indent="-412750">
              <a:buFont typeface="Zapf Dingbats"/>
              <a:buChar char="✘"/>
            </a:pPr>
            <a:endParaRPr lang="en-US" sz="2400"/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3DBC6D1-34BC-519E-05C1-B3B995154CAC}"/>
              </a:ext>
            </a:extLst>
          </p:cNvPr>
          <p:cNvSpPr txBox="1">
            <a:spLocks/>
          </p:cNvSpPr>
          <p:nvPr/>
        </p:nvSpPr>
        <p:spPr>
          <a:xfrm>
            <a:off x="432601" y="1101726"/>
            <a:ext cx="11317815" cy="49011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dirty="0">
                <a:ea typeface="+mn-lt"/>
                <a:cs typeface="+mn-lt"/>
              </a:rPr>
              <a:t>The application can be found on the </a:t>
            </a:r>
            <a:r>
              <a:rPr lang="en-US" sz="2400" dirty="0">
                <a:ea typeface="+mn-lt"/>
                <a:cs typeface="+mn-lt"/>
                <a:hlinkClick r:id="rId4"/>
              </a:rPr>
              <a:t>RIDE Leadership Landing page</a:t>
            </a:r>
            <a:r>
              <a:rPr lang="en-US" sz="2400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The application deadline is June 30, 2023.</a:t>
            </a:r>
            <a:endParaRPr lang="en-US"/>
          </a:p>
          <a:p>
            <a:pPr marL="0" indent="0">
              <a:buNone/>
            </a:pPr>
            <a:r>
              <a:rPr lang="en-US" sz="2400" dirty="0"/>
              <a:t>If you have additional questions, email Gina Masiello at </a:t>
            </a:r>
            <a:r>
              <a:rPr lang="en-US" sz="2400" dirty="0">
                <a:hlinkClick r:id="rId5"/>
              </a:rPr>
              <a:t>gina.masiello@ride.ri.gov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1549829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hode Island">
      <a:dk1>
        <a:sysClr val="windowText" lastClr="000000"/>
      </a:dk1>
      <a:lt1>
        <a:sysClr val="window" lastClr="FFFFFF"/>
      </a:lt1>
      <a:dk2>
        <a:srgbClr val="44546A"/>
      </a:dk2>
      <a:lt2>
        <a:srgbClr val="C4C4C4"/>
      </a:lt2>
      <a:accent1>
        <a:srgbClr val="EB5152"/>
      </a:accent1>
      <a:accent2>
        <a:srgbClr val="1E497F"/>
      </a:accent2>
      <a:accent3>
        <a:srgbClr val="8FBAE4"/>
      </a:accent3>
      <a:accent4>
        <a:srgbClr val="FFC709"/>
      </a:accent4>
      <a:accent5>
        <a:srgbClr val="404040"/>
      </a:accent5>
      <a:accent6>
        <a:srgbClr val="656565"/>
      </a:accent6>
      <a:hlink>
        <a:srgbClr val="0563C1"/>
      </a:hlink>
      <a:folHlink>
        <a:srgbClr val="954F72"/>
      </a:folHlink>
    </a:clrScheme>
    <a:fontScheme name="Rhode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E497F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123000"/>
          </a:lnSpc>
          <a:spcBef>
            <a:spcPts val="600"/>
          </a:spcBef>
          <a:spcAft>
            <a:spcPts val="600"/>
          </a:spcAft>
          <a:defRPr sz="16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3000"/>
          </a:lnSpc>
          <a:spcBef>
            <a:spcPts val="600"/>
          </a:spcBef>
          <a:spcAft>
            <a:spcPts val="600"/>
          </a:spcAft>
          <a:defRPr sz="1600">
            <a:solidFill>
              <a:srgbClr val="65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A5AC082FB70648849E3BE961B643A0" ma:contentTypeVersion="18" ma:contentTypeDescription="Create a new document." ma:contentTypeScope="" ma:versionID="bab355f77f06e19679a0576690d374ed">
  <xsd:schema xmlns:xsd="http://www.w3.org/2001/XMLSchema" xmlns:xs="http://www.w3.org/2001/XMLSchema" xmlns:p="http://schemas.microsoft.com/office/2006/metadata/properties" xmlns:ns1="http://schemas.microsoft.com/sharepoint/v3" xmlns:ns2="6a1f635c-d292-4469-a7df-b4015b1ad9f2" xmlns:ns3="fb4ce569-0273-4228-9157-33b14876d013" targetNamespace="http://schemas.microsoft.com/office/2006/metadata/properties" ma:root="true" ma:fieldsID="1671b88c99b1a0bff2fc003545162f50" ns1:_="" ns2:_="" ns3:_="">
    <xsd:import namespace="http://schemas.microsoft.com/sharepoint/v3"/>
    <xsd:import namespace="6a1f635c-d292-4469-a7df-b4015b1ad9f2"/>
    <xsd:import namespace="fb4ce569-0273-4228-9157-33b14876d0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f635c-d292-4469-a7df-b4015b1ad9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133fc88-55e6-4226-9516-9bd3a7d320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ce569-0273-4228-9157-33b14876d01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db24926-93e8-4490-bc07-130724342e3d}" ma:internalName="TaxCatchAll" ma:showField="CatchAllData" ma:web="fb4ce569-0273-4228-9157-33b14876d0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fb4ce569-0273-4228-9157-33b14876d013">
      <UserInfo>
        <DisplayName>Yates, Matthew</DisplayName>
        <AccountId>7642</AccountId>
        <AccountType/>
      </UserInfo>
      <UserInfo>
        <DisplayName>Souza, Joy</DisplayName>
        <AccountId>4819</AccountId>
        <AccountType/>
      </UserInfo>
      <UserInfo>
        <DisplayName>Ross, Clayton</DisplayName>
        <AccountId>3312</AccountId>
        <AccountType/>
      </UserInfo>
      <UserInfo>
        <DisplayName>Masiello, Gina</DisplayName>
        <AccountId>10443</AccountId>
        <AccountType/>
      </UserInfo>
    </SharedWithUsers>
    <lcf76f155ced4ddcb4097134ff3c332f xmlns="6a1f635c-d292-4469-a7df-b4015b1ad9f2">
      <Terms xmlns="http://schemas.microsoft.com/office/infopath/2007/PartnerControls"/>
    </lcf76f155ced4ddcb4097134ff3c332f>
    <TaxCatchAll xmlns="fb4ce569-0273-4228-9157-33b14876d013" xsi:nil="true"/>
  </documentManagement>
</p:properties>
</file>

<file path=customXml/itemProps1.xml><?xml version="1.0" encoding="utf-8"?>
<ds:datastoreItem xmlns:ds="http://schemas.openxmlformats.org/officeDocument/2006/customXml" ds:itemID="{E80E44FA-F28F-44E3-8F5A-BEC285DCBB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a1f635c-d292-4469-a7df-b4015b1ad9f2"/>
    <ds:schemaRef ds:uri="fb4ce569-0273-4228-9157-33b14876d0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66FE71-D91B-43F3-AE8B-7B4CC4974D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35ABF2-00E3-4B44-9594-BA65652EA8EF}">
  <ds:schemaRefs>
    <ds:schemaRef ds:uri="4767a2f6-cfc8-45f4-ac64-f4b3bbcd0025"/>
    <ds:schemaRef ds:uri="5f2f937e-1654-40e6-ace3-8f604409f874"/>
    <ds:schemaRef ds:uri="fb4ce569-0273-4228-9157-33b14876d01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  <ds:schemaRef ds:uri="6a1f635c-d292-4469-a7df-b4015b1ad9f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Widescreen</PresentationFormat>
  <Paragraphs>84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National Institute for School Leadership: Considerations and Application Process</vt:lpstr>
      <vt:lpstr>What is NISL?</vt:lpstr>
      <vt:lpstr>Why NISL?</vt:lpstr>
      <vt:lpstr>NISL Coursework</vt:lpstr>
      <vt:lpstr>Time Commitment and Responsibilities</vt:lpstr>
      <vt:lpstr>Who should apply?</vt:lpstr>
      <vt:lpstr>NISL Completer Takeaways</vt:lpstr>
      <vt:lpstr>NISL Testimonials</vt:lpstr>
      <vt:lpstr>Interested in applying?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Learning Support: Overall</dc:title>
  <dc:creator>Lopes, Chanthy</dc:creator>
  <cp:lastModifiedBy>Gina Masiello</cp:lastModifiedBy>
  <cp:revision>41</cp:revision>
  <cp:lastPrinted>2021-04-20T17:57:56Z</cp:lastPrinted>
  <dcterms:created xsi:type="dcterms:W3CDTF">2020-05-05T14:32:16Z</dcterms:created>
  <dcterms:modified xsi:type="dcterms:W3CDTF">2023-04-06T16:21:52Z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0x0101007CA5AC082FB70648849E3BE961B643A0</vt:lpwstr>
  </property>
  <property fmtid="{D5CDD505-2E9C-101B-9397-08002B2CF9AE}" pid="3" name="MediaServiceImageTags">
    <vt:lpwstr/>
  </property>
</Properties>
</file>