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59" r:id="rId5"/>
    <p:sldId id="527" r:id="rId6"/>
    <p:sldId id="328" r:id="rId7"/>
    <p:sldId id="547" r:id="rId8"/>
    <p:sldId id="548" r:id="rId9"/>
    <p:sldId id="339" r:id="rId10"/>
    <p:sldId id="342" r:id="rId11"/>
    <p:sldId id="343" r:id="rId12"/>
    <p:sldId id="344" r:id="rId13"/>
    <p:sldId id="345" r:id="rId14"/>
    <p:sldId id="346" r:id="rId15"/>
    <p:sldId id="347" r:id="rId16"/>
    <p:sldId id="348" r:id="rId17"/>
    <p:sldId id="349" r:id="rId18"/>
    <p:sldId id="351" r:id="rId19"/>
    <p:sldId id="549" r:id="rId20"/>
    <p:sldId id="366" r:id="rId21"/>
    <p:sldId id="367" r:id="rId22"/>
    <p:sldId id="368" r:id="rId23"/>
    <p:sldId id="369" r:id="rId24"/>
    <p:sldId id="370" r:id="rId25"/>
    <p:sldId id="529" r:id="rId26"/>
    <p:sldId id="371" r:id="rId27"/>
    <p:sldId id="435" r:id="rId28"/>
    <p:sldId id="436" r:id="rId29"/>
    <p:sldId id="447" r:id="rId30"/>
    <p:sldId id="448" r:id="rId31"/>
    <p:sldId id="449" r:id="rId32"/>
    <p:sldId id="441" r:id="rId33"/>
    <p:sldId id="450" r:id="rId34"/>
    <p:sldId id="452"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370" autoAdjust="0"/>
  </p:normalViewPr>
  <p:slideViewPr>
    <p:cSldViewPr snapToGrid="0">
      <p:cViewPr varScale="1">
        <p:scale>
          <a:sx n="66" d="100"/>
          <a:sy n="66" d="100"/>
        </p:scale>
        <p:origin x="678"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7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1172" y="8829822"/>
            <a:ext cx="3037627" cy="466578"/>
          </a:xfrm>
          <a:prstGeom prst="rect">
            <a:avLst/>
          </a:prstGeom>
        </p:spPr>
        <p:txBody>
          <a:bodyPr vert="horz" lIns="92117" tIns="46058" rIns="92117" bIns="46058" rtlCol="0" anchor="b"/>
          <a:lstStyle>
            <a:lvl1pPr algn="r">
              <a:defRPr sz="1200"/>
            </a:lvl1pPr>
          </a:lstStyle>
          <a:p>
            <a:fld id="{3C574494-2CD4-4298-BAAE-40A24C534E60}" type="slidenum">
              <a:rPr lang="en-US" smtClean="0"/>
              <a:t>‹#›</a:t>
            </a:fld>
            <a:endParaRPr lang="en-US"/>
          </a:p>
        </p:txBody>
      </p:sp>
    </p:spTree>
    <p:extLst>
      <p:ext uri="{BB962C8B-B14F-4D97-AF65-F5344CB8AC3E}">
        <p14:creationId xmlns:p14="http://schemas.microsoft.com/office/powerpoint/2010/main" val="1906070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4478E2AF-C403-46F7-B009-1476C165D1F6}" type="datetimeFigureOut">
              <a:rPr lang="en-US" smtClean="0"/>
              <a:t>8/2/2017</a:t>
            </a:fld>
            <a:endParaRPr lang="en-US"/>
          </a:p>
        </p:txBody>
      </p:sp>
      <p:sp>
        <p:nvSpPr>
          <p:cNvPr id="4" name="Slide Image Placeholder 3"/>
          <p:cNvSpPr>
            <a:spLocks noGrp="1" noRot="1" noChangeAspect="1"/>
          </p:cNvSpPr>
          <p:nvPr>
            <p:ph type="sldImg" idx="2"/>
          </p:nvPr>
        </p:nvSpPr>
        <p:spPr>
          <a:xfrm>
            <a:off x="738188" y="0"/>
            <a:ext cx="5532437" cy="31115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3230615"/>
            <a:ext cx="5608320" cy="5599352"/>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8" name="Slide Number Placeholder 7"/>
          <p:cNvSpPr>
            <a:spLocks noGrp="1"/>
          </p:cNvSpPr>
          <p:nvPr>
            <p:ph type="sldNum" sz="quarter" idx="5"/>
          </p:nvPr>
        </p:nvSpPr>
        <p:spPr>
          <a:xfrm>
            <a:off x="3971172" y="8829822"/>
            <a:ext cx="3037627" cy="466578"/>
          </a:xfrm>
          <a:prstGeom prst="rect">
            <a:avLst/>
          </a:prstGeom>
        </p:spPr>
        <p:txBody>
          <a:bodyPr vert="horz" lIns="92117" tIns="46058" rIns="92117" bIns="46058" rtlCol="0" anchor="b"/>
          <a:lstStyle>
            <a:lvl1pPr algn="r">
              <a:defRPr sz="1200"/>
            </a:lvl1pPr>
          </a:lstStyle>
          <a:p>
            <a:fld id="{9D9D9E57-B194-4C8F-98E9-BCBF80C7A7EA}" type="slidenum">
              <a:rPr lang="en-US" smtClean="0"/>
              <a:t>‹#›</a:t>
            </a:fld>
            <a:endParaRPr lang="en-US"/>
          </a:p>
        </p:txBody>
      </p:sp>
    </p:spTree>
    <p:extLst>
      <p:ext uri="{BB962C8B-B14F-4D97-AF65-F5344CB8AC3E}">
        <p14:creationId xmlns:p14="http://schemas.microsoft.com/office/powerpoint/2010/main" val="21128060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0"/>
            <a:ext cx="5207000" cy="2928938"/>
          </a:xfrm>
        </p:spPr>
      </p:sp>
      <p:sp>
        <p:nvSpPr>
          <p:cNvPr id="3" name="Notes Placeholder 2"/>
          <p:cNvSpPr>
            <a:spLocks noGrp="1"/>
          </p:cNvSpPr>
          <p:nvPr>
            <p:ph type="body" idx="1"/>
          </p:nvPr>
        </p:nvSpPr>
        <p:spPr>
          <a:xfrm>
            <a:off x="701041" y="3064166"/>
            <a:ext cx="5608320" cy="5765801"/>
          </a:xfrm>
        </p:spPr>
        <p:txBody>
          <a:bodyPr/>
          <a:lstStyle/>
          <a:p>
            <a:r>
              <a:rPr lang="en-US"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Welcome to the CAFCP Meal Pattern</a:t>
            </a:r>
            <a:r>
              <a:rPr lang="en-US" baseline="0"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 </a:t>
            </a:r>
            <a:r>
              <a:rPr lang="en-US"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training. This</a:t>
            </a:r>
            <a:r>
              <a:rPr lang="en-US" baseline="0"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 session will focus specifically on the requirements surrounding the milk, fruit, and vegetable components in the updated CACFP meal patterns, which will go into effect on October 1, 2017.</a:t>
            </a:r>
            <a:endParaRPr lang="en-US" dirty="0" smtClean="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6" name="Slide Number Placeholder 5"/>
          <p:cNvSpPr>
            <a:spLocks noGrp="1"/>
          </p:cNvSpPr>
          <p:nvPr>
            <p:ph type="sldNum" sz="quarter" idx="10"/>
          </p:nvPr>
        </p:nvSpPr>
        <p:spPr/>
        <p:txBody>
          <a:bodyPr/>
          <a:lstStyle/>
          <a:p>
            <a:fld id="{9D9D9E57-B194-4C8F-98E9-BCBF80C7A7EA}" type="slidenum">
              <a:rPr lang="en-US" smtClean="0"/>
              <a:t>1</a:t>
            </a:fld>
            <a:endParaRPr lang="en-US"/>
          </a:p>
        </p:txBody>
      </p:sp>
    </p:spTree>
    <p:extLst>
      <p:ext uri="{BB962C8B-B14F-4D97-AF65-F5344CB8AC3E}">
        <p14:creationId xmlns:p14="http://schemas.microsoft.com/office/powerpoint/2010/main" val="2356010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25" y="0"/>
            <a:ext cx="5310188" cy="2987675"/>
          </a:xfrm>
        </p:spPr>
      </p:sp>
      <p:sp>
        <p:nvSpPr>
          <p:cNvPr id="3" name="Notes Placeholder 2"/>
          <p:cNvSpPr>
            <a:spLocks noGrp="1"/>
          </p:cNvSpPr>
          <p:nvPr>
            <p:ph type="body" idx="1"/>
          </p:nvPr>
        </p:nvSpPr>
        <p:spPr>
          <a:xfrm>
            <a:off x="701041" y="3079271"/>
            <a:ext cx="5608320" cy="5750696"/>
          </a:xfrm>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Currently, children between the ages 2 to 5 years old, must be served unflavored low-fat (1%) milk or fat-free (skim) milk. These requirements remain the same for the updated meal pattern. Continue to serve children 2 years a minimum of 4 ounces or ½ cup of milk and children 3-5 years a minimum of 6 ounces or ¾ cups.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However, the updated meal pattern requirements disallow flavored milk, of any sort, for children below the age of 6. Specifically, flavored milk or milk with added flavorings such as syrup may not be served to children below the age of 6 for a reimbursable meal.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10</a:t>
            </a:fld>
            <a:endParaRPr lang="en-US"/>
          </a:p>
        </p:txBody>
      </p:sp>
    </p:spTree>
    <p:extLst>
      <p:ext uri="{BB962C8B-B14F-4D97-AF65-F5344CB8AC3E}">
        <p14:creationId xmlns:p14="http://schemas.microsoft.com/office/powerpoint/2010/main" val="229438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0"/>
            <a:ext cx="5432425" cy="3055938"/>
          </a:xfrm>
        </p:spPr>
      </p:sp>
      <p:sp>
        <p:nvSpPr>
          <p:cNvPr id="3" name="Notes Placeholder 2"/>
          <p:cNvSpPr>
            <a:spLocks noGrp="1"/>
          </p:cNvSpPr>
          <p:nvPr>
            <p:ph type="body" idx="1"/>
          </p:nvPr>
        </p:nvSpPr>
        <p:spPr>
          <a:xfrm>
            <a:off x="701041" y="3056546"/>
            <a:ext cx="5608320" cy="5773421"/>
          </a:xfrm>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Verdana" panose="020B0604030504040204" pitchFamily="34" charset="0"/>
              </a:rPr>
              <a:t>﻿</a:t>
            </a:r>
            <a:r>
              <a:rPr lang="en-US" dirty="0">
                <a:latin typeface="Verdana" panose="020B0604030504040204" pitchFamily="34" charset="0"/>
                <a:ea typeface="Calibri" panose="020F0502020204030204" pitchFamily="34" charset="0"/>
                <a:cs typeface="Times New Roman" panose="02020603050405020304" pitchFamily="18" charset="0"/>
              </a:rPr>
              <a:t>When working with children aged 6 years and older, and adults, there are some additional options for the milk component. First, you </a:t>
            </a:r>
            <a:r>
              <a:rPr lang="en-US" dirty="0" smtClean="0">
                <a:latin typeface="Verdana" panose="020B0604030504040204" pitchFamily="34" charset="0"/>
                <a:ea typeface="Calibri" panose="020F0502020204030204" pitchFamily="34" charset="0"/>
                <a:cs typeface="Times New Roman" panose="02020603050405020304" pitchFamily="18" charset="0"/>
              </a:rPr>
              <a:t>must </a:t>
            </a:r>
            <a:r>
              <a:rPr lang="en-US" dirty="0">
                <a:latin typeface="Verdana" panose="020B0604030504040204" pitchFamily="34" charset="0"/>
                <a:ea typeface="Calibri" panose="020F0502020204030204" pitchFamily="34" charset="0"/>
                <a:cs typeface="Times New Roman" panose="02020603050405020304" pitchFamily="18" charset="0"/>
              </a:rPr>
              <a:t>continue to serve a minimum of 8 fluid ounces or 1 cup of unflavored low-fat (1%) milk or fat-free (skim) milk. You may also serve fat-free flavored milk. It is important to note that adding syrup or milk powder to low-fat (1%) milk is not allowed because only fat-free milk may be flavored.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11</a:t>
            </a:fld>
            <a:endParaRPr lang="en-US"/>
          </a:p>
        </p:txBody>
      </p:sp>
    </p:spTree>
    <p:extLst>
      <p:ext uri="{BB962C8B-B14F-4D97-AF65-F5344CB8AC3E}">
        <p14:creationId xmlns:p14="http://schemas.microsoft.com/office/powerpoint/2010/main" val="3529875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Yogurt is a great source of calcium and can offer greater flexibility to the menu planner when planning meals for adult participants. The updated meal pattern requirements allow 6 ounces or ¾ cup of yogurt to meet the fluid milk requirement once per day for adult participants of adult day care centers. The 6 ounces (¾ cup) of yogurt is equivalent to 8 fluid ounces (1 cup) of milk. When serving yogurt to adult participants, there are some key requirements to remember.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Yogurt may not be substituted for fluid milk for children of any age.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Yogurt must contain no more than 23 grams of total sugars per 6 ounces</a:t>
            </a:r>
            <a:r>
              <a:rPr lang="en-US" dirty="0" smtClean="0">
                <a:latin typeface="Verdana" panose="020B0604030504040204" pitchFamily="34" charset="0"/>
                <a:ea typeface="Calibri" panose="020F0502020204030204" pitchFamily="34" charset="0"/>
                <a:cs typeface="Times New Roman" panose="02020603050405020304" pitchFamily="18" charset="0"/>
              </a:rPr>
              <a:t>. This requirement is discussed in more depth in</a:t>
            </a:r>
            <a:r>
              <a:rPr lang="en-US" baseline="0" dirty="0" smtClean="0">
                <a:latin typeface="Verdana" panose="020B0604030504040204" pitchFamily="34" charset="0"/>
                <a:ea typeface="Calibri" panose="020F0502020204030204" pitchFamily="34" charset="0"/>
                <a:cs typeface="Times New Roman" panose="02020603050405020304" pitchFamily="18" charset="0"/>
              </a:rPr>
              <a:t> the ‘meat/meat alternate’ session of the new meal pattern training.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Yogurt may only credit for one food component in a single meal. Therefore, it may not credit as a milk and as a meat alternate in the same meal.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Yogurt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may only be substituted for milk for adult participants at one meal period per day.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12</a:t>
            </a:fld>
            <a:endParaRPr lang="en-US"/>
          </a:p>
        </p:txBody>
      </p:sp>
    </p:spTree>
    <p:extLst>
      <p:ext uri="{BB962C8B-B14F-4D97-AF65-F5344CB8AC3E}">
        <p14:creationId xmlns:p14="http://schemas.microsoft.com/office/powerpoint/2010/main" val="327397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Last, some children and adults may require milk substitutions. </a:t>
            </a:r>
            <a:r>
              <a:rPr lang="en-US" dirty="0" smtClean="0">
                <a:latin typeface="Verdana" panose="020B0604030504040204" pitchFamily="34" charset="0"/>
                <a:ea typeface="Calibri" panose="020F0502020204030204" pitchFamily="34" charset="0"/>
                <a:cs typeface="Times New Roman" panose="02020603050405020304" pitchFamily="18" charset="0"/>
              </a:rPr>
              <a:t>If a </a:t>
            </a:r>
            <a:r>
              <a:rPr lang="en-US" dirty="0">
                <a:latin typeface="Verdana" panose="020B0604030504040204" pitchFamily="34" charset="0"/>
                <a:ea typeface="Calibri" panose="020F0502020204030204" pitchFamily="34" charset="0"/>
                <a:cs typeface="Times New Roman" panose="02020603050405020304" pitchFamily="18" charset="0"/>
              </a:rPr>
              <a:t>child or adult cannot have fluid milk due to a non-disability special dietary need, non-dairy beverages may be served in its place without a medical statement. However, the non-dairy beverage must be nutritionally equivalent to cow’s milk. In addition, a parent or guardian, an adult participant, or a person on behalf of an adult participant must request the substitution in writing.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13</a:t>
            </a:fld>
            <a:endParaRPr lang="en-US"/>
          </a:p>
        </p:txBody>
      </p:sp>
    </p:spTree>
    <p:extLst>
      <p:ext uri="{BB962C8B-B14F-4D97-AF65-F5344CB8AC3E}">
        <p14:creationId xmlns:p14="http://schemas.microsoft.com/office/powerpoint/2010/main" val="312175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A medical statement is required when a child or adult has a disability that requires a non-dairy beverage that is not nutritionally equivalent to cow’s milk. The medical statement must be signed by a licensed physician or licensed health care professional.</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14</a:t>
            </a:fld>
            <a:endParaRPr lang="en-US"/>
          </a:p>
        </p:txBody>
      </p:sp>
    </p:spTree>
    <p:extLst>
      <p:ext uri="{BB962C8B-B14F-4D97-AF65-F5344CB8AC3E}">
        <p14:creationId xmlns:p14="http://schemas.microsoft.com/office/powerpoint/2010/main" val="199310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Starting in 2011, child care programs participating in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were required to make water available to children upon their request throughout the day, including mealtimes. In the updated meal patterns, water must also be offered to children throughout the day. It is important to note that water is not part of a reimbursable meal, and it cannot be served in place of milk. It may, however, be offered at meals alongside milk or at snacks when no other beverage is served. It is not a requirement to serve water during meal </a:t>
            </a:r>
            <a:r>
              <a:rPr lang="en-US" dirty="0" smtClean="0">
                <a:latin typeface="Verdana" panose="020B0604030504040204" pitchFamily="34" charset="0"/>
                <a:ea typeface="Calibri" panose="020F0502020204030204" pitchFamily="34" charset="0"/>
                <a:cs typeface="Times New Roman" panose="02020603050405020304" pitchFamily="18" charset="0"/>
              </a:rPr>
              <a:t>service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but water must be made available to children throughout the day.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15</a:t>
            </a:fld>
            <a:endParaRPr lang="en-US"/>
          </a:p>
        </p:txBody>
      </p:sp>
    </p:spTree>
    <p:extLst>
      <p:ext uri="{BB962C8B-B14F-4D97-AF65-F5344CB8AC3E}">
        <p14:creationId xmlns:p14="http://schemas.microsoft.com/office/powerpoint/2010/main" val="409155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smtClean="0">
                <a:solidFill>
                  <a:srgbClr val="002060"/>
                </a:solidFill>
                <a:latin typeface="Verdana" panose="020B0604030504040204" pitchFamily="34" charset="0"/>
                <a:ea typeface="Calibri" panose="020F0502020204030204" pitchFamily="34" charset="0"/>
                <a:cs typeface="Times New Roman" panose="02020603050405020304" pitchFamily="18" charset="0"/>
              </a:rPr>
              <a:t>Now</a:t>
            </a:r>
            <a:r>
              <a:rPr lang="en-US" b="1" baseline="0" dirty="0" smtClean="0">
                <a:solidFill>
                  <a:srgbClr val="002060"/>
                </a:solidFill>
                <a:latin typeface="Verdana" panose="020B0604030504040204" pitchFamily="34" charset="0"/>
                <a:ea typeface="Calibri" panose="020F0502020204030204" pitchFamily="34" charset="0"/>
                <a:cs typeface="Times New Roman" panose="02020603050405020304" pitchFamily="18" charset="0"/>
              </a:rPr>
              <a:t> that we have reviewed the requirements for the milk component, we will move on to discuss the fruit and vegetable components.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16</a:t>
            </a:fld>
            <a:endParaRPr lang="en-US"/>
          </a:p>
        </p:txBody>
      </p:sp>
    </p:spTree>
    <p:extLst>
      <p:ext uri="{BB962C8B-B14F-4D97-AF65-F5344CB8AC3E}">
        <p14:creationId xmlns:p14="http://schemas.microsoft.com/office/powerpoint/2010/main" val="4271593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According </a:t>
            </a:r>
            <a:r>
              <a:rPr lang="en-US" dirty="0">
                <a:latin typeface="Verdana" panose="020B0604030504040204" pitchFamily="34" charset="0"/>
                <a:ea typeface="Calibri" panose="020F0502020204030204" pitchFamily="34" charset="0"/>
                <a:cs typeface="Times New Roman" panose="02020603050405020304" pitchFamily="18" charset="0"/>
              </a:rPr>
              <a:t>to the DGA, most Americans do not consume enough vegetables and fruits. Also, when Americans eat them, they are often prepared with added salt, sugar, solid fat, and refined starch. Therefore, the updated meal pattern requirements focus on increasing vegetables and fruits in the diet by: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separating the vegetable and fruit component, and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limiting juice to once per day.</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Let’s begin by exploring the separation of the vegetable and fruit component.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17</a:t>
            </a:fld>
            <a:endParaRPr lang="en-US"/>
          </a:p>
        </p:txBody>
      </p:sp>
    </p:spTree>
    <p:extLst>
      <p:ext uri="{BB962C8B-B14F-4D97-AF65-F5344CB8AC3E}">
        <p14:creationId xmlns:p14="http://schemas.microsoft.com/office/powerpoint/2010/main" val="5562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0"/>
            <a:ext cx="5524500" cy="3106738"/>
          </a:xfrm>
        </p:spPr>
      </p:sp>
      <p:sp>
        <p:nvSpPr>
          <p:cNvPr id="3" name="Notes Placeholder 2"/>
          <p:cNvSpPr>
            <a:spLocks noGrp="1"/>
          </p:cNvSpPr>
          <p:nvPr>
            <p:ph type="body" idx="1"/>
          </p:nvPr>
        </p:nvSpPr>
        <p:spPr>
          <a:xfrm>
            <a:off x="701041" y="3317886"/>
            <a:ext cx="5608320" cy="5512080"/>
          </a:xfrm>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updated meal pattern requirements separate the vegetable and fruit component into two components at lunch, supper, and snack. One fruit and one vegetable must be served during lunch and supper meals, and a reimbursable snack may consist of vegetable and a fruit.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For example, previously</a:t>
            </a:r>
            <a:r>
              <a:rPr lang="en-US" baseline="0" dirty="0" smtClean="0">
                <a:latin typeface="Verdana" panose="020B0604030504040204" pitchFamily="34" charset="0"/>
                <a:ea typeface="Calibri" panose="020F0502020204030204" pitchFamily="34" charset="0"/>
                <a:cs typeface="Times New Roman" panose="02020603050405020304" pitchFamily="18" charset="0"/>
              </a:rPr>
              <a:t> a snack containing apple juice and celery sticks would not have been considered reimbursable because both food items were considered to be the same component under the new meal pattern, a snack consisting of apple juice and celery sticks would be considered reimbursable. It is important to note that two fruits, such as apple juice and orange wedges, are still considered to be the same component and could not be the only two items served as part of a reimbursable snack.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Vegetables and fruit are still a combined component at breakfast meals. This means vegetables, fruits, or a combination of both may be served at breakfast to meet the fruit and vegetable component.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18</a:t>
            </a:fld>
            <a:endParaRPr lang="en-US"/>
          </a:p>
        </p:txBody>
      </p:sp>
    </p:spTree>
    <p:extLst>
      <p:ext uri="{BB962C8B-B14F-4D97-AF65-F5344CB8AC3E}">
        <p14:creationId xmlns:p14="http://schemas.microsoft.com/office/powerpoint/2010/main" val="152077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To help increase the amount of vegetables eaten by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participants and to provide greater flexibility to the menu planner, the updated meal pattern requirements allow a vegetable to be used to meet the entire fruit component for lunch and supper meals. For example, during lunch, a serving of broccoli and a serving of carrots would be a reimbursable meal. This means a lunch or dinner can include a vegetable and fruit, or two vegetables. However, two fruits are no longer creditable in the updated meal pattern requirements. Also, the vegetable substitute must be at least the same serving size as the fruit component it replaced.</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19</a:t>
            </a:fld>
            <a:endParaRPr lang="en-US"/>
          </a:p>
        </p:txBody>
      </p:sp>
    </p:spTree>
    <p:extLst>
      <p:ext uri="{BB962C8B-B14F-4D97-AF65-F5344CB8AC3E}">
        <p14:creationId xmlns:p14="http://schemas.microsoft.com/office/powerpoint/2010/main" val="51795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0"/>
            <a:ext cx="5407025" cy="3041650"/>
          </a:xfrm>
        </p:spPr>
      </p:sp>
      <p:sp>
        <p:nvSpPr>
          <p:cNvPr id="3" name="Notes Placeholder 2"/>
          <p:cNvSpPr>
            <a:spLocks noGrp="1"/>
          </p:cNvSpPr>
          <p:nvPr>
            <p:ph type="body" idx="1"/>
          </p:nvPr>
        </p:nvSpPr>
        <p:spPr>
          <a:xfrm>
            <a:off x="701041" y="3176408"/>
            <a:ext cx="5608320" cy="5653559"/>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Copies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of this power point as well as additional training materials can be found at the website listed on the screen. Additional training materials will be available through the RIDE Child Nutrition Programs website.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a:t>
            </a:fld>
            <a:endParaRPr lang="en-US"/>
          </a:p>
        </p:txBody>
      </p:sp>
    </p:spTree>
    <p:extLst>
      <p:ext uri="{BB962C8B-B14F-4D97-AF65-F5344CB8AC3E}">
        <p14:creationId xmlns:p14="http://schemas.microsoft.com/office/powerpoint/2010/main" val="146018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When using this option, it is important to note that for a reimbursable meal, you must offer two different types of vegetables. For example, a serving of roasted carrots and a serving of steamed carrots would not credit towards a reimbursable meal because the meal only includes one type of vegetable. The two different types of vegetables do not need to be from different vegetable sub-groups (e.g., dark green vegetables, red and orange vegetables, starchy vegetables, beans and peas (legumes), or other vegetables). For example, you could serve tomatoes and carrots, which are both from the red/orange group, and count it towards a reimbursable meal.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20</a:t>
            </a:fld>
            <a:endParaRPr lang="en-US"/>
          </a:p>
        </p:txBody>
      </p:sp>
    </p:spTree>
    <p:extLst>
      <p:ext uri="{BB962C8B-B14F-4D97-AF65-F5344CB8AC3E}">
        <p14:creationId xmlns:p14="http://schemas.microsoft.com/office/powerpoint/2010/main" val="2840792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Pasteurized, 100% juice can be a great source of essential nutrients. However, it lacks the dietary fiber found in other forms of fruits. Therefore, the updated meal patterns limit the service of juice to one meal or snack per day for child and adult participants. If you should serve fruit or vegetable juice at more than one meal, including the snack meal, the meal with the lowest reimbursement rate containing juice would be disallowed.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21</a:t>
            </a:fld>
            <a:endParaRPr lang="en-US"/>
          </a:p>
        </p:txBody>
      </p:sp>
    </p:spTree>
    <p:extLst>
      <p:ext uri="{BB962C8B-B14F-4D97-AF65-F5344CB8AC3E}">
        <p14:creationId xmlns:p14="http://schemas.microsoft.com/office/powerpoint/2010/main" val="319692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smtClean="0"/>
              <a:t>Why</a:t>
            </a:r>
            <a:r>
              <a:rPr lang="en-US" sz="1600" baseline="0" dirty="0" smtClean="0"/>
              <a:t> is the amount of juice being limited? </a:t>
            </a:r>
          </a:p>
          <a:p>
            <a:pPr marL="285750" indent="-285750">
              <a:buFont typeface="Arial" panose="020B0604020202020204" pitchFamily="34" charset="0"/>
              <a:buChar char="•"/>
            </a:pPr>
            <a:r>
              <a:rPr lang="en-US" sz="1600" baseline="0" dirty="0" smtClean="0"/>
              <a:t>Juice is a concentrated source of natural sugar, and has little to no fiber. </a:t>
            </a:r>
          </a:p>
          <a:p>
            <a:pPr marL="285750" indent="-285750">
              <a:buFont typeface="Arial" panose="020B0604020202020204" pitchFamily="34" charset="0"/>
              <a:buChar char="•"/>
            </a:pPr>
            <a:r>
              <a:rPr lang="en-US" sz="1600" baseline="0" dirty="0" smtClean="0"/>
              <a:t>For example, 6 </a:t>
            </a:r>
            <a:r>
              <a:rPr lang="en-US" sz="1600" baseline="0" dirty="0" err="1" smtClean="0"/>
              <a:t>oz</a:t>
            </a:r>
            <a:r>
              <a:rPr lang="en-US" sz="1600" baseline="0" dirty="0" smtClean="0"/>
              <a:t> of juice has about 4.5 teaspoons of natural sugar, and almost no fiber, whereas a small orange has only 2 teaspoons of natural sugar, and 2.5 grams of fiber.</a:t>
            </a:r>
          </a:p>
          <a:p>
            <a:pPr marL="0" indent="0">
              <a:buFont typeface="Arial" panose="020B0604020202020204" pitchFamily="34" charset="0"/>
              <a:buNone/>
            </a:pPr>
            <a:r>
              <a:rPr lang="en-US" sz="1600" baseline="0" dirty="0" smtClean="0"/>
              <a:t>It’s always healthier to serve a whole fruit, because it has less sugar and more fiber, which is good for digestion and makes you feel fuller for longer.</a:t>
            </a:r>
            <a:endParaRPr lang="en-US" sz="1600" dirty="0"/>
          </a:p>
        </p:txBody>
      </p:sp>
      <p:sp>
        <p:nvSpPr>
          <p:cNvPr id="4" name="Slide Number Placeholder 3"/>
          <p:cNvSpPr>
            <a:spLocks noGrp="1"/>
          </p:cNvSpPr>
          <p:nvPr>
            <p:ph type="sldNum" sz="quarter" idx="10"/>
          </p:nvPr>
        </p:nvSpPr>
        <p:spPr/>
        <p:txBody>
          <a:bodyPr/>
          <a:lstStyle/>
          <a:p>
            <a:fld id="{45E10456-7ADE-41BB-A729-12998DAA8CE6}" type="slidenum">
              <a:rPr lang="en-US" smtClean="0"/>
              <a:t>22</a:t>
            </a:fld>
            <a:endParaRPr lang="en-US"/>
          </a:p>
        </p:txBody>
      </p:sp>
    </p:spTree>
    <p:extLst>
      <p:ext uri="{BB962C8B-B14F-4D97-AF65-F5344CB8AC3E}">
        <p14:creationId xmlns:p14="http://schemas.microsoft.com/office/powerpoint/2010/main" val="2629030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Because </a:t>
            </a:r>
            <a:r>
              <a:rPr lang="en-US" dirty="0">
                <a:latin typeface="Verdana" panose="020B0604030504040204" pitchFamily="34" charset="0"/>
                <a:ea typeface="Calibri" panose="020F0502020204030204" pitchFamily="34" charset="0"/>
                <a:cs typeface="Times New Roman" panose="02020603050405020304" pitchFamily="18" charset="0"/>
              </a:rPr>
              <a:t>of the separation of the vegetable and fruit component, 100% juice blends and </a:t>
            </a:r>
            <a:r>
              <a:rPr lang="en-US" dirty="0" smtClean="0">
                <a:latin typeface="Verdana" panose="020B0604030504040204" pitchFamily="34" charset="0"/>
                <a:ea typeface="Calibri" panose="020F0502020204030204" pitchFamily="34" charset="0"/>
                <a:cs typeface="Times New Roman" panose="02020603050405020304" pitchFamily="18" charset="0"/>
              </a:rPr>
              <a:t>purees, such as V8, </a:t>
            </a:r>
            <a:r>
              <a:rPr lang="en-US" dirty="0">
                <a:latin typeface="Verdana" panose="020B0604030504040204" pitchFamily="34" charset="0"/>
                <a:ea typeface="Calibri" panose="020F0502020204030204" pitchFamily="34" charset="0"/>
                <a:cs typeface="Times New Roman" panose="02020603050405020304" pitchFamily="18" charset="0"/>
              </a:rPr>
              <a:t>now credit as either a fruit or a </a:t>
            </a:r>
            <a:r>
              <a:rPr lang="en-US" dirty="0" smtClean="0">
                <a:latin typeface="Verdana" panose="020B0604030504040204" pitchFamily="34" charset="0"/>
                <a:ea typeface="Calibri" panose="020F0502020204030204" pitchFamily="34" charset="0"/>
                <a:cs typeface="Times New Roman" panose="02020603050405020304" pitchFamily="18" charset="0"/>
              </a:rPr>
              <a:t>vegetable. </a:t>
            </a:r>
            <a:r>
              <a:rPr lang="en-US" dirty="0">
                <a:latin typeface="Verdana" panose="020B0604030504040204" pitchFamily="34" charset="0"/>
                <a:ea typeface="Calibri" panose="020F0502020204030204" pitchFamily="34" charset="0"/>
                <a:cs typeface="Times New Roman" panose="02020603050405020304" pitchFamily="18" charset="0"/>
              </a:rPr>
              <a:t>Juice blends and purees will contribute to the food component with the highest ingredient. For example, if the juice blend or puree contains more fruits than vegetables, the beverage would contribute to the fruit component. If it has more vegetables than fruit, it would contribute to the vegetable component</a:t>
            </a:r>
            <a:r>
              <a:rPr lang="en-US" dirty="0" smtClean="0">
                <a:latin typeface="Verdana" panose="020B0604030504040204" pitchFamily="34" charset="0"/>
                <a:ea typeface="Calibri" panose="020F0502020204030204" pitchFamily="34" charset="0"/>
                <a:cs typeface="Times New Roman" panose="02020603050405020304" pitchFamily="18" charset="0"/>
              </a:rPr>
              <a:t>. Whicheve</a:t>
            </a:r>
            <a:r>
              <a:rPr lang="en-US" baseline="0" dirty="0" smtClean="0">
                <a:latin typeface="Verdana" panose="020B0604030504040204" pitchFamily="34" charset="0"/>
                <a:ea typeface="Calibri" panose="020F0502020204030204" pitchFamily="34" charset="0"/>
                <a:cs typeface="Times New Roman" panose="02020603050405020304" pitchFamily="18" charset="0"/>
              </a:rPr>
              <a:t>r ingredient is listed first on the ingredients label is the main ingredient in the juice blend.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23</a:t>
            </a:fld>
            <a:endParaRPr lang="en-US"/>
          </a:p>
        </p:txBody>
      </p:sp>
    </p:spTree>
    <p:extLst>
      <p:ext uri="{BB962C8B-B14F-4D97-AF65-F5344CB8AC3E}">
        <p14:creationId xmlns:p14="http://schemas.microsoft.com/office/powerpoint/2010/main" val="531121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smtClean="0">
                <a:solidFill>
                  <a:srgbClr val="002060"/>
                </a:solidFill>
                <a:latin typeface="Verdana" panose="020B0604030504040204" pitchFamily="34" charset="0"/>
                <a:ea typeface="Calibri" panose="020F0502020204030204" pitchFamily="34" charset="0"/>
                <a:cs typeface="Calibri" panose="020F0502020204030204" pitchFamily="34" charset="0"/>
              </a:rPr>
              <a:t>Now that we’ve discussed all</a:t>
            </a:r>
            <a:r>
              <a:rPr lang="en-US" b="1"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of the required changes under the new CACFP meal pattern, we’ll move on to talk about some optional best practices that your center may consider implementing as part of the menu revision process. </a:t>
            </a:r>
            <a:endParaRPr lang="en-US" b="1" dirty="0" smtClean="0">
              <a:solidFill>
                <a:srgbClr val="002060"/>
              </a:solidFill>
              <a:latin typeface="Arial" panose="020B0604020202020204" pitchFamily="34" charset="0"/>
              <a:ea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24</a:t>
            </a:fld>
            <a:endParaRPr lang="en-US"/>
          </a:p>
        </p:txBody>
      </p:sp>
    </p:spTree>
    <p:extLst>
      <p:ext uri="{BB962C8B-B14F-4D97-AF65-F5344CB8AC3E}">
        <p14:creationId xmlns:p14="http://schemas.microsoft.com/office/powerpoint/2010/main" val="2985888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In addition to the revision of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meal pattern requirements, USDA developed best practices that build on the meal pattern requirements to further improve the nutritional quality of all meals. The best practices reflect recommendations from the </a:t>
            </a:r>
            <a:r>
              <a:rPr lang="en-US" i="1" dirty="0">
                <a:latin typeface="Verdana" panose="020B0604030504040204" pitchFamily="34" charset="0"/>
                <a:ea typeface="Calibri" panose="020F0502020204030204" pitchFamily="34" charset="0"/>
                <a:cs typeface="Times New Roman" panose="02020603050405020304" pitchFamily="18" charset="0"/>
              </a:rPr>
              <a:t>Dietary Guidelines for Americans</a:t>
            </a:r>
            <a:r>
              <a:rPr lang="en-US" dirty="0">
                <a:latin typeface="Verdana" panose="020B0604030504040204" pitchFamily="34" charset="0"/>
                <a:ea typeface="Calibri" panose="020F0502020204030204" pitchFamily="34" charset="0"/>
                <a:cs typeface="Times New Roman" panose="02020603050405020304" pitchFamily="18" charset="0"/>
              </a:rPr>
              <a:t> and the </a:t>
            </a:r>
            <a:r>
              <a:rPr lang="en-US" i="1" dirty="0">
                <a:latin typeface="Verdana" panose="020B0604030504040204" pitchFamily="34" charset="0"/>
                <a:ea typeface="Calibri" panose="020F0502020204030204" pitchFamily="34" charset="0"/>
                <a:cs typeface="Times New Roman" panose="02020603050405020304" pitchFamily="18" charset="0"/>
              </a:rPr>
              <a:t>National Academy of Medicine</a:t>
            </a: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best practices are optional. However, USDA highly encourages all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centers and day care homes to implement these best practices in order to ensure children and adults are getting the optimal benefit from the meals served. Failure to comply with the best practices cannot result in a meal disallowance or a serious deficiency finding.</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25</a:t>
            </a:fld>
            <a:endParaRPr lang="en-US"/>
          </a:p>
        </p:txBody>
      </p:sp>
    </p:spTree>
    <p:extLst>
      <p:ext uri="{BB962C8B-B14F-4D97-AF65-F5344CB8AC3E}">
        <p14:creationId xmlns:p14="http://schemas.microsoft.com/office/powerpoint/2010/main" val="2630196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Milk is a critical component of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meal pattern requirements because it provides children with vital nutrients for growth and wellness, such as protein, calcium, vitamin D, and potassium. Flavored milk, however, contains added sugars. The Dietary Guidelines for Americans found that added sugar consumption is particularly high in children, and recommend that all Americans reduce their consumption of added sugars. Therefore, USDA encourages all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participants to serve only unflavored milk for all age groups.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26</a:t>
            </a:fld>
            <a:endParaRPr lang="en-US"/>
          </a:p>
        </p:txBody>
      </p:sp>
    </p:spTree>
    <p:extLst>
      <p:ext uri="{BB962C8B-B14F-4D97-AF65-F5344CB8AC3E}">
        <p14:creationId xmlns:p14="http://schemas.microsoft.com/office/powerpoint/2010/main" val="24300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However, if flavored milk is served to children 6 years old and older, or adults, serve milk that contains no more than 22 grams of sugar per 8 fluid ounces. To determine if the flavored milk meets this optional standard, you would do a similar calculation as you do for yogurt and breakfast cereals.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In the case that you are unable to find flavored milk with no more than 22 grams of sugar per 8 fluid ounces, choose the flavored milk with the lowest amount of sugar.</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27</a:t>
            </a:fld>
            <a:endParaRPr lang="en-US"/>
          </a:p>
        </p:txBody>
      </p:sp>
    </p:spTree>
    <p:extLst>
      <p:ext uri="{BB962C8B-B14F-4D97-AF65-F5344CB8AC3E}">
        <p14:creationId xmlns:p14="http://schemas.microsoft.com/office/powerpoint/2010/main" val="3584700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Additionally, when serving yogurt in place of milk to adults, serve water as the beverage.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Verdana" panose="020B0604030504040204" pitchFamily="34" charset="0"/>
                <a:ea typeface="Calibri" panose="020F0502020204030204" pitchFamily="34" charset="0"/>
                <a:cs typeface="Times New Roman" panose="02020603050405020304" pitchFamily="18" charset="0"/>
              </a:rPr>
              <a:t>In adult day care centers, offer and make water available to adults upon their request throughout the day. Only child care centers and homes are required to offer and make water available, so this best practice encourages adult day care centers to do the same.</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28</a:t>
            </a:fld>
            <a:endParaRPr lang="en-US"/>
          </a:p>
        </p:txBody>
      </p:sp>
    </p:spTree>
    <p:extLst>
      <p:ext uri="{BB962C8B-B14F-4D97-AF65-F5344CB8AC3E}">
        <p14:creationId xmlns:p14="http://schemas.microsoft.com/office/powerpoint/2010/main" val="4173090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pPr lvl="0"/>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pPr lvl="0"/>
            <a:r>
              <a:rPr lang="en-US"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As </a:t>
            </a: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we previously discussed, most Americans do not consume enough vegetables and fruits. Therefore, </a:t>
            </a:r>
            <a:r>
              <a:rPr lang="en-US"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the</a:t>
            </a:r>
            <a:r>
              <a:rPr lang="en-US" baseline="0"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 </a:t>
            </a:r>
            <a:r>
              <a:rPr lang="en-US"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 </a:t>
            </a: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best practices </a:t>
            </a:r>
            <a:r>
              <a:rPr lang="en-US"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around fruits</a:t>
            </a:r>
            <a:r>
              <a:rPr lang="en-US" baseline="0"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 and vegetables </a:t>
            </a:r>
            <a:r>
              <a:rPr lang="en-US" dirty="0" smtClean="0">
                <a:solidFill>
                  <a:prstClr val="black"/>
                </a:solidFill>
                <a:latin typeface="Verdana" panose="020B0604030504040204" pitchFamily="34" charset="0"/>
                <a:ea typeface="Calibri" panose="020F0502020204030204" pitchFamily="34" charset="0"/>
                <a:cs typeface="Times New Roman" panose="02020603050405020304" pitchFamily="18" charset="0"/>
              </a:rPr>
              <a:t>promote </a:t>
            </a: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increasing the total amount of vegetables and fruits served in both child and adult care settings. More specifically, </a:t>
            </a:r>
            <a:r>
              <a:rPr lang="en-US" dirty="0" err="1">
                <a:solidFill>
                  <a:prstClr val="black"/>
                </a:solidFill>
                <a:latin typeface="Verdana" panose="020B0604030504040204" pitchFamily="34" charset="0"/>
                <a:ea typeface="Calibri" panose="020F0502020204030204" pitchFamily="34" charset="0"/>
                <a:cs typeface="Times New Roman" panose="02020603050405020304" pitchFamily="18" charset="0"/>
              </a:rPr>
              <a:t>CACFP</a:t>
            </a: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 operators are encouraged to:</a:t>
            </a:r>
            <a:endPar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serve at least a vegetable or fruit at snack;</a:t>
            </a:r>
            <a:endPar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serve a variety of fruits and choose whole fruits, such as those that are fresh, canned, frozen, or dried more often than juice; and </a:t>
            </a:r>
            <a:endPar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solidFill>
                  <a:prstClr val="black"/>
                </a:solidFill>
                <a:latin typeface="Verdana" panose="020B0604030504040204" pitchFamily="34" charset="0"/>
                <a:ea typeface="Calibri" panose="020F0502020204030204" pitchFamily="34" charset="0"/>
                <a:cs typeface="Times New Roman" panose="02020603050405020304" pitchFamily="18" charset="0"/>
              </a:rPr>
              <a:t>provide at least one serving each of dark green vegetables, red and orange vegetables, beans and peas (legumes), starchy vegetables, and other vegetables once per week.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29</a:t>
            </a:fld>
            <a:endParaRPr lang="en-US"/>
          </a:p>
        </p:txBody>
      </p:sp>
    </p:spTree>
    <p:extLst>
      <p:ext uri="{BB962C8B-B14F-4D97-AF65-F5344CB8AC3E}">
        <p14:creationId xmlns:p14="http://schemas.microsoft.com/office/powerpoint/2010/main" val="42246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smtClean="0">
                <a:latin typeface="Verdana" panose="020B0604030504040204" pitchFamily="34" charset="0"/>
                <a:ea typeface="Calibri" panose="020F0502020204030204" pitchFamily="34" charset="0"/>
                <a:cs typeface="Times New Roman" panose="02020603050405020304" pitchFamily="18" charset="0"/>
              </a:rPr>
              <a:t>USDA </a:t>
            </a:r>
            <a:r>
              <a:rPr lang="en-US" dirty="0">
                <a:latin typeface="Verdana" panose="020B0604030504040204" pitchFamily="34" charset="0"/>
                <a:ea typeface="Calibri" panose="020F0502020204030204" pitchFamily="34" charset="0"/>
                <a:cs typeface="Times New Roman" panose="02020603050405020304" pitchFamily="18" charset="0"/>
              </a:rPr>
              <a:t>made some policy updates to the child and adult meal patterns. The updated child and adult meal pattern requirements, which were published in April of 2016, focus on ensuring children and adults have access to healthy, balanced meals throughout the day. Specifically, the changes provide:</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Wider varieties of protein options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Greater varieties of vegetables and fruits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More whole grains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Less added sugar and saturated </a:t>
            </a:r>
            <a:r>
              <a:rPr lang="en-US" dirty="0" smtClean="0">
                <a:latin typeface="Verdana" panose="020B0604030504040204" pitchFamily="34" charset="0"/>
                <a:ea typeface="Calibri" panose="020F0502020204030204" pitchFamily="34" charset="0"/>
                <a:cs typeface="Times New Roman" panose="02020603050405020304" pitchFamily="18" charset="0"/>
              </a:rPr>
              <a:t>fat</a:t>
            </a:r>
          </a:p>
          <a:p>
            <a:pPr marL="172719" indent="-172719">
              <a:buClr>
                <a:srgbClr val="002060"/>
              </a:buClr>
              <a:buSzPct val="150000"/>
              <a:buFont typeface="Arial" panose="020B0604020202020204" pitchFamily="34" charset="0"/>
              <a:buChar char="•"/>
            </a:pP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0" indent="0">
              <a:buClr>
                <a:srgbClr val="002060"/>
              </a:buClr>
              <a:buSzPct val="150000"/>
              <a:buFont typeface="Arial" panose="020B0604020202020204" pitchFamily="34" charset="0"/>
              <a:buNone/>
            </a:pPr>
            <a:r>
              <a:rPr lang="en-US" dirty="0" smtClean="0">
                <a:latin typeface="Verdana" panose="020B0604030504040204" pitchFamily="34" charset="0"/>
                <a:ea typeface="Calibri" panose="020F0502020204030204" pitchFamily="34" charset="0"/>
                <a:cs typeface="Times New Roman" panose="02020603050405020304" pitchFamily="18" charset="0"/>
              </a:rPr>
              <a:t>Today,</a:t>
            </a:r>
            <a:r>
              <a:rPr lang="en-US" baseline="0" dirty="0" smtClean="0">
                <a:latin typeface="Verdana" panose="020B0604030504040204" pitchFamily="34" charset="0"/>
                <a:ea typeface="Calibri" panose="020F0502020204030204" pitchFamily="34" charset="0"/>
                <a:cs typeface="Times New Roman" panose="02020603050405020304" pitchFamily="18" charset="0"/>
              </a:rPr>
              <a:t> we will talk about these changes as they relate to the milk, fruit, and vegetable components of the CACFP meal pattern.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a:t>
            </a:fld>
            <a:endParaRPr lang="en-US"/>
          </a:p>
        </p:txBody>
      </p:sp>
    </p:spTree>
    <p:extLst>
      <p:ext uri="{BB962C8B-B14F-4D97-AF65-F5344CB8AC3E}">
        <p14:creationId xmlns:p14="http://schemas.microsoft.com/office/powerpoint/2010/main" val="2475352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Lastly, the updated meal pattern requirements feature additional best practices that promote the consumption of nutritious meals as a whole.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Incorporate seasonal and locally produced foods into meals. This practice provides the opportunity to increase menu variety that allows children and adults to try new foods and may help in managing food costs.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Limit serving purchased, pre-fried </a:t>
            </a:r>
            <a:r>
              <a:rPr lang="en-US" dirty="0" smtClean="0">
                <a:latin typeface="Verdana" panose="020B0604030504040204" pitchFamily="34" charset="0"/>
                <a:ea typeface="Calibri" panose="020F0502020204030204" pitchFamily="34" charset="0"/>
                <a:cs typeface="Times New Roman" panose="02020603050405020304" pitchFamily="18" charset="0"/>
              </a:rPr>
              <a:t>foods,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such as French fries and tater tots, </a:t>
            </a:r>
            <a:r>
              <a:rPr lang="en-US" dirty="0" smtClean="0">
                <a:latin typeface="Verdana" panose="020B0604030504040204" pitchFamily="34" charset="0"/>
                <a:ea typeface="Calibri" panose="020F0502020204030204" pitchFamily="34" charset="0"/>
                <a:cs typeface="Times New Roman" panose="02020603050405020304" pitchFamily="18" charset="0"/>
              </a:rPr>
              <a:t>to </a:t>
            </a:r>
            <a:r>
              <a:rPr lang="en-US" dirty="0">
                <a:latin typeface="Verdana" panose="020B0604030504040204" pitchFamily="34" charset="0"/>
                <a:ea typeface="Calibri" panose="020F0502020204030204" pitchFamily="34" charset="0"/>
                <a:cs typeface="Times New Roman" panose="02020603050405020304" pitchFamily="18" charset="0"/>
              </a:rPr>
              <a:t>no more than one serving per week. Pre-fried foods can contribute large amounts of calories and saturated fat to a meal. Limiting pre-fried foods to once per week, will help balance the nutritional needs of both children and adults.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30</a:t>
            </a:fld>
            <a:endParaRPr lang="en-US"/>
          </a:p>
        </p:txBody>
      </p:sp>
    </p:spTree>
    <p:extLst>
      <p:ext uri="{BB962C8B-B14F-4D97-AF65-F5344CB8AC3E}">
        <p14:creationId xmlns:p14="http://schemas.microsoft.com/office/powerpoint/2010/main" val="1152743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As we have discussed, the best practices are designed to build on the meal pattern requirements. Although they are not required, implementing the best practices shows your commitment to going the extra mile to ensure those in your care are provided nutritious meals. Fortunately, implementing the best practices can be made easy when you establish a plan and put it into action. Whether you choose to implement these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best practices or not, your center should develop an overall action plan for implementing the new meal pattern. Having a clear plan will help you and your staff to understand the requirements and ensure compliance throughout the menu planning, shopping, preparation and meal serving process. </a:t>
            </a:r>
          </a:p>
          <a:p>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r>
              <a:rPr lang="en-US" baseline="0" dirty="0" smtClean="0">
                <a:latin typeface="Verdana" panose="020B0604030504040204" pitchFamily="34" charset="0"/>
                <a:ea typeface="Calibri" panose="020F0502020204030204" pitchFamily="34" charset="0"/>
                <a:cs typeface="Times New Roman" panose="02020603050405020304" pitchFamily="18" charset="0"/>
              </a:rPr>
              <a:t>This concludes the CACFP meal pattern training session on the milk, fruit, and vegetable components. Remember, this webinar only covers the requirements relating to the milk, fruit, vegetable components; for information on the remaining meal pattern updates and requirements, please visit the RIDE child nutrition website and access the additional CACFP meal pattern modules that are available. </a:t>
            </a:r>
          </a:p>
          <a:p>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r>
              <a:rPr lang="en-US" baseline="0" dirty="0" smtClean="0">
                <a:latin typeface="Verdana" panose="020B0604030504040204" pitchFamily="34" charset="0"/>
                <a:ea typeface="Calibri" panose="020F0502020204030204" pitchFamily="34" charset="0"/>
                <a:cs typeface="Times New Roman" panose="02020603050405020304" pitchFamily="18" charset="0"/>
              </a:rPr>
              <a:t>If you have any questions regarding this training, or any other CACFP-related questions, please reach out to one of the RIDE child nutrition program specialists.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31</a:t>
            </a:fld>
            <a:endParaRPr lang="en-US"/>
          </a:p>
        </p:txBody>
      </p:sp>
    </p:spTree>
    <p:extLst>
      <p:ext uri="{BB962C8B-B14F-4D97-AF65-F5344CB8AC3E}">
        <p14:creationId xmlns:p14="http://schemas.microsoft.com/office/powerpoint/2010/main" val="316910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updated</a:t>
            </a:r>
            <a:r>
              <a:rPr lang="en-US" baseline="0" dirty="0" smtClean="0"/>
              <a:t> meal patterns continue to dictate the required components and minimum portion sizes that must be served as part of a reimbursable meal for each meal period. As you can see from this comparison chart, there have been no major changes to the milk component in terms of meal service and portion size. Milk is still required as part of a reimbursable breakfast and lunch. </a:t>
            </a:r>
          </a:p>
          <a:p>
            <a:endParaRPr lang="en-US" baseline="0" dirty="0" smtClean="0"/>
          </a:p>
          <a:p>
            <a:r>
              <a:rPr lang="en-US" baseline="0" dirty="0" smtClean="0"/>
              <a:t>For fruit and vegetables, the new meal patterns have separated the 1 previous component of “fruits &amp; vegetables” into 2 separate components, fruits, and vegetables, for lunch and supper. The minimum portion size of each separate component must be met for a meal to be considered </a:t>
            </a:r>
            <a:r>
              <a:rPr lang="en-US" baseline="0" dirty="0" err="1" smtClean="0"/>
              <a:t>reimburseable</a:t>
            </a:r>
            <a:r>
              <a:rPr lang="en-US" baseline="0" dirty="0" smtClean="0"/>
              <a:t>. </a:t>
            </a:r>
          </a:p>
          <a:p>
            <a:endParaRPr lang="en-US" baseline="0" dirty="0" smtClean="0"/>
          </a:p>
          <a:p>
            <a:r>
              <a:rPr lang="en-US" baseline="0" dirty="0" smtClean="0"/>
              <a:t>At breakfast, fruits/vegetables continue to be considered one component and can be served </a:t>
            </a:r>
            <a:r>
              <a:rPr lang="en-US" baseline="0" dirty="0" err="1" smtClean="0"/>
              <a:t>interchangabley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a:t>
            </a:fld>
            <a:endParaRPr lang="en-US"/>
          </a:p>
        </p:txBody>
      </p:sp>
    </p:spTree>
    <p:extLst>
      <p:ext uri="{BB962C8B-B14F-4D97-AF65-F5344CB8AC3E}">
        <p14:creationId xmlns:p14="http://schemas.microsoft.com/office/powerpoint/2010/main" val="63226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Fruits and/or vegetables continue</a:t>
            </a:r>
            <a:r>
              <a:rPr lang="en-US" baseline="0" dirty="0" smtClean="0"/>
              <a:t> to be an optional component that may be included as part of a reimbursable snack, provided that the minimum serving size is met. Under the new meal patterns, however, fruits and vegetables have been split into 2 separate components for snack, just as at lunch and supper. This change will offer providers will additional menu planning flexibility that we will discuss later on in this training.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a:t>
            </a:fld>
            <a:endParaRPr lang="en-US"/>
          </a:p>
        </p:txBody>
      </p:sp>
    </p:spTree>
    <p:extLst>
      <p:ext uri="{BB962C8B-B14F-4D97-AF65-F5344CB8AC3E}">
        <p14:creationId xmlns:p14="http://schemas.microsoft.com/office/powerpoint/2010/main" val="383409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Now </a:t>
            </a:r>
            <a:r>
              <a:rPr lang="en-US" dirty="0">
                <a:latin typeface="Verdana" panose="020B0604030504040204" pitchFamily="34" charset="0"/>
                <a:ea typeface="Calibri" panose="020F0502020204030204" pitchFamily="34" charset="0"/>
                <a:cs typeface="Times New Roman" panose="02020603050405020304" pitchFamily="18" charset="0"/>
              </a:rPr>
              <a:t>that we have reviewed the features of the child and adult meal pattern requirements, let’s shift our focus to the specific food components. First, we will cover the milk component.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6</a:t>
            </a:fld>
            <a:endParaRPr lang="en-US"/>
          </a:p>
        </p:txBody>
      </p:sp>
    </p:spTree>
    <p:extLst>
      <p:ext uri="{BB962C8B-B14F-4D97-AF65-F5344CB8AC3E}">
        <p14:creationId xmlns:p14="http://schemas.microsoft.com/office/powerpoint/2010/main" val="105237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a:xfrm>
            <a:off x="691752" y="3249710"/>
            <a:ext cx="5534021" cy="4762337"/>
          </a:xfrm>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According to the American Academy of Pediatrics (AAP), most children between the ages of 1 year and 23 months need whole milk because it provides a higher fat content, which promotes healthy growth and development. The </a:t>
            </a:r>
            <a:r>
              <a:rPr lang="en-US" dirty="0" smtClean="0">
                <a:latin typeface="Verdana" panose="020B0604030504040204" pitchFamily="34" charset="0"/>
                <a:ea typeface="Calibri" panose="020F0502020204030204" pitchFamily="34" charset="0"/>
                <a:cs typeface="Times New Roman" panose="02020603050405020304" pitchFamily="18" charset="0"/>
              </a:rPr>
              <a:t>CACFP meal </a:t>
            </a:r>
            <a:r>
              <a:rPr lang="en-US" dirty="0">
                <a:latin typeface="Verdana" panose="020B0604030504040204" pitchFamily="34" charset="0"/>
                <a:ea typeface="Calibri" panose="020F0502020204030204" pitchFamily="34" charset="0"/>
                <a:cs typeface="Times New Roman" panose="02020603050405020304" pitchFamily="18" charset="0"/>
              </a:rPr>
              <a:t>pattern requirements call for children age 1 year through the end of 23 months to be served a minimum of 4 fluid ounces or ½ cup of unflavored whole milk at breakfast, lunch, and supper; and it is optional at snack.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7</a:t>
            </a:fld>
            <a:endParaRPr lang="en-US"/>
          </a:p>
        </p:txBody>
      </p:sp>
    </p:spTree>
    <p:extLst>
      <p:ext uri="{BB962C8B-B14F-4D97-AF65-F5344CB8AC3E}">
        <p14:creationId xmlns:p14="http://schemas.microsoft.com/office/powerpoint/2010/main" val="274432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Breastmilk may be served to children past the age of 1. This allows you to claim reimbursement when a mother chooses to breastfeed in the facility or if she or a guardian provides expressed breastmilk to be fed to their child who is past the age of one.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It is important to note that a parent or guardian must supply the age appropriate minimum serving size for the child in order for the meal to be reimbursable. If a parent or guardian provides less than the minimum serving size, you must make up the difference by serving </a:t>
            </a:r>
            <a:r>
              <a:rPr lang="en-US" dirty="0" smtClean="0">
                <a:latin typeface="Verdana" panose="020B0604030504040204" pitchFamily="34" charset="0"/>
                <a:ea typeface="Calibri" panose="020F0502020204030204" pitchFamily="34" charset="0"/>
                <a:cs typeface="Times New Roman" panose="02020603050405020304" pitchFamily="18" charset="0"/>
              </a:rPr>
              <a:t>milk of the appropriate fat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content</a:t>
            </a:r>
            <a:r>
              <a:rPr lang="en-US" dirty="0" smtClean="0">
                <a:latin typeface="Verdana" panose="020B0604030504040204" pitchFamily="34" charset="0"/>
                <a:ea typeface="Calibri" panose="020F0502020204030204" pitchFamily="34" charset="0"/>
                <a:cs typeface="Times New Roman" panose="02020603050405020304" pitchFamily="18" charset="0"/>
              </a:rPr>
              <a:t> </a:t>
            </a:r>
            <a:r>
              <a:rPr lang="en-US" dirty="0">
                <a:latin typeface="Verdana" panose="020B0604030504040204" pitchFamily="34" charset="0"/>
                <a:ea typeface="Calibri" panose="020F0502020204030204" pitchFamily="34" charset="0"/>
                <a:cs typeface="Times New Roman" panose="02020603050405020304" pitchFamily="18" charset="0"/>
              </a:rPr>
              <a:t>for the meal to be reimbursable. For example, a parent brings ¼ cup of breastmilk for her 1 year old child. The minimum serving size for this age group is ½ cup; therefore, you would need to provide an additional ¼ cup of whole unflavored milk for a total of ½ cup to make up the difference in order for the meal to be reimbursable. Another key point to note is breastmilk and whole milk do not need to be mixed, they can be served separately.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8</a:t>
            </a:fld>
            <a:endParaRPr lang="en-US"/>
          </a:p>
        </p:txBody>
      </p:sp>
    </p:spTree>
    <p:extLst>
      <p:ext uri="{BB962C8B-B14F-4D97-AF65-F5344CB8AC3E}">
        <p14:creationId xmlns:p14="http://schemas.microsoft.com/office/powerpoint/2010/main" val="259323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a child turns two, they are required to be served low-fat or fat-free milk unless there is a special dietary need. However, making an immediate switch from whole milk to low-fat or fat-free milk may be challenging for some children. Therefore, the updated meal pattern requirements allow a one-month transition period to switch from whole milk to low-fat or fat-free milk when a child turns 2 years old. You may claim reimbursement for meals served to children 24 months to 25 months old that contain whole milk or reduced-fat milk (2%).</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9</a:t>
            </a:fld>
            <a:endParaRPr lang="en-US"/>
          </a:p>
        </p:txBody>
      </p:sp>
    </p:spTree>
    <p:extLst>
      <p:ext uri="{BB962C8B-B14F-4D97-AF65-F5344CB8AC3E}">
        <p14:creationId xmlns:p14="http://schemas.microsoft.com/office/powerpoint/2010/main" val="262538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4EFE1A-279F-46F8-9531-BF954012555C}"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65999"/>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997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C5C02-07ED-4C27-97A7-13B8187C8CD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95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A580219-17A9-4FC3-8FF7-35949DD5896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060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397749"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D5C7760-9CCC-41F2-B697-88EF881464CB}"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799617" y="86831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0B4060"/>
                </a:solidFill>
              </a:rPr>
              <a:t>“</a:t>
            </a:r>
          </a:p>
        </p:txBody>
      </p:sp>
      <p:sp>
        <p:nvSpPr>
          <p:cNvPr id="13" name="TextBox 12"/>
          <p:cNvSpPr txBox="1"/>
          <p:nvPr/>
        </p:nvSpPr>
        <p:spPr>
          <a:xfrm>
            <a:off x="8170638" y="23808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0B4060"/>
                </a:solidFill>
              </a:rPr>
              <a:t>”</a:t>
            </a:r>
          </a:p>
        </p:txBody>
      </p:sp>
    </p:spTree>
    <p:extLst>
      <p:ext uri="{BB962C8B-B14F-4D97-AF65-F5344CB8AC3E}">
        <p14:creationId xmlns:p14="http://schemas.microsoft.com/office/powerpoint/2010/main" val="406959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CBDCA-86B7-4328-8E51-6270765A764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660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C22CC57-0673-4B2C-836B-3B922CAD6D66}"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729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2614AC-ACCA-4196-A6C2-495E8BDFBD4A}"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19" name="Rectangle 18"/>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6482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BB9CC-29BB-44F9-B620-F2B00AAB6486}"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1005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C8E4D-9CF3-48ED-9C9C-27DD4D4C851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47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solidFill>
                  <a:srgbClr val="0B4060"/>
                </a:solidFill>
              </a:defRPr>
            </a:lvl1pPr>
          </a:lstStyle>
          <a:p>
            <a:r>
              <a:rPr lang="en-US" dirty="0"/>
              <a:t>Click to edit Master title style</a:t>
            </a:r>
          </a:p>
        </p:txBody>
      </p:sp>
      <p:sp>
        <p:nvSpPr>
          <p:cNvPr id="3" name="Content Placeholder 2"/>
          <p:cNvSpPr>
            <a:spLocks noGrp="1"/>
          </p:cNvSpPr>
          <p:nvPr>
            <p:ph idx="1"/>
          </p:nvPr>
        </p:nvSpPr>
        <p:spPr>
          <a:xfrm>
            <a:off x="646112" y="2052918"/>
            <a:ext cx="9403742" cy="4195481"/>
          </a:xfrm>
        </p:spPr>
        <p:txBody>
          <a:bodyPr/>
          <a:lstStyle>
            <a:lvl1pPr>
              <a:spcBef>
                <a:spcPts val="0"/>
              </a:spcBef>
              <a:buClr>
                <a:srgbClr val="0B4060"/>
              </a:buClr>
              <a:defRPr>
                <a:solidFill>
                  <a:srgbClr val="0B4060"/>
                </a:solidFill>
              </a:defRPr>
            </a:lvl1pPr>
            <a:lvl2pPr>
              <a:spcBef>
                <a:spcPts val="0"/>
              </a:spcBef>
              <a:buClr>
                <a:srgbClr val="0B4060"/>
              </a:buClr>
              <a:defRPr>
                <a:solidFill>
                  <a:srgbClr val="0B4060"/>
                </a:solidFill>
              </a:defRPr>
            </a:lvl2pPr>
            <a:lvl3pPr>
              <a:spcBef>
                <a:spcPts val="0"/>
              </a:spcBef>
              <a:buClr>
                <a:srgbClr val="0B4060"/>
              </a:buClr>
              <a:defRPr>
                <a:solidFill>
                  <a:srgbClr val="0B4060"/>
                </a:solidFill>
              </a:defRPr>
            </a:lvl3pPr>
            <a:lvl4pPr>
              <a:spcBef>
                <a:spcPts val="0"/>
              </a:spcBef>
              <a:buClr>
                <a:srgbClr val="0B4060"/>
              </a:buClr>
              <a:defRPr>
                <a:solidFill>
                  <a:srgbClr val="0B4060"/>
                </a:solidFill>
              </a:defRPr>
            </a:lvl4pPr>
            <a:lvl5pPr>
              <a:spcBef>
                <a:spcPts val="0"/>
              </a:spcBef>
              <a:buClr>
                <a:srgbClr val="0B4060"/>
              </a:buClr>
              <a:defRPr>
                <a:solidFill>
                  <a:srgbClr val="0B4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A3E05B-98F4-4BF5-9880-76834AFA38C2}"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396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8B540B-B110-4D32-ADF2-1B522E2A1D9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65999"/>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653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74D9EB-72B3-471A-94BC-EBCFE66A4E9D}"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92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3991F-2AB4-4DC8-A425-85575DBBBC03}"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alpha val="60000"/>
                </a:prstClr>
              </a:solidFill>
            </a:endParaRPr>
          </a:p>
        </p:txBody>
      </p:sp>
      <p:sp>
        <p:nvSpPr>
          <p:cNvPr id="9" name="Slide Number Placeholder 8"/>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08036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756B51D-84F0-4E35-8194-248F82E91BD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4"/>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97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81C552F-0591-41F7-86A6-3778EDEA11AA}"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black">
                  <a:tint val="75000"/>
                  <a:alpha val="60000"/>
                </a:prstClr>
              </a:solidFill>
            </a:endParaRPr>
          </a:p>
        </p:txBody>
      </p:sp>
    </p:spTree>
    <p:extLst>
      <p:ext uri="{BB962C8B-B14F-4D97-AF65-F5344CB8AC3E}">
        <p14:creationId xmlns:p14="http://schemas.microsoft.com/office/powerpoint/2010/main" val="2022906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4379A85-F0D0-47ED-A98E-9486D0D46CA1}"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3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7427A-BC95-4862-BFD0-9FF5CD6F46CA}"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45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377E680-5B21-4FCB-854B-8453465F2160}" type="datetime1">
              <a:rPr lang="en-US" smtClean="0">
                <a:solidFill>
                  <a:prstClr val="black">
                    <a:tint val="75000"/>
                    <a:alpha val="60000"/>
                  </a:prstClr>
                </a:solidFill>
              </a:rPr>
              <a:pPr/>
              <a:t>8/2/2017</a:t>
            </a:fld>
            <a:endParaRPr lang="en-US">
              <a:solidFill>
                <a:prstClr val="black">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076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B4060"/>
        </a:buClr>
        <a:buSzPct val="93000"/>
        <a:buFont typeface="Century Gothic" panose="020B0502020202020204" pitchFamily="34" charset="0"/>
        <a:buChar char="•"/>
        <a:defRPr sz="3200" b="0" i="0" kern="1200">
          <a:solidFill>
            <a:srgbClr val="0B4060"/>
          </a:solidFill>
          <a:latin typeface="+mj-lt"/>
          <a:ea typeface="+mj-ea"/>
          <a:cs typeface="+mj-cs"/>
        </a:defRPr>
      </a:lvl1pPr>
      <a:lvl2pPr marL="742950" indent="-285750" algn="l" defTabSz="457200" rtl="0" eaLnBrk="1" latinLnBrk="0" hangingPunct="1">
        <a:spcBef>
          <a:spcPts val="1000"/>
        </a:spcBef>
        <a:spcAft>
          <a:spcPts val="0"/>
        </a:spcAft>
        <a:buClr>
          <a:srgbClr val="0B4060"/>
        </a:buClr>
        <a:buSzPct val="93000"/>
        <a:buFont typeface="Courier New" panose="02070309020205020404" pitchFamily="49" charset="0"/>
        <a:buChar char="o"/>
        <a:defRPr sz="2800" b="0" i="0" kern="1200">
          <a:solidFill>
            <a:srgbClr val="0B4060"/>
          </a:solidFill>
          <a:latin typeface="+mj-lt"/>
          <a:ea typeface="+mj-ea"/>
          <a:cs typeface="+mj-cs"/>
        </a:defRPr>
      </a:lvl2pPr>
      <a:lvl3pPr marL="1143000" indent="-228600" algn="l" defTabSz="457200" rtl="0" eaLnBrk="1" latinLnBrk="0" hangingPunct="1">
        <a:spcBef>
          <a:spcPts val="1000"/>
        </a:spcBef>
        <a:spcAft>
          <a:spcPts val="0"/>
        </a:spcAft>
        <a:buClr>
          <a:srgbClr val="0B4060"/>
        </a:buClr>
        <a:buSzPct val="93000"/>
        <a:buFont typeface="Wingdings" panose="05000000000000000000" pitchFamily="2" charset="2"/>
        <a:buChar char="§"/>
        <a:defRPr sz="2400" b="0" i="0" kern="1200">
          <a:solidFill>
            <a:srgbClr val="0B4060"/>
          </a:solidFill>
          <a:latin typeface="+mj-lt"/>
          <a:ea typeface="+mj-ea"/>
          <a:cs typeface="+mj-cs"/>
        </a:defRPr>
      </a:lvl3pPr>
      <a:lvl4pPr marL="1600200" indent="-228600" algn="l" defTabSz="457200" rtl="0" eaLnBrk="1" latinLnBrk="0" hangingPunct="1">
        <a:spcBef>
          <a:spcPts val="1000"/>
        </a:spcBef>
        <a:spcAft>
          <a:spcPts val="0"/>
        </a:spcAft>
        <a:buClr>
          <a:srgbClr val="0B4060"/>
        </a:buClr>
        <a:buSzPct val="93000"/>
        <a:buFont typeface="Wingdings 3" charset="2"/>
        <a:buChar char=""/>
        <a:defRPr sz="2000" b="0" i="0" kern="1200">
          <a:solidFill>
            <a:srgbClr val="0B4060"/>
          </a:solidFill>
          <a:latin typeface="+mj-lt"/>
          <a:ea typeface="+mj-ea"/>
          <a:cs typeface="+mj-cs"/>
        </a:defRPr>
      </a:lvl4pPr>
      <a:lvl5pPr marL="2057400" indent="-228600" algn="l" defTabSz="457200" rtl="0" eaLnBrk="1" latinLnBrk="0" hangingPunct="1">
        <a:spcBef>
          <a:spcPts val="1000"/>
        </a:spcBef>
        <a:spcAft>
          <a:spcPts val="0"/>
        </a:spcAft>
        <a:buClr>
          <a:srgbClr val="0B4060"/>
        </a:buClr>
        <a:buSzPct val="93000"/>
        <a:buFont typeface="Wingdings 3" charset="2"/>
        <a:buChar char=""/>
        <a:defRPr sz="2000" b="0" i="0" kern="1200">
          <a:solidFill>
            <a:srgbClr val="0B4060"/>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8166" y="385309"/>
            <a:ext cx="8695049" cy="4572000"/>
          </a:xfrm>
        </p:spPr>
        <p:txBody>
          <a:bodyPr/>
          <a:lstStyle/>
          <a:p>
            <a:pPr algn="ctr"/>
            <a:r>
              <a:rPr lang="en-US" sz="7200" b="1" dirty="0" smtClean="0">
                <a:solidFill>
                  <a:srgbClr val="0B4060"/>
                </a:solidFill>
              </a:rPr>
              <a:t>Welcome</a:t>
            </a:r>
            <a:r>
              <a:rPr lang="en-US" dirty="0" smtClean="0">
                <a:solidFill>
                  <a:schemeClr val="tx1"/>
                </a:solidFill>
              </a:rPr>
              <a:t> </a:t>
            </a:r>
            <a:r>
              <a:rPr lang="en-US" dirty="0">
                <a:solidFill>
                  <a:srgbClr val="0B4060"/>
                </a:solidFill>
              </a:rPr>
              <a:t>to the 				CACFP Meal Pattern 			Requirements </a:t>
            </a:r>
            <a:r>
              <a:rPr lang="en-US" dirty="0" smtClean="0">
                <a:solidFill>
                  <a:srgbClr val="0B4060"/>
                </a:solidFill>
              </a:rPr>
              <a:t>Training</a:t>
            </a:r>
            <a:r>
              <a:rPr lang="en-US" dirty="0"/>
              <a:t> </a:t>
            </a:r>
            <a:r>
              <a:rPr lang="en-US" dirty="0" smtClean="0"/>
              <a:t>– </a:t>
            </a:r>
            <a:br>
              <a:rPr lang="en-US" dirty="0" smtClean="0"/>
            </a:br>
            <a:r>
              <a:rPr lang="en-US" dirty="0" smtClean="0"/>
              <a:t>Milk, Fruit, and Vegetable Components</a:t>
            </a:r>
            <a:endParaRPr lang="en-US" dirty="0">
              <a:solidFill>
                <a:srgbClr val="0B4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3826"/>
            <a:ext cx="12192000" cy="3324224"/>
          </a:xfrm>
          <a:prstGeom prst="rect">
            <a:avLst/>
          </a:prstGeom>
          <a:effectLst>
            <a:softEdge rad="635000"/>
          </a:effectLst>
        </p:spPr>
      </p:pic>
      <p:sp>
        <p:nvSpPr>
          <p:cNvPr id="4" name="Rectangle 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6033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95" r="597"/>
          <a:stretch/>
        </p:blipFill>
        <p:spPr>
          <a:xfrm>
            <a:off x="5310230" y="0"/>
            <a:ext cx="6881769" cy="6568570"/>
          </a:xfrm>
          <a:prstGeom prst="rect">
            <a:avLst/>
          </a:prstGeom>
        </p:spPr>
      </p:pic>
      <p:sp>
        <p:nvSpPr>
          <p:cNvPr id="2" name="Title 1"/>
          <p:cNvSpPr>
            <a:spLocks noGrp="1"/>
          </p:cNvSpPr>
          <p:nvPr>
            <p:ph type="title"/>
          </p:nvPr>
        </p:nvSpPr>
        <p:spPr>
          <a:xfrm>
            <a:off x="167781" y="729555"/>
            <a:ext cx="5016616" cy="1400530"/>
          </a:xfrm>
        </p:spPr>
        <p:txBody>
          <a:bodyPr/>
          <a:lstStyle/>
          <a:p>
            <a:pPr algn="ctr"/>
            <a:r>
              <a:rPr lang="en-US" dirty="0" smtClean="0"/>
              <a:t>2-5 Year </a:t>
            </a:r>
            <a:r>
              <a:rPr lang="en-US" dirty="0"/>
              <a:t>Olds</a:t>
            </a:r>
            <a:br>
              <a:rPr lang="en-US" dirty="0"/>
            </a:br>
            <a:endParaRPr lang="en-US" dirty="0"/>
          </a:p>
        </p:txBody>
      </p:sp>
      <p:sp>
        <p:nvSpPr>
          <p:cNvPr id="3" name="Content Placeholder 2"/>
          <p:cNvSpPr>
            <a:spLocks noGrp="1"/>
          </p:cNvSpPr>
          <p:nvPr>
            <p:ph idx="1"/>
          </p:nvPr>
        </p:nvSpPr>
        <p:spPr>
          <a:xfrm>
            <a:off x="167781" y="2052918"/>
            <a:ext cx="5142449" cy="4195481"/>
          </a:xfrm>
        </p:spPr>
        <p:txBody>
          <a:bodyPr>
            <a:normAutofit fontScale="92500" lnSpcReduction="10000"/>
          </a:bodyPr>
          <a:lstStyle/>
          <a:p>
            <a:r>
              <a:rPr lang="en-US" dirty="0"/>
              <a:t>Serve unflavored low-fat (1%) milk or fat-free (skim) milk</a:t>
            </a:r>
          </a:p>
          <a:p>
            <a:endParaRPr lang="en-US" dirty="0"/>
          </a:p>
          <a:p>
            <a:r>
              <a:rPr lang="en-US" dirty="0"/>
              <a:t>Minimum serving sizes </a:t>
            </a:r>
          </a:p>
          <a:p>
            <a:pPr lvl="1"/>
            <a:r>
              <a:rPr lang="en-US" dirty="0"/>
              <a:t>2 years – 4 </a:t>
            </a:r>
            <a:r>
              <a:rPr lang="en-US" dirty="0" err="1" smtClean="0"/>
              <a:t>fl</a:t>
            </a:r>
            <a:r>
              <a:rPr lang="en-US" dirty="0" smtClean="0"/>
              <a:t> </a:t>
            </a:r>
            <a:r>
              <a:rPr lang="en-US" dirty="0" err="1" smtClean="0"/>
              <a:t>oz</a:t>
            </a:r>
            <a:r>
              <a:rPr lang="en-US" dirty="0" smtClean="0"/>
              <a:t> </a:t>
            </a:r>
            <a:r>
              <a:rPr lang="en-US" dirty="0"/>
              <a:t>or ½ cup </a:t>
            </a:r>
          </a:p>
          <a:p>
            <a:pPr lvl="1"/>
            <a:r>
              <a:rPr lang="en-US" dirty="0"/>
              <a:t>3-5 years – 6 </a:t>
            </a:r>
            <a:r>
              <a:rPr lang="en-US" dirty="0" err="1" smtClean="0"/>
              <a:t>fl</a:t>
            </a:r>
            <a:r>
              <a:rPr lang="en-US" dirty="0" smtClean="0"/>
              <a:t> </a:t>
            </a:r>
            <a:r>
              <a:rPr lang="en-US" dirty="0" err="1" smtClean="0"/>
              <a:t>oz</a:t>
            </a:r>
            <a:r>
              <a:rPr lang="en-US" dirty="0" smtClean="0"/>
              <a:t> </a:t>
            </a:r>
            <a:r>
              <a:rPr lang="en-US" dirty="0"/>
              <a:t>or ¾ cup </a:t>
            </a:r>
          </a:p>
          <a:p>
            <a:pPr lvl="1"/>
            <a:endParaRPr lang="en-US" dirty="0"/>
          </a:p>
          <a:p>
            <a:r>
              <a:rPr lang="en-US" dirty="0"/>
              <a:t>Flavored milk is not reimbursable</a:t>
            </a:r>
          </a:p>
        </p:txBody>
      </p:sp>
    </p:spTree>
    <p:extLst>
      <p:ext uri="{BB962C8B-B14F-4D97-AF65-F5344CB8AC3E}">
        <p14:creationId xmlns:p14="http://schemas.microsoft.com/office/powerpoint/2010/main" val="3739599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a:t>
            </a:r>
            <a:r>
              <a:rPr lang="en-US" dirty="0" smtClean="0"/>
              <a:t>Year Olds +</a:t>
            </a:r>
            <a:endParaRPr lang="en-US" dirty="0"/>
          </a:p>
        </p:txBody>
      </p:sp>
      <p:sp>
        <p:nvSpPr>
          <p:cNvPr id="3" name="Content Placeholder 2"/>
          <p:cNvSpPr>
            <a:spLocks noGrp="1"/>
          </p:cNvSpPr>
          <p:nvPr>
            <p:ph idx="1"/>
          </p:nvPr>
        </p:nvSpPr>
        <p:spPr>
          <a:xfrm>
            <a:off x="646112" y="2052918"/>
            <a:ext cx="6512677" cy="4195481"/>
          </a:xfrm>
        </p:spPr>
        <p:txBody>
          <a:bodyPr>
            <a:normAutofit fontScale="92500" lnSpcReduction="20000"/>
          </a:bodyPr>
          <a:lstStyle/>
          <a:p>
            <a:r>
              <a:rPr lang="en-US" dirty="0"/>
              <a:t>Serve unflavored or low-fat (1%) milk or </a:t>
            </a:r>
            <a:r>
              <a:rPr lang="en-US" b="1" dirty="0" smtClean="0"/>
              <a:t>flavored</a:t>
            </a:r>
            <a:r>
              <a:rPr lang="en-US" dirty="0" smtClean="0"/>
              <a:t> or unflavored fat-free </a:t>
            </a:r>
            <a:r>
              <a:rPr lang="en-US" dirty="0"/>
              <a:t>(skim) milk</a:t>
            </a:r>
          </a:p>
          <a:p>
            <a:endParaRPr lang="en-US" dirty="0"/>
          </a:p>
          <a:p>
            <a:r>
              <a:rPr lang="en-US" dirty="0"/>
              <a:t>Minimum serving sizes </a:t>
            </a:r>
          </a:p>
          <a:p>
            <a:pPr lvl="1"/>
            <a:r>
              <a:rPr lang="en-US" dirty="0"/>
              <a:t>8 </a:t>
            </a:r>
            <a:r>
              <a:rPr lang="en-US" dirty="0" err="1" smtClean="0"/>
              <a:t>fl</a:t>
            </a:r>
            <a:r>
              <a:rPr lang="en-US" dirty="0" smtClean="0"/>
              <a:t> </a:t>
            </a:r>
            <a:r>
              <a:rPr lang="en-US" dirty="0" err="1" smtClean="0"/>
              <a:t>oz</a:t>
            </a:r>
            <a:r>
              <a:rPr lang="en-US" dirty="0" smtClean="0"/>
              <a:t> </a:t>
            </a:r>
            <a:r>
              <a:rPr lang="en-US" dirty="0"/>
              <a:t>or 1 cup </a:t>
            </a:r>
          </a:p>
          <a:p>
            <a:endParaRPr lang="en-US" dirty="0"/>
          </a:p>
          <a:p>
            <a:r>
              <a:rPr lang="en-US" b="1" dirty="0"/>
              <a:t>Flavored Milk</a:t>
            </a:r>
          </a:p>
          <a:p>
            <a:pPr lvl="1"/>
            <a:r>
              <a:rPr lang="en-US" dirty="0"/>
              <a:t>Serve </a:t>
            </a:r>
            <a:r>
              <a:rPr lang="en-US" b="1" dirty="0"/>
              <a:t>only</a:t>
            </a:r>
            <a:r>
              <a:rPr lang="en-US" dirty="0"/>
              <a:t> fat-free flavored milk</a:t>
            </a:r>
          </a:p>
          <a:p>
            <a:pPr lvl="1"/>
            <a:r>
              <a:rPr lang="en-US" dirty="0"/>
              <a:t>Adding syrup or </a:t>
            </a:r>
            <a:r>
              <a:rPr lang="en-US" dirty="0" smtClean="0"/>
              <a:t>flavored milk </a:t>
            </a:r>
            <a:r>
              <a:rPr lang="en-US" dirty="0"/>
              <a:t>powder to fat-free plain milk </a:t>
            </a:r>
            <a:r>
              <a:rPr lang="en-US" b="1" dirty="0"/>
              <a:t>only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263" y="1531515"/>
            <a:ext cx="4465302" cy="4716884"/>
          </a:xfrm>
          <a:prstGeom prst="rect">
            <a:avLst/>
          </a:prstGeom>
          <a:effectLst>
            <a:softEdge rad="127000"/>
          </a:effectLst>
        </p:spPr>
      </p:pic>
      <p:sp>
        <p:nvSpPr>
          <p:cNvPr id="5" name="Rectangle 4"/>
          <p:cNvSpPr/>
          <p:nvPr/>
        </p:nvSpPr>
        <p:spPr>
          <a:xfrm>
            <a:off x="9168064" y="2382253"/>
            <a:ext cx="738284" cy="291431"/>
          </a:xfrm>
          <a:prstGeom prst="rect">
            <a:avLst/>
          </a:prstGeom>
          <a:solidFill>
            <a:srgbClr val="FFD5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6923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44" y="462137"/>
            <a:ext cx="9404723" cy="1400530"/>
          </a:xfrm>
        </p:spPr>
        <p:txBody>
          <a:bodyPr/>
          <a:lstStyle/>
          <a:p>
            <a:r>
              <a:rPr lang="en-US" dirty="0" smtClean="0"/>
              <a:t>Adult Participants Only </a:t>
            </a:r>
            <a:endParaRPr lang="en-US" dirty="0"/>
          </a:p>
        </p:txBody>
      </p:sp>
      <p:sp>
        <p:nvSpPr>
          <p:cNvPr id="3" name="Content Placeholder 2"/>
          <p:cNvSpPr>
            <a:spLocks noGrp="1"/>
          </p:cNvSpPr>
          <p:nvPr>
            <p:ph idx="1"/>
          </p:nvPr>
        </p:nvSpPr>
        <p:spPr>
          <a:xfrm>
            <a:off x="637644" y="1959785"/>
            <a:ext cx="10081155" cy="4195481"/>
          </a:xfrm>
        </p:spPr>
        <p:txBody>
          <a:bodyPr>
            <a:normAutofit fontScale="92500" lnSpcReduction="20000"/>
          </a:bodyPr>
          <a:lstStyle/>
          <a:p>
            <a:r>
              <a:rPr lang="en-US" b="1" dirty="0" smtClean="0"/>
              <a:t>Once per day, 6 </a:t>
            </a:r>
            <a:r>
              <a:rPr lang="en-US" b="1" dirty="0" err="1" smtClean="0"/>
              <a:t>oz</a:t>
            </a:r>
            <a:r>
              <a:rPr lang="en-US" b="1" dirty="0" smtClean="0"/>
              <a:t> (¾ cup) of yogurt may be served in place of fluid milk</a:t>
            </a:r>
          </a:p>
          <a:p>
            <a:endParaRPr lang="en-US" dirty="0" smtClean="0"/>
          </a:p>
          <a:p>
            <a:r>
              <a:rPr lang="en-US" dirty="0" smtClean="0"/>
              <a:t>May not be substituted for fluid milk for children of any age</a:t>
            </a:r>
          </a:p>
          <a:p>
            <a:endParaRPr lang="en-US" dirty="0" smtClean="0"/>
          </a:p>
          <a:p>
            <a:r>
              <a:rPr lang="en-US" dirty="0" smtClean="0"/>
              <a:t>Must contain no more than 23 grams of total sugars per 6 </a:t>
            </a:r>
            <a:r>
              <a:rPr lang="en-US" dirty="0" err="1" smtClean="0"/>
              <a:t>oz</a:t>
            </a:r>
            <a:endParaRPr lang="en-US" dirty="0" smtClean="0"/>
          </a:p>
          <a:p>
            <a:endParaRPr lang="en-US" dirty="0" smtClean="0"/>
          </a:p>
          <a:p>
            <a:r>
              <a:rPr lang="en-US" dirty="0" smtClean="0"/>
              <a:t>Credits for only one food component in a single meal</a:t>
            </a:r>
            <a:endParaRPr lang="en-US" dirty="0"/>
          </a:p>
        </p:txBody>
      </p:sp>
    </p:spTree>
    <p:extLst>
      <p:ext uri="{BB962C8B-B14F-4D97-AF65-F5344CB8AC3E}">
        <p14:creationId xmlns:p14="http://schemas.microsoft.com/office/powerpoint/2010/main" val="409292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Milk Substitutions </a:t>
            </a:r>
            <a:endParaRPr lang="en-US" dirty="0"/>
          </a:p>
        </p:txBody>
      </p:sp>
      <p:sp>
        <p:nvSpPr>
          <p:cNvPr id="3" name="Content Placeholder 2"/>
          <p:cNvSpPr>
            <a:spLocks noGrp="1"/>
          </p:cNvSpPr>
          <p:nvPr>
            <p:ph idx="1"/>
          </p:nvPr>
        </p:nvSpPr>
        <p:spPr/>
        <p:txBody>
          <a:bodyPr>
            <a:normAutofit/>
          </a:bodyPr>
          <a:lstStyle/>
          <a:p>
            <a:r>
              <a:rPr lang="en-US" dirty="0"/>
              <a:t>Allowed for non-disability medical or special dietary need</a:t>
            </a:r>
          </a:p>
          <a:p>
            <a:endParaRPr lang="en-US" dirty="0"/>
          </a:p>
          <a:p>
            <a:r>
              <a:rPr lang="en-US" dirty="0"/>
              <a:t>Medical statement is not required if nutritionally equivalent to cow’s milk</a:t>
            </a:r>
          </a:p>
          <a:p>
            <a:endParaRPr lang="en-US" dirty="0"/>
          </a:p>
          <a:p>
            <a:r>
              <a:rPr lang="en-US" dirty="0"/>
              <a:t>Request must be made in writing </a:t>
            </a:r>
          </a:p>
          <a:p>
            <a:pPr marL="0" indent="0">
              <a:buNone/>
            </a:pPr>
            <a:endParaRPr lang="en-US" dirty="0"/>
          </a:p>
        </p:txBody>
      </p:sp>
    </p:spTree>
    <p:extLst>
      <p:ext uri="{BB962C8B-B14F-4D97-AF65-F5344CB8AC3E}">
        <p14:creationId xmlns:p14="http://schemas.microsoft.com/office/powerpoint/2010/main" val="3424539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8443" y="1148043"/>
            <a:ext cx="6918593" cy="1400530"/>
          </a:xfrm>
        </p:spPr>
        <p:txBody>
          <a:bodyPr/>
          <a:lstStyle/>
          <a:p>
            <a:r>
              <a:rPr lang="en-US" dirty="0"/>
              <a:t>Milk Substitutions (cont.) </a:t>
            </a:r>
          </a:p>
        </p:txBody>
      </p:sp>
      <p:sp>
        <p:nvSpPr>
          <p:cNvPr id="3" name="Content Placeholder 2"/>
          <p:cNvSpPr>
            <a:spLocks noGrp="1"/>
          </p:cNvSpPr>
          <p:nvPr>
            <p:ph idx="1"/>
          </p:nvPr>
        </p:nvSpPr>
        <p:spPr>
          <a:xfrm>
            <a:off x="4208443" y="2695575"/>
            <a:ext cx="7105879" cy="2533650"/>
          </a:xfrm>
        </p:spPr>
        <p:txBody>
          <a:bodyPr>
            <a:normAutofit/>
          </a:bodyPr>
          <a:lstStyle/>
          <a:p>
            <a:pPr marL="0" indent="0">
              <a:buNone/>
            </a:pPr>
            <a:r>
              <a:rPr lang="en-US" dirty="0"/>
              <a:t>“Medical statement required when a disability requires a non-dairy beverage that is not nutritionally equivalent to cow’s milk…”</a:t>
            </a:r>
          </a:p>
          <a:p>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3888954" cy="6555037"/>
          </a:xfrm>
          <a:prstGeom prst="rect">
            <a:avLst/>
          </a:prstGeom>
        </p:spPr>
      </p:pic>
    </p:spTree>
    <p:extLst>
      <p:ext uri="{BB962C8B-B14F-4D97-AF65-F5344CB8AC3E}">
        <p14:creationId xmlns:p14="http://schemas.microsoft.com/office/powerpoint/2010/main" val="468655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a:t>
            </a:r>
          </a:p>
        </p:txBody>
      </p:sp>
      <p:sp>
        <p:nvSpPr>
          <p:cNvPr id="3" name="Content Placeholder 2"/>
          <p:cNvSpPr>
            <a:spLocks noGrp="1"/>
          </p:cNvSpPr>
          <p:nvPr>
            <p:ph idx="1"/>
          </p:nvPr>
        </p:nvSpPr>
        <p:spPr>
          <a:xfrm>
            <a:off x="646112" y="2052918"/>
            <a:ext cx="7116026" cy="4195481"/>
          </a:xfrm>
        </p:spPr>
        <p:txBody>
          <a:bodyPr>
            <a:normAutofit fontScale="85000" lnSpcReduction="10000"/>
          </a:bodyPr>
          <a:lstStyle/>
          <a:p>
            <a:r>
              <a:rPr lang="en-US" dirty="0"/>
              <a:t>Drinking plenty of water is important</a:t>
            </a:r>
          </a:p>
          <a:p>
            <a:endParaRPr lang="en-US" dirty="0"/>
          </a:p>
          <a:p>
            <a:r>
              <a:rPr lang="en-US" b="1" dirty="0"/>
              <a:t>Must be offered </a:t>
            </a:r>
            <a:r>
              <a:rPr lang="en-US" dirty="0"/>
              <a:t>and made available </a:t>
            </a:r>
            <a:r>
              <a:rPr lang="en-US" b="1" dirty="0"/>
              <a:t>throughout the day to children </a:t>
            </a:r>
          </a:p>
          <a:p>
            <a:endParaRPr lang="en-US" dirty="0"/>
          </a:p>
          <a:p>
            <a:r>
              <a:rPr lang="en-US" dirty="0"/>
              <a:t>Mealtimes: Water is not a part of a reimbursable meal </a:t>
            </a:r>
          </a:p>
          <a:p>
            <a:pPr lvl="1"/>
            <a:r>
              <a:rPr lang="en-US" dirty="0"/>
              <a:t>May not be served in place of milk </a:t>
            </a:r>
          </a:p>
          <a:p>
            <a:pPr lvl="1"/>
            <a:r>
              <a:rPr lang="en-US" dirty="0"/>
              <a:t>May be offered alongside milk at meals or at snack </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138" y="0"/>
            <a:ext cx="4429862" cy="6566053"/>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82419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351" t="19009" r="8142" b="5263"/>
          <a:stretch/>
        </p:blipFill>
        <p:spPr>
          <a:xfrm>
            <a:off x="0" y="366890"/>
            <a:ext cx="7665296" cy="6208888"/>
          </a:xfrm>
          <a:prstGeom prst="rect">
            <a:avLst/>
          </a:prstGeom>
          <a:effectLst>
            <a:softEdge rad="177800"/>
          </a:effectLst>
        </p:spPr>
      </p:pic>
      <p:sp>
        <p:nvSpPr>
          <p:cNvPr id="2" name="Title 1"/>
          <p:cNvSpPr>
            <a:spLocks noGrp="1"/>
          </p:cNvSpPr>
          <p:nvPr>
            <p:ph type="title"/>
          </p:nvPr>
        </p:nvSpPr>
        <p:spPr>
          <a:xfrm>
            <a:off x="4017635" y="1554595"/>
            <a:ext cx="7986889" cy="1400530"/>
          </a:xfrm>
          <a:solidFill>
            <a:srgbClr val="FFFFFF">
              <a:alpha val="73000"/>
            </a:srgbClr>
          </a:solidFill>
        </p:spPr>
        <p:txBody>
          <a:bodyPr/>
          <a:lstStyle/>
          <a:p>
            <a:pPr algn="ctr"/>
            <a:r>
              <a:rPr lang="en-US" dirty="0"/>
              <a:t>Vegetable &amp; Fruit Overview </a:t>
            </a:r>
          </a:p>
        </p:txBody>
      </p:sp>
    </p:spTree>
    <p:extLst>
      <p:ext uri="{BB962C8B-B14F-4D97-AF65-F5344CB8AC3E}">
        <p14:creationId xmlns:p14="http://schemas.microsoft.com/office/powerpoint/2010/main" val="3044858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351" t="19009" r="8142" b="5263"/>
          <a:stretch/>
        </p:blipFill>
        <p:spPr>
          <a:xfrm>
            <a:off x="0" y="366890"/>
            <a:ext cx="7665296" cy="6208888"/>
          </a:xfrm>
          <a:prstGeom prst="rect">
            <a:avLst/>
          </a:prstGeom>
          <a:effectLst>
            <a:softEdge rad="177800"/>
          </a:effectLst>
        </p:spPr>
      </p:pic>
      <p:sp>
        <p:nvSpPr>
          <p:cNvPr id="2" name="Title 1"/>
          <p:cNvSpPr>
            <a:spLocks noGrp="1"/>
          </p:cNvSpPr>
          <p:nvPr>
            <p:ph type="title"/>
          </p:nvPr>
        </p:nvSpPr>
        <p:spPr>
          <a:xfrm>
            <a:off x="2130778" y="495052"/>
            <a:ext cx="7986889" cy="1400530"/>
          </a:xfrm>
          <a:solidFill>
            <a:srgbClr val="FFFFFF">
              <a:alpha val="73000"/>
            </a:srgbClr>
          </a:solidFill>
        </p:spPr>
        <p:txBody>
          <a:bodyPr/>
          <a:lstStyle/>
          <a:p>
            <a:pPr algn="ctr"/>
            <a:r>
              <a:rPr lang="en-US" dirty="0"/>
              <a:t>Vegetable &amp; Fruit Overview </a:t>
            </a:r>
          </a:p>
        </p:txBody>
      </p:sp>
      <p:sp>
        <p:nvSpPr>
          <p:cNvPr id="3" name="Content Placeholder 2"/>
          <p:cNvSpPr>
            <a:spLocks noGrp="1"/>
          </p:cNvSpPr>
          <p:nvPr>
            <p:ph idx="1"/>
          </p:nvPr>
        </p:nvSpPr>
        <p:spPr>
          <a:xfrm>
            <a:off x="1368778" y="2081140"/>
            <a:ext cx="10089443" cy="4195481"/>
          </a:xfrm>
          <a:solidFill>
            <a:srgbClr val="FFFFFF">
              <a:alpha val="74118"/>
            </a:srgbClr>
          </a:solidFill>
        </p:spPr>
        <p:txBody>
          <a:bodyPr>
            <a:normAutofit lnSpcReduction="10000"/>
          </a:bodyPr>
          <a:lstStyle/>
          <a:p>
            <a:r>
              <a:rPr lang="en-US" dirty="0"/>
              <a:t>Most do not eat enough vegetables &amp; fruits</a:t>
            </a:r>
          </a:p>
          <a:p>
            <a:endParaRPr lang="en-US" dirty="0"/>
          </a:p>
          <a:p>
            <a:r>
              <a:rPr lang="en-US" dirty="0"/>
              <a:t>Often are prepared with added salt, sugar, solid fat, &amp; refined starch</a:t>
            </a:r>
          </a:p>
          <a:p>
            <a:endParaRPr lang="en-US" dirty="0"/>
          </a:p>
          <a:p>
            <a:r>
              <a:rPr lang="en-US" dirty="0"/>
              <a:t>Separates vegetable &amp; fruit component into two components</a:t>
            </a:r>
          </a:p>
          <a:p>
            <a:endParaRPr lang="en-US" dirty="0"/>
          </a:p>
          <a:p>
            <a:r>
              <a:rPr lang="en-US" dirty="0"/>
              <a:t>Limits the </a:t>
            </a:r>
            <a:r>
              <a:rPr lang="en-US" dirty="0" smtClean="0"/>
              <a:t>serving </a:t>
            </a:r>
            <a:r>
              <a:rPr lang="en-US" dirty="0"/>
              <a:t>of juice to once per day </a:t>
            </a:r>
          </a:p>
          <a:p>
            <a:endParaRPr lang="en-US" dirty="0"/>
          </a:p>
          <a:p>
            <a:endParaRPr lang="en-US" dirty="0"/>
          </a:p>
          <a:p>
            <a:endParaRPr lang="en-US" dirty="0"/>
          </a:p>
        </p:txBody>
      </p:sp>
    </p:spTree>
    <p:extLst>
      <p:ext uri="{BB962C8B-B14F-4D97-AF65-F5344CB8AC3E}">
        <p14:creationId xmlns:p14="http://schemas.microsoft.com/office/powerpoint/2010/main" val="3100824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Separation of </a:t>
            </a:r>
            <a:r>
              <a:rPr lang="en-US" dirty="0" smtClean="0"/>
              <a:t>Vegetable </a:t>
            </a:r>
            <a:r>
              <a:rPr lang="en-US" dirty="0"/>
              <a:t>&amp; </a:t>
            </a:r>
            <a:r>
              <a:rPr lang="en-US" dirty="0" smtClean="0"/>
              <a:t>Fruit</a:t>
            </a:r>
            <a:endParaRPr lang="en-US" dirty="0"/>
          </a:p>
        </p:txBody>
      </p:sp>
      <p:sp>
        <p:nvSpPr>
          <p:cNvPr id="3" name="Content Placeholder 2"/>
          <p:cNvSpPr>
            <a:spLocks noGrp="1"/>
          </p:cNvSpPr>
          <p:nvPr>
            <p:ph idx="1"/>
          </p:nvPr>
        </p:nvSpPr>
        <p:spPr/>
        <p:txBody>
          <a:bodyPr/>
          <a:lstStyle/>
          <a:p>
            <a:r>
              <a:rPr lang="en-US" dirty="0"/>
              <a:t>Breakfast: 1 food component</a:t>
            </a:r>
          </a:p>
          <a:p>
            <a:endParaRPr lang="en-US" dirty="0"/>
          </a:p>
          <a:p>
            <a:r>
              <a:rPr lang="en-US" b="1" dirty="0"/>
              <a:t>Lunch &amp; Supper: 2 food components</a:t>
            </a:r>
          </a:p>
          <a:p>
            <a:endParaRPr lang="en-US" dirty="0"/>
          </a:p>
          <a:p>
            <a:r>
              <a:rPr lang="en-US" b="1" dirty="0"/>
              <a:t>Snack: </a:t>
            </a:r>
            <a:r>
              <a:rPr lang="en-US" dirty="0"/>
              <a:t>Optional </a:t>
            </a:r>
          </a:p>
          <a:p>
            <a:pPr lvl="1"/>
            <a:r>
              <a:rPr lang="en-US" b="1" dirty="0"/>
              <a:t>2 food components</a:t>
            </a:r>
          </a:p>
          <a:p>
            <a:endParaRPr lang="en-US" dirty="0"/>
          </a:p>
          <a:p>
            <a:endParaRPr lang="en-US" dirty="0"/>
          </a:p>
          <a:p>
            <a:endParaRPr lang="en-US" dirty="0"/>
          </a:p>
        </p:txBody>
      </p:sp>
      <p:pic>
        <p:nvPicPr>
          <p:cNvPr id="4" name="Picture 2" descr="P:\Graphics\Pictures\iStock photo\Marketing\fruit heart iStock_000019334938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5" t="12347" r="3109" b="7857"/>
          <a:stretch/>
        </p:blipFill>
        <p:spPr bwMode="auto">
          <a:xfrm rot="321111">
            <a:off x="8372605" y="2897436"/>
            <a:ext cx="3456580" cy="335096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08208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59" y="653413"/>
            <a:ext cx="8108626" cy="1400530"/>
          </a:xfrm>
        </p:spPr>
        <p:txBody>
          <a:bodyPr/>
          <a:lstStyle/>
          <a:p>
            <a:pPr algn="ctr"/>
            <a:r>
              <a:rPr lang="en-US" sz="4000" dirty="0"/>
              <a:t>Increase Vegetable </a:t>
            </a:r>
            <a:r>
              <a:rPr lang="en-US" sz="4000" dirty="0" smtClean="0"/>
              <a:t>Consumption </a:t>
            </a:r>
            <a:endParaRPr lang="en-US" sz="4000" dirty="0"/>
          </a:p>
        </p:txBody>
      </p:sp>
      <p:sp>
        <p:nvSpPr>
          <p:cNvPr id="3" name="Content Placeholder 2"/>
          <p:cNvSpPr>
            <a:spLocks noGrp="1"/>
          </p:cNvSpPr>
          <p:nvPr>
            <p:ph idx="1"/>
          </p:nvPr>
        </p:nvSpPr>
        <p:spPr>
          <a:xfrm>
            <a:off x="351338" y="2264923"/>
            <a:ext cx="7727867" cy="3693180"/>
          </a:xfrm>
        </p:spPr>
        <p:txBody>
          <a:bodyPr>
            <a:normAutofit/>
          </a:bodyPr>
          <a:lstStyle/>
          <a:p>
            <a:r>
              <a:rPr lang="en-US" b="1" dirty="0"/>
              <a:t>Lunch &amp; Supper: A vegetable may be used to meet the entire fruit component</a:t>
            </a:r>
          </a:p>
          <a:p>
            <a:pPr marL="0" indent="0">
              <a:buNone/>
            </a:pPr>
            <a:endParaRPr lang="en-US" dirty="0"/>
          </a:p>
          <a:p>
            <a:r>
              <a:rPr lang="en-US" dirty="0"/>
              <a:t>Must be at least the same serving size as the fruit component it replaced</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302" t="6105" r="10410" b="19839"/>
          <a:stretch/>
        </p:blipFill>
        <p:spPr>
          <a:xfrm>
            <a:off x="8269584" y="0"/>
            <a:ext cx="3922415" cy="6581273"/>
          </a:xfrm>
          <a:prstGeom prst="rect">
            <a:avLst/>
          </a:prstGeom>
          <a:effectLst/>
        </p:spPr>
      </p:pic>
    </p:spTree>
    <p:extLst>
      <p:ext uri="{BB962C8B-B14F-4D97-AF65-F5344CB8AC3E}">
        <p14:creationId xmlns:p14="http://schemas.microsoft.com/office/powerpoint/2010/main" val="3353839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0" cy="4539344"/>
          </a:xfrm>
        </p:spPr>
      </p:pic>
      <p:sp>
        <p:nvSpPr>
          <p:cNvPr id="7" name="Title 1"/>
          <p:cNvSpPr txBox="1">
            <a:spLocks/>
          </p:cNvSpPr>
          <p:nvPr/>
        </p:nvSpPr>
        <p:spPr>
          <a:xfrm>
            <a:off x="1" y="4539344"/>
            <a:ext cx="12191999" cy="2050995"/>
          </a:xfrm>
          <a:prstGeom prst="rect">
            <a:avLst/>
          </a:prstGeom>
          <a:solidFill>
            <a:srgbClr val="F8F8F8">
              <a:alpha val="63922"/>
            </a:srgbClr>
          </a:solidFill>
          <a:effectLst>
            <a:softEdge rad="127000"/>
          </a:effectLst>
        </p:spPr>
        <p:txBody>
          <a:bodyPr vert="horz" lIns="91440" tIns="45720" rIns="91440" bIns="45720" rtlCol="0" anchor="ctr">
            <a:noAutofit/>
          </a:bodyPr>
          <a:lst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smtClean="0"/>
              <a:t>Training Materials</a:t>
            </a:r>
            <a:r>
              <a:rPr lang="en-US" dirty="0" smtClean="0"/>
              <a:t/>
            </a:r>
            <a:br>
              <a:rPr lang="en-US" dirty="0" smtClean="0"/>
            </a:br>
            <a:r>
              <a:rPr lang="en-US" sz="6600" b="1" dirty="0" err="1" smtClean="0">
                <a:solidFill>
                  <a:srgbClr val="C00000"/>
                </a:solidFill>
              </a:rPr>
              <a:t>www.theicn.org</a:t>
            </a:r>
            <a:r>
              <a:rPr lang="en-US" sz="6600" b="1" dirty="0" smtClean="0">
                <a:solidFill>
                  <a:srgbClr val="C00000"/>
                </a:solidFill>
              </a:rPr>
              <a:t>/</a:t>
            </a:r>
            <a:r>
              <a:rPr lang="en-US" sz="6600" b="1" dirty="0" err="1" smtClean="0">
                <a:solidFill>
                  <a:srgbClr val="C00000"/>
                </a:solidFill>
              </a:rPr>
              <a:t>cacfpmp</a:t>
            </a:r>
            <a:endParaRPr lang="en-US" sz="4800" dirty="0">
              <a:solidFill>
                <a:srgbClr val="C00000"/>
              </a:solidFill>
            </a:endParaRPr>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98788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extLst/>
          </a:blip>
          <a:srcRect l="11945" r="3610"/>
          <a:stretch/>
        </p:blipFill>
        <p:spPr>
          <a:xfrm>
            <a:off x="1642" y="10"/>
            <a:ext cx="4633038" cy="6857990"/>
          </a:xfrm>
          <a:prstGeom prst="rect">
            <a:avLst/>
          </a:prstGeom>
        </p:spPr>
      </p:pic>
      <p:pic>
        <p:nvPicPr>
          <p:cNvPr id="4" name="Picture 3"/>
          <p:cNvPicPr>
            <a:picLocks noChangeAspect="1"/>
          </p:cNvPicPr>
          <p:nvPr/>
        </p:nvPicPr>
        <p:blipFill rotWithShape="1">
          <a:blip r:embed="rId4">
            <a:alphaModFix/>
            <a:extLst/>
          </a:blip>
          <a:srcRect l="13691" r="13303" b="-1"/>
          <a:stretch/>
        </p:blipFill>
        <p:spPr>
          <a:xfrm>
            <a:off x="7607808" y="3913632"/>
            <a:ext cx="4584191" cy="2944368"/>
          </a:xfrm>
          <a:prstGeom prst="rect">
            <a:avLst/>
          </a:prstGeom>
        </p:spPr>
      </p:pic>
      <p:sp>
        <p:nvSpPr>
          <p:cNvPr id="11"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4680" y="1295400"/>
            <a:ext cx="6490519"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2"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4850" y="0"/>
            <a:ext cx="648876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720024" y="329604"/>
            <a:ext cx="6319831" cy="5943180"/>
          </a:xfrm>
        </p:spPr>
        <p:txBody>
          <a:bodyPr>
            <a:normAutofit/>
          </a:bodyPr>
          <a:lstStyle/>
          <a:p>
            <a:pPr marL="0" indent="0" algn="ctr">
              <a:buNone/>
            </a:pPr>
            <a:r>
              <a:rPr lang="en-US" sz="4000" dirty="0"/>
              <a:t>Two Vegetable Types </a:t>
            </a:r>
          </a:p>
          <a:p>
            <a:endParaRPr lang="en-US" dirty="0"/>
          </a:p>
          <a:p>
            <a:r>
              <a:rPr lang="en-US" dirty="0"/>
              <a:t>Must offer two different types of vegetables</a:t>
            </a:r>
          </a:p>
          <a:p>
            <a:pPr marL="457200" lvl="1" indent="0">
              <a:buNone/>
            </a:pPr>
            <a:endParaRPr lang="en-US" dirty="0"/>
          </a:p>
          <a:p>
            <a:pPr lvl="1"/>
            <a:r>
              <a:rPr lang="en-US" dirty="0"/>
              <a:t>i.e., two servings of carrots would not credit</a:t>
            </a:r>
          </a:p>
          <a:p>
            <a:pPr lvl="1"/>
            <a:endParaRPr lang="en-US" dirty="0"/>
          </a:p>
          <a:p>
            <a:r>
              <a:rPr lang="en-US" dirty="0"/>
              <a:t>Selecting based on vegetable sub-groups is not required </a:t>
            </a:r>
          </a:p>
          <a:p>
            <a:endParaRPr lang="en-US" dirty="0"/>
          </a:p>
        </p:txBody>
      </p:sp>
      <p:sp>
        <p:nvSpPr>
          <p:cNvPr id="14" name="Rectangle 1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21464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 b="8340"/>
          <a:stretch/>
        </p:blipFill>
        <p:spPr>
          <a:xfrm>
            <a:off x="-1" y="10"/>
            <a:ext cx="4058949" cy="6587402"/>
          </a:xfrm>
          <a:prstGeom prst="rect">
            <a:avLst/>
          </a:prstGeom>
        </p:spPr>
      </p:pic>
      <p:sp>
        <p:nvSpPr>
          <p:cNvPr id="2" name="Title 1"/>
          <p:cNvSpPr>
            <a:spLocks noGrp="1"/>
          </p:cNvSpPr>
          <p:nvPr>
            <p:ph type="title"/>
          </p:nvPr>
        </p:nvSpPr>
        <p:spPr>
          <a:xfrm>
            <a:off x="4706649" y="629266"/>
            <a:ext cx="5343203" cy="1641986"/>
          </a:xfrm>
        </p:spPr>
        <p:txBody>
          <a:bodyPr>
            <a:normAutofit/>
          </a:bodyPr>
          <a:lstStyle/>
          <a:p>
            <a:pPr algn="ctr"/>
            <a:r>
              <a:rPr lang="en-US" dirty="0"/>
              <a:t>Juice</a:t>
            </a:r>
          </a:p>
        </p:txBody>
      </p:sp>
      <p:sp>
        <p:nvSpPr>
          <p:cNvPr id="3" name="Content Placeholder 2"/>
          <p:cNvSpPr>
            <a:spLocks noGrp="1"/>
          </p:cNvSpPr>
          <p:nvPr>
            <p:ph idx="1"/>
          </p:nvPr>
        </p:nvSpPr>
        <p:spPr>
          <a:xfrm>
            <a:off x="4706649" y="2438400"/>
            <a:ext cx="6903714" cy="3809999"/>
          </a:xfrm>
        </p:spPr>
        <p:txBody>
          <a:bodyPr>
            <a:normAutofit/>
          </a:bodyPr>
          <a:lstStyle/>
          <a:p>
            <a:pPr>
              <a:lnSpc>
                <a:spcPct val="90000"/>
              </a:lnSpc>
            </a:pPr>
            <a:r>
              <a:rPr lang="en-US" dirty="0"/>
              <a:t>Great source of essential nutrients </a:t>
            </a:r>
          </a:p>
          <a:p>
            <a:pPr>
              <a:lnSpc>
                <a:spcPct val="90000"/>
              </a:lnSpc>
            </a:pPr>
            <a:endParaRPr lang="en-US" dirty="0"/>
          </a:p>
          <a:p>
            <a:pPr>
              <a:lnSpc>
                <a:spcPct val="90000"/>
              </a:lnSpc>
            </a:pPr>
            <a:r>
              <a:rPr lang="en-US" dirty="0"/>
              <a:t>Lacks dietary fiber </a:t>
            </a:r>
          </a:p>
          <a:p>
            <a:pPr>
              <a:lnSpc>
                <a:spcPct val="90000"/>
              </a:lnSpc>
            </a:pPr>
            <a:endParaRPr lang="en-US" dirty="0"/>
          </a:p>
          <a:p>
            <a:pPr>
              <a:lnSpc>
                <a:spcPct val="90000"/>
              </a:lnSpc>
            </a:pPr>
            <a:r>
              <a:rPr lang="en-US" b="1" dirty="0"/>
              <a:t>May be served at one meal or snack per day</a:t>
            </a:r>
          </a:p>
        </p:txBody>
      </p:sp>
    </p:spTree>
    <p:extLst>
      <p:ext uri="{BB962C8B-B14F-4D97-AF65-F5344CB8AC3E}">
        <p14:creationId xmlns:p14="http://schemas.microsoft.com/office/powerpoint/2010/main" val="2928726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30" y="5723716"/>
            <a:ext cx="2292859" cy="895219"/>
          </a:xfrm>
          <a:prstGeom prst="rect">
            <a:avLst/>
          </a:prstGeom>
        </p:spPr>
      </p:pic>
      <p:grpSp>
        <p:nvGrpSpPr>
          <p:cNvPr id="19" name="Group 18"/>
          <p:cNvGrpSpPr/>
          <p:nvPr/>
        </p:nvGrpSpPr>
        <p:grpSpPr>
          <a:xfrm>
            <a:off x="190130" y="818818"/>
            <a:ext cx="6112697" cy="3667605"/>
            <a:chOff x="226828" y="246774"/>
            <a:chExt cx="6112697" cy="3667605"/>
          </a:xfrm>
        </p:grpSpPr>
        <p:sp>
          <p:nvSpPr>
            <p:cNvPr id="10" name="TextBox 9"/>
            <p:cNvSpPr txBox="1"/>
            <p:nvPr/>
          </p:nvSpPr>
          <p:spPr>
            <a:xfrm>
              <a:off x="2610213" y="991244"/>
              <a:ext cx="820271" cy="1200329"/>
            </a:xfrm>
            <a:prstGeom prst="rect">
              <a:avLst/>
            </a:prstGeom>
            <a:noFill/>
          </p:spPr>
          <p:txBody>
            <a:bodyPr wrap="square" rtlCol="0">
              <a:spAutoFit/>
            </a:bodyPr>
            <a:lstStyle/>
            <a:p>
              <a:r>
                <a:rPr lang="en-US" sz="7200" b="1" dirty="0"/>
                <a:t>=</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163" y="246774"/>
              <a:ext cx="1795654" cy="2689266"/>
            </a:xfrm>
            <a:prstGeom prst="rect">
              <a:avLst/>
            </a:prstGeom>
          </p:spPr>
        </p:pic>
        <p:pic>
          <p:nvPicPr>
            <p:cNvPr id="34" name="Picture 33" descr="C:\Users\efnep\AppData\Local\Microsoft\Windows\Temporary Internet Files\Content.IE5\SIZ5N81X\MC900436894[1].png"/>
            <p:cNvPicPr/>
            <p:nvPr/>
          </p:nvPicPr>
          <p:blipFill>
            <a:blip r:embed="rId5" cstate="print"/>
            <a:srcRect/>
            <a:stretch>
              <a:fillRect/>
            </a:stretch>
          </p:blipFill>
          <p:spPr bwMode="auto">
            <a:xfrm rot="16200000">
              <a:off x="4678609" y="1573946"/>
              <a:ext cx="1032681" cy="1067603"/>
            </a:xfrm>
            <a:prstGeom prst="rect">
              <a:avLst/>
            </a:prstGeom>
            <a:noFill/>
            <a:ln w="9525">
              <a:noFill/>
              <a:miter lim="800000"/>
              <a:headEnd/>
              <a:tailEnd/>
            </a:ln>
          </p:spPr>
        </p:pic>
        <p:pic>
          <p:nvPicPr>
            <p:cNvPr id="39" name="Picture 38" descr="C:\Users\efnep\AppData\Local\Microsoft\Windows\Temporary Internet Files\Content.IE5\SIZ5N81X\MC900436894[1].png"/>
            <p:cNvPicPr/>
            <p:nvPr/>
          </p:nvPicPr>
          <p:blipFill>
            <a:blip r:embed="rId5" cstate="print"/>
            <a:srcRect/>
            <a:stretch>
              <a:fillRect/>
            </a:stretch>
          </p:blipFill>
          <p:spPr bwMode="auto">
            <a:xfrm rot="16200000">
              <a:off x="3550515" y="1589640"/>
              <a:ext cx="1032681" cy="1067603"/>
            </a:xfrm>
            <a:prstGeom prst="rect">
              <a:avLst/>
            </a:prstGeom>
            <a:noFill/>
            <a:ln w="9525">
              <a:noFill/>
              <a:miter lim="800000"/>
              <a:headEnd/>
              <a:tailEnd/>
            </a:ln>
          </p:spPr>
        </p:pic>
        <p:pic>
          <p:nvPicPr>
            <p:cNvPr id="40" name="Picture 39" descr="C:\Users\efnep\AppData\Local\Microsoft\Windows\Temporary Internet Files\Content.IE5\SIZ5N81X\MC900436894[1].png"/>
            <p:cNvPicPr/>
            <p:nvPr/>
          </p:nvPicPr>
          <p:blipFill rotWithShape="1">
            <a:blip r:embed="rId5" cstate="print"/>
            <a:srcRect b="48456"/>
            <a:stretch/>
          </p:blipFill>
          <p:spPr bwMode="auto">
            <a:xfrm rot="16200000">
              <a:off x="5548043" y="1273442"/>
              <a:ext cx="1032681" cy="550283"/>
            </a:xfrm>
            <a:prstGeom prst="rect">
              <a:avLst/>
            </a:prstGeom>
            <a:noFill/>
            <a:ln w="9525">
              <a:noFill/>
              <a:miter lim="800000"/>
              <a:headEnd/>
              <a:tailEnd/>
            </a:ln>
          </p:spPr>
        </p:pic>
        <p:pic>
          <p:nvPicPr>
            <p:cNvPr id="43" name="Picture 42" descr="C:\Users\efnep\AppData\Local\Microsoft\Windows\Temporary Internet Files\Content.IE5\SIZ5N81X\MC900436894[1].png"/>
            <p:cNvPicPr/>
            <p:nvPr/>
          </p:nvPicPr>
          <p:blipFill>
            <a:blip r:embed="rId5" cstate="print"/>
            <a:srcRect/>
            <a:stretch>
              <a:fillRect/>
            </a:stretch>
          </p:blipFill>
          <p:spPr bwMode="auto">
            <a:xfrm rot="16200000">
              <a:off x="4730083" y="426323"/>
              <a:ext cx="1032681" cy="1067603"/>
            </a:xfrm>
            <a:prstGeom prst="rect">
              <a:avLst/>
            </a:prstGeom>
            <a:noFill/>
            <a:ln w="9525">
              <a:noFill/>
              <a:miter lim="800000"/>
              <a:headEnd/>
              <a:tailEnd/>
            </a:ln>
          </p:spPr>
        </p:pic>
        <p:sp>
          <p:nvSpPr>
            <p:cNvPr id="5" name="TextBox 4"/>
            <p:cNvSpPr txBox="1"/>
            <p:nvPr/>
          </p:nvSpPr>
          <p:spPr>
            <a:xfrm>
              <a:off x="226828" y="3083383"/>
              <a:ext cx="2732684" cy="461665"/>
            </a:xfrm>
            <a:prstGeom prst="rect">
              <a:avLst/>
            </a:prstGeom>
            <a:noFill/>
          </p:spPr>
          <p:txBody>
            <a:bodyPr wrap="square" rtlCol="0">
              <a:spAutoFit/>
            </a:bodyPr>
            <a:lstStyle/>
            <a:p>
              <a:r>
                <a:rPr lang="en-US" sz="2400" b="1" dirty="0" smtClean="0"/>
                <a:t>6 </a:t>
              </a:r>
              <a:r>
                <a:rPr lang="en-US" sz="2400" b="1" dirty="0" err="1" smtClean="0"/>
                <a:t>oz</a:t>
              </a:r>
              <a:r>
                <a:rPr lang="en-US" sz="2400" b="1" dirty="0" smtClean="0"/>
                <a:t> 100% fruit juice</a:t>
              </a:r>
              <a:endParaRPr lang="en-US" sz="2400" b="1" dirty="0"/>
            </a:p>
          </p:txBody>
        </p:sp>
        <p:sp>
          <p:nvSpPr>
            <p:cNvPr id="44" name="TextBox 43"/>
            <p:cNvSpPr txBox="1"/>
            <p:nvPr/>
          </p:nvSpPr>
          <p:spPr>
            <a:xfrm>
              <a:off x="3339957" y="3083382"/>
              <a:ext cx="2999568" cy="830997"/>
            </a:xfrm>
            <a:prstGeom prst="rect">
              <a:avLst/>
            </a:prstGeom>
            <a:noFill/>
          </p:spPr>
          <p:txBody>
            <a:bodyPr wrap="square" rtlCol="0">
              <a:spAutoFit/>
            </a:bodyPr>
            <a:lstStyle/>
            <a:p>
              <a:pPr algn="ctr"/>
              <a:r>
                <a:rPr lang="en-US" sz="2400" b="1" dirty="0" smtClean="0"/>
                <a:t>4.5 tsp natural sugar</a:t>
              </a:r>
            </a:p>
            <a:p>
              <a:pPr algn="ctr"/>
              <a:r>
                <a:rPr lang="en-US" sz="2400" b="1" dirty="0" smtClean="0"/>
                <a:t>0.5 grams fiber</a:t>
              </a:r>
              <a:endParaRPr lang="en-US" sz="2400" b="1" dirty="0"/>
            </a:p>
          </p:txBody>
        </p:sp>
        <p:pic>
          <p:nvPicPr>
            <p:cNvPr id="45" name="Picture 44" descr="C:\Users\efnep\AppData\Local\Microsoft\Windows\Temporary Internet Files\Content.IE5\SIZ5N81X\MC900436894[1].png"/>
            <p:cNvPicPr/>
            <p:nvPr/>
          </p:nvPicPr>
          <p:blipFill>
            <a:blip r:embed="rId5" cstate="print"/>
            <a:srcRect/>
            <a:stretch>
              <a:fillRect/>
            </a:stretch>
          </p:blipFill>
          <p:spPr bwMode="auto">
            <a:xfrm rot="16200000">
              <a:off x="3550514" y="426323"/>
              <a:ext cx="1032681" cy="1067603"/>
            </a:xfrm>
            <a:prstGeom prst="rect">
              <a:avLst/>
            </a:prstGeom>
            <a:noFill/>
            <a:ln w="9525">
              <a:noFill/>
              <a:miter lim="800000"/>
              <a:headEnd/>
              <a:tailEnd/>
            </a:ln>
          </p:spPr>
        </p:pic>
      </p:grpSp>
      <p:grpSp>
        <p:nvGrpSpPr>
          <p:cNvPr id="25" name="Group 24"/>
          <p:cNvGrpSpPr/>
          <p:nvPr/>
        </p:nvGrpSpPr>
        <p:grpSpPr>
          <a:xfrm>
            <a:off x="6622063" y="3601239"/>
            <a:ext cx="5569937" cy="3088383"/>
            <a:chOff x="6622063" y="3601239"/>
            <a:chExt cx="5569937" cy="3088383"/>
          </a:xfrm>
        </p:grpSpPr>
        <p:pic>
          <p:nvPicPr>
            <p:cNvPr id="41" name="Picture 40" descr="C:\Users\efnep\AppData\Local\Microsoft\Windows\Temporary Internet Files\Content.IE5\SIZ5N81X\MC900436894[1].png"/>
            <p:cNvPicPr/>
            <p:nvPr/>
          </p:nvPicPr>
          <p:blipFill>
            <a:blip r:embed="rId5" cstate="print"/>
            <a:srcRect/>
            <a:stretch>
              <a:fillRect/>
            </a:stretch>
          </p:blipFill>
          <p:spPr bwMode="auto">
            <a:xfrm rot="16200000">
              <a:off x="10157591" y="3583778"/>
              <a:ext cx="1032681" cy="1067603"/>
            </a:xfrm>
            <a:prstGeom prst="rect">
              <a:avLst/>
            </a:prstGeom>
            <a:noFill/>
            <a:ln w="9525">
              <a:noFill/>
              <a:miter lim="800000"/>
              <a:headEnd/>
              <a:tailEnd/>
            </a:ln>
          </p:spPr>
        </p:pic>
        <p:pic>
          <p:nvPicPr>
            <p:cNvPr id="42" name="Picture 41" descr="C:\Users\efnep\AppData\Local\Microsoft\Windows\Temporary Internet Files\Content.IE5\SIZ5N81X\MC900436894[1].png"/>
            <p:cNvPicPr/>
            <p:nvPr/>
          </p:nvPicPr>
          <p:blipFill>
            <a:blip r:embed="rId5" cstate="print"/>
            <a:srcRect/>
            <a:stretch>
              <a:fillRect/>
            </a:stretch>
          </p:blipFill>
          <p:spPr bwMode="auto">
            <a:xfrm rot="16200000">
              <a:off x="10157591" y="4808483"/>
              <a:ext cx="1032681" cy="1067603"/>
            </a:xfrm>
            <a:prstGeom prst="rect">
              <a:avLst/>
            </a:prstGeom>
            <a:noFill/>
            <a:ln w="9525">
              <a:noFill/>
              <a:miter lim="800000"/>
              <a:headEnd/>
              <a:tailEnd/>
            </a:ln>
          </p:spPr>
        </p:pic>
        <p:pic>
          <p:nvPicPr>
            <p:cNvPr id="14" name="Picture 1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2063" y="3665184"/>
              <a:ext cx="2950903" cy="2032058"/>
            </a:xfrm>
            <a:prstGeom prst="rect">
              <a:avLst/>
            </a:prstGeom>
          </p:spPr>
        </p:pic>
        <p:sp>
          <p:nvSpPr>
            <p:cNvPr id="46" name="TextBox 45"/>
            <p:cNvSpPr txBox="1"/>
            <p:nvPr/>
          </p:nvSpPr>
          <p:spPr>
            <a:xfrm>
              <a:off x="9225610" y="4027397"/>
              <a:ext cx="820271" cy="1200329"/>
            </a:xfrm>
            <a:prstGeom prst="rect">
              <a:avLst/>
            </a:prstGeom>
            <a:noFill/>
          </p:spPr>
          <p:txBody>
            <a:bodyPr wrap="square" rtlCol="0">
              <a:spAutoFit/>
            </a:bodyPr>
            <a:lstStyle/>
            <a:p>
              <a:r>
                <a:rPr lang="en-US" sz="7200" b="1" dirty="0"/>
                <a:t>=</a:t>
              </a:r>
            </a:p>
          </p:txBody>
        </p:sp>
        <p:sp>
          <p:nvSpPr>
            <p:cNvPr id="47" name="TextBox 46"/>
            <p:cNvSpPr txBox="1"/>
            <p:nvPr/>
          </p:nvSpPr>
          <p:spPr>
            <a:xfrm>
              <a:off x="6903061" y="5812458"/>
              <a:ext cx="2322549" cy="461665"/>
            </a:xfrm>
            <a:prstGeom prst="rect">
              <a:avLst/>
            </a:prstGeom>
            <a:noFill/>
          </p:spPr>
          <p:txBody>
            <a:bodyPr wrap="square" rtlCol="0">
              <a:spAutoFit/>
            </a:bodyPr>
            <a:lstStyle/>
            <a:p>
              <a:pPr algn="ctr"/>
              <a:r>
                <a:rPr lang="en-US" sz="2400" b="1" dirty="0" smtClean="0"/>
                <a:t>1 small orange</a:t>
              </a:r>
              <a:endParaRPr lang="en-US" sz="2400" b="1" dirty="0"/>
            </a:p>
          </p:txBody>
        </p:sp>
        <p:sp>
          <p:nvSpPr>
            <p:cNvPr id="48" name="TextBox 47"/>
            <p:cNvSpPr txBox="1"/>
            <p:nvPr/>
          </p:nvSpPr>
          <p:spPr>
            <a:xfrm>
              <a:off x="9192432" y="5858625"/>
              <a:ext cx="2999568" cy="830997"/>
            </a:xfrm>
            <a:prstGeom prst="rect">
              <a:avLst/>
            </a:prstGeom>
            <a:noFill/>
          </p:spPr>
          <p:txBody>
            <a:bodyPr wrap="square" rtlCol="0">
              <a:spAutoFit/>
            </a:bodyPr>
            <a:lstStyle/>
            <a:p>
              <a:pPr algn="ctr"/>
              <a:r>
                <a:rPr lang="en-US" sz="2400" b="1" dirty="0" smtClean="0"/>
                <a:t>2 tsp natural sugar</a:t>
              </a:r>
            </a:p>
            <a:p>
              <a:pPr algn="ctr"/>
              <a:r>
                <a:rPr lang="en-US" sz="2400" b="1" dirty="0" smtClean="0"/>
                <a:t>2.5 grams fiber</a:t>
              </a:r>
              <a:endParaRPr lang="en-US" sz="2400" b="1" dirty="0"/>
            </a:p>
          </p:txBody>
        </p:sp>
      </p:grpSp>
      <p:sp>
        <p:nvSpPr>
          <p:cNvPr id="18" name="Explosion 1 17"/>
          <p:cNvSpPr/>
          <p:nvPr/>
        </p:nvSpPr>
        <p:spPr>
          <a:xfrm>
            <a:off x="7922520" y="818818"/>
            <a:ext cx="3426450" cy="314957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500" b="1" dirty="0" smtClean="0">
                <a:latin typeface="Comic Sans MS" panose="030F0702030302020204" pitchFamily="66" charset="0"/>
              </a:rPr>
              <a:t>Less sugar</a:t>
            </a:r>
          </a:p>
          <a:p>
            <a:pPr algn="ctr"/>
            <a:r>
              <a:rPr lang="en-US" sz="2500" b="1" dirty="0" smtClean="0">
                <a:latin typeface="Comic Sans MS" panose="030F0702030302020204" pitchFamily="66" charset="0"/>
              </a:rPr>
              <a:t>More fiber</a:t>
            </a:r>
            <a:endParaRPr lang="en-US" sz="2500" b="1" dirty="0">
              <a:latin typeface="Comic Sans MS" panose="030F0702030302020204" pitchFamily="66" charset="0"/>
            </a:endParaRPr>
          </a:p>
        </p:txBody>
      </p:sp>
    </p:spTree>
    <p:extLst>
      <p:ext uri="{BB962C8B-B14F-4D97-AF65-F5344CB8AC3E}">
        <p14:creationId xmlns:p14="http://schemas.microsoft.com/office/powerpoint/2010/main" val="25897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5"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anim calcmode="lin" valueType="num">
                                      <p:cBhvr>
                                        <p:cTn id="21" dur="2000" fill="hold"/>
                                        <p:tgtEl>
                                          <p:spTgt spid="18"/>
                                        </p:tgtEl>
                                        <p:attrNameLst>
                                          <p:attrName>ppt_w</p:attrName>
                                        </p:attrNameLst>
                                      </p:cBhvr>
                                      <p:tavLst>
                                        <p:tav tm="0" fmla="#ppt_w*sin(2.5*pi*$)">
                                          <p:val>
                                            <p:fltVal val="0"/>
                                          </p:val>
                                        </p:tav>
                                        <p:tav tm="100000">
                                          <p:val>
                                            <p:fltVal val="1"/>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286" y="1632330"/>
            <a:ext cx="6183086" cy="4637315"/>
          </a:xfrm>
          <a:prstGeom prst="rect">
            <a:avLst/>
          </a:prstGeom>
        </p:spPr>
      </p:pic>
      <p:sp>
        <p:nvSpPr>
          <p:cNvPr id="2" name="Title 1"/>
          <p:cNvSpPr>
            <a:spLocks noGrp="1"/>
          </p:cNvSpPr>
          <p:nvPr>
            <p:ph type="title"/>
          </p:nvPr>
        </p:nvSpPr>
        <p:spPr>
          <a:xfrm>
            <a:off x="534145" y="452718"/>
            <a:ext cx="9404723" cy="1400530"/>
          </a:xfrm>
        </p:spPr>
        <p:txBody>
          <a:bodyPr/>
          <a:lstStyle/>
          <a:p>
            <a:r>
              <a:rPr lang="en-US" dirty="0"/>
              <a:t>Juice Blends &amp; Purees</a:t>
            </a:r>
          </a:p>
        </p:txBody>
      </p:sp>
      <p:sp>
        <p:nvSpPr>
          <p:cNvPr id="3" name="Content Placeholder 2"/>
          <p:cNvSpPr>
            <a:spLocks noGrp="1"/>
          </p:cNvSpPr>
          <p:nvPr>
            <p:ph idx="1"/>
          </p:nvPr>
        </p:nvSpPr>
        <p:spPr>
          <a:xfrm>
            <a:off x="534145" y="1853248"/>
            <a:ext cx="6781055" cy="4195481"/>
          </a:xfrm>
        </p:spPr>
        <p:txBody>
          <a:bodyPr>
            <a:normAutofit fontScale="92500" lnSpcReduction="20000"/>
          </a:bodyPr>
          <a:lstStyle/>
          <a:p>
            <a:r>
              <a:rPr lang="en-US" b="1" dirty="0"/>
              <a:t>Credit as a fruit component or a vegetable component</a:t>
            </a:r>
          </a:p>
          <a:p>
            <a:endParaRPr lang="en-US" dirty="0"/>
          </a:p>
          <a:p>
            <a:r>
              <a:rPr lang="en-US" dirty="0"/>
              <a:t>Contributes to the food component with the highest ingredient </a:t>
            </a:r>
          </a:p>
          <a:p>
            <a:pPr lvl="1"/>
            <a:r>
              <a:rPr lang="en-US" dirty="0"/>
              <a:t>Fruit component: if it has more fruits than vegetables</a:t>
            </a:r>
          </a:p>
          <a:p>
            <a:pPr lvl="1"/>
            <a:endParaRPr lang="en-US" dirty="0"/>
          </a:p>
          <a:p>
            <a:pPr lvl="1"/>
            <a:r>
              <a:rPr lang="en-US" dirty="0"/>
              <a:t>Vegetable component: if it has more vegetables than fruits</a:t>
            </a:r>
          </a:p>
        </p:txBody>
      </p:sp>
    </p:spTree>
    <p:extLst>
      <p:ext uri="{BB962C8B-B14F-4D97-AF65-F5344CB8AC3E}">
        <p14:creationId xmlns:p14="http://schemas.microsoft.com/office/powerpoint/2010/main" val="3119533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052" y="0"/>
            <a:ext cx="12974052" cy="54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324853"/>
            <a:ext cx="12192000" cy="6208295"/>
          </a:xfrm>
          <a:prstGeom prst="rect">
            <a:avLst/>
          </a:prstGeom>
          <a:gradFill>
            <a:gsLst>
              <a:gs pos="37168">
                <a:schemeClr val="tx2">
                  <a:lumMod val="75000"/>
                </a:schemeClr>
              </a:gs>
              <a:gs pos="75000">
                <a:schemeClr val="tx2">
                  <a:lumMod val="75000"/>
                </a:schemeClr>
              </a:gs>
              <a:gs pos="100000">
                <a:srgbClr val="002060">
                  <a:lumMod val="100000"/>
                </a:srgbClr>
              </a:gs>
              <a:gs pos="100000">
                <a:schemeClr val="bg1">
                  <a:lumMod val="6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kern="0" dirty="0">
              <a:solidFill>
                <a:sysClr val="windowText" lastClr="000000"/>
              </a:solidFill>
            </a:endParaRPr>
          </a:p>
        </p:txBody>
      </p:sp>
      <p:sp>
        <p:nvSpPr>
          <p:cNvPr id="22" name="Title 21"/>
          <p:cNvSpPr>
            <a:spLocks noGrp="1"/>
          </p:cNvSpPr>
          <p:nvPr>
            <p:ph type="title"/>
          </p:nvPr>
        </p:nvSpPr>
        <p:spPr>
          <a:xfrm>
            <a:off x="506838" y="2243331"/>
            <a:ext cx="6507574" cy="1915647"/>
          </a:xfrm>
        </p:spPr>
        <p:txBody>
          <a:bodyPr/>
          <a:lstStyle/>
          <a:p>
            <a:pPr algn="ctr"/>
            <a:r>
              <a:rPr lang="en-US" sz="4500" b="1" dirty="0" smtClean="0">
                <a:solidFill>
                  <a:schemeClr val="bg1"/>
                </a:solidFill>
              </a:rPr>
              <a:t>Optional </a:t>
            </a:r>
            <a:r>
              <a:rPr lang="en-US" sz="4500" b="1" dirty="0">
                <a:solidFill>
                  <a:schemeClr val="bg1"/>
                </a:solidFill>
              </a:rPr>
              <a:t>Best Practices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601" y="324853"/>
            <a:ext cx="4283441" cy="6208295"/>
          </a:xfrm>
          <a:prstGeom prst="rect">
            <a:avLst/>
          </a:prstGeom>
        </p:spPr>
      </p:pic>
    </p:spTree>
    <p:extLst>
      <p:ext uri="{BB962C8B-B14F-4D97-AF65-F5344CB8AC3E}">
        <p14:creationId xmlns:p14="http://schemas.microsoft.com/office/powerpoint/2010/main" val="1658797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&amp; the CACFP</a:t>
            </a:r>
          </a:p>
        </p:txBody>
      </p:sp>
      <p:sp>
        <p:nvSpPr>
          <p:cNvPr id="3" name="Content Placeholder 2"/>
          <p:cNvSpPr>
            <a:spLocks noGrp="1"/>
          </p:cNvSpPr>
          <p:nvPr>
            <p:ph idx="1"/>
          </p:nvPr>
        </p:nvSpPr>
        <p:spPr/>
        <p:txBody>
          <a:bodyPr>
            <a:normAutofit fontScale="92500" lnSpcReduction="10000"/>
          </a:bodyPr>
          <a:lstStyle/>
          <a:p>
            <a:r>
              <a:rPr lang="en-US" dirty="0"/>
              <a:t>Designed to further improve the nutritional quality of all meals</a:t>
            </a:r>
          </a:p>
          <a:p>
            <a:endParaRPr lang="en-US" dirty="0"/>
          </a:p>
          <a:p>
            <a:r>
              <a:rPr lang="en-US" dirty="0"/>
              <a:t>Optional, but highly encouraged</a:t>
            </a:r>
          </a:p>
          <a:p>
            <a:pPr lvl="1"/>
            <a:r>
              <a:rPr lang="en-US" dirty="0"/>
              <a:t>Ensures children &amp; adults get optimal benefits from meals </a:t>
            </a:r>
          </a:p>
          <a:p>
            <a:pPr marL="0" indent="0">
              <a:buNone/>
            </a:pPr>
            <a:endParaRPr lang="en-US" dirty="0"/>
          </a:p>
          <a:p>
            <a:r>
              <a:rPr lang="en-US" dirty="0"/>
              <a:t>Non-compliance does not cause:</a:t>
            </a:r>
          </a:p>
          <a:p>
            <a:pPr lvl="1"/>
            <a:r>
              <a:rPr lang="en-US" dirty="0"/>
              <a:t>Meal disallowance </a:t>
            </a:r>
          </a:p>
          <a:p>
            <a:pPr lvl="1"/>
            <a:r>
              <a:rPr lang="en-US" dirty="0"/>
              <a:t>Serious deficiency finding</a:t>
            </a:r>
          </a:p>
        </p:txBody>
      </p:sp>
    </p:spTree>
    <p:extLst>
      <p:ext uri="{BB962C8B-B14F-4D97-AF65-F5344CB8AC3E}">
        <p14:creationId xmlns:p14="http://schemas.microsoft.com/office/powerpoint/2010/main" val="4065865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358"/>
          <a:stretch/>
        </p:blipFill>
        <p:spPr>
          <a:xfrm>
            <a:off x="565903" y="10"/>
            <a:ext cx="4634680" cy="6857990"/>
          </a:xfrm>
          <a:prstGeom prst="rect">
            <a:avLst/>
          </a:prstGeom>
        </p:spPr>
      </p:pic>
      <p:sp>
        <p:nvSpPr>
          <p:cNvPr id="2" name="Title 1"/>
          <p:cNvSpPr>
            <a:spLocks noGrp="1"/>
          </p:cNvSpPr>
          <p:nvPr>
            <p:ph type="title"/>
          </p:nvPr>
        </p:nvSpPr>
        <p:spPr>
          <a:xfrm>
            <a:off x="5282381" y="825196"/>
            <a:ext cx="6042959" cy="1641986"/>
          </a:xfrm>
        </p:spPr>
        <p:txBody>
          <a:bodyPr>
            <a:normAutofit/>
          </a:bodyPr>
          <a:lstStyle/>
          <a:p>
            <a:pPr algn="ctr"/>
            <a:r>
              <a:rPr lang="en-US" dirty="0"/>
              <a:t>Milk</a:t>
            </a:r>
          </a:p>
        </p:txBody>
      </p:sp>
      <p:sp>
        <p:nvSpPr>
          <p:cNvPr id="3" name="Content Placeholder 2"/>
          <p:cNvSpPr>
            <a:spLocks noGrp="1"/>
          </p:cNvSpPr>
          <p:nvPr>
            <p:ph idx="1"/>
          </p:nvPr>
        </p:nvSpPr>
        <p:spPr>
          <a:xfrm>
            <a:off x="5282381" y="2438400"/>
            <a:ext cx="6042959" cy="3809999"/>
          </a:xfrm>
        </p:spPr>
        <p:txBody>
          <a:bodyPr>
            <a:normAutofit/>
          </a:bodyPr>
          <a:lstStyle/>
          <a:p>
            <a:r>
              <a:rPr lang="en-US" dirty="0"/>
              <a:t>Vital nutrients for growth &amp; wellness</a:t>
            </a:r>
          </a:p>
          <a:p>
            <a:endParaRPr lang="en-US" dirty="0"/>
          </a:p>
          <a:p>
            <a:pPr lvl="0"/>
            <a:r>
              <a:rPr lang="en-US" dirty="0"/>
              <a:t>Serve only unflavored milk to all age groups </a:t>
            </a:r>
          </a:p>
          <a:p>
            <a:pPr lvl="0"/>
            <a:endParaRPr lang="en-US" dirty="0">
              <a:solidFill>
                <a:schemeClr val="accent6">
                  <a:lumMod val="50000"/>
                </a:schemeClr>
              </a:solidFill>
            </a:endParaRPr>
          </a:p>
          <a:p>
            <a:pPr lvl="0"/>
            <a:endParaRPr lang="en-US" dirty="0"/>
          </a:p>
          <a:p>
            <a:pPr marL="0" lvl="0" indent="0">
              <a:buNone/>
            </a:pPr>
            <a:endParaRPr lang="en-US" dirty="0"/>
          </a:p>
          <a:p>
            <a:pPr lvl="0"/>
            <a:endParaRPr lang="en-US" dirty="0"/>
          </a:p>
        </p:txBody>
      </p:sp>
      <p:sp>
        <p:nvSpPr>
          <p:cNvPr id="7" name="Rectangle 6"/>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5489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681" t="4929"/>
          <a:stretch/>
        </p:blipFill>
        <p:spPr>
          <a:xfrm flipH="1">
            <a:off x="6988629" y="2150902"/>
            <a:ext cx="4907902" cy="3999511"/>
          </a:xfrm>
          <a:prstGeom prst="rect">
            <a:avLst/>
          </a:prstGeom>
        </p:spPr>
      </p:pic>
      <p:sp>
        <p:nvSpPr>
          <p:cNvPr id="2" name="Title 1"/>
          <p:cNvSpPr>
            <a:spLocks noGrp="1"/>
          </p:cNvSpPr>
          <p:nvPr>
            <p:ph type="title"/>
          </p:nvPr>
        </p:nvSpPr>
        <p:spPr>
          <a:xfrm>
            <a:off x="571466" y="663779"/>
            <a:ext cx="5605399" cy="1400530"/>
          </a:xfrm>
        </p:spPr>
        <p:txBody>
          <a:bodyPr/>
          <a:lstStyle/>
          <a:p>
            <a:pPr algn="ctr"/>
            <a:r>
              <a:rPr lang="en-US" dirty="0"/>
              <a:t>Milk (cont.)</a:t>
            </a:r>
          </a:p>
        </p:txBody>
      </p:sp>
      <p:sp>
        <p:nvSpPr>
          <p:cNvPr id="3" name="Content Placeholder 2"/>
          <p:cNvSpPr>
            <a:spLocks noGrp="1"/>
          </p:cNvSpPr>
          <p:nvPr>
            <p:ph idx="1"/>
          </p:nvPr>
        </p:nvSpPr>
        <p:spPr>
          <a:xfrm>
            <a:off x="447871" y="2064309"/>
            <a:ext cx="6540758" cy="4683784"/>
          </a:xfrm>
        </p:spPr>
        <p:txBody>
          <a:bodyPr>
            <a:normAutofit/>
          </a:bodyPr>
          <a:lstStyle/>
          <a:p>
            <a:r>
              <a:rPr lang="en-US" dirty="0"/>
              <a:t>If serving flavored milk to 6 years &amp; older, or adults </a:t>
            </a:r>
            <a:endParaRPr lang="en-US" dirty="0" smtClean="0"/>
          </a:p>
          <a:p>
            <a:pPr marL="0" indent="0">
              <a:buNone/>
            </a:pPr>
            <a:endParaRPr lang="en-US" dirty="0"/>
          </a:p>
          <a:p>
            <a:pPr lvl="1"/>
            <a:r>
              <a:rPr lang="en-US" dirty="0"/>
              <a:t>No more than 22 grams of sugar per 8 fluid </a:t>
            </a:r>
            <a:r>
              <a:rPr lang="en-US" dirty="0" err="1"/>
              <a:t>oz</a:t>
            </a:r>
            <a:endParaRPr lang="en-US" dirty="0"/>
          </a:p>
          <a:p>
            <a:pPr lvl="1"/>
            <a:endParaRPr lang="en-US" dirty="0"/>
          </a:p>
          <a:p>
            <a:pPr lvl="1"/>
            <a:r>
              <a:rPr lang="en-US" dirty="0"/>
              <a:t>Choose the flavored milk with the lowest sugar content </a:t>
            </a:r>
          </a:p>
          <a:p>
            <a:endParaRPr lang="en-US" dirty="0"/>
          </a:p>
        </p:txBody>
      </p:sp>
    </p:spTree>
    <p:extLst>
      <p:ext uri="{BB962C8B-B14F-4D97-AF65-F5344CB8AC3E}">
        <p14:creationId xmlns:p14="http://schemas.microsoft.com/office/powerpoint/2010/main" val="1496767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36" y="76200"/>
            <a:ext cx="11937998" cy="6448588"/>
          </a:xfrm>
          <a:prstGeom prst="rect">
            <a:avLst/>
          </a:prstGeom>
        </p:spPr>
      </p:pic>
      <p:sp>
        <p:nvSpPr>
          <p:cNvPr id="8" name="Rectangle 7"/>
          <p:cNvSpPr/>
          <p:nvPr/>
        </p:nvSpPr>
        <p:spPr>
          <a:xfrm>
            <a:off x="522513" y="559837"/>
            <a:ext cx="6326155" cy="5673012"/>
          </a:xfrm>
          <a:prstGeom prst="rect">
            <a:avLst/>
          </a:prstGeom>
          <a:solidFill>
            <a:srgbClr val="FFFFFF">
              <a:alpha val="6902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20756" y="723306"/>
            <a:ext cx="5857326" cy="1400530"/>
          </a:xfrm>
        </p:spPr>
        <p:txBody>
          <a:bodyPr/>
          <a:lstStyle/>
          <a:p>
            <a:pPr algn="ctr"/>
            <a:r>
              <a:rPr lang="en-US" dirty="0"/>
              <a:t>Water </a:t>
            </a:r>
          </a:p>
        </p:txBody>
      </p:sp>
      <p:sp>
        <p:nvSpPr>
          <p:cNvPr id="3" name="Content Placeholder 2"/>
          <p:cNvSpPr>
            <a:spLocks noGrp="1"/>
          </p:cNvSpPr>
          <p:nvPr>
            <p:ph idx="1"/>
          </p:nvPr>
        </p:nvSpPr>
        <p:spPr>
          <a:xfrm>
            <a:off x="646112" y="2052919"/>
            <a:ext cx="6006615" cy="3862690"/>
          </a:xfrm>
        </p:spPr>
        <p:txBody>
          <a:bodyPr/>
          <a:lstStyle/>
          <a:p>
            <a:endParaRPr lang="en-US" dirty="0" smtClean="0"/>
          </a:p>
          <a:p>
            <a:r>
              <a:rPr lang="en-US" dirty="0" smtClean="0"/>
              <a:t>Serve water to adults, when yogurt is served in place of milk </a:t>
            </a:r>
          </a:p>
          <a:p>
            <a:r>
              <a:rPr lang="en-US" dirty="0"/>
              <a:t>Offer &amp; make water available to adults upon request</a:t>
            </a:r>
          </a:p>
          <a:p>
            <a:endParaRPr lang="en-US" dirty="0" smtClean="0"/>
          </a:p>
          <a:p>
            <a:endParaRPr lang="en-US" dirty="0"/>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28876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7086"/>
          <a:stretch/>
        </p:blipFill>
        <p:spPr>
          <a:xfrm flipH="1">
            <a:off x="-2" y="10"/>
            <a:ext cx="4242817" cy="6587057"/>
          </a:xfrm>
          <a:prstGeom prst="rect">
            <a:avLst/>
          </a:prstGeom>
        </p:spPr>
      </p:pic>
      <p:sp>
        <p:nvSpPr>
          <p:cNvPr id="2" name="Title 1"/>
          <p:cNvSpPr>
            <a:spLocks noGrp="1"/>
          </p:cNvSpPr>
          <p:nvPr>
            <p:ph type="title"/>
          </p:nvPr>
        </p:nvSpPr>
        <p:spPr>
          <a:xfrm>
            <a:off x="4608576" y="796414"/>
            <a:ext cx="6327647" cy="1641986"/>
          </a:xfrm>
        </p:spPr>
        <p:txBody>
          <a:bodyPr>
            <a:normAutofit/>
          </a:bodyPr>
          <a:lstStyle/>
          <a:p>
            <a:pPr algn="ctr"/>
            <a:r>
              <a:rPr lang="en-US" dirty="0"/>
              <a:t>Vegetables &amp; Fruits </a:t>
            </a:r>
          </a:p>
        </p:txBody>
      </p:sp>
      <p:sp>
        <p:nvSpPr>
          <p:cNvPr id="3" name="Content Placeholder 2"/>
          <p:cNvSpPr>
            <a:spLocks noGrp="1"/>
          </p:cNvSpPr>
          <p:nvPr>
            <p:ph idx="1"/>
          </p:nvPr>
        </p:nvSpPr>
        <p:spPr>
          <a:xfrm>
            <a:off x="4242816" y="2438400"/>
            <a:ext cx="7388353" cy="3809999"/>
          </a:xfrm>
        </p:spPr>
        <p:txBody>
          <a:bodyPr>
            <a:normAutofit/>
          </a:bodyPr>
          <a:lstStyle/>
          <a:p>
            <a:pPr>
              <a:lnSpc>
                <a:spcPct val="80000"/>
              </a:lnSpc>
            </a:pPr>
            <a:r>
              <a:rPr lang="en-US" sz="3000" dirty="0"/>
              <a:t>Serve at least a vegetable or fruit at snack</a:t>
            </a:r>
          </a:p>
          <a:p>
            <a:pPr marL="0" indent="0">
              <a:lnSpc>
                <a:spcPct val="80000"/>
              </a:lnSpc>
              <a:buNone/>
            </a:pPr>
            <a:endParaRPr lang="en-US" sz="3000" dirty="0"/>
          </a:p>
          <a:p>
            <a:pPr marL="342900" lvl="1" indent="-342900">
              <a:lnSpc>
                <a:spcPct val="80000"/>
              </a:lnSpc>
              <a:buFont typeface="Century Gothic" panose="020B0502020202020204" pitchFamily="34" charset="0"/>
              <a:buChar char="•"/>
            </a:pPr>
            <a:r>
              <a:rPr lang="en-US" sz="3000" dirty="0"/>
              <a:t>Serve a variety of fruits &amp; choose whole fruits (fresh, canned, frozen, or dried) more often than juice</a:t>
            </a:r>
          </a:p>
          <a:p>
            <a:pPr marL="0" indent="0">
              <a:lnSpc>
                <a:spcPct val="80000"/>
              </a:lnSpc>
              <a:buNone/>
            </a:pPr>
            <a:endParaRPr lang="en-US" sz="3000" dirty="0"/>
          </a:p>
          <a:p>
            <a:pPr>
              <a:lnSpc>
                <a:spcPct val="80000"/>
              </a:lnSpc>
            </a:pPr>
            <a:r>
              <a:rPr lang="en-US" sz="3000" dirty="0"/>
              <a:t>Provide at least one serving from the vegetable subgroups per week </a:t>
            </a:r>
          </a:p>
          <a:p>
            <a:pPr marL="0" indent="0">
              <a:lnSpc>
                <a:spcPct val="80000"/>
              </a:lnSpc>
              <a:buNone/>
            </a:pPr>
            <a:endParaRPr lang="en-US" sz="1300" dirty="0"/>
          </a:p>
        </p:txBody>
      </p:sp>
    </p:spTree>
    <p:extLst>
      <p:ext uri="{BB962C8B-B14F-4D97-AF65-F5344CB8AC3E}">
        <p14:creationId xmlns:p14="http://schemas.microsoft.com/office/powerpoint/2010/main" val="2729112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904" r="43155"/>
          <a:stretch/>
        </p:blipFill>
        <p:spPr>
          <a:xfrm>
            <a:off x="0" y="10"/>
            <a:ext cx="4648200" cy="6593295"/>
          </a:xfrm>
          <a:prstGeom prst="rect">
            <a:avLst/>
          </a:prstGeom>
        </p:spPr>
      </p:pic>
      <p:sp>
        <p:nvSpPr>
          <p:cNvPr id="2" name="Title 1"/>
          <p:cNvSpPr>
            <a:spLocks noGrp="1"/>
          </p:cNvSpPr>
          <p:nvPr>
            <p:ph type="title"/>
          </p:nvPr>
        </p:nvSpPr>
        <p:spPr>
          <a:xfrm>
            <a:off x="4776536" y="1179095"/>
            <a:ext cx="6546703" cy="1553220"/>
          </a:xfrm>
          <a:ln>
            <a:solidFill>
              <a:schemeClr val="bg1">
                <a:lumMod val="95000"/>
              </a:schemeClr>
            </a:solidFill>
          </a:ln>
        </p:spPr>
        <p:txBody>
          <a:bodyPr>
            <a:normAutofit fontScale="90000"/>
          </a:bodyPr>
          <a:lstStyle/>
          <a:p>
            <a:pPr algn="ctr"/>
            <a:r>
              <a:rPr lang="en-US" sz="3900" dirty="0"/>
              <a:t>Child &amp; Adult Meal Pattern Requirements Overview </a:t>
            </a:r>
          </a:p>
        </p:txBody>
      </p:sp>
      <p:sp>
        <p:nvSpPr>
          <p:cNvPr id="3" name="Content Placeholder 2"/>
          <p:cNvSpPr>
            <a:spLocks noGrp="1"/>
          </p:cNvSpPr>
          <p:nvPr>
            <p:ph idx="1"/>
          </p:nvPr>
        </p:nvSpPr>
        <p:spPr>
          <a:xfrm>
            <a:off x="4776537" y="2830286"/>
            <a:ext cx="6546704" cy="3418113"/>
          </a:xfrm>
          <a:ln>
            <a:solidFill>
              <a:schemeClr val="bg1">
                <a:lumMod val="95000"/>
              </a:schemeClr>
            </a:solidFill>
          </a:ln>
        </p:spPr>
        <p:txBody>
          <a:bodyPr>
            <a:normAutofit/>
          </a:bodyPr>
          <a:lstStyle/>
          <a:p>
            <a:pPr>
              <a:lnSpc>
                <a:spcPct val="80000"/>
              </a:lnSpc>
            </a:pPr>
            <a:r>
              <a:rPr lang="en-US" sz="3000" dirty="0"/>
              <a:t>Wider varieties of protein options</a:t>
            </a:r>
          </a:p>
          <a:p>
            <a:pPr marL="0" indent="0">
              <a:lnSpc>
                <a:spcPct val="80000"/>
              </a:lnSpc>
              <a:buNone/>
            </a:pPr>
            <a:r>
              <a:rPr lang="en-US" sz="3000" dirty="0"/>
              <a:t> </a:t>
            </a:r>
          </a:p>
          <a:p>
            <a:pPr>
              <a:lnSpc>
                <a:spcPct val="80000"/>
              </a:lnSpc>
            </a:pPr>
            <a:r>
              <a:rPr lang="en-US" sz="3000" dirty="0"/>
              <a:t>Greater varieties of vegetables and fruits </a:t>
            </a:r>
          </a:p>
          <a:p>
            <a:pPr>
              <a:lnSpc>
                <a:spcPct val="80000"/>
              </a:lnSpc>
            </a:pPr>
            <a:endParaRPr lang="en-US" sz="3000" dirty="0"/>
          </a:p>
          <a:p>
            <a:pPr>
              <a:lnSpc>
                <a:spcPct val="80000"/>
              </a:lnSpc>
            </a:pPr>
            <a:r>
              <a:rPr lang="en-US" sz="3000" dirty="0"/>
              <a:t>More whole grains</a:t>
            </a:r>
          </a:p>
          <a:p>
            <a:pPr>
              <a:lnSpc>
                <a:spcPct val="80000"/>
              </a:lnSpc>
            </a:pPr>
            <a:endParaRPr lang="en-US" sz="3000" dirty="0"/>
          </a:p>
          <a:p>
            <a:pPr>
              <a:lnSpc>
                <a:spcPct val="80000"/>
              </a:lnSpc>
            </a:pPr>
            <a:r>
              <a:rPr lang="en-US" sz="3000" dirty="0"/>
              <a:t>Less added sugar and saturated fat  </a:t>
            </a:r>
          </a:p>
        </p:txBody>
      </p:sp>
    </p:spTree>
    <p:extLst>
      <p:ext uri="{BB962C8B-B14F-4D97-AF65-F5344CB8AC3E}">
        <p14:creationId xmlns:p14="http://schemas.microsoft.com/office/powerpoint/2010/main" val="2959703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083" y="1294544"/>
            <a:ext cx="6610349" cy="1400530"/>
          </a:xfrm>
        </p:spPr>
        <p:txBody>
          <a:bodyPr/>
          <a:lstStyle/>
          <a:p>
            <a:pPr algn="ctr"/>
            <a:r>
              <a:rPr lang="en-US" dirty="0"/>
              <a:t>Additional Best Practices </a:t>
            </a:r>
          </a:p>
        </p:txBody>
      </p:sp>
      <p:sp>
        <p:nvSpPr>
          <p:cNvPr id="3" name="Content Placeholder 2"/>
          <p:cNvSpPr>
            <a:spLocks noGrp="1"/>
          </p:cNvSpPr>
          <p:nvPr>
            <p:ph idx="1"/>
          </p:nvPr>
        </p:nvSpPr>
        <p:spPr>
          <a:xfrm>
            <a:off x="4267200" y="2695074"/>
            <a:ext cx="7515225" cy="3553325"/>
          </a:xfrm>
        </p:spPr>
        <p:txBody>
          <a:bodyPr>
            <a:normAutofit/>
          </a:bodyPr>
          <a:lstStyle/>
          <a:p>
            <a:pPr lvl="0"/>
            <a:r>
              <a:rPr lang="en-US" dirty="0"/>
              <a:t>Incorporate seasonal &amp; locally produced foods </a:t>
            </a:r>
          </a:p>
          <a:p>
            <a:pPr lvl="0"/>
            <a:endParaRPr lang="en-US" dirty="0"/>
          </a:p>
          <a:p>
            <a:pPr lvl="0"/>
            <a:r>
              <a:rPr lang="en-US" dirty="0"/>
              <a:t>Limit servings of purchased pre-fried foods to no more than one serving per week</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9874"/>
          <a:stretch/>
        </p:blipFill>
        <p:spPr>
          <a:xfrm>
            <a:off x="1" y="-1"/>
            <a:ext cx="4057650" cy="6572251"/>
          </a:xfrm>
          <a:prstGeom prst="rect">
            <a:avLst/>
          </a:prstGeom>
          <a:noFill/>
          <a:ln>
            <a:noFill/>
          </a:ln>
        </p:spPr>
      </p:pic>
    </p:spTree>
    <p:extLst>
      <p:ext uri="{BB962C8B-B14F-4D97-AF65-F5344CB8AC3E}">
        <p14:creationId xmlns:p14="http://schemas.microsoft.com/office/powerpoint/2010/main" val="3855178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577070"/>
          </a:xfrm>
          <a:prstGeom prst="rect">
            <a:avLst/>
          </a:prstGeom>
        </p:spPr>
      </p:pic>
      <p:sp>
        <p:nvSpPr>
          <p:cNvPr id="6" name="Rectangle 5"/>
          <p:cNvSpPr/>
          <p:nvPr/>
        </p:nvSpPr>
        <p:spPr>
          <a:xfrm>
            <a:off x="418641" y="452718"/>
            <a:ext cx="6863508" cy="4758260"/>
          </a:xfrm>
          <a:prstGeom prst="rect">
            <a:avLst/>
          </a:prstGeom>
          <a:solidFill>
            <a:srgbClr val="FFFFFF">
              <a:alpha val="52941"/>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 name="Title 1"/>
          <p:cNvSpPr>
            <a:spLocks noGrp="1"/>
          </p:cNvSpPr>
          <p:nvPr>
            <p:ph type="title"/>
          </p:nvPr>
        </p:nvSpPr>
        <p:spPr>
          <a:xfrm>
            <a:off x="646112" y="452718"/>
            <a:ext cx="6757224" cy="1400530"/>
          </a:xfrm>
        </p:spPr>
        <p:txBody>
          <a:bodyPr/>
          <a:lstStyle/>
          <a:p>
            <a:r>
              <a:rPr lang="en-US" sz="4000" dirty="0"/>
              <a:t>Best Practices Action Plan </a:t>
            </a:r>
          </a:p>
        </p:txBody>
      </p:sp>
      <p:sp>
        <p:nvSpPr>
          <p:cNvPr id="3" name="Content Placeholder 2"/>
          <p:cNvSpPr>
            <a:spLocks noGrp="1"/>
          </p:cNvSpPr>
          <p:nvPr>
            <p:ph idx="1"/>
          </p:nvPr>
        </p:nvSpPr>
        <p:spPr>
          <a:xfrm>
            <a:off x="646111" y="1986818"/>
            <a:ext cx="6448751" cy="3014840"/>
          </a:xfrm>
        </p:spPr>
        <p:txBody>
          <a:bodyPr>
            <a:normAutofit lnSpcReduction="10000"/>
          </a:bodyPr>
          <a:lstStyle/>
          <a:p>
            <a:r>
              <a:rPr lang="en-US" dirty="0" smtClean="0"/>
              <a:t>Builds </a:t>
            </a:r>
            <a:r>
              <a:rPr lang="en-US" dirty="0"/>
              <a:t>on the meal pattern requirements</a:t>
            </a:r>
          </a:p>
          <a:p>
            <a:endParaRPr lang="en-US" sz="1600" dirty="0"/>
          </a:p>
          <a:p>
            <a:r>
              <a:rPr lang="en-US" dirty="0" smtClean="0"/>
              <a:t>Shows </a:t>
            </a:r>
            <a:r>
              <a:rPr lang="en-US" dirty="0"/>
              <a:t>your commitment to those in your care </a:t>
            </a:r>
          </a:p>
          <a:p>
            <a:endParaRPr lang="en-US" sz="1700" dirty="0"/>
          </a:p>
          <a:p>
            <a:r>
              <a:rPr lang="en-US" dirty="0"/>
              <a:t>Establish &amp; implement a plan</a:t>
            </a:r>
          </a:p>
          <a:p>
            <a:endParaRPr lang="en-US" dirty="0"/>
          </a:p>
          <a:p>
            <a:endParaRPr lang="en-US" dirty="0"/>
          </a:p>
        </p:txBody>
      </p:sp>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extBox 6"/>
          <p:cNvSpPr txBox="1"/>
          <p:nvPr/>
        </p:nvSpPr>
        <p:spPr>
          <a:xfrm rot="21405692">
            <a:off x="8097398" y="3121075"/>
            <a:ext cx="1035586" cy="369332"/>
          </a:xfrm>
          <a:prstGeom prst="rect">
            <a:avLst/>
          </a:prstGeom>
          <a:noFill/>
        </p:spPr>
        <p:txBody>
          <a:bodyPr wrap="square" rtlCol="0">
            <a:spAutoFit/>
          </a:bodyPr>
          <a:lstStyle/>
          <a:p>
            <a:pPr>
              <a:defRPr/>
            </a:pPr>
            <a:r>
              <a:rPr lang="en-US" b="1" u="dotDash" kern="0" dirty="0">
                <a:solidFill>
                  <a:srgbClr val="FFC000">
                    <a:lumMod val="40000"/>
                    <a:lumOff val="60000"/>
                  </a:srgbClr>
                </a:solidFill>
              </a:rPr>
              <a:t>CACFP</a:t>
            </a:r>
          </a:p>
        </p:txBody>
      </p:sp>
    </p:spTree>
    <p:extLst>
      <p:ext uri="{BB962C8B-B14F-4D97-AF65-F5344CB8AC3E}">
        <p14:creationId xmlns:p14="http://schemas.microsoft.com/office/powerpoint/2010/main" val="883115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4251" y="190953"/>
            <a:ext cx="10906125" cy="2876550"/>
          </a:xfrm>
          <a:prstGeom prst="rect">
            <a:avLst/>
          </a:prstGeom>
        </p:spPr>
      </p:pic>
      <p:pic>
        <p:nvPicPr>
          <p:cNvPr id="5" name="Picture 4"/>
          <p:cNvPicPr>
            <a:picLocks noChangeAspect="1"/>
          </p:cNvPicPr>
          <p:nvPr/>
        </p:nvPicPr>
        <p:blipFill>
          <a:blip r:embed="rId4"/>
          <a:stretch>
            <a:fillRect/>
          </a:stretch>
        </p:blipFill>
        <p:spPr>
          <a:xfrm>
            <a:off x="454251" y="3067503"/>
            <a:ext cx="10896600" cy="3552825"/>
          </a:xfrm>
          <a:prstGeom prst="rect">
            <a:avLst/>
          </a:prstGeom>
        </p:spPr>
      </p:pic>
    </p:spTree>
    <p:extLst>
      <p:ext uri="{BB962C8B-B14F-4D97-AF65-F5344CB8AC3E}">
        <p14:creationId xmlns:p14="http://schemas.microsoft.com/office/powerpoint/2010/main" val="1464836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162" y="1671637"/>
            <a:ext cx="11115675" cy="3514725"/>
          </a:xfrm>
          <a:prstGeom prst="rect">
            <a:avLst/>
          </a:prstGeom>
        </p:spPr>
      </p:pic>
    </p:spTree>
    <p:extLst>
      <p:ext uri="{BB962C8B-B14F-4D97-AF65-F5344CB8AC3E}">
        <p14:creationId xmlns:p14="http://schemas.microsoft.com/office/powerpoint/2010/main" val="1094451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738" y="1957494"/>
            <a:ext cx="4991450" cy="2320892"/>
          </a:xfrm>
          <a:noFill/>
          <a:ln>
            <a:noFill/>
          </a:ln>
          <a:effectLst>
            <a:outerShdw blurRad="63500" sx="102000" sy="102000" algn="ctr" rotWithShape="0">
              <a:prstClr val="black">
                <a:alpha val="40000"/>
              </a:prstClr>
            </a:outerShdw>
          </a:effectLst>
        </p:spPr>
        <p:txBody>
          <a:bodyPr>
            <a:scene3d>
              <a:camera prst="orthographicFront"/>
              <a:lightRig rig="soft" dir="t">
                <a:rot lat="0" lon="0" rev="15600000"/>
              </a:lightRig>
            </a:scene3d>
            <a:sp3d extrusionH="57150" prstMaterial="softEdge">
              <a:bevelT w="25400" h="38100"/>
            </a:sp3d>
          </a:bodyPr>
          <a:lstStyle/>
          <a:p>
            <a:pPr algn="ctr"/>
            <a:r>
              <a:rPr lang="en-US" b="1" dirty="0">
                <a:ln/>
              </a:rPr>
              <a:t>Fluid Milk </a:t>
            </a:r>
            <a:br>
              <a:rPr lang="en-US" b="1" dirty="0">
                <a:ln/>
              </a:rPr>
            </a:br>
            <a:r>
              <a:rPr lang="en-US" b="1" dirty="0">
                <a:ln/>
              </a:rPr>
              <a:t>Component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6" y="55507"/>
            <a:ext cx="5338684" cy="6461760"/>
          </a:xfrm>
          <a:prstGeom prst="rect">
            <a:avLst/>
          </a:prstGeom>
        </p:spPr>
      </p:pic>
    </p:spTree>
    <p:extLst>
      <p:ext uri="{BB962C8B-B14F-4D97-AF65-F5344CB8AC3E}">
        <p14:creationId xmlns:p14="http://schemas.microsoft.com/office/powerpoint/2010/main" val="1414829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577" r="31327"/>
          <a:stretch/>
        </p:blipFill>
        <p:spPr>
          <a:xfrm>
            <a:off x="-2" y="10"/>
            <a:ext cx="6094407" cy="6576958"/>
          </a:xfrm>
          <a:prstGeom prst="rect">
            <a:avLst/>
          </a:prstGeom>
        </p:spPr>
      </p:pic>
      <p:sp>
        <p:nvSpPr>
          <p:cNvPr id="2" name="Title 1"/>
          <p:cNvSpPr>
            <a:spLocks noGrp="1"/>
          </p:cNvSpPr>
          <p:nvPr>
            <p:ph type="title"/>
          </p:nvPr>
        </p:nvSpPr>
        <p:spPr>
          <a:xfrm>
            <a:off x="6291743" y="629266"/>
            <a:ext cx="5561901" cy="1641986"/>
          </a:xfrm>
        </p:spPr>
        <p:txBody>
          <a:bodyPr>
            <a:normAutofit/>
          </a:bodyPr>
          <a:lstStyle/>
          <a:p>
            <a:pPr algn="ctr"/>
            <a:r>
              <a:rPr lang="en-US" dirty="0"/>
              <a:t>One Year Olds </a:t>
            </a:r>
          </a:p>
        </p:txBody>
      </p:sp>
      <p:sp>
        <p:nvSpPr>
          <p:cNvPr id="3" name="Content Placeholder 2"/>
          <p:cNvSpPr>
            <a:spLocks noGrp="1"/>
          </p:cNvSpPr>
          <p:nvPr>
            <p:ph idx="1"/>
          </p:nvPr>
        </p:nvSpPr>
        <p:spPr>
          <a:xfrm>
            <a:off x="6291743" y="1820411"/>
            <a:ext cx="5645791" cy="4756557"/>
          </a:xfrm>
        </p:spPr>
        <p:txBody>
          <a:bodyPr>
            <a:normAutofit fontScale="70000" lnSpcReduction="20000"/>
          </a:bodyPr>
          <a:lstStyle/>
          <a:p>
            <a:pPr>
              <a:lnSpc>
                <a:spcPct val="120000"/>
              </a:lnSpc>
            </a:pPr>
            <a:r>
              <a:rPr lang="en-US" sz="3600" dirty="0"/>
              <a:t>Most 1 </a:t>
            </a:r>
            <a:r>
              <a:rPr lang="en-US" sz="3600" dirty="0" smtClean="0"/>
              <a:t>year </a:t>
            </a:r>
            <a:r>
              <a:rPr lang="en-US" sz="3600" dirty="0"/>
              <a:t>olds need whole milk </a:t>
            </a:r>
          </a:p>
          <a:p>
            <a:pPr lvl="1">
              <a:lnSpc>
                <a:spcPct val="120000"/>
              </a:lnSpc>
            </a:pPr>
            <a:r>
              <a:rPr lang="en-US" sz="3600" dirty="0"/>
              <a:t>Provides higher fat content </a:t>
            </a:r>
          </a:p>
          <a:p>
            <a:pPr lvl="1">
              <a:lnSpc>
                <a:spcPct val="120000"/>
              </a:lnSpc>
            </a:pPr>
            <a:r>
              <a:rPr lang="en-US" sz="3600" dirty="0"/>
              <a:t>Promotes healthy growth &amp; development</a:t>
            </a:r>
          </a:p>
          <a:p>
            <a:pPr marL="457200" lvl="1" indent="0">
              <a:lnSpc>
                <a:spcPct val="120000"/>
              </a:lnSpc>
              <a:buNone/>
            </a:pPr>
            <a:endParaRPr lang="en-US" sz="3600" dirty="0"/>
          </a:p>
          <a:p>
            <a:pPr>
              <a:lnSpc>
                <a:spcPct val="120000"/>
              </a:lnSpc>
            </a:pPr>
            <a:r>
              <a:rPr lang="en-US" sz="3600" b="1" dirty="0"/>
              <a:t>Whole unflavored milk is required at breakfast, lunch, &amp; supper </a:t>
            </a:r>
          </a:p>
          <a:p>
            <a:pPr lvl="1">
              <a:lnSpc>
                <a:spcPct val="120000"/>
              </a:lnSpc>
            </a:pPr>
            <a:r>
              <a:rPr lang="en-US" sz="3600" dirty="0"/>
              <a:t>Optional at snack </a:t>
            </a:r>
          </a:p>
          <a:p>
            <a:pPr marL="0" indent="0">
              <a:lnSpc>
                <a:spcPct val="120000"/>
              </a:lnSpc>
              <a:buNone/>
            </a:pPr>
            <a:endParaRPr lang="en-US" sz="3600" dirty="0"/>
          </a:p>
          <a:p>
            <a:pPr>
              <a:lnSpc>
                <a:spcPct val="120000"/>
              </a:lnSpc>
            </a:pPr>
            <a:r>
              <a:rPr lang="en-US" sz="3600" dirty="0"/>
              <a:t>Serve 4 </a:t>
            </a:r>
            <a:r>
              <a:rPr lang="en-US" sz="3600" dirty="0" err="1" smtClean="0"/>
              <a:t>fl</a:t>
            </a:r>
            <a:r>
              <a:rPr lang="en-US" sz="3600" dirty="0" smtClean="0"/>
              <a:t> </a:t>
            </a:r>
            <a:r>
              <a:rPr lang="en-US" sz="3600" dirty="0" err="1" smtClean="0"/>
              <a:t>oz</a:t>
            </a:r>
            <a:r>
              <a:rPr lang="en-US" sz="3600" dirty="0" smtClean="0"/>
              <a:t> </a:t>
            </a:r>
            <a:r>
              <a:rPr lang="en-US" sz="3600" dirty="0"/>
              <a:t>(½ cup) of unflavored whole milk</a:t>
            </a:r>
          </a:p>
          <a:p>
            <a:pPr>
              <a:lnSpc>
                <a:spcPct val="80000"/>
              </a:lnSpc>
            </a:pPr>
            <a:endParaRPr lang="en-US" sz="1000" dirty="0"/>
          </a:p>
        </p:txBody>
      </p:sp>
    </p:spTree>
    <p:extLst>
      <p:ext uri="{BB962C8B-B14F-4D97-AF65-F5344CB8AC3E}">
        <p14:creationId xmlns:p14="http://schemas.microsoft.com/office/powerpoint/2010/main" val="1308435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Breastmilk Past Age One </a:t>
            </a:r>
            <a:endParaRPr lang="en-US" dirty="0"/>
          </a:p>
        </p:txBody>
      </p:sp>
      <p:sp>
        <p:nvSpPr>
          <p:cNvPr id="3" name="Content Placeholder 2"/>
          <p:cNvSpPr>
            <a:spLocks noGrp="1"/>
          </p:cNvSpPr>
          <p:nvPr>
            <p:ph idx="1"/>
          </p:nvPr>
        </p:nvSpPr>
        <p:spPr>
          <a:xfrm>
            <a:off x="646111" y="1629104"/>
            <a:ext cx="10116481" cy="4619296"/>
          </a:xfrm>
        </p:spPr>
        <p:txBody>
          <a:bodyPr>
            <a:normAutofit fontScale="92500" lnSpcReduction="20000"/>
          </a:bodyPr>
          <a:lstStyle/>
          <a:p>
            <a:r>
              <a:rPr lang="en-US" b="1" dirty="0"/>
              <a:t>May be served as a fluid milk to children of any age</a:t>
            </a:r>
          </a:p>
          <a:p>
            <a:endParaRPr lang="en-US" dirty="0"/>
          </a:p>
          <a:p>
            <a:pPr>
              <a:lnSpc>
                <a:spcPct val="110000"/>
              </a:lnSpc>
            </a:pPr>
            <a:r>
              <a:rPr lang="en-US" dirty="0"/>
              <a:t>Reimbursable:</a:t>
            </a:r>
          </a:p>
          <a:p>
            <a:pPr lvl="1">
              <a:lnSpc>
                <a:spcPct val="110000"/>
              </a:lnSpc>
            </a:pPr>
            <a:r>
              <a:rPr lang="en-US" dirty="0"/>
              <a:t>If a parent/guardian provides expressed breastmilk</a:t>
            </a:r>
          </a:p>
          <a:p>
            <a:pPr lvl="1">
              <a:lnSpc>
                <a:spcPct val="110000"/>
              </a:lnSpc>
            </a:pPr>
            <a:r>
              <a:rPr lang="en-US" dirty="0"/>
              <a:t>A mother breastfeeds her child on-site </a:t>
            </a:r>
          </a:p>
          <a:p>
            <a:pPr>
              <a:lnSpc>
                <a:spcPct val="110000"/>
              </a:lnSpc>
            </a:pPr>
            <a:endParaRPr lang="en-US" dirty="0"/>
          </a:p>
          <a:p>
            <a:pPr>
              <a:lnSpc>
                <a:spcPct val="110000"/>
              </a:lnSpc>
            </a:pPr>
            <a:r>
              <a:rPr lang="en-US" dirty="0"/>
              <a:t>Maybe served in combination with other milk types for a reimbursable meal </a:t>
            </a:r>
          </a:p>
          <a:p>
            <a:pPr lvl="1">
              <a:lnSpc>
                <a:spcPct val="110000"/>
              </a:lnSpc>
            </a:pPr>
            <a:r>
              <a:rPr lang="en-US" dirty="0"/>
              <a:t>i.e., mother brings ¼ cup for 1 year old, provider would supply ¼ cup whole unflavored milk for a total of ½ cup </a:t>
            </a:r>
            <a:r>
              <a:rPr lang="en-US" dirty="0" smtClean="0"/>
              <a:t>serving</a:t>
            </a:r>
            <a:endParaRPr lang="en-US" dirty="0"/>
          </a:p>
        </p:txBody>
      </p:sp>
    </p:spTree>
    <p:extLst>
      <p:ext uri="{BB962C8B-B14F-4D97-AF65-F5344CB8AC3E}">
        <p14:creationId xmlns:p14="http://schemas.microsoft.com/office/powerpoint/2010/main" val="1870653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238" t="5498" r="11023" b="8854"/>
          <a:stretch/>
        </p:blipFill>
        <p:spPr>
          <a:xfrm>
            <a:off x="7895420" y="1652530"/>
            <a:ext cx="4296580" cy="4880472"/>
          </a:xfrm>
          <a:prstGeom prst="rect">
            <a:avLst/>
          </a:prstGeom>
          <a:effectLst>
            <a:softEdge rad="63500"/>
          </a:effectLst>
        </p:spPr>
      </p:pic>
      <p:sp>
        <p:nvSpPr>
          <p:cNvPr id="2" name="Title 1"/>
          <p:cNvSpPr>
            <a:spLocks noGrp="1"/>
          </p:cNvSpPr>
          <p:nvPr>
            <p:ph type="title"/>
          </p:nvPr>
        </p:nvSpPr>
        <p:spPr>
          <a:xfrm>
            <a:off x="286440" y="452718"/>
            <a:ext cx="7337232" cy="1400530"/>
          </a:xfrm>
        </p:spPr>
        <p:txBody>
          <a:bodyPr/>
          <a:lstStyle/>
          <a:p>
            <a:pPr algn="ctr"/>
            <a:r>
              <a:rPr lang="en-US" dirty="0"/>
              <a:t>Transition Period</a:t>
            </a:r>
            <a:endParaRPr lang="en-US" strike="sngStrike" dirty="0"/>
          </a:p>
        </p:txBody>
      </p:sp>
      <p:sp>
        <p:nvSpPr>
          <p:cNvPr id="3" name="Content Placeholder 2"/>
          <p:cNvSpPr>
            <a:spLocks noGrp="1"/>
          </p:cNvSpPr>
          <p:nvPr>
            <p:ph idx="1"/>
          </p:nvPr>
        </p:nvSpPr>
        <p:spPr>
          <a:xfrm>
            <a:off x="286440" y="2052918"/>
            <a:ext cx="7337232" cy="4195481"/>
          </a:xfrm>
        </p:spPr>
        <p:txBody>
          <a:bodyPr>
            <a:normAutofit/>
          </a:bodyPr>
          <a:lstStyle/>
          <a:p>
            <a:r>
              <a:rPr lang="en-US" b="1" dirty="0"/>
              <a:t>One-month transition period is allowable </a:t>
            </a:r>
          </a:p>
          <a:p>
            <a:pPr lvl="1"/>
            <a:r>
              <a:rPr lang="en-US" dirty="0"/>
              <a:t>Switch from whole milk to low-fat or fat-free milk </a:t>
            </a:r>
          </a:p>
          <a:p>
            <a:endParaRPr lang="en-US" dirty="0"/>
          </a:p>
          <a:p>
            <a:r>
              <a:rPr lang="en-US" dirty="0"/>
              <a:t>Children 24 months to 25 months may be served</a:t>
            </a:r>
          </a:p>
          <a:p>
            <a:pPr lvl="1"/>
            <a:r>
              <a:rPr lang="en-US" dirty="0"/>
              <a:t>Whole milk or </a:t>
            </a:r>
            <a:r>
              <a:rPr lang="en-US" dirty="0" smtClean="0"/>
              <a:t>reduced-fat </a:t>
            </a:r>
            <a:r>
              <a:rPr lang="en-US" dirty="0"/>
              <a:t>(2%) milk </a:t>
            </a:r>
          </a:p>
          <a:p>
            <a:endParaRPr lang="en-US" dirty="0"/>
          </a:p>
          <a:p>
            <a:endParaRPr lang="en-US" dirty="0"/>
          </a:p>
        </p:txBody>
      </p:sp>
    </p:spTree>
    <p:extLst>
      <p:ext uri="{BB962C8B-B14F-4D97-AF65-F5344CB8AC3E}">
        <p14:creationId xmlns:p14="http://schemas.microsoft.com/office/powerpoint/2010/main" val="21673513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6">
      <a:dk1>
        <a:sysClr val="windowText" lastClr="000000"/>
      </a:dk1>
      <a:lt1>
        <a:sysClr val="window" lastClr="FFFFFF"/>
      </a:lt1>
      <a:dk2>
        <a:srgbClr val="0E5580"/>
      </a:dk2>
      <a:lt2>
        <a:srgbClr val="BCE1F7"/>
      </a:lt2>
      <a:accent1>
        <a:srgbClr val="FFC000"/>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E51C90C244C9419C3E73092C87AADF" ma:contentTypeVersion="6" ma:contentTypeDescription="Create a new document." ma:contentTypeScope="" ma:versionID="ee193c76fc35d2c68b8793dc37cd2764">
  <xsd:schema xmlns:xsd="http://www.w3.org/2001/XMLSchema" xmlns:xs="http://www.w3.org/2001/XMLSchema" xmlns:p="http://schemas.microsoft.com/office/2006/metadata/properties" xmlns:ns2="fb4ce569-0273-4228-9157-33b14876d013" xmlns:ns3="cb42a20e-e0b4-4657-87ca-b30564c93f19" targetNamespace="http://schemas.microsoft.com/office/2006/metadata/properties" ma:root="true" ma:fieldsID="98af4f1539af667e2bea36b77a977679" ns2:_="" ns3:_="">
    <xsd:import namespace="fb4ce569-0273-4228-9157-33b14876d013"/>
    <xsd:import namespace="cb42a20e-e0b4-4657-87ca-b30564c93f1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ce569-0273-4228-9157-33b14876d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42a20e-e0b4-4657-87ca-b30564c93f1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36BEA-CFD3-4548-BFBD-971BDFD64F92}">
  <ds:schemaRefs>
    <ds:schemaRef ds:uri="http://purl.org/dc/terms/"/>
    <ds:schemaRef ds:uri="fb4ce569-0273-4228-9157-33b14876d013"/>
    <ds:schemaRef ds:uri="http://schemas.microsoft.com/office/infopath/2007/PartnerControls"/>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cb42a20e-e0b4-4657-87ca-b30564c93f19"/>
    <ds:schemaRef ds:uri="http://schemas.microsoft.com/office/2006/metadata/properties"/>
  </ds:schemaRefs>
</ds:datastoreItem>
</file>

<file path=customXml/itemProps2.xml><?xml version="1.0" encoding="utf-8"?>
<ds:datastoreItem xmlns:ds="http://schemas.openxmlformats.org/officeDocument/2006/customXml" ds:itemID="{9A04090D-2881-4A58-9BA4-835815A0605A}">
  <ds:schemaRefs>
    <ds:schemaRef ds:uri="http://schemas.microsoft.com/sharepoint/v3/contenttype/forms"/>
  </ds:schemaRefs>
</ds:datastoreItem>
</file>

<file path=customXml/itemProps3.xml><?xml version="1.0" encoding="utf-8"?>
<ds:datastoreItem xmlns:ds="http://schemas.openxmlformats.org/officeDocument/2006/customXml" ds:itemID="{D51F2942-5F39-46E8-94C8-3FF41C87F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ce569-0273-4228-9157-33b14876d013"/>
    <ds:schemaRef ds:uri="cb42a20e-e0b4-4657-87ca-b30564c93f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8162</TotalTime>
  <Words>3622</Words>
  <Application>Microsoft Office PowerPoint</Application>
  <PresentationFormat>Widescreen</PresentationFormat>
  <Paragraphs>305</Paragraphs>
  <Slides>31</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Century Gothic</vt:lpstr>
      <vt:lpstr>Comic Sans MS</vt:lpstr>
      <vt:lpstr>Courier New</vt:lpstr>
      <vt:lpstr>Times New Roman</vt:lpstr>
      <vt:lpstr>Verdana</vt:lpstr>
      <vt:lpstr>Wingdings</vt:lpstr>
      <vt:lpstr>Wingdings 3</vt:lpstr>
      <vt:lpstr>Ion</vt:lpstr>
      <vt:lpstr>Welcome to the     CACFP Meal Pattern    Requirements Training –  Milk, Fruit, and Vegetable Components</vt:lpstr>
      <vt:lpstr>PowerPoint Presentation</vt:lpstr>
      <vt:lpstr>Child &amp; Adult Meal Pattern Requirements Overview </vt:lpstr>
      <vt:lpstr>PowerPoint Presentation</vt:lpstr>
      <vt:lpstr>PowerPoint Presentation</vt:lpstr>
      <vt:lpstr>Fluid Milk  Component </vt:lpstr>
      <vt:lpstr>One Year Olds </vt:lpstr>
      <vt:lpstr>Breastmilk Past Age One </vt:lpstr>
      <vt:lpstr>Transition Period</vt:lpstr>
      <vt:lpstr>2-5 Year Olds </vt:lpstr>
      <vt:lpstr>6 Year Olds +</vt:lpstr>
      <vt:lpstr>Adult Participants Only </vt:lpstr>
      <vt:lpstr>Milk Substitutions </vt:lpstr>
      <vt:lpstr>Milk Substitutions (cont.) </vt:lpstr>
      <vt:lpstr>Water</vt:lpstr>
      <vt:lpstr>Vegetable &amp; Fruit Overview </vt:lpstr>
      <vt:lpstr>Vegetable &amp; Fruit Overview </vt:lpstr>
      <vt:lpstr>Separation of Vegetable &amp; Fruit</vt:lpstr>
      <vt:lpstr>Increase Vegetable Consumption </vt:lpstr>
      <vt:lpstr>PowerPoint Presentation</vt:lpstr>
      <vt:lpstr>Juice</vt:lpstr>
      <vt:lpstr>PowerPoint Presentation</vt:lpstr>
      <vt:lpstr>Juice Blends &amp; Purees</vt:lpstr>
      <vt:lpstr>Optional Best Practices</vt:lpstr>
      <vt:lpstr>Best Practices &amp; the CACFP</vt:lpstr>
      <vt:lpstr>Milk</vt:lpstr>
      <vt:lpstr>Milk (cont.)</vt:lpstr>
      <vt:lpstr>Water </vt:lpstr>
      <vt:lpstr>Vegetables &amp; Fruits </vt:lpstr>
      <vt:lpstr>Additional Best Practices </vt:lpstr>
      <vt:lpstr>Best Practices Action Plan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 Meal Pattern Requirements Training</dc:title>
  <dc:creator>Lutina Cochran</dc:creator>
  <cp:lastModifiedBy>Patrolia, Jessica</cp:lastModifiedBy>
  <cp:revision>48</cp:revision>
  <cp:lastPrinted>2017-03-27T15:59:13Z</cp:lastPrinted>
  <dcterms:created xsi:type="dcterms:W3CDTF">2017-03-16T23:45:44Z</dcterms:created>
  <dcterms:modified xsi:type="dcterms:W3CDTF">2017-08-02T18:20:23Z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0x010100C4E51C90C244C9419C3E73092C87AADF</vt:lpwstr>
  </property>
</Properties>
</file>