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59" r:id="rId6"/>
    <p:sldId id="265" r:id="rId7"/>
    <p:sldId id="260" r:id="rId8"/>
    <p:sldId id="267" r:id="rId9"/>
    <p:sldId id="273" r:id="rId10"/>
    <p:sldId id="268" r:id="rId11"/>
    <p:sldId id="26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E8E8E8"/>
    <a:srgbClr val="E6AC1A"/>
    <a:srgbClr val="EF8943"/>
    <a:srgbClr val="800000"/>
    <a:srgbClr val="EB6C15"/>
    <a:srgbClr val="5F3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3E78B-02A1-4D33-8B08-8F60D476F09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42650-DBDB-47E7-8BFA-C97311CE9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42650-DBDB-47E7-8BFA-C97311CE99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8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5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8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1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0D3AC-8092-4836-82C9-4BB70002D48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A2C9-06C2-48B2-A1B2-68360E417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5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ep@ric.ed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hyperlink" Target="https://www.ric.edu/early-enrollment-progr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ric.edu/eep/Pages/default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151"/>
          <a:stretch/>
        </p:blipFill>
        <p:spPr>
          <a:xfrm>
            <a:off x="0" y="0"/>
            <a:ext cx="8400687" cy="6117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223" y="5736239"/>
            <a:ext cx="232277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7" y="0"/>
            <a:ext cx="5785757" cy="4309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9687" y="3116466"/>
            <a:ext cx="641712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Established in 1980</a:t>
            </a:r>
          </a:p>
          <a:p>
            <a:endParaRPr lang="en-US" sz="1100" dirty="0"/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largest and oldest program in New England</a:t>
            </a:r>
          </a:p>
          <a:p>
            <a:endParaRPr lang="en-US" sz="1100" dirty="0"/>
          </a:p>
          <a:p>
            <a:r>
              <a:rPr lang="en-US" sz="2400" dirty="0"/>
              <a:t>Founding member of NACEP</a:t>
            </a:r>
          </a:p>
          <a:p>
            <a:endParaRPr lang="en-US" sz="1100" dirty="0"/>
          </a:p>
          <a:p>
            <a:r>
              <a:rPr lang="en-US" sz="2400" dirty="0"/>
              <a:t>49 RIC courses available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85368" y="0"/>
            <a:ext cx="48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EEP HIGHLIGHTS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464" t="3335"/>
          <a:stretch/>
        </p:blipFill>
        <p:spPr>
          <a:xfrm>
            <a:off x="5469467" y="3536608"/>
            <a:ext cx="180220" cy="1974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547" y="5736239"/>
            <a:ext cx="232277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7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54" y="1707585"/>
            <a:ext cx="3804234" cy="383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125" t="8621" r="17953" b="2000"/>
          <a:stretch/>
        </p:blipFill>
        <p:spPr>
          <a:xfrm>
            <a:off x="4706006" y="0"/>
            <a:ext cx="587375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421" y="5685297"/>
            <a:ext cx="2420579" cy="11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91225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3700" y="1951671"/>
            <a:ext cx="46536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42 RI public high schools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4 RI private high schools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7 MA public high schools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86500" y="604158"/>
            <a:ext cx="524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Partner Schools 2021-2022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126" y="5730141"/>
            <a:ext cx="2328874" cy="1127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71C8D-C38D-4BBC-82AA-3188F659F057}"/>
              </a:ext>
            </a:extLst>
          </p:cNvPr>
          <p:cNvSpPr txBox="1"/>
          <p:nvPr/>
        </p:nvSpPr>
        <p:spPr>
          <a:xfrm>
            <a:off x="530575" y="431939"/>
            <a:ext cx="3996267" cy="58477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6AC1A"/>
                </a:solidFill>
              </a:rPr>
              <a:t>High School Partners 2021 – 2022</a:t>
            </a:r>
          </a:p>
          <a:p>
            <a:endParaRPr lang="en-US" sz="1200" b="1" dirty="0">
              <a:solidFill>
                <a:srgbClr val="E6AC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7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973"/>
          <a:stretch/>
        </p:blipFill>
        <p:spPr>
          <a:xfrm>
            <a:off x="0" y="23273"/>
            <a:ext cx="5337402" cy="6834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746" t="30302" r="6013" b="15580"/>
          <a:stretch/>
        </p:blipFill>
        <p:spPr>
          <a:xfrm>
            <a:off x="5952066" y="3440636"/>
            <a:ext cx="2403819" cy="2249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951" y="389455"/>
            <a:ext cx="4632916" cy="2528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126" y="5690365"/>
            <a:ext cx="2328874" cy="1127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946" y="3115541"/>
            <a:ext cx="2990322" cy="2261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567378-5AED-49DF-8175-57F73CE2409B}"/>
              </a:ext>
            </a:extLst>
          </p:cNvPr>
          <p:cNvSpPr txBox="1"/>
          <p:nvPr/>
        </p:nvSpPr>
        <p:spPr>
          <a:xfrm>
            <a:off x="259644" y="841091"/>
            <a:ext cx="4549423" cy="5221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9C20E3-8F3A-439A-B29D-EA736FA3C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965159"/>
              </p:ext>
            </p:extLst>
          </p:nvPr>
        </p:nvGraphicFramePr>
        <p:xfrm>
          <a:off x="352797" y="750503"/>
          <a:ext cx="4831645" cy="4845660"/>
        </p:xfrm>
        <a:graphic>
          <a:graphicData uri="http://schemas.openxmlformats.org/drawingml/2006/table">
            <a:tbl>
              <a:tblPr firstRow="1" firstCol="1" bandRow="1"/>
              <a:tblGrid>
                <a:gridCol w="2494845">
                  <a:extLst>
                    <a:ext uri="{9D8B030D-6E8A-4147-A177-3AD203B41FA5}">
                      <a16:colId xmlns:a16="http://schemas.microsoft.com/office/drawing/2014/main" val="231320362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247706928"/>
                    </a:ext>
                  </a:extLst>
                </a:gridCol>
              </a:tblGrid>
              <a:tr h="147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ǂACCT 201</a:t>
                      </a:r>
                      <a:r>
                        <a:rPr lang="en-US" sz="1200" baseline="-2500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Principles of Accounting I:  Financial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*ITAL 114</a:t>
                      </a:r>
                      <a:r>
                        <a:rPr lang="en-US" sz="1200" baseline="-25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Intermediate Italian II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36644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*AFRI 200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Introduction to Africana Studies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LATN 101 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Elementary Latin I.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286872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*ART 201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Introduction to Visual Arts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*LATN 102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Elementary Latin II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292408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*ǂBIOL 111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Introductory Biology 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*ǂMATH 240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Statistical Methods 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322964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*ǂBIOL 112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Introductory Biology II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ǂMEDI 201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Orientation to Medical Imaging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674942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b="1" baseline="-25000" dirty="0" err="1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ǂCHEM</a:t>
                      </a: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103</a:t>
                      </a:r>
                      <a:r>
                        <a:rPr lang="en-US" sz="1200" baseline="-25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General Chemistry 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ǂMEDI 255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Patient Care in Medical Imaging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746558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*ǂCHEM 104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General Chemistry II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MGT 100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Introduction to Business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31225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 125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College Learning Strategies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*ǂMUS 207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Electronic Music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60866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*ECON 200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Introduction to Economics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b="1" baseline="-25000" dirty="0" err="1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ǂMUS</a:t>
                      </a: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220</a:t>
                      </a:r>
                      <a:r>
                        <a:rPr lang="en-US" sz="1200" baseline="-25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Advanced Digital Audio Production 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674706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ǂECON 214 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Principles of Microeconomics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 119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Advanced Digital Audio Production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8308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ǂECON 215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Principles of Macroeconomics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*MUS 201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Survey of Music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489363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*ENGL 113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Approaches to Drama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*MUS 203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Elementary Music Theory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184117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*ENGL 118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Introduction to the Literary Experience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*MUS 223</a:t>
                      </a:r>
                      <a:r>
                        <a:rPr lang="en-US" sz="1200" baseline="-25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American Popular Music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717045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 230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Personal Finance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200" b="1" baseline="-25000" dirty="0" err="1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ǂMUS</a:t>
                      </a: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225</a:t>
                      </a:r>
                      <a:r>
                        <a:rPr lang="en-US" sz="1200" baseline="-25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History of Jazz. 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709979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ǂFNED 101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Introduction to Teaching and Learning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*ǂPOL 202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American Government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290854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ǂFNED 246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Schooling for Social Justice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*ǂPOL 204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Introduction to Political Thought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480916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*FREN 113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Intermediate French 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*PORT 113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Intermediate Portuguese 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45476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*FREN 114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Intermediate French II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*PORT 114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Intermediate Portuguese II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262661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ǂHPE 115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Fundamentals of First Aid &amp; CPR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*ǂPSYC 110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Introduction to Psychology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594121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ǂHPE 201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Prevention &amp; Care of Athletic Injuries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ǂSWRK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Introduction to Social Work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361384"/>
                  </a:ext>
                </a:extLst>
              </a:tr>
              <a:tr h="263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*HIST 107</a:t>
                      </a:r>
                      <a:r>
                        <a:rPr lang="en-US" sz="1200" baseline="-25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Multiple Voices: The US in the World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*SPAN 113</a:t>
                      </a:r>
                      <a:r>
                        <a:rPr lang="en-US" sz="1200" baseline="-25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Intermediate Spanish 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875269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*HIST 117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Introduction to Historical Analysis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*SPAN 114</a:t>
                      </a:r>
                      <a:r>
                        <a:rPr lang="en-US" sz="1200" baseline="-25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Intermediate Spanish II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872878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*HIST 118</a:t>
                      </a:r>
                      <a:r>
                        <a:rPr lang="en-US" sz="1200" baseline="-25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U.S. History 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ǂTECH 216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Computer-Aided Design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993559"/>
                  </a:ext>
                </a:extLst>
              </a:tr>
              <a:tr h="15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*HIST 119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U.S. History II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ǂTECH 327</a:t>
                      </a:r>
                      <a:r>
                        <a:rPr lang="en-US" sz="1200" baseline="-25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Construction Systems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174349"/>
                  </a:ext>
                </a:extLst>
              </a:tr>
              <a:tr h="3160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-25000" dirty="0">
                          <a:solidFill>
                            <a:srgbClr val="A5002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*ITAL 113</a:t>
                      </a:r>
                      <a:r>
                        <a:rPr lang="en-US" sz="1200" baseline="-25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Intermediate Italian 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0838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A77D7B0-4896-4458-B5AF-3C16B290D019}"/>
              </a:ext>
            </a:extLst>
          </p:cNvPr>
          <p:cNvSpPr txBox="1"/>
          <p:nvPr/>
        </p:nvSpPr>
        <p:spPr>
          <a:xfrm>
            <a:off x="259644" y="6062133"/>
            <a:ext cx="2427112" cy="523220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r>
              <a:rPr lang="en-US" sz="1400" b="1" baseline="-25000" dirty="0">
                <a:solidFill>
                  <a:srgbClr val="A5002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Satisfies a Gen Ed requirement at RIC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baseline="-25000" dirty="0">
                <a:solidFill>
                  <a:srgbClr val="A5002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ǂ Counts in a major or a minor at RIC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3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91550" cy="2000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0585" y="844063"/>
            <a:ext cx="835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How EEP Courses Can Be Applied at RIC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215" y="1670538"/>
            <a:ext cx="6699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126" y="5730142"/>
            <a:ext cx="2328874" cy="1127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6406" y="1736317"/>
            <a:ext cx="5803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90% of our 49 EEP courses count towards a </a:t>
            </a:r>
          </a:p>
          <a:p>
            <a:r>
              <a:rPr lang="en-US" sz="2400" dirty="0"/>
              <a:t>Gen Ed and/or a major or minor requirement</a:t>
            </a:r>
          </a:p>
          <a:p>
            <a:endParaRPr lang="en-US" sz="2400" dirty="0"/>
          </a:p>
          <a:p>
            <a:r>
              <a:rPr lang="en-US" sz="2400" dirty="0"/>
              <a:t>Gen Ed: 32 courses </a:t>
            </a:r>
          </a:p>
          <a:p>
            <a:r>
              <a:rPr lang="en-US" sz="2400" dirty="0"/>
              <a:t>Major or Minor: 23 courses</a:t>
            </a:r>
          </a:p>
          <a:p>
            <a:r>
              <a:rPr lang="en-US" sz="2400" dirty="0"/>
              <a:t>Elective Credit: 5 courses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0585" y="4324301"/>
            <a:ext cx="5328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First of its kind</a:t>
            </a:r>
          </a:p>
          <a:p>
            <a:r>
              <a:rPr lang="en-US" sz="2000" dirty="0"/>
              <a:t>New minor in Digital Media Production was strategically designed to include 2 EEP music courses.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626" y="1850906"/>
            <a:ext cx="4957648" cy="34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9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33" y="601855"/>
            <a:ext cx="676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Newest Additions to EEP Offerings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626" y="1454941"/>
            <a:ext cx="52703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COLL 125 College Learning Strategies </a:t>
            </a:r>
            <a:endParaRPr lang="en-US" sz="2400" dirty="0"/>
          </a:p>
          <a:p>
            <a:r>
              <a:rPr lang="en-US" sz="2400" dirty="0"/>
              <a:t>PCTA was the first high school to offer the course and it is co-taught by an English teacher and a school counselor.</a:t>
            </a:r>
          </a:p>
          <a:p>
            <a:endParaRPr lang="en-US" sz="2400" dirty="0"/>
          </a:p>
          <a:p>
            <a:r>
              <a:rPr lang="en-US" sz="2400" b="1" dirty="0"/>
              <a:t>FNED 101 and 246</a:t>
            </a:r>
          </a:p>
          <a:p>
            <a:r>
              <a:rPr lang="en-US" sz="2400" dirty="0"/>
              <a:t>The Feinstein School of Education &amp; Human Development is now offering two courses required in our elementary education degree. 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3729">
            <a:off x="6554411" y="1159853"/>
            <a:ext cx="4875589" cy="4452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54" y="5540375"/>
            <a:ext cx="2769846" cy="13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0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5467" cy="3240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3735" y="2084464"/>
            <a:ext cx="5413021" cy="3847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b="1" dirty="0">
                <a:solidFill>
                  <a:srgbClr val="A50021"/>
                </a:solidFill>
              </a:rPr>
              <a:t>Interested in becoming an </a:t>
            </a:r>
          </a:p>
          <a:p>
            <a:r>
              <a:rPr lang="en-US" sz="3200" b="1" dirty="0">
                <a:solidFill>
                  <a:srgbClr val="A50021"/>
                </a:solidFill>
              </a:rPr>
              <a:t>EEP Instructor? </a:t>
            </a:r>
          </a:p>
          <a:p>
            <a:r>
              <a:rPr lang="en-US" dirty="0"/>
              <a:t>Contact the EEP staff at 456-8857 or email </a:t>
            </a:r>
            <a:r>
              <a:rPr lang="en-US" dirty="0">
                <a:hlinkClick r:id="rId3"/>
              </a:rPr>
              <a:t>eep@ric.edu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EEP staff can supply sample syllabi for prospective EEP Instructors and will outline the approval process. </a:t>
            </a:r>
          </a:p>
          <a:p>
            <a:r>
              <a:rPr lang="en-US" dirty="0"/>
              <a:t>Visit </a:t>
            </a:r>
            <a:r>
              <a:rPr lang="en-US" b="1" dirty="0">
                <a:hlinkClick r:id="rId4"/>
              </a:rPr>
              <a:t>https://www.ric.edu/early-enrollment-program</a:t>
            </a:r>
            <a:r>
              <a:rPr lang="en-US" b="1" dirty="0"/>
              <a:t> </a:t>
            </a:r>
            <a:r>
              <a:rPr lang="en-US" dirty="0"/>
              <a:t>to and click on EEP Instructors &amp; On-site Coordinators to learn more about requirements and qualifications needed.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6427">
            <a:off x="405774" y="3806149"/>
            <a:ext cx="2545767" cy="25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335" y="2421467"/>
            <a:ext cx="83142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</a:rPr>
              <a:t>QUESTIONS?  </a:t>
            </a:r>
          </a:p>
          <a:p>
            <a:endParaRPr lang="en-US" sz="2400" dirty="0"/>
          </a:p>
          <a:p>
            <a:r>
              <a:rPr lang="en-US" sz="2400" dirty="0"/>
              <a:t>Contacts:</a:t>
            </a:r>
          </a:p>
          <a:p>
            <a:r>
              <a:rPr lang="en-US" sz="2400" dirty="0"/>
              <a:t>Early Enrollment Program (EEP)</a:t>
            </a:r>
          </a:p>
          <a:p>
            <a:r>
              <a:rPr lang="en-US" sz="2400" dirty="0">
                <a:hlinkClick r:id="rId2"/>
              </a:rPr>
              <a:t>http://www.ric.edu/eep/Pages/default.aspx</a:t>
            </a:r>
            <a:r>
              <a:rPr lang="en-US" sz="2400" dirty="0"/>
              <a:t> </a:t>
            </a:r>
          </a:p>
          <a:p>
            <a:r>
              <a:rPr lang="en-US" sz="2400" dirty="0"/>
              <a:t>401-456-8857</a:t>
            </a:r>
          </a:p>
          <a:p>
            <a:endParaRPr lang="en-US" sz="2400" dirty="0"/>
          </a:p>
          <a:p>
            <a:r>
              <a:rPr lang="en-US" sz="2000" dirty="0">
                <a:solidFill>
                  <a:srgbClr val="C00000"/>
                </a:solidFill>
                <a:latin typeface="Lucida Handwriting" panose="03010101010101010101" pitchFamily="66" charset="0"/>
              </a:rPr>
              <a:t>Holly L. Shadoian, PhD</a:t>
            </a:r>
          </a:p>
          <a:p>
            <a:r>
              <a:rPr lang="en-US" sz="2400" dirty="0"/>
              <a:t>Vice Provost for Undergraduate Affairs</a:t>
            </a:r>
          </a:p>
          <a:p>
            <a:r>
              <a:rPr lang="en-US" sz="2400" dirty="0"/>
              <a:t>401-456-8884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35" y="93252"/>
            <a:ext cx="7145866" cy="1312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792" y="5577439"/>
            <a:ext cx="2643208" cy="12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8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5C1D09B8E3F48B7B8F4CFC68BBD73" ma:contentTypeVersion="12" ma:contentTypeDescription="Create a new document." ma:contentTypeScope="" ma:versionID="024328ddd175af303102aabaa175c97d">
  <xsd:schema xmlns:xsd="http://www.w3.org/2001/XMLSchema" xmlns:xs="http://www.w3.org/2001/XMLSchema" xmlns:p="http://schemas.microsoft.com/office/2006/metadata/properties" xmlns:ns3="6399aae3-8672-4ce4-80e8-3c447ec2072d" xmlns:ns4="2bc561ae-9eeb-461b-bdbb-acbcd14f8ca2" targetNamespace="http://schemas.microsoft.com/office/2006/metadata/properties" ma:root="true" ma:fieldsID="eb2162209299c74dde691583fb6a3249" ns3:_="" ns4:_="">
    <xsd:import namespace="6399aae3-8672-4ce4-80e8-3c447ec2072d"/>
    <xsd:import namespace="2bc561ae-9eeb-461b-bdbb-acbcd14f8c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9aae3-8672-4ce4-80e8-3c447ec20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61ae-9eeb-461b-bdbb-acbcd14f8ca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FBC98C-E341-4E48-BE71-75988E920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99aae3-8672-4ce4-80e8-3c447ec2072d"/>
    <ds:schemaRef ds:uri="2bc561ae-9eeb-461b-bdbb-acbcd14f8c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37679A-D295-4206-963F-9D2BDCB0B923}">
  <ds:schemaRefs>
    <ds:schemaRef ds:uri="http://purl.org/dc/terms/"/>
    <ds:schemaRef ds:uri="http://schemas.microsoft.com/office/2006/documentManagement/types"/>
    <ds:schemaRef ds:uri="2bc561ae-9eeb-461b-bdbb-acbcd14f8ca2"/>
    <ds:schemaRef ds:uri="6399aae3-8672-4ce4-80e8-3c447ec2072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239C18-7057-4D9B-B433-037737DA90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595</Words>
  <Application>Microsoft Office PowerPoint</Application>
  <PresentationFormat>Widescreen</PresentationFormat>
  <Paragraphs>101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Rhode Island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Shadoian, Holly L.</dc:creator>
  <cp:lastModifiedBy>Shadoian, Holly L.</cp:lastModifiedBy>
  <cp:revision>74</cp:revision>
  <dcterms:created xsi:type="dcterms:W3CDTF">2019-07-31T20:04:55Z</dcterms:created>
  <dcterms:modified xsi:type="dcterms:W3CDTF">2022-02-07T18:55:25Z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0x0101006AD5C1D09B8E3F48B7B8F4CFC68BBD73</vt:lpwstr>
  </property>
</Properties>
</file>