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277" r:id="rId6"/>
    <p:sldId id="278" r:id="rId7"/>
    <p:sldId id="274" r:id="rId8"/>
    <p:sldId id="258" r:id="rId9"/>
    <p:sldId id="260" r:id="rId10"/>
    <p:sldId id="261" r:id="rId11"/>
    <p:sldId id="266" r:id="rId12"/>
    <p:sldId id="268" r:id="rId13"/>
    <p:sldId id="275" r:id="rId14"/>
    <p:sldId id="276" r:id="rId15"/>
    <p:sldId id="269" r:id="rId16"/>
    <p:sldId id="270" r:id="rId17"/>
    <p:sldId id="271" r:id="rId18"/>
    <p:sldId id="282" r:id="rId19"/>
    <p:sldId id="272" r:id="rId20"/>
    <p:sldId id="279" r:id="rId21"/>
    <p:sldId id="273" r:id="rId22"/>
    <p:sldId id="284" r:id="rId23"/>
    <p:sldId id="283"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unty-McNair, Steven" initials="LS" lastIdx="9" clrIdx="0">
    <p:extLst>
      <p:ext uri="{19B8F6BF-5375-455C-9EA6-DF929625EA0E}">
        <p15:presenceInfo xmlns:p15="http://schemas.microsoft.com/office/powerpoint/2012/main" userId="S-1-5-21-1586716437-331627889-1971066577-9057" providerId="AD"/>
      </p:ext>
    </p:extLst>
  </p:cmAuthor>
  <p:cmAuthor id="2" name="Foehr, Lisa" initials="FL" lastIdx="4" clrIdx="1">
    <p:extLst>
      <p:ext uri="{19B8F6BF-5375-455C-9EA6-DF929625EA0E}">
        <p15:presenceInfo xmlns:p15="http://schemas.microsoft.com/office/powerpoint/2012/main" userId="S-1-5-21-1586716437-331627889-1971066577-1563" providerId="AD"/>
      </p:ext>
    </p:extLst>
  </p:cmAuthor>
  <p:cmAuthor id="3" name="Appel, Carrie" initials="AC" lastIdx="7" clrIdx="2">
    <p:extLst>
      <p:ext uri="{19B8F6BF-5375-455C-9EA6-DF929625EA0E}">
        <p15:presenceInfo xmlns:p15="http://schemas.microsoft.com/office/powerpoint/2012/main" userId="S-1-5-21-1586716437-331627889-1971066577-10549" providerId="AD"/>
      </p:ext>
    </p:extLst>
  </p:cmAuthor>
  <p:cmAuthor id="4" name="Danusis, Kristen" initials="DK" lastIdx="15" clrIdx="3">
    <p:extLst>
      <p:ext uri="{19B8F6BF-5375-455C-9EA6-DF929625EA0E}">
        <p15:presenceInfo xmlns:p15="http://schemas.microsoft.com/office/powerpoint/2012/main" userId="S-1-5-21-1586716437-331627889-1971066577-9609" providerId="AD"/>
      </p:ext>
    </p:extLst>
  </p:cmAuthor>
  <p:cmAuthor id="5" name="Danusis, Kristen" initials="DK [2]" lastIdx="1" clrIdx="4">
    <p:extLst>
      <p:ext uri="{19B8F6BF-5375-455C-9EA6-DF929625EA0E}">
        <p15:presenceInfo xmlns:p15="http://schemas.microsoft.com/office/powerpoint/2012/main" userId="S::Kristen.Danusis@ride.ri.gov::b23fe0e4-c946-4ad3-a93a-c927f599a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444" autoAdjust="0"/>
  </p:normalViewPr>
  <p:slideViewPr>
    <p:cSldViewPr snapToGrid="0">
      <p:cViewPr varScale="1">
        <p:scale>
          <a:sx n="74" d="100"/>
          <a:sy n="74" d="100"/>
        </p:scale>
        <p:origin x="2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usis, Kristen" userId="S::kristen.danusis@ride.ri.gov::b23fe0e4-c946-4ad3-a93a-c927f599a059" providerId="AD" clId="Web-{4EC342E3-8D08-4DF9-172D-BD670B489DE7}"/>
    <pc:docChg chg="modSld">
      <pc:chgData name="Danusis, Kristen" userId="S::kristen.danusis@ride.ri.gov::b23fe0e4-c946-4ad3-a93a-c927f599a059" providerId="AD" clId="Web-{4EC342E3-8D08-4DF9-172D-BD670B489DE7}" dt="2019-11-08T14:55:58.836" v="5" actId="14100"/>
      <pc:docMkLst>
        <pc:docMk/>
      </pc:docMkLst>
      <pc:sldChg chg="addSp delSp modSp">
        <pc:chgData name="Danusis, Kristen" userId="S::kristen.danusis@ride.ri.gov::b23fe0e4-c946-4ad3-a93a-c927f599a059" providerId="AD" clId="Web-{4EC342E3-8D08-4DF9-172D-BD670B489DE7}" dt="2019-11-08T14:55:58.836" v="5" actId="14100"/>
        <pc:sldMkLst>
          <pc:docMk/>
          <pc:sldMk cId="2491657116" sldId="256"/>
        </pc:sldMkLst>
        <pc:spChg chg="mod">
          <ac:chgData name="Danusis, Kristen" userId="S::kristen.danusis@ride.ri.gov::b23fe0e4-c946-4ad3-a93a-c927f599a059" providerId="AD" clId="Web-{4EC342E3-8D08-4DF9-172D-BD670B489DE7}" dt="2019-11-08T14:55:58.836" v="5" actId="14100"/>
          <ac:spMkLst>
            <pc:docMk/>
            <pc:sldMk cId="2491657116" sldId="256"/>
            <ac:spMk id="2" creationId="{00000000-0000-0000-0000-000000000000}"/>
          </ac:spMkLst>
        </pc:spChg>
        <pc:picChg chg="add del mod">
          <ac:chgData name="Danusis, Kristen" userId="S::kristen.danusis@ride.ri.gov::b23fe0e4-c946-4ad3-a93a-c927f599a059" providerId="AD" clId="Web-{4EC342E3-8D08-4DF9-172D-BD670B489DE7}" dt="2019-11-08T14:55:35.819" v="1"/>
          <ac:picMkLst>
            <pc:docMk/>
            <pc:sldMk cId="2491657116" sldId="256"/>
            <ac:picMk id="4" creationId="{7DFEE16B-0D80-4817-8CED-F93E32CE8200}"/>
          </ac:picMkLst>
        </pc:picChg>
      </pc:sldChg>
    </pc:docChg>
  </pc:docChgLst>
  <pc:docChgLst>
    <pc:chgData name="Danusis, Kristen" userId="b23fe0e4-c946-4ad3-a93a-c927f599a059" providerId="ADAL" clId="{34EA17C0-962B-4F37-917A-06693E395652}"/>
    <pc:docChg chg="custSel modSld">
      <pc:chgData name="Danusis, Kristen" userId="b23fe0e4-c946-4ad3-a93a-c927f599a059" providerId="ADAL" clId="{34EA17C0-962B-4F37-917A-06693E395652}" dt="2019-11-26T20:00:24.250" v="313" actId="20577"/>
      <pc:docMkLst>
        <pc:docMk/>
      </pc:docMkLst>
      <pc:sldChg chg="modSp modNotesTx">
        <pc:chgData name="Danusis, Kristen" userId="b23fe0e4-c946-4ad3-a93a-c927f599a059" providerId="ADAL" clId="{34EA17C0-962B-4F37-917A-06693E395652}" dt="2019-11-26T19:55:27.453" v="190" actId="20577"/>
        <pc:sldMkLst>
          <pc:docMk/>
          <pc:sldMk cId="2078609895" sldId="268"/>
        </pc:sldMkLst>
        <pc:graphicFrameChg chg="mod">
          <ac:chgData name="Danusis, Kristen" userId="b23fe0e4-c946-4ad3-a93a-c927f599a059" providerId="ADAL" clId="{34EA17C0-962B-4F37-917A-06693E395652}" dt="2019-11-26T19:51:40.232" v="14" actId="20577"/>
          <ac:graphicFrameMkLst>
            <pc:docMk/>
            <pc:sldMk cId="2078609895" sldId="268"/>
            <ac:graphicFrameMk id="4" creationId="{00000000-0000-0000-0000-000000000000}"/>
          </ac:graphicFrameMkLst>
        </pc:graphicFrameChg>
      </pc:sldChg>
      <pc:sldChg chg="addCm modCm modNotesTx">
        <pc:chgData name="Danusis, Kristen" userId="b23fe0e4-c946-4ad3-a93a-c927f599a059" providerId="ADAL" clId="{34EA17C0-962B-4F37-917A-06693E395652}" dt="2019-11-26T20:00:10.275" v="283"/>
        <pc:sldMkLst>
          <pc:docMk/>
          <pc:sldMk cId="2032766504" sldId="269"/>
        </pc:sldMkLst>
      </pc:sldChg>
      <pc:sldChg chg="modNotesTx">
        <pc:chgData name="Danusis, Kristen" userId="b23fe0e4-c946-4ad3-a93a-c927f599a059" providerId="ADAL" clId="{34EA17C0-962B-4F37-917A-06693E395652}" dt="2019-11-26T20:00:24.250" v="313" actId="20577"/>
        <pc:sldMkLst>
          <pc:docMk/>
          <pc:sldMk cId="3983211391" sldId="282"/>
        </pc:sldMkLst>
      </pc:sldChg>
    </pc:docChg>
  </pc:docChgLst>
  <pc:docChgLst>
    <pc:chgData name="Texeira, Elizabeth" userId="S::elizabeth.texeira@ride.ri.gov::48989585-db7c-407d-a254-2e496f1c309c" providerId="AD" clId="Web-{6FA99C2A-B0D4-127C-E2CF-31F54E07DBF2}"/>
    <pc:docChg chg="modSld">
      <pc:chgData name="Texeira, Elizabeth" userId="S::elizabeth.texeira@ride.ri.gov::48989585-db7c-407d-a254-2e496f1c309c" providerId="AD" clId="Web-{6FA99C2A-B0D4-127C-E2CF-31F54E07DBF2}" dt="2019-08-20T11:23:54.956" v="16" actId="20577"/>
      <pc:docMkLst>
        <pc:docMk/>
      </pc:docMkLst>
      <pc:sldChg chg="modSp">
        <pc:chgData name="Texeira, Elizabeth" userId="S::elizabeth.texeira@ride.ri.gov::48989585-db7c-407d-a254-2e496f1c309c" providerId="AD" clId="Web-{6FA99C2A-B0D4-127C-E2CF-31F54E07DBF2}" dt="2019-08-20T11:23:45.940" v="14" actId="20577"/>
        <pc:sldMkLst>
          <pc:docMk/>
          <pc:sldMk cId="3403573646" sldId="258"/>
        </pc:sldMkLst>
        <pc:spChg chg="mod">
          <ac:chgData name="Texeira, Elizabeth" userId="S::elizabeth.texeira@ride.ri.gov::48989585-db7c-407d-a254-2e496f1c309c" providerId="AD" clId="Web-{6FA99C2A-B0D4-127C-E2CF-31F54E07DBF2}" dt="2019-08-20T11:23:45.940" v="14" actId="20577"/>
          <ac:spMkLst>
            <pc:docMk/>
            <pc:sldMk cId="3403573646" sldId="258"/>
            <ac:spMk id="2" creationId="{00000000-0000-0000-0000-000000000000}"/>
          </ac:spMkLst>
        </pc:spChg>
      </pc:sldChg>
    </pc:docChg>
  </pc:docChgLst>
  <pc:docChgLst>
    <pc:chgData name="Reilly-Chammat, Rosemary" userId="S::rosemary.reilly-chammat@ride.ri.gov::9e393808-a8af-4196-aeec-8b1ac68cf3c5" providerId="AD" clId="Web-{D13900ED-C9EE-44B7-F0A5-FB6AAA8A083C}"/>
    <pc:docChg chg="modSld">
      <pc:chgData name="Reilly-Chammat, Rosemary" userId="S::rosemary.reilly-chammat@ride.ri.gov::9e393808-a8af-4196-aeec-8b1ac68cf3c5" providerId="AD" clId="Web-{D13900ED-C9EE-44B7-F0A5-FB6AAA8A083C}" dt="2019-08-22T16:34:11.844" v="25" actId="20577"/>
      <pc:docMkLst>
        <pc:docMk/>
      </pc:docMkLst>
      <pc:sldChg chg="modSp">
        <pc:chgData name="Reilly-Chammat, Rosemary" userId="S::rosemary.reilly-chammat@ride.ri.gov::9e393808-a8af-4196-aeec-8b1ac68cf3c5" providerId="AD" clId="Web-{D13900ED-C9EE-44B7-F0A5-FB6AAA8A083C}" dt="2019-08-22T16:34:11.844" v="24" actId="20577"/>
        <pc:sldMkLst>
          <pc:docMk/>
          <pc:sldMk cId="2491657116" sldId="256"/>
        </pc:sldMkLst>
        <pc:spChg chg="mod">
          <ac:chgData name="Reilly-Chammat, Rosemary" userId="S::rosemary.reilly-chammat@ride.ri.gov::9e393808-a8af-4196-aeec-8b1ac68cf3c5" providerId="AD" clId="Web-{D13900ED-C9EE-44B7-F0A5-FB6AAA8A083C}" dt="2019-08-22T16:34:11.844" v="24" actId="20577"/>
          <ac:spMkLst>
            <pc:docMk/>
            <pc:sldMk cId="2491657116" sldId="256"/>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R.I. Building</a:t>
            </a:r>
            <a:r>
              <a:rPr lang="en-US" baseline="0" dirty="0"/>
              <a:t> Administrators were asked: </a:t>
            </a:r>
          </a:p>
          <a:p>
            <a:pPr>
              <a:defRPr/>
            </a:pPr>
            <a:r>
              <a:rPr lang="en-US" baseline="0" dirty="0"/>
              <a:t>How much decision-making authority do you have regarding…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responded favorably</c:v>
                </c:pt>
              </c:strCache>
            </c:strRef>
          </c:tx>
          <c:spPr>
            <a:solidFill>
              <a:schemeClr val="accent1"/>
            </a:solidFill>
            <a:ln>
              <a:noFill/>
            </a:ln>
            <a:effectLst/>
          </c:spPr>
          <c:invertIfNegative val="0"/>
          <c:cat>
            <c:strRef>
              <c:f>Sheet1!$A$2:$A$4</c:f>
              <c:strCache>
                <c:ptCount val="3"/>
                <c:pt idx="0">
                  <c:v>Resource expenditures &amp; allocation</c:v>
                </c:pt>
                <c:pt idx="1">
                  <c:v>Hiring</c:v>
                </c:pt>
                <c:pt idx="2">
                  <c:v>Teaching Assignments</c:v>
                </c:pt>
              </c:strCache>
            </c:strRef>
          </c:cat>
          <c:val>
            <c:numRef>
              <c:f>Sheet1!$B$2:$B$4</c:f>
              <c:numCache>
                <c:formatCode>General</c:formatCode>
                <c:ptCount val="3"/>
                <c:pt idx="0">
                  <c:v>77</c:v>
                </c:pt>
                <c:pt idx="1">
                  <c:v>82</c:v>
                </c:pt>
                <c:pt idx="2">
                  <c:v>66</c:v>
                </c:pt>
              </c:numCache>
            </c:numRef>
          </c:val>
          <c:extLst>
            <c:ext xmlns:c16="http://schemas.microsoft.com/office/drawing/2014/chart" uri="{C3380CC4-5D6E-409C-BE32-E72D297353CC}">
              <c16:uniqueId val="{00000000-CE7E-40AA-9A89-56D3AB888308}"/>
            </c:ext>
          </c:extLst>
        </c:ser>
        <c:dLbls>
          <c:showLegendKey val="0"/>
          <c:showVal val="0"/>
          <c:showCatName val="0"/>
          <c:showSerName val="0"/>
          <c:showPercent val="0"/>
          <c:showBubbleSize val="0"/>
        </c:dLbls>
        <c:gapWidth val="219"/>
        <c:overlap val="-27"/>
        <c:axId val="512223672"/>
        <c:axId val="512225968"/>
      </c:barChart>
      <c:catAx>
        <c:axId val="51222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225968"/>
        <c:crosses val="autoZero"/>
        <c:auto val="1"/>
        <c:lblAlgn val="ctr"/>
        <c:lblOffset val="100"/>
        <c:noMultiLvlLbl val="0"/>
      </c:catAx>
      <c:valAx>
        <c:axId val="51222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223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EB0F8-172A-4D0A-A797-EAA26AD65B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943981-1897-40A8-B97A-59F8D8AAFA6B}">
      <dgm:prSet phldrT="[Text]"/>
      <dgm:spPr/>
      <dgm:t>
        <a:bodyPr/>
        <a:lstStyle/>
        <a:p>
          <a:r>
            <a:rPr lang="en-US" b="1" dirty="0"/>
            <a:t>School Committee/</a:t>
          </a:r>
        </a:p>
        <a:p>
          <a:r>
            <a:rPr lang="en-US" b="1" dirty="0"/>
            <a:t>School Board</a:t>
          </a:r>
        </a:p>
      </dgm:t>
    </dgm:pt>
    <dgm:pt modelId="{A46072BE-5235-4D9E-B3FC-E52BC43C60AE}" type="parTrans" cxnId="{31565044-7EFC-4C1C-965A-09E4FE535581}">
      <dgm:prSet/>
      <dgm:spPr/>
      <dgm:t>
        <a:bodyPr/>
        <a:lstStyle/>
        <a:p>
          <a:endParaRPr lang="en-US"/>
        </a:p>
      </dgm:t>
    </dgm:pt>
    <dgm:pt modelId="{13876AD6-721F-474C-B7F6-43B0904895F0}" type="sibTrans" cxnId="{31565044-7EFC-4C1C-965A-09E4FE535581}">
      <dgm:prSet/>
      <dgm:spPr/>
      <dgm:t>
        <a:bodyPr/>
        <a:lstStyle/>
        <a:p>
          <a:endParaRPr lang="en-US"/>
        </a:p>
      </dgm:t>
    </dgm:pt>
    <dgm:pt modelId="{EC45C478-B5F8-4A39-9F60-DA473232FCB6}">
      <dgm:prSet phldrT="[Text]" custT="1"/>
      <dgm:spPr/>
      <dgm:t>
        <a:bodyPr/>
        <a:lstStyle/>
        <a:p>
          <a:r>
            <a:rPr lang="en-US" sz="1600" dirty="0"/>
            <a:t>No longer required to “give advice &amp; consent” on the appointment of school personnel. </a:t>
          </a:r>
        </a:p>
      </dgm:t>
    </dgm:pt>
    <dgm:pt modelId="{973ABF0D-F9F0-4EA2-B38C-41519C66B86E}" type="parTrans" cxnId="{993A847D-69AA-4274-B851-024AA6A12D1A}">
      <dgm:prSet/>
      <dgm:spPr/>
      <dgm:t>
        <a:bodyPr/>
        <a:lstStyle/>
        <a:p>
          <a:endParaRPr lang="en-US"/>
        </a:p>
      </dgm:t>
    </dgm:pt>
    <dgm:pt modelId="{15F46072-03C4-4690-83CF-E58472A3B5F2}" type="sibTrans" cxnId="{993A847D-69AA-4274-B851-024AA6A12D1A}">
      <dgm:prSet/>
      <dgm:spPr/>
      <dgm:t>
        <a:bodyPr/>
        <a:lstStyle/>
        <a:p>
          <a:endParaRPr lang="en-US"/>
        </a:p>
      </dgm:t>
    </dgm:pt>
    <dgm:pt modelId="{E2AD0A0F-A507-49BE-9DCC-38366F349CC9}">
      <dgm:prSet phldrT="[Text]"/>
      <dgm:spPr/>
      <dgm:t>
        <a:bodyPr/>
        <a:lstStyle/>
        <a:p>
          <a:r>
            <a:rPr lang="en-US" b="1" dirty="0"/>
            <a:t>Superintendent</a:t>
          </a:r>
        </a:p>
      </dgm:t>
    </dgm:pt>
    <dgm:pt modelId="{093457B3-1EBD-4C67-8408-3665D4E9F09B}" type="parTrans" cxnId="{D8EDD8FD-DE3C-414E-B803-40B9388DD94C}">
      <dgm:prSet/>
      <dgm:spPr/>
      <dgm:t>
        <a:bodyPr/>
        <a:lstStyle/>
        <a:p>
          <a:endParaRPr lang="en-US"/>
        </a:p>
      </dgm:t>
    </dgm:pt>
    <dgm:pt modelId="{942F8A1E-5C1E-49A5-A773-1E6917C94D39}" type="sibTrans" cxnId="{D8EDD8FD-DE3C-414E-B803-40B9388DD94C}">
      <dgm:prSet/>
      <dgm:spPr/>
      <dgm:t>
        <a:bodyPr/>
        <a:lstStyle/>
        <a:p>
          <a:endParaRPr lang="en-US"/>
        </a:p>
      </dgm:t>
    </dgm:pt>
    <dgm:pt modelId="{11223B82-128A-4216-8049-D91E4F5598F0}">
      <dgm:prSet phldrT="[Text]" custT="1"/>
      <dgm:spPr/>
      <dgm:t>
        <a:bodyPr/>
        <a:lstStyle/>
        <a:p>
          <a:r>
            <a:rPr lang="en-US" sz="1600" dirty="0"/>
            <a:t>Personnel: Appoints principals, administrators, &amp; other personnel not assigned to individual schools (i.e. district-wide and central office staff). Oversees personnel function of the district/LEA. No longer appoints “all” school department personnel.</a:t>
          </a:r>
        </a:p>
      </dgm:t>
    </dgm:pt>
    <dgm:pt modelId="{1F0CC206-58EA-4A35-BEB4-1BEDC51E91AC}" type="parTrans" cxnId="{F8BDFD8C-B6D4-46CE-971F-776403452698}">
      <dgm:prSet/>
      <dgm:spPr/>
      <dgm:t>
        <a:bodyPr/>
        <a:lstStyle/>
        <a:p>
          <a:endParaRPr lang="en-US"/>
        </a:p>
      </dgm:t>
    </dgm:pt>
    <dgm:pt modelId="{3B3B5BEF-C772-49AE-B052-A387D043E6FF}" type="sibTrans" cxnId="{F8BDFD8C-B6D4-46CE-971F-776403452698}">
      <dgm:prSet/>
      <dgm:spPr/>
      <dgm:t>
        <a:bodyPr/>
        <a:lstStyle/>
        <a:p>
          <a:endParaRPr lang="en-US"/>
        </a:p>
      </dgm:t>
    </dgm:pt>
    <dgm:pt modelId="{B76533CD-BBD9-4DA5-9DE9-00EE4A31D8AC}">
      <dgm:prSet custT="1"/>
      <dgm:spPr/>
      <dgm:t>
        <a:bodyPr/>
        <a:lstStyle/>
        <a:p>
          <a:r>
            <a:rPr lang="en-US" sz="1600" dirty="0"/>
            <a:t>No longer oversees care, control, &amp; management of school facilities &amp; equipment.</a:t>
          </a:r>
        </a:p>
      </dgm:t>
    </dgm:pt>
    <dgm:pt modelId="{29B48A8F-3D0C-44B4-9C91-14ACACA73E37}" type="parTrans" cxnId="{15320665-5401-434A-816B-C7AB05F5417F}">
      <dgm:prSet/>
      <dgm:spPr/>
      <dgm:t>
        <a:bodyPr/>
        <a:lstStyle/>
        <a:p>
          <a:endParaRPr lang="en-US"/>
        </a:p>
      </dgm:t>
    </dgm:pt>
    <dgm:pt modelId="{6A1C28DD-7D4C-4A78-9E73-E75A0100F38E}" type="sibTrans" cxnId="{15320665-5401-434A-816B-C7AB05F5417F}">
      <dgm:prSet/>
      <dgm:spPr/>
      <dgm:t>
        <a:bodyPr/>
        <a:lstStyle/>
        <a:p>
          <a:endParaRPr lang="en-US"/>
        </a:p>
      </dgm:t>
    </dgm:pt>
    <dgm:pt modelId="{15B996F4-5FAD-4346-ACF4-1B0AF0492AAA}">
      <dgm:prSet custT="1"/>
      <dgm:spPr/>
      <dgm:t>
        <a:bodyPr/>
        <a:lstStyle/>
        <a:p>
          <a:r>
            <a:rPr lang="en-US" sz="1600" dirty="0"/>
            <a:t>Oversees vs. </a:t>
          </a:r>
          <a:r>
            <a:rPr lang="en-US" sz="1600" dirty="0">
              <a:solidFill>
                <a:schemeClr val="tx1"/>
              </a:solidFill>
            </a:rPr>
            <a:t>being</a:t>
          </a:r>
          <a:r>
            <a:rPr lang="en-US" sz="1600" dirty="0">
              <a:solidFill>
                <a:srgbClr val="FF0000"/>
              </a:solidFill>
            </a:rPr>
            <a:t> </a:t>
          </a:r>
          <a:r>
            <a:rPr lang="en-US" sz="1600" dirty="0"/>
            <a:t>responsible for school discipline.</a:t>
          </a:r>
        </a:p>
      </dgm:t>
    </dgm:pt>
    <dgm:pt modelId="{ECA84B5D-BF39-42B7-BACE-DCCB44E8AD03}" type="parTrans" cxnId="{CB846B9D-632C-43FA-8281-55661F06DC15}">
      <dgm:prSet/>
      <dgm:spPr/>
      <dgm:t>
        <a:bodyPr/>
        <a:lstStyle/>
        <a:p>
          <a:endParaRPr lang="en-US"/>
        </a:p>
      </dgm:t>
    </dgm:pt>
    <dgm:pt modelId="{72B54C66-59B8-4934-AF18-F7EDFE7E0B0A}" type="sibTrans" cxnId="{CB846B9D-632C-43FA-8281-55661F06DC15}">
      <dgm:prSet/>
      <dgm:spPr/>
      <dgm:t>
        <a:bodyPr/>
        <a:lstStyle/>
        <a:p>
          <a:endParaRPr lang="en-US"/>
        </a:p>
      </dgm:t>
    </dgm:pt>
    <dgm:pt modelId="{63A222EC-EFFE-4D2F-BD08-3DFD0DCA0B50}">
      <dgm:prSet custT="1"/>
      <dgm:spPr/>
      <dgm:t>
        <a:bodyPr/>
        <a:lstStyle/>
        <a:p>
          <a:r>
            <a:rPr lang="en-US" sz="1600" dirty="0"/>
            <a:t>Approves School Improvement Plan.</a:t>
          </a:r>
        </a:p>
      </dgm:t>
    </dgm:pt>
    <dgm:pt modelId="{BFAC1C7D-3FD1-49EF-BFDD-DF12667F8339}" type="parTrans" cxnId="{AC60F860-1AB1-406F-A07D-CED0F65382E8}">
      <dgm:prSet/>
      <dgm:spPr/>
      <dgm:t>
        <a:bodyPr/>
        <a:lstStyle/>
        <a:p>
          <a:endParaRPr lang="en-US"/>
        </a:p>
      </dgm:t>
    </dgm:pt>
    <dgm:pt modelId="{6CCA85AF-206E-405F-96A0-31B20AA3FDFF}" type="sibTrans" cxnId="{AC60F860-1AB1-406F-A07D-CED0F65382E8}">
      <dgm:prSet/>
      <dgm:spPr/>
      <dgm:t>
        <a:bodyPr/>
        <a:lstStyle/>
        <a:p>
          <a:endParaRPr lang="en-US"/>
        </a:p>
      </dgm:t>
    </dgm:pt>
    <dgm:pt modelId="{9C2A8A23-4AA6-48E2-81F0-A884EE5D1721}">
      <dgm:prSet phldrT="[Text]" custT="1"/>
      <dgm:spPr/>
      <dgm:t>
        <a:bodyPr/>
        <a:lstStyle/>
        <a:p>
          <a:r>
            <a:rPr lang="en-US" sz="1600" dirty="0"/>
            <a:t>Continue to ensure that a School Improvement Team is established and that there are procedures for the election and appointment of members.</a:t>
          </a:r>
        </a:p>
      </dgm:t>
    </dgm:pt>
    <dgm:pt modelId="{A1418645-B26A-4560-98E2-23811331902C}" type="parTrans" cxnId="{771E6D3B-59A5-4044-BA57-F4AEB3C64CA1}">
      <dgm:prSet/>
      <dgm:spPr/>
      <dgm:t>
        <a:bodyPr/>
        <a:lstStyle/>
        <a:p>
          <a:endParaRPr lang="en-US"/>
        </a:p>
      </dgm:t>
    </dgm:pt>
    <dgm:pt modelId="{07EB284A-8035-4BE0-A297-728FF95E5402}" type="sibTrans" cxnId="{771E6D3B-59A5-4044-BA57-F4AEB3C64CA1}">
      <dgm:prSet/>
      <dgm:spPr/>
      <dgm:t>
        <a:bodyPr/>
        <a:lstStyle/>
        <a:p>
          <a:endParaRPr lang="en-US"/>
        </a:p>
      </dgm:t>
    </dgm:pt>
    <dgm:pt modelId="{88DEC67C-FE24-4F79-8B1C-2B944B231A99}" type="pres">
      <dgm:prSet presAssocID="{12DEB0F8-172A-4D0A-A797-EAA26AD65B41}" presName="Name0" presStyleCnt="0">
        <dgm:presLayoutVars>
          <dgm:dir/>
          <dgm:animLvl val="lvl"/>
          <dgm:resizeHandles val="exact"/>
        </dgm:presLayoutVars>
      </dgm:prSet>
      <dgm:spPr/>
      <dgm:t>
        <a:bodyPr/>
        <a:lstStyle/>
        <a:p>
          <a:endParaRPr lang="en-US"/>
        </a:p>
      </dgm:t>
    </dgm:pt>
    <dgm:pt modelId="{F5BA89CE-766D-49D0-876B-971101C4DE8A}" type="pres">
      <dgm:prSet presAssocID="{80943981-1897-40A8-B97A-59F8D8AAFA6B}" presName="linNode" presStyleCnt="0"/>
      <dgm:spPr/>
    </dgm:pt>
    <dgm:pt modelId="{121F4957-221B-4900-8837-E3BFCE2971E2}" type="pres">
      <dgm:prSet presAssocID="{80943981-1897-40A8-B97A-59F8D8AAFA6B}" presName="parentText" presStyleLbl="node1" presStyleIdx="0" presStyleCnt="2" custScaleX="58154" custScaleY="68925">
        <dgm:presLayoutVars>
          <dgm:chMax val="1"/>
          <dgm:bulletEnabled val="1"/>
        </dgm:presLayoutVars>
      </dgm:prSet>
      <dgm:spPr/>
      <dgm:t>
        <a:bodyPr/>
        <a:lstStyle/>
        <a:p>
          <a:endParaRPr lang="en-US"/>
        </a:p>
      </dgm:t>
    </dgm:pt>
    <dgm:pt modelId="{3C10DB57-7AF6-484A-BB23-B5C82820DBE7}" type="pres">
      <dgm:prSet presAssocID="{80943981-1897-40A8-B97A-59F8D8AAFA6B}" presName="descendantText" presStyleLbl="alignAccFollowNode1" presStyleIdx="0" presStyleCnt="2" custScaleX="141933" custScaleY="66724">
        <dgm:presLayoutVars>
          <dgm:bulletEnabled val="1"/>
        </dgm:presLayoutVars>
      </dgm:prSet>
      <dgm:spPr/>
      <dgm:t>
        <a:bodyPr/>
        <a:lstStyle/>
        <a:p>
          <a:endParaRPr lang="en-US"/>
        </a:p>
      </dgm:t>
    </dgm:pt>
    <dgm:pt modelId="{EE75DCE2-5C0C-4F01-85FA-D01A8A07ADAE}" type="pres">
      <dgm:prSet presAssocID="{13876AD6-721F-474C-B7F6-43B0904895F0}" presName="sp" presStyleCnt="0"/>
      <dgm:spPr/>
    </dgm:pt>
    <dgm:pt modelId="{1729C543-2FDA-4D68-83D4-11FD20B22010}" type="pres">
      <dgm:prSet presAssocID="{E2AD0A0F-A507-49BE-9DCC-38366F349CC9}" presName="linNode" presStyleCnt="0"/>
      <dgm:spPr/>
    </dgm:pt>
    <dgm:pt modelId="{4AE8A1E2-314C-4DDA-87BE-B99F5FB89F0C}" type="pres">
      <dgm:prSet presAssocID="{E2AD0A0F-A507-49BE-9DCC-38366F349CC9}" presName="parentText" presStyleLbl="node1" presStyleIdx="1" presStyleCnt="2" custScaleX="59870" custScaleY="64888">
        <dgm:presLayoutVars>
          <dgm:chMax val="1"/>
          <dgm:bulletEnabled val="1"/>
        </dgm:presLayoutVars>
      </dgm:prSet>
      <dgm:spPr/>
      <dgm:t>
        <a:bodyPr/>
        <a:lstStyle/>
        <a:p>
          <a:endParaRPr lang="en-US"/>
        </a:p>
      </dgm:t>
    </dgm:pt>
    <dgm:pt modelId="{D9EC051F-7B17-4E8F-8EE4-BAD5CA5610F8}" type="pres">
      <dgm:prSet presAssocID="{E2AD0A0F-A507-49BE-9DCC-38366F349CC9}" presName="descendantText" presStyleLbl="alignAccFollowNode1" presStyleIdx="1" presStyleCnt="2" custScaleX="139968" custScaleY="80713">
        <dgm:presLayoutVars>
          <dgm:bulletEnabled val="1"/>
        </dgm:presLayoutVars>
      </dgm:prSet>
      <dgm:spPr/>
      <dgm:t>
        <a:bodyPr/>
        <a:lstStyle/>
        <a:p>
          <a:endParaRPr lang="en-US"/>
        </a:p>
      </dgm:t>
    </dgm:pt>
  </dgm:ptLst>
  <dgm:cxnLst>
    <dgm:cxn modelId="{E6FB0600-A466-4156-8756-F41621C98D3F}" type="presOf" srcId="{15B996F4-5FAD-4346-ACF4-1B0AF0492AAA}" destId="{D9EC051F-7B17-4E8F-8EE4-BAD5CA5610F8}" srcOrd="0" destOrd="2" presId="urn:microsoft.com/office/officeart/2005/8/layout/vList5"/>
    <dgm:cxn modelId="{9AEE8396-8F9E-4FCC-AB9F-76569BEDC8C9}" type="presOf" srcId="{B76533CD-BBD9-4DA5-9DE9-00EE4A31D8AC}" destId="{D9EC051F-7B17-4E8F-8EE4-BAD5CA5610F8}" srcOrd="0" destOrd="1" presId="urn:microsoft.com/office/officeart/2005/8/layout/vList5"/>
    <dgm:cxn modelId="{993A847D-69AA-4274-B851-024AA6A12D1A}" srcId="{80943981-1897-40A8-B97A-59F8D8AAFA6B}" destId="{EC45C478-B5F8-4A39-9F60-DA473232FCB6}" srcOrd="1" destOrd="0" parTransId="{973ABF0D-F9F0-4EA2-B38C-41519C66B86E}" sibTransId="{15F46072-03C4-4690-83CF-E58472A3B5F2}"/>
    <dgm:cxn modelId="{31565044-7EFC-4C1C-965A-09E4FE535581}" srcId="{12DEB0F8-172A-4D0A-A797-EAA26AD65B41}" destId="{80943981-1897-40A8-B97A-59F8D8AAFA6B}" srcOrd="0" destOrd="0" parTransId="{A46072BE-5235-4D9E-B3FC-E52BC43C60AE}" sibTransId="{13876AD6-721F-474C-B7F6-43B0904895F0}"/>
    <dgm:cxn modelId="{D8EDD8FD-DE3C-414E-B803-40B9388DD94C}" srcId="{12DEB0F8-172A-4D0A-A797-EAA26AD65B41}" destId="{E2AD0A0F-A507-49BE-9DCC-38366F349CC9}" srcOrd="1" destOrd="0" parTransId="{093457B3-1EBD-4C67-8408-3665D4E9F09B}" sibTransId="{942F8A1E-5C1E-49A5-A773-1E6917C94D39}"/>
    <dgm:cxn modelId="{CB846B9D-632C-43FA-8281-55661F06DC15}" srcId="{E2AD0A0F-A507-49BE-9DCC-38366F349CC9}" destId="{15B996F4-5FAD-4346-ACF4-1B0AF0492AAA}" srcOrd="2" destOrd="0" parTransId="{ECA84B5D-BF39-42B7-BACE-DCCB44E8AD03}" sibTransId="{72B54C66-59B8-4934-AF18-F7EDFE7E0B0A}"/>
    <dgm:cxn modelId="{81FFCBB7-274B-4571-A325-5991B0087EF6}" type="presOf" srcId="{EC45C478-B5F8-4A39-9F60-DA473232FCB6}" destId="{3C10DB57-7AF6-484A-BB23-B5C82820DBE7}" srcOrd="0" destOrd="1" presId="urn:microsoft.com/office/officeart/2005/8/layout/vList5"/>
    <dgm:cxn modelId="{F8BDFD8C-B6D4-46CE-971F-776403452698}" srcId="{E2AD0A0F-A507-49BE-9DCC-38366F349CC9}" destId="{11223B82-128A-4216-8049-D91E4F5598F0}" srcOrd="0" destOrd="0" parTransId="{1F0CC206-58EA-4A35-BEB4-1BEDC51E91AC}" sibTransId="{3B3B5BEF-C772-49AE-B052-A387D043E6FF}"/>
    <dgm:cxn modelId="{15320665-5401-434A-816B-C7AB05F5417F}" srcId="{E2AD0A0F-A507-49BE-9DCC-38366F349CC9}" destId="{B76533CD-BBD9-4DA5-9DE9-00EE4A31D8AC}" srcOrd="1" destOrd="0" parTransId="{29B48A8F-3D0C-44B4-9C91-14ACACA73E37}" sibTransId="{6A1C28DD-7D4C-4A78-9E73-E75A0100F38E}"/>
    <dgm:cxn modelId="{E01B7718-B35C-416E-8E41-0F6CACE1D2DD}" type="presOf" srcId="{12DEB0F8-172A-4D0A-A797-EAA26AD65B41}" destId="{88DEC67C-FE24-4F79-8B1C-2B944B231A99}" srcOrd="0" destOrd="0" presId="urn:microsoft.com/office/officeart/2005/8/layout/vList5"/>
    <dgm:cxn modelId="{FD7ED7B9-A8D3-44D7-933B-9A091BA06DBA}" type="presOf" srcId="{11223B82-128A-4216-8049-D91E4F5598F0}" destId="{D9EC051F-7B17-4E8F-8EE4-BAD5CA5610F8}" srcOrd="0" destOrd="0" presId="urn:microsoft.com/office/officeart/2005/8/layout/vList5"/>
    <dgm:cxn modelId="{AC60F860-1AB1-406F-A07D-CED0F65382E8}" srcId="{E2AD0A0F-A507-49BE-9DCC-38366F349CC9}" destId="{63A222EC-EFFE-4D2F-BD08-3DFD0DCA0B50}" srcOrd="3" destOrd="0" parTransId="{BFAC1C7D-3FD1-49EF-BFDD-DF12667F8339}" sibTransId="{6CCA85AF-206E-405F-96A0-31B20AA3FDFF}"/>
    <dgm:cxn modelId="{771E6D3B-59A5-4044-BA57-F4AEB3C64CA1}" srcId="{80943981-1897-40A8-B97A-59F8D8AAFA6B}" destId="{9C2A8A23-4AA6-48E2-81F0-A884EE5D1721}" srcOrd="0" destOrd="0" parTransId="{A1418645-B26A-4560-98E2-23811331902C}" sibTransId="{07EB284A-8035-4BE0-A297-728FF95E5402}"/>
    <dgm:cxn modelId="{7396A6B5-25E2-42A2-A91A-6BBD43DA02F8}" type="presOf" srcId="{63A222EC-EFFE-4D2F-BD08-3DFD0DCA0B50}" destId="{D9EC051F-7B17-4E8F-8EE4-BAD5CA5610F8}" srcOrd="0" destOrd="3" presId="urn:microsoft.com/office/officeart/2005/8/layout/vList5"/>
    <dgm:cxn modelId="{4B66E261-6538-420C-999D-9A9BAC451CFD}" type="presOf" srcId="{9C2A8A23-4AA6-48E2-81F0-A884EE5D1721}" destId="{3C10DB57-7AF6-484A-BB23-B5C82820DBE7}" srcOrd="0" destOrd="0" presId="urn:microsoft.com/office/officeart/2005/8/layout/vList5"/>
    <dgm:cxn modelId="{8BE58C17-94FD-419E-BAA1-2C24CBD74C08}" type="presOf" srcId="{E2AD0A0F-A507-49BE-9DCC-38366F349CC9}" destId="{4AE8A1E2-314C-4DDA-87BE-B99F5FB89F0C}" srcOrd="0" destOrd="0" presId="urn:microsoft.com/office/officeart/2005/8/layout/vList5"/>
    <dgm:cxn modelId="{F2D984AC-D454-4367-99B6-7D4774415FAD}" type="presOf" srcId="{80943981-1897-40A8-B97A-59F8D8AAFA6B}" destId="{121F4957-221B-4900-8837-E3BFCE2971E2}" srcOrd="0" destOrd="0" presId="urn:microsoft.com/office/officeart/2005/8/layout/vList5"/>
    <dgm:cxn modelId="{F4BB5528-C06E-4267-90EC-BB9AA06D26F7}" type="presParOf" srcId="{88DEC67C-FE24-4F79-8B1C-2B944B231A99}" destId="{F5BA89CE-766D-49D0-876B-971101C4DE8A}" srcOrd="0" destOrd="0" presId="urn:microsoft.com/office/officeart/2005/8/layout/vList5"/>
    <dgm:cxn modelId="{7CBA5693-C6A7-4135-9B8B-5EE6C01A0BEE}" type="presParOf" srcId="{F5BA89CE-766D-49D0-876B-971101C4DE8A}" destId="{121F4957-221B-4900-8837-E3BFCE2971E2}" srcOrd="0" destOrd="0" presId="urn:microsoft.com/office/officeart/2005/8/layout/vList5"/>
    <dgm:cxn modelId="{765D2D81-37DC-4EE4-91D7-E832F03F111E}" type="presParOf" srcId="{F5BA89CE-766D-49D0-876B-971101C4DE8A}" destId="{3C10DB57-7AF6-484A-BB23-B5C82820DBE7}" srcOrd="1" destOrd="0" presId="urn:microsoft.com/office/officeart/2005/8/layout/vList5"/>
    <dgm:cxn modelId="{32811CF5-906A-44D9-ABE0-8D5BFF11F294}" type="presParOf" srcId="{88DEC67C-FE24-4F79-8B1C-2B944B231A99}" destId="{EE75DCE2-5C0C-4F01-85FA-D01A8A07ADAE}" srcOrd="1" destOrd="0" presId="urn:microsoft.com/office/officeart/2005/8/layout/vList5"/>
    <dgm:cxn modelId="{4234D325-951A-469A-BA90-B97C475804BE}" type="presParOf" srcId="{88DEC67C-FE24-4F79-8B1C-2B944B231A99}" destId="{1729C543-2FDA-4D68-83D4-11FD20B22010}" srcOrd="2" destOrd="0" presId="urn:microsoft.com/office/officeart/2005/8/layout/vList5"/>
    <dgm:cxn modelId="{D2D39FC3-7711-45CC-A72B-CC3C61596B75}" type="presParOf" srcId="{1729C543-2FDA-4D68-83D4-11FD20B22010}" destId="{4AE8A1E2-314C-4DDA-87BE-B99F5FB89F0C}" srcOrd="0" destOrd="0" presId="urn:microsoft.com/office/officeart/2005/8/layout/vList5"/>
    <dgm:cxn modelId="{F7CA766E-3D9E-48AF-961F-2CAAD886B189}" type="presParOf" srcId="{1729C543-2FDA-4D68-83D4-11FD20B22010}" destId="{D9EC051F-7B17-4E8F-8EE4-BAD5CA5610F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67CBC-F67A-462D-926C-68A49B95D0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F24206-30D4-43C3-8331-23E096DB3E91}">
      <dgm:prSet phldrT="[Text]" custT="1"/>
      <dgm:spPr/>
      <dgm:t>
        <a:bodyPr/>
        <a:lstStyle/>
        <a:p>
          <a:r>
            <a:rPr lang="en-US" sz="2400" b="1" u="none" dirty="0"/>
            <a:t>Principals</a:t>
          </a:r>
          <a:r>
            <a:rPr lang="en-US" sz="2400" b="1" dirty="0"/>
            <a:t>:</a:t>
          </a:r>
          <a:r>
            <a:rPr lang="en-US" sz="2400" dirty="0"/>
            <a:t> </a:t>
          </a:r>
        </a:p>
        <a:p>
          <a:r>
            <a:rPr lang="en-US" sz="2000" i="1" dirty="0">
              <a:solidFill>
                <a:schemeClr val="bg1"/>
              </a:solidFill>
            </a:rPr>
            <a:t>The act states that principals “shall be the educational administrators and managers of their schools &amp; shall supervise the operation &amp; management of their schools and school property”.</a:t>
          </a:r>
          <a:endParaRPr lang="en-US" sz="2000" dirty="0">
            <a:solidFill>
              <a:schemeClr val="bg1"/>
            </a:solidFill>
          </a:endParaRPr>
        </a:p>
      </dgm:t>
    </dgm:pt>
    <dgm:pt modelId="{2E886DA1-D471-4AB7-8FD8-D33CA68B95C7}" type="parTrans" cxnId="{C247A908-AECE-4B25-988E-1D207A17B5C4}">
      <dgm:prSet/>
      <dgm:spPr/>
      <dgm:t>
        <a:bodyPr/>
        <a:lstStyle/>
        <a:p>
          <a:endParaRPr lang="en-US"/>
        </a:p>
      </dgm:t>
    </dgm:pt>
    <dgm:pt modelId="{11408AF2-A81C-4144-B4C1-D408688D799B}" type="sibTrans" cxnId="{C247A908-AECE-4B25-988E-1D207A17B5C4}">
      <dgm:prSet/>
      <dgm:spPr/>
      <dgm:t>
        <a:bodyPr/>
        <a:lstStyle/>
        <a:p>
          <a:endParaRPr lang="en-US"/>
        </a:p>
      </dgm:t>
    </dgm:pt>
    <dgm:pt modelId="{D849E24C-D4FB-4DA0-B438-A903B50AC5B4}">
      <dgm:prSet phldrT="[Text]" custT="1"/>
      <dgm:spPr>
        <a:solidFill>
          <a:schemeClr val="accent1">
            <a:lumMod val="40000"/>
            <a:lumOff val="60000"/>
          </a:schemeClr>
        </a:solidFill>
      </dgm:spPr>
      <dgm:t>
        <a:bodyPr/>
        <a:lstStyle/>
        <a:p>
          <a:pPr algn="l"/>
          <a:r>
            <a:rPr lang="en-US" sz="2400" dirty="0">
              <a:solidFill>
                <a:schemeClr val="tx1"/>
              </a:solidFill>
            </a:rPr>
            <a:t>Oversee the care, control, &amp; management of school facilities &amp; equipment.</a:t>
          </a:r>
        </a:p>
      </dgm:t>
    </dgm:pt>
    <dgm:pt modelId="{C213C481-858D-4EC7-A8E4-F3F111055FF0}" type="parTrans" cxnId="{6E0CB306-BF61-4FAD-974B-8214012E74FD}">
      <dgm:prSet/>
      <dgm:spPr/>
      <dgm:t>
        <a:bodyPr/>
        <a:lstStyle/>
        <a:p>
          <a:endParaRPr lang="en-US"/>
        </a:p>
      </dgm:t>
    </dgm:pt>
    <dgm:pt modelId="{D5694BEE-894A-45F8-8A24-9C4AD1794284}" type="sibTrans" cxnId="{6E0CB306-BF61-4FAD-974B-8214012E74FD}">
      <dgm:prSet/>
      <dgm:spPr/>
      <dgm:t>
        <a:bodyPr/>
        <a:lstStyle/>
        <a:p>
          <a:endParaRPr lang="en-US"/>
        </a:p>
      </dgm:t>
    </dgm:pt>
    <dgm:pt modelId="{A9418A31-0316-4191-A761-678EF5D298A4}">
      <dgm:prSet phldrT="[Text]" custT="1"/>
      <dgm:spPr>
        <a:solidFill>
          <a:schemeClr val="accent1">
            <a:lumMod val="40000"/>
            <a:lumOff val="60000"/>
          </a:schemeClr>
        </a:solidFill>
      </dgm:spPr>
      <dgm:t>
        <a:bodyPr/>
        <a:lstStyle/>
        <a:p>
          <a:pPr algn="l"/>
          <a:r>
            <a:rPr lang="en-US" sz="2400" dirty="0">
              <a:solidFill>
                <a:schemeClr val="tx1"/>
              </a:solidFill>
            </a:rPr>
            <a:t>Initiate performance review plan for the school &amp; individual teachers.</a:t>
          </a:r>
        </a:p>
      </dgm:t>
    </dgm:pt>
    <dgm:pt modelId="{B0D3A9CD-3F6A-4051-947D-867E8DDA966B}" type="parTrans" cxnId="{421843F5-0F8C-413E-83BC-79239C2DE679}">
      <dgm:prSet/>
      <dgm:spPr/>
      <dgm:t>
        <a:bodyPr/>
        <a:lstStyle/>
        <a:p>
          <a:endParaRPr lang="en-US"/>
        </a:p>
      </dgm:t>
    </dgm:pt>
    <dgm:pt modelId="{8BF40C05-FB0A-4FE1-BA9B-F399F2FBCB5A}" type="sibTrans" cxnId="{421843F5-0F8C-413E-83BC-79239C2DE679}">
      <dgm:prSet/>
      <dgm:spPr/>
      <dgm:t>
        <a:bodyPr/>
        <a:lstStyle/>
        <a:p>
          <a:endParaRPr lang="en-US"/>
        </a:p>
      </dgm:t>
    </dgm:pt>
    <dgm:pt modelId="{16528E79-B62F-4033-9662-F84AD8734FC6}">
      <dgm:prSet phldrT="[Text]" custT="1"/>
      <dgm:spPr>
        <a:solidFill>
          <a:schemeClr val="accent1">
            <a:lumMod val="40000"/>
            <a:lumOff val="60000"/>
          </a:schemeClr>
        </a:solidFill>
      </dgm:spPr>
      <dgm:t>
        <a:bodyPr/>
        <a:lstStyle/>
        <a:p>
          <a:pPr algn="l"/>
          <a:r>
            <a:rPr lang="en-US" sz="2400" dirty="0">
              <a:solidFill>
                <a:schemeClr val="tx1"/>
              </a:solidFill>
            </a:rPr>
            <a:t>Recommend the termination of staff at school.</a:t>
          </a:r>
        </a:p>
      </dgm:t>
    </dgm:pt>
    <dgm:pt modelId="{36A7B17B-624D-49E7-9378-9A4FC89F5C35}" type="parTrans" cxnId="{E438BE22-8415-4075-B6A9-07376B29262A}">
      <dgm:prSet/>
      <dgm:spPr/>
      <dgm:t>
        <a:bodyPr/>
        <a:lstStyle/>
        <a:p>
          <a:endParaRPr lang="en-US"/>
        </a:p>
      </dgm:t>
    </dgm:pt>
    <dgm:pt modelId="{C24AE1BE-66EE-4456-B034-A3D79D985AEC}" type="sibTrans" cxnId="{E438BE22-8415-4075-B6A9-07376B29262A}">
      <dgm:prSet/>
      <dgm:spPr/>
      <dgm:t>
        <a:bodyPr/>
        <a:lstStyle/>
        <a:p>
          <a:endParaRPr lang="en-US"/>
        </a:p>
      </dgm:t>
    </dgm:pt>
    <dgm:pt modelId="{6FC8A8DD-896F-451B-8FC2-C12214405180}">
      <dgm:prSet phldrT="[Text]" custT="1"/>
      <dgm:spPr>
        <a:solidFill>
          <a:schemeClr val="accent1">
            <a:lumMod val="40000"/>
            <a:lumOff val="60000"/>
          </a:schemeClr>
        </a:solidFill>
      </dgm:spPr>
      <dgm:t>
        <a:bodyPr/>
        <a:lstStyle/>
        <a:p>
          <a:pPr algn="l"/>
          <a:r>
            <a:rPr lang="en-US" sz="2400" dirty="0">
              <a:solidFill>
                <a:schemeClr val="tx1"/>
              </a:solidFill>
            </a:rPr>
            <a:t>Promote participatory decision making among all staff to develop educational policy.</a:t>
          </a:r>
        </a:p>
      </dgm:t>
    </dgm:pt>
    <dgm:pt modelId="{C144A1E8-6715-4670-91D5-B89AC3D07E7C}" type="parTrans" cxnId="{5931DAEC-45E9-48CA-8344-6401D1130158}">
      <dgm:prSet/>
      <dgm:spPr/>
      <dgm:t>
        <a:bodyPr/>
        <a:lstStyle/>
        <a:p>
          <a:endParaRPr lang="en-US"/>
        </a:p>
      </dgm:t>
    </dgm:pt>
    <dgm:pt modelId="{2115D2ED-51E7-49CA-9F5B-8104FFC90CF0}" type="sibTrans" cxnId="{5931DAEC-45E9-48CA-8344-6401D1130158}">
      <dgm:prSet/>
      <dgm:spPr/>
      <dgm:t>
        <a:bodyPr/>
        <a:lstStyle/>
        <a:p>
          <a:endParaRPr lang="en-US"/>
        </a:p>
      </dgm:t>
    </dgm:pt>
    <dgm:pt modelId="{921A228B-3244-49BC-A905-C913723991ED}" type="pres">
      <dgm:prSet presAssocID="{04667CBC-F67A-462D-926C-68A49B95D067}" presName="linear" presStyleCnt="0">
        <dgm:presLayoutVars>
          <dgm:animLvl val="lvl"/>
          <dgm:resizeHandles val="exact"/>
        </dgm:presLayoutVars>
      </dgm:prSet>
      <dgm:spPr/>
      <dgm:t>
        <a:bodyPr/>
        <a:lstStyle/>
        <a:p>
          <a:endParaRPr lang="en-US"/>
        </a:p>
      </dgm:t>
    </dgm:pt>
    <dgm:pt modelId="{BF47C550-F628-477C-B27B-F425DA729995}" type="pres">
      <dgm:prSet presAssocID="{CBF24206-30D4-43C3-8331-23E096DB3E91}" presName="parentText" presStyleLbl="node1" presStyleIdx="0" presStyleCnt="1" custScaleY="710841">
        <dgm:presLayoutVars>
          <dgm:chMax val="0"/>
          <dgm:bulletEnabled val="1"/>
        </dgm:presLayoutVars>
      </dgm:prSet>
      <dgm:spPr/>
      <dgm:t>
        <a:bodyPr/>
        <a:lstStyle/>
        <a:p>
          <a:endParaRPr lang="en-US"/>
        </a:p>
      </dgm:t>
    </dgm:pt>
    <dgm:pt modelId="{18588485-937C-4C69-99C7-0FE7ABD8D928}" type="pres">
      <dgm:prSet presAssocID="{CBF24206-30D4-43C3-8331-23E096DB3E91}" presName="childText" presStyleLbl="revTx" presStyleIdx="0" presStyleCnt="1" custScaleY="2000000" custLinFactNeighborX="-334" custLinFactNeighborY="-14439">
        <dgm:presLayoutVars>
          <dgm:bulletEnabled val="1"/>
        </dgm:presLayoutVars>
      </dgm:prSet>
      <dgm:spPr/>
      <dgm:t>
        <a:bodyPr/>
        <a:lstStyle/>
        <a:p>
          <a:endParaRPr lang="en-US"/>
        </a:p>
      </dgm:t>
    </dgm:pt>
  </dgm:ptLst>
  <dgm:cxnLst>
    <dgm:cxn modelId="{65A85335-85AE-4470-A148-5B6959A90B61}" type="presOf" srcId="{16528E79-B62F-4033-9662-F84AD8734FC6}" destId="{18588485-937C-4C69-99C7-0FE7ABD8D928}" srcOrd="0" destOrd="2" presId="urn:microsoft.com/office/officeart/2005/8/layout/vList2"/>
    <dgm:cxn modelId="{421843F5-0F8C-413E-83BC-79239C2DE679}" srcId="{CBF24206-30D4-43C3-8331-23E096DB3E91}" destId="{A9418A31-0316-4191-A761-678EF5D298A4}" srcOrd="1" destOrd="0" parTransId="{B0D3A9CD-3F6A-4051-947D-867E8DDA966B}" sibTransId="{8BF40C05-FB0A-4FE1-BA9B-F399F2FBCB5A}"/>
    <dgm:cxn modelId="{C247A908-AECE-4B25-988E-1D207A17B5C4}" srcId="{04667CBC-F67A-462D-926C-68A49B95D067}" destId="{CBF24206-30D4-43C3-8331-23E096DB3E91}" srcOrd="0" destOrd="0" parTransId="{2E886DA1-D471-4AB7-8FD8-D33CA68B95C7}" sibTransId="{11408AF2-A81C-4144-B4C1-D408688D799B}"/>
    <dgm:cxn modelId="{5931DAEC-45E9-48CA-8344-6401D1130158}" srcId="{CBF24206-30D4-43C3-8331-23E096DB3E91}" destId="{6FC8A8DD-896F-451B-8FC2-C12214405180}" srcOrd="3" destOrd="0" parTransId="{C144A1E8-6715-4670-91D5-B89AC3D07E7C}" sibTransId="{2115D2ED-51E7-49CA-9F5B-8104FFC90CF0}"/>
    <dgm:cxn modelId="{AC5ABD85-0BEF-412A-9505-A0504A530620}" type="presOf" srcId="{D849E24C-D4FB-4DA0-B438-A903B50AC5B4}" destId="{18588485-937C-4C69-99C7-0FE7ABD8D928}" srcOrd="0" destOrd="0" presId="urn:microsoft.com/office/officeart/2005/8/layout/vList2"/>
    <dgm:cxn modelId="{0322EF41-67F7-492F-953A-5905AD1CAAB6}" type="presOf" srcId="{CBF24206-30D4-43C3-8331-23E096DB3E91}" destId="{BF47C550-F628-477C-B27B-F425DA729995}" srcOrd="0" destOrd="0" presId="urn:microsoft.com/office/officeart/2005/8/layout/vList2"/>
    <dgm:cxn modelId="{7382C5E9-9690-44C4-B69C-5CDE2F6B752C}" type="presOf" srcId="{6FC8A8DD-896F-451B-8FC2-C12214405180}" destId="{18588485-937C-4C69-99C7-0FE7ABD8D928}" srcOrd="0" destOrd="3" presId="urn:microsoft.com/office/officeart/2005/8/layout/vList2"/>
    <dgm:cxn modelId="{6E0CB306-BF61-4FAD-974B-8214012E74FD}" srcId="{CBF24206-30D4-43C3-8331-23E096DB3E91}" destId="{D849E24C-D4FB-4DA0-B438-A903B50AC5B4}" srcOrd="0" destOrd="0" parTransId="{C213C481-858D-4EC7-A8E4-F3F111055FF0}" sibTransId="{D5694BEE-894A-45F8-8A24-9C4AD1794284}"/>
    <dgm:cxn modelId="{236BC110-6524-4DE1-9452-0DEB9998EBCE}" type="presOf" srcId="{04667CBC-F67A-462D-926C-68A49B95D067}" destId="{921A228B-3244-49BC-A905-C913723991ED}" srcOrd="0" destOrd="0" presId="urn:microsoft.com/office/officeart/2005/8/layout/vList2"/>
    <dgm:cxn modelId="{7A21EF9D-B5A2-49B3-B5CF-3AC1D5E0CF60}" type="presOf" srcId="{A9418A31-0316-4191-A761-678EF5D298A4}" destId="{18588485-937C-4C69-99C7-0FE7ABD8D928}" srcOrd="0" destOrd="1" presId="urn:microsoft.com/office/officeart/2005/8/layout/vList2"/>
    <dgm:cxn modelId="{E438BE22-8415-4075-B6A9-07376B29262A}" srcId="{CBF24206-30D4-43C3-8331-23E096DB3E91}" destId="{16528E79-B62F-4033-9662-F84AD8734FC6}" srcOrd="2" destOrd="0" parTransId="{36A7B17B-624D-49E7-9378-9A4FC89F5C35}" sibTransId="{C24AE1BE-66EE-4456-B034-A3D79D985AEC}"/>
    <dgm:cxn modelId="{AAA81D00-FC34-4E4A-B7D2-31D33753F2F8}" type="presParOf" srcId="{921A228B-3244-49BC-A905-C913723991ED}" destId="{BF47C550-F628-477C-B27B-F425DA729995}" srcOrd="0" destOrd="0" presId="urn:microsoft.com/office/officeart/2005/8/layout/vList2"/>
    <dgm:cxn modelId="{74E0F868-2549-405B-83F7-32DC3D3AD56B}" type="presParOf" srcId="{921A228B-3244-49BC-A905-C913723991ED}" destId="{18588485-937C-4C69-99C7-0FE7ABD8D92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4667CBC-F67A-462D-926C-68A49B95D0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F24206-30D4-43C3-8331-23E096DB3E91}">
      <dgm:prSet phldrT="[Text]" custT="1"/>
      <dgm:spPr/>
      <dgm:t>
        <a:bodyPr/>
        <a:lstStyle/>
        <a:p>
          <a:r>
            <a:rPr lang="en-US" sz="2400" b="1" u="none" dirty="0"/>
            <a:t>Principal in Consultation with School Improvement Teams</a:t>
          </a:r>
          <a:r>
            <a:rPr lang="en-US" sz="2400" b="1" dirty="0"/>
            <a:t>:</a:t>
          </a:r>
        </a:p>
        <a:p>
          <a:r>
            <a:rPr lang="en-US" sz="2000" b="1" i="1" dirty="0">
              <a:solidFill>
                <a:schemeClr val="bg1"/>
              </a:solidFill>
            </a:rPr>
            <a:t>School Improvement Teams must consist of the principal and a balance of teachers, education support employees, students, parents, and other community members.</a:t>
          </a:r>
          <a:endParaRPr lang="en-US" sz="2000" i="1" dirty="0">
            <a:solidFill>
              <a:schemeClr val="bg1"/>
            </a:solidFill>
          </a:endParaRPr>
        </a:p>
      </dgm:t>
    </dgm:pt>
    <dgm:pt modelId="{2E886DA1-D471-4AB7-8FD8-D33CA68B95C7}" type="parTrans" cxnId="{C247A908-AECE-4B25-988E-1D207A17B5C4}">
      <dgm:prSet/>
      <dgm:spPr/>
      <dgm:t>
        <a:bodyPr/>
        <a:lstStyle/>
        <a:p>
          <a:endParaRPr lang="en-US"/>
        </a:p>
      </dgm:t>
    </dgm:pt>
    <dgm:pt modelId="{11408AF2-A81C-4144-B4C1-D408688D799B}" type="sibTrans" cxnId="{C247A908-AECE-4B25-988E-1D207A17B5C4}">
      <dgm:prSet/>
      <dgm:spPr/>
      <dgm:t>
        <a:bodyPr/>
        <a:lstStyle/>
        <a:p>
          <a:endParaRPr lang="en-US"/>
        </a:p>
      </dgm:t>
    </dgm:pt>
    <dgm:pt modelId="{D849E24C-D4FB-4DA0-B438-A903B50AC5B4}">
      <dgm:prSet phldrT="[Text]" custT="1"/>
      <dgm:spPr>
        <a:solidFill>
          <a:schemeClr val="accent1">
            <a:lumMod val="40000"/>
            <a:lumOff val="60000"/>
          </a:schemeClr>
        </a:solidFill>
      </dgm:spPr>
      <dgm:t>
        <a:bodyPr/>
        <a:lstStyle/>
        <a:p>
          <a:pPr algn="l">
            <a:lnSpc>
              <a:spcPct val="100000"/>
            </a:lnSpc>
            <a:spcBef>
              <a:spcPts val="600"/>
            </a:spcBef>
          </a:pPr>
          <a:r>
            <a:rPr lang="en-US" sz="2400" dirty="0">
              <a:solidFill>
                <a:schemeClr val="tx1"/>
              </a:solidFill>
            </a:rPr>
            <a:t>Establish the School Improvement Team in a fair and equitable manner using guidelines in the act.</a:t>
          </a:r>
        </a:p>
      </dgm:t>
    </dgm:pt>
    <dgm:pt modelId="{C213C481-858D-4EC7-A8E4-F3F111055FF0}" type="parTrans" cxnId="{6E0CB306-BF61-4FAD-974B-8214012E74FD}">
      <dgm:prSet/>
      <dgm:spPr/>
      <dgm:t>
        <a:bodyPr/>
        <a:lstStyle/>
        <a:p>
          <a:endParaRPr lang="en-US"/>
        </a:p>
      </dgm:t>
    </dgm:pt>
    <dgm:pt modelId="{D5694BEE-894A-45F8-8A24-9C4AD1794284}" type="sibTrans" cxnId="{6E0CB306-BF61-4FAD-974B-8214012E74FD}">
      <dgm:prSet/>
      <dgm:spPr/>
      <dgm:t>
        <a:bodyPr/>
        <a:lstStyle/>
        <a:p>
          <a:endParaRPr lang="en-US"/>
        </a:p>
      </dgm:t>
    </dgm:pt>
    <dgm:pt modelId="{FB7D8FAE-28C0-48C1-8DEE-8B50A68736F9}">
      <dgm:prSet phldrT="[Text]" custT="1"/>
      <dgm:spPr>
        <a:solidFill>
          <a:schemeClr val="accent1">
            <a:lumMod val="40000"/>
            <a:lumOff val="60000"/>
          </a:schemeClr>
        </a:solidFill>
      </dgm:spPr>
      <dgm:t>
        <a:bodyPr/>
        <a:lstStyle/>
        <a:p>
          <a:pPr algn="l">
            <a:lnSpc>
              <a:spcPct val="90000"/>
            </a:lnSpc>
            <a:spcBef>
              <a:spcPts val="600"/>
            </a:spcBef>
          </a:pPr>
          <a:r>
            <a:rPr lang="en-US" sz="2400" dirty="0">
              <a:solidFill>
                <a:schemeClr val="tx1"/>
              </a:solidFill>
            </a:rPr>
            <a:t>Hire all school level staff.</a:t>
          </a:r>
        </a:p>
      </dgm:t>
    </dgm:pt>
    <dgm:pt modelId="{0098D1CC-A353-432E-916E-A2669575213A}" type="parTrans" cxnId="{8F5C567A-48B3-4835-9262-928C79579D6D}">
      <dgm:prSet/>
      <dgm:spPr/>
      <dgm:t>
        <a:bodyPr/>
        <a:lstStyle/>
        <a:p>
          <a:endParaRPr lang="en-US"/>
        </a:p>
      </dgm:t>
    </dgm:pt>
    <dgm:pt modelId="{DF6F5FEE-1A49-4305-9CFB-A4D67D9692C5}" type="sibTrans" cxnId="{8F5C567A-48B3-4835-9262-928C79579D6D}">
      <dgm:prSet/>
      <dgm:spPr/>
      <dgm:t>
        <a:bodyPr/>
        <a:lstStyle/>
        <a:p>
          <a:endParaRPr lang="en-US"/>
        </a:p>
      </dgm:t>
    </dgm:pt>
    <dgm:pt modelId="{520CA9F6-9A66-42C2-AD75-68ED6A281F43}">
      <dgm:prSet phldrT="[Text]" custT="1"/>
      <dgm:spPr>
        <a:solidFill>
          <a:schemeClr val="accent1">
            <a:lumMod val="40000"/>
            <a:lumOff val="60000"/>
          </a:schemeClr>
        </a:solidFill>
      </dgm:spPr>
      <dgm:t>
        <a:bodyPr/>
        <a:lstStyle/>
        <a:p>
          <a:pPr algn="l">
            <a:lnSpc>
              <a:spcPct val="90000"/>
            </a:lnSpc>
            <a:spcBef>
              <a:spcPts val="600"/>
            </a:spcBef>
          </a:pPr>
          <a:r>
            <a:rPr lang="en-US" sz="2400" dirty="0">
              <a:solidFill>
                <a:schemeClr val="tx1"/>
              </a:solidFill>
            </a:rPr>
            <a:t>Prepare the school budget for superintendent consideration. </a:t>
          </a:r>
        </a:p>
      </dgm:t>
    </dgm:pt>
    <dgm:pt modelId="{23874399-21E5-4A91-A579-E425293F2726}" type="parTrans" cxnId="{CC6FC136-04F3-4AEB-9422-17421567F63D}">
      <dgm:prSet/>
      <dgm:spPr/>
      <dgm:t>
        <a:bodyPr/>
        <a:lstStyle/>
        <a:p>
          <a:endParaRPr lang="en-US"/>
        </a:p>
      </dgm:t>
    </dgm:pt>
    <dgm:pt modelId="{526143FD-3E59-4D75-81ED-76D95D167D56}" type="sibTrans" cxnId="{CC6FC136-04F3-4AEB-9422-17421567F63D}">
      <dgm:prSet/>
      <dgm:spPr/>
      <dgm:t>
        <a:bodyPr/>
        <a:lstStyle/>
        <a:p>
          <a:endParaRPr lang="en-US"/>
        </a:p>
      </dgm:t>
    </dgm:pt>
    <dgm:pt modelId="{921A228B-3244-49BC-A905-C913723991ED}" type="pres">
      <dgm:prSet presAssocID="{04667CBC-F67A-462D-926C-68A49B95D067}" presName="linear" presStyleCnt="0">
        <dgm:presLayoutVars>
          <dgm:animLvl val="lvl"/>
          <dgm:resizeHandles val="exact"/>
        </dgm:presLayoutVars>
      </dgm:prSet>
      <dgm:spPr/>
      <dgm:t>
        <a:bodyPr/>
        <a:lstStyle/>
        <a:p>
          <a:endParaRPr lang="en-US"/>
        </a:p>
      </dgm:t>
    </dgm:pt>
    <dgm:pt modelId="{BF47C550-F628-477C-B27B-F425DA729995}" type="pres">
      <dgm:prSet presAssocID="{CBF24206-30D4-43C3-8331-23E096DB3E91}" presName="parentText" presStyleLbl="node1" presStyleIdx="0" presStyleCnt="1">
        <dgm:presLayoutVars>
          <dgm:chMax val="0"/>
          <dgm:bulletEnabled val="1"/>
        </dgm:presLayoutVars>
      </dgm:prSet>
      <dgm:spPr/>
      <dgm:t>
        <a:bodyPr/>
        <a:lstStyle/>
        <a:p>
          <a:endParaRPr lang="en-US"/>
        </a:p>
      </dgm:t>
    </dgm:pt>
    <dgm:pt modelId="{18588485-937C-4C69-99C7-0FE7ABD8D928}" type="pres">
      <dgm:prSet presAssocID="{CBF24206-30D4-43C3-8331-23E096DB3E91}" presName="childText" presStyleLbl="revTx" presStyleIdx="0" presStyleCnt="1" custScaleY="124754">
        <dgm:presLayoutVars>
          <dgm:bulletEnabled val="1"/>
        </dgm:presLayoutVars>
      </dgm:prSet>
      <dgm:spPr/>
      <dgm:t>
        <a:bodyPr/>
        <a:lstStyle/>
        <a:p>
          <a:endParaRPr lang="en-US"/>
        </a:p>
      </dgm:t>
    </dgm:pt>
  </dgm:ptLst>
  <dgm:cxnLst>
    <dgm:cxn modelId="{0322EF41-67F7-492F-953A-5905AD1CAAB6}" type="presOf" srcId="{CBF24206-30D4-43C3-8331-23E096DB3E91}" destId="{BF47C550-F628-477C-B27B-F425DA729995}" srcOrd="0" destOrd="0" presId="urn:microsoft.com/office/officeart/2005/8/layout/vList2"/>
    <dgm:cxn modelId="{236BC110-6524-4DE1-9452-0DEB9998EBCE}" type="presOf" srcId="{04667CBC-F67A-462D-926C-68A49B95D067}" destId="{921A228B-3244-49BC-A905-C913723991ED}" srcOrd="0" destOrd="0" presId="urn:microsoft.com/office/officeart/2005/8/layout/vList2"/>
    <dgm:cxn modelId="{6E0CB306-BF61-4FAD-974B-8214012E74FD}" srcId="{CBF24206-30D4-43C3-8331-23E096DB3E91}" destId="{D849E24C-D4FB-4DA0-B438-A903B50AC5B4}" srcOrd="0" destOrd="0" parTransId="{C213C481-858D-4EC7-A8E4-F3F111055FF0}" sibTransId="{D5694BEE-894A-45F8-8A24-9C4AD1794284}"/>
    <dgm:cxn modelId="{4A76E999-EEDA-4F97-8D38-DD6BEB70C631}" type="presOf" srcId="{520CA9F6-9A66-42C2-AD75-68ED6A281F43}" destId="{18588485-937C-4C69-99C7-0FE7ABD8D928}" srcOrd="0" destOrd="2" presId="urn:microsoft.com/office/officeart/2005/8/layout/vList2"/>
    <dgm:cxn modelId="{AC5ABD85-0BEF-412A-9505-A0504A530620}" type="presOf" srcId="{D849E24C-D4FB-4DA0-B438-A903B50AC5B4}" destId="{18588485-937C-4C69-99C7-0FE7ABD8D928}" srcOrd="0" destOrd="0" presId="urn:microsoft.com/office/officeart/2005/8/layout/vList2"/>
    <dgm:cxn modelId="{8F5C567A-48B3-4835-9262-928C79579D6D}" srcId="{CBF24206-30D4-43C3-8331-23E096DB3E91}" destId="{FB7D8FAE-28C0-48C1-8DEE-8B50A68736F9}" srcOrd="1" destOrd="0" parTransId="{0098D1CC-A353-432E-916E-A2669575213A}" sibTransId="{DF6F5FEE-1A49-4305-9CFB-A4D67D9692C5}"/>
    <dgm:cxn modelId="{F131916A-C780-4C41-8DC6-10B493446D06}" type="presOf" srcId="{FB7D8FAE-28C0-48C1-8DEE-8B50A68736F9}" destId="{18588485-937C-4C69-99C7-0FE7ABD8D928}" srcOrd="0" destOrd="1" presId="urn:microsoft.com/office/officeart/2005/8/layout/vList2"/>
    <dgm:cxn modelId="{C247A908-AECE-4B25-988E-1D207A17B5C4}" srcId="{04667CBC-F67A-462D-926C-68A49B95D067}" destId="{CBF24206-30D4-43C3-8331-23E096DB3E91}" srcOrd="0" destOrd="0" parTransId="{2E886DA1-D471-4AB7-8FD8-D33CA68B95C7}" sibTransId="{11408AF2-A81C-4144-B4C1-D408688D799B}"/>
    <dgm:cxn modelId="{CC6FC136-04F3-4AEB-9422-17421567F63D}" srcId="{CBF24206-30D4-43C3-8331-23E096DB3E91}" destId="{520CA9F6-9A66-42C2-AD75-68ED6A281F43}" srcOrd="2" destOrd="0" parTransId="{23874399-21E5-4A91-A579-E425293F2726}" sibTransId="{526143FD-3E59-4D75-81ED-76D95D167D56}"/>
    <dgm:cxn modelId="{AAA81D00-FC34-4E4A-B7D2-31D33753F2F8}" type="presParOf" srcId="{921A228B-3244-49BC-A905-C913723991ED}" destId="{BF47C550-F628-477C-B27B-F425DA729995}" srcOrd="0" destOrd="0" presId="urn:microsoft.com/office/officeart/2005/8/layout/vList2"/>
    <dgm:cxn modelId="{74E0F868-2549-405B-83F7-32DC3D3AD56B}" type="presParOf" srcId="{921A228B-3244-49BC-A905-C913723991ED}" destId="{18588485-937C-4C69-99C7-0FE7ABD8D92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4667CBC-F67A-462D-926C-68A49B95D0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F24206-30D4-43C3-8331-23E096DB3E91}">
      <dgm:prSet phldrT="[Text]" custT="1"/>
      <dgm:spPr/>
      <dgm:t>
        <a:bodyPr/>
        <a:lstStyle/>
        <a:p>
          <a:r>
            <a:rPr lang="en-US" sz="2400" b="1" u="none" dirty="0"/>
            <a:t>School Improvement Teams</a:t>
          </a:r>
          <a:r>
            <a:rPr lang="en-US" sz="2400" b="1" dirty="0"/>
            <a:t>: </a:t>
          </a:r>
        </a:p>
        <a:p>
          <a:r>
            <a:rPr lang="en-US" sz="2000" b="1" dirty="0"/>
            <a:t>A</a:t>
          </a:r>
          <a:r>
            <a:rPr lang="en-US" sz="2000" b="1" i="1" dirty="0"/>
            <a:t>t the secondary level these must include department heads (when they exist) &amp; must minimally include at least one department head from humanities and STEM. </a:t>
          </a:r>
          <a:endParaRPr lang="en-US" sz="2000" dirty="0">
            <a:solidFill>
              <a:schemeClr val="bg1"/>
            </a:solidFill>
          </a:endParaRPr>
        </a:p>
      </dgm:t>
    </dgm:pt>
    <dgm:pt modelId="{2E886DA1-D471-4AB7-8FD8-D33CA68B95C7}" type="parTrans" cxnId="{C247A908-AECE-4B25-988E-1D207A17B5C4}">
      <dgm:prSet/>
      <dgm:spPr/>
      <dgm:t>
        <a:bodyPr/>
        <a:lstStyle/>
        <a:p>
          <a:endParaRPr lang="en-US"/>
        </a:p>
      </dgm:t>
    </dgm:pt>
    <dgm:pt modelId="{11408AF2-A81C-4144-B4C1-D408688D799B}" type="sibTrans" cxnId="{C247A908-AECE-4B25-988E-1D207A17B5C4}">
      <dgm:prSet/>
      <dgm:spPr/>
      <dgm:t>
        <a:bodyPr/>
        <a:lstStyle/>
        <a:p>
          <a:endParaRPr lang="en-US"/>
        </a:p>
      </dgm:t>
    </dgm:pt>
    <dgm:pt modelId="{D849E24C-D4FB-4DA0-B438-A903B50AC5B4}">
      <dgm:prSet phldrT="[Text]" custT="1"/>
      <dgm:spPr>
        <a:solidFill>
          <a:schemeClr val="accent1">
            <a:lumMod val="40000"/>
            <a:lumOff val="60000"/>
          </a:schemeClr>
        </a:solidFill>
      </dgm:spPr>
      <dgm:t>
        <a:bodyPr/>
        <a:lstStyle/>
        <a:p>
          <a:pPr algn="l">
            <a:lnSpc>
              <a:spcPct val="100000"/>
            </a:lnSpc>
            <a:spcBef>
              <a:spcPts val="600"/>
            </a:spcBef>
          </a:pPr>
          <a:r>
            <a:rPr lang="en-US" sz="2400" b="0" dirty="0">
              <a:solidFill>
                <a:sysClr val="windowText" lastClr="000000"/>
              </a:solidFill>
            </a:rPr>
            <a:t>Assist in identifying needs of students.</a:t>
          </a:r>
          <a:endParaRPr lang="en-US" sz="2400" dirty="0">
            <a:solidFill>
              <a:schemeClr val="tx1"/>
            </a:solidFill>
          </a:endParaRPr>
        </a:p>
      </dgm:t>
    </dgm:pt>
    <dgm:pt modelId="{C213C481-858D-4EC7-A8E4-F3F111055FF0}" type="parTrans" cxnId="{6E0CB306-BF61-4FAD-974B-8214012E74FD}">
      <dgm:prSet/>
      <dgm:spPr/>
      <dgm:t>
        <a:bodyPr/>
        <a:lstStyle/>
        <a:p>
          <a:endParaRPr lang="en-US"/>
        </a:p>
      </dgm:t>
    </dgm:pt>
    <dgm:pt modelId="{D5694BEE-894A-45F8-8A24-9C4AD1794284}" type="sibTrans" cxnId="{6E0CB306-BF61-4FAD-974B-8214012E74FD}">
      <dgm:prSet/>
      <dgm:spPr/>
      <dgm:t>
        <a:bodyPr/>
        <a:lstStyle/>
        <a:p>
          <a:endParaRPr lang="en-US"/>
        </a:p>
      </dgm:t>
    </dgm:pt>
    <dgm:pt modelId="{68BA5480-7C12-4E8B-A708-00D529F1E512}">
      <dgm:prSet phldrT="[Text]" custT="1"/>
      <dgm:spPr>
        <a:solidFill>
          <a:schemeClr val="accent1">
            <a:lumMod val="40000"/>
            <a:lumOff val="60000"/>
          </a:schemeClr>
        </a:solidFill>
      </dgm:spPr>
      <dgm:t>
        <a:bodyPr/>
        <a:lstStyle/>
        <a:p>
          <a:pPr algn="l">
            <a:lnSpc>
              <a:spcPct val="100000"/>
            </a:lnSpc>
            <a:spcBef>
              <a:spcPts val="600"/>
            </a:spcBef>
          </a:pPr>
          <a:r>
            <a:rPr lang="en-US" sz="2400" b="0" dirty="0">
              <a:solidFill>
                <a:sysClr val="windowText" lastClr="000000"/>
              </a:solidFill>
            </a:rPr>
            <a:t>Make recommendations to the principal regarding curriculum accommodation plans.</a:t>
          </a:r>
          <a:endParaRPr lang="en-US" sz="2400" dirty="0">
            <a:solidFill>
              <a:schemeClr val="tx1"/>
            </a:solidFill>
          </a:endParaRPr>
        </a:p>
      </dgm:t>
    </dgm:pt>
    <dgm:pt modelId="{1041DB02-AADB-45CD-BCB2-ACA35684310C}" type="parTrans" cxnId="{656F76DB-DFCA-42E9-8645-CE545D0D433C}">
      <dgm:prSet/>
      <dgm:spPr/>
      <dgm:t>
        <a:bodyPr/>
        <a:lstStyle/>
        <a:p>
          <a:endParaRPr lang="en-US"/>
        </a:p>
      </dgm:t>
    </dgm:pt>
    <dgm:pt modelId="{3002D978-6009-4838-A675-2F99085C4400}" type="sibTrans" cxnId="{656F76DB-DFCA-42E9-8645-CE545D0D433C}">
      <dgm:prSet/>
      <dgm:spPr/>
      <dgm:t>
        <a:bodyPr/>
        <a:lstStyle/>
        <a:p>
          <a:endParaRPr lang="en-US"/>
        </a:p>
      </dgm:t>
    </dgm:pt>
    <dgm:pt modelId="{68CFA16E-52B6-4D94-B3E7-0289C012892E}">
      <dgm:prSet phldrT="[Text]" custT="1"/>
      <dgm:spPr>
        <a:solidFill>
          <a:schemeClr val="accent1">
            <a:lumMod val="40000"/>
            <a:lumOff val="60000"/>
          </a:schemeClr>
        </a:solidFill>
      </dgm:spPr>
      <dgm:t>
        <a:bodyPr/>
        <a:lstStyle/>
        <a:p>
          <a:pPr algn="l">
            <a:lnSpc>
              <a:spcPct val="100000"/>
            </a:lnSpc>
            <a:spcBef>
              <a:spcPts val="600"/>
            </a:spcBef>
          </a:pPr>
          <a:r>
            <a:rPr lang="en-US" sz="2400" b="0" dirty="0">
              <a:solidFill>
                <a:sysClr val="windowText" lastClr="000000"/>
              </a:solidFill>
            </a:rPr>
            <a:t>Assist in budget review.</a:t>
          </a:r>
          <a:endParaRPr lang="en-US" sz="2400" dirty="0">
            <a:solidFill>
              <a:schemeClr val="tx1"/>
            </a:solidFill>
          </a:endParaRPr>
        </a:p>
      </dgm:t>
    </dgm:pt>
    <dgm:pt modelId="{2F95FE76-624A-44DC-A7A1-024976220BC8}" type="parTrans" cxnId="{A3A9A68E-A33A-4306-B01D-9DACCD73D24B}">
      <dgm:prSet/>
      <dgm:spPr/>
      <dgm:t>
        <a:bodyPr/>
        <a:lstStyle/>
        <a:p>
          <a:endParaRPr lang="en-US"/>
        </a:p>
      </dgm:t>
    </dgm:pt>
    <dgm:pt modelId="{9292A2BC-38F6-447C-888E-3A0E56004EAF}" type="sibTrans" cxnId="{A3A9A68E-A33A-4306-B01D-9DACCD73D24B}">
      <dgm:prSet/>
      <dgm:spPr/>
      <dgm:t>
        <a:bodyPr/>
        <a:lstStyle/>
        <a:p>
          <a:endParaRPr lang="en-US"/>
        </a:p>
      </dgm:t>
    </dgm:pt>
    <dgm:pt modelId="{D96B00AF-F3D6-4D50-A81F-1DA6DFC39611}">
      <dgm:prSet phldrT="[Text]" custT="1"/>
      <dgm:spPr>
        <a:solidFill>
          <a:schemeClr val="accent1">
            <a:lumMod val="40000"/>
            <a:lumOff val="60000"/>
          </a:schemeClr>
        </a:solidFill>
      </dgm:spPr>
      <dgm:t>
        <a:bodyPr/>
        <a:lstStyle/>
        <a:p>
          <a:pPr algn="l">
            <a:lnSpc>
              <a:spcPct val="100000"/>
            </a:lnSpc>
            <a:spcBef>
              <a:spcPts val="600"/>
            </a:spcBef>
          </a:pPr>
          <a:r>
            <a:rPr lang="en-US" sz="2400" b="0" dirty="0">
              <a:solidFill>
                <a:sysClr val="windowText" lastClr="000000"/>
              </a:solidFill>
            </a:rPr>
            <a:t>Assist in formation of the School Improvement Plan. </a:t>
          </a:r>
          <a:endParaRPr lang="en-US" sz="2400" dirty="0">
            <a:solidFill>
              <a:schemeClr val="tx1"/>
            </a:solidFill>
          </a:endParaRPr>
        </a:p>
      </dgm:t>
    </dgm:pt>
    <dgm:pt modelId="{7108FC08-04BC-429B-8ECF-5F9648094EBD}" type="parTrans" cxnId="{F76C3118-6B8E-46DD-8A97-C25DF6FB5F8B}">
      <dgm:prSet/>
      <dgm:spPr/>
      <dgm:t>
        <a:bodyPr/>
        <a:lstStyle/>
        <a:p>
          <a:endParaRPr lang="en-US"/>
        </a:p>
      </dgm:t>
    </dgm:pt>
    <dgm:pt modelId="{8CADA38C-D83A-4802-B152-7CE384778D1A}" type="sibTrans" cxnId="{F76C3118-6B8E-46DD-8A97-C25DF6FB5F8B}">
      <dgm:prSet/>
      <dgm:spPr/>
      <dgm:t>
        <a:bodyPr/>
        <a:lstStyle/>
        <a:p>
          <a:endParaRPr lang="en-US"/>
        </a:p>
      </dgm:t>
    </dgm:pt>
    <dgm:pt modelId="{921A228B-3244-49BC-A905-C913723991ED}" type="pres">
      <dgm:prSet presAssocID="{04667CBC-F67A-462D-926C-68A49B95D067}" presName="linear" presStyleCnt="0">
        <dgm:presLayoutVars>
          <dgm:animLvl val="lvl"/>
          <dgm:resizeHandles val="exact"/>
        </dgm:presLayoutVars>
      </dgm:prSet>
      <dgm:spPr/>
      <dgm:t>
        <a:bodyPr/>
        <a:lstStyle/>
        <a:p>
          <a:endParaRPr lang="en-US"/>
        </a:p>
      </dgm:t>
    </dgm:pt>
    <dgm:pt modelId="{BF47C550-F628-477C-B27B-F425DA729995}" type="pres">
      <dgm:prSet presAssocID="{CBF24206-30D4-43C3-8331-23E096DB3E91}" presName="parentText" presStyleLbl="node1" presStyleIdx="0" presStyleCnt="1">
        <dgm:presLayoutVars>
          <dgm:chMax val="0"/>
          <dgm:bulletEnabled val="1"/>
        </dgm:presLayoutVars>
      </dgm:prSet>
      <dgm:spPr/>
      <dgm:t>
        <a:bodyPr/>
        <a:lstStyle/>
        <a:p>
          <a:endParaRPr lang="en-US"/>
        </a:p>
      </dgm:t>
    </dgm:pt>
    <dgm:pt modelId="{18588485-937C-4C69-99C7-0FE7ABD8D928}" type="pres">
      <dgm:prSet presAssocID="{CBF24206-30D4-43C3-8331-23E096DB3E91}" presName="childText" presStyleLbl="revTx" presStyleIdx="0" presStyleCnt="1" custScaleY="124754" custLinFactNeighborX="1988" custLinFactNeighborY="-1527">
        <dgm:presLayoutVars>
          <dgm:bulletEnabled val="1"/>
        </dgm:presLayoutVars>
      </dgm:prSet>
      <dgm:spPr/>
      <dgm:t>
        <a:bodyPr/>
        <a:lstStyle/>
        <a:p>
          <a:endParaRPr lang="en-US"/>
        </a:p>
      </dgm:t>
    </dgm:pt>
  </dgm:ptLst>
  <dgm:cxnLst>
    <dgm:cxn modelId="{C247A908-AECE-4B25-988E-1D207A17B5C4}" srcId="{04667CBC-F67A-462D-926C-68A49B95D067}" destId="{CBF24206-30D4-43C3-8331-23E096DB3E91}" srcOrd="0" destOrd="0" parTransId="{2E886DA1-D471-4AB7-8FD8-D33CA68B95C7}" sibTransId="{11408AF2-A81C-4144-B4C1-D408688D799B}"/>
    <dgm:cxn modelId="{AC5ABD85-0BEF-412A-9505-A0504A530620}" type="presOf" srcId="{D849E24C-D4FB-4DA0-B438-A903B50AC5B4}" destId="{18588485-937C-4C69-99C7-0FE7ABD8D928}" srcOrd="0" destOrd="0" presId="urn:microsoft.com/office/officeart/2005/8/layout/vList2"/>
    <dgm:cxn modelId="{1C54215F-FB18-4F96-A52A-9F3025E4451C}" type="presOf" srcId="{68BA5480-7C12-4E8B-A708-00D529F1E512}" destId="{18588485-937C-4C69-99C7-0FE7ABD8D928}" srcOrd="0" destOrd="1" presId="urn:microsoft.com/office/officeart/2005/8/layout/vList2"/>
    <dgm:cxn modelId="{A3A9A68E-A33A-4306-B01D-9DACCD73D24B}" srcId="{CBF24206-30D4-43C3-8331-23E096DB3E91}" destId="{68CFA16E-52B6-4D94-B3E7-0289C012892E}" srcOrd="2" destOrd="0" parTransId="{2F95FE76-624A-44DC-A7A1-024976220BC8}" sibTransId="{9292A2BC-38F6-447C-888E-3A0E56004EAF}"/>
    <dgm:cxn modelId="{0322EF41-67F7-492F-953A-5905AD1CAAB6}" type="presOf" srcId="{CBF24206-30D4-43C3-8331-23E096DB3E91}" destId="{BF47C550-F628-477C-B27B-F425DA729995}" srcOrd="0" destOrd="0" presId="urn:microsoft.com/office/officeart/2005/8/layout/vList2"/>
    <dgm:cxn modelId="{6E0CB306-BF61-4FAD-974B-8214012E74FD}" srcId="{CBF24206-30D4-43C3-8331-23E096DB3E91}" destId="{D849E24C-D4FB-4DA0-B438-A903B50AC5B4}" srcOrd="0" destOrd="0" parTransId="{C213C481-858D-4EC7-A8E4-F3F111055FF0}" sibTransId="{D5694BEE-894A-45F8-8A24-9C4AD1794284}"/>
    <dgm:cxn modelId="{656F76DB-DFCA-42E9-8645-CE545D0D433C}" srcId="{CBF24206-30D4-43C3-8331-23E096DB3E91}" destId="{68BA5480-7C12-4E8B-A708-00D529F1E512}" srcOrd="1" destOrd="0" parTransId="{1041DB02-AADB-45CD-BCB2-ACA35684310C}" sibTransId="{3002D978-6009-4838-A675-2F99085C4400}"/>
    <dgm:cxn modelId="{236BC110-6524-4DE1-9452-0DEB9998EBCE}" type="presOf" srcId="{04667CBC-F67A-462D-926C-68A49B95D067}" destId="{921A228B-3244-49BC-A905-C913723991ED}" srcOrd="0" destOrd="0" presId="urn:microsoft.com/office/officeart/2005/8/layout/vList2"/>
    <dgm:cxn modelId="{EF3443DD-3ED8-435C-8A68-401368404224}" type="presOf" srcId="{68CFA16E-52B6-4D94-B3E7-0289C012892E}" destId="{18588485-937C-4C69-99C7-0FE7ABD8D928}" srcOrd="0" destOrd="2" presId="urn:microsoft.com/office/officeart/2005/8/layout/vList2"/>
    <dgm:cxn modelId="{3FEBB17D-AEDC-4370-A13F-22BDF88ABDD3}" type="presOf" srcId="{D96B00AF-F3D6-4D50-A81F-1DA6DFC39611}" destId="{18588485-937C-4C69-99C7-0FE7ABD8D928}" srcOrd="0" destOrd="3" presId="urn:microsoft.com/office/officeart/2005/8/layout/vList2"/>
    <dgm:cxn modelId="{F76C3118-6B8E-46DD-8A97-C25DF6FB5F8B}" srcId="{CBF24206-30D4-43C3-8331-23E096DB3E91}" destId="{D96B00AF-F3D6-4D50-A81F-1DA6DFC39611}" srcOrd="3" destOrd="0" parTransId="{7108FC08-04BC-429B-8ECF-5F9648094EBD}" sibTransId="{8CADA38C-D83A-4802-B152-7CE384778D1A}"/>
    <dgm:cxn modelId="{AAA81D00-FC34-4E4A-B7D2-31D33753F2F8}" type="presParOf" srcId="{921A228B-3244-49BC-A905-C913723991ED}" destId="{BF47C550-F628-477C-B27B-F425DA729995}" srcOrd="0" destOrd="0" presId="urn:microsoft.com/office/officeart/2005/8/layout/vList2"/>
    <dgm:cxn modelId="{74E0F868-2549-405B-83F7-32DC3D3AD56B}" type="presParOf" srcId="{921A228B-3244-49BC-A905-C913723991ED}" destId="{18588485-937C-4C69-99C7-0FE7ABD8D92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ADEE6CD-D3E4-4183-84F8-AB8D9B346B72}"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3D85A854-2B0D-4201-8BF5-A2068F530422}">
      <dgm:prSet phldrT="[Text]"/>
      <dgm:spPr/>
      <dgm:t>
        <a:bodyPr/>
        <a:lstStyle/>
        <a:p>
          <a:r>
            <a:rPr lang="en-US" b="1" u="sng"/>
            <a:t>Includes</a:t>
          </a:r>
          <a:r>
            <a:rPr lang="en-US" b="1"/>
            <a:t>: Plan for closing gaps, PD activities, &amp; induction/mentoring activities to support plan.</a:t>
          </a:r>
        </a:p>
        <a:p>
          <a:r>
            <a:rPr lang="en-US" b="1"/>
            <a:t>Filed with RIDE every three years. An Annual Action Plan is also due by September 1 for state review/approval &amp; includes: activities, persons responsible, timelines, &amp; resources for the 3-year plan.</a:t>
          </a:r>
          <a:endParaRPr lang="en-US" dirty="0"/>
        </a:p>
      </dgm:t>
    </dgm:pt>
    <dgm:pt modelId="{14169903-B391-4A4D-9E90-DD5C1CB8DCCE}" type="parTrans" cxnId="{49B08105-3039-4035-98C6-41B962D7AD18}">
      <dgm:prSet/>
      <dgm:spPr/>
      <dgm:t>
        <a:bodyPr/>
        <a:lstStyle/>
        <a:p>
          <a:endParaRPr lang="en-US"/>
        </a:p>
      </dgm:t>
    </dgm:pt>
    <dgm:pt modelId="{8434B8E3-DC54-4AA3-BDE5-6A976DD57A91}" type="sibTrans" cxnId="{49B08105-3039-4035-98C6-41B962D7AD18}">
      <dgm:prSet/>
      <dgm:spPr/>
      <dgm:t>
        <a:bodyPr/>
        <a:lstStyle/>
        <a:p>
          <a:endParaRPr lang="en-US"/>
        </a:p>
      </dgm:t>
    </dgm:pt>
    <dgm:pt modelId="{2A4D98E4-C38A-4E6A-A2B9-E486F342EF85}">
      <dgm:prSet phldrT="[Text]"/>
      <dgm:spPr/>
      <dgm:t>
        <a:bodyPr/>
        <a:lstStyle/>
        <a:p>
          <a:r>
            <a:rPr lang="en-US" b="1" u="sng"/>
            <a:t>Includes</a:t>
          </a:r>
          <a:r>
            <a:rPr lang="en-US" b="1"/>
            <a:t>: Strategies for helping each student master skills, competencies, and knowledge needed to meet proficiency (e.g. assessment plan, additional services/programs, parent involvement). </a:t>
          </a:r>
          <a:r>
            <a:rPr lang="en-US" b="1" i="1"/>
            <a:t>May be included in the District Strategic Plan.</a:t>
          </a:r>
          <a:endParaRPr lang="en-US" dirty="0"/>
        </a:p>
      </dgm:t>
    </dgm:pt>
    <dgm:pt modelId="{E64EBA75-DAA8-4370-8DFD-8481F9BBF127}" type="parTrans" cxnId="{167A5EB4-39B3-4B9C-8F91-63EAA5A5216F}">
      <dgm:prSet/>
      <dgm:spPr/>
      <dgm:t>
        <a:bodyPr/>
        <a:lstStyle/>
        <a:p>
          <a:endParaRPr lang="en-US"/>
        </a:p>
      </dgm:t>
    </dgm:pt>
    <dgm:pt modelId="{0B4BABFF-EC89-41F9-9BAA-2B19A0BE9071}" type="sibTrans" cxnId="{167A5EB4-39B3-4B9C-8F91-63EAA5A5216F}">
      <dgm:prSet/>
      <dgm:spPr/>
      <dgm:t>
        <a:bodyPr/>
        <a:lstStyle/>
        <a:p>
          <a:endParaRPr lang="en-US"/>
        </a:p>
      </dgm:t>
    </dgm:pt>
    <dgm:pt modelId="{FF045B6A-A910-43B3-9821-8504DE339A71}">
      <dgm:prSet phldrT="[Text]"/>
      <dgm:spPr/>
      <dgm:t>
        <a:bodyPr/>
        <a:lstStyle/>
        <a:p>
          <a:r>
            <a:rPr lang="en-US" b="1" u="sng"/>
            <a:t>Includes</a:t>
          </a:r>
          <a:r>
            <a:rPr lang="en-US" b="1"/>
            <a:t>: Identification of needs/interests based upon data, alignment to other district plans, examples of allowed activities, mechanism for PLU approval, ongoing PD provided within the school context, &amp; alignment &amp; differentiation to meet staff needs/interests. </a:t>
          </a:r>
          <a:r>
            <a:rPr lang="en-US" b="1" i="1"/>
            <a:t>May be included in the District Strategic Plan.</a:t>
          </a:r>
          <a:endParaRPr lang="en-US" dirty="0"/>
        </a:p>
      </dgm:t>
    </dgm:pt>
    <dgm:pt modelId="{E3E570F4-7F96-4930-9E5B-D90D13E0CF4C}" type="parTrans" cxnId="{6D0ACA5B-79E4-40C4-B698-823E358BC544}">
      <dgm:prSet/>
      <dgm:spPr/>
      <dgm:t>
        <a:bodyPr/>
        <a:lstStyle/>
        <a:p>
          <a:endParaRPr lang="en-US"/>
        </a:p>
      </dgm:t>
    </dgm:pt>
    <dgm:pt modelId="{17E91E9A-2127-4C16-A8C0-B6D312586BBD}" type="sibTrans" cxnId="{6D0ACA5B-79E4-40C4-B698-823E358BC544}">
      <dgm:prSet/>
      <dgm:spPr/>
      <dgm:t>
        <a:bodyPr/>
        <a:lstStyle/>
        <a:p>
          <a:endParaRPr lang="en-US"/>
        </a:p>
      </dgm:t>
    </dgm:pt>
    <dgm:pt modelId="{D39E8C29-C08A-4EF3-9FD9-63D323D0A5BA}" type="pres">
      <dgm:prSet presAssocID="{BADEE6CD-D3E4-4183-84F8-AB8D9B346B72}" presName="Name0" presStyleCnt="0">
        <dgm:presLayoutVars>
          <dgm:chMax val="7"/>
          <dgm:chPref val="7"/>
          <dgm:dir/>
        </dgm:presLayoutVars>
      </dgm:prSet>
      <dgm:spPr/>
      <dgm:t>
        <a:bodyPr/>
        <a:lstStyle/>
        <a:p>
          <a:endParaRPr lang="en-US"/>
        </a:p>
      </dgm:t>
    </dgm:pt>
    <dgm:pt modelId="{4AE6E3E3-A852-42F9-B1E1-51B791FFC13A}" type="pres">
      <dgm:prSet presAssocID="{BADEE6CD-D3E4-4183-84F8-AB8D9B346B72}" presName="Name1" presStyleCnt="0"/>
      <dgm:spPr/>
    </dgm:pt>
    <dgm:pt modelId="{4252AA9A-53EC-4D89-A467-1C2716F8AAF3}" type="pres">
      <dgm:prSet presAssocID="{BADEE6CD-D3E4-4183-84F8-AB8D9B346B72}" presName="cycle" presStyleCnt="0"/>
      <dgm:spPr/>
    </dgm:pt>
    <dgm:pt modelId="{7ECF237F-94BB-4CB4-B70A-0706E2DD23B1}" type="pres">
      <dgm:prSet presAssocID="{BADEE6CD-D3E4-4183-84F8-AB8D9B346B72}" presName="srcNode" presStyleLbl="node1" presStyleIdx="0" presStyleCnt="3"/>
      <dgm:spPr/>
    </dgm:pt>
    <dgm:pt modelId="{3EB8BBF8-2790-4D1E-B7A4-D49F794D9F29}" type="pres">
      <dgm:prSet presAssocID="{BADEE6CD-D3E4-4183-84F8-AB8D9B346B72}" presName="conn" presStyleLbl="parChTrans1D2" presStyleIdx="0" presStyleCnt="1"/>
      <dgm:spPr/>
      <dgm:t>
        <a:bodyPr/>
        <a:lstStyle/>
        <a:p>
          <a:endParaRPr lang="en-US"/>
        </a:p>
      </dgm:t>
    </dgm:pt>
    <dgm:pt modelId="{DCE099BD-6D1A-45FD-937C-CE2E61B58541}" type="pres">
      <dgm:prSet presAssocID="{BADEE6CD-D3E4-4183-84F8-AB8D9B346B72}" presName="extraNode" presStyleLbl="node1" presStyleIdx="0" presStyleCnt="3"/>
      <dgm:spPr/>
    </dgm:pt>
    <dgm:pt modelId="{DB94AB17-18C6-4191-84DD-4473EED9B5D4}" type="pres">
      <dgm:prSet presAssocID="{BADEE6CD-D3E4-4183-84F8-AB8D9B346B72}" presName="dstNode" presStyleLbl="node1" presStyleIdx="0" presStyleCnt="3"/>
      <dgm:spPr/>
    </dgm:pt>
    <dgm:pt modelId="{53D09E17-F465-4205-8F34-E0BF53B3B287}" type="pres">
      <dgm:prSet presAssocID="{3D85A854-2B0D-4201-8BF5-A2068F530422}" presName="text_1" presStyleLbl="node1" presStyleIdx="0" presStyleCnt="3" custScaleY="138468">
        <dgm:presLayoutVars>
          <dgm:bulletEnabled val="1"/>
        </dgm:presLayoutVars>
      </dgm:prSet>
      <dgm:spPr/>
      <dgm:t>
        <a:bodyPr/>
        <a:lstStyle/>
        <a:p>
          <a:endParaRPr lang="en-US"/>
        </a:p>
      </dgm:t>
    </dgm:pt>
    <dgm:pt modelId="{DC6FE245-391A-46D6-B971-1DBDAD713516}" type="pres">
      <dgm:prSet presAssocID="{3D85A854-2B0D-4201-8BF5-A2068F530422}" presName="accent_1" presStyleCnt="0"/>
      <dgm:spPr/>
    </dgm:pt>
    <dgm:pt modelId="{BDCC05BA-E540-48DD-8BE6-51F6CC9BE3AF}" type="pres">
      <dgm:prSet presAssocID="{3D85A854-2B0D-4201-8BF5-A2068F530422}" presName="accentRepeatNode" presStyleLbl="solidFgAcc1" presStyleIdx="0" presStyleCnt="3" custScaleX="115696" custScaleY="110774" custLinFactNeighborX="2328"/>
      <dgm:spPr/>
    </dgm:pt>
    <dgm:pt modelId="{9157CE0A-181F-4123-889F-37CC0BD14476}" type="pres">
      <dgm:prSet presAssocID="{2A4D98E4-C38A-4E6A-A2B9-E486F342EF85}" presName="text_2" presStyleLbl="node1" presStyleIdx="1" presStyleCnt="3">
        <dgm:presLayoutVars>
          <dgm:bulletEnabled val="1"/>
        </dgm:presLayoutVars>
      </dgm:prSet>
      <dgm:spPr/>
      <dgm:t>
        <a:bodyPr/>
        <a:lstStyle/>
        <a:p>
          <a:endParaRPr lang="en-US"/>
        </a:p>
      </dgm:t>
    </dgm:pt>
    <dgm:pt modelId="{CE0D266D-93B5-4B6C-9F32-9DC7BA97C9B0}" type="pres">
      <dgm:prSet presAssocID="{2A4D98E4-C38A-4E6A-A2B9-E486F342EF85}" presName="accent_2" presStyleCnt="0"/>
      <dgm:spPr/>
    </dgm:pt>
    <dgm:pt modelId="{DA0277FC-4099-4C34-8CD6-57AB572E8E35}" type="pres">
      <dgm:prSet presAssocID="{2A4D98E4-C38A-4E6A-A2B9-E486F342EF85}" presName="accentRepeatNode" presStyleLbl="solidFgAcc1" presStyleIdx="1" presStyleCnt="3" custLinFactNeighborX="-4869" custLinFactNeighborY="-696"/>
      <dgm:spPr/>
    </dgm:pt>
    <dgm:pt modelId="{C09236BA-AC6F-44F5-BB1E-B44799C1211C}" type="pres">
      <dgm:prSet presAssocID="{FF045B6A-A910-43B3-9821-8504DE339A71}" presName="text_3" presStyleLbl="node1" presStyleIdx="2" presStyleCnt="3">
        <dgm:presLayoutVars>
          <dgm:bulletEnabled val="1"/>
        </dgm:presLayoutVars>
      </dgm:prSet>
      <dgm:spPr/>
      <dgm:t>
        <a:bodyPr/>
        <a:lstStyle/>
        <a:p>
          <a:endParaRPr lang="en-US"/>
        </a:p>
      </dgm:t>
    </dgm:pt>
    <dgm:pt modelId="{E36DA5B4-8C67-4057-AF8A-9A13B1E516FA}" type="pres">
      <dgm:prSet presAssocID="{FF045B6A-A910-43B3-9821-8504DE339A71}" presName="accent_3" presStyleCnt="0"/>
      <dgm:spPr/>
    </dgm:pt>
    <dgm:pt modelId="{A4B17C28-0D6A-4570-8993-16652724344E}" type="pres">
      <dgm:prSet presAssocID="{FF045B6A-A910-43B3-9821-8504DE339A71}" presName="accentRepeatNode" presStyleLbl="solidFgAcc1" presStyleIdx="2" presStyleCnt="3" custLinFactNeighborX="1713" custLinFactNeighborY="1483"/>
      <dgm:spPr/>
    </dgm:pt>
  </dgm:ptLst>
  <dgm:cxnLst>
    <dgm:cxn modelId="{49B08105-3039-4035-98C6-41B962D7AD18}" srcId="{BADEE6CD-D3E4-4183-84F8-AB8D9B346B72}" destId="{3D85A854-2B0D-4201-8BF5-A2068F530422}" srcOrd="0" destOrd="0" parTransId="{14169903-B391-4A4D-9E90-DD5C1CB8DCCE}" sibTransId="{8434B8E3-DC54-4AA3-BDE5-6A976DD57A91}"/>
    <dgm:cxn modelId="{6D0ACA5B-79E4-40C4-B698-823E358BC544}" srcId="{BADEE6CD-D3E4-4183-84F8-AB8D9B346B72}" destId="{FF045B6A-A910-43B3-9821-8504DE339A71}" srcOrd="2" destOrd="0" parTransId="{E3E570F4-7F96-4930-9E5B-D90D13E0CF4C}" sibTransId="{17E91E9A-2127-4C16-A8C0-B6D312586BBD}"/>
    <dgm:cxn modelId="{9A132867-2CAB-4892-8D98-F385EF3DC37F}" type="presOf" srcId="{FF045B6A-A910-43B3-9821-8504DE339A71}" destId="{C09236BA-AC6F-44F5-BB1E-B44799C1211C}" srcOrd="0" destOrd="0" presId="urn:microsoft.com/office/officeart/2008/layout/VerticalCurvedList"/>
    <dgm:cxn modelId="{EA24B4E4-E59E-4BD2-80F2-8F5D78CDECAA}" type="presOf" srcId="{3D85A854-2B0D-4201-8BF5-A2068F530422}" destId="{53D09E17-F465-4205-8F34-E0BF53B3B287}" srcOrd="0" destOrd="0" presId="urn:microsoft.com/office/officeart/2008/layout/VerticalCurvedList"/>
    <dgm:cxn modelId="{10B9A1A1-36BD-4C0F-B1C2-FBC64CDA7AEF}" type="presOf" srcId="{2A4D98E4-C38A-4E6A-A2B9-E486F342EF85}" destId="{9157CE0A-181F-4123-889F-37CC0BD14476}" srcOrd="0" destOrd="0" presId="urn:microsoft.com/office/officeart/2008/layout/VerticalCurvedList"/>
    <dgm:cxn modelId="{167A5EB4-39B3-4B9C-8F91-63EAA5A5216F}" srcId="{BADEE6CD-D3E4-4183-84F8-AB8D9B346B72}" destId="{2A4D98E4-C38A-4E6A-A2B9-E486F342EF85}" srcOrd="1" destOrd="0" parTransId="{E64EBA75-DAA8-4370-8DFD-8481F9BBF127}" sibTransId="{0B4BABFF-EC89-41F9-9BAA-2B19A0BE9071}"/>
    <dgm:cxn modelId="{B715743B-8F68-4866-937F-BF6048173659}" type="presOf" srcId="{8434B8E3-DC54-4AA3-BDE5-6A976DD57A91}" destId="{3EB8BBF8-2790-4D1E-B7A4-D49F794D9F29}" srcOrd="0" destOrd="0" presId="urn:microsoft.com/office/officeart/2008/layout/VerticalCurvedList"/>
    <dgm:cxn modelId="{31E22525-7F63-423B-B6AC-512E61F704D1}" type="presOf" srcId="{BADEE6CD-D3E4-4183-84F8-AB8D9B346B72}" destId="{D39E8C29-C08A-4EF3-9FD9-63D323D0A5BA}" srcOrd="0" destOrd="0" presId="urn:microsoft.com/office/officeart/2008/layout/VerticalCurvedList"/>
    <dgm:cxn modelId="{F2D0AD70-FDA5-404C-9460-B44F730638DE}" type="presParOf" srcId="{D39E8C29-C08A-4EF3-9FD9-63D323D0A5BA}" destId="{4AE6E3E3-A852-42F9-B1E1-51B791FFC13A}" srcOrd="0" destOrd="0" presId="urn:microsoft.com/office/officeart/2008/layout/VerticalCurvedList"/>
    <dgm:cxn modelId="{3083D82B-7F6E-4763-970C-65EA0C93F77F}" type="presParOf" srcId="{4AE6E3E3-A852-42F9-B1E1-51B791FFC13A}" destId="{4252AA9A-53EC-4D89-A467-1C2716F8AAF3}" srcOrd="0" destOrd="0" presId="urn:microsoft.com/office/officeart/2008/layout/VerticalCurvedList"/>
    <dgm:cxn modelId="{3D48832E-2527-497F-BEB3-F959D29511AC}" type="presParOf" srcId="{4252AA9A-53EC-4D89-A467-1C2716F8AAF3}" destId="{7ECF237F-94BB-4CB4-B70A-0706E2DD23B1}" srcOrd="0" destOrd="0" presId="urn:microsoft.com/office/officeart/2008/layout/VerticalCurvedList"/>
    <dgm:cxn modelId="{A29851A8-8097-4404-B1F9-126A81070CA1}" type="presParOf" srcId="{4252AA9A-53EC-4D89-A467-1C2716F8AAF3}" destId="{3EB8BBF8-2790-4D1E-B7A4-D49F794D9F29}" srcOrd="1" destOrd="0" presId="urn:microsoft.com/office/officeart/2008/layout/VerticalCurvedList"/>
    <dgm:cxn modelId="{F41AF5B3-343E-4C26-869B-5AFB7BEBB898}" type="presParOf" srcId="{4252AA9A-53EC-4D89-A467-1C2716F8AAF3}" destId="{DCE099BD-6D1A-45FD-937C-CE2E61B58541}" srcOrd="2" destOrd="0" presId="urn:microsoft.com/office/officeart/2008/layout/VerticalCurvedList"/>
    <dgm:cxn modelId="{97DAA716-12CE-4C4D-B318-EB9A65895393}" type="presParOf" srcId="{4252AA9A-53EC-4D89-A467-1C2716F8AAF3}" destId="{DB94AB17-18C6-4191-84DD-4473EED9B5D4}" srcOrd="3" destOrd="0" presId="urn:microsoft.com/office/officeart/2008/layout/VerticalCurvedList"/>
    <dgm:cxn modelId="{3E672F14-C5FB-4ED7-AE78-4512D8C8E2E7}" type="presParOf" srcId="{4AE6E3E3-A852-42F9-B1E1-51B791FFC13A}" destId="{53D09E17-F465-4205-8F34-E0BF53B3B287}" srcOrd="1" destOrd="0" presId="urn:microsoft.com/office/officeart/2008/layout/VerticalCurvedList"/>
    <dgm:cxn modelId="{06E1D844-1005-4188-BBCF-24C24C3AB77D}" type="presParOf" srcId="{4AE6E3E3-A852-42F9-B1E1-51B791FFC13A}" destId="{DC6FE245-391A-46D6-B971-1DBDAD713516}" srcOrd="2" destOrd="0" presId="urn:microsoft.com/office/officeart/2008/layout/VerticalCurvedList"/>
    <dgm:cxn modelId="{04D595A7-0545-422D-8C6D-02C8A6EEE75C}" type="presParOf" srcId="{DC6FE245-391A-46D6-B971-1DBDAD713516}" destId="{BDCC05BA-E540-48DD-8BE6-51F6CC9BE3AF}" srcOrd="0" destOrd="0" presId="urn:microsoft.com/office/officeart/2008/layout/VerticalCurvedList"/>
    <dgm:cxn modelId="{346988AC-0962-4089-9419-C6AF7B453AC6}" type="presParOf" srcId="{4AE6E3E3-A852-42F9-B1E1-51B791FFC13A}" destId="{9157CE0A-181F-4123-889F-37CC0BD14476}" srcOrd="3" destOrd="0" presId="urn:microsoft.com/office/officeart/2008/layout/VerticalCurvedList"/>
    <dgm:cxn modelId="{D7E0391B-1C80-4314-AC46-4A65A44D6FD9}" type="presParOf" srcId="{4AE6E3E3-A852-42F9-B1E1-51B791FFC13A}" destId="{CE0D266D-93B5-4B6C-9F32-9DC7BA97C9B0}" srcOrd="4" destOrd="0" presId="urn:microsoft.com/office/officeart/2008/layout/VerticalCurvedList"/>
    <dgm:cxn modelId="{A1F46990-BBE5-47B5-B893-A5A4C29FDC82}" type="presParOf" srcId="{CE0D266D-93B5-4B6C-9F32-9DC7BA97C9B0}" destId="{DA0277FC-4099-4C34-8CD6-57AB572E8E35}" srcOrd="0" destOrd="0" presId="urn:microsoft.com/office/officeart/2008/layout/VerticalCurvedList"/>
    <dgm:cxn modelId="{78C1CAB0-DFEC-4B0E-A904-6E431F63AB95}" type="presParOf" srcId="{4AE6E3E3-A852-42F9-B1E1-51B791FFC13A}" destId="{C09236BA-AC6F-44F5-BB1E-B44799C1211C}" srcOrd="5" destOrd="0" presId="urn:microsoft.com/office/officeart/2008/layout/VerticalCurvedList"/>
    <dgm:cxn modelId="{C3669703-4D9F-4347-BA6B-FA2602F732A8}" type="presParOf" srcId="{4AE6E3E3-A852-42F9-B1E1-51B791FFC13A}" destId="{E36DA5B4-8C67-4057-AF8A-9A13B1E516FA}" srcOrd="6" destOrd="0" presId="urn:microsoft.com/office/officeart/2008/layout/VerticalCurvedList"/>
    <dgm:cxn modelId="{EAC3E5A9-1DDC-4D74-9FF4-D34A11707ECB}" type="presParOf" srcId="{E36DA5B4-8C67-4057-AF8A-9A13B1E516FA}" destId="{A4B17C28-0D6A-4570-8993-16652724344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075689-5CFA-43A5-98CF-32C86B1B265B}"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83765684-A27F-4F13-BF87-86356010F394}">
      <dgm:prSet phldrT="[Text]"/>
      <dgm:spPr/>
      <dgm:t>
        <a:bodyPr/>
        <a:lstStyle/>
        <a:p>
          <a:r>
            <a:rPr lang="en-US" dirty="0"/>
            <a:t>School Improvement Plan</a:t>
          </a:r>
        </a:p>
      </dgm:t>
    </dgm:pt>
    <dgm:pt modelId="{1077324B-B95E-4EC1-8FB9-9B405F275CCB}" type="parTrans" cxnId="{DD0D5FAE-6A3B-43C7-8E01-42FCE3CE731C}">
      <dgm:prSet/>
      <dgm:spPr/>
      <dgm:t>
        <a:bodyPr/>
        <a:lstStyle/>
        <a:p>
          <a:endParaRPr lang="en-US"/>
        </a:p>
      </dgm:t>
    </dgm:pt>
    <dgm:pt modelId="{E52E3B84-7FCD-4874-9EFA-3E2DE19533EC}" type="sibTrans" cxnId="{DD0D5FAE-6A3B-43C7-8E01-42FCE3CE731C}">
      <dgm:prSet/>
      <dgm:spPr/>
      <dgm:t>
        <a:bodyPr/>
        <a:lstStyle/>
        <a:p>
          <a:endParaRPr lang="en-US"/>
        </a:p>
      </dgm:t>
    </dgm:pt>
    <dgm:pt modelId="{D2485873-FE67-4FC1-8C8A-B0DD3FBEE123}">
      <dgm:prSet phldrT="[Text]" custT="1"/>
      <dgm:spPr/>
      <dgm:t>
        <a:bodyPr/>
        <a:lstStyle/>
        <a:p>
          <a:r>
            <a:rPr lang="en-US" sz="1400" dirty="0"/>
            <a:t>Plan for closing achievement gaps</a:t>
          </a:r>
        </a:p>
      </dgm:t>
    </dgm:pt>
    <dgm:pt modelId="{CB72F8DC-0E94-4DB8-95ED-97ADBD9CC4A9}" type="parTrans" cxnId="{A6154D58-412B-4DF0-B3C5-0A61C25DCDFF}">
      <dgm:prSet/>
      <dgm:spPr/>
      <dgm:t>
        <a:bodyPr/>
        <a:lstStyle/>
        <a:p>
          <a:endParaRPr lang="en-US"/>
        </a:p>
      </dgm:t>
    </dgm:pt>
    <dgm:pt modelId="{E5D449D9-CB9C-4DAB-8CBE-E16341E33EB6}" type="sibTrans" cxnId="{A6154D58-412B-4DF0-B3C5-0A61C25DCDFF}">
      <dgm:prSet/>
      <dgm:spPr/>
      <dgm:t>
        <a:bodyPr/>
        <a:lstStyle/>
        <a:p>
          <a:endParaRPr lang="en-US"/>
        </a:p>
      </dgm:t>
    </dgm:pt>
    <dgm:pt modelId="{2D30220E-6439-47DB-ACC5-D74C2BA15B31}">
      <dgm:prSet phldrT="[Text]" custT="1"/>
      <dgm:spPr/>
      <dgm:t>
        <a:bodyPr/>
        <a:lstStyle/>
        <a:p>
          <a:r>
            <a:rPr lang="en-US" sz="1400" dirty="0"/>
            <a:t>Professional learning activities</a:t>
          </a:r>
        </a:p>
      </dgm:t>
    </dgm:pt>
    <dgm:pt modelId="{4497062C-67F5-4C01-8EC8-BBFF6589C5EC}" type="parTrans" cxnId="{B075DEF0-9BB9-4AEA-8812-3F737D055E99}">
      <dgm:prSet/>
      <dgm:spPr/>
      <dgm:t>
        <a:bodyPr/>
        <a:lstStyle/>
        <a:p>
          <a:endParaRPr lang="en-US"/>
        </a:p>
      </dgm:t>
    </dgm:pt>
    <dgm:pt modelId="{4A342F17-A8AB-4B7D-B331-5185AE7AE100}" type="sibTrans" cxnId="{B075DEF0-9BB9-4AEA-8812-3F737D055E99}">
      <dgm:prSet/>
      <dgm:spPr/>
      <dgm:t>
        <a:bodyPr/>
        <a:lstStyle/>
        <a:p>
          <a:endParaRPr lang="en-US"/>
        </a:p>
      </dgm:t>
    </dgm:pt>
    <dgm:pt modelId="{8AB16843-AF1A-4C4C-AC5F-38C9973CF3B7}">
      <dgm:prSet phldrT="[Text]" custT="1"/>
      <dgm:spPr/>
      <dgm:t>
        <a:bodyPr/>
        <a:lstStyle/>
        <a:p>
          <a:r>
            <a:rPr lang="en-US" sz="1400" dirty="0"/>
            <a:t>Induction/</a:t>
          </a:r>
        </a:p>
        <a:p>
          <a:r>
            <a:rPr lang="en-US" sz="1400" dirty="0"/>
            <a:t>mentoring activities</a:t>
          </a:r>
        </a:p>
      </dgm:t>
    </dgm:pt>
    <dgm:pt modelId="{ED649885-F6AB-4E77-BC9B-BC11932229DE}" type="parTrans" cxnId="{8BA4A16D-C0C3-408D-8C77-35067E59661F}">
      <dgm:prSet/>
      <dgm:spPr/>
      <dgm:t>
        <a:bodyPr/>
        <a:lstStyle/>
        <a:p>
          <a:endParaRPr lang="en-US"/>
        </a:p>
      </dgm:t>
    </dgm:pt>
    <dgm:pt modelId="{6ABFF8A6-110F-475E-AA34-AE64DE5F8BFE}" type="sibTrans" cxnId="{8BA4A16D-C0C3-408D-8C77-35067E59661F}">
      <dgm:prSet/>
      <dgm:spPr/>
      <dgm:t>
        <a:bodyPr/>
        <a:lstStyle/>
        <a:p>
          <a:endParaRPr lang="en-US"/>
        </a:p>
      </dgm:t>
    </dgm:pt>
    <dgm:pt modelId="{25C946E6-E1E5-45E0-8B38-2023815CA948}">
      <dgm:prSet phldrT="[Text]" custT="1"/>
      <dgm:spPr/>
      <dgm:t>
        <a:bodyPr/>
        <a:lstStyle/>
        <a:p>
          <a:r>
            <a:rPr lang="en-US" sz="1400" dirty="0"/>
            <a:t>Student performance goals</a:t>
          </a:r>
        </a:p>
      </dgm:t>
    </dgm:pt>
    <dgm:pt modelId="{38812E4E-CB18-4F6E-B52A-04CA6EDDD834}" type="parTrans" cxnId="{E4DDE1CC-7E1D-45EE-B62E-6CD056443DC7}">
      <dgm:prSet/>
      <dgm:spPr/>
      <dgm:t>
        <a:bodyPr/>
        <a:lstStyle/>
        <a:p>
          <a:endParaRPr lang="en-US"/>
        </a:p>
      </dgm:t>
    </dgm:pt>
    <dgm:pt modelId="{F027F869-EA69-4B90-9E92-20559851DE2D}" type="sibTrans" cxnId="{E4DDE1CC-7E1D-45EE-B62E-6CD056443DC7}">
      <dgm:prSet/>
      <dgm:spPr/>
      <dgm:t>
        <a:bodyPr/>
        <a:lstStyle/>
        <a:p>
          <a:endParaRPr lang="en-US"/>
        </a:p>
      </dgm:t>
    </dgm:pt>
    <dgm:pt modelId="{B56CA75B-7843-4BFA-AFC0-EB3B54904720}" type="pres">
      <dgm:prSet presAssocID="{3B075689-5CFA-43A5-98CF-32C86B1B265B}" presName="composite" presStyleCnt="0">
        <dgm:presLayoutVars>
          <dgm:chMax val="1"/>
          <dgm:dir/>
          <dgm:resizeHandles val="exact"/>
        </dgm:presLayoutVars>
      </dgm:prSet>
      <dgm:spPr/>
      <dgm:t>
        <a:bodyPr/>
        <a:lstStyle/>
        <a:p>
          <a:endParaRPr lang="en-US"/>
        </a:p>
      </dgm:t>
    </dgm:pt>
    <dgm:pt modelId="{07C7CA60-0127-4EE8-A071-8E7A6CDA17C7}" type="pres">
      <dgm:prSet presAssocID="{3B075689-5CFA-43A5-98CF-32C86B1B265B}" presName="radial" presStyleCnt="0">
        <dgm:presLayoutVars>
          <dgm:animLvl val="ctr"/>
        </dgm:presLayoutVars>
      </dgm:prSet>
      <dgm:spPr/>
    </dgm:pt>
    <dgm:pt modelId="{B6A192A2-7608-4DB6-A99D-B1BDAFDC46D9}" type="pres">
      <dgm:prSet presAssocID="{83765684-A27F-4F13-BF87-86356010F394}" presName="centerShape" presStyleLbl="vennNode1" presStyleIdx="0" presStyleCnt="5"/>
      <dgm:spPr/>
      <dgm:t>
        <a:bodyPr/>
        <a:lstStyle/>
        <a:p>
          <a:endParaRPr lang="en-US"/>
        </a:p>
      </dgm:t>
    </dgm:pt>
    <dgm:pt modelId="{014BEC72-2874-42E1-AF22-EA51556341B2}" type="pres">
      <dgm:prSet presAssocID="{D2485873-FE67-4FC1-8C8A-B0DD3FBEE123}" presName="node" presStyleLbl="vennNode1" presStyleIdx="1" presStyleCnt="5" custScaleX="115111" custScaleY="119710">
        <dgm:presLayoutVars>
          <dgm:bulletEnabled val="1"/>
        </dgm:presLayoutVars>
      </dgm:prSet>
      <dgm:spPr/>
      <dgm:t>
        <a:bodyPr/>
        <a:lstStyle/>
        <a:p>
          <a:endParaRPr lang="en-US"/>
        </a:p>
      </dgm:t>
    </dgm:pt>
    <dgm:pt modelId="{6B05F625-1DC8-4440-831A-97BA9E65009A}" type="pres">
      <dgm:prSet presAssocID="{2D30220E-6439-47DB-ACC5-D74C2BA15B31}" presName="node" presStyleLbl="vennNode1" presStyleIdx="2" presStyleCnt="5" custScaleX="110418" custScaleY="109070">
        <dgm:presLayoutVars>
          <dgm:bulletEnabled val="1"/>
        </dgm:presLayoutVars>
      </dgm:prSet>
      <dgm:spPr/>
      <dgm:t>
        <a:bodyPr/>
        <a:lstStyle/>
        <a:p>
          <a:endParaRPr lang="en-US"/>
        </a:p>
      </dgm:t>
    </dgm:pt>
    <dgm:pt modelId="{A782D1FD-CDB2-49E5-AA37-A0A499654529}" type="pres">
      <dgm:prSet presAssocID="{8AB16843-AF1A-4C4C-AC5F-38C9973CF3B7}" presName="node" presStyleLbl="vennNode1" presStyleIdx="3" presStyleCnt="5" custScaleX="116384" custScaleY="114568">
        <dgm:presLayoutVars>
          <dgm:bulletEnabled val="1"/>
        </dgm:presLayoutVars>
      </dgm:prSet>
      <dgm:spPr/>
      <dgm:t>
        <a:bodyPr/>
        <a:lstStyle/>
        <a:p>
          <a:endParaRPr lang="en-US"/>
        </a:p>
      </dgm:t>
    </dgm:pt>
    <dgm:pt modelId="{8BDD83BF-0021-4F43-8871-C29544F91F5C}" type="pres">
      <dgm:prSet presAssocID="{25C946E6-E1E5-45E0-8B38-2023815CA948}" presName="node" presStyleLbl="vennNode1" presStyleIdx="4" presStyleCnt="5" custScaleX="118791" custScaleY="119270">
        <dgm:presLayoutVars>
          <dgm:bulletEnabled val="1"/>
        </dgm:presLayoutVars>
      </dgm:prSet>
      <dgm:spPr/>
      <dgm:t>
        <a:bodyPr/>
        <a:lstStyle/>
        <a:p>
          <a:endParaRPr lang="en-US"/>
        </a:p>
      </dgm:t>
    </dgm:pt>
  </dgm:ptLst>
  <dgm:cxnLst>
    <dgm:cxn modelId="{E4DDE1CC-7E1D-45EE-B62E-6CD056443DC7}" srcId="{83765684-A27F-4F13-BF87-86356010F394}" destId="{25C946E6-E1E5-45E0-8B38-2023815CA948}" srcOrd="3" destOrd="0" parTransId="{38812E4E-CB18-4F6E-B52A-04CA6EDDD834}" sibTransId="{F027F869-EA69-4B90-9E92-20559851DE2D}"/>
    <dgm:cxn modelId="{2DC6D5EC-C132-4165-85C4-4911FED61364}" type="presOf" srcId="{D2485873-FE67-4FC1-8C8A-B0DD3FBEE123}" destId="{014BEC72-2874-42E1-AF22-EA51556341B2}" srcOrd="0" destOrd="0" presId="urn:microsoft.com/office/officeart/2005/8/layout/radial3"/>
    <dgm:cxn modelId="{8BA4A16D-C0C3-408D-8C77-35067E59661F}" srcId="{83765684-A27F-4F13-BF87-86356010F394}" destId="{8AB16843-AF1A-4C4C-AC5F-38C9973CF3B7}" srcOrd="2" destOrd="0" parTransId="{ED649885-F6AB-4E77-BC9B-BC11932229DE}" sibTransId="{6ABFF8A6-110F-475E-AA34-AE64DE5F8BFE}"/>
    <dgm:cxn modelId="{B075DEF0-9BB9-4AEA-8812-3F737D055E99}" srcId="{83765684-A27F-4F13-BF87-86356010F394}" destId="{2D30220E-6439-47DB-ACC5-D74C2BA15B31}" srcOrd="1" destOrd="0" parTransId="{4497062C-67F5-4C01-8EC8-BBFF6589C5EC}" sibTransId="{4A342F17-A8AB-4B7D-B331-5185AE7AE100}"/>
    <dgm:cxn modelId="{DD0D5FAE-6A3B-43C7-8E01-42FCE3CE731C}" srcId="{3B075689-5CFA-43A5-98CF-32C86B1B265B}" destId="{83765684-A27F-4F13-BF87-86356010F394}" srcOrd="0" destOrd="0" parTransId="{1077324B-B95E-4EC1-8FB9-9B405F275CCB}" sibTransId="{E52E3B84-7FCD-4874-9EFA-3E2DE19533EC}"/>
    <dgm:cxn modelId="{A6154D58-412B-4DF0-B3C5-0A61C25DCDFF}" srcId="{83765684-A27F-4F13-BF87-86356010F394}" destId="{D2485873-FE67-4FC1-8C8A-B0DD3FBEE123}" srcOrd="0" destOrd="0" parTransId="{CB72F8DC-0E94-4DB8-95ED-97ADBD9CC4A9}" sibTransId="{E5D449D9-CB9C-4DAB-8CBE-E16341E33EB6}"/>
    <dgm:cxn modelId="{E72C84E5-9947-4D7B-B513-6E343AABF346}" type="presOf" srcId="{8AB16843-AF1A-4C4C-AC5F-38C9973CF3B7}" destId="{A782D1FD-CDB2-49E5-AA37-A0A499654529}" srcOrd="0" destOrd="0" presId="urn:microsoft.com/office/officeart/2005/8/layout/radial3"/>
    <dgm:cxn modelId="{2EB6645E-28E5-43DE-B0C2-B499A527A286}" type="presOf" srcId="{2D30220E-6439-47DB-ACC5-D74C2BA15B31}" destId="{6B05F625-1DC8-4440-831A-97BA9E65009A}" srcOrd="0" destOrd="0" presId="urn:microsoft.com/office/officeart/2005/8/layout/radial3"/>
    <dgm:cxn modelId="{E4584462-ECFC-4E34-9274-6DE7F646040E}" type="presOf" srcId="{25C946E6-E1E5-45E0-8B38-2023815CA948}" destId="{8BDD83BF-0021-4F43-8871-C29544F91F5C}" srcOrd="0" destOrd="0" presId="urn:microsoft.com/office/officeart/2005/8/layout/radial3"/>
    <dgm:cxn modelId="{ACE70CB1-F30E-4464-8AFD-CC9AB3A3B1E3}" type="presOf" srcId="{83765684-A27F-4F13-BF87-86356010F394}" destId="{B6A192A2-7608-4DB6-A99D-B1BDAFDC46D9}" srcOrd="0" destOrd="0" presId="urn:microsoft.com/office/officeart/2005/8/layout/radial3"/>
    <dgm:cxn modelId="{BD46036E-1047-4C9C-AA8F-267637099909}" type="presOf" srcId="{3B075689-5CFA-43A5-98CF-32C86B1B265B}" destId="{B56CA75B-7843-4BFA-AFC0-EB3B54904720}" srcOrd="0" destOrd="0" presId="urn:microsoft.com/office/officeart/2005/8/layout/radial3"/>
    <dgm:cxn modelId="{B865D7D6-67DE-428B-9C9C-D34D692C26B4}" type="presParOf" srcId="{B56CA75B-7843-4BFA-AFC0-EB3B54904720}" destId="{07C7CA60-0127-4EE8-A071-8E7A6CDA17C7}" srcOrd="0" destOrd="0" presId="urn:microsoft.com/office/officeart/2005/8/layout/radial3"/>
    <dgm:cxn modelId="{701B4292-6B5B-485B-867A-9B1BFB29A214}" type="presParOf" srcId="{07C7CA60-0127-4EE8-A071-8E7A6CDA17C7}" destId="{B6A192A2-7608-4DB6-A99D-B1BDAFDC46D9}" srcOrd="0" destOrd="0" presId="urn:microsoft.com/office/officeart/2005/8/layout/radial3"/>
    <dgm:cxn modelId="{1BD143DE-F583-42CC-8C75-09099D7B1F7D}" type="presParOf" srcId="{07C7CA60-0127-4EE8-A071-8E7A6CDA17C7}" destId="{014BEC72-2874-42E1-AF22-EA51556341B2}" srcOrd="1" destOrd="0" presId="urn:microsoft.com/office/officeart/2005/8/layout/radial3"/>
    <dgm:cxn modelId="{E076A3C9-5056-4416-937A-92E2F2584735}" type="presParOf" srcId="{07C7CA60-0127-4EE8-A071-8E7A6CDA17C7}" destId="{6B05F625-1DC8-4440-831A-97BA9E65009A}" srcOrd="2" destOrd="0" presId="urn:microsoft.com/office/officeart/2005/8/layout/radial3"/>
    <dgm:cxn modelId="{C57C325C-8640-46FB-B901-5F41AA884B62}" type="presParOf" srcId="{07C7CA60-0127-4EE8-A071-8E7A6CDA17C7}" destId="{A782D1FD-CDB2-49E5-AA37-A0A499654529}" srcOrd="3" destOrd="0" presId="urn:microsoft.com/office/officeart/2005/8/layout/radial3"/>
    <dgm:cxn modelId="{BDFA3DA1-2503-47A6-9287-88E92D203368}" type="presParOf" srcId="{07C7CA60-0127-4EE8-A071-8E7A6CDA17C7}" destId="{8BDD83BF-0021-4F43-8871-C29544F91F5C}"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9F198-772A-4A68-A5E0-A58D401F6B3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DF5FDAD5-6DA6-4192-B814-6EF818092005}">
      <dgm:prSet phldrT="[Text]"/>
      <dgm:spPr/>
      <dgm:t>
        <a:bodyPr/>
        <a:lstStyle/>
        <a:p>
          <a:r>
            <a:rPr lang="en-US" dirty="0"/>
            <a:t>Workgroup begins meeting in Dec 2019.</a:t>
          </a:r>
        </a:p>
      </dgm:t>
    </dgm:pt>
    <dgm:pt modelId="{320F385C-D0BE-4F00-A0C3-06A0DB832C9D}" type="parTrans" cxnId="{3E5D1E68-A6F6-49CA-9949-AB8B399AF443}">
      <dgm:prSet/>
      <dgm:spPr/>
      <dgm:t>
        <a:bodyPr/>
        <a:lstStyle/>
        <a:p>
          <a:endParaRPr lang="en-US"/>
        </a:p>
      </dgm:t>
    </dgm:pt>
    <dgm:pt modelId="{E905C98A-639F-4849-99A3-BF14E7EFE5EE}" type="sibTrans" cxnId="{3E5D1E68-A6F6-49CA-9949-AB8B399AF443}">
      <dgm:prSet/>
      <dgm:spPr/>
      <dgm:t>
        <a:bodyPr/>
        <a:lstStyle/>
        <a:p>
          <a:endParaRPr lang="en-US"/>
        </a:p>
      </dgm:t>
    </dgm:pt>
    <dgm:pt modelId="{FC206CAD-2F40-4CED-A26E-B696D9717CB0}">
      <dgm:prSet phldrT="[Text]"/>
      <dgm:spPr/>
      <dgm:t>
        <a:bodyPr/>
        <a:lstStyle/>
        <a:p>
          <a:r>
            <a:rPr lang="en-US" dirty="0" smtClean="0"/>
            <a:t>Follow-up workgroups as needed winter 2020 - fall 2021.</a:t>
          </a:r>
          <a:endParaRPr lang="en-US" dirty="0"/>
        </a:p>
      </dgm:t>
    </dgm:pt>
    <dgm:pt modelId="{C61677FF-146C-43A1-80AE-4A39B515332A}" type="parTrans" cxnId="{949F0725-EA67-44E7-98C1-E568D3729992}">
      <dgm:prSet/>
      <dgm:spPr/>
      <dgm:t>
        <a:bodyPr/>
        <a:lstStyle/>
        <a:p>
          <a:endParaRPr lang="en-US"/>
        </a:p>
      </dgm:t>
    </dgm:pt>
    <dgm:pt modelId="{6D14E702-055F-4EDF-9D22-DB3702934891}" type="sibTrans" cxnId="{949F0725-EA67-44E7-98C1-E568D3729992}">
      <dgm:prSet/>
      <dgm:spPr/>
      <dgm:t>
        <a:bodyPr/>
        <a:lstStyle/>
        <a:p>
          <a:endParaRPr lang="en-US"/>
        </a:p>
      </dgm:t>
    </dgm:pt>
    <dgm:pt modelId="{40B27AC0-07CD-4116-B713-45C809FF516A}">
      <dgm:prSet/>
      <dgm:spPr/>
      <dgm:t>
        <a:bodyPr/>
        <a:lstStyle/>
        <a:p>
          <a:r>
            <a:rPr lang="en-US" smtClean="0"/>
            <a:t>Implementation of site-based management for school year 2021.</a:t>
          </a:r>
          <a:endParaRPr lang="en-US" dirty="0"/>
        </a:p>
      </dgm:t>
    </dgm:pt>
    <dgm:pt modelId="{4A0FD5C1-A61D-418B-ADDF-1E077BCD5D87}" type="parTrans" cxnId="{D459143A-9052-4698-B7EB-73A5BAD564D0}">
      <dgm:prSet/>
      <dgm:spPr/>
      <dgm:t>
        <a:bodyPr/>
        <a:lstStyle/>
        <a:p>
          <a:endParaRPr lang="en-US"/>
        </a:p>
      </dgm:t>
    </dgm:pt>
    <dgm:pt modelId="{14557988-4841-4CE4-8BA1-F2E5F1733C0E}" type="sibTrans" cxnId="{D459143A-9052-4698-B7EB-73A5BAD564D0}">
      <dgm:prSet/>
      <dgm:spPr/>
      <dgm:t>
        <a:bodyPr/>
        <a:lstStyle/>
        <a:p>
          <a:endParaRPr lang="en-US"/>
        </a:p>
      </dgm:t>
    </dgm:pt>
    <dgm:pt modelId="{8BCF9C9B-6288-46B1-9580-D60FC59038F5}">
      <dgm:prSet/>
      <dgm:spPr/>
      <dgm:t>
        <a:bodyPr/>
        <a:lstStyle/>
        <a:p>
          <a:r>
            <a:rPr lang="en-US" dirty="0" smtClean="0"/>
            <a:t>Provide PL opportunities fall 2020 – fall 2021.</a:t>
          </a:r>
          <a:endParaRPr lang="en-US" dirty="0"/>
        </a:p>
      </dgm:t>
    </dgm:pt>
    <dgm:pt modelId="{D1072494-6150-4E53-A215-2B6000AA202C}" type="parTrans" cxnId="{87EF9D16-4ABB-4FEE-BE09-BFC596BEAE2B}">
      <dgm:prSet/>
      <dgm:spPr/>
      <dgm:t>
        <a:bodyPr/>
        <a:lstStyle/>
        <a:p>
          <a:endParaRPr lang="en-US"/>
        </a:p>
      </dgm:t>
    </dgm:pt>
    <dgm:pt modelId="{705069F6-2E8B-41AF-8EEC-77A1496BB253}" type="sibTrans" cxnId="{87EF9D16-4ABB-4FEE-BE09-BFC596BEAE2B}">
      <dgm:prSet/>
      <dgm:spPr/>
      <dgm:t>
        <a:bodyPr/>
        <a:lstStyle/>
        <a:p>
          <a:endParaRPr lang="en-US"/>
        </a:p>
      </dgm:t>
    </dgm:pt>
    <dgm:pt modelId="{E1CE095F-CF43-4A83-937D-B429A82D5B23}" type="pres">
      <dgm:prSet presAssocID="{6209F198-772A-4A68-A5E0-A58D401F6B37}" presName="CompostProcess" presStyleCnt="0">
        <dgm:presLayoutVars>
          <dgm:dir/>
          <dgm:resizeHandles val="exact"/>
        </dgm:presLayoutVars>
      </dgm:prSet>
      <dgm:spPr/>
      <dgm:t>
        <a:bodyPr/>
        <a:lstStyle/>
        <a:p>
          <a:endParaRPr lang="en-US"/>
        </a:p>
      </dgm:t>
    </dgm:pt>
    <dgm:pt modelId="{B6B722E7-AA53-427A-8377-27A182D3E2E5}" type="pres">
      <dgm:prSet presAssocID="{6209F198-772A-4A68-A5E0-A58D401F6B37}" presName="arrow" presStyleLbl="bgShp" presStyleIdx="0" presStyleCnt="1" custLinFactNeighborX="-507" custLinFactNeighborY="-1096"/>
      <dgm:spPr/>
    </dgm:pt>
    <dgm:pt modelId="{DFB55E7B-1469-4E18-B6E7-960EC9FA3B9B}" type="pres">
      <dgm:prSet presAssocID="{6209F198-772A-4A68-A5E0-A58D401F6B37}" presName="linearProcess" presStyleCnt="0"/>
      <dgm:spPr/>
    </dgm:pt>
    <dgm:pt modelId="{628DA834-C8D5-421D-98B5-12F1819CCFFC}" type="pres">
      <dgm:prSet presAssocID="{DF5FDAD5-6DA6-4192-B814-6EF818092005}" presName="textNode" presStyleLbl="node1" presStyleIdx="0" presStyleCnt="4">
        <dgm:presLayoutVars>
          <dgm:bulletEnabled val="1"/>
        </dgm:presLayoutVars>
      </dgm:prSet>
      <dgm:spPr/>
      <dgm:t>
        <a:bodyPr/>
        <a:lstStyle/>
        <a:p>
          <a:endParaRPr lang="en-US"/>
        </a:p>
      </dgm:t>
    </dgm:pt>
    <dgm:pt modelId="{1819B9C9-9CC3-496D-9F04-C244BF71BBFF}" type="pres">
      <dgm:prSet presAssocID="{E905C98A-639F-4849-99A3-BF14E7EFE5EE}" presName="sibTrans" presStyleCnt="0"/>
      <dgm:spPr/>
    </dgm:pt>
    <dgm:pt modelId="{04C42D41-5808-4832-9934-5601DAAA3FA6}" type="pres">
      <dgm:prSet presAssocID="{FC206CAD-2F40-4CED-A26E-B696D9717CB0}" presName="textNode" presStyleLbl="node1" presStyleIdx="1" presStyleCnt="4">
        <dgm:presLayoutVars>
          <dgm:bulletEnabled val="1"/>
        </dgm:presLayoutVars>
      </dgm:prSet>
      <dgm:spPr/>
      <dgm:t>
        <a:bodyPr/>
        <a:lstStyle/>
        <a:p>
          <a:endParaRPr lang="en-US"/>
        </a:p>
      </dgm:t>
    </dgm:pt>
    <dgm:pt modelId="{01F456E6-0D95-4725-AE84-589204D17657}" type="pres">
      <dgm:prSet presAssocID="{6D14E702-055F-4EDF-9D22-DB3702934891}" presName="sibTrans" presStyleCnt="0"/>
      <dgm:spPr/>
    </dgm:pt>
    <dgm:pt modelId="{1A8E16DE-81F0-490B-A7AE-C05DFA859E1C}" type="pres">
      <dgm:prSet presAssocID="{8BCF9C9B-6288-46B1-9580-D60FC59038F5}" presName="textNode" presStyleLbl="node1" presStyleIdx="2" presStyleCnt="4">
        <dgm:presLayoutVars>
          <dgm:bulletEnabled val="1"/>
        </dgm:presLayoutVars>
      </dgm:prSet>
      <dgm:spPr/>
      <dgm:t>
        <a:bodyPr/>
        <a:lstStyle/>
        <a:p>
          <a:endParaRPr lang="en-US"/>
        </a:p>
      </dgm:t>
    </dgm:pt>
    <dgm:pt modelId="{2CD211E3-9426-4EC1-8D61-001C4B158618}" type="pres">
      <dgm:prSet presAssocID="{705069F6-2E8B-41AF-8EEC-77A1496BB253}" presName="sibTrans" presStyleCnt="0"/>
      <dgm:spPr/>
    </dgm:pt>
    <dgm:pt modelId="{A4C1EE93-525F-4213-84A7-40408316D68B}" type="pres">
      <dgm:prSet presAssocID="{40B27AC0-07CD-4116-B713-45C809FF516A}" presName="textNode" presStyleLbl="node1" presStyleIdx="3" presStyleCnt="4">
        <dgm:presLayoutVars>
          <dgm:bulletEnabled val="1"/>
        </dgm:presLayoutVars>
      </dgm:prSet>
      <dgm:spPr/>
      <dgm:t>
        <a:bodyPr/>
        <a:lstStyle/>
        <a:p>
          <a:endParaRPr lang="en-US"/>
        </a:p>
      </dgm:t>
    </dgm:pt>
  </dgm:ptLst>
  <dgm:cxnLst>
    <dgm:cxn modelId="{8E633A72-D90D-4707-8C87-1413E3738736}" type="presOf" srcId="{6209F198-772A-4A68-A5E0-A58D401F6B37}" destId="{E1CE095F-CF43-4A83-937D-B429A82D5B23}" srcOrd="0" destOrd="0" presId="urn:microsoft.com/office/officeart/2005/8/layout/hProcess9"/>
    <dgm:cxn modelId="{949F0725-EA67-44E7-98C1-E568D3729992}" srcId="{6209F198-772A-4A68-A5E0-A58D401F6B37}" destId="{FC206CAD-2F40-4CED-A26E-B696D9717CB0}" srcOrd="1" destOrd="0" parTransId="{C61677FF-146C-43A1-80AE-4A39B515332A}" sibTransId="{6D14E702-055F-4EDF-9D22-DB3702934891}"/>
    <dgm:cxn modelId="{3E5D1E68-A6F6-49CA-9949-AB8B399AF443}" srcId="{6209F198-772A-4A68-A5E0-A58D401F6B37}" destId="{DF5FDAD5-6DA6-4192-B814-6EF818092005}" srcOrd="0" destOrd="0" parTransId="{320F385C-D0BE-4F00-A0C3-06A0DB832C9D}" sibTransId="{E905C98A-639F-4849-99A3-BF14E7EFE5EE}"/>
    <dgm:cxn modelId="{92DE5848-78AA-488B-816E-19F6D864AD53}" type="presOf" srcId="{40B27AC0-07CD-4116-B713-45C809FF516A}" destId="{A4C1EE93-525F-4213-84A7-40408316D68B}" srcOrd="0" destOrd="0" presId="urn:microsoft.com/office/officeart/2005/8/layout/hProcess9"/>
    <dgm:cxn modelId="{D459143A-9052-4698-B7EB-73A5BAD564D0}" srcId="{6209F198-772A-4A68-A5E0-A58D401F6B37}" destId="{40B27AC0-07CD-4116-B713-45C809FF516A}" srcOrd="3" destOrd="0" parTransId="{4A0FD5C1-A61D-418B-ADDF-1E077BCD5D87}" sibTransId="{14557988-4841-4CE4-8BA1-F2E5F1733C0E}"/>
    <dgm:cxn modelId="{FDCA08BB-9507-4652-83A9-A1B596F5BF78}" type="presOf" srcId="{8BCF9C9B-6288-46B1-9580-D60FC59038F5}" destId="{1A8E16DE-81F0-490B-A7AE-C05DFA859E1C}" srcOrd="0" destOrd="0" presId="urn:microsoft.com/office/officeart/2005/8/layout/hProcess9"/>
    <dgm:cxn modelId="{A365F81C-C2E0-4756-9BE9-0536A2945A47}" type="presOf" srcId="{FC206CAD-2F40-4CED-A26E-B696D9717CB0}" destId="{04C42D41-5808-4832-9934-5601DAAA3FA6}" srcOrd="0" destOrd="0" presId="urn:microsoft.com/office/officeart/2005/8/layout/hProcess9"/>
    <dgm:cxn modelId="{8B655C88-B612-40F9-9165-DA747994E856}" type="presOf" srcId="{DF5FDAD5-6DA6-4192-B814-6EF818092005}" destId="{628DA834-C8D5-421D-98B5-12F1819CCFFC}" srcOrd="0" destOrd="0" presId="urn:microsoft.com/office/officeart/2005/8/layout/hProcess9"/>
    <dgm:cxn modelId="{87EF9D16-4ABB-4FEE-BE09-BFC596BEAE2B}" srcId="{6209F198-772A-4A68-A5E0-A58D401F6B37}" destId="{8BCF9C9B-6288-46B1-9580-D60FC59038F5}" srcOrd="2" destOrd="0" parTransId="{D1072494-6150-4E53-A215-2B6000AA202C}" sibTransId="{705069F6-2E8B-41AF-8EEC-77A1496BB253}"/>
    <dgm:cxn modelId="{53C3C386-012F-4FB8-BEEF-7485E9118391}" type="presParOf" srcId="{E1CE095F-CF43-4A83-937D-B429A82D5B23}" destId="{B6B722E7-AA53-427A-8377-27A182D3E2E5}" srcOrd="0" destOrd="0" presId="urn:microsoft.com/office/officeart/2005/8/layout/hProcess9"/>
    <dgm:cxn modelId="{E0717B05-C363-4CAC-9B38-6EB0A6CFC57E}" type="presParOf" srcId="{E1CE095F-CF43-4A83-937D-B429A82D5B23}" destId="{DFB55E7B-1469-4E18-B6E7-960EC9FA3B9B}" srcOrd="1" destOrd="0" presId="urn:microsoft.com/office/officeart/2005/8/layout/hProcess9"/>
    <dgm:cxn modelId="{D6B13DBC-691B-4D45-AD12-02A35179699D}" type="presParOf" srcId="{DFB55E7B-1469-4E18-B6E7-960EC9FA3B9B}" destId="{628DA834-C8D5-421D-98B5-12F1819CCFFC}" srcOrd="0" destOrd="0" presId="urn:microsoft.com/office/officeart/2005/8/layout/hProcess9"/>
    <dgm:cxn modelId="{D8682E18-198B-4C61-8BF4-1E9009A8B3CD}" type="presParOf" srcId="{DFB55E7B-1469-4E18-B6E7-960EC9FA3B9B}" destId="{1819B9C9-9CC3-496D-9F04-C244BF71BBFF}" srcOrd="1" destOrd="0" presId="urn:microsoft.com/office/officeart/2005/8/layout/hProcess9"/>
    <dgm:cxn modelId="{22A2C5FF-D195-4B5E-B77C-0C5D1977167E}" type="presParOf" srcId="{DFB55E7B-1469-4E18-B6E7-960EC9FA3B9B}" destId="{04C42D41-5808-4832-9934-5601DAAA3FA6}" srcOrd="2" destOrd="0" presId="urn:microsoft.com/office/officeart/2005/8/layout/hProcess9"/>
    <dgm:cxn modelId="{B015497C-3C30-4C12-845E-4253512DB259}" type="presParOf" srcId="{DFB55E7B-1469-4E18-B6E7-960EC9FA3B9B}" destId="{01F456E6-0D95-4725-AE84-589204D17657}" srcOrd="3" destOrd="0" presId="urn:microsoft.com/office/officeart/2005/8/layout/hProcess9"/>
    <dgm:cxn modelId="{06608A85-8E91-4A6E-A7FF-B6EBD2DD7273}" type="presParOf" srcId="{DFB55E7B-1469-4E18-B6E7-960EC9FA3B9B}" destId="{1A8E16DE-81F0-490B-A7AE-C05DFA859E1C}" srcOrd="4" destOrd="0" presId="urn:microsoft.com/office/officeart/2005/8/layout/hProcess9"/>
    <dgm:cxn modelId="{ACA65A01-08B8-42D5-A511-7DE01E01AB45}" type="presParOf" srcId="{DFB55E7B-1469-4E18-B6E7-960EC9FA3B9B}" destId="{2CD211E3-9426-4EC1-8D61-001C4B158618}" srcOrd="5" destOrd="0" presId="urn:microsoft.com/office/officeart/2005/8/layout/hProcess9"/>
    <dgm:cxn modelId="{3A46C0DD-0A19-469E-A740-95975DF0634E}" type="presParOf" srcId="{DFB55E7B-1469-4E18-B6E7-960EC9FA3B9B}" destId="{A4C1EE93-525F-4213-84A7-40408316D68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0DB57-7AF6-484A-BB23-B5C82820DBE7}">
      <dsp:nvSpPr>
        <dsp:cNvPr id="0" name=""/>
        <dsp:cNvSpPr/>
      </dsp:nvSpPr>
      <dsp:spPr>
        <a:xfrm rot="5400000">
          <a:off x="4048170" y="-2242170"/>
          <a:ext cx="1734547" cy="67282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Continue to ensure that a School Improvement Team is established and that there are procedures for the election and appointment of members.</a:t>
          </a:r>
        </a:p>
        <a:p>
          <a:pPr marL="171450" lvl="1" indent="-171450" algn="l" defTabSz="711200">
            <a:lnSpc>
              <a:spcPct val="90000"/>
            </a:lnSpc>
            <a:spcBef>
              <a:spcPct val="0"/>
            </a:spcBef>
            <a:spcAft>
              <a:spcPct val="15000"/>
            </a:spcAft>
            <a:buChar char="••"/>
          </a:pPr>
          <a:r>
            <a:rPr lang="en-US" sz="1600" kern="1200" dirty="0"/>
            <a:t>No longer required to “give advice &amp; consent” on the appointment of school personnel. </a:t>
          </a:r>
        </a:p>
      </dsp:txBody>
      <dsp:txXfrm rot="-5400000">
        <a:off x="1551330" y="339344"/>
        <a:ext cx="6643553" cy="1565199"/>
      </dsp:txXfrm>
    </dsp:sp>
    <dsp:sp modelId="{121F4957-221B-4900-8837-E3BFCE2971E2}">
      <dsp:nvSpPr>
        <dsp:cNvPr id="0" name=""/>
        <dsp:cNvSpPr/>
      </dsp:nvSpPr>
      <dsp:spPr>
        <a:xfrm>
          <a:off x="660" y="2090"/>
          <a:ext cx="1550670" cy="2239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t>School Committee/</a:t>
          </a:r>
        </a:p>
        <a:p>
          <a:pPr lvl="0" algn="ctr" defTabSz="711200">
            <a:lnSpc>
              <a:spcPct val="90000"/>
            </a:lnSpc>
            <a:spcBef>
              <a:spcPct val="0"/>
            </a:spcBef>
            <a:spcAft>
              <a:spcPct val="35000"/>
            </a:spcAft>
          </a:pPr>
          <a:r>
            <a:rPr lang="en-US" sz="1600" b="1" kern="1200" dirty="0"/>
            <a:t>School Board</a:t>
          </a:r>
        </a:p>
      </dsp:txBody>
      <dsp:txXfrm>
        <a:off x="76357" y="77787"/>
        <a:ext cx="1399276" cy="2088311"/>
      </dsp:txXfrm>
    </dsp:sp>
    <dsp:sp modelId="{D9EC051F-7B17-4E8F-8EE4-BAD5CA5610F8}">
      <dsp:nvSpPr>
        <dsp:cNvPr id="0" name=""/>
        <dsp:cNvSpPr/>
      </dsp:nvSpPr>
      <dsp:spPr>
        <a:xfrm rot="5400000">
          <a:off x="3892347" y="122884"/>
          <a:ext cx="2098203" cy="66712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Personnel: Appoints principals, administrators, &amp; other personnel not assigned to individual schools (i.e. district-wide and central office staff). Oversees personnel function of the district/LEA. No longer appoints “all” school department personnel.</a:t>
          </a:r>
        </a:p>
        <a:p>
          <a:pPr marL="171450" lvl="1" indent="-171450" algn="l" defTabSz="711200">
            <a:lnSpc>
              <a:spcPct val="90000"/>
            </a:lnSpc>
            <a:spcBef>
              <a:spcPct val="0"/>
            </a:spcBef>
            <a:spcAft>
              <a:spcPct val="15000"/>
            </a:spcAft>
            <a:buChar char="••"/>
          </a:pPr>
          <a:r>
            <a:rPr lang="en-US" sz="1600" kern="1200" dirty="0"/>
            <a:t>No longer oversees care, control, &amp; management of school facilities &amp; equipment.</a:t>
          </a:r>
        </a:p>
        <a:p>
          <a:pPr marL="171450" lvl="1" indent="-171450" algn="l" defTabSz="711200">
            <a:lnSpc>
              <a:spcPct val="90000"/>
            </a:lnSpc>
            <a:spcBef>
              <a:spcPct val="0"/>
            </a:spcBef>
            <a:spcAft>
              <a:spcPct val="15000"/>
            </a:spcAft>
            <a:buChar char="••"/>
          </a:pPr>
          <a:r>
            <a:rPr lang="en-US" sz="1600" kern="1200" dirty="0"/>
            <a:t>Oversees vs. </a:t>
          </a:r>
          <a:r>
            <a:rPr lang="en-US" sz="1600" kern="1200" dirty="0">
              <a:solidFill>
                <a:schemeClr val="tx1"/>
              </a:solidFill>
            </a:rPr>
            <a:t>being</a:t>
          </a:r>
          <a:r>
            <a:rPr lang="en-US" sz="1600" kern="1200" dirty="0">
              <a:solidFill>
                <a:srgbClr val="FF0000"/>
              </a:solidFill>
            </a:rPr>
            <a:t> </a:t>
          </a:r>
          <a:r>
            <a:rPr lang="en-US" sz="1600" kern="1200" dirty="0"/>
            <a:t>responsible for school discipline.</a:t>
          </a:r>
        </a:p>
        <a:p>
          <a:pPr marL="171450" lvl="1" indent="-171450" algn="l" defTabSz="711200">
            <a:lnSpc>
              <a:spcPct val="90000"/>
            </a:lnSpc>
            <a:spcBef>
              <a:spcPct val="0"/>
            </a:spcBef>
            <a:spcAft>
              <a:spcPct val="15000"/>
            </a:spcAft>
            <a:buChar char="••"/>
          </a:pPr>
          <a:r>
            <a:rPr lang="en-US" sz="1600" kern="1200" dirty="0"/>
            <a:t>Approves School Improvement Plan.</a:t>
          </a:r>
        </a:p>
      </dsp:txBody>
      <dsp:txXfrm rot="-5400000">
        <a:off x="1605801" y="2511856"/>
        <a:ext cx="6568870" cy="1893351"/>
      </dsp:txXfrm>
    </dsp:sp>
    <dsp:sp modelId="{4AE8A1E2-314C-4DDA-87BE-B99F5FB89F0C}">
      <dsp:nvSpPr>
        <dsp:cNvPr id="0" name=""/>
        <dsp:cNvSpPr/>
      </dsp:nvSpPr>
      <dsp:spPr>
        <a:xfrm>
          <a:off x="660" y="2404270"/>
          <a:ext cx="1605141" cy="210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t>Superintendent</a:t>
          </a:r>
        </a:p>
      </dsp:txBody>
      <dsp:txXfrm>
        <a:off x="79017" y="2482627"/>
        <a:ext cx="1448427" cy="1951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C550-F628-477C-B27B-F425DA729995}">
      <dsp:nvSpPr>
        <dsp:cNvPr id="0" name=""/>
        <dsp:cNvSpPr/>
      </dsp:nvSpPr>
      <dsp:spPr>
        <a:xfrm>
          <a:off x="0" y="2820"/>
          <a:ext cx="7886700" cy="1731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none" kern="1200" dirty="0"/>
            <a:t>Principals</a:t>
          </a:r>
          <a:r>
            <a:rPr lang="en-US" sz="2400" b="1" kern="1200" dirty="0"/>
            <a:t>:</a:t>
          </a:r>
          <a:r>
            <a:rPr lang="en-US" sz="2400" kern="1200" dirty="0"/>
            <a:t> </a:t>
          </a:r>
        </a:p>
        <a:p>
          <a:pPr lvl="0" algn="l" defTabSz="1066800">
            <a:lnSpc>
              <a:spcPct val="90000"/>
            </a:lnSpc>
            <a:spcBef>
              <a:spcPct val="0"/>
            </a:spcBef>
            <a:spcAft>
              <a:spcPct val="35000"/>
            </a:spcAft>
          </a:pPr>
          <a:r>
            <a:rPr lang="en-US" sz="2000" i="1" kern="1200" dirty="0">
              <a:solidFill>
                <a:schemeClr val="bg1"/>
              </a:solidFill>
            </a:rPr>
            <a:t>The act states that principals “shall be the educational administrators and managers of their schools &amp; shall supervise the operation &amp; management of their schools and school property”.</a:t>
          </a:r>
          <a:endParaRPr lang="en-US" sz="2000" kern="1200" dirty="0">
            <a:solidFill>
              <a:schemeClr val="bg1"/>
            </a:solidFill>
          </a:endParaRPr>
        </a:p>
      </dsp:txBody>
      <dsp:txXfrm>
        <a:off x="84521" y="87341"/>
        <a:ext cx="7717658" cy="1562387"/>
      </dsp:txXfrm>
    </dsp:sp>
    <dsp:sp modelId="{18588485-937C-4C69-99C7-0FE7ABD8D928}">
      <dsp:nvSpPr>
        <dsp:cNvPr id="0" name=""/>
        <dsp:cNvSpPr/>
      </dsp:nvSpPr>
      <dsp:spPr>
        <a:xfrm>
          <a:off x="0" y="1699080"/>
          <a:ext cx="7886700" cy="2743435"/>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rPr>
            <a:t>Oversee the care, control, &amp; management of school facilities &amp; equipment.</a:t>
          </a:r>
        </a:p>
        <a:p>
          <a:pPr marL="228600" lvl="1" indent="-228600" algn="l" defTabSz="1066800">
            <a:lnSpc>
              <a:spcPct val="90000"/>
            </a:lnSpc>
            <a:spcBef>
              <a:spcPct val="0"/>
            </a:spcBef>
            <a:spcAft>
              <a:spcPct val="20000"/>
            </a:spcAft>
            <a:buChar char="••"/>
          </a:pPr>
          <a:r>
            <a:rPr lang="en-US" sz="2400" kern="1200" dirty="0">
              <a:solidFill>
                <a:schemeClr val="tx1"/>
              </a:solidFill>
            </a:rPr>
            <a:t>Initiate performance review plan for the school &amp; individual teachers.</a:t>
          </a:r>
        </a:p>
        <a:p>
          <a:pPr marL="228600" lvl="1" indent="-228600" algn="l" defTabSz="1066800">
            <a:lnSpc>
              <a:spcPct val="90000"/>
            </a:lnSpc>
            <a:spcBef>
              <a:spcPct val="0"/>
            </a:spcBef>
            <a:spcAft>
              <a:spcPct val="20000"/>
            </a:spcAft>
            <a:buChar char="••"/>
          </a:pPr>
          <a:r>
            <a:rPr lang="en-US" sz="2400" kern="1200" dirty="0">
              <a:solidFill>
                <a:schemeClr val="tx1"/>
              </a:solidFill>
            </a:rPr>
            <a:t>Recommend the termination of staff at school.</a:t>
          </a:r>
        </a:p>
        <a:p>
          <a:pPr marL="228600" lvl="1" indent="-228600" algn="l" defTabSz="1066800">
            <a:lnSpc>
              <a:spcPct val="90000"/>
            </a:lnSpc>
            <a:spcBef>
              <a:spcPct val="0"/>
            </a:spcBef>
            <a:spcAft>
              <a:spcPct val="20000"/>
            </a:spcAft>
            <a:buChar char="••"/>
          </a:pPr>
          <a:r>
            <a:rPr lang="en-US" sz="2400" kern="1200" dirty="0">
              <a:solidFill>
                <a:schemeClr val="tx1"/>
              </a:solidFill>
            </a:rPr>
            <a:t>Promote participatory decision making among all staff to develop educational policy.</a:t>
          </a:r>
        </a:p>
      </dsp:txBody>
      <dsp:txXfrm>
        <a:off x="0" y="1699080"/>
        <a:ext cx="7886700" cy="2743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C550-F628-477C-B27B-F425DA729995}">
      <dsp:nvSpPr>
        <dsp:cNvPr id="0" name=""/>
        <dsp:cNvSpPr/>
      </dsp:nvSpPr>
      <dsp:spPr>
        <a:xfrm>
          <a:off x="0" y="101177"/>
          <a:ext cx="7886700" cy="1673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none" kern="1200" dirty="0"/>
            <a:t>Principal in Consultation with School Improvement Teams</a:t>
          </a:r>
          <a:r>
            <a:rPr lang="en-US" sz="2400" b="1" kern="1200" dirty="0"/>
            <a:t>:</a:t>
          </a:r>
        </a:p>
        <a:p>
          <a:pPr lvl="0" algn="l" defTabSz="1066800">
            <a:lnSpc>
              <a:spcPct val="90000"/>
            </a:lnSpc>
            <a:spcBef>
              <a:spcPct val="0"/>
            </a:spcBef>
            <a:spcAft>
              <a:spcPct val="35000"/>
            </a:spcAft>
          </a:pPr>
          <a:r>
            <a:rPr lang="en-US" sz="2000" b="1" i="1" kern="1200" dirty="0">
              <a:solidFill>
                <a:schemeClr val="bg1"/>
              </a:solidFill>
            </a:rPr>
            <a:t>School Improvement Teams must consist of the principal and a balance of teachers, education support employees, students, parents, and other community members.</a:t>
          </a:r>
          <a:endParaRPr lang="en-US" sz="2000" i="1" kern="1200" dirty="0">
            <a:solidFill>
              <a:schemeClr val="bg1"/>
            </a:solidFill>
          </a:endParaRPr>
        </a:p>
      </dsp:txBody>
      <dsp:txXfrm>
        <a:off x="81674" y="182851"/>
        <a:ext cx="7723352" cy="1509752"/>
      </dsp:txXfrm>
    </dsp:sp>
    <dsp:sp modelId="{18588485-937C-4C69-99C7-0FE7ABD8D928}">
      <dsp:nvSpPr>
        <dsp:cNvPr id="0" name=""/>
        <dsp:cNvSpPr/>
      </dsp:nvSpPr>
      <dsp:spPr>
        <a:xfrm>
          <a:off x="0" y="1774277"/>
          <a:ext cx="7886700" cy="2475883"/>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n-US" sz="2400" kern="1200" dirty="0">
              <a:solidFill>
                <a:schemeClr val="tx1"/>
              </a:solidFill>
            </a:rPr>
            <a:t>Establish the School Improvement Team in a fair and equitable manner using guidelines in the act.</a:t>
          </a:r>
        </a:p>
        <a:p>
          <a:pPr marL="228600" lvl="1" indent="-228600" algn="l" defTabSz="1066800">
            <a:lnSpc>
              <a:spcPct val="90000"/>
            </a:lnSpc>
            <a:spcBef>
              <a:spcPct val="0"/>
            </a:spcBef>
            <a:spcAft>
              <a:spcPct val="20000"/>
            </a:spcAft>
            <a:buChar char="••"/>
          </a:pPr>
          <a:r>
            <a:rPr lang="en-US" sz="2400" kern="1200" dirty="0">
              <a:solidFill>
                <a:schemeClr val="tx1"/>
              </a:solidFill>
            </a:rPr>
            <a:t>Hire all school level staff.</a:t>
          </a:r>
        </a:p>
        <a:p>
          <a:pPr marL="228600" lvl="1" indent="-228600" algn="l" defTabSz="1066800">
            <a:lnSpc>
              <a:spcPct val="90000"/>
            </a:lnSpc>
            <a:spcBef>
              <a:spcPct val="0"/>
            </a:spcBef>
            <a:spcAft>
              <a:spcPct val="20000"/>
            </a:spcAft>
            <a:buChar char="••"/>
          </a:pPr>
          <a:r>
            <a:rPr lang="en-US" sz="2400" kern="1200" dirty="0">
              <a:solidFill>
                <a:schemeClr val="tx1"/>
              </a:solidFill>
            </a:rPr>
            <a:t>Prepare the school budget for superintendent consideration. </a:t>
          </a:r>
        </a:p>
      </dsp:txBody>
      <dsp:txXfrm>
        <a:off x="0" y="1774277"/>
        <a:ext cx="7886700" cy="2475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C550-F628-477C-B27B-F425DA729995}">
      <dsp:nvSpPr>
        <dsp:cNvPr id="0" name=""/>
        <dsp:cNvSpPr/>
      </dsp:nvSpPr>
      <dsp:spPr>
        <a:xfrm>
          <a:off x="0" y="118776"/>
          <a:ext cx="7886700" cy="1673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none" kern="1200" dirty="0"/>
            <a:t>School Improvement Teams</a:t>
          </a:r>
          <a:r>
            <a:rPr lang="en-US" sz="2400" b="1" kern="1200" dirty="0"/>
            <a:t>: </a:t>
          </a:r>
        </a:p>
        <a:p>
          <a:pPr lvl="0" algn="l" defTabSz="1066800">
            <a:lnSpc>
              <a:spcPct val="90000"/>
            </a:lnSpc>
            <a:spcBef>
              <a:spcPct val="0"/>
            </a:spcBef>
            <a:spcAft>
              <a:spcPct val="35000"/>
            </a:spcAft>
          </a:pPr>
          <a:r>
            <a:rPr lang="en-US" sz="2000" b="1" kern="1200" dirty="0"/>
            <a:t>A</a:t>
          </a:r>
          <a:r>
            <a:rPr lang="en-US" sz="2000" b="1" i="1" kern="1200" dirty="0"/>
            <a:t>t the secondary level these must include department heads (when they exist) &amp; must minimally include at least one department head from humanities and STEM. </a:t>
          </a:r>
          <a:endParaRPr lang="en-US" sz="2000" kern="1200" dirty="0">
            <a:solidFill>
              <a:schemeClr val="bg1"/>
            </a:solidFill>
          </a:endParaRPr>
        </a:p>
      </dsp:txBody>
      <dsp:txXfrm>
        <a:off x="81674" y="200450"/>
        <a:ext cx="7723352" cy="1509752"/>
      </dsp:txXfrm>
    </dsp:sp>
    <dsp:sp modelId="{18588485-937C-4C69-99C7-0FE7ABD8D928}">
      <dsp:nvSpPr>
        <dsp:cNvPr id="0" name=""/>
        <dsp:cNvSpPr/>
      </dsp:nvSpPr>
      <dsp:spPr>
        <a:xfrm>
          <a:off x="0" y="1766328"/>
          <a:ext cx="7886700" cy="2685704"/>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n-US" sz="2400" b="0" kern="1200" dirty="0">
              <a:solidFill>
                <a:sysClr val="windowText" lastClr="000000"/>
              </a:solidFill>
            </a:rPr>
            <a:t>Assist in identifying needs of students.</a:t>
          </a:r>
          <a:endParaRPr lang="en-US" sz="2400" kern="1200" dirty="0">
            <a:solidFill>
              <a:schemeClr val="tx1"/>
            </a:solidFill>
          </a:endParaRPr>
        </a:p>
        <a:p>
          <a:pPr marL="228600" lvl="1" indent="-228600" algn="l" defTabSz="1066800">
            <a:lnSpc>
              <a:spcPct val="100000"/>
            </a:lnSpc>
            <a:spcBef>
              <a:spcPct val="0"/>
            </a:spcBef>
            <a:spcAft>
              <a:spcPct val="20000"/>
            </a:spcAft>
            <a:buChar char="••"/>
          </a:pPr>
          <a:r>
            <a:rPr lang="en-US" sz="2400" b="0" kern="1200" dirty="0">
              <a:solidFill>
                <a:sysClr val="windowText" lastClr="000000"/>
              </a:solidFill>
            </a:rPr>
            <a:t>Make recommendations to the principal regarding curriculum accommodation plans.</a:t>
          </a:r>
          <a:endParaRPr lang="en-US" sz="2400" kern="1200" dirty="0">
            <a:solidFill>
              <a:schemeClr val="tx1"/>
            </a:solidFill>
          </a:endParaRPr>
        </a:p>
        <a:p>
          <a:pPr marL="228600" lvl="1" indent="-228600" algn="l" defTabSz="1066800">
            <a:lnSpc>
              <a:spcPct val="100000"/>
            </a:lnSpc>
            <a:spcBef>
              <a:spcPct val="0"/>
            </a:spcBef>
            <a:spcAft>
              <a:spcPct val="20000"/>
            </a:spcAft>
            <a:buChar char="••"/>
          </a:pPr>
          <a:r>
            <a:rPr lang="en-US" sz="2400" b="0" kern="1200" dirty="0">
              <a:solidFill>
                <a:sysClr val="windowText" lastClr="000000"/>
              </a:solidFill>
            </a:rPr>
            <a:t>Assist in budget review.</a:t>
          </a:r>
          <a:endParaRPr lang="en-US" sz="2400" kern="1200" dirty="0">
            <a:solidFill>
              <a:schemeClr val="tx1"/>
            </a:solidFill>
          </a:endParaRPr>
        </a:p>
        <a:p>
          <a:pPr marL="228600" lvl="1" indent="-228600" algn="l" defTabSz="1066800">
            <a:lnSpc>
              <a:spcPct val="100000"/>
            </a:lnSpc>
            <a:spcBef>
              <a:spcPct val="0"/>
            </a:spcBef>
            <a:spcAft>
              <a:spcPct val="20000"/>
            </a:spcAft>
            <a:buChar char="••"/>
          </a:pPr>
          <a:r>
            <a:rPr lang="en-US" sz="2400" b="0" kern="1200" dirty="0">
              <a:solidFill>
                <a:sysClr val="windowText" lastClr="000000"/>
              </a:solidFill>
            </a:rPr>
            <a:t>Assist in formation of the School Improvement Plan. </a:t>
          </a:r>
          <a:endParaRPr lang="en-US" sz="2400" kern="1200" dirty="0">
            <a:solidFill>
              <a:schemeClr val="tx1"/>
            </a:solidFill>
          </a:endParaRPr>
        </a:p>
      </dsp:txBody>
      <dsp:txXfrm>
        <a:off x="0" y="1766328"/>
        <a:ext cx="7886700" cy="2685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BBF8-2790-4D1E-B7A4-D49F794D9F29}">
      <dsp:nvSpPr>
        <dsp:cNvPr id="0" name=""/>
        <dsp:cNvSpPr/>
      </dsp:nvSpPr>
      <dsp:spPr>
        <a:xfrm>
          <a:off x="-5028133" y="-777039"/>
          <a:ext cx="6040352" cy="6040352"/>
        </a:xfrm>
        <a:prstGeom prst="blockArc">
          <a:avLst>
            <a:gd name="adj1" fmla="val 18900000"/>
            <a:gd name="adj2" fmla="val 2700000"/>
            <a:gd name="adj3" fmla="val 35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09E17-F465-4205-8F34-E0BF53B3B287}">
      <dsp:nvSpPr>
        <dsp:cNvPr id="0" name=""/>
        <dsp:cNvSpPr/>
      </dsp:nvSpPr>
      <dsp:spPr>
        <a:xfrm>
          <a:off x="666705" y="276049"/>
          <a:ext cx="7202094" cy="124241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2196" tIns="33020" rIns="33020" bIns="33020" numCol="1" spcCol="1270" anchor="ctr" anchorCtr="0">
          <a:noAutofit/>
        </a:bodyPr>
        <a:lstStyle/>
        <a:p>
          <a:pPr lvl="0" algn="l" defTabSz="577850">
            <a:lnSpc>
              <a:spcPct val="90000"/>
            </a:lnSpc>
            <a:spcBef>
              <a:spcPct val="0"/>
            </a:spcBef>
            <a:spcAft>
              <a:spcPct val="35000"/>
            </a:spcAft>
          </a:pPr>
          <a:r>
            <a:rPr lang="en-US" sz="1300" b="1" u="sng" kern="1200"/>
            <a:t>Includes</a:t>
          </a:r>
          <a:r>
            <a:rPr lang="en-US" sz="1300" b="1" kern="1200"/>
            <a:t>: Plan for closing gaps, PD activities, &amp; induction/mentoring activities to support plan.</a:t>
          </a:r>
        </a:p>
        <a:p>
          <a:pPr lvl="0" algn="l" defTabSz="577850">
            <a:lnSpc>
              <a:spcPct val="90000"/>
            </a:lnSpc>
            <a:spcBef>
              <a:spcPct val="0"/>
            </a:spcBef>
            <a:spcAft>
              <a:spcPct val="35000"/>
            </a:spcAft>
          </a:pPr>
          <a:r>
            <a:rPr lang="en-US" sz="1300" b="1" kern="1200"/>
            <a:t>Filed with RIDE every three years. An Annual Action Plan is also due by September 1 for state review/approval &amp; includes: activities, persons responsible, timelines, &amp; resources for the 3-year plan.</a:t>
          </a:r>
          <a:endParaRPr lang="en-US" sz="1300" kern="1200" dirty="0"/>
        </a:p>
      </dsp:txBody>
      <dsp:txXfrm>
        <a:off x="666705" y="276049"/>
        <a:ext cx="7202094" cy="1242410"/>
      </dsp:txXfrm>
    </dsp:sp>
    <dsp:sp modelId="{BDCC05BA-E540-48DD-8BE6-51F6CC9BE3AF}">
      <dsp:nvSpPr>
        <dsp:cNvPr id="0" name=""/>
        <dsp:cNvSpPr/>
      </dsp:nvSpPr>
      <dsp:spPr>
        <a:xfrm>
          <a:off x="44010" y="276051"/>
          <a:ext cx="1297609" cy="124240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157CE0A-181F-4123-889F-37CC0BD14476}">
      <dsp:nvSpPr>
        <dsp:cNvPr id="0" name=""/>
        <dsp:cNvSpPr/>
      </dsp:nvSpPr>
      <dsp:spPr>
        <a:xfrm>
          <a:off x="992857" y="1794509"/>
          <a:ext cx="6875942" cy="897254"/>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2196" tIns="33020" rIns="33020" bIns="33020" numCol="1" spcCol="1270" anchor="ctr" anchorCtr="0">
          <a:noAutofit/>
        </a:bodyPr>
        <a:lstStyle/>
        <a:p>
          <a:pPr lvl="0" algn="l" defTabSz="577850">
            <a:lnSpc>
              <a:spcPct val="90000"/>
            </a:lnSpc>
            <a:spcBef>
              <a:spcPct val="0"/>
            </a:spcBef>
            <a:spcAft>
              <a:spcPct val="35000"/>
            </a:spcAft>
          </a:pPr>
          <a:r>
            <a:rPr lang="en-US" sz="1300" b="1" u="sng" kern="1200"/>
            <a:t>Includes</a:t>
          </a:r>
          <a:r>
            <a:rPr lang="en-US" sz="1300" b="1" kern="1200"/>
            <a:t>: Strategies for helping each student master skills, competencies, and knowledge needed to meet proficiency (e.g. assessment plan, additional services/programs, parent involvement). </a:t>
          </a:r>
          <a:r>
            <a:rPr lang="en-US" sz="1300" b="1" i="1" kern="1200"/>
            <a:t>May be included in the District Strategic Plan.</a:t>
          </a:r>
          <a:endParaRPr lang="en-US" sz="1300" kern="1200" dirty="0"/>
        </a:p>
      </dsp:txBody>
      <dsp:txXfrm>
        <a:off x="992857" y="1794509"/>
        <a:ext cx="6875942" cy="897254"/>
      </dsp:txXfrm>
    </dsp:sp>
    <dsp:sp modelId="{DA0277FC-4099-4C34-8CD6-57AB572E8E35}">
      <dsp:nvSpPr>
        <dsp:cNvPr id="0" name=""/>
        <dsp:cNvSpPr/>
      </dsp:nvSpPr>
      <dsp:spPr>
        <a:xfrm>
          <a:off x="377463" y="1674546"/>
          <a:ext cx="1121568" cy="11215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0">
          <a:scrgbClr r="0" g="0" b="0"/>
        </a:effectRef>
        <a:fontRef idx="minor"/>
      </dsp:style>
    </dsp:sp>
    <dsp:sp modelId="{C09236BA-AC6F-44F5-BB1E-B44799C1211C}">
      <dsp:nvSpPr>
        <dsp:cNvPr id="0" name=""/>
        <dsp:cNvSpPr/>
      </dsp:nvSpPr>
      <dsp:spPr>
        <a:xfrm>
          <a:off x="666705" y="3140391"/>
          <a:ext cx="7202094" cy="897254"/>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2196" tIns="33020" rIns="33020" bIns="33020" numCol="1" spcCol="1270" anchor="ctr" anchorCtr="0">
          <a:noAutofit/>
        </a:bodyPr>
        <a:lstStyle/>
        <a:p>
          <a:pPr lvl="0" algn="l" defTabSz="577850">
            <a:lnSpc>
              <a:spcPct val="90000"/>
            </a:lnSpc>
            <a:spcBef>
              <a:spcPct val="0"/>
            </a:spcBef>
            <a:spcAft>
              <a:spcPct val="35000"/>
            </a:spcAft>
          </a:pPr>
          <a:r>
            <a:rPr lang="en-US" sz="1300" b="1" u="sng" kern="1200"/>
            <a:t>Includes</a:t>
          </a:r>
          <a:r>
            <a:rPr lang="en-US" sz="1300" b="1" kern="1200"/>
            <a:t>: Identification of needs/interests based upon data, alignment to other district plans, examples of allowed activities, mechanism for PLU approval, ongoing PD provided within the school context, &amp; alignment &amp; differentiation to meet staff needs/interests. </a:t>
          </a:r>
          <a:r>
            <a:rPr lang="en-US" sz="1300" b="1" i="1" kern="1200"/>
            <a:t>May be included in the District Strategic Plan.</a:t>
          </a:r>
          <a:endParaRPr lang="en-US" sz="1300" kern="1200" dirty="0"/>
        </a:p>
      </dsp:txBody>
      <dsp:txXfrm>
        <a:off x="666705" y="3140391"/>
        <a:ext cx="7202094" cy="897254"/>
      </dsp:txXfrm>
    </dsp:sp>
    <dsp:sp modelId="{A4B17C28-0D6A-4570-8993-16652724344E}">
      <dsp:nvSpPr>
        <dsp:cNvPr id="0" name=""/>
        <dsp:cNvSpPr/>
      </dsp:nvSpPr>
      <dsp:spPr>
        <a:xfrm>
          <a:off x="125133" y="3044867"/>
          <a:ext cx="1121568" cy="11215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192A2-7608-4DB6-A99D-B1BDAFDC46D9}">
      <dsp:nvSpPr>
        <dsp:cNvPr id="0" name=""/>
        <dsp:cNvSpPr/>
      </dsp:nvSpPr>
      <dsp:spPr>
        <a:xfrm>
          <a:off x="2761795" y="984366"/>
          <a:ext cx="2413632" cy="241363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School Improvement Plan</a:t>
          </a:r>
        </a:p>
      </dsp:txBody>
      <dsp:txXfrm>
        <a:off x="3115263" y="1337834"/>
        <a:ext cx="1706696" cy="1706696"/>
      </dsp:txXfrm>
    </dsp:sp>
    <dsp:sp modelId="{014BEC72-2874-42E1-AF22-EA51556341B2}">
      <dsp:nvSpPr>
        <dsp:cNvPr id="0" name=""/>
        <dsp:cNvSpPr/>
      </dsp:nvSpPr>
      <dsp:spPr>
        <a:xfrm>
          <a:off x="3274022" y="-102987"/>
          <a:ext cx="1389178" cy="1444679"/>
        </a:xfrm>
        <a:prstGeom prst="ellipse">
          <a:avLst/>
        </a:prstGeom>
        <a:solidFill>
          <a:schemeClr val="accent4">
            <a:alpha val="50000"/>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Plan for closing achievement gaps</a:t>
          </a:r>
        </a:p>
      </dsp:txBody>
      <dsp:txXfrm>
        <a:off x="3477462" y="108581"/>
        <a:ext cx="982298" cy="1021543"/>
      </dsp:txXfrm>
    </dsp:sp>
    <dsp:sp modelId="{6B05F625-1DC8-4440-831A-97BA9E65009A}">
      <dsp:nvSpPr>
        <dsp:cNvPr id="0" name=""/>
        <dsp:cNvSpPr/>
      </dsp:nvSpPr>
      <dsp:spPr>
        <a:xfrm>
          <a:off x="4874170" y="1533045"/>
          <a:ext cx="1332542" cy="1316274"/>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Professional learning activities</a:t>
          </a:r>
        </a:p>
      </dsp:txBody>
      <dsp:txXfrm>
        <a:off x="5069316" y="1725809"/>
        <a:ext cx="942250" cy="930746"/>
      </dsp:txXfrm>
    </dsp:sp>
    <dsp:sp modelId="{A782D1FD-CDB2-49E5-AA37-A0A499654529}">
      <dsp:nvSpPr>
        <dsp:cNvPr id="0" name=""/>
        <dsp:cNvSpPr/>
      </dsp:nvSpPr>
      <dsp:spPr>
        <a:xfrm>
          <a:off x="3266341" y="3071699"/>
          <a:ext cx="1404541" cy="1382625"/>
        </a:xfrm>
        <a:prstGeom prst="ellipse">
          <a:avLst/>
        </a:prstGeom>
        <a:solidFill>
          <a:schemeClr val="accent4">
            <a:alpha val="50000"/>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Induction/</a:t>
          </a:r>
        </a:p>
        <a:p>
          <a:pPr lvl="0" algn="ctr" defTabSz="622300">
            <a:lnSpc>
              <a:spcPct val="90000"/>
            </a:lnSpc>
            <a:spcBef>
              <a:spcPct val="0"/>
            </a:spcBef>
            <a:spcAft>
              <a:spcPct val="35000"/>
            </a:spcAft>
          </a:pPr>
          <a:r>
            <a:rPr lang="en-US" sz="1400" kern="1200" dirty="0"/>
            <a:t>mentoring activities</a:t>
          </a:r>
        </a:p>
      </dsp:txBody>
      <dsp:txXfrm>
        <a:off x="3472031" y="3274180"/>
        <a:ext cx="993161" cy="977663"/>
      </dsp:txXfrm>
    </dsp:sp>
    <dsp:sp modelId="{8BDD83BF-0021-4F43-8871-C29544F91F5C}">
      <dsp:nvSpPr>
        <dsp:cNvPr id="0" name=""/>
        <dsp:cNvSpPr/>
      </dsp:nvSpPr>
      <dsp:spPr>
        <a:xfrm>
          <a:off x="1679987" y="1471497"/>
          <a:ext cx="1433589" cy="1439369"/>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Student performance goals</a:t>
          </a:r>
        </a:p>
      </dsp:txBody>
      <dsp:txXfrm>
        <a:off x="1889931" y="1682288"/>
        <a:ext cx="1013701" cy="1017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722E7-AA53-427A-8377-27A182D3E2E5}">
      <dsp:nvSpPr>
        <dsp:cNvPr id="0" name=""/>
        <dsp:cNvSpPr/>
      </dsp:nvSpPr>
      <dsp:spPr>
        <a:xfrm>
          <a:off x="557514" y="0"/>
          <a:ext cx="6703695" cy="359844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DA834-C8D5-421D-98B5-12F1819CCFFC}">
      <dsp:nvSpPr>
        <dsp:cNvPr id="0" name=""/>
        <dsp:cNvSpPr/>
      </dsp:nvSpPr>
      <dsp:spPr>
        <a:xfrm>
          <a:off x="3947" y="1079534"/>
          <a:ext cx="1898507" cy="1439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Workgroup begins meeting in Dec 2019.</a:t>
          </a:r>
        </a:p>
      </dsp:txBody>
      <dsp:txXfrm>
        <a:off x="74212" y="1149799"/>
        <a:ext cx="1757977" cy="1298849"/>
      </dsp:txXfrm>
    </dsp:sp>
    <dsp:sp modelId="{04C42D41-5808-4832-9934-5601DAAA3FA6}">
      <dsp:nvSpPr>
        <dsp:cNvPr id="0" name=""/>
        <dsp:cNvSpPr/>
      </dsp:nvSpPr>
      <dsp:spPr>
        <a:xfrm>
          <a:off x="1997379" y="1079534"/>
          <a:ext cx="1898507" cy="143937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Follow-up workgroups as needed winter 2020 - fall 2021.</a:t>
          </a:r>
          <a:endParaRPr lang="en-US" sz="1800" kern="1200" dirty="0"/>
        </a:p>
      </dsp:txBody>
      <dsp:txXfrm>
        <a:off x="2067644" y="1149799"/>
        <a:ext cx="1757977" cy="1298849"/>
      </dsp:txXfrm>
    </dsp:sp>
    <dsp:sp modelId="{1A8E16DE-81F0-490B-A7AE-C05DFA859E1C}">
      <dsp:nvSpPr>
        <dsp:cNvPr id="0" name=""/>
        <dsp:cNvSpPr/>
      </dsp:nvSpPr>
      <dsp:spPr>
        <a:xfrm>
          <a:off x="3990812" y="1079534"/>
          <a:ext cx="1898507" cy="1439379"/>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Provide PL opportunities fall 2020 – fall 2021.</a:t>
          </a:r>
          <a:endParaRPr lang="en-US" sz="1800" kern="1200" dirty="0"/>
        </a:p>
      </dsp:txBody>
      <dsp:txXfrm>
        <a:off x="4061077" y="1149799"/>
        <a:ext cx="1757977" cy="1298849"/>
      </dsp:txXfrm>
    </dsp:sp>
    <dsp:sp modelId="{A4C1EE93-525F-4213-84A7-40408316D68B}">
      <dsp:nvSpPr>
        <dsp:cNvPr id="0" name=""/>
        <dsp:cNvSpPr/>
      </dsp:nvSpPr>
      <dsp:spPr>
        <a:xfrm>
          <a:off x="5984245" y="1079534"/>
          <a:ext cx="1898507" cy="14393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Implementation of site-based management for school year 2021.</a:t>
          </a:r>
          <a:endParaRPr lang="en-US" sz="1800" kern="1200" dirty="0"/>
        </a:p>
      </dsp:txBody>
      <dsp:txXfrm>
        <a:off x="6054510" y="1149799"/>
        <a:ext cx="1757977" cy="12988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ADD7-B1ED-48C9-A933-1037A9D74222}"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28813-A645-4405-8C68-886F52B112C2}" type="slidenum">
              <a:rPr lang="en-US" smtClean="0"/>
              <a:t>‹#›</a:t>
            </a:fld>
            <a:endParaRPr lang="en-US"/>
          </a:p>
        </p:txBody>
      </p:sp>
    </p:spTree>
    <p:extLst>
      <p:ext uri="{BB962C8B-B14F-4D97-AF65-F5344CB8AC3E}">
        <p14:creationId xmlns:p14="http://schemas.microsoft.com/office/powerpoint/2010/main" val="7516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This</a:t>
            </a:r>
            <a:r>
              <a:rPr lang="en-US" b="0" baseline="0" dirty="0"/>
              <a:t> resource focuses specifically on the site-based management portion of the Education Accountability Act. The act contains additional content that is not outlined in this presentation. The full act can be found at: http://webserver.rilin.state.ri.us/billtext19/senatetext19/s0865a.pdf</a:t>
            </a:r>
          </a:p>
          <a:p>
            <a:endParaRPr lang="en-US" b="0" baseline="0" dirty="0"/>
          </a:p>
          <a:p>
            <a:r>
              <a:rPr lang="en-US" b="0" baseline="0" dirty="0"/>
              <a:t>Th</a:t>
            </a:r>
            <a:r>
              <a:rPr lang="en-US" b="0" dirty="0"/>
              <a:t>e</a:t>
            </a:r>
            <a:r>
              <a:rPr lang="en-US" b="0" baseline="0" dirty="0"/>
              <a:t> purpose of this resource is to:</a:t>
            </a:r>
          </a:p>
          <a:p>
            <a:pPr marL="228600" indent="-228600">
              <a:buAutoNum type="arabicParenR"/>
            </a:pPr>
            <a:r>
              <a:rPr lang="en-US" b="0" baseline="0" dirty="0"/>
              <a:t>Assist LEAs/schools when beginning or continuing conversations around the implementation of site-based management and the accountability highlighted in the act.</a:t>
            </a:r>
          </a:p>
          <a:p>
            <a:pPr marL="228600" indent="-228600">
              <a:buAutoNum type="arabicParenR"/>
            </a:pPr>
            <a:r>
              <a:rPr lang="en-US" b="0" baseline="0" dirty="0"/>
              <a:t>Provide a starting point for LEAs/schools as they consider what supports and changes they will need to support the shifts in responsibility outlined in the act.</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1</a:t>
            </a:fld>
            <a:endParaRPr lang="en-US"/>
          </a:p>
        </p:txBody>
      </p:sp>
    </p:spTree>
    <p:extLst>
      <p:ext uri="{BB962C8B-B14F-4D97-AF65-F5344CB8AC3E}">
        <p14:creationId xmlns:p14="http://schemas.microsoft.com/office/powerpoint/2010/main" val="38746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dirty="0"/>
              <a:t>Guidance on what should be included in the School Improvement Plan can be found on slide 16 and within the Education Accountability Act.</a:t>
            </a:r>
          </a:p>
        </p:txBody>
      </p:sp>
      <p:sp>
        <p:nvSpPr>
          <p:cNvPr id="4" name="Slide Number Placeholder 3"/>
          <p:cNvSpPr>
            <a:spLocks noGrp="1"/>
          </p:cNvSpPr>
          <p:nvPr>
            <p:ph type="sldNum" sz="quarter" idx="10"/>
          </p:nvPr>
        </p:nvSpPr>
        <p:spPr/>
        <p:txBody>
          <a:bodyPr/>
          <a:lstStyle/>
          <a:p>
            <a:fld id="{09528813-A645-4405-8C68-886F52B112C2}" type="slidenum">
              <a:rPr lang="en-US" smtClean="0"/>
              <a:t>11</a:t>
            </a:fld>
            <a:endParaRPr lang="en-US"/>
          </a:p>
        </p:txBody>
      </p:sp>
    </p:spTree>
    <p:extLst>
      <p:ext uri="{BB962C8B-B14F-4D97-AF65-F5344CB8AC3E}">
        <p14:creationId xmlns:p14="http://schemas.microsoft.com/office/powerpoint/2010/main" val="366580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Facilitator’s Notes:</a:t>
            </a:r>
            <a:r>
              <a:rPr lang="en-US" sz="1200" kern="1200" dirty="0">
                <a:solidFill>
                  <a:schemeClr val="tx1"/>
                </a:solidFill>
                <a:effectLst/>
                <a:latin typeface="+mn-lt"/>
                <a:ea typeface="+mn-ea"/>
                <a:cs typeface="+mn-cs"/>
              </a:rPr>
              <a:t> Although the site-based management portion of the bill does not take place </a:t>
            </a:r>
            <a:r>
              <a:rPr lang="en-US" sz="1200" kern="1200" dirty="0" smtClean="0">
                <a:solidFill>
                  <a:schemeClr val="tx1"/>
                </a:solidFill>
                <a:effectLst/>
                <a:latin typeface="+mn-lt"/>
                <a:ea typeface="+mn-ea"/>
                <a:cs typeface="+mn-cs"/>
              </a:rPr>
              <a:t>until August 2021, the </a:t>
            </a:r>
            <a:r>
              <a:rPr lang="en-US" sz="1200" kern="1200" dirty="0">
                <a:solidFill>
                  <a:schemeClr val="tx1"/>
                </a:solidFill>
                <a:effectLst/>
                <a:latin typeface="+mn-lt"/>
                <a:ea typeface="+mn-ea"/>
                <a:cs typeface="+mn-cs"/>
              </a:rPr>
              <a:t>act takes effect on January 1, 2020. </a:t>
            </a:r>
            <a:r>
              <a:rPr lang="en-US" sz="1200" kern="1200" dirty="0" smtClean="0">
                <a:solidFill>
                  <a:schemeClr val="tx1"/>
                </a:solidFill>
                <a:effectLst/>
                <a:latin typeface="+mn-lt"/>
                <a:ea typeface="+mn-ea"/>
                <a:cs typeface="+mn-cs"/>
              </a:rPr>
              <a:t>LEAs </a:t>
            </a:r>
            <a:r>
              <a:rPr lang="en-US" sz="1200" kern="1200" dirty="0">
                <a:solidFill>
                  <a:schemeClr val="tx1"/>
                </a:solidFill>
                <a:effectLst/>
                <a:latin typeface="+mn-lt"/>
                <a:ea typeface="+mn-ea"/>
                <a:cs typeface="+mn-cs"/>
              </a:rPr>
              <a:t>that are able to</a:t>
            </a:r>
            <a:r>
              <a:rPr lang="en-US" sz="1200" kern="1200" baseline="0" dirty="0">
                <a:solidFill>
                  <a:schemeClr val="tx1"/>
                </a:solidFill>
                <a:effectLst/>
                <a:latin typeface="+mn-lt"/>
                <a:ea typeface="+mn-ea"/>
                <a:cs typeface="+mn-cs"/>
              </a:rPr>
              <a:t> implement site-based management (or at least components of it) </a:t>
            </a:r>
            <a:r>
              <a:rPr lang="en-US" sz="1200" kern="1200" dirty="0">
                <a:solidFill>
                  <a:schemeClr val="tx1"/>
                </a:solidFill>
                <a:effectLst/>
                <a:latin typeface="+mn-lt"/>
                <a:ea typeface="+mn-ea"/>
                <a:cs typeface="+mn-cs"/>
              </a:rPr>
              <a:t>sooner than the start of the 2021</a:t>
            </a:r>
            <a:r>
              <a:rPr lang="en-US" sz="1200" kern="1200" baseline="0" dirty="0">
                <a:solidFill>
                  <a:schemeClr val="tx1"/>
                </a:solidFill>
                <a:effectLst/>
                <a:latin typeface="+mn-lt"/>
                <a:ea typeface="+mn-ea"/>
                <a:cs typeface="+mn-cs"/>
              </a:rPr>
              <a:t> school year </a:t>
            </a:r>
            <a:r>
              <a:rPr lang="en-US" sz="1200" kern="1200" dirty="0">
                <a:solidFill>
                  <a:schemeClr val="tx1"/>
                </a:solidFill>
                <a:effectLst/>
                <a:latin typeface="+mn-lt"/>
                <a:ea typeface="+mn-ea"/>
                <a:cs typeface="+mn-cs"/>
              </a:rPr>
              <a:t>are encouraged to do</a:t>
            </a:r>
            <a:r>
              <a:rPr lang="en-US" sz="1200" kern="1200" baseline="0" dirty="0">
                <a:solidFill>
                  <a:schemeClr val="tx1"/>
                </a:solidFill>
                <a:effectLst/>
                <a:latin typeface="+mn-lt"/>
                <a:ea typeface="+mn-ea"/>
                <a:cs typeface="+mn-cs"/>
              </a:rPr>
              <a:t> so. Throughout this transition period and during implementation of site-based management, RIDE will be providing guidance and support to LEAs and principals.</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12</a:t>
            </a:fld>
            <a:endParaRPr lang="en-US"/>
          </a:p>
        </p:txBody>
      </p:sp>
    </p:spTree>
    <p:extLst>
      <p:ext uri="{BB962C8B-B14F-4D97-AF65-F5344CB8AC3E}">
        <p14:creationId xmlns:p14="http://schemas.microsoft.com/office/powerpoint/2010/main" val="19719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dirty="0"/>
              <a:t> The</a:t>
            </a:r>
            <a:r>
              <a:rPr lang="en-US" baseline="0" dirty="0"/>
              <a:t> act also states that the board of education will have a system to evaluate the performance of LEAs and individual schools yearly. </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13</a:t>
            </a:fld>
            <a:endParaRPr lang="en-US"/>
          </a:p>
        </p:txBody>
      </p:sp>
    </p:spTree>
    <p:extLst>
      <p:ext uri="{BB962C8B-B14F-4D97-AF65-F5344CB8AC3E}">
        <p14:creationId xmlns:p14="http://schemas.microsoft.com/office/powerpoint/2010/main" val="301986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dirty="0"/>
              <a:t>RICAS Success Plans must be created</a:t>
            </a:r>
            <a:r>
              <a:rPr lang="en-US" baseline="0" dirty="0"/>
              <a:t> when more than 20% of students do not meet proficiency. The Education Accountability Act outlines the data that will also need to be submitted to RIDE yearly. The department is working on a plan to streamline how and when this information is collected. More information to follow. </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14</a:t>
            </a:fld>
            <a:endParaRPr lang="en-US"/>
          </a:p>
        </p:txBody>
      </p:sp>
    </p:spTree>
    <p:extLst>
      <p:ext uri="{BB962C8B-B14F-4D97-AF65-F5344CB8AC3E}">
        <p14:creationId xmlns:p14="http://schemas.microsoft.com/office/powerpoint/2010/main" val="335792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b="1"/>
              <a:t>: </a:t>
            </a:r>
            <a:r>
              <a:rPr lang="en-US" b="0" baseline="0" smtClean="0"/>
              <a:t>More </a:t>
            </a:r>
            <a:r>
              <a:rPr lang="en-US" b="0" baseline="0" dirty="0"/>
              <a:t>information </a:t>
            </a:r>
            <a:r>
              <a:rPr lang="en-US" b="0" baseline="0"/>
              <a:t>to </a:t>
            </a:r>
            <a:r>
              <a:rPr lang="en-US" b="0" baseline="0" smtClean="0"/>
              <a:t>follow in 2020..</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15</a:t>
            </a:fld>
            <a:endParaRPr lang="en-US"/>
          </a:p>
        </p:txBody>
      </p:sp>
    </p:spTree>
    <p:extLst>
      <p:ext uri="{BB962C8B-B14F-4D97-AF65-F5344CB8AC3E}">
        <p14:creationId xmlns:p14="http://schemas.microsoft.com/office/powerpoint/2010/main" val="307922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baseline="0" dirty="0"/>
              <a:t> </a:t>
            </a:r>
            <a:r>
              <a:rPr lang="en-US" dirty="0"/>
              <a:t>School Improvement Plans must be created by</a:t>
            </a:r>
            <a:r>
              <a:rPr lang="en-US" baseline="0" dirty="0"/>
              <a:t> the School Improvement Team and submitted yearly to the superintendent by July 1. They may include more focus areas than the ones included in this graphic, but these four areas must be included based upon the legislation.</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16</a:t>
            </a:fld>
            <a:endParaRPr lang="en-US"/>
          </a:p>
        </p:txBody>
      </p:sp>
    </p:spTree>
    <p:extLst>
      <p:ext uri="{BB962C8B-B14F-4D97-AF65-F5344CB8AC3E}">
        <p14:creationId xmlns:p14="http://schemas.microsoft.com/office/powerpoint/2010/main" val="425772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dirty="0"/>
              <a:t>In order to be ready to implement</a:t>
            </a:r>
            <a:r>
              <a:rPr lang="en-US" baseline="0" dirty="0"/>
              <a:t> the shifts in responsibility outlined in the act, as well as be prepared for the revised and new accountability measures, there are several things LEAs and schools should begin to consider.</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17</a:t>
            </a:fld>
            <a:endParaRPr lang="en-US"/>
          </a:p>
        </p:txBody>
      </p:sp>
    </p:spTree>
    <p:extLst>
      <p:ext uri="{BB962C8B-B14F-4D97-AF65-F5344CB8AC3E}">
        <p14:creationId xmlns:p14="http://schemas.microsoft.com/office/powerpoint/2010/main" val="928880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&lt;LEAs and schools are encouraged to add additional</a:t>
            </a:r>
            <a:r>
              <a:rPr lang="en-US" baseline="0" dirty="0"/>
              <a:t> questions that relate to their specific situations.&gt;</a:t>
            </a:r>
          </a:p>
          <a:p>
            <a:endParaRPr lang="en-US" baseline="0" dirty="0"/>
          </a:p>
          <a:p>
            <a:r>
              <a:rPr lang="en-US" b="1" baseline="0" dirty="0"/>
              <a:t>Facilitator’s Notes: </a:t>
            </a:r>
            <a:r>
              <a:rPr lang="en-US" b="0" baseline="0" dirty="0"/>
              <a:t>Discussions regarding these considerations should be had at both the LEA and school level. Superintendents should begin messaging this information with their school committee/school board and central office staff. Principals should begin messaging the information to their building level staff, School Improvement Team, and school community (as appropriate).</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18</a:t>
            </a:fld>
            <a:endParaRPr lang="en-US"/>
          </a:p>
        </p:txBody>
      </p:sp>
    </p:spTree>
    <p:extLst>
      <p:ext uri="{BB962C8B-B14F-4D97-AF65-F5344CB8AC3E}">
        <p14:creationId xmlns:p14="http://schemas.microsoft.com/office/powerpoint/2010/main" val="128061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b="1" baseline="0" dirty="0"/>
              <a:t> </a:t>
            </a:r>
            <a:r>
              <a:rPr lang="en-US" b="0" baseline="0" dirty="0"/>
              <a:t>The workgroup will begin meeting in December of 2019. This workgroup will provide guidance around the rollout and implementation of the act and serve as another means to message the content of the act to their respective constituents. </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19</a:t>
            </a:fld>
            <a:endParaRPr lang="en-US"/>
          </a:p>
        </p:txBody>
      </p:sp>
    </p:spTree>
    <p:extLst>
      <p:ext uri="{BB962C8B-B14F-4D97-AF65-F5344CB8AC3E}">
        <p14:creationId xmlns:p14="http://schemas.microsoft.com/office/powerpoint/2010/main" val="129074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Principals</a:t>
            </a:r>
            <a:r>
              <a:rPr lang="en-US" b="0" baseline="0" dirty="0"/>
              <a:t> are encouraged to share the types of professional learning opportunities that they believe are </a:t>
            </a:r>
            <a:r>
              <a:rPr lang="en-US" b="0" baseline="0" dirty="0" smtClean="0"/>
              <a:t>needed in order the implement the shifts outlined in the legislation (such as budgeting and recruiting/hiring practices). </a:t>
            </a:r>
            <a:r>
              <a:rPr lang="en-US" b="0" baseline="0" dirty="0"/>
              <a:t>Suggestions can be emailed to the RIDE Leadership Fellow at: Kristen.dansusis@ride.ri.gov. These suggestions will be shared anonymously with the workgroup and RIDE staff focused on professional learning.</a:t>
            </a:r>
          </a:p>
          <a:p>
            <a:endParaRPr lang="en-US" b="0" baseline="0" dirty="0"/>
          </a:p>
          <a:p>
            <a:r>
              <a:rPr lang="en-US" b="0" baseline="0" dirty="0"/>
              <a:t>RIDE anticipates that the professional learning opportunities will span from the fall of 2020 to the fall of 2021. Additional guidance and support may be provided after this date as well. </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20</a:t>
            </a:fld>
            <a:endParaRPr lang="en-US"/>
          </a:p>
        </p:txBody>
      </p:sp>
    </p:spTree>
    <p:extLst>
      <p:ext uri="{BB962C8B-B14F-4D97-AF65-F5344CB8AC3E}">
        <p14:creationId xmlns:p14="http://schemas.microsoft.com/office/powerpoint/2010/main" val="72768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&lt;LEAs &amp; schools may wish to add a slide here that represents their LEA’s Survey Works data&gt;</a:t>
            </a:r>
            <a:endParaRPr lang="en-US" dirty="0"/>
          </a:p>
          <a:p>
            <a:endParaRPr lang="en-US" b="1" dirty="0"/>
          </a:p>
          <a:p>
            <a:r>
              <a:rPr lang="en-US" b="1" dirty="0"/>
              <a:t>Facilitator’s Notes: </a:t>
            </a:r>
            <a:r>
              <a:rPr lang="en-US" dirty="0"/>
              <a:t>While most school leaders felt they</a:t>
            </a:r>
            <a:r>
              <a:rPr lang="en-US" baseline="0" dirty="0"/>
              <a:t> had relatively high levels of decision-making authority, there is still room for improvement here. </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2</a:t>
            </a:fld>
            <a:endParaRPr lang="en-US"/>
          </a:p>
        </p:txBody>
      </p:sp>
    </p:spTree>
    <p:extLst>
      <p:ext uri="{BB962C8B-B14F-4D97-AF65-F5344CB8AC3E}">
        <p14:creationId xmlns:p14="http://schemas.microsoft.com/office/powerpoint/2010/main" val="141423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&lt;LEAs &amp; schools may wish to add a slide &amp;/or data point(s) here that represents their LEA’s Survey Works data&gt;</a:t>
            </a:r>
          </a:p>
          <a:p>
            <a:endParaRPr lang="en-US" b="1" baseline="0" dirty="0"/>
          </a:p>
          <a:p>
            <a:r>
              <a:rPr lang="en-US" b="1" baseline="0" dirty="0"/>
              <a:t>Facilitator’s Notes: </a:t>
            </a:r>
            <a:r>
              <a:rPr lang="en-US" b="0" baseline="0" dirty="0"/>
              <a:t>This data suggests that there is a disconnect between the types of decision-making administrators have and those decisions and actions that are needed to improve schools. </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3</a:t>
            </a:fld>
            <a:endParaRPr lang="en-US"/>
          </a:p>
        </p:txBody>
      </p:sp>
    </p:spTree>
    <p:extLst>
      <p:ext uri="{BB962C8B-B14F-4D97-AF65-F5344CB8AC3E}">
        <p14:creationId xmlns:p14="http://schemas.microsoft.com/office/powerpoint/2010/main" val="7967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The Education</a:t>
            </a:r>
            <a:r>
              <a:rPr lang="en-US" b="0" baseline="0" dirty="0"/>
              <a:t> Accountability Act addresses many aspects connected to how LEAs and schools run. There are s</a:t>
            </a:r>
            <a:r>
              <a:rPr lang="en-US" dirty="0"/>
              <a:t>everal portions of the act that have</a:t>
            </a:r>
            <a:r>
              <a:rPr lang="en-US" baseline="0" dirty="0"/>
              <a:t> the potential to assist building leaders in providing their schools with the curriculum and staffing resources they need and reported were missing based upon the 2019 Survey Works report.</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4</a:t>
            </a:fld>
            <a:endParaRPr lang="en-US"/>
          </a:p>
        </p:txBody>
      </p:sp>
    </p:spTree>
    <p:extLst>
      <p:ext uri="{BB962C8B-B14F-4D97-AF65-F5344CB8AC3E}">
        <p14:creationId xmlns:p14="http://schemas.microsoft.com/office/powerpoint/2010/main" val="199107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Facilitator’s Notes: </a:t>
            </a:r>
            <a:r>
              <a:rPr lang="en-US" dirty="0"/>
              <a:t>The purpose</a:t>
            </a:r>
            <a:r>
              <a:rPr lang="en-US" baseline="0" dirty="0"/>
              <a:t> of this resource is to highlight the portions of the Education Accountability Act directly related to site-based management. It will focus primarily on the shifts in roles and responsibilities at the LEA and school level. These shifts are also aligned to the needs R.I. administrators reported on Survey Works. It is important to note that there are additional LEA &amp; school level responsibilities that are outlined in the act that are not included in this resource as they are not shifts or changes.</a:t>
            </a:r>
            <a:endParaRPr lang="en-US" dirty="0"/>
          </a:p>
          <a:p>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5</a:t>
            </a:fld>
            <a:endParaRPr lang="en-US"/>
          </a:p>
        </p:txBody>
      </p:sp>
    </p:spTree>
    <p:extLst>
      <p:ext uri="{BB962C8B-B14F-4D97-AF65-F5344CB8AC3E}">
        <p14:creationId xmlns:p14="http://schemas.microsoft.com/office/powerpoint/2010/main" val="367487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dirty="0"/>
              <a:t>While thinking about the LEA and school</a:t>
            </a:r>
            <a:r>
              <a:rPr lang="en-US" baseline="0" dirty="0"/>
              <a:t> level shifts outlined in the following slides, it is important to keep these two points in mind as they are specifically called out in the legislation. We know the impact these points will have on LEAs and schools will vary significantly across the state.</a:t>
            </a: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7</a:t>
            </a:fld>
            <a:endParaRPr lang="en-US"/>
          </a:p>
        </p:txBody>
      </p:sp>
    </p:spTree>
    <p:extLst>
      <p:ext uri="{BB962C8B-B14F-4D97-AF65-F5344CB8AC3E}">
        <p14:creationId xmlns:p14="http://schemas.microsoft.com/office/powerpoint/2010/main" val="344942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While</a:t>
            </a:r>
            <a:r>
              <a:rPr lang="en-US" b="0" baseline="0" dirty="0"/>
              <a:t> we recognize that the first bullet in the “School Committee/School Board” graphic is not a shift in responsibility or new to the act, we felt it was important to highlight. The School Improvement Team takes on more responsibility for school level decision-making and guidance as a result of this act. Thus, it will be even more important that LEAs have clear procedures established for how team members are elected and appointed to ensure a balanced, diverse team that truly represents the best interest of the students and school. </a:t>
            </a:r>
          </a:p>
          <a:p>
            <a:endParaRPr lang="en-US" b="0" baseline="0" dirty="0"/>
          </a:p>
          <a:p>
            <a:r>
              <a:rPr lang="en-US" b="0" baseline="0" dirty="0"/>
              <a:t>The shifts in hiring and appointing that have moved from the school committee/school board level to the superintendent can begin as early as January 1, 2020.</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8</a:t>
            </a:fld>
            <a:endParaRPr lang="en-US"/>
          </a:p>
        </p:txBody>
      </p:sp>
    </p:spTree>
    <p:extLst>
      <p:ext uri="{BB962C8B-B14F-4D97-AF65-F5344CB8AC3E}">
        <p14:creationId xmlns:p14="http://schemas.microsoft.com/office/powerpoint/2010/main" val="50093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The</a:t>
            </a:r>
            <a:r>
              <a:rPr lang="en-US" b="0" baseline="0" dirty="0"/>
              <a:t> first bullet does not imply that the p</a:t>
            </a:r>
            <a:r>
              <a:rPr lang="en-US" b="0" dirty="0"/>
              <a:t>rincipal will be taking over all </a:t>
            </a:r>
            <a:r>
              <a:rPr lang="en-US" b="0" dirty="0" smtClean="0"/>
              <a:t>aspects of maintenance </a:t>
            </a:r>
            <a:r>
              <a:rPr lang="en-US" b="0" dirty="0"/>
              <a:t>and operations responsibilities at their building. We recognize that there will be contracts and district protocols that will still be followed regarding care, control, and management of school </a:t>
            </a:r>
            <a:r>
              <a:rPr lang="en-US" b="0" dirty="0" smtClean="0"/>
              <a:t>facilities. </a:t>
            </a:r>
            <a:r>
              <a:rPr lang="en-US" b="0" dirty="0"/>
              <a:t>Additionally, principals will need varying</a:t>
            </a:r>
            <a:r>
              <a:rPr lang="en-US" b="0" baseline="0" dirty="0"/>
              <a:t> level of supports as they assume these new responsibilities.</a:t>
            </a:r>
            <a:r>
              <a:rPr lang="en-US" b="0" dirty="0"/>
              <a:t> </a:t>
            </a:r>
            <a:endParaRPr lang="en-US" b="1" dirty="0"/>
          </a:p>
        </p:txBody>
      </p:sp>
      <p:sp>
        <p:nvSpPr>
          <p:cNvPr id="4" name="Slide Number Placeholder 3"/>
          <p:cNvSpPr>
            <a:spLocks noGrp="1"/>
          </p:cNvSpPr>
          <p:nvPr>
            <p:ph type="sldNum" sz="quarter" idx="10"/>
          </p:nvPr>
        </p:nvSpPr>
        <p:spPr/>
        <p:txBody>
          <a:bodyPr/>
          <a:lstStyle/>
          <a:p>
            <a:fld id="{09528813-A645-4405-8C68-886F52B112C2}" type="slidenum">
              <a:rPr lang="en-US" smtClean="0"/>
              <a:t>9</a:t>
            </a:fld>
            <a:endParaRPr lang="en-US"/>
          </a:p>
        </p:txBody>
      </p:sp>
    </p:spTree>
    <p:extLst>
      <p:ext uri="{BB962C8B-B14F-4D97-AF65-F5344CB8AC3E}">
        <p14:creationId xmlns:p14="http://schemas.microsoft.com/office/powerpoint/2010/main" val="282621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The</a:t>
            </a:r>
            <a:r>
              <a:rPr lang="en-US" b="0" baseline="0" dirty="0"/>
              <a:t> act states that each School Improvement Team shall contain: “</a:t>
            </a:r>
            <a:r>
              <a:rPr lang="en-US" dirty="0"/>
              <a:t>the principal and an appropriately balanced number of teachers, education support employees, students, parents, and other business and community citizens who are representative of the ethnic, racial, and economic community served by the school”. </a:t>
            </a:r>
          </a:p>
          <a:p>
            <a:pPr marL="171450" indent="-171450">
              <a:buFontTx/>
              <a:buChar char="-"/>
            </a:pPr>
            <a:r>
              <a:rPr lang="en-US" baseline="0" dirty="0"/>
              <a:t>It also indicates that </a:t>
            </a:r>
            <a:r>
              <a:rPr lang="en-US" dirty="0"/>
              <a:t>vocational-technical center and high school teams must</a:t>
            </a:r>
            <a:r>
              <a:rPr lang="en-US" baseline="0" dirty="0"/>
              <a:t> </a:t>
            </a:r>
            <a:r>
              <a:rPr lang="en-US" dirty="0"/>
              <a:t>include students and middle and junior high school teams may include students. </a:t>
            </a:r>
          </a:p>
          <a:p>
            <a:pPr marL="171450" indent="-171450">
              <a:buFontTx/>
              <a:buChar char="-"/>
            </a:pPr>
            <a:r>
              <a:rPr lang="en-US" dirty="0"/>
              <a:t>Adult</a:t>
            </a:r>
            <a:r>
              <a:rPr lang="en-US" baseline="0" dirty="0"/>
              <a:t> m</a:t>
            </a:r>
            <a:r>
              <a:rPr lang="en-US" dirty="0"/>
              <a:t>embers of the team shall be selected by their peer groups at the school in a fair and equitable manner. </a:t>
            </a:r>
            <a:endParaRPr lang="en-US" b="1" dirty="0"/>
          </a:p>
          <a:p>
            <a:pPr marL="0" indent="0">
              <a:buFontTx/>
              <a:buNone/>
            </a:pPr>
            <a:endParaRPr lang="en-US" b="1"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09528813-A645-4405-8C68-886F52B112C2}" type="slidenum">
              <a:rPr lang="en-US" smtClean="0"/>
              <a:t>10</a:t>
            </a:fld>
            <a:endParaRPr lang="en-US"/>
          </a:p>
        </p:txBody>
      </p:sp>
    </p:spTree>
    <p:extLst>
      <p:ext uri="{BB962C8B-B14F-4D97-AF65-F5344CB8AC3E}">
        <p14:creationId xmlns:p14="http://schemas.microsoft.com/office/powerpoint/2010/main" val="3777337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403732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21056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30375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660560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10586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101084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13489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58365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42216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122728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10750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32935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868AD-AC1B-4B1A-A742-623C4D0FEE7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21497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868AD-AC1B-4B1A-A742-623C4D0FEE76}"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426856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868AD-AC1B-4B1A-A742-623C4D0FEE76}"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91703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868AD-AC1B-4B1A-A742-623C4D0FEE76}"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843980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868AD-AC1B-4B1A-A742-623C4D0FEE7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46828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868AD-AC1B-4B1A-A742-623C4D0FEE76}"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258826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11990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429141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46444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114455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9569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77415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79558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83570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868AD-AC1B-4B1A-A742-623C4D0FEE76}"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1DA69-64BC-4220-B8F6-F093142A2EF9}" type="slidenum">
              <a:rPr lang="en-US" smtClean="0"/>
              <a:t>‹#›</a:t>
            </a:fld>
            <a:endParaRPr lang="en-US"/>
          </a:p>
        </p:txBody>
      </p:sp>
    </p:spTree>
    <p:extLst>
      <p:ext uri="{BB962C8B-B14F-4D97-AF65-F5344CB8AC3E}">
        <p14:creationId xmlns:p14="http://schemas.microsoft.com/office/powerpoint/2010/main" val="31693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868AD-AC1B-4B1A-A742-623C4D0FEE76}" type="datetimeFigureOut">
              <a:rPr lang="en-US" smtClean="0"/>
              <a:t>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1DA69-64BC-4220-B8F6-F093142A2EF9}" type="slidenum">
              <a:rPr lang="en-US" smtClean="0"/>
              <a:t>‹#›</a:t>
            </a:fld>
            <a:endParaRPr lang="en-US"/>
          </a:p>
        </p:txBody>
      </p:sp>
    </p:spTree>
    <p:extLst>
      <p:ext uri="{BB962C8B-B14F-4D97-AF65-F5344CB8AC3E}">
        <p14:creationId xmlns:p14="http://schemas.microsoft.com/office/powerpoint/2010/main" val="65860971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62"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f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4.jfif"/></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jp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7.jfi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1.jfif"/></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3.jfif"/></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87889" y="1122363"/>
            <a:ext cx="8342335" cy="2121971"/>
          </a:xfrm>
        </p:spPr>
        <p:txBody>
          <a:bodyPr>
            <a:normAutofit/>
          </a:bodyPr>
          <a:lstStyle/>
          <a:p>
            <a:r>
              <a:rPr lang="en-US" sz="4800" b="1" dirty="0">
                <a:solidFill>
                  <a:schemeClr val="bg1"/>
                </a:solidFill>
              </a:rPr>
              <a:t>The Education Accountability Act:</a:t>
            </a:r>
            <a:br>
              <a:rPr lang="en-US" sz="4800" b="1" dirty="0">
                <a:solidFill>
                  <a:schemeClr val="bg1"/>
                </a:solidFill>
              </a:rPr>
            </a:br>
            <a:r>
              <a:rPr lang="en-US" sz="4800" b="1" dirty="0">
                <a:solidFill>
                  <a:schemeClr val="bg1"/>
                </a:solidFill>
              </a:rPr>
              <a:t>Site-based Management</a:t>
            </a:r>
            <a:endParaRPr lang="en-US" sz="48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480" y="3833446"/>
            <a:ext cx="4677213" cy="2084551"/>
          </a:xfrm>
          <a:prstGeom prst="rect">
            <a:avLst/>
          </a:prstGeom>
        </p:spPr>
      </p:pic>
      <p:sp>
        <p:nvSpPr>
          <p:cNvPr id="2" name="Rectangle 1"/>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80745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solidFill>
              </a:rPr>
              <a:t>School Level Shifts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631581"/>
              </p:ext>
            </p:extLst>
          </p:nvPr>
        </p:nvGraphicFramePr>
        <p:xfrm>
          <a:off x="733153" y="1586186"/>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37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solidFill>
              </a:rPr>
              <a:t>School Level Shifts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619458"/>
              </p:ext>
            </p:extLst>
          </p:nvPr>
        </p:nvGraphicFramePr>
        <p:xfrm>
          <a:off x="628650" y="1580606"/>
          <a:ext cx="7886700" cy="4596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33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29841" y="457200"/>
            <a:ext cx="2922251" cy="1410789"/>
          </a:xfrm>
        </p:spPr>
        <p:txBody>
          <a:bodyPr/>
          <a:lstStyle/>
          <a:p>
            <a:r>
              <a:rPr lang="en-US" b="1" dirty="0">
                <a:solidFill>
                  <a:schemeClr val="accent1">
                    <a:lumMod val="75000"/>
                  </a:schemeClr>
                </a:solidFill>
              </a:rPr>
              <a:t>Making These Shifts</a:t>
            </a:r>
            <a:endParaRPr lang="en-US" b="1" dirty="0"/>
          </a:p>
        </p:txBody>
      </p:sp>
      <p:pic>
        <p:nvPicPr>
          <p:cNvPr id="7" name="Content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l="18396" r="18396"/>
          <a:stretch>
            <a:fillRect/>
          </a:stretch>
        </p:blipFill>
        <p:spPr>
          <a:xfrm>
            <a:off x="4201491" y="987427"/>
            <a:ext cx="4315049" cy="4542936"/>
          </a:xfrm>
        </p:spPr>
      </p:pic>
      <p:sp>
        <p:nvSpPr>
          <p:cNvPr id="6" name="Content Placeholder 5"/>
          <p:cNvSpPr>
            <a:spLocks noGrp="1"/>
          </p:cNvSpPr>
          <p:nvPr>
            <p:ph type="body" sz="half" idx="2"/>
          </p:nvPr>
        </p:nvSpPr>
        <p:spPr>
          <a:xfrm>
            <a:off x="629841" y="1867989"/>
            <a:ext cx="3124474" cy="4000999"/>
          </a:xfrm>
        </p:spPr>
        <p:txBody>
          <a:bodyPr>
            <a:normAutofit/>
          </a:bodyPr>
          <a:lstStyle/>
          <a:p>
            <a:pPr marL="0" indent="0">
              <a:buNone/>
            </a:pPr>
            <a:r>
              <a:rPr lang="en-US" dirty="0"/>
              <a:t>• </a:t>
            </a:r>
            <a:r>
              <a:rPr lang="en-US" sz="2200" dirty="0"/>
              <a:t>There will be a transition period as LEAs and schools move to fulfill the requirements in this act.</a:t>
            </a:r>
          </a:p>
          <a:p>
            <a:pPr marL="0" indent="0">
              <a:buNone/>
            </a:pPr>
            <a:r>
              <a:rPr lang="en-US" sz="2200" dirty="0"/>
              <a:t>• To reflect this period, the intention of the act was that schools and LEAs are ready to fully implement site-based management by the start of the 2021 school year.</a:t>
            </a:r>
          </a:p>
        </p:txBody>
      </p:sp>
    </p:spTree>
    <p:extLst>
      <p:ext uri="{BB962C8B-B14F-4D97-AF65-F5344CB8AC3E}">
        <p14:creationId xmlns:p14="http://schemas.microsoft.com/office/powerpoint/2010/main" val="203276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solidFill>
              </a:rPr>
              <a:t>Accountability</a:t>
            </a:r>
          </a:p>
        </p:txBody>
      </p:sp>
      <p:sp>
        <p:nvSpPr>
          <p:cNvPr id="6" name="Content Placeholder 5"/>
          <p:cNvSpPr>
            <a:spLocks noGrp="1"/>
          </p:cNvSpPr>
          <p:nvPr>
            <p:ph sz="half" idx="2"/>
          </p:nvPr>
        </p:nvSpPr>
        <p:spPr>
          <a:xfrm>
            <a:off x="4336869" y="1825625"/>
            <a:ext cx="4178481" cy="4351338"/>
          </a:xfrm>
        </p:spPr>
        <p:txBody>
          <a:bodyPr>
            <a:normAutofit fontScale="92500" lnSpcReduction="20000"/>
          </a:bodyPr>
          <a:lstStyle/>
          <a:p>
            <a:r>
              <a:rPr lang="en-US" dirty="0"/>
              <a:t>The act outlines a wide range of accountability measures to examine the performance of LEAs &amp; schools.</a:t>
            </a:r>
          </a:p>
          <a:p>
            <a:r>
              <a:rPr lang="en-US" dirty="0"/>
              <a:t>There are specific plans that LEAs &amp; schools are responsible for related to accountability.</a:t>
            </a:r>
          </a:p>
          <a:p>
            <a:r>
              <a:rPr lang="en-US" dirty="0"/>
              <a:t>RIDE is working to review and streamline the information collected from LEAs &amp; schools. </a:t>
            </a:r>
          </a:p>
        </p:txBody>
      </p:sp>
      <p:pic>
        <p:nvPicPr>
          <p:cNvPr id="8" name="Content Placeholder 7" descr="A picture containing person, child, boy, young&#10;&#10;Description automatically generated">
            <a:extLst>
              <a:ext uri="{FF2B5EF4-FFF2-40B4-BE49-F238E27FC236}">
                <a16:creationId xmlns:a16="http://schemas.microsoft.com/office/drawing/2014/main" id="{6E647FEB-A285-436F-811B-55A371AA469B}"/>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37440" t="20099" r="5836" b="1"/>
          <a:stretch/>
        </p:blipFill>
        <p:spPr>
          <a:xfrm>
            <a:off x="250581" y="1947780"/>
            <a:ext cx="3886200" cy="3649827"/>
          </a:xfrm>
          <a:prstGeom prst="rect">
            <a:avLst/>
          </a:prstGeom>
        </p:spPr>
      </p:pic>
    </p:spTree>
    <p:extLst>
      <p:ext uri="{BB962C8B-B14F-4D97-AF65-F5344CB8AC3E}">
        <p14:creationId xmlns:p14="http://schemas.microsoft.com/office/powerpoint/2010/main" val="370895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solidFill>
              </a:rPr>
              <a:t>LEA</a:t>
            </a:r>
            <a:r>
              <a:rPr lang="en-US" b="1" dirty="0">
                <a:solidFill>
                  <a:srgbClr val="FF0000"/>
                </a:solidFill>
              </a:rPr>
              <a:t> </a:t>
            </a:r>
            <a:r>
              <a:rPr lang="en-US" b="1" dirty="0">
                <a:solidFill>
                  <a:schemeClr val="accent5"/>
                </a:solidFill>
              </a:rPr>
              <a:t>Level Accountability Plans</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119368919"/>
              </p:ext>
            </p:extLst>
          </p:nvPr>
        </p:nvGraphicFramePr>
        <p:xfrm>
          <a:off x="628650" y="1514843"/>
          <a:ext cx="7886700" cy="4486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931481" y="2017039"/>
            <a:ext cx="914400" cy="830997"/>
          </a:xfrm>
          <a:prstGeom prst="rect">
            <a:avLst/>
          </a:prstGeom>
          <a:noFill/>
        </p:spPr>
        <p:txBody>
          <a:bodyPr wrap="square" rtlCol="0">
            <a:spAutoFit/>
          </a:bodyPr>
          <a:lstStyle/>
          <a:p>
            <a:r>
              <a:rPr lang="en-US" sz="1600" dirty="0">
                <a:solidFill>
                  <a:schemeClr val="accent1">
                    <a:lumMod val="75000"/>
                  </a:schemeClr>
                </a:solidFill>
              </a:rPr>
              <a:t>District Strategic Plan</a:t>
            </a:r>
          </a:p>
        </p:txBody>
      </p:sp>
      <p:sp>
        <p:nvSpPr>
          <p:cNvPr id="8" name="TextBox 7"/>
          <p:cNvSpPr txBox="1"/>
          <p:nvPr/>
        </p:nvSpPr>
        <p:spPr>
          <a:xfrm>
            <a:off x="1167117" y="3355244"/>
            <a:ext cx="836022" cy="830997"/>
          </a:xfrm>
          <a:prstGeom prst="rect">
            <a:avLst/>
          </a:prstGeom>
          <a:noFill/>
        </p:spPr>
        <p:txBody>
          <a:bodyPr wrap="square" rtlCol="0">
            <a:spAutoFit/>
          </a:bodyPr>
          <a:lstStyle/>
          <a:p>
            <a:r>
              <a:rPr lang="en-US" sz="1600" dirty="0">
                <a:solidFill>
                  <a:schemeClr val="accent1">
                    <a:lumMod val="75000"/>
                  </a:schemeClr>
                </a:solidFill>
              </a:rPr>
              <a:t>RICAS Success Plan</a:t>
            </a:r>
          </a:p>
        </p:txBody>
      </p:sp>
      <p:sp>
        <p:nvSpPr>
          <p:cNvPr id="9" name="TextBox 8"/>
          <p:cNvSpPr txBox="1"/>
          <p:nvPr/>
        </p:nvSpPr>
        <p:spPr>
          <a:xfrm>
            <a:off x="735538" y="4801212"/>
            <a:ext cx="1110343" cy="738664"/>
          </a:xfrm>
          <a:prstGeom prst="rect">
            <a:avLst/>
          </a:prstGeom>
          <a:noFill/>
        </p:spPr>
        <p:txBody>
          <a:bodyPr wrap="square" rtlCol="0">
            <a:spAutoFit/>
          </a:bodyPr>
          <a:lstStyle/>
          <a:p>
            <a:r>
              <a:rPr lang="en-US" sz="1400" dirty="0">
                <a:solidFill>
                  <a:schemeClr val="accent1">
                    <a:lumMod val="75000"/>
                  </a:schemeClr>
                </a:solidFill>
              </a:rPr>
              <a:t> Professional</a:t>
            </a:r>
          </a:p>
          <a:p>
            <a:r>
              <a:rPr lang="en-US" sz="1400" dirty="0">
                <a:solidFill>
                  <a:schemeClr val="accent1">
                    <a:lumMod val="75000"/>
                  </a:schemeClr>
                </a:solidFill>
              </a:rPr>
              <a:t> Learning</a:t>
            </a:r>
          </a:p>
          <a:p>
            <a:r>
              <a:rPr lang="en-US" sz="1400" dirty="0">
                <a:solidFill>
                  <a:schemeClr val="accent1">
                    <a:lumMod val="75000"/>
                  </a:schemeClr>
                </a:solidFill>
              </a:rPr>
              <a:t> Plan</a:t>
            </a:r>
          </a:p>
        </p:txBody>
      </p:sp>
    </p:spTree>
    <p:extLst>
      <p:ext uri="{BB962C8B-B14F-4D97-AF65-F5344CB8AC3E}">
        <p14:creationId xmlns:p14="http://schemas.microsoft.com/office/powerpoint/2010/main" val="61813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5"/>
                </a:solidFill>
              </a:rPr>
              <a:t>In addition, </a:t>
            </a:r>
          </a:p>
        </p:txBody>
      </p:sp>
      <p:sp>
        <p:nvSpPr>
          <p:cNvPr id="6" name="Rounded Rectangular Callout 5"/>
          <p:cNvSpPr/>
          <p:nvPr/>
        </p:nvSpPr>
        <p:spPr>
          <a:xfrm>
            <a:off x="1862050" y="1690689"/>
            <a:ext cx="5636029" cy="3779086"/>
          </a:xfrm>
          <a:prstGeom prst="wedgeRoundRectCallou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dirty="0">
                <a:solidFill>
                  <a:schemeClr val="tx1"/>
                </a:solidFill>
              </a:rPr>
              <a:t>RIDE </a:t>
            </a:r>
            <a:r>
              <a:rPr lang="en-US" sz="4000" dirty="0" smtClean="0">
                <a:solidFill>
                  <a:schemeClr val="tx1"/>
                </a:solidFill>
              </a:rPr>
              <a:t>will </a:t>
            </a:r>
            <a:r>
              <a:rPr lang="en-US" sz="4000" dirty="0">
                <a:solidFill>
                  <a:schemeClr val="tx1"/>
                </a:solidFill>
              </a:rPr>
              <a:t>be conducting LEA/district accountability reviews based upon the requirements of the legislation. </a:t>
            </a:r>
          </a:p>
        </p:txBody>
      </p:sp>
    </p:spTree>
    <p:extLst>
      <p:ext uri="{BB962C8B-B14F-4D97-AF65-F5344CB8AC3E}">
        <p14:creationId xmlns:p14="http://schemas.microsoft.com/office/powerpoint/2010/main" val="398321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2710"/>
            <a:ext cx="7886700" cy="1325563"/>
          </a:xfrm>
        </p:spPr>
        <p:txBody>
          <a:bodyPr>
            <a:normAutofit/>
          </a:bodyPr>
          <a:lstStyle/>
          <a:p>
            <a:pPr algn="ctr"/>
            <a:r>
              <a:rPr lang="en-US" b="1" dirty="0">
                <a:solidFill>
                  <a:schemeClr val="accent5"/>
                </a:solidFill>
              </a:rPr>
              <a:t>School Level Accountability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92496"/>
              </p:ext>
            </p:extLst>
          </p:nvPr>
        </p:nvGraphicFramePr>
        <p:xfrm>
          <a:off x="250581" y="1808041"/>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086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740" y="1318846"/>
            <a:ext cx="6887540" cy="4185137"/>
          </a:xfrm>
          <a:prstGeom prst="rect">
            <a:avLst/>
          </a:prstGeom>
        </p:spPr>
      </p:pic>
    </p:spTree>
    <p:extLst>
      <p:ext uri="{BB962C8B-B14F-4D97-AF65-F5344CB8AC3E}">
        <p14:creationId xmlns:p14="http://schemas.microsoft.com/office/powerpoint/2010/main" val="215786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8294" y="395654"/>
            <a:ext cx="8443821" cy="852853"/>
          </a:xfrm>
        </p:spPr>
        <p:txBody>
          <a:bodyPr>
            <a:normAutofit fontScale="90000"/>
          </a:bodyPr>
          <a:lstStyle/>
          <a:p>
            <a:pPr algn="ctr"/>
            <a:r>
              <a:rPr lang="en-US" sz="4400" b="1" dirty="0">
                <a:solidFill>
                  <a:schemeClr val="accent5"/>
                </a:solidFill>
              </a:rPr>
              <a:t>LEAs &amp; Schools Should Begin to Consider:</a:t>
            </a:r>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3086099" y="5152125"/>
            <a:ext cx="2743201" cy="1555708"/>
          </a:xfrm>
        </p:spPr>
      </p:pic>
      <p:sp>
        <p:nvSpPr>
          <p:cNvPr id="6" name="Text Placeholder 5"/>
          <p:cNvSpPr>
            <a:spLocks noGrp="1"/>
          </p:cNvSpPr>
          <p:nvPr>
            <p:ph type="body" sz="half" idx="2"/>
          </p:nvPr>
        </p:nvSpPr>
        <p:spPr>
          <a:xfrm>
            <a:off x="629840" y="1336431"/>
            <a:ext cx="8320729" cy="4712677"/>
          </a:xfrm>
        </p:spPr>
        <p:txBody>
          <a:bodyPr>
            <a:normAutofit/>
          </a:bodyPr>
          <a:lstStyle/>
          <a:p>
            <a:pPr lvl="0"/>
            <a:r>
              <a:rPr lang="en-US" sz="1800" dirty="0"/>
              <a:t>• Do these shifts in roles and responsibilities align with the language of our collective bargaining agreement and current practices and policies ? </a:t>
            </a:r>
          </a:p>
          <a:p>
            <a:pPr lvl="0"/>
            <a:r>
              <a:rPr lang="en-US" sz="1800" dirty="0"/>
              <a:t>• How much of a “shift” will this be for our LEA? For our principals?</a:t>
            </a:r>
          </a:p>
          <a:p>
            <a:pPr lvl="0"/>
            <a:r>
              <a:rPr lang="en-US" sz="1800" dirty="0"/>
              <a:t>• What supports and resources will schools and principals need to meet these new roles and responsibilities?</a:t>
            </a:r>
          </a:p>
          <a:p>
            <a:pPr lvl="0"/>
            <a:r>
              <a:rPr lang="en-US" sz="1800" dirty="0"/>
              <a:t>• Are there any budgetary actions that need to be taken to best support site-based management? </a:t>
            </a:r>
          </a:p>
          <a:p>
            <a:pPr lvl="0"/>
            <a:r>
              <a:rPr lang="en-US" sz="1800" dirty="0"/>
              <a:t>• What revisions need to be made to our District Strategic Plan and School Improvement Plan(s) to include the components outlined in the act? How do we begin this revision process?  </a:t>
            </a:r>
          </a:p>
          <a:p>
            <a:pPr lvl="0"/>
            <a:r>
              <a:rPr lang="en-US" sz="1800" dirty="0"/>
              <a:t>• Do our schools have School Improvement Teams? If so, are there School Improvement Team  reconfigurations that are needed to meet the requirements stated in the act?</a:t>
            </a:r>
          </a:p>
        </p:txBody>
      </p:sp>
    </p:spTree>
    <p:extLst>
      <p:ext uri="{BB962C8B-B14F-4D97-AF65-F5344CB8AC3E}">
        <p14:creationId xmlns:p14="http://schemas.microsoft.com/office/powerpoint/2010/main" val="306283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47541"/>
            <a:ext cx="7886700" cy="1325563"/>
          </a:xfrm>
        </p:spPr>
        <p:txBody>
          <a:bodyPr>
            <a:normAutofit/>
          </a:bodyPr>
          <a:lstStyle/>
          <a:p>
            <a:pPr algn="ctr"/>
            <a:r>
              <a:rPr lang="en-US" sz="4000" b="1">
                <a:solidFill>
                  <a:schemeClr val="accent5"/>
                </a:solidFill>
              </a:rPr>
              <a:t>RIDE Will:</a:t>
            </a:r>
            <a:endParaRPr lang="en-US" sz="4000" b="1" dirty="0">
              <a:solidFill>
                <a:schemeClr val="accent5"/>
              </a:solidFill>
            </a:endParaRPr>
          </a:p>
        </p:txBody>
      </p:sp>
      <p:sp>
        <p:nvSpPr>
          <p:cNvPr id="6" name="Content Placeholder 5"/>
          <p:cNvSpPr>
            <a:spLocks noGrp="1"/>
          </p:cNvSpPr>
          <p:nvPr>
            <p:ph idx="1"/>
          </p:nvPr>
        </p:nvSpPr>
        <p:spPr>
          <a:xfrm>
            <a:off x="386862" y="1673103"/>
            <a:ext cx="3956538" cy="4503859"/>
          </a:xfrm>
        </p:spPr>
        <p:txBody>
          <a:bodyPr>
            <a:normAutofit/>
          </a:bodyPr>
          <a:lstStyle/>
          <a:p>
            <a:pPr marL="0" lvl="0" indent="0">
              <a:buNone/>
            </a:pPr>
            <a:r>
              <a:rPr lang="en-US" dirty="0"/>
              <a:t>Hold a workgroup of principals, superintendents, school committee members, union representatives &amp; RIDE staff to create guidance and supports for school leaders as they implement site-based management. </a:t>
            </a:r>
          </a:p>
          <a:p>
            <a:endParaRPr lang="en-US" dirty="0"/>
          </a:p>
        </p:txBody>
      </p:sp>
      <p:pic>
        <p:nvPicPr>
          <p:cNvPr id="10" name="Picture 9" descr="A group of people in a room&#10;&#10;Description automatically generated">
            <a:extLst>
              <a:ext uri="{FF2B5EF4-FFF2-40B4-BE49-F238E27FC236}">
                <a16:creationId xmlns:a16="http://schemas.microsoft.com/office/drawing/2014/main" id="{95E9FCDA-45D7-4BE0-9CD2-90652DB995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1" r="31423" b="-1"/>
          <a:stretch/>
        </p:blipFill>
        <p:spPr>
          <a:xfrm>
            <a:off x="4343400" y="1673102"/>
            <a:ext cx="4812588" cy="4369777"/>
          </a:xfrm>
          <a:prstGeom prst="rect">
            <a:avLst/>
          </a:prstGeom>
          <a:effectLst/>
        </p:spPr>
      </p:pic>
    </p:spTree>
    <p:extLst>
      <p:ext uri="{BB962C8B-B14F-4D97-AF65-F5344CB8AC3E}">
        <p14:creationId xmlns:p14="http://schemas.microsoft.com/office/powerpoint/2010/main" val="179134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solidFill>
              </a:rPr>
              <a:t>2019 Survey Works Data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2530163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9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47541"/>
            <a:ext cx="7886700" cy="1325563"/>
          </a:xfrm>
        </p:spPr>
        <p:txBody>
          <a:bodyPr>
            <a:normAutofit/>
          </a:bodyPr>
          <a:lstStyle/>
          <a:p>
            <a:pPr algn="ctr"/>
            <a:r>
              <a:rPr lang="en-US" sz="4000" b="1">
                <a:solidFill>
                  <a:schemeClr val="accent5"/>
                </a:solidFill>
              </a:rPr>
              <a:t>RIDE Will:</a:t>
            </a:r>
            <a:endParaRPr lang="en-US" sz="4000" b="1" dirty="0">
              <a:solidFill>
                <a:schemeClr val="accent5"/>
              </a:solidFill>
            </a:endParaRPr>
          </a:p>
        </p:txBody>
      </p:sp>
      <p:sp>
        <p:nvSpPr>
          <p:cNvPr id="6" name="Content Placeholder 5"/>
          <p:cNvSpPr>
            <a:spLocks noGrp="1"/>
          </p:cNvSpPr>
          <p:nvPr>
            <p:ph idx="1"/>
          </p:nvPr>
        </p:nvSpPr>
        <p:spPr>
          <a:xfrm>
            <a:off x="386862" y="1673103"/>
            <a:ext cx="8377128" cy="4503859"/>
          </a:xfrm>
        </p:spPr>
        <p:txBody>
          <a:bodyPr>
            <a:normAutofit/>
          </a:bodyPr>
          <a:lstStyle/>
          <a:p>
            <a:pPr marL="0" lvl="0" indent="0">
              <a:buNone/>
            </a:pPr>
            <a:r>
              <a:rPr lang="en-US" dirty="0"/>
              <a:t>Explore different professional learning opportunities to support the shifts in roles and responsibilities outlined in the </a:t>
            </a:r>
            <a:r>
              <a:rPr lang="en-US" dirty="0" smtClean="0"/>
              <a:t>legislation.</a:t>
            </a:r>
            <a:endParaRPr lang="en-US" dirty="0"/>
          </a:p>
          <a:p>
            <a:pPr marL="0" indent="0">
              <a:buNone/>
            </a:pPr>
            <a:endParaRPr lang="en-US" dirty="0"/>
          </a:p>
        </p:txBody>
      </p:sp>
      <p:graphicFrame>
        <p:nvGraphicFramePr>
          <p:cNvPr id="7" name="Diagram 6"/>
          <p:cNvGraphicFramePr/>
          <p:nvPr>
            <p:extLst>
              <p:ext uri="{D42A27DB-BD31-4B8C-83A1-F6EECF244321}">
                <p14:modId xmlns:p14="http://schemas.microsoft.com/office/powerpoint/2010/main" val="2533754096"/>
              </p:ext>
            </p:extLst>
          </p:nvPr>
        </p:nvGraphicFramePr>
        <p:xfrm>
          <a:off x="628650" y="2932982"/>
          <a:ext cx="7886700" cy="359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3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28" y="4849203"/>
            <a:ext cx="7886700" cy="1325563"/>
          </a:xfrm>
        </p:spPr>
        <p:txBody>
          <a:bodyPr>
            <a:normAutofit/>
          </a:bodyPr>
          <a:lstStyle/>
          <a:p>
            <a:pPr algn="ctr"/>
            <a:r>
              <a:rPr lang="en-US" sz="2800" dirty="0"/>
              <a:t>Contact us at: Kristen.Danusis@ride.ri.gov</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478" y="1007270"/>
            <a:ext cx="3573522" cy="3573522"/>
          </a:xfrm>
        </p:spPr>
      </p:pic>
    </p:spTree>
    <p:extLst>
      <p:ext uri="{BB962C8B-B14F-4D97-AF65-F5344CB8AC3E}">
        <p14:creationId xmlns:p14="http://schemas.microsoft.com/office/powerpoint/2010/main" val="98117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chemeClr val="accent5"/>
                </a:solidFill>
              </a:rPr>
              <a:t>2019 Survey Works Data</a:t>
            </a:r>
            <a:endParaRPr lang="en-US" dirty="0"/>
          </a:p>
        </p:txBody>
      </p:sp>
      <p:sp>
        <p:nvSpPr>
          <p:cNvPr id="5" name="Content Placeholder 4"/>
          <p:cNvSpPr>
            <a:spLocks noGrp="1"/>
          </p:cNvSpPr>
          <p:nvPr>
            <p:ph idx="1"/>
          </p:nvPr>
        </p:nvSpPr>
        <p:spPr>
          <a:xfrm>
            <a:off x="4339244" y="1690689"/>
            <a:ext cx="4176106" cy="4486274"/>
          </a:xfrm>
        </p:spPr>
        <p:txBody>
          <a:bodyPr>
            <a:normAutofit fontScale="92500" lnSpcReduction="20000"/>
          </a:bodyPr>
          <a:lstStyle/>
          <a:p>
            <a:pPr marL="0" indent="0">
              <a:buNone/>
            </a:pPr>
            <a:r>
              <a:rPr lang="en-US" b="1" dirty="0"/>
              <a:t>While 77% of R.I. administrators reported they had at least some decision-making ability over resources…</a:t>
            </a:r>
          </a:p>
          <a:p>
            <a:pPr marL="0" indent="0">
              <a:buNone/>
            </a:pPr>
            <a:endParaRPr lang="en-US" dirty="0"/>
          </a:p>
          <a:p>
            <a:r>
              <a:rPr lang="en-US" b="1" dirty="0">
                <a:solidFill>
                  <a:schemeClr val="accent1">
                    <a:lumMod val="75000"/>
                  </a:schemeClr>
                </a:solidFill>
              </a:rPr>
              <a:t>74%</a:t>
            </a:r>
            <a:r>
              <a:rPr lang="en-US" dirty="0"/>
              <a:t> reported that the resources at their school needed to improve. </a:t>
            </a:r>
          </a:p>
          <a:p>
            <a:r>
              <a:rPr lang="en-US" b="1" dirty="0">
                <a:solidFill>
                  <a:schemeClr val="accent1">
                    <a:lumMod val="75000"/>
                  </a:schemeClr>
                </a:solidFill>
              </a:rPr>
              <a:t>73% </a:t>
            </a:r>
            <a:r>
              <a:rPr lang="en-US" dirty="0"/>
              <a:t>reported their school’s facilities needed repair</a:t>
            </a:r>
          </a:p>
          <a:p>
            <a:r>
              <a:rPr lang="en-US" b="1" dirty="0">
                <a:solidFill>
                  <a:schemeClr val="accent1">
                    <a:lumMod val="75000"/>
                  </a:schemeClr>
                </a:solidFill>
              </a:rPr>
              <a:t>73% </a:t>
            </a:r>
            <a:r>
              <a:rPr lang="en-US" dirty="0"/>
              <a:t>reported their school needed to hire more specialists to help students.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32" y="2274674"/>
            <a:ext cx="3777787" cy="2926079"/>
          </a:xfrm>
          <a:prstGeom prst="rect">
            <a:avLst/>
          </a:prstGeom>
        </p:spPr>
      </p:pic>
    </p:spTree>
    <p:extLst>
      <p:ext uri="{BB962C8B-B14F-4D97-AF65-F5344CB8AC3E}">
        <p14:creationId xmlns:p14="http://schemas.microsoft.com/office/powerpoint/2010/main" val="426250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3DB0-1E5C-447B-851A-0CBE7CA7BE83}"/>
              </a:ext>
            </a:extLst>
          </p:cNvPr>
          <p:cNvSpPr>
            <a:spLocks noGrp="1"/>
          </p:cNvSpPr>
          <p:nvPr>
            <p:ph type="title"/>
          </p:nvPr>
        </p:nvSpPr>
        <p:spPr/>
        <p:txBody>
          <a:bodyPr>
            <a:normAutofit/>
          </a:bodyPr>
          <a:lstStyle/>
          <a:p>
            <a:pPr algn="ctr"/>
            <a:r>
              <a:rPr lang="en-US" b="1" dirty="0">
                <a:solidFill>
                  <a:schemeClr val="accent5"/>
                </a:solidFill>
              </a:rPr>
              <a:t>Education Accountability Act: </a:t>
            </a:r>
            <a:br>
              <a:rPr lang="en-US" b="1" dirty="0">
                <a:solidFill>
                  <a:schemeClr val="accent5"/>
                </a:solidFill>
              </a:rPr>
            </a:br>
            <a:r>
              <a:rPr lang="en-US" b="1" dirty="0">
                <a:solidFill>
                  <a:schemeClr val="accent5"/>
                </a:solidFill>
              </a:rPr>
              <a:t>Overview</a:t>
            </a:r>
          </a:p>
        </p:txBody>
      </p:sp>
      <p:sp>
        <p:nvSpPr>
          <p:cNvPr id="3" name="Content Placeholder 2">
            <a:extLst>
              <a:ext uri="{FF2B5EF4-FFF2-40B4-BE49-F238E27FC236}">
                <a16:creationId xmlns:a16="http://schemas.microsoft.com/office/drawing/2014/main" id="{FA9CDAB0-390A-4714-9771-8CACBC848791}"/>
              </a:ext>
            </a:extLst>
          </p:cNvPr>
          <p:cNvSpPr>
            <a:spLocks noGrp="1"/>
          </p:cNvSpPr>
          <p:nvPr>
            <p:ph idx="1"/>
          </p:nvPr>
        </p:nvSpPr>
        <p:spPr/>
        <p:txBody>
          <a:bodyPr vert="horz" lIns="68580" tIns="34290" rIns="68580" bIns="34290" rtlCol="0" anchor="t">
            <a:normAutofit lnSpcReduction="10000"/>
          </a:bodyPr>
          <a:lstStyle/>
          <a:p>
            <a:r>
              <a:rPr lang="en-US" dirty="0">
                <a:cs typeface="Calibri" panose="020F0502020204030204"/>
              </a:rPr>
              <a:t>Establishes process for standards review, curriculum frameworks, and curriculum</a:t>
            </a:r>
          </a:p>
          <a:p>
            <a:r>
              <a:rPr lang="en-US" dirty="0">
                <a:cs typeface="Calibri" panose="020F0502020204030204"/>
              </a:rPr>
              <a:t>Shifts in hiring authority between</a:t>
            </a:r>
            <a:r>
              <a:rPr lang="en-US" dirty="0">
                <a:solidFill>
                  <a:srgbClr val="FF0000"/>
                </a:solidFill>
                <a:cs typeface="Calibri" panose="020F0502020204030204"/>
              </a:rPr>
              <a:t> </a:t>
            </a:r>
            <a:r>
              <a:rPr lang="en-US" dirty="0">
                <a:cs typeface="Calibri" panose="020F0502020204030204"/>
              </a:rPr>
              <a:t>superintendents and principals</a:t>
            </a:r>
          </a:p>
          <a:p>
            <a:r>
              <a:rPr lang="en-US" dirty="0">
                <a:cs typeface="Calibri" panose="020F0502020204030204"/>
              </a:rPr>
              <a:t>Shifts in overall principal authority</a:t>
            </a:r>
          </a:p>
          <a:p>
            <a:r>
              <a:rPr lang="en-US" dirty="0">
                <a:cs typeface="Calibri" panose="020F0502020204030204"/>
              </a:rPr>
              <a:t>Outlines expectations for school improvement teams (SITs)</a:t>
            </a:r>
          </a:p>
          <a:p>
            <a:r>
              <a:rPr lang="en-US" dirty="0">
                <a:cs typeface="Calibri" panose="020F0502020204030204"/>
              </a:rPr>
              <a:t>Articulates expectations for LEA and school planning and reviews </a:t>
            </a:r>
          </a:p>
          <a:p>
            <a:r>
              <a:rPr lang="en-US" dirty="0">
                <a:cs typeface="Calibri" panose="020F0502020204030204"/>
              </a:rPr>
              <a:t>Lists required</a:t>
            </a:r>
            <a:r>
              <a:rPr lang="en-US" dirty="0">
                <a:solidFill>
                  <a:srgbClr val="FF0000"/>
                </a:solidFill>
                <a:cs typeface="Calibri" panose="020F0502020204030204"/>
              </a:rPr>
              <a:t> </a:t>
            </a:r>
            <a:r>
              <a:rPr lang="en-US" dirty="0">
                <a:cs typeface="Calibri" panose="020F0502020204030204"/>
              </a:rPr>
              <a:t>data collected by RIDE</a:t>
            </a:r>
            <a:endParaRPr lang="en-US" dirty="0"/>
          </a:p>
        </p:txBody>
      </p:sp>
    </p:spTree>
    <p:extLst>
      <p:ext uri="{BB962C8B-B14F-4D97-AF65-F5344CB8AC3E}">
        <p14:creationId xmlns:p14="http://schemas.microsoft.com/office/powerpoint/2010/main" val="183918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11132"/>
            <a:ext cx="7886700" cy="1151792"/>
          </a:xfrm>
        </p:spPr>
        <p:txBody>
          <a:bodyPr>
            <a:normAutofit fontScale="90000"/>
          </a:bodyPr>
          <a:lstStyle/>
          <a:p>
            <a:pPr algn="ctr"/>
            <a:r>
              <a:rPr lang="en-US" b="1" dirty="0">
                <a:solidFill>
                  <a:schemeClr val="accent5"/>
                </a:solidFill>
              </a:rPr>
              <a:t>The Purpose of Site-based Management</a:t>
            </a:r>
          </a:p>
        </p:txBody>
      </p:sp>
      <p:sp>
        <p:nvSpPr>
          <p:cNvPr id="4" name="Content Placeholder 3"/>
          <p:cNvSpPr>
            <a:spLocks noGrp="1"/>
          </p:cNvSpPr>
          <p:nvPr>
            <p:ph sz="half" idx="1"/>
          </p:nvPr>
        </p:nvSpPr>
        <p:spPr>
          <a:xfrm>
            <a:off x="628650" y="2077208"/>
            <a:ext cx="4061564" cy="4351338"/>
          </a:xfrm>
        </p:spPr>
        <p:txBody>
          <a:bodyPr>
            <a:normAutofit/>
          </a:bodyPr>
          <a:lstStyle/>
          <a:p>
            <a:r>
              <a:rPr lang="en-US" dirty="0"/>
              <a:t>Shifts greater ownership to the school level by broadening the responsibilities of the principal and school improvement teams. </a:t>
            </a:r>
          </a:p>
          <a:p>
            <a:r>
              <a:rPr lang="en-US" dirty="0"/>
              <a:t>Establishes levels of accountability for districts/LEAs and schools.</a:t>
            </a:r>
          </a:p>
          <a:p>
            <a:pPr marL="0" indent="0">
              <a:buNone/>
            </a:pPr>
            <a:endParaRPr lang="en-US"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90214" y="2323394"/>
            <a:ext cx="4254564" cy="2443500"/>
          </a:xfrm>
        </p:spPr>
      </p:pic>
      <p:sp>
        <p:nvSpPr>
          <p:cNvPr id="3" name="Rectangle 2"/>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4035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solidFill>
              </a:rPr>
              <a:t>Shifts in Roles and Responsibilities</a:t>
            </a:r>
            <a:endParaRPr lang="en-US" dirty="0"/>
          </a:p>
        </p:txBody>
      </p:sp>
      <p:pic>
        <p:nvPicPr>
          <p:cNvPr id="4" name="Content Placeholder 5" descr="Path In The Woods Free Stock Photo - Public Domain Pictur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3062" y="1977231"/>
            <a:ext cx="5857875" cy="4048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2286000" y="2844225"/>
            <a:ext cx="4572000" cy="2585323"/>
          </a:xfrm>
          <a:prstGeom prst="rect">
            <a:avLst/>
          </a:prstGeom>
        </p:spPr>
        <p:txBody>
          <a:bodyPr wrap="square">
            <a:spAutoFit/>
          </a:bodyPr>
          <a:lstStyle/>
          <a:p>
            <a:pPr algn="ctr"/>
            <a:r>
              <a:rPr lang="en-US" sz="3200" b="1" dirty="0">
                <a:solidFill>
                  <a:schemeClr val="bg1"/>
                </a:solidFill>
                <a:latin typeface="Lucida Bright" panose="02040602050505020304" pitchFamily="18" charset="0"/>
              </a:rPr>
              <a:t>Adaptability to change is itself a hallmark of successful education.</a:t>
            </a:r>
          </a:p>
          <a:p>
            <a:pPr algn="ctr"/>
            <a:endParaRPr lang="en-US" sz="1600" b="1" dirty="0">
              <a:solidFill>
                <a:schemeClr val="bg1"/>
              </a:solidFill>
              <a:latin typeface="Lucida Bright" panose="02040602050505020304" pitchFamily="18" charset="0"/>
            </a:endParaRPr>
          </a:p>
          <a:p>
            <a:pPr algn="ctr"/>
            <a:r>
              <a:rPr lang="en-US" b="1" dirty="0">
                <a:latin typeface="Lucida Bright" panose="02040602050505020304" pitchFamily="18" charset="0"/>
              </a:rPr>
              <a:t>Peter Hilton</a:t>
            </a:r>
          </a:p>
        </p:txBody>
      </p:sp>
    </p:spTree>
    <p:extLst>
      <p:ext uri="{BB962C8B-B14F-4D97-AF65-F5344CB8AC3E}">
        <p14:creationId xmlns:p14="http://schemas.microsoft.com/office/powerpoint/2010/main" val="381823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418011"/>
            <a:ext cx="7886700" cy="1397726"/>
          </a:xfrm>
        </p:spPr>
        <p:txBody>
          <a:bodyPr>
            <a:normAutofit/>
          </a:bodyPr>
          <a:lstStyle/>
          <a:p>
            <a:pPr algn="ctr"/>
            <a:r>
              <a:rPr lang="en-US" b="1" dirty="0">
                <a:solidFill>
                  <a:schemeClr val="accent5"/>
                </a:solidFill>
              </a:rPr>
              <a:t>All of the shifts in roles and responsibilities must:</a:t>
            </a:r>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8650" y="2086882"/>
            <a:ext cx="3628569" cy="3174275"/>
          </a:xfrm>
        </p:spPr>
      </p:pic>
      <p:sp>
        <p:nvSpPr>
          <p:cNvPr id="6" name="Content Placeholder 5"/>
          <p:cNvSpPr>
            <a:spLocks noGrp="1"/>
          </p:cNvSpPr>
          <p:nvPr>
            <p:ph sz="half" idx="2"/>
          </p:nvPr>
        </p:nvSpPr>
        <p:spPr>
          <a:xfrm>
            <a:off x="4629149" y="2086881"/>
            <a:ext cx="4188279" cy="4090081"/>
          </a:xfrm>
        </p:spPr>
        <p:txBody>
          <a:bodyPr/>
          <a:lstStyle/>
          <a:p>
            <a:r>
              <a:rPr lang="en-US" dirty="0"/>
              <a:t>Be in accordance with district policies, collective bargaining agreements, &amp; budgets.</a:t>
            </a:r>
          </a:p>
          <a:p>
            <a:r>
              <a:rPr lang="en-US" dirty="0"/>
              <a:t>Be subject to supervision &amp; direction from the superintendent.</a:t>
            </a:r>
          </a:p>
        </p:txBody>
      </p:sp>
    </p:spTree>
    <p:extLst>
      <p:ext uri="{BB962C8B-B14F-4D97-AF65-F5344CB8AC3E}">
        <p14:creationId xmlns:p14="http://schemas.microsoft.com/office/powerpoint/2010/main" val="269701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chemeClr val="accent5"/>
                </a:solidFill>
              </a:rPr>
              <a:t>LEA Level Shifts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26560492"/>
              </p:ext>
            </p:extLst>
          </p:nvPr>
        </p:nvGraphicFramePr>
        <p:xfrm>
          <a:off x="354330" y="1527142"/>
          <a:ext cx="8280219" cy="4514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497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solidFill>
              </a:rPr>
              <a:t>School Level Shifts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9154998"/>
              </p:ext>
            </p:extLst>
          </p:nvPr>
        </p:nvGraphicFramePr>
        <p:xfrm>
          <a:off x="733153" y="1586185"/>
          <a:ext cx="7886700" cy="4480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8609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33e7c7-e839-4784-86a1-07159c088fbb">
      <UserInfo>
        <DisplayName>Brinz, Samantha</DisplayName>
        <AccountId>3039</AccountId>
        <AccountType/>
      </UserInfo>
      <UserInfo>
        <DisplayName>Foehr, Lisa</DisplayName>
        <AccountId>284</AccountId>
        <AccountType/>
      </UserInfo>
      <UserInfo>
        <DisplayName>Furia, Ruth</DisplayName>
        <AccountId>283</AccountId>
        <AccountType/>
      </UserInfo>
      <UserInfo>
        <DisplayName>Annavarjula, Shoba</DisplayName>
        <AccountId>226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3255179AE38F4DBBBDEEA2A74ABCC6" ma:contentTypeVersion="13" ma:contentTypeDescription="Create a new document." ma:contentTypeScope="" ma:versionID="62c3e9c7b6cf5950e95ba1072fe3d38d">
  <xsd:schema xmlns:xsd="http://www.w3.org/2001/XMLSchema" xmlns:xs="http://www.w3.org/2001/XMLSchema" xmlns:p="http://schemas.microsoft.com/office/2006/metadata/properties" xmlns:ns3="3033e7c7-e839-4784-86a1-07159c088fbb" xmlns:ns4="e7673ed6-3a23-471e-8fbe-06088b67bd80" targetNamespace="http://schemas.microsoft.com/office/2006/metadata/properties" ma:root="true" ma:fieldsID="f0bdade09e327cfc6bf77d0292e13135" ns3:_="" ns4:_="">
    <xsd:import namespace="3033e7c7-e839-4784-86a1-07159c088fbb"/>
    <xsd:import namespace="e7673ed6-3a23-471e-8fbe-06088b67bd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e7c7-e839-4784-86a1-07159c088f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673ed6-3a23-471e-8fbe-06088b67bd8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2EE40-5A62-415E-AA87-11F1B6375B1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7673ed6-3a23-471e-8fbe-06088b67bd80"/>
    <ds:schemaRef ds:uri="http://purl.org/dc/terms/"/>
    <ds:schemaRef ds:uri="3033e7c7-e839-4784-86a1-07159c088fbb"/>
    <ds:schemaRef ds:uri="http://www.w3.org/XML/1998/namespace"/>
    <ds:schemaRef ds:uri="http://purl.org/dc/dcmitype/"/>
  </ds:schemaRefs>
</ds:datastoreItem>
</file>

<file path=customXml/itemProps2.xml><?xml version="1.0" encoding="utf-8"?>
<ds:datastoreItem xmlns:ds="http://schemas.openxmlformats.org/officeDocument/2006/customXml" ds:itemID="{A0EBE346-BEB3-4DE5-9D3A-D78FD05C7B43}">
  <ds:schemaRefs>
    <ds:schemaRef ds:uri="http://schemas.microsoft.com/sharepoint/v3/contenttype/forms"/>
  </ds:schemaRefs>
</ds:datastoreItem>
</file>

<file path=customXml/itemProps3.xml><?xml version="1.0" encoding="utf-8"?>
<ds:datastoreItem xmlns:ds="http://schemas.openxmlformats.org/officeDocument/2006/customXml" ds:itemID="{DDE17F46-D8E7-4C54-82F7-80C0CD13F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e7c7-e839-4784-86a1-07159c088fbb"/>
    <ds:schemaRef ds:uri="e7673ed6-3a23-471e-8fbe-06088b67b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614</TotalTime>
  <Words>2216</Words>
  <Application>Microsoft Office PowerPoint</Application>
  <PresentationFormat>On-screen Show (4:3)</PresentationFormat>
  <Paragraphs>155</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Lucida Bright</vt:lpstr>
      <vt:lpstr>Office Theme</vt:lpstr>
      <vt:lpstr>The Education Accountability Act: Site-based Management</vt:lpstr>
      <vt:lpstr>2019 Survey Works Data</vt:lpstr>
      <vt:lpstr>2019 Survey Works Data</vt:lpstr>
      <vt:lpstr>Education Accountability Act:  Overview</vt:lpstr>
      <vt:lpstr>The Purpose of Site-based Management</vt:lpstr>
      <vt:lpstr>Shifts in Roles and Responsibilities</vt:lpstr>
      <vt:lpstr>All of the shifts in roles and responsibilities must:</vt:lpstr>
      <vt:lpstr>LEA Level Shifts</vt:lpstr>
      <vt:lpstr>School Level Shifts</vt:lpstr>
      <vt:lpstr>School Level Shifts</vt:lpstr>
      <vt:lpstr>School Level Shifts</vt:lpstr>
      <vt:lpstr>Making These Shifts</vt:lpstr>
      <vt:lpstr>Accountability</vt:lpstr>
      <vt:lpstr>LEA Level Accountability Plans</vt:lpstr>
      <vt:lpstr>In addition, </vt:lpstr>
      <vt:lpstr>School Level Accountability Plan</vt:lpstr>
      <vt:lpstr>PowerPoint Presentation</vt:lpstr>
      <vt:lpstr>LEAs &amp; Schools Should Begin to Consider:</vt:lpstr>
      <vt:lpstr>RIDE Will:</vt:lpstr>
      <vt:lpstr>RIDE Will:</vt:lpstr>
      <vt:lpstr>Contact us at: Kristen.Danusis@ride.ri.gov</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lastModifiedBy>Annavarjula, Shoba</cp:lastModifiedBy>
  <cp:revision>70</cp:revision>
  <dcterms:created xsi:type="dcterms:W3CDTF">2017-02-08T21:01:46Z</dcterms:created>
  <dcterms:modified xsi:type="dcterms:W3CDTF">2019-12-09T21:23:49Z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0x0101009C3255179AE38F4DBBBDEEA2A74ABCC6</vt:lpwstr>
  </property>
  <property fmtid="{D5CDD505-2E9C-101B-9397-08002B2CF9AE}" pid="3" name="AuthorIds_UIVersion_1024">
    <vt:lpwstr>77</vt:lpwstr>
  </property>
</Properties>
</file>