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tags/tag5.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4"/>
  </p:sldMasterIdLst>
  <p:notesMasterIdLst>
    <p:notesMasterId r:id="rId20"/>
  </p:notesMasterIdLst>
  <p:handoutMasterIdLst>
    <p:handoutMasterId r:id="rId21"/>
  </p:handoutMasterIdLst>
  <p:sldIdLst>
    <p:sldId id="256" r:id="rId5"/>
    <p:sldId id="294" r:id="rId6"/>
    <p:sldId id="268" r:id="rId7"/>
    <p:sldId id="278" r:id="rId8"/>
    <p:sldId id="301" r:id="rId9"/>
    <p:sldId id="298" r:id="rId10"/>
    <p:sldId id="299" r:id="rId11"/>
    <p:sldId id="300" r:id="rId12"/>
    <p:sldId id="308" r:id="rId13"/>
    <p:sldId id="313" r:id="rId14"/>
    <p:sldId id="309" r:id="rId15"/>
    <p:sldId id="310" r:id="rId16"/>
    <p:sldId id="311" r:id="rId17"/>
    <p:sldId id="280" r:id="rId18"/>
    <p:sldId id="274"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BC1"/>
    <a:srgbClr val="D1E6F3"/>
    <a:srgbClr val="008ABE"/>
    <a:srgbClr val="1C5F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61" autoAdjust="0"/>
    <p:restoredTop sz="54483" autoAdjust="0"/>
  </p:normalViewPr>
  <p:slideViewPr>
    <p:cSldViewPr snapToGrid="0">
      <p:cViewPr varScale="1">
        <p:scale>
          <a:sx n="51" d="100"/>
          <a:sy n="51" d="100"/>
        </p:scale>
        <p:origin x="1976" y="184"/>
      </p:cViewPr>
      <p:guideLst/>
    </p:cSldViewPr>
  </p:slideViewPr>
  <p:notesTextViewPr>
    <p:cViewPr>
      <p:scale>
        <a:sx n="150" d="100"/>
        <a:sy n="150" d="100"/>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55076132446287"/>
          <c:y val="1.2265650051662098E-2"/>
          <c:w val="0.66087214214863887"/>
          <c:h val="0.96140449638365344"/>
        </c:manualLayout>
      </c:layout>
      <c:pieChart>
        <c:varyColors val="1"/>
        <c:ser>
          <c:idx val="0"/>
          <c:order val="0"/>
          <c:tx>
            <c:strRef>
              <c:f>Sheet1!$B$1</c:f>
              <c:strCache>
                <c:ptCount val="1"/>
                <c:pt idx="0">
                  <c:v>Sales</c:v>
                </c:pt>
              </c:strCache>
            </c:strRef>
          </c:tx>
          <c:spPr>
            <a:ln>
              <a:solidFill>
                <a:schemeClr val="tx1"/>
              </a:solidFill>
            </a:ln>
          </c:spPr>
          <c:dPt>
            <c:idx val="1"/>
            <c:bubble3D val="0"/>
            <c:spPr>
              <a:solidFill>
                <a:schemeClr val="tx2"/>
              </a:solidFill>
              <a:ln>
                <a:solidFill>
                  <a:schemeClr val="tx1"/>
                </a:solidFill>
              </a:ln>
            </c:spPr>
            <c:extLst>
              <c:ext xmlns:c16="http://schemas.microsoft.com/office/drawing/2014/chart" uri="{C3380CC4-5D6E-409C-BE32-E72D297353CC}">
                <c16:uniqueId val="{00000001-DFB9-470C-B67F-827280296A66}"/>
              </c:ext>
            </c:extLst>
          </c:dPt>
          <c:dPt>
            <c:idx val="3"/>
            <c:bubble3D val="0"/>
            <c:spPr>
              <a:solidFill>
                <a:schemeClr val="accent2"/>
              </a:solidFill>
              <a:ln>
                <a:solidFill>
                  <a:schemeClr val="tx1"/>
                </a:solidFill>
              </a:ln>
            </c:spPr>
            <c:extLst>
              <c:ext xmlns:c16="http://schemas.microsoft.com/office/drawing/2014/chart" uri="{C3380CC4-5D6E-409C-BE32-E72D297353CC}">
                <c16:uniqueId val="{00000003-DFB9-470C-B67F-827280296A66}"/>
              </c:ext>
            </c:extLst>
          </c:dPt>
          <c:dLbls>
            <c:dLbl>
              <c:idx val="0"/>
              <c:layout>
                <c:manualLayout>
                  <c:x val="-0.17576502359170421"/>
                  <c:y val="0.13905980062351361"/>
                </c:manualLayout>
              </c:layout>
              <c:tx>
                <c:rich>
                  <a:bodyPr/>
                  <a:lstStyle/>
                  <a:p>
                    <a:pPr>
                      <a:defRPr sz="1500">
                        <a:solidFill>
                          <a:schemeClr val="bg1"/>
                        </a:solidFill>
                      </a:defRPr>
                    </a:pPr>
                    <a:r>
                      <a:rPr lang="en-US" sz="1500" b="1">
                        <a:solidFill>
                          <a:schemeClr val="bg1"/>
                        </a:solidFill>
                      </a:rPr>
                      <a:t>Professional Practice: Classroom Environment</a:t>
                    </a:r>
                  </a:p>
                  <a:p>
                    <a:pPr>
                      <a:defRPr sz="1500">
                        <a:solidFill>
                          <a:schemeClr val="bg1"/>
                        </a:solidFill>
                      </a:defRPr>
                    </a:pPr>
                    <a:r>
                      <a:rPr lang="en-US" sz="1500" b="1">
                        <a:solidFill>
                          <a:schemeClr val="bg1"/>
                        </a:solidFill>
                      </a:rPr>
                      <a:t> 25%</a:t>
                    </a:r>
                  </a:p>
                </c:rich>
              </c:tx>
              <c:spPr/>
              <c:dLblPos val="bestFit"/>
              <c:showLegendKey val="0"/>
              <c:showVal val="1"/>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4-DFB9-470C-B67F-827280296A66}"/>
                </c:ext>
              </c:extLst>
            </c:dLbl>
            <c:dLbl>
              <c:idx val="1"/>
              <c:layout>
                <c:manualLayout>
                  <c:x val="-0.15695763689700873"/>
                  <c:y val="-0.1437924244437839"/>
                </c:manualLayout>
              </c:layout>
              <c:tx>
                <c:rich>
                  <a:bodyPr/>
                  <a:lstStyle/>
                  <a:p>
                    <a:pPr>
                      <a:defRPr sz="1500">
                        <a:solidFill>
                          <a:schemeClr val="bg1"/>
                        </a:solidFill>
                      </a:defRPr>
                    </a:pPr>
                    <a:r>
                      <a:rPr lang="en-US" sz="1500" b="1">
                        <a:solidFill>
                          <a:schemeClr val="bg1"/>
                        </a:solidFill>
                      </a:rPr>
                      <a:t>Professional Practice:</a:t>
                    </a:r>
                  </a:p>
                  <a:p>
                    <a:pPr>
                      <a:defRPr sz="1500">
                        <a:solidFill>
                          <a:schemeClr val="bg1"/>
                        </a:solidFill>
                      </a:defRPr>
                    </a:pPr>
                    <a:r>
                      <a:rPr lang="en-US" sz="1500" b="1">
                        <a:solidFill>
                          <a:schemeClr val="bg1"/>
                        </a:solidFill>
                      </a:rPr>
                      <a:t>Instruction</a:t>
                    </a:r>
                  </a:p>
                  <a:p>
                    <a:pPr>
                      <a:defRPr sz="1500">
                        <a:solidFill>
                          <a:schemeClr val="bg1"/>
                        </a:solidFill>
                      </a:defRPr>
                    </a:pPr>
                    <a:r>
                      <a:rPr lang="en-US" sz="1500" b="1">
                        <a:solidFill>
                          <a:schemeClr val="bg1"/>
                        </a:solidFill>
                      </a:rPr>
                      <a:t> 25%</a:t>
                    </a:r>
                  </a:p>
                </c:rich>
              </c:tx>
              <c:spPr/>
              <c:showLegendKey val="0"/>
              <c:showVal val="1"/>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DFB9-470C-B67F-827280296A66}"/>
                </c:ext>
              </c:extLst>
            </c:dLbl>
            <c:dLbl>
              <c:idx val="2"/>
              <c:layout>
                <c:manualLayout>
                  <c:x val="0.1643866915479496"/>
                  <c:y val="-0.17259620716424531"/>
                </c:manualLayout>
              </c:layout>
              <c:tx>
                <c:rich>
                  <a:bodyPr/>
                  <a:lstStyle/>
                  <a:p>
                    <a:pPr>
                      <a:defRPr sz="1600">
                        <a:solidFill>
                          <a:schemeClr val="bg1"/>
                        </a:solidFill>
                      </a:defRPr>
                    </a:pPr>
                    <a:r>
                      <a:rPr lang="en-US" sz="1500" b="1">
                        <a:solidFill>
                          <a:schemeClr val="bg1"/>
                        </a:solidFill>
                      </a:rPr>
                      <a:t>Professional Responsibilities</a:t>
                    </a:r>
                  </a:p>
                  <a:p>
                    <a:pPr>
                      <a:defRPr sz="1600">
                        <a:solidFill>
                          <a:schemeClr val="bg1"/>
                        </a:solidFill>
                      </a:defRPr>
                    </a:pPr>
                    <a:r>
                      <a:rPr lang="en-US" sz="1600" b="1">
                        <a:solidFill>
                          <a:schemeClr val="bg1"/>
                        </a:solidFill>
                      </a:rPr>
                      <a:t>20%</a:t>
                    </a:r>
                  </a:p>
                </c:rich>
              </c:tx>
              <c:spPr/>
              <c:dLblPos val="bestFit"/>
              <c:showLegendKey val="0"/>
              <c:showVal val="1"/>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DFB9-470C-B67F-827280296A66}"/>
                </c:ext>
              </c:extLst>
            </c:dLbl>
            <c:dLbl>
              <c:idx val="3"/>
              <c:layout>
                <c:manualLayout>
                  <c:x val="0.17688316417095262"/>
                  <c:y val="0.17670548223725555"/>
                </c:manualLayout>
              </c:layout>
              <c:tx>
                <c:rich>
                  <a:bodyPr/>
                  <a:lstStyle/>
                  <a:p>
                    <a:pPr>
                      <a:defRPr sz="1500">
                        <a:solidFill>
                          <a:schemeClr val="bg1"/>
                        </a:solidFill>
                      </a:defRPr>
                    </a:pPr>
                    <a:r>
                      <a:rPr lang="en-US" sz="1500" b="1">
                        <a:solidFill>
                          <a:schemeClr val="bg1"/>
                        </a:solidFill>
                      </a:rPr>
                      <a:t>Student Learning </a:t>
                    </a:r>
                  </a:p>
                  <a:p>
                    <a:pPr>
                      <a:defRPr sz="1500">
                        <a:solidFill>
                          <a:schemeClr val="bg1"/>
                        </a:solidFill>
                      </a:defRPr>
                    </a:pPr>
                    <a:r>
                      <a:rPr lang="en-US" sz="1500" b="1">
                        <a:solidFill>
                          <a:schemeClr val="bg1"/>
                        </a:solidFill>
                      </a:rPr>
                      <a:t>30%</a:t>
                    </a:r>
                  </a:p>
                </c:rich>
              </c:tx>
              <c:spPr/>
              <c:showLegendKey val="0"/>
              <c:showVal val="1"/>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DFB9-470C-B67F-827280296A66}"/>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Sheet1!$A$2:$A$5</c:f>
              <c:strCache>
                <c:ptCount val="4"/>
                <c:pt idx="0">
                  <c:v>Professional Practice: Environment</c:v>
                </c:pt>
                <c:pt idx="1">
                  <c:v>Professional Practice:Classroom Instruction</c:v>
                </c:pt>
                <c:pt idx="2">
                  <c:v>Professional Responsibilities</c:v>
                </c:pt>
                <c:pt idx="3">
                  <c:v>Student Learning</c:v>
                </c:pt>
              </c:strCache>
            </c:strRef>
          </c:cat>
          <c:val>
            <c:numRef>
              <c:f>Sheet1!$B$2:$B$5</c:f>
              <c:numCache>
                <c:formatCode>General</c:formatCode>
                <c:ptCount val="4"/>
                <c:pt idx="0">
                  <c:v>25</c:v>
                </c:pt>
                <c:pt idx="1">
                  <c:v>25</c:v>
                </c:pt>
                <c:pt idx="2">
                  <c:v>20</c:v>
                </c:pt>
                <c:pt idx="3">
                  <c:v>30</c:v>
                </c:pt>
              </c:numCache>
            </c:numRef>
          </c:val>
          <c:extLst>
            <c:ext xmlns:c16="http://schemas.microsoft.com/office/drawing/2014/chart" uri="{C3380CC4-5D6E-409C-BE32-E72D297353CC}">
              <c16:uniqueId val="{00000006-DFB9-470C-B67F-827280296A66}"/>
            </c:ext>
          </c:extLst>
        </c:ser>
        <c:dLbls>
          <c:showLegendKey val="0"/>
          <c:showVal val="1"/>
          <c:showCatName val="1"/>
          <c:showSerName val="0"/>
          <c:showPercent val="0"/>
          <c:showBubbleSize val="0"/>
          <c:showLeaderLines val="1"/>
        </c:dLbls>
        <c:firstSliceAng val="0"/>
      </c:pieChart>
    </c:plotArea>
    <c:plotVisOnly val="1"/>
    <c:dispBlanksAs val="zero"/>
    <c:showDLblsOverMax val="0"/>
  </c:chart>
  <c:spPr>
    <a:ln>
      <a:noFill/>
    </a:ln>
  </c:spPr>
  <c:txPr>
    <a:bodyPr/>
    <a:lstStyle/>
    <a:p>
      <a:pPr>
        <a:defRPr>
          <a:ln>
            <a:noFill/>
          </a:ln>
        </a:defRPr>
      </a:pPr>
      <a:endParaRPr lang="en-US"/>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B25588-666B-43A4-9DD5-A8435C9D79A2}" type="doc">
      <dgm:prSet loTypeId="urn:microsoft.com/office/officeart/2005/8/layout/chevron1" loCatId="process" qsTypeId="urn:microsoft.com/office/officeart/2005/8/quickstyle/simple5" qsCatId="simple" csTypeId="urn:microsoft.com/office/officeart/2005/8/colors/accent1_2" csCatId="accent1" phldr="1"/>
      <dgm:spPr/>
    </dgm:pt>
    <dgm:pt modelId="{8AAF0FE6-ECC5-44EF-A958-FD3C7D0979C6}">
      <dgm:prSet phldrT="[Text]"/>
      <dgm:spPr/>
      <dgm:t>
        <a:bodyPr/>
        <a:lstStyle/>
        <a:p>
          <a:pPr algn="ctr"/>
          <a:r>
            <a:rPr lang="en-US"/>
            <a:t>Attract</a:t>
          </a:r>
          <a:endParaRPr lang="en-US" dirty="0"/>
        </a:p>
      </dgm:t>
    </dgm:pt>
    <dgm:pt modelId="{4084D3AA-DBEE-484F-8E58-567434A8F902}" type="parTrans" cxnId="{832028DD-39B3-4DB0-8EE9-A55DF54F363E}">
      <dgm:prSet/>
      <dgm:spPr/>
      <dgm:t>
        <a:bodyPr/>
        <a:lstStyle/>
        <a:p>
          <a:pPr algn="ctr"/>
          <a:endParaRPr lang="en-US">
            <a:solidFill>
              <a:schemeClr val="bg1">
                <a:lumMod val="95000"/>
              </a:schemeClr>
            </a:solidFill>
          </a:endParaRPr>
        </a:p>
      </dgm:t>
    </dgm:pt>
    <dgm:pt modelId="{42678C4C-1A69-4DA5-AE4D-3E5179E74FEE}" type="sibTrans" cxnId="{832028DD-39B3-4DB0-8EE9-A55DF54F363E}">
      <dgm:prSet/>
      <dgm:spPr/>
      <dgm:t>
        <a:bodyPr/>
        <a:lstStyle/>
        <a:p>
          <a:pPr algn="ctr"/>
          <a:endParaRPr lang="en-US">
            <a:solidFill>
              <a:schemeClr val="bg1">
                <a:lumMod val="95000"/>
              </a:schemeClr>
            </a:solidFill>
          </a:endParaRPr>
        </a:p>
      </dgm:t>
    </dgm:pt>
    <dgm:pt modelId="{62836BE6-DDD7-47DE-9108-53DD722553DB}">
      <dgm:prSet phldrT="[Text]"/>
      <dgm:spPr/>
      <dgm:t>
        <a:bodyPr/>
        <a:lstStyle/>
        <a:p>
          <a:pPr algn="ctr"/>
          <a:r>
            <a:rPr lang="en-US" dirty="0"/>
            <a:t>Prepare</a:t>
          </a:r>
        </a:p>
      </dgm:t>
    </dgm:pt>
    <dgm:pt modelId="{7D5294E4-9917-4F28-9781-DE9E9502EBD9}" type="parTrans" cxnId="{6FC0E964-B396-40E2-B632-EDDCBFB798F6}">
      <dgm:prSet/>
      <dgm:spPr/>
      <dgm:t>
        <a:bodyPr/>
        <a:lstStyle/>
        <a:p>
          <a:pPr algn="ctr"/>
          <a:endParaRPr lang="en-US">
            <a:solidFill>
              <a:schemeClr val="bg1">
                <a:lumMod val="95000"/>
              </a:schemeClr>
            </a:solidFill>
          </a:endParaRPr>
        </a:p>
      </dgm:t>
    </dgm:pt>
    <dgm:pt modelId="{9C715B4F-9E71-47FB-A637-064CEA1B0F69}" type="sibTrans" cxnId="{6FC0E964-B396-40E2-B632-EDDCBFB798F6}">
      <dgm:prSet/>
      <dgm:spPr/>
      <dgm:t>
        <a:bodyPr/>
        <a:lstStyle/>
        <a:p>
          <a:pPr algn="ctr"/>
          <a:endParaRPr lang="en-US">
            <a:solidFill>
              <a:schemeClr val="bg1">
                <a:lumMod val="95000"/>
              </a:schemeClr>
            </a:solidFill>
          </a:endParaRPr>
        </a:p>
      </dgm:t>
    </dgm:pt>
    <dgm:pt modelId="{2DA27838-36C7-488B-B6BE-941A7F0AFB38}">
      <dgm:prSet phldrT="[Text]"/>
      <dgm:spPr/>
      <dgm:t>
        <a:bodyPr/>
        <a:lstStyle/>
        <a:p>
          <a:pPr algn="ctr"/>
          <a:r>
            <a:rPr lang="en-US" dirty="0"/>
            <a:t>Recruit &amp; Hire</a:t>
          </a:r>
        </a:p>
      </dgm:t>
    </dgm:pt>
    <dgm:pt modelId="{9D250A31-639C-48EE-92B4-C2D256F50536}" type="parTrans" cxnId="{FC561383-8492-4150-8E78-4C74B661E9D7}">
      <dgm:prSet/>
      <dgm:spPr/>
      <dgm:t>
        <a:bodyPr/>
        <a:lstStyle/>
        <a:p>
          <a:pPr algn="ctr"/>
          <a:endParaRPr lang="en-US">
            <a:solidFill>
              <a:schemeClr val="bg1">
                <a:lumMod val="95000"/>
              </a:schemeClr>
            </a:solidFill>
          </a:endParaRPr>
        </a:p>
      </dgm:t>
    </dgm:pt>
    <dgm:pt modelId="{D59CA406-C934-4958-BF3C-0FB313F18F7B}" type="sibTrans" cxnId="{FC561383-8492-4150-8E78-4C74B661E9D7}">
      <dgm:prSet/>
      <dgm:spPr/>
      <dgm:t>
        <a:bodyPr/>
        <a:lstStyle/>
        <a:p>
          <a:pPr algn="ctr"/>
          <a:endParaRPr lang="en-US">
            <a:solidFill>
              <a:schemeClr val="bg1">
                <a:lumMod val="95000"/>
              </a:schemeClr>
            </a:solidFill>
          </a:endParaRPr>
        </a:p>
      </dgm:t>
    </dgm:pt>
    <dgm:pt modelId="{1C72D5DA-8F68-4458-B442-6628C8E683B4}">
      <dgm:prSet/>
      <dgm:spPr/>
      <dgm:t>
        <a:bodyPr/>
        <a:lstStyle/>
        <a:p>
          <a:pPr algn="ctr"/>
          <a:r>
            <a:rPr lang="en-US"/>
            <a:t>Support &amp; Grow</a:t>
          </a:r>
        </a:p>
      </dgm:t>
    </dgm:pt>
    <dgm:pt modelId="{40381739-2673-42A8-B265-85CE60CBB61A}" type="parTrans" cxnId="{C385BE07-BF37-410B-9DBE-B35B25B42C29}">
      <dgm:prSet/>
      <dgm:spPr/>
      <dgm:t>
        <a:bodyPr/>
        <a:lstStyle/>
        <a:p>
          <a:pPr algn="ctr"/>
          <a:endParaRPr lang="en-US">
            <a:solidFill>
              <a:schemeClr val="bg1">
                <a:lumMod val="95000"/>
              </a:schemeClr>
            </a:solidFill>
          </a:endParaRPr>
        </a:p>
      </dgm:t>
    </dgm:pt>
    <dgm:pt modelId="{CD76E514-DCCB-40BC-9FD2-1671428848F8}" type="sibTrans" cxnId="{C385BE07-BF37-410B-9DBE-B35B25B42C29}">
      <dgm:prSet/>
      <dgm:spPr/>
      <dgm:t>
        <a:bodyPr/>
        <a:lstStyle/>
        <a:p>
          <a:pPr algn="ctr"/>
          <a:endParaRPr lang="en-US">
            <a:solidFill>
              <a:schemeClr val="bg1">
                <a:lumMod val="95000"/>
              </a:schemeClr>
            </a:solidFill>
          </a:endParaRPr>
        </a:p>
      </dgm:t>
    </dgm:pt>
    <dgm:pt modelId="{D906CA32-BBFA-462B-A70B-CEF62BB313F4}">
      <dgm:prSet/>
      <dgm:spPr/>
      <dgm:t>
        <a:bodyPr/>
        <a:lstStyle/>
        <a:p>
          <a:pPr algn="ctr"/>
          <a:r>
            <a:rPr lang="en-US"/>
            <a:t>Retain</a:t>
          </a:r>
        </a:p>
      </dgm:t>
    </dgm:pt>
    <dgm:pt modelId="{6CFA45DA-7320-40DA-8AE6-24B7F34E0423}" type="parTrans" cxnId="{F8E6DAD6-C8A8-4614-85F2-EBF97BC0794D}">
      <dgm:prSet/>
      <dgm:spPr/>
      <dgm:t>
        <a:bodyPr/>
        <a:lstStyle/>
        <a:p>
          <a:pPr algn="ctr"/>
          <a:endParaRPr lang="en-US">
            <a:solidFill>
              <a:schemeClr val="bg1">
                <a:lumMod val="95000"/>
              </a:schemeClr>
            </a:solidFill>
          </a:endParaRPr>
        </a:p>
      </dgm:t>
    </dgm:pt>
    <dgm:pt modelId="{9FE68A23-0016-41AE-93B4-547A69D7CE0A}" type="sibTrans" cxnId="{F8E6DAD6-C8A8-4614-85F2-EBF97BC0794D}">
      <dgm:prSet/>
      <dgm:spPr/>
      <dgm:t>
        <a:bodyPr/>
        <a:lstStyle/>
        <a:p>
          <a:pPr algn="ctr"/>
          <a:endParaRPr lang="en-US">
            <a:solidFill>
              <a:schemeClr val="bg1">
                <a:lumMod val="95000"/>
              </a:schemeClr>
            </a:solidFill>
          </a:endParaRPr>
        </a:p>
      </dgm:t>
    </dgm:pt>
    <dgm:pt modelId="{A6915577-AEF3-41AC-BC2F-ED8182010BA6}" type="pres">
      <dgm:prSet presAssocID="{78B25588-666B-43A4-9DD5-A8435C9D79A2}" presName="Name0" presStyleCnt="0">
        <dgm:presLayoutVars>
          <dgm:dir/>
          <dgm:animLvl val="lvl"/>
          <dgm:resizeHandles val="exact"/>
        </dgm:presLayoutVars>
      </dgm:prSet>
      <dgm:spPr/>
    </dgm:pt>
    <dgm:pt modelId="{87CBE4D1-84B9-4392-90A2-5E2B59C6B1C0}" type="pres">
      <dgm:prSet presAssocID="{8AAF0FE6-ECC5-44EF-A958-FD3C7D0979C6}" presName="parTxOnly" presStyleLbl="node1" presStyleIdx="0" presStyleCnt="5">
        <dgm:presLayoutVars>
          <dgm:chMax val="0"/>
          <dgm:chPref val="0"/>
          <dgm:bulletEnabled val="1"/>
        </dgm:presLayoutVars>
      </dgm:prSet>
      <dgm:spPr/>
    </dgm:pt>
    <dgm:pt modelId="{4A727D6F-4B83-4D17-872C-4D1164AC8681}" type="pres">
      <dgm:prSet presAssocID="{42678C4C-1A69-4DA5-AE4D-3E5179E74FEE}" presName="parTxOnlySpace" presStyleCnt="0"/>
      <dgm:spPr/>
    </dgm:pt>
    <dgm:pt modelId="{03078F20-557D-4830-923D-0F7F8291621B}" type="pres">
      <dgm:prSet presAssocID="{62836BE6-DDD7-47DE-9108-53DD722553DB}" presName="parTxOnly" presStyleLbl="node1" presStyleIdx="1" presStyleCnt="5">
        <dgm:presLayoutVars>
          <dgm:chMax val="0"/>
          <dgm:chPref val="0"/>
          <dgm:bulletEnabled val="1"/>
        </dgm:presLayoutVars>
      </dgm:prSet>
      <dgm:spPr/>
    </dgm:pt>
    <dgm:pt modelId="{06596183-A5DF-45BA-9936-884A3D1B370B}" type="pres">
      <dgm:prSet presAssocID="{9C715B4F-9E71-47FB-A637-064CEA1B0F69}" presName="parTxOnlySpace" presStyleCnt="0"/>
      <dgm:spPr/>
    </dgm:pt>
    <dgm:pt modelId="{CB4F72BE-0BC6-433E-A1C3-F5AE7063A4D9}" type="pres">
      <dgm:prSet presAssocID="{2DA27838-36C7-488B-B6BE-941A7F0AFB38}" presName="parTxOnly" presStyleLbl="node1" presStyleIdx="2" presStyleCnt="5">
        <dgm:presLayoutVars>
          <dgm:chMax val="0"/>
          <dgm:chPref val="0"/>
          <dgm:bulletEnabled val="1"/>
        </dgm:presLayoutVars>
      </dgm:prSet>
      <dgm:spPr/>
    </dgm:pt>
    <dgm:pt modelId="{8B01A95D-CF92-4897-8D22-41FAF6CC2DF1}" type="pres">
      <dgm:prSet presAssocID="{D59CA406-C934-4958-BF3C-0FB313F18F7B}" presName="parTxOnlySpace" presStyleCnt="0"/>
      <dgm:spPr/>
    </dgm:pt>
    <dgm:pt modelId="{8CFC58D6-56F0-4D80-B33E-19AE62EC81F3}" type="pres">
      <dgm:prSet presAssocID="{1C72D5DA-8F68-4458-B442-6628C8E683B4}" presName="parTxOnly" presStyleLbl="node1" presStyleIdx="3" presStyleCnt="5">
        <dgm:presLayoutVars>
          <dgm:chMax val="0"/>
          <dgm:chPref val="0"/>
          <dgm:bulletEnabled val="1"/>
        </dgm:presLayoutVars>
      </dgm:prSet>
      <dgm:spPr/>
    </dgm:pt>
    <dgm:pt modelId="{201ABD0A-AEC4-4F3A-BD5F-969D13AF6AE7}" type="pres">
      <dgm:prSet presAssocID="{CD76E514-DCCB-40BC-9FD2-1671428848F8}" presName="parTxOnlySpace" presStyleCnt="0"/>
      <dgm:spPr/>
    </dgm:pt>
    <dgm:pt modelId="{163C36D5-3DC6-4DC4-91DC-455D7B7131E6}" type="pres">
      <dgm:prSet presAssocID="{D906CA32-BBFA-462B-A70B-CEF62BB313F4}" presName="parTxOnly" presStyleLbl="node1" presStyleIdx="4" presStyleCnt="5" custLinFactX="8763" custLinFactNeighborX="100000" custLinFactNeighborY="0">
        <dgm:presLayoutVars>
          <dgm:chMax val="0"/>
          <dgm:chPref val="0"/>
          <dgm:bulletEnabled val="1"/>
        </dgm:presLayoutVars>
      </dgm:prSet>
      <dgm:spPr/>
    </dgm:pt>
  </dgm:ptLst>
  <dgm:cxnLst>
    <dgm:cxn modelId="{87553302-54DD-4A7B-9285-64E766776DB7}" type="presOf" srcId="{8AAF0FE6-ECC5-44EF-A958-FD3C7D0979C6}" destId="{87CBE4D1-84B9-4392-90A2-5E2B59C6B1C0}" srcOrd="0" destOrd="0" presId="urn:microsoft.com/office/officeart/2005/8/layout/chevron1"/>
    <dgm:cxn modelId="{C385BE07-BF37-410B-9DBE-B35B25B42C29}" srcId="{78B25588-666B-43A4-9DD5-A8435C9D79A2}" destId="{1C72D5DA-8F68-4458-B442-6628C8E683B4}" srcOrd="3" destOrd="0" parTransId="{40381739-2673-42A8-B265-85CE60CBB61A}" sibTransId="{CD76E514-DCCB-40BC-9FD2-1671428848F8}"/>
    <dgm:cxn modelId="{0DC65954-4BD9-4D2B-8192-0F58B1A7160E}" type="presOf" srcId="{62836BE6-DDD7-47DE-9108-53DD722553DB}" destId="{03078F20-557D-4830-923D-0F7F8291621B}" srcOrd="0" destOrd="0" presId="urn:microsoft.com/office/officeart/2005/8/layout/chevron1"/>
    <dgm:cxn modelId="{7E468B62-4304-44C7-ADC9-3155E9A1221F}" type="presOf" srcId="{2DA27838-36C7-488B-B6BE-941A7F0AFB38}" destId="{CB4F72BE-0BC6-433E-A1C3-F5AE7063A4D9}" srcOrd="0" destOrd="0" presId="urn:microsoft.com/office/officeart/2005/8/layout/chevron1"/>
    <dgm:cxn modelId="{29402264-DA3D-4DF0-B885-6C67A91F6109}" type="presOf" srcId="{1C72D5DA-8F68-4458-B442-6628C8E683B4}" destId="{8CFC58D6-56F0-4D80-B33E-19AE62EC81F3}" srcOrd="0" destOrd="0" presId="urn:microsoft.com/office/officeart/2005/8/layout/chevron1"/>
    <dgm:cxn modelId="{6FC0E964-B396-40E2-B632-EDDCBFB798F6}" srcId="{78B25588-666B-43A4-9DD5-A8435C9D79A2}" destId="{62836BE6-DDD7-47DE-9108-53DD722553DB}" srcOrd="1" destOrd="0" parTransId="{7D5294E4-9917-4F28-9781-DE9E9502EBD9}" sibTransId="{9C715B4F-9E71-47FB-A637-064CEA1B0F69}"/>
    <dgm:cxn modelId="{8CCC8367-6E14-4366-A2EF-DEAB39C9FE26}" type="presOf" srcId="{D906CA32-BBFA-462B-A70B-CEF62BB313F4}" destId="{163C36D5-3DC6-4DC4-91DC-455D7B7131E6}" srcOrd="0" destOrd="0" presId="urn:microsoft.com/office/officeart/2005/8/layout/chevron1"/>
    <dgm:cxn modelId="{FC561383-8492-4150-8E78-4C74B661E9D7}" srcId="{78B25588-666B-43A4-9DD5-A8435C9D79A2}" destId="{2DA27838-36C7-488B-B6BE-941A7F0AFB38}" srcOrd="2" destOrd="0" parTransId="{9D250A31-639C-48EE-92B4-C2D256F50536}" sibTransId="{D59CA406-C934-4958-BF3C-0FB313F18F7B}"/>
    <dgm:cxn modelId="{F777BA96-508C-4930-A39C-4688BEAD4CE6}" type="presOf" srcId="{78B25588-666B-43A4-9DD5-A8435C9D79A2}" destId="{A6915577-AEF3-41AC-BC2F-ED8182010BA6}" srcOrd="0" destOrd="0" presId="urn:microsoft.com/office/officeart/2005/8/layout/chevron1"/>
    <dgm:cxn modelId="{F8E6DAD6-C8A8-4614-85F2-EBF97BC0794D}" srcId="{78B25588-666B-43A4-9DD5-A8435C9D79A2}" destId="{D906CA32-BBFA-462B-A70B-CEF62BB313F4}" srcOrd="4" destOrd="0" parTransId="{6CFA45DA-7320-40DA-8AE6-24B7F34E0423}" sibTransId="{9FE68A23-0016-41AE-93B4-547A69D7CE0A}"/>
    <dgm:cxn modelId="{832028DD-39B3-4DB0-8EE9-A55DF54F363E}" srcId="{78B25588-666B-43A4-9DD5-A8435C9D79A2}" destId="{8AAF0FE6-ECC5-44EF-A958-FD3C7D0979C6}" srcOrd="0" destOrd="0" parTransId="{4084D3AA-DBEE-484F-8E58-567434A8F902}" sibTransId="{42678C4C-1A69-4DA5-AE4D-3E5179E74FEE}"/>
    <dgm:cxn modelId="{8621A01F-D1A9-4C78-9D48-C842BF59D352}" type="presParOf" srcId="{A6915577-AEF3-41AC-BC2F-ED8182010BA6}" destId="{87CBE4D1-84B9-4392-90A2-5E2B59C6B1C0}" srcOrd="0" destOrd="0" presId="urn:microsoft.com/office/officeart/2005/8/layout/chevron1"/>
    <dgm:cxn modelId="{5080F8F2-3833-4369-B35A-3C0C8BD84954}" type="presParOf" srcId="{A6915577-AEF3-41AC-BC2F-ED8182010BA6}" destId="{4A727D6F-4B83-4D17-872C-4D1164AC8681}" srcOrd="1" destOrd="0" presId="urn:microsoft.com/office/officeart/2005/8/layout/chevron1"/>
    <dgm:cxn modelId="{52A588FC-0A8D-40BA-BF81-62BA4B0758C2}" type="presParOf" srcId="{A6915577-AEF3-41AC-BC2F-ED8182010BA6}" destId="{03078F20-557D-4830-923D-0F7F8291621B}" srcOrd="2" destOrd="0" presId="urn:microsoft.com/office/officeart/2005/8/layout/chevron1"/>
    <dgm:cxn modelId="{6E65A6B5-6A8F-488B-A5C2-D13550CE6DC3}" type="presParOf" srcId="{A6915577-AEF3-41AC-BC2F-ED8182010BA6}" destId="{06596183-A5DF-45BA-9936-884A3D1B370B}" srcOrd="3" destOrd="0" presId="urn:microsoft.com/office/officeart/2005/8/layout/chevron1"/>
    <dgm:cxn modelId="{BB080856-EF84-4F31-9246-37BDEDB01F6E}" type="presParOf" srcId="{A6915577-AEF3-41AC-BC2F-ED8182010BA6}" destId="{CB4F72BE-0BC6-433E-A1C3-F5AE7063A4D9}" srcOrd="4" destOrd="0" presId="urn:microsoft.com/office/officeart/2005/8/layout/chevron1"/>
    <dgm:cxn modelId="{CD327393-D0B8-46FB-957E-4736320BD0CC}" type="presParOf" srcId="{A6915577-AEF3-41AC-BC2F-ED8182010BA6}" destId="{8B01A95D-CF92-4897-8D22-41FAF6CC2DF1}" srcOrd="5" destOrd="0" presId="urn:microsoft.com/office/officeart/2005/8/layout/chevron1"/>
    <dgm:cxn modelId="{08D957E8-F95C-498E-9299-F6947B02C5CC}" type="presParOf" srcId="{A6915577-AEF3-41AC-BC2F-ED8182010BA6}" destId="{8CFC58D6-56F0-4D80-B33E-19AE62EC81F3}" srcOrd="6" destOrd="0" presId="urn:microsoft.com/office/officeart/2005/8/layout/chevron1"/>
    <dgm:cxn modelId="{216D5197-BA29-443F-820A-69FE54E6C0D5}" type="presParOf" srcId="{A6915577-AEF3-41AC-BC2F-ED8182010BA6}" destId="{201ABD0A-AEC4-4F3A-BD5F-969D13AF6AE7}" srcOrd="7" destOrd="0" presId="urn:microsoft.com/office/officeart/2005/8/layout/chevron1"/>
    <dgm:cxn modelId="{6F58AB73-1189-46E8-83E7-EE1A95D1BF9F}" type="presParOf" srcId="{A6915577-AEF3-41AC-BC2F-ED8182010BA6}" destId="{163C36D5-3DC6-4DC4-91DC-455D7B7131E6}" srcOrd="8" destOrd="0" presId="urn:microsoft.com/office/officeart/2005/8/layout/chevron1"/>
  </dgm:cxnLst>
  <dgm:bg>
    <a:noFill/>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8B25588-666B-43A4-9DD5-A8435C9D79A2}" type="doc">
      <dgm:prSet loTypeId="urn:microsoft.com/office/officeart/2005/8/layout/chevron1" loCatId="process" qsTypeId="urn:microsoft.com/office/officeart/2005/8/quickstyle/simple5" qsCatId="simple" csTypeId="urn:microsoft.com/office/officeart/2005/8/colors/accent1_2" csCatId="accent1" phldr="1"/>
      <dgm:spPr/>
    </dgm:pt>
    <dgm:pt modelId="{8AAF0FE6-ECC5-44EF-A958-FD3C7D0979C6}">
      <dgm:prSet phldrT="[Text]"/>
      <dgm:spPr/>
      <dgm:t>
        <a:bodyPr/>
        <a:lstStyle/>
        <a:p>
          <a:pPr algn="ctr"/>
          <a:r>
            <a:rPr lang="en-US"/>
            <a:t>Attract</a:t>
          </a:r>
          <a:endParaRPr lang="en-US" dirty="0"/>
        </a:p>
      </dgm:t>
    </dgm:pt>
    <dgm:pt modelId="{4084D3AA-DBEE-484F-8E58-567434A8F902}" type="parTrans" cxnId="{832028DD-39B3-4DB0-8EE9-A55DF54F363E}">
      <dgm:prSet/>
      <dgm:spPr/>
      <dgm:t>
        <a:bodyPr/>
        <a:lstStyle/>
        <a:p>
          <a:pPr algn="ctr"/>
          <a:endParaRPr lang="en-US">
            <a:solidFill>
              <a:schemeClr val="bg1">
                <a:lumMod val="95000"/>
              </a:schemeClr>
            </a:solidFill>
          </a:endParaRPr>
        </a:p>
      </dgm:t>
    </dgm:pt>
    <dgm:pt modelId="{42678C4C-1A69-4DA5-AE4D-3E5179E74FEE}" type="sibTrans" cxnId="{832028DD-39B3-4DB0-8EE9-A55DF54F363E}">
      <dgm:prSet/>
      <dgm:spPr/>
      <dgm:t>
        <a:bodyPr/>
        <a:lstStyle/>
        <a:p>
          <a:pPr algn="ctr"/>
          <a:endParaRPr lang="en-US">
            <a:solidFill>
              <a:schemeClr val="bg1">
                <a:lumMod val="95000"/>
              </a:schemeClr>
            </a:solidFill>
          </a:endParaRPr>
        </a:p>
      </dgm:t>
    </dgm:pt>
    <dgm:pt modelId="{62836BE6-DDD7-47DE-9108-53DD722553DB}">
      <dgm:prSet phldrT="[Text]"/>
      <dgm:spPr/>
      <dgm:t>
        <a:bodyPr/>
        <a:lstStyle/>
        <a:p>
          <a:pPr algn="ctr"/>
          <a:r>
            <a:rPr lang="en-US"/>
            <a:t>Prepare</a:t>
          </a:r>
          <a:endParaRPr lang="en-US" dirty="0"/>
        </a:p>
      </dgm:t>
    </dgm:pt>
    <dgm:pt modelId="{7D5294E4-9917-4F28-9781-DE9E9502EBD9}" type="parTrans" cxnId="{6FC0E964-B396-40E2-B632-EDDCBFB798F6}">
      <dgm:prSet/>
      <dgm:spPr/>
      <dgm:t>
        <a:bodyPr/>
        <a:lstStyle/>
        <a:p>
          <a:pPr algn="ctr"/>
          <a:endParaRPr lang="en-US">
            <a:solidFill>
              <a:schemeClr val="bg1">
                <a:lumMod val="95000"/>
              </a:schemeClr>
            </a:solidFill>
          </a:endParaRPr>
        </a:p>
      </dgm:t>
    </dgm:pt>
    <dgm:pt modelId="{9C715B4F-9E71-47FB-A637-064CEA1B0F69}" type="sibTrans" cxnId="{6FC0E964-B396-40E2-B632-EDDCBFB798F6}">
      <dgm:prSet/>
      <dgm:spPr/>
      <dgm:t>
        <a:bodyPr/>
        <a:lstStyle/>
        <a:p>
          <a:pPr algn="ctr"/>
          <a:endParaRPr lang="en-US">
            <a:solidFill>
              <a:schemeClr val="bg1">
                <a:lumMod val="95000"/>
              </a:schemeClr>
            </a:solidFill>
          </a:endParaRPr>
        </a:p>
      </dgm:t>
    </dgm:pt>
    <dgm:pt modelId="{2DA27838-36C7-488B-B6BE-941A7F0AFB38}">
      <dgm:prSet phldrT="[Text]"/>
      <dgm:spPr/>
      <dgm:t>
        <a:bodyPr/>
        <a:lstStyle/>
        <a:p>
          <a:pPr algn="ctr"/>
          <a:r>
            <a:rPr lang="en-US"/>
            <a:t>Recruit &amp; Hire</a:t>
          </a:r>
        </a:p>
      </dgm:t>
    </dgm:pt>
    <dgm:pt modelId="{9D250A31-639C-48EE-92B4-C2D256F50536}" type="parTrans" cxnId="{FC561383-8492-4150-8E78-4C74B661E9D7}">
      <dgm:prSet/>
      <dgm:spPr/>
      <dgm:t>
        <a:bodyPr/>
        <a:lstStyle/>
        <a:p>
          <a:pPr algn="ctr"/>
          <a:endParaRPr lang="en-US">
            <a:solidFill>
              <a:schemeClr val="bg1">
                <a:lumMod val="95000"/>
              </a:schemeClr>
            </a:solidFill>
          </a:endParaRPr>
        </a:p>
      </dgm:t>
    </dgm:pt>
    <dgm:pt modelId="{D59CA406-C934-4958-BF3C-0FB313F18F7B}" type="sibTrans" cxnId="{FC561383-8492-4150-8E78-4C74B661E9D7}">
      <dgm:prSet/>
      <dgm:spPr/>
      <dgm:t>
        <a:bodyPr/>
        <a:lstStyle/>
        <a:p>
          <a:pPr algn="ctr"/>
          <a:endParaRPr lang="en-US">
            <a:solidFill>
              <a:schemeClr val="bg1">
                <a:lumMod val="95000"/>
              </a:schemeClr>
            </a:solidFill>
          </a:endParaRPr>
        </a:p>
      </dgm:t>
    </dgm:pt>
    <dgm:pt modelId="{1C72D5DA-8F68-4458-B442-6628C8E683B4}">
      <dgm:prSet/>
      <dgm:spPr/>
      <dgm:t>
        <a:bodyPr/>
        <a:lstStyle/>
        <a:p>
          <a:pPr algn="ctr"/>
          <a:r>
            <a:rPr lang="en-US"/>
            <a:t>Support &amp; Grow</a:t>
          </a:r>
        </a:p>
      </dgm:t>
    </dgm:pt>
    <dgm:pt modelId="{40381739-2673-42A8-B265-85CE60CBB61A}" type="parTrans" cxnId="{C385BE07-BF37-410B-9DBE-B35B25B42C29}">
      <dgm:prSet/>
      <dgm:spPr/>
      <dgm:t>
        <a:bodyPr/>
        <a:lstStyle/>
        <a:p>
          <a:pPr algn="ctr"/>
          <a:endParaRPr lang="en-US">
            <a:solidFill>
              <a:schemeClr val="bg1">
                <a:lumMod val="95000"/>
              </a:schemeClr>
            </a:solidFill>
          </a:endParaRPr>
        </a:p>
      </dgm:t>
    </dgm:pt>
    <dgm:pt modelId="{CD76E514-DCCB-40BC-9FD2-1671428848F8}" type="sibTrans" cxnId="{C385BE07-BF37-410B-9DBE-B35B25B42C29}">
      <dgm:prSet/>
      <dgm:spPr/>
      <dgm:t>
        <a:bodyPr/>
        <a:lstStyle/>
        <a:p>
          <a:pPr algn="ctr"/>
          <a:endParaRPr lang="en-US">
            <a:solidFill>
              <a:schemeClr val="bg1">
                <a:lumMod val="95000"/>
              </a:schemeClr>
            </a:solidFill>
          </a:endParaRPr>
        </a:p>
      </dgm:t>
    </dgm:pt>
    <dgm:pt modelId="{D906CA32-BBFA-462B-A70B-CEF62BB313F4}">
      <dgm:prSet/>
      <dgm:spPr/>
      <dgm:t>
        <a:bodyPr/>
        <a:lstStyle/>
        <a:p>
          <a:pPr algn="ctr"/>
          <a:r>
            <a:rPr lang="en-US"/>
            <a:t>Retain</a:t>
          </a:r>
        </a:p>
      </dgm:t>
    </dgm:pt>
    <dgm:pt modelId="{6CFA45DA-7320-40DA-8AE6-24B7F34E0423}" type="parTrans" cxnId="{F8E6DAD6-C8A8-4614-85F2-EBF97BC0794D}">
      <dgm:prSet/>
      <dgm:spPr/>
      <dgm:t>
        <a:bodyPr/>
        <a:lstStyle/>
        <a:p>
          <a:pPr algn="ctr"/>
          <a:endParaRPr lang="en-US">
            <a:solidFill>
              <a:schemeClr val="bg1">
                <a:lumMod val="95000"/>
              </a:schemeClr>
            </a:solidFill>
          </a:endParaRPr>
        </a:p>
      </dgm:t>
    </dgm:pt>
    <dgm:pt modelId="{9FE68A23-0016-41AE-93B4-547A69D7CE0A}" type="sibTrans" cxnId="{F8E6DAD6-C8A8-4614-85F2-EBF97BC0794D}">
      <dgm:prSet/>
      <dgm:spPr/>
      <dgm:t>
        <a:bodyPr/>
        <a:lstStyle/>
        <a:p>
          <a:pPr algn="ctr"/>
          <a:endParaRPr lang="en-US">
            <a:solidFill>
              <a:schemeClr val="bg1">
                <a:lumMod val="95000"/>
              </a:schemeClr>
            </a:solidFill>
          </a:endParaRPr>
        </a:p>
      </dgm:t>
    </dgm:pt>
    <dgm:pt modelId="{A6915577-AEF3-41AC-BC2F-ED8182010BA6}" type="pres">
      <dgm:prSet presAssocID="{78B25588-666B-43A4-9DD5-A8435C9D79A2}" presName="Name0" presStyleCnt="0">
        <dgm:presLayoutVars>
          <dgm:dir/>
          <dgm:animLvl val="lvl"/>
          <dgm:resizeHandles val="exact"/>
        </dgm:presLayoutVars>
      </dgm:prSet>
      <dgm:spPr/>
    </dgm:pt>
    <dgm:pt modelId="{87CBE4D1-84B9-4392-90A2-5E2B59C6B1C0}" type="pres">
      <dgm:prSet presAssocID="{8AAF0FE6-ECC5-44EF-A958-FD3C7D0979C6}" presName="parTxOnly" presStyleLbl="node1" presStyleIdx="0" presStyleCnt="5">
        <dgm:presLayoutVars>
          <dgm:chMax val="0"/>
          <dgm:chPref val="0"/>
          <dgm:bulletEnabled val="1"/>
        </dgm:presLayoutVars>
      </dgm:prSet>
      <dgm:spPr/>
    </dgm:pt>
    <dgm:pt modelId="{4A727D6F-4B83-4D17-872C-4D1164AC8681}" type="pres">
      <dgm:prSet presAssocID="{42678C4C-1A69-4DA5-AE4D-3E5179E74FEE}" presName="parTxOnlySpace" presStyleCnt="0"/>
      <dgm:spPr/>
    </dgm:pt>
    <dgm:pt modelId="{03078F20-557D-4830-923D-0F7F8291621B}" type="pres">
      <dgm:prSet presAssocID="{62836BE6-DDD7-47DE-9108-53DD722553DB}" presName="parTxOnly" presStyleLbl="node1" presStyleIdx="1" presStyleCnt="5">
        <dgm:presLayoutVars>
          <dgm:chMax val="0"/>
          <dgm:chPref val="0"/>
          <dgm:bulletEnabled val="1"/>
        </dgm:presLayoutVars>
      </dgm:prSet>
      <dgm:spPr/>
    </dgm:pt>
    <dgm:pt modelId="{06596183-A5DF-45BA-9936-884A3D1B370B}" type="pres">
      <dgm:prSet presAssocID="{9C715B4F-9E71-47FB-A637-064CEA1B0F69}" presName="parTxOnlySpace" presStyleCnt="0"/>
      <dgm:spPr/>
    </dgm:pt>
    <dgm:pt modelId="{CB4F72BE-0BC6-433E-A1C3-F5AE7063A4D9}" type="pres">
      <dgm:prSet presAssocID="{2DA27838-36C7-488B-B6BE-941A7F0AFB38}" presName="parTxOnly" presStyleLbl="node1" presStyleIdx="2" presStyleCnt="5">
        <dgm:presLayoutVars>
          <dgm:chMax val="0"/>
          <dgm:chPref val="0"/>
          <dgm:bulletEnabled val="1"/>
        </dgm:presLayoutVars>
      </dgm:prSet>
      <dgm:spPr/>
    </dgm:pt>
    <dgm:pt modelId="{8B01A95D-CF92-4897-8D22-41FAF6CC2DF1}" type="pres">
      <dgm:prSet presAssocID="{D59CA406-C934-4958-BF3C-0FB313F18F7B}" presName="parTxOnlySpace" presStyleCnt="0"/>
      <dgm:spPr/>
    </dgm:pt>
    <dgm:pt modelId="{8CFC58D6-56F0-4D80-B33E-19AE62EC81F3}" type="pres">
      <dgm:prSet presAssocID="{1C72D5DA-8F68-4458-B442-6628C8E683B4}" presName="parTxOnly" presStyleLbl="node1" presStyleIdx="3" presStyleCnt="5">
        <dgm:presLayoutVars>
          <dgm:chMax val="0"/>
          <dgm:chPref val="0"/>
          <dgm:bulletEnabled val="1"/>
        </dgm:presLayoutVars>
      </dgm:prSet>
      <dgm:spPr/>
    </dgm:pt>
    <dgm:pt modelId="{201ABD0A-AEC4-4F3A-BD5F-969D13AF6AE7}" type="pres">
      <dgm:prSet presAssocID="{CD76E514-DCCB-40BC-9FD2-1671428848F8}" presName="parTxOnlySpace" presStyleCnt="0"/>
      <dgm:spPr/>
    </dgm:pt>
    <dgm:pt modelId="{163C36D5-3DC6-4DC4-91DC-455D7B7131E6}" type="pres">
      <dgm:prSet presAssocID="{D906CA32-BBFA-462B-A70B-CEF62BB313F4}" presName="parTxOnly" presStyleLbl="node1" presStyleIdx="4" presStyleCnt="5" custLinFactX="8763" custLinFactNeighborX="100000" custLinFactNeighborY="0">
        <dgm:presLayoutVars>
          <dgm:chMax val="0"/>
          <dgm:chPref val="0"/>
          <dgm:bulletEnabled val="1"/>
        </dgm:presLayoutVars>
      </dgm:prSet>
      <dgm:spPr/>
    </dgm:pt>
  </dgm:ptLst>
  <dgm:cxnLst>
    <dgm:cxn modelId="{87553302-54DD-4A7B-9285-64E766776DB7}" type="presOf" srcId="{8AAF0FE6-ECC5-44EF-A958-FD3C7D0979C6}" destId="{87CBE4D1-84B9-4392-90A2-5E2B59C6B1C0}" srcOrd="0" destOrd="0" presId="urn:microsoft.com/office/officeart/2005/8/layout/chevron1"/>
    <dgm:cxn modelId="{C385BE07-BF37-410B-9DBE-B35B25B42C29}" srcId="{78B25588-666B-43A4-9DD5-A8435C9D79A2}" destId="{1C72D5DA-8F68-4458-B442-6628C8E683B4}" srcOrd="3" destOrd="0" parTransId="{40381739-2673-42A8-B265-85CE60CBB61A}" sibTransId="{CD76E514-DCCB-40BC-9FD2-1671428848F8}"/>
    <dgm:cxn modelId="{0DC65954-4BD9-4D2B-8192-0F58B1A7160E}" type="presOf" srcId="{62836BE6-DDD7-47DE-9108-53DD722553DB}" destId="{03078F20-557D-4830-923D-0F7F8291621B}" srcOrd="0" destOrd="0" presId="urn:microsoft.com/office/officeart/2005/8/layout/chevron1"/>
    <dgm:cxn modelId="{7E468B62-4304-44C7-ADC9-3155E9A1221F}" type="presOf" srcId="{2DA27838-36C7-488B-B6BE-941A7F0AFB38}" destId="{CB4F72BE-0BC6-433E-A1C3-F5AE7063A4D9}" srcOrd="0" destOrd="0" presId="urn:microsoft.com/office/officeart/2005/8/layout/chevron1"/>
    <dgm:cxn modelId="{29402264-DA3D-4DF0-B885-6C67A91F6109}" type="presOf" srcId="{1C72D5DA-8F68-4458-B442-6628C8E683B4}" destId="{8CFC58D6-56F0-4D80-B33E-19AE62EC81F3}" srcOrd="0" destOrd="0" presId="urn:microsoft.com/office/officeart/2005/8/layout/chevron1"/>
    <dgm:cxn modelId="{6FC0E964-B396-40E2-B632-EDDCBFB798F6}" srcId="{78B25588-666B-43A4-9DD5-A8435C9D79A2}" destId="{62836BE6-DDD7-47DE-9108-53DD722553DB}" srcOrd="1" destOrd="0" parTransId="{7D5294E4-9917-4F28-9781-DE9E9502EBD9}" sibTransId="{9C715B4F-9E71-47FB-A637-064CEA1B0F69}"/>
    <dgm:cxn modelId="{8CCC8367-6E14-4366-A2EF-DEAB39C9FE26}" type="presOf" srcId="{D906CA32-BBFA-462B-A70B-CEF62BB313F4}" destId="{163C36D5-3DC6-4DC4-91DC-455D7B7131E6}" srcOrd="0" destOrd="0" presId="urn:microsoft.com/office/officeart/2005/8/layout/chevron1"/>
    <dgm:cxn modelId="{FC561383-8492-4150-8E78-4C74B661E9D7}" srcId="{78B25588-666B-43A4-9DD5-A8435C9D79A2}" destId="{2DA27838-36C7-488B-B6BE-941A7F0AFB38}" srcOrd="2" destOrd="0" parTransId="{9D250A31-639C-48EE-92B4-C2D256F50536}" sibTransId="{D59CA406-C934-4958-BF3C-0FB313F18F7B}"/>
    <dgm:cxn modelId="{F777BA96-508C-4930-A39C-4688BEAD4CE6}" type="presOf" srcId="{78B25588-666B-43A4-9DD5-A8435C9D79A2}" destId="{A6915577-AEF3-41AC-BC2F-ED8182010BA6}" srcOrd="0" destOrd="0" presId="urn:microsoft.com/office/officeart/2005/8/layout/chevron1"/>
    <dgm:cxn modelId="{F8E6DAD6-C8A8-4614-85F2-EBF97BC0794D}" srcId="{78B25588-666B-43A4-9DD5-A8435C9D79A2}" destId="{D906CA32-BBFA-462B-A70B-CEF62BB313F4}" srcOrd="4" destOrd="0" parTransId="{6CFA45DA-7320-40DA-8AE6-24B7F34E0423}" sibTransId="{9FE68A23-0016-41AE-93B4-547A69D7CE0A}"/>
    <dgm:cxn modelId="{832028DD-39B3-4DB0-8EE9-A55DF54F363E}" srcId="{78B25588-666B-43A4-9DD5-A8435C9D79A2}" destId="{8AAF0FE6-ECC5-44EF-A958-FD3C7D0979C6}" srcOrd="0" destOrd="0" parTransId="{4084D3AA-DBEE-484F-8E58-567434A8F902}" sibTransId="{42678C4C-1A69-4DA5-AE4D-3E5179E74FEE}"/>
    <dgm:cxn modelId="{8621A01F-D1A9-4C78-9D48-C842BF59D352}" type="presParOf" srcId="{A6915577-AEF3-41AC-BC2F-ED8182010BA6}" destId="{87CBE4D1-84B9-4392-90A2-5E2B59C6B1C0}" srcOrd="0" destOrd="0" presId="urn:microsoft.com/office/officeart/2005/8/layout/chevron1"/>
    <dgm:cxn modelId="{5080F8F2-3833-4369-B35A-3C0C8BD84954}" type="presParOf" srcId="{A6915577-AEF3-41AC-BC2F-ED8182010BA6}" destId="{4A727D6F-4B83-4D17-872C-4D1164AC8681}" srcOrd="1" destOrd="0" presId="urn:microsoft.com/office/officeart/2005/8/layout/chevron1"/>
    <dgm:cxn modelId="{52A588FC-0A8D-40BA-BF81-62BA4B0758C2}" type="presParOf" srcId="{A6915577-AEF3-41AC-BC2F-ED8182010BA6}" destId="{03078F20-557D-4830-923D-0F7F8291621B}" srcOrd="2" destOrd="0" presId="urn:microsoft.com/office/officeart/2005/8/layout/chevron1"/>
    <dgm:cxn modelId="{6E65A6B5-6A8F-488B-A5C2-D13550CE6DC3}" type="presParOf" srcId="{A6915577-AEF3-41AC-BC2F-ED8182010BA6}" destId="{06596183-A5DF-45BA-9936-884A3D1B370B}" srcOrd="3" destOrd="0" presId="urn:microsoft.com/office/officeart/2005/8/layout/chevron1"/>
    <dgm:cxn modelId="{BB080856-EF84-4F31-9246-37BDEDB01F6E}" type="presParOf" srcId="{A6915577-AEF3-41AC-BC2F-ED8182010BA6}" destId="{CB4F72BE-0BC6-433E-A1C3-F5AE7063A4D9}" srcOrd="4" destOrd="0" presId="urn:microsoft.com/office/officeart/2005/8/layout/chevron1"/>
    <dgm:cxn modelId="{CD327393-D0B8-46FB-957E-4736320BD0CC}" type="presParOf" srcId="{A6915577-AEF3-41AC-BC2F-ED8182010BA6}" destId="{8B01A95D-CF92-4897-8D22-41FAF6CC2DF1}" srcOrd="5" destOrd="0" presId="urn:microsoft.com/office/officeart/2005/8/layout/chevron1"/>
    <dgm:cxn modelId="{08D957E8-F95C-498E-9299-F6947B02C5CC}" type="presParOf" srcId="{A6915577-AEF3-41AC-BC2F-ED8182010BA6}" destId="{8CFC58D6-56F0-4D80-B33E-19AE62EC81F3}" srcOrd="6" destOrd="0" presId="urn:microsoft.com/office/officeart/2005/8/layout/chevron1"/>
    <dgm:cxn modelId="{216D5197-BA29-443F-820A-69FE54E6C0D5}" type="presParOf" srcId="{A6915577-AEF3-41AC-BC2F-ED8182010BA6}" destId="{201ABD0A-AEC4-4F3A-BD5F-969D13AF6AE7}" srcOrd="7" destOrd="0" presId="urn:microsoft.com/office/officeart/2005/8/layout/chevron1"/>
    <dgm:cxn modelId="{6F58AB73-1189-46E8-83E7-EE1A95D1BF9F}" type="presParOf" srcId="{A6915577-AEF3-41AC-BC2F-ED8182010BA6}" destId="{163C36D5-3DC6-4DC4-91DC-455D7B7131E6}" srcOrd="8" destOrd="0" presId="urn:microsoft.com/office/officeart/2005/8/layout/chevron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BE4D1-84B9-4392-90A2-5E2B59C6B1C0}">
      <dsp:nvSpPr>
        <dsp:cNvPr id="0" name=""/>
        <dsp:cNvSpPr/>
      </dsp:nvSpPr>
      <dsp:spPr>
        <a:xfrm>
          <a:off x="1741" y="0"/>
          <a:ext cx="1549497" cy="47595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Attract</a:t>
          </a:r>
          <a:endParaRPr lang="en-US" sz="1500" kern="1200" dirty="0"/>
        </a:p>
      </dsp:txBody>
      <dsp:txXfrm>
        <a:off x="239716" y="0"/>
        <a:ext cx="1073547" cy="475950"/>
      </dsp:txXfrm>
    </dsp:sp>
    <dsp:sp modelId="{03078F20-557D-4830-923D-0F7F8291621B}">
      <dsp:nvSpPr>
        <dsp:cNvPr id="0" name=""/>
        <dsp:cNvSpPr/>
      </dsp:nvSpPr>
      <dsp:spPr>
        <a:xfrm>
          <a:off x="1396288" y="0"/>
          <a:ext cx="1549497" cy="47595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Prepare</a:t>
          </a:r>
        </a:p>
      </dsp:txBody>
      <dsp:txXfrm>
        <a:off x="1634263" y="0"/>
        <a:ext cx="1073547" cy="475950"/>
      </dsp:txXfrm>
    </dsp:sp>
    <dsp:sp modelId="{CB4F72BE-0BC6-433E-A1C3-F5AE7063A4D9}">
      <dsp:nvSpPr>
        <dsp:cNvPr id="0" name=""/>
        <dsp:cNvSpPr/>
      </dsp:nvSpPr>
      <dsp:spPr>
        <a:xfrm>
          <a:off x="2790836" y="0"/>
          <a:ext cx="1549497" cy="47595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Recruit &amp; Hire</a:t>
          </a:r>
        </a:p>
      </dsp:txBody>
      <dsp:txXfrm>
        <a:off x="3028811" y="0"/>
        <a:ext cx="1073547" cy="475950"/>
      </dsp:txXfrm>
    </dsp:sp>
    <dsp:sp modelId="{8CFC58D6-56F0-4D80-B33E-19AE62EC81F3}">
      <dsp:nvSpPr>
        <dsp:cNvPr id="0" name=""/>
        <dsp:cNvSpPr/>
      </dsp:nvSpPr>
      <dsp:spPr>
        <a:xfrm>
          <a:off x="4185384" y="0"/>
          <a:ext cx="1549497" cy="47595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Support &amp; Grow</a:t>
          </a:r>
        </a:p>
      </dsp:txBody>
      <dsp:txXfrm>
        <a:off x="4423359" y="0"/>
        <a:ext cx="1073547" cy="475950"/>
      </dsp:txXfrm>
    </dsp:sp>
    <dsp:sp modelId="{163C36D5-3DC6-4DC4-91DC-455D7B7131E6}">
      <dsp:nvSpPr>
        <dsp:cNvPr id="0" name=""/>
        <dsp:cNvSpPr/>
      </dsp:nvSpPr>
      <dsp:spPr>
        <a:xfrm>
          <a:off x="5581673" y="0"/>
          <a:ext cx="1549497" cy="47595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Retain</a:t>
          </a:r>
        </a:p>
      </dsp:txBody>
      <dsp:txXfrm>
        <a:off x="5819648" y="0"/>
        <a:ext cx="1073547" cy="475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BE4D1-84B9-4392-90A2-5E2B59C6B1C0}">
      <dsp:nvSpPr>
        <dsp:cNvPr id="0" name=""/>
        <dsp:cNvSpPr/>
      </dsp:nvSpPr>
      <dsp:spPr>
        <a:xfrm>
          <a:off x="1880" y="120805"/>
          <a:ext cx="1673987" cy="66959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a:t>Attract</a:t>
          </a:r>
          <a:endParaRPr lang="en-US" sz="2100" kern="1200" dirty="0"/>
        </a:p>
      </dsp:txBody>
      <dsp:txXfrm>
        <a:off x="336677" y="120805"/>
        <a:ext cx="1004393" cy="669594"/>
      </dsp:txXfrm>
    </dsp:sp>
    <dsp:sp modelId="{03078F20-557D-4830-923D-0F7F8291621B}">
      <dsp:nvSpPr>
        <dsp:cNvPr id="0" name=""/>
        <dsp:cNvSpPr/>
      </dsp:nvSpPr>
      <dsp:spPr>
        <a:xfrm>
          <a:off x="1508469" y="120805"/>
          <a:ext cx="1673987" cy="66959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a:t>Prepare</a:t>
          </a:r>
          <a:endParaRPr lang="en-US" sz="2100" kern="1200" dirty="0"/>
        </a:p>
      </dsp:txBody>
      <dsp:txXfrm>
        <a:off x="1843266" y="120805"/>
        <a:ext cx="1004393" cy="669594"/>
      </dsp:txXfrm>
    </dsp:sp>
    <dsp:sp modelId="{CB4F72BE-0BC6-433E-A1C3-F5AE7063A4D9}">
      <dsp:nvSpPr>
        <dsp:cNvPr id="0" name=""/>
        <dsp:cNvSpPr/>
      </dsp:nvSpPr>
      <dsp:spPr>
        <a:xfrm>
          <a:off x="3015058" y="120805"/>
          <a:ext cx="1673987" cy="66959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a:t>Recruit &amp; Hire</a:t>
          </a:r>
        </a:p>
      </dsp:txBody>
      <dsp:txXfrm>
        <a:off x="3349855" y="120805"/>
        <a:ext cx="1004393" cy="669594"/>
      </dsp:txXfrm>
    </dsp:sp>
    <dsp:sp modelId="{8CFC58D6-56F0-4D80-B33E-19AE62EC81F3}">
      <dsp:nvSpPr>
        <dsp:cNvPr id="0" name=""/>
        <dsp:cNvSpPr/>
      </dsp:nvSpPr>
      <dsp:spPr>
        <a:xfrm>
          <a:off x="4521646" y="120805"/>
          <a:ext cx="1673987" cy="66959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a:t>Support &amp; Grow</a:t>
          </a:r>
        </a:p>
      </dsp:txBody>
      <dsp:txXfrm>
        <a:off x="4856443" y="120805"/>
        <a:ext cx="1004393" cy="669594"/>
      </dsp:txXfrm>
    </dsp:sp>
    <dsp:sp modelId="{163C36D5-3DC6-4DC4-91DC-455D7B7131E6}">
      <dsp:nvSpPr>
        <dsp:cNvPr id="0" name=""/>
        <dsp:cNvSpPr/>
      </dsp:nvSpPr>
      <dsp:spPr>
        <a:xfrm>
          <a:off x="6030116" y="120805"/>
          <a:ext cx="1673987" cy="669594"/>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a:t>Retain</a:t>
          </a:r>
        </a:p>
      </dsp:txBody>
      <dsp:txXfrm>
        <a:off x="6364913" y="120805"/>
        <a:ext cx="1004393" cy="6695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0.45966</cdr:x>
      <cdr:y>0.45818</cdr:y>
    </cdr:from>
    <cdr:to>
      <cdr:x>0.55197</cdr:x>
      <cdr:y>0.5507</cdr:y>
    </cdr:to>
    <cdr:sp macro="" textlink="">
      <cdr:nvSpPr>
        <cdr:cNvPr id="4" name="Text Box 3"/>
        <cdr:cNvSpPr txBox="1"/>
      </cdr:nvSpPr>
      <cdr:spPr>
        <a:xfrm xmlns:a="http://schemas.openxmlformats.org/drawingml/2006/main">
          <a:off x="2953265" y="2570206"/>
          <a:ext cx="593125" cy="5189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0.37401</cdr:x>
      <cdr:y>0.41183</cdr:y>
    </cdr:from>
    <cdr:to>
      <cdr:x>0.61595</cdr:x>
      <cdr:y>0.62145</cdr:y>
    </cdr:to>
    <cdr:sp macro="" textlink="">
      <cdr:nvSpPr>
        <cdr:cNvPr id="2" name="Oval 1"/>
        <cdr:cNvSpPr/>
      </cdr:nvSpPr>
      <cdr:spPr>
        <a:xfrm xmlns:a="http://schemas.openxmlformats.org/drawingml/2006/main">
          <a:off x="2465222" y="1623972"/>
          <a:ext cx="1594712" cy="826619"/>
        </a:xfrm>
        <a:prstGeom xmlns:a="http://schemas.openxmlformats.org/drawingml/2006/main" prst="ellipse">
          <a:avLst/>
        </a:prstGeom>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n-US" sz="1050" b="1"/>
            <a:t>Final Effectiveness </a:t>
          </a:r>
        </a:p>
        <a:p xmlns:a="http://schemas.openxmlformats.org/drawingml/2006/main">
          <a:pPr algn="ctr"/>
          <a:r>
            <a:rPr lang="en-US" sz="1050" b="1"/>
            <a:t>Rating</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0C4225E-D59B-43F6-B16F-BD0C82684D1C}" type="datetimeFigureOut">
              <a:rPr lang="en-US" smtClean="0"/>
              <a:t>4/29/20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1335E9D-EFFB-4E61-8613-54A357AFF907}" type="slidenum">
              <a:rPr lang="en-US" smtClean="0"/>
              <a:t>‹#›</a:t>
            </a:fld>
            <a:endParaRPr lang="en-US"/>
          </a:p>
        </p:txBody>
      </p:sp>
    </p:spTree>
    <p:extLst>
      <p:ext uri="{BB962C8B-B14F-4D97-AF65-F5344CB8AC3E}">
        <p14:creationId xmlns:p14="http://schemas.microsoft.com/office/powerpoint/2010/main" val="4064207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CDEFE4-44F1-4378-A753-8719BFEC2A66}" type="datetimeFigureOut">
              <a:rPr lang="en-US" smtClean="0"/>
              <a:t>4/29/20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4EDB0E-DE54-428A-AFBB-B19D5E9D46B3}" type="slidenum">
              <a:rPr lang="en-US" smtClean="0"/>
              <a:t>‹#›</a:t>
            </a:fld>
            <a:endParaRPr lang="en-US"/>
          </a:p>
        </p:txBody>
      </p:sp>
    </p:spTree>
    <p:extLst>
      <p:ext uri="{BB962C8B-B14F-4D97-AF65-F5344CB8AC3E}">
        <p14:creationId xmlns:p14="http://schemas.microsoft.com/office/powerpoint/2010/main" val="205042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ide.ri.gov/Portals/0/Uploads/Documents/Teachers-and-Administrators-Excellent-Educators/Educator-Evaluation/2019-20_SpringConvening_FacilitatorGuide.pdf?ver=2020-04-29-123145-00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a:t>
            </a:r>
            <a:r>
              <a:rPr lang="en-US" baseline="0" dirty="0"/>
              <a:t> you for taking the time to assemble your LEA team and for creating the space to attend to this important information. </a:t>
            </a:r>
          </a:p>
          <a:p>
            <a:endParaRPr lang="en-US" baseline="0" dirty="0"/>
          </a:p>
          <a:p>
            <a:r>
              <a:rPr lang="en-US" baseline="0" dirty="0"/>
              <a:t>This session is designed to be led by a district leader who is very knowledgeable with the RI Model Evaluation &amp; Support System, its flexibility factors, and especially, the new model of student learning being implemented in your district: </a:t>
            </a:r>
            <a:r>
              <a:rPr lang="en-US" i="1" baseline="0" dirty="0"/>
              <a:t>Embedded Practice </a:t>
            </a:r>
            <a:r>
              <a:rPr lang="en-US" baseline="0" dirty="0"/>
              <a:t>or </a:t>
            </a:r>
            <a:r>
              <a:rPr lang="en-US" i="1" baseline="0" dirty="0"/>
              <a:t>Student Learning Goals</a:t>
            </a:r>
            <a:r>
              <a:rPr lang="en-US" baseline="0" dirty="0"/>
              <a:t>. It is recommended that the facilitator of this session print out the ‘Notes Pages’ version of this PowerPoint so that they can read the slides and direct participants, accordingly.</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not done already, please consult the Facilitator’s Guide </a:t>
            </a:r>
            <a:r>
              <a:rPr lang="en-US" sz="1000" baseline="0" dirty="0"/>
              <a:t>(</a:t>
            </a:r>
            <a:r>
              <a:rPr lang="en-US" sz="1000" dirty="0">
                <a:hlinkClick r:id="rId3"/>
              </a:rPr>
              <a:t>https://www.ride.ri.gov/Portals/0/Uploads/Documents/Teachers-and-Administrators-Excellent-Educators/Educator-Evaluation/2019-20_SpringConvening_FacilitatorGuide.pdf?ver=2020-04-29-123145-003</a:t>
            </a:r>
            <a:r>
              <a:rPr lang="en-US" sz="1000" dirty="0"/>
              <a:t>)</a:t>
            </a:r>
            <a:r>
              <a:rPr lang="en-US" sz="1000" baseline="0" dirty="0"/>
              <a:t> </a:t>
            </a:r>
            <a:r>
              <a:rPr lang="en-US" baseline="0" dirty="0"/>
              <a:t>to ensure familiarity with the session objectives, that necessary materials have been printed in advance, and that there is a general level of comfort with the content and flow of this session.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Please reach out to EdEval@ride.ri.gov with any questions or concerns. </a:t>
            </a:r>
          </a:p>
          <a:p>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1</a:t>
            </a:fld>
            <a:endParaRPr lang="en-US"/>
          </a:p>
        </p:txBody>
      </p:sp>
    </p:spTree>
    <p:extLst>
      <p:ext uri="{BB962C8B-B14F-4D97-AF65-F5344CB8AC3E}">
        <p14:creationId xmlns:p14="http://schemas.microsoft.com/office/powerpoint/2010/main" val="3945800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activity will ask</a:t>
            </a:r>
            <a:r>
              <a:rPr lang="en-US" baseline="0" dirty="0"/>
              <a:t> that the group count off by fives, and work independently, or in small groups, depending on how many are in your session today. Each group will rotate through the five questions above, spending about 2-3 minutes at each “station” which are designed to surface the key processes of implementing this new model for student learning: [read questions]. When the groups have arrived back at the question in which they started, review the additional thoughts from the group and take 1-2 minutes to share out the findings with the whole group. This way, everyone has a chance to hear about the whole group’s thoughts before moving to the next part of today’s presentation.</a:t>
            </a:r>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10</a:t>
            </a:fld>
            <a:endParaRPr lang="en-US"/>
          </a:p>
        </p:txBody>
      </p:sp>
    </p:spTree>
    <p:extLst>
      <p:ext uri="{BB962C8B-B14F-4D97-AF65-F5344CB8AC3E}">
        <p14:creationId xmlns:p14="http://schemas.microsoft.com/office/powerpoint/2010/main" val="1730849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And finally, we</a:t>
            </a:r>
            <a:r>
              <a:rPr lang="en-US" b="0" baseline="0" dirty="0"/>
              <a:t> want to share how student learning will be calculated with regard to the overall Final Effectiveness Rating. </a:t>
            </a:r>
            <a:endParaRPr lang="en-US" b="0" dirty="0"/>
          </a:p>
        </p:txBody>
      </p:sp>
      <p:sp>
        <p:nvSpPr>
          <p:cNvPr id="4" name="Slide Number Placeholder 3"/>
          <p:cNvSpPr>
            <a:spLocks noGrp="1"/>
          </p:cNvSpPr>
          <p:nvPr>
            <p:ph type="sldNum" sz="quarter" idx="10"/>
          </p:nvPr>
        </p:nvSpPr>
        <p:spPr/>
        <p:txBody>
          <a:bodyPr/>
          <a:lstStyle/>
          <a:p>
            <a:fld id="{064EDB0E-DE54-428A-AFBB-B19D5E9D46B3}" type="slidenum">
              <a:rPr lang="en-US" smtClean="0"/>
              <a:t>11</a:t>
            </a:fld>
            <a:endParaRPr lang="en-US"/>
          </a:p>
        </p:txBody>
      </p:sp>
    </p:spTree>
    <p:extLst>
      <p:ext uri="{BB962C8B-B14F-4D97-AF65-F5344CB8AC3E}">
        <p14:creationId xmlns:p14="http://schemas.microsoft.com/office/powerpoint/2010/main" val="2544335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Here</a:t>
            </a:r>
            <a:r>
              <a:rPr lang="en-US" b="0" baseline="0" dirty="0"/>
              <a:t> we wanted to reference the overall evaluation scoring process to see where this new rubric element aligns in the bigger picture of the FER. We see that Domains 2 &amp; 3 are still in their respective 25% of the FER, but we are calling the new rubric element “3e” as it is a result of instructional practices, i.e. Domain 3. With that said, we want to note that this one rubric will replace the two or more required SLOs, and will account for the 30% of Student Learning. </a:t>
            </a:r>
            <a:endParaRPr lang="en-US" b="0" dirty="0"/>
          </a:p>
        </p:txBody>
      </p:sp>
      <p:sp>
        <p:nvSpPr>
          <p:cNvPr id="4" name="Slide Number Placeholder 3"/>
          <p:cNvSpPr>
            <a:spLocks noGrp="1"/>
          </p:cNvSpPr>
          <p:nvPr>
            <p:ph type="sldNum" sz="quarter" idx="10"/>
          </p:nvPr>
        </p:nvSpPr>
        <p:spPr/>
        <p:txBody>
          <a:bodyPr/>
          <a:lstStyle/>
          <a:p>
            <a:fld id="{4FFB5FD4-B566-4D10-A0D0-C86C3E5287A8}" type="slidenum">
              <a:rPr lang="en-US" smtClean="0"/>
              <a:pPr/>
              <a:t>12</a:t>
            </a:fld>
            <a:endParaRPr lang="en-US"/>
          </a:p>
        </p:txBody>
      </p:sp>
    </p:spTree>
    <p:extLst>
      <p:ext uri="{BB962C8B-B14F-4D97-AF65-F5344CB8AC3E}">
        <p14:creationId xmlns:p14="http://schemas.microsoft.com/office/powerpoint/2010/main" val="1020071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Here we see the points</a:t>
            </a:r>
            <a:r>
              <a:rPr lang="en-US" b="0" baseline="0" dirty="0"/>
              <a:t> and weight chart for SLO scoring that we have used traditionally in the RI Model. You’ll note that the new scoring process is virtually identical to the way you know it. Instead of getting 2 SLO scores, you’ll get two scores but one will be for Evidence of Instructional Processes and the other will be for Demonstrating Instructional Outcomes. </a:t>
            </a:r>
            <a:endParaRPr lang="en-US" b="0" dirty="0"/>
          </a:p>
        </p:txBody>
      </p:sp>
      <p:sp>
        <p:nvSpPr>
          <p:cNvPr id="4" name="Slide Number Placeholder 3"/>
          <p:cNvSpPr>
            <a:spLocks noGrp="1"/>
          </p:cNvSpPr>
          <p:nvPr>
            <p:ph type="sldNum" sz="quarter" idx="10"/>
          </p:nvPr>
        </p:nvSpPr>
        <p:spPr/>
        <p:txBody>
          <a:bodyPr/>
          <a:lstStyle/>
          <a:p>
            <a:fld id="{4FFB5FD4-B566-4D10-A0D0-C86C3E5287A8}" type="slidenum">
              <a:rPr lang="en-US" smtClean="0"/>
              <a:pPr/>
              <a:t>13</a:t>
            </a:fld>
            <a:endParaRPr lang="en-US"/>
          </a:p>
        </p:txBody>
      </p:sp>
    </p:spTree>
    <p:extLst>
      <p:ext uri="{BB962C8B-B14F-4D97-AF65-F5344CB8AC3E}">
        <p14:creationId xmlns:p14="http://schemas.microsoft.com/office/powerpoint/2010/main" val="2260437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In closing, we hope this spring convening module was helpful and engaging as</a:t>
            </a:r>
            <a:r>
              <a:rPr lang="en-US" b="0" baseline="0" dirty="0"/>
              <a:t> you reflect on implementing Embedded Practice or SLGs. And, we want to thank you for your continued work to implement, improve, and evolve the process of measuring student learning.. Please don’t hesitate to reach out to us with your questions at EdEval@ride.ri.gov. </a:t>
            </a:r>
            <a:endParaRPr lang="en-US" b="0" dirty="0"/>
          </a:p>
        </p:txBody>
      </p:sp>
      <p:sp>
        <p:nvSpPr>
          <p:cNvPr id="4" name="Slide Number Placeholder 3"/>
          <p:cNvSpPr>
            <a:spLocks noGrp="1"/>
          </p:cNvSpPr>
          <p:nvPr>
            <p:ph type="sldNum" sz="quarter" idx="10"/>
          </p:nvPr>
        </p:nvSpPr>
        <p:spPr/>
        <p:txBody>
          <a:bodyPr/>
          <a:lstStyle/>
          <a:p>
            <a:fld id="{064EDB0E-DE54-428A-AFBB-B19D5E9D46B3}" type="slidenum">
              <a:rPr lang="en-US" smtClean="0"/>
              <a:t>14</a:t>
            </a:fld>
            <a:endParaRPr lang="en-US"/>
          </a:p>
        </p:txBody>
      </p:sp>
    </p:spTree>
    <p:extLst>
      <p:ext uri="{BB962C8B-B14F-4D97-AF65-F5344CB8AC3E}">
        <p14:creationId xmlns:p14="http://schemas.microsoft.com/office/powerpoint/2010/main" val="1322892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time, and are so</a:t>
            </a:r>
            <a:r>
              <a:rPr lang="en-US" baseline="0" dirty="0"/>
              <a:t> inclined after the previous activity, groups are encouraged to choose one or more of these questions to discuss with small group, whole group, or even as an exit ticket. Either way, it is important to consider how the learning you have shared from this year will help to improve upon the process for next year so that all educators in your district may benefit from your </a:t>
            </a:r>
            <a:r>
              <a:rPr lang="en-US" baseline="0"/>
              <a:t>collective experiences.</a:t>
            </a:r>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15</a:t>
            </a:fld>
            <a:endParaRPr lang="en-US"/>
          </a:p>
        </p:txBody>
      </p:sp>
    </p:spTree>
    <p:extLst>
      <p:ext uri="{BB962C8B-B14F-4D97-AF65-F5344CB8AC3E}">
        <p14:creationId xmlns:p14="http://schemas.microsoft.com/office/powerpoint/2010/main" val="1067601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a:t>As</a:t>
            </a:r>
            <a:r>
              <a:rPr lang="en-US" b="0" baseline="0" dirty="0"/>
              <a:t> you know from having participated in the Fall Convening, t</a:t>
            </a:r>
            <a:r>
              <a:rPr lang="en-US" b="0" dirty="0"/>
              <a:t>hese</a:t>
            </a:r>
            <a:r>
              <a:rPr lang="en-US" b="0" baseline="0" dirty="0"/>
              <a:t> are the guiding principles that inform the backbone of these new student learning models. In the fall, we discussed how these were important principles to consider in operationalizing the models into practice. In this session, we’ll emphasize how evidence, strategies, and learning expectations come together in the scoring process through intentionally designed activities.</a:t>
            </a:r>
            <a:endParaRPr lang="en-US" b="0" dirty="0"/>
          </a:p>
        </p:txBody>
      </p:sp>
      <p:sp>
        <p:nvSpPr>
          <p:cNvPr id="4" name="Slide Number Placeholder 3"/>
          <p:cNvSpPr>
            <a:spLocks noGrp="1"/>
          </p:cNvSpPr>
          <p:nvPr>
            <p:ph type="sldNum" sz="quarter" idx="10"/>
          </p:nvPr>
        </p:nvSpPr>
        <p:spPr/>
        <p:txBody>
          <a:bodyPr/>
          <a:lstStyle/>
          <a:p>
            <a:fld id="{8C0D74C1-307F-4952-BE7E-ECCE6DDAA322}" type="slidenum">
              <a:rPr lang="en-US" smtClean="0"/>
              <a:pPr/>
              <a:t>2</a:t>
            </a:fld>
            <a:endParaRPr lang="en-US"/>
          </a:p>
        </p:txBody>
      </p:sp>
    </p:spTree>
    <p:extLst>
      <p:ext uri="{BB962C8B-B14F-4D97-AF65-F5344CB8AC3E}">
        <p14:creationId xmlns:p14="http://schemas.microsoft.com/office/powerpoint/2010/main" val="300016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a:t>During the two Student Learning Pilot years, our work in supporting LEAs with implementation was grounded in this essential question. We continue to see this question as relevant as you understand how measuring student learning through Embedded Practice/SLGs differs from the process of measuring through SLOs. So we invite you to reflect: </a:t>
            </a:r>
            <a:r>
              <a:rPr lang="en-US" b="0" i="1" baseline="0" dirty="0"/>
              <a:t>How did you measure student learning through this model? Did it feel like a natural extension of they way you would normally determine how your students demonstrated their learning? How do you know if the process was an accurate representation of your students’ learning?</a:t>
            </a:r>
          </a:p>
          <a:p>
            <a:endParaRPr lang="en-US" b="0" baseline="0" dirty="0"/>
          </a:p>
          <a:p>
            <a:r>
              <a:rPr lang="en-US" b="0" baseline="0" dirty="0"/>
              <a:t>In thinking about the implementation process, we hope you have learned from this year’s work in an effort to continue to operationalize and improve upon the process for next year.</a:t>
            </a:r>
            <a:endParaRPr lang="en-US" b="0" dirty="0"/>
          </a:p>
          <a:p>
            <a:endParaRPr lang="en-US" dirty="0"/>
          </a:p>
        </p:txBody>
      </p:sp>
      <p:sp>
        <p:nvSpPr>
          <p:cNvPr id="4" name="Slide Number Placeholder 3"/>
          <p:cNvSpPr>
            <a:spLocks noGrp="1"/>
          </p:cNvSpPr>
          <p:nvPr>
            <p:ph type="sldNum" sz="quarter" idx="10"/>
          </p:nvPr>
        </p:nvSpPr>
        <p:spPr/>
        <p:txBody>
          <a:bodyPr/>
          <a:lstStyle/>
          <a:p>
            <a:fld id="{064EDB0E-DE54-428A-AFBB-B19D5E9D46B3}" type="slidenum">
              <a:rPr lang="en-US" smtClean="0"/>
              <a:t>3</a:t>
            </a:fld>
            <a:endParaRPr lang="en-US"/>
          </a:p>
        </p:txBody>
      </p:sp>
    </p:spTree>
    <p:extLst>
      <p:ext uri="{BB962C8B-B14F-4D97-AF65-F5344CB8AC3E}">
        <p14:creationId xmlns:p14="http://schemas.microsoft.com/office/powerpoint/2010/main" val="3929065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Here</a:t>
            </a:r>
            <a:r>
              <a:rPr lang="en-US" b="0" baseline="0" dirty="0"/>
              <a:t> are today’s intended outcomes. </a:t>
            </a:r>
          </a:p>
        </p:txBody>
      </p:sp>
      <p:sp>
        <p:nvSpPr>
          <p:cNvPr id="4" name="Slide Number Placeholder 3"/>
          <p:cNvSpPr>
            <a:spLocks noGrp="1"/>
          </p:cNvSpPr>
          <p:nvPr>
            <p:ph type="sldNum" sz="quarter" idx="10"/>
          </p:nvPr>
        </p:nvSpPr>
        <p:spPr/>
        <p:txBody>
          <a:bodyPr/>
          <a:lstStyle/>
          <a:p>
            <a:fld id="{064EDB0E-DE54-428A-AFBB-B19D5E9D46B3}" type="slidenum">
              <a:rPr lang="en-US" smtClean="0"/>
              <a:t>4</a:t>
            </a:fld>
            <a:endParaRPr lang="en-US"/>
          </a:p>
        </p:txBody>
      </p:sp>
    </p:spTree>
    <p:extLst>
      <p:ext uri="{BB962C8B-B14F-4D97-AF65-F5344CB8AC3E}">
        <p14:creationId xmlns:p14="http://schemas.microsoft.com/office/powerpoint/2010/main" val="2006030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Let’s jump into our first item: (read screen)</a:t>
            </a:r>
          </a:p>
        </p:txBody>
      </p:sp>
      <p:sp>
        <p:nvSpPr>
          <p:cNvPr id="4" name="Slide Number Placeholder 3"/>
          <p:cNvSpPr>
            <a:spLocks noGrp="1"/>
          </p:cNvSpPr>
          <p:nvPr>
            <p:ph type="sldNum" sz="quarter" idx="10"/>
          </p:nvPr>
        </p:nvSpPr>
        <p:spPr/>
        <p:txBody>
          <a:bodyPr/>
          <a:lstStyle/>
          <a:p>
            <a:fld id="{064EDB0E-DE54-428A-AFBB-B19D5E9D46B3}" type="slidenum">
              <a:rPr lang="en-US" smtClean="0"/>
              <a:t>5</a:t>
            </a:fld>
            <a:endParaRPr lang="en-US"/>
          </a:p>
        </p:txBody>
      </p:sp>
    </p:spTree>
    <p:extLst>
      <p:ext uri="{BB962C8B-B14F-4D97-AF65-F5344CB8AC3E}">
        <p14:creationId xmlns:p14="http://schemas.microsoft.com/office/powerpoint/2010/main" val="2379158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a:t>
            </a:r>
            <a:r>
              <a:rPr lang="en-US" baseline="0" dirty="0"/>
              <a:t> this point, take out hard copies of your 3e rubric and guidance document.</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Different from two SLO scores, teachers using these new models – Embedded Practice or SLGs – will be scored holistically on their overall instruction, </a:t>
            </a:r>
            <a:r>
              <a:rPr lang="en-US" b="0" i="1" baseline="0" dirty="0"/>
              <a:t>the left side</a:t>
            </a:r>
            <a:r>
              <a:rPr lang="en-US" b="0" baseline="0" dirty="0"/>
              <a:t>, which lead to student learning, </a:t>
            </a:r>
            <a:r>
              <a:rPr lang="en-US" b="0" i="1" baseline="0" dirty="0"/>
              <a:t>the right side</a:t>
            </a:r>
            <a:r>
              <a:rPr lang="en-US" b="0" baseline="0" dirty="0"/>
              <a:t>, no matter how many cycles of instruction were completed during that time. Now we’re going to reacquaint you to the “left” and “right” sides of the rubric.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0" baseline="0" dirty="0"/>
              <a:t>This rubric was designed to recognize the instructional “inputs”, or purposeful teacher moves, that you make in order to impact student learning: the instructional outcomes – THE LEFT SIDE. Ideally, strong inputs should lead to strong outputs, but we know in context, this is not always the case – THE RIGHT SIDE. Thus, by design, there is more flexibility with this model. In a moment, you’ll participate in an activity to acquaint you with each side of the rubric, in an effort to more clearly define what each “looks like” in practice.</a:t>
            </a:r>
          </a:p>
          <a:p>
            <a:endParaRPr lang="en-US" b="0" baseline="0" dirty="0"/>
          </a:p>
        </p:txBody>
      </p:sp>
      <p:sp>
        <p:nvSpPr>
          <p:cNvPr id="4" name="Slide Number Placeholder 3"/>
          <p:cNvSpPr>
            <a:spLocks noGrp="1"/>
          </p:cNvSpPr>
          <p:nvPr>
            <p:ph type="sldNum" sz="quarter" idx="10"/>
          </p:nvPr>
        </p:nvSpPr>
        <p:spPr/>
        <p:txBody>
          <a:bodyPr/>
          <a:lstStyle/>
          <a:p>
            <a:fld id="{4FFB5FD4-B566-4D10-A0D0-C86C3E5287A8}" type="slidenum">
              <a:rPr lang="en-US" smtClean="0"/>
              <a:pPr/>
              <a:t>6</a:t>
            </a:fld>
            <a:endParaRPr lang="en-US"/>
          </a:p>
        </p:txBody>
      </p:sp>
    </p:spTree>
    <p:extLst>
      <p:ext uri="{BB962C8B-B14F-4D97-AF65-F5344CB8AC3E}">
        <p14:creationId xmlns:p14="http://schemas.microsoft.com/office/powerpoint/2010/main" val="3070542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cs typeface="Calibri"/>
              </a:rPr>
              <a:t>Now</a:t>
            </a:r>
            <a:r>
              <a:rPr lang="en-US" b="0" baseline="0" dirty="0">
                <a:cs typeface="Calibri"/>
              </a:rPr>
              <a:t> your team will engage in an activity to better understand the left side of the 3e rubric. We suggest, after reviewing the instructions and gathering the rubric, your model’s vignette, and graphic organizer, that you pause for approximately 30 minutes, or the time that is needed for your group to complete this activity. Please remember that the goal of this activity is to ultimately come to consensus on the scoring. </a:t>
            </a:r>
          </a:p>
          <a:p>
            <a:endParaRPr lang="en-US" b="0" baseline="0" dirty="0">
              <a:cs typeface="Calibri"/>
            </a:endParaRPr>
          </a:p>
          <a:p>
            <a:r>
              <a:rPr lang="en-US" b="0" baseline="0" dirty="0">
                <a:cs typeface="Calibri"/>
              </a:rPr>
              <a:t>When completed, you’ll advance to the next slide.</a:t>
            </a:r>
            <a:endParaRPr lang="en-US" b="0" dirty="0">
              <a:cs typeface="Calibri"/>
            </a:endParaRPr>
          </a:p>
        </p:txBody>
      </p:sp>
      <p:sp>
        <p:nvSpPr>
          <p:cNvPr id="4" name="Slide Number Placeholder 3"/>
          <p:cNvSpPr>
            <a:spLocks noGrp="1"/>
          </p:cNvSpPr>
          <p:nvPr>
            <p:ph type="sldNum" sz="quarter" idx="10"/>
          </p:nvPr>
        </p:nvSpPr>
        <p:spPr/>
        <p:txBody>
          <a:bodyPr/>
          <a:lstStyle/>
          <a:p>
            <a:fld id="{4FFB5FD4-B566-4D10-A0D0-C86C3E5287A8}" type="slidenum">
              <a:rPr lang="en-US" smtClean="0"/>
              <a:pPr/>
              <a:t>7</a:t>
            </a:fld>
            <a:endParaRPr lang="en-US"/>
          </a:p>
        </p:txBody>
      </p:sp>
    </p:spTree>
    <p:extLst>
      <p:ext uri="{BB962C8B-B14F-4D97-AF65-F5344CB8AC3E}">
        <p14:creationId xmlns:p14="http://schemas.microsoft.com/office/powerpoint/2010/main" val="2598724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cs typeface="Calibri"/>
              </a:rPr>
              <a:t>Now</a:t>
            </a:r>
            <a:r>
              <a:rPr lang="en-US" b="0" baseline="0" dirty="0">
                <a:cs typeface="Calibri"/>
              </a:rPr>
              <a:t> your team will engage in an activity to better understand the right side of the 3e rubric. Now, take out your two artifact sets that you were asked to bring for today, in addition to your LEA guidance that expands on scoring the “right” side of the rubric. Again we suggest, after reviewing the instructions and gathering the necessary materials we previously described, that you pause for approximately 30 minutes, or the time that is needed for your group to complete this activity. During the activity, evaluators and educators should engage with the decision making to ensure that there is a common understand of what each indicator means based on the artifacts provided. </a:t>
            </a:r>
          </a:p>
          <a:p>
            <a:endParaRPr lang="en-US" b="0" baseline="0" dirty="0">
              <a:cs typeface="Calibri"/>
            </a:endParaRPr>
          </a:p>
          <a:p>
            <a:r>
              <a:rPr lang="en-US" b="0" baseline="0" dirty="0">
                <a:cs typeface="Calibri"/>
              </a:rPr>
              <a:t>Then, once the group has come to a shared understanding, you’ll advance to the next slide.</a:t>
            </a:r>
            <a:endParaRPr lang="en-US" b="0" dirty="0">
              <a:cs typeface="Calibri"/>
            </a:endParaRPr>
          </a:p>
        </p:txBody>
      </p:sp>
      <p:sp>
        <p:nvSpPr>
          <p:cNvPr id="4" name="Slide Number Placeholder 3"/>
          <p:cNvSpPr>
            <a:spLocks noGrp="1"/>
          </p:cNvSpPr>
          <p:nvPr>
            <p:ph type="sldNum" sz="quarter" idx="10"/>
          </p:nvPr>
        </p:nvSpPr>
        <p:spPr/>
        <p:txBody>
          <a:bodyPr/>
          <a:lstStyle/>
          <a:p>
            <a:fld id="{4FFB5FD4-B566-4D10-A0D0-C86C3E5287A8}" type="slidenum">
              <a:rPr lang="en-US" smtClean="0"/>
              <a:pPr/>
              <a:t>8</a:t>
            </a:fld>
            <a:endParaRPr lang="en-US"/>
          </a:p>
        </p:txBody>
      </p:sp>
    </p:spTree>
    <p:extLst>
      <p:ext uri="{BB962C8B-B14F-4D97-AF65-F5344CB8AC3E}">
        <p14:creationId xmlns:p14="http://schemas.microsoft.com/office/powerpoint/2010/main" val="2754703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Now</a:t>
            </a:r>
            <a:r>
              <a:rPr lang="en-US" b="0" baseline="0" dirty="0"/>
              <a:t> that you better understand the scoring process with the 3e rubric, you’ll take some time to reflect on the process thus far, and think ahead to what educators and evaluators will need to know for next year and beyond. </a:t>
            </a:r>
            <a:endParaRPr lang="en-US" b="0" dirty="0"/>
          </a:p>
        </p:txBody>
      </p:sp>
      <p:sp>
        <p:nvSpPr>
          <p:cNvPr id="4" name="Slide Number Placeholder 3"/>
          <p:cNvSpPr>
            <a:spLocks noGrp="1"/>
          </p:cNvSpPr>
          <p:nvPr>
            <p:ph type="sldNum" sz="quarter" idx="10"/>
          </p:nvPr>
        </p:nvSpPr>
        <p:spPr/>
        <p:txBody>
          <a:bodyPr/>
          <a:lstStyle/>
          <a:p>
            <a:fld id="{064EDB0E-DE54-428A-AFBB-B19D5E9D46B3}" type="slidenum">
              <a:rPr lang="en-US" smtClean="0"/>
              <a:t>9</a:t>
            </a:fld>
            <a:endParaRPr lang="en-US"/>
          </a:p>
        </p:txBody>
      </p:sp>
    </p:spTree>
    <p:extLst>
      <p:ext uri="{BB962C8B-B14F-4D97-AF65-F5344CB8AC3E}">
        <p14:creationId xmlns:p14="http://schemas.microsoft.com/office/powerpoint/2010/main" val="749992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9D30FE-3DB1-4433-992B-AAD23E707575}" type="datetime1">
              <a:rPr lang="en-US" smtClean="0"/>
              <a:t>4/29/20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568" y="5872590"/>
            <a:ext cx="4184855" cy="939364"/>
          </a:xfrm>
          <a:prstGeom prst="rect">
            <a:avLst/>
          </a:prstGeom>
        </p:spPr>
      </p:pic>
      <p:graphicFrame>
        <p:nvGraphicFramePr>
          <p:cNvPr id="8" name="Diagram 7"/>
          <p:cNvGraphicFramePr/>
          <p:nvPr userDrawn="1">
            <p:extLst>
              <p:ext uri="{D42A27DB-BD31-4B8C-83A1-F6EECF244321}">
                <p14:modId xmlns:p14="http://schemas.microsoft.com/office/powerpoint/2010/main" val="1840954756"/>
              </p:ext>
            </p:extLst>
          </p:nvPr>
        </p:nvGraphicFramePr>
        <p:xfrm>
          <a:off x="4334423" y="5900748"/>
          <a:ext cx="7704104" cy="911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179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41B675-DFC4-4C31-8263-0D951C35EE56}" type="datetime1">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70206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8AE1D6-D5C5-4A07-922D-3F5C3D17FA39}" type="datetime1">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33078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1023F0-2483-4AF7-A1FD-E688A4A6B1BE}" type="datetime1">
              <a:rPr lang="en-US" smtClean="0"/>
              <a:t>4/29/20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651618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ED828B-0EC7-43DF-9590-A9EC1A39D260}" type="datetime1">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48767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B3E300-325C-492B-A3E0-7F3EA4368DC6}" type="datetime1">
              <a:rPr lang="en-US" smtClean="0"/>
              <a:t>4/29/20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54514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0839FD-2837-468F-BB35-6A53D46D06BD}" type="datetime1">
              <a:rPr lang="en-US" smtClean="0"/>
              <a:t>4/29/20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09239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FCE52B-AC28-445D-8B9B-F2003B7DEE3D}" type="datetime1">
              <a:rPr lang="en-US" smtClean="0"/>
              <a:t>4/29/20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677897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52EB6-5C6E-4E7E-8BF2-E5E11512EEFD}" type="datetime1">
              <a:rPr lang="en-US" smtClean="0"/>
              <a:t>4/29/20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122120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CAF539-E0B0-4568-A5B3-F8537606AA6D}" type="datetime1">
              <a:rPr lang="en-US" smtClean="0"/>
              <a:t>4/29/20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693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7BA428-43D0-457F-AE15-306D6E49FC52}" type="datetime1">
              <a:rPr lang="en-US" smtClean="0"/>
              <a:t>4/29/20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0F8C9-0536-44E3-92CA-2798A712B5A8}" type="slidenum">
              <a:rPr lang="en-US" smtClean="0"/>
              <a:t>‹#›</a:t>
            </a:fld>
            <a:endParaRPr lang="en-US"/>
          </a:p>
        </p:txBody>
      </p:sp>
    </p:spTree>
    <p:extLst>
      <p:ext uri="{BB962C8B-B14F-4D97-AF65-F5344CB8AC3E}">
        <p14:creationId xmlns:p14="http://schemas.microsoft.com/office/powerpoint/2010/main" val="243669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diagramData" Target="../diagrams/data1.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diagramDrawing" Target="../diagrams/drawing1.xml"/><Relationship Id="rId2" Type="http://schemas.openxmlformats.org/officeDocument/2006/relationships/slideLayout" Target="../slideLayouts/slideLayout2.xml"/><Relationship Id="rId16" Type="http://schemas.openxmlformats.org/officeDocument/2006/relationships/diagramColors" Target="../diagrams/colors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diagramQuickStyle" Target="../diagrams/quickStyl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diagramLayout" Target="../diagrams/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4/29/20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0F8C9-0536-44E3-92CA-2798A712B5A8}" type="slidenum">
              <a:rPr lang="en-US" smtClean="0"/>
              <a:t>‹#›</a:t>
            </a:fld>
            <a:endParaRPr lang="en-US"/>
          </a:p>
        </p:txBody>
      </p:sp>
      <p:graphicFrame>
        <p:nvGraphicFramePr>
          <p:cNvPr id="7" name="Diagram 6"/>
          <p:cNvGraphicFramePr/>
          <p:nvPr userDrawn="1">
            <p:extLst>
              <p:ext uri="{D42A27DB-BD31-4B8C-83A1-F6EECF244321}">
                <p14:modId xmlns:p14="http://schemas.microsoft.com/office/powerpoint/2010/main" val="3925575401"/>
              </p:ext>
            </p:extLst>
          </p:nvPr>
        </p:nvGraphicFramePr>
        <p:xfrm>
          <a:off x="4428692" y="6256486"/>
          <a:ext cx="7131171" cy="47595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pic>
        <p:nvPicPr>
          <p:cNvPr id="8" name="Picture 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373457" y="6256487"/>
            <a:ext cx="2250871" cy="476167"/>
          </a:xfrm>
          <a:prstGeom prst="rect">
            <a:avLst/>
          </a:prstGeom>
        </p:spPr>
      </p:pic>
    </p:spTree>
    <p:extLst>
      <p:ext uri="{BB962C8B-B14F-4D97-AF65-F5344CB8AC3E}">
        <p14:creationId xmlns:p14="http://schemas.microsoft.com/office/powerpoint/2010/main" val="28951008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hyperlink" Target="https://www.ride.ri.gov/TeachersAdministrators/EducatorEvaluation/StudentLearning.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EdEval@ride.ri.gov"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hyperlink" Target="https://www.ride.ri.gov/Portals/0/Uploads/Documents/SL_Models_3e_Rubric_Guidance_19-20_FINAL.pdf"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575881" y="836579"/>
            <a:ext cx="9124544" cy="4495311"/>
          </a:xfrm>
        </p:spPr>
        <p:txBody>
          <a:bodyPr>
            <a:noAutofit/>
          </a:bodyPr>
          <a:lstStyle/>
          <a:p>
            <a:pPr algn="ctr"/>
            <a:r>
              <a:rPr lang="en-US" sz="3600" b="1" dirty="0"/>
              <a:t>Spring Convening </a:t>
            </a:r>
            <a:br>
              <a:rPr lang="en-US" sz="3600" b="1" dirty="0"/>
            </a:br>
            <a:r>
              <a:rPr lang="en-US" sz="3600" b="1" dirty="0"/>
              <a:t>for LEAs Using a New Student Learning Option:</a:t>
            </a:r>
            <a:br>
              <a:rPr lang="en-US" sz="3000" b="1" dirty="0"/>
            </a:br>
            <a:br>
              <a:rPr lang="en-US" sz="3000" b="1" dirty="0"/>
            </a:br>
            <a:r>
              <a:rPr lang="en-US" sz="3000" b="1" i="1" dirty="0"/>
              <a:t>Embedded Practice </a:t>
            </a:r>
            <a:r>
              <a:rPr lang="en-US" sz="3000" b="1" dirty="0"/>
              <a:t>or</a:t>
            </a:r>
            <a:r>
              <a:rPr lang="en-US" sz="3000" b="1" i="1" dirty="0"/>
              <a:t> Student Learning Goals</a:t>
            </a:r>
            <a:br>
              <a:rPr lang="en-US" sz="3000" b="1" dirty="0"/>
            </a:br>
            <a:br>
              <a:rPr lang="en-US" sz="3000" b="1" dirty="0"/>
            </a:br>
            <a:r>
              <a:rPr lang="en-US" sz="3000" dirty="0"/>
              <a:t>2019-20</a:t>
            </a:r>
            <a:br>
              <a:rPr lang="en-US" sz="2800" dirty="0"/>
            </a:br>
            <a:br>
              <a:rPr lang="en-US" sz="2800" dirty="0"/>
            </a:br>
            <a:endParaRPr lang="en-US" sz="2800" dirty="0">
              <a:solidFill>
                <a:schemeClr val="tx1"/>
              </a:solidFill>
              <a:latin typeface="+mj-lt"/>
            </a:endParaRPr>
          </a:p>
        </p:txBody>
      </p:sp>
    </p:spTree>
    <p:extLst>
      <p:ext uri="{BB962C8B-B14F-4D97-AF65-F5344CB8AC3E}">
        <p14:creationId xmlns:p14="http://schemas.microsoft.com/office/powerpoint/2010/main" val="1424925560"/>
      </p:ext>
    </p:extLst>
  </p:cSld>
  <p:clrMapOvr>
    <a:masterClrMapping/>
  </p:clrMapOvr>
  <mc:AlternateContent xmlns:mc="http://schemas.openxmlformats.org/markup-compatibility/2006" xmlns:p14="http://schemas.microsoft.com/office/powerpoint/2010/main">
    <mc:Choice Requires="p14">
      <p:transition spd="slow" p14:dur="2000" advTm="19373"/>
    </mc:Choice>
    <mc:Fallback xmlns="">
      <p:transition spd="slow" advTm="1937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Activity: Reflect on Student Learning Processes (25 min.)</a:t>
            </a:r>
          </a:p>
        </p:txBody>
      </p:sp>
      <p:sp>
        <p:nvSpPr>
          <p:cNvPr id="3" name="Content Placeholder 2"/>
          <p:cNvSpPr>
            <a:spLocks noGrp="1"/>
          </p:cNvSpPr>
          <p:nvPr>
            <p:ph idx="1"/>
          </p:nvPr>
        </p:nvSpPr>
        <p:spPr>
          <a:xfrm>
            <a:off x="838200" y="1825625"/>
            <a:ext cx="10515600" cy="3756025"/>
          </a:xfrm>
        </p:spPr>
        <p:txBody>
          <a:bodyPr>
            <a:normAutofit fontScale="92500" lnSpcReduction="20000"/>
          </a:bodyPr>
          <a:lstStyle/>
          <a:p>
            <a:pPr marL="514350" indent="-514350">
              <a:buFont typeface="+mj-lt"/>
              <a:buAutoNum type="arabicPeriod"/>
            </a:pPr>
            <a:r>
              <a:rPr lang="en-US" sz="3200" dirty="0"/>
              <a:t>Where did data discussions take place? How often? With whom?</a:t>
            </a:r>
          </a:p>
          <a:p>
            <a:pPr marL="514350" indent="-514350">
              <a:buFont typeface="+mj-lt"/>
              <a:buAutoNum type="arabicPeriod"/>
            </a:pPr>
            <a:r>
              <a:rPr lang="en-US" sz="3200" dirty="0"/>
              <a:t>What evidence was used to set expectations for student learning?</a:t>
            </a:r>
          </a:p>
          <a:p>
            <a:pPr marL="514350" indent="-514350">
              <a:buFont typeface="+mj-lt"/>
              <a:buAutoNum type="arabicPeriod"/>
            </a:pPr>
            <a:r>
              <a:rPr lang="en-US" sz="3200" dirty="0"/>
              <a:t>How was data used to adjust instructional strategies?</a:t>
            </a:r>
          </a:p>
          <a:p>
            <a:pPr marL="514350" indent="-514350">
              <a:buFont typeface="+mj-lt"/>
              <a:buAutoNum type="arabicPeriod"/>
            </a:pPr>
            <a:r>
              <a:rPr lang="en-US" sz="3200" dirty="0"/>
              <a:t>How were expectations for student learning recorded? By whom?</a:t>
            </a:r>
          </a:p>
          <a:p>
            <a:pPr marL="514350" indent="-514350">
              <a:buFont typeface="+mj-lt"/>
              <a:buAutoNum type="arabicPeriod"/>
            </a:pPr>
            <a:r>
              <a:rPr lang="en-US" sz="3200" dirty="0"/>
              <a:t>What did student reflections look like? How did they show ownership of their learning?</a:t>
            </a:r>
          </a:p>
          <a:p>
            <a:endParaRPr lang="en-US" dirty="0"/>
          </a:p>
        </p:txBody>
      </p:sp>
      <p:sp>
        <p:nvSpPr>
          <p:cNvPr id="4" name="Slide Number Placeholder 3"/>
          <p:cNvSpPr>
            <a:spLocks noGrp="1"/>
          </p:cNvSpPr>
          <p:nvPr>
            <p:ph type="sldNum" sz="quarter" idx="12"/>
          </p:nvPr>
        </p:nvSpPr>
        <p:spPr/>
        <p:txBody>
          <a:bodyPr/>
          <a:lstStyle/>
          <a:p>
            <a:fld id="{E3A0F8C9-0536-44E3-92CA-2798A712B5A8}" type="slidenum">
              <a:rPr lang="en-US" smtClean="0"/>
              <a:t>10</a:t>
            </a:fld>
            <a:endParaRPr lang="en-US"/>
          </a:p>
        </p:txBody>
      </p:sp>
    </p:spTree>
    <p:extLst>
      <p:ext uri="{BB962C8B-B14F-4D97-AF65-F5344CB8AC3E}">
        <p14:creationId xmlns:p14="http://schemas.microsoft.com/office/powerpoint/2010/main" val="2571040858"/>
      </p:ext>
    </p:extLst>
  </p:cSld>
  <p:clrMapOvr>
    <a:masterClrMapping/>
  </p:clrMapOvr>
  <mc:AlternateContent xmlns:mc="http://schemas.openxmlformats.org/markup-compatibility/2006" xmlns:p14="http://schemas.microsoft.com/office/powerpoint/2010/main">
    <mc:Choice Requires="p14">
      <p:transition spd="slow" p14:dur="2000" advTm="72823"/>
    </mc:Choice>
    <mc:Fallback xmlns="">
      <p:transition spd="slow" advTm="7282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A0F8C9-0536-44E3-92CA-2798A712B5A8}" type="slidenum">
              <a:rPr lang="en-US" smtClean="0"/>
              <a:t>11</a:t>
            </a:fld>
            <a:endParaRPr lang="en-US" dirty="0"/>
          </a:p>
        </p:txBody>
      </p:sp>
      <p:sp>
        <p:nvSpPr>
          <p:cNvPr id="10" name="Title 1"/>
          <p:cNvSpPr>
            <a:spLocks noGrp="1"/>
          </p:cNvSpPr>
          <p:nvPr>
            <p:ph type="title"/>
          </p:nvPr>
        </p:nvSpPr>
        <p:spPr>
          <a:xfrm>
            <a:off x="304800" y="533400"/>
            <a:ext cx="6934200" cy="657225"/>
          </a:xfrm>
        </p:spPr>
        <p:txBody>
          <a:bodyPr>
            <a:normAutofit/>
          </a:bodyPr>
          <a:lstStyle/>
          <a:p>
            <a:r>
              <a:rPr lang="en-US" sz="2400" b="1" dirty="0"/>
              <a:t>Intended Outcomes: Overview</a:t>
            </a:r>
          </a:p>
        </p:txBody>
      </p:sp>
      <p:sp>
        <p:nvSpPr>
          <p:cNvPr id="5" name="Content Placeholder 8"/>
          <p:cNvSpPr txBox="1">
            <a:spLocks/>
          </p:cNvSpPr>
          <p:nvPr/>
        </p:nvSpPr>
        <p:spPr bwMode="auto">
          <a:xfrm>
            <a:off x="1010887" y="1343767"/>
            <a:ext cx="10092542" cy="3685433"/>
          </a:xfrm>
          <a:prstGeom prst="roundRect">
            <a:avLst/>
          </a:prstGeom>
          <a:ln w="38100" cap="flat" cmpd="sng" algn="ctr">
            <a:solidFill>
              <a:schemeClr val="accent2"/>
            </a:solidFill>
            <a:prstDash val="solid"/>
            <a:miter lim="800000"/>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normAutofit/>
          </a:bodyPr>
          <a:lstStyle>
            <a:lvl1pPr marL="228600" indent="-228600" algn="l" rtl="0" eaLnBrk="1" fontAlgn="base" hangingPunct="1">
              <a:spcBef>
                <a:spcPct val="20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1pPr>
            <a:lvl2pPr marL="571500" indent="-228600" algn="l" rtl="0" eaLnBrk="1" fontAlgn="base" hangingPunct="1">
              <a:spcBef>
                <a:spcPct val="20000"/>
              </a:spcBef>
              <a:spcAft>
                <a:spcPct val="0"/>
              </a:spcAft>
              <a:buClr>
                <a:schemeClr val="tx1"/>
              </a:buClr>
              <a:buChar char="o"/>
              <a:defRPr sz="2400">
                <a:solidFill>
                  <a:schemeClr val="dk1"/>
                </a:solidFill>
                <a:latin typeface="Calibri" panose="020F0502020204030204" pitchFamily="34" charset="0"/>
                <a:ea typeface="+mn-ea"/>
                <a:cs typeface="Calibri" panose="020F0502020204030204" pitchFamily="34" charset="0"/>
              </a:defRPr>
            </a:lvl2pPr>
            <a:lvl3pPr marL="914400" indent="-228600" algn="l" rtl="0" eaLnBrk="1" fontAlgn="base" hangingPunct="1">
              <a:spcBef>
                <a:spcPct val="20000"/>
              </a:spcBef>
              <a:spcAft>
                <a:spcPct val="0"/>
              </a:spcAft>
              <a:buClr>
                <a:schemeClr val="tx1"/>
              </a:buClr>
              <a:buFont typeface="Wingdings" pitchFamily="2" charset="2"/>
              <a:buChar char="§"/>
              <a:defRPr sz="2400">
                <a:solidFill>
                  <a:schemeClr val="dk1"/>
                </a:solidFill>
                <a:latin typeface="Calibri" panose="020F0502020204030204" pitchFamily="34" charset="0"/>
                <a:ea typeface="+mn-ea"/>
                <a:cs typeface="Calibri" panose="020F0502020204030204" pitchFamily="34" charset="0"/>
              </a:defRPr>
            </a:lvl3pPr>
            <a:lvl4pPr marL="1257300" indent="-228600" algn="l" rtl="0" eaLnBrk="1" fontAlgn="base" hangingPunct="1">
              <a:spcBef>
                <a:spcPct val="20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4pPr>
            <a:lvl5pPr marL="1600200" indent="-228600" algn="l" rtl="0" eaLnBrk="1" fontAlgn="base" hangingPunct="1">
              <a:spcBef>
                <a:spcPct val="25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5pPr>
            <a:lvl6pPr marL="20574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6pPr>
            <a:lvl7pPr marL="25146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7pPr>
            <a:lvl8pPr marL="29718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8pPr>
            <a:lvl9pPr marL="34290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9pPr>
          </a:lstStyle>
          <a:p>
            <a:pPr marL="0" indent="0">
              <a:buClr>
                <a:prstClr val="black"/>
              </a:buClr>
              <a:buFontTx/>
              <a:buNone/>
            </a:pPr>
            <a:r>
              <a:rPr lang="en-US" sz="3000" kern="0" dirty="0">
                <a:solidFill>
                  <a:prstClr val="black"/>
                </a:solidFill>
                <a:latin typeface="+mj-lt"/>
              </a:rPr>
              <a:t>Today’s intended outcomes are to:</a:t>
            </a:r>
          </a:p>
          <a:p>
            <a:pPr marL="457200" indent="-457200">
              <a:buClr>
                <a:prstClr val="black"/>
              </a:buClr>
              <a:buFont typeface="+mj-lt"/>
              <a:buAutoNum type="arabicPeriod"/>
            </a:pPr>
            <a:r>
              <a:rPr lang="en-US" sz="3000" kern="0" dirty="0">
                <a:solidFill>
                  <a:schemeClr val="tx1"/>
                </a:solidFill>
                <a:latin typeface="+mj-lt"/>
              </a:rPr>
              <a:t>Review the 3e Rubric &amp; Scoring Guidance and understand how instructional processes lead to instructional outcomes</a:t>
            </a:r>
          </a:p>
          <a:p>
            <a:pPr marL="457200" indent="-457200">
              <a:buClr>
                <a:prstClr val="black"/>
              </a:buClr>
              <a:buFont typeface="+mj-lt"/>
              <a:buAutoNum type="arabicPeriod"/>
            </a:pPr>
            <a:r>
              <a:rPr lang="en-US" sz="3000" kern="0" dirty="0">
                <a:solidFill>
                  <a:schemeClr val="tx1"/>
                </a:solidFill>
                <a:latin typeface="+mj-lt"/>
              </a:rPr>
              <a:t>Reflect on implementation and plan for next year</a:t>
            </a:r>
          </a:p>
          <a:p>
            <a:pPr marL="457200" indent="-457200">
              <a:buClr>
                <a:prstClr val="black"/>
              </a:buClr>
              <a:buFont typeface="+mj-lt"/>
              <a:buAutoNum type="arabicPeriod"/>
            </a:pPr>
            <a:r>
              <a:rPr lang="en-US" sz="3000" kern="0" dirty="0">
                <a:solidFill>
                  <a:srgbClr val="FF0000"/>
                </a:solidFill>
                <a:latin typeface="+mj-lt"/>
              </a:rPr>
              <a:t>Understand how a student learning score is calculated</a:t>
            </a:r>
            <a:endParaRPr lang="en-US" sz="3000" b="1" kern="0" dirty="0">
              <a:solidFill>
                <a:srgbClr val="FF0000"/>
              </a:solidFill>
              <a:latin typeface="+mj-lt"/>
            </a:endParaRPr>
          </a:p>
          <a:p>
            <a:pPr marL="0" indent="0">
              <a:buFontTx/>
              <a:buNone/>
            </a:pPr>
            <a:endParaRPr lang="en-US" sz="2000" b="1" kern="0" dirty="0">
              <a:latin typeface="Century Gothic" pitchFamily="34" charset="0"/>
              <a:ea typeface="ＭＳ Ｐゴシック" charset="-128"/>
            </a:endParaRPr>
          </a:p>
          <a:p>
            <a:pPr>
              <a:buFontTx/>
              <a:buNone/>
            </a:pPr>
            <a:endParaRPr lang="en-US" kern="0" dirty="0"/>
          </a:p>
        </p:txBody>
      </p:sp>
    </p:spTree>
    <p:extLst>
      <p:ext uri="{BB962C8B-B14F-4D97-AF65-F5344CB8AC3E}">
        <p14:creationId xmlns:p14="http://schemas.microsoft.com/office/powerpoint/2010/main" val="524596005"/>
      </p:ext>
    </p:extLst>
  </p:cSld>
  <p:clrMapOvr>
    <a:masterClrMapping/>
  </p:clrMapOvr>
  <mc:AlternateContent xmlns:mc="http://schemas.openxmlformats.org/markup-compatibility/2006" xmlns:p14="http://schemas.microsoft.com/office/powerpoint/2010/main">
    <mc:Choice Requires="p14">
      <p:transition spd="slow" p14:dur="2000" advTm="9243"/>
    </mc:Choice>
    <mc:Fallback xmlns="">
      <p:transition spd="slow" advTm="924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Professional Practice Rubric: Element 3e</a:t>
            </a:r>
          </a:p>
        </p:txBody>
      </p:sp>
      <p:graphicFrame>
        <p:nvGraphicFramePr>
          <p:cNvPr id="9" name="Chart 8"/>
          <p:cNvGraphicFramePr/>
          <p:nvPr/>
        </p:nvGraphicFramePr>
        <p:xfrm>
          <a:off x="2590143" y="1394263"/>
          <a:ext cx="6591300" cy="3943350"/>
        </p:xfrm>
        <a:graphic>
          <a:graphicData uri="http://schemas.openxmlformats.org/drawingml/2006/chart">
            <c:chart xmlns:c="http://schemas.openxmlformats.org/drawingml/2006/chart" xmlns:r="http://schemas.openxmlformats.org/officeDocument/2006/relationships" r:id="rId4"/>
          </a:graphicData>
        </a:graphic>
      </p:graphicFrame>
      <p:grpSp>
        <p:nvGrpSpPr>
          <p:cNvPr id="14" name="Group 13"/>
          <p:cNvGrpSpPr/>
          <p:nvPr/>
        </p:nvGrpSpPr>
        <p:grpSpPr>
          <a:xfrm>
            <a:off x="7673196" y="1933575"/>
            <a:ext cx="2172358" cy="966952"/>
            <a:chOff x="5983669" y="2184738"/>
            <a:chExt cx="2172358" cy="966952"/>
          </a:xfrm>
        </p:grpSpPr>
        <p:sp>
          <p:nvSpPr>
            <p:cNvPr id="15" name="TextBox 14"/>
            <p:cNvSpPr txBox="1"/>
            <p:nvPr/>
          </p:nvSpPr>
          <p:spPr>
            <a:xfrm>
              <a:off x="6370582" y="2483548"/>
              <a:ext cx="1736835" cy="338554"/>
            </a:xfrm>
            <a:prstGeom prst="rect">
              <a:avLst/>
            </a:prstGeom>
            <a:noFill/>
            <a:ln>
              <a:noFill/>
            </a:ln>
          </p:spPr>
          <p:txBody>
            <a:bodyPr wrap="square" rtlCol="0">
              <a:spAutoFit/>
            </a:bodyPr>
            <a:lstStyle/>
            <a:p>
              <a:r>
                <a:rPr lang="en-US" sz="1600" b="1">
                  <a:latin typeface="+mj-lt"/>
                </a:rPr>
                <a:t>2a, 2b, 2c, &amp; 2d</a:t>
              </a:r>
            </a:p>
          </p:txBody>
        </p:sp>
        <p:sp>
          <p:nvSpPr>
            <p:cNvPr id="16" name="Down Arrow 15"/>
            <p:cNvSpPr/>
            <p:nvPr/>
          </p:nvSpPr>
          <p:spPr bwMode="auto">
            <a:xfrm rot="5400000">
              <a:off x="6586372" y="1582035"/>
              <a:ext cx="966952" cy="2172358"/>
            </a:xfrm>
            <a:prstGeom prst="downArrow">
              <a:avLst/>
            </a:prstGeom>
            <a:noFill/>
            <a:ln w="19050" algn="ctr">
              <a:solidFill>
                <a:srgbClr val="0070C0"/>
              </a:solidFill>
              <a:round/>
              <a:headEnd/>
              <a:tailEnd type="triangle" w="med" len="med"/>
            </a:ln>
          </p:spPr>
          <p:txBody>
            <a:bodyPr wrap="none" rtlCol="0" anchor="ctr"/>
            <a:lstStyle/>
            <a:p>
              <a:pPr algn="ctr"/>
              <a:endParaRPr lang="en-US">
                <a:latin typeface="Book Antiqua" pitchFamily="18" charset="0"/>
              </a:endParaRPr>
            </a:p>
          </p:txBody>
        </p:sp>
      </p:grpSp>
      <p:grpSp>
        <p:nvGrpSpPr>
          <p:cNvPr id="17" name="Group 16"/>
          <p:cNvGrpSpPr/>
          <p:nvPr/>
        </p:nvGrpSpPr>
        <p:grpSpPr>
          <a:xfrm>
            <a:off x="7675465" y="4019550"/>
            <a:ext cx="2172358" cy="966952"/>
            <a:chOff x="5983669" y="2184738"/>
            <a:chExt cx="2172358" cy="966952"/>
          </a:xfrm>
        </p:grpSpPr>
        <p:sp>
          <p:nvSpPr>
            <p:cNvPr id="18" name="TextBox 17"/>
            <p:cNvSpPr txBox="1"/>
            <p:nvPr/>
          </p:nvSpPr>
          <p:spPr>
            <a:xfrm>
              <a:off x="6370582" y="2498937"/>
              <a:ext cx="1736835" cy="338554"/>
            </a:xfrm>
            <a:prstGeom prst="rect">
              <a:avLst/>
            </a:prstGeom>
            <a:noFill/>
            <a:ln>
              <a:noFill/>
            </a:ln>
          </p:spPr>
          <p:txBody>
            <a:bodyPr wrap="square" rtlCol="0">
              <a:spAutoFit/>
            </a:bodyPr>
            <a:lstStyle/>
            <a:p>
              <a:r>
                <a:rPr lang="en-US" sz="1600" b="1">
                  <a:latin typeface="+mj-lt"/>
                </a:rPr>
                <a:t>3a, 3b, 3c, &amp; 3d</a:t>
              </a:r>
            </a:p>
          </p:txBody>
        </p:sp>
        <p:sp>
          <p:nvSpPr>
            <p:cNvPr id="19" name="Down Arrow 18"/>
            <p:cNvSpPr/>
            <p:nvPr/>
          </p:nvSpPr>
          <p:spPr bwMode="auto">
            <a:xfrm rot="5400000">
              <a:off x="6586372" y="1582035"/>
              <a:ext cx="966952" cy="2172358"/>
            </a:xfrm>
            <a:prstGeom prst="downArrow">
              <a:avLst/>
            </a:prstGeom>
            <a:noFill/>
            <a:ln w="19050" algn="ctr">
              <a:solidFill>
                <a:srgbClr val="0070C0"/>
              </a:solidFill>
              <a:round/>
              <a:headEnd/>
              <a:tailEnd type="triangle" w="med" len="med"/>
            </a:ln>
          </p:spPr>
          <p:txBody>
            <a:bodyPr wrap="none" rtlCol="0" anchor="ctr"/>
            <a:lstStyle/>
            <a:p>
              <a:pPr algn="ctr"/>
              <a:endParaRPr lang="en-US">
                <a:latin typeface="Book Antiqua" pitchFamily="18" charset="0"/>
              </a:endParaRPr>
            </a:p>
          </p:txBody>
        </p:sp>
      </p:grpSp>
      <p:grpSp>
        <p:nvGrpSpPr>
          <p:cNvPr id="23" name="Group 22"/>
          <p:cNvGrpSpPr/>
          <p:nvPr/>
        </p:nvGrpSpPr>
        <p:grpSpPr>
          <a:xfrm>
            <a:off x="2006974" y="4012262"/>
            <a:ext cx="2172358" cy="966952"/>
            <a:chOff x="567559" y="2184738"/>
            <a:chExt cx="2172358" cy="966952"/>
          </a:xfrm>
        </p:grpSpPr>
        <p:sp>
          <p:nvSpPr>
            <p:cNvPr id="21" name="TextBox 20"/>
            <p:cNvSpPr txBox="1"/>
            <p:nvPr/>
          </p:nvSpPr>
          <p:spPr>
            <a:xfrm>
              <a:off x="616170" y="2483548"/>
              <a:ext cx="1715324" cy="338554"/>
            </a:xfrm>
            <a:prstGeom prst="rect">
              <a:avLst/>
            </a:prstGeom>
            <a:noFill/>
            <a:ln>
              <a:noFill/>
            </a:ln>
          </p:spPr>
          <p:txBody>
            <a:bodyPr wrap="square" rtlCol="0">
              <a:spAutoFit/>
            </a:bodyPr>
            <a:lstStyle/>
            <a:p>
              <a:pPr algn="ctr"/>
              <a:r>
                <a:rPr lang="en-US" sz="1600" b="1">
                  <a:latin typeface="+mj-lt"/>
                </a:rPr>
                <a:t>PR1-9</a:t>
              </a:r>
              <a:endParaRPr lang="en-US" sz="1100" b="1">
                <a:latin typeface="+mj-lt"/>
              </a:endParaRPr>
            </a:p>
          </p:txBody>
        </p:sp>
        <p:sp>
          <p:nvSpPr>
            <p:cNvPr id="22" name="Down Arrow 21"/>
            <p:cNvSpPr/>
            <p:nvPr/>
          </p:nvSpPr>
          <p:spPr bwMode="auto">
            <a:xfrm rot="16200000">
              <a:off x="1170262" y="1582035"/>
              <a:ext cx="966952" cy="2172358"/>
            </a:xfrm>
            <a:prstGeom prst="downArrow">
              <a:avLst/>
            </a:prstGeom>
            <a:noFill/>
            <a:ln w="19050" algn="ctr">
              <a:solidFill>
                <a:srgbClr val="92D050"/>
              </a:solidFill>
              <a:round/>
              <a:headEnd/>
              <a:tailEnd type="triangle" w="med" len="med"/>
            </a:ln>
          </p:spPr>
          <p:txBody>
            <a:bodyPr wrap="none" rtlCol="0" anchor="ctr"/>
            <a:lstStyle/>
            <a:p>
              <a:pPr algn="ctr"/>
              <a:endParaRPr lang="en-US">
                <a:latin typeface="Book Antiqua" pitchFamily="18" charset="0"/>
              </a:endParaRPr>
            </a:p>
          </p:txBody>
        </p:sp>
      </p:grpSp>
      <p:grpSp>
        <p:nvGrpSpPr>
          <p:cNvPr id="13" name="Group 12"/>
          <p:cNvGrpSpPr/>
          <p:nvPr/>
        </p:nvGrpSpPr>
        <p:grpSpPr>
          <a:xfrm>
            <a:off x="1945342" y="1804145"/>
            <a:ext cx="2172358" cy="966952"/>
            <a:chOff x="567559" y="2184738"/>
            <a:chExt cx="2172358" cy="966952"/>
          </a:xfrm>
        </p:grpSpPr>
        <p:sp>
          <p:nvSpPr>
            <p:cNvPr id="20" name="TextBox 19"/>
            <p:cNvSpPr txBox="1"/>
            <p:nvPr/>
          </p:nvSpPr>
          <p:spPr>
            <a:xfrm>
              <a:off x="616169" y="2483548"/>
              <a:ext cx="1874783" cy="338554"/>
            </a:xfrm>
            <a:prstGeom prst="rect">
              <a:avLst/>
            </a:prstGeom>
            <a:noFill/>
          </p:spPr>
          <p:txBody>
            <a:bodyPr wrap="square" rtlCol="0">
              <a:spAutoFit/>
            </a:bodyPr>
            <a:lstStyle/>
            <a:p>
              <a:r>
                <a:rPr lang="en-US" sz="1600" b="1">
                  <a:latin typeface="+mj-lt"/>
                </a:rPr>
                <a:t>3e </a:t>
              </a:r>
              <a:r>
                <a:rPr lang="en-US" sz="1100" b="1">
                  <a:latin typeface="+mj-lt"/>
                </a:rPr>
                <a:t>(New Component)</a:t>
              </a:r>
            </a:p>
          </p:txBody>
        </p:sp>
        <p:sp>
          <p:nvSpPr>
            <p:cNvPr id="24" name="Down Arrow 23"/>
            <p:cNvSpPr/>
            <p:nvPr/>
          </p:nvSpPr>
          <p:spPr bwMode="auto">
            <a:xfrm rot="16200000">
              <a:off x="1170262" y="1582035"/>
              <a:ext cx="966952" cy="2172358"/>
            </a:xfrm>
            <a:prstGeom prst="downArrow">
              <a:avLst/>
            </a:prstGeom>
            <a:noFill/>
            <a:ln w="19050" algn="ctr">
              <a:solidFill>
                <a:srgbClr val="FF0000"/>
              </a:solidFill>
              <a:round/>
              <a:headEnd/>
              <a:tailEnd type="triangle" w="med" len="med"/>
            </a:ln>
          </p:spPr>
          <p:txBody>
            <a:bodyPr wrap="none" rtlCol="0" anchor="ctr"/>
            <a:lstStyle/>
            <a:p>
              <a:pPr algn="ctr"/>
              <a:endParaRPr lang="en-US">
                <a:latin typeface="Book Antiqua" pitchFamily="18" charset="0"/>
              </a:endParaRPr>
            </a:p>
          </p:txBody>
        </p:sp>
      </p:grpSp>
    </p:spTree>
    <p:custDataLst>
      <p:tags r:id="rId1"/>
    </p:custDataLst>
    <p:extLst>
      <p:ext uri="{BB962C8B-B14F-4D97-AF65-F5344CB8AC3E}">
        <p14:creationId xmlns:p14="http://schemas.microsoft.com/office/powerpoint/2010/main" val="1389245309"/>
      </p:ext>
    </p:extLst>
  </p:cSld>
  <p:clrMapOvr>
    <a:masterClrMapping/>
  </p:clrMapOvr>
  <mc:AlternateContent xmlns:mc="http://schemas.openxmlformats.org/markup-compatibility/2006" xmlns:p14="http://schemas.microsoft.com/office/powerpoint/2010/main">
    <mc:Choice Requires="p14">
      <p:transition spd="slow" p14:dur="2000" advTm="34737"/>
    </mc:Choice>
    <mc:Fallback xmlns="">
      <p:transition spd="slow" advTm="347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4747" y="413251"/>
            <a:ext cx="10515600" cy="549275"/>
          </a:xfrm>
        </p:spPr>
        <p:txBody>
          <a:bodyPr>
            <a:normAutofit/>
          </a:bodyPr>
          <a:lstStyle/>
          <a:p>
            <a:r>
              <a:rPr lang="en-US" sz="2400" b="1" dirty="0"/>
              <a:t>Student Learning Weighting &amp; Points</a:t>
            </a:r>
          </a:p>
        </p:txBody>
      </p:sp>
      <p:graphicFrame>
        <p:nvGraphicFramePr>
          <p:cNvPr id="2" name="Table 1"/>
          <p:cNvGraphicFramePr>
            <a:graphicFrameLocks noGrp="1"/>
          </p:cNvGraphicFramePr>
          <p:nvPr>
            <p:extLst>
              <p:ext uri="{D42A27DB-BD31-4B8C-83A1-F6EECF244321}">
                <p14:modId xmlns:p14="http://schemas.microsoft.com/office/powerpoint/2010/main" val="543069508"/>
              </p:ext>
            </p:extLst>
          </p:nvPr>
        </p:nvGraphicFramePr>
        <p:xfrm>
          <a:off x="4818101" y="1020187"/>
          <a:ext cx="5250873" cy="5127948"/>
        </p:xfrm>
        <a:graphic>
          <a:graphicData uri="http://schemas.openxmlformats.org/drawingml/2006/table">
            <a:tbl>
              <a:tblPr firstRow="1" bandRow="1">
                <a:tableStyleId>{5C22544A-7EE6-4342-B048-85BDC9FD1C3A}</a:tableStyleId>
              </a:tblPr>
              <a:tblGrid>
                <a:gridCol w="1496291">
                  <a:extLst>
                    <a:ext uri="{9D8B030D-6E8A-4147-A177-3AD203B41FA5}">
                      <a16:colId xmlns:a16="http://schemas.microsoft.com/office/drawing/2014/main" val="2693693105"/>
                    </a:ext>
                  </a:extLst>
                </a:gridCol>
                <a:gridCol w="318654">
                  <a:extLst>
                    <a:ext uri="{9D8B030D-6E8A-4147-A177-3AD203B41FA5}">
                      <a16:colId xmlns:a16="http://schemas.microsoft.com/office/drawing/2014/main" val="1983935171"/>
                    </a:ext>
                  </a:extLst>
                </a:gridCol>
                <a:gridCol w="1634837">
                  <a:extLst>
                    <a:ext uri="{9D8B030D-6E8A-4147-A177-3AD203B41FA5}">
                      <a16:colId xmlns:a16="http://schemas.microsoft.com/office/drawing/2014/main" val="3990819516"/>
                    </a:ext>
                  </a:extLst>
                </a:gridCol>
                <a:gridCol w="789709">
                  <a:extLst>
                    <a:ext uri="{9D8B030D-6E8A-4147-A177-3AD203B41FA5}">
                      <a16:colId xmlns:a16="http://schemas.microsoft.com/office/drawing/2014/main" val="2637548184"/>
                    </a:ext>
                  </a:extLst>
                </a:gridCol>
                <a:gridCol w="1011382">
                  <a:extLst>
                    <a:ext uri="{9D8B030D-6E8A-4147-A177-3AD203B41FA5}">
                      <a16:colId xmlns:a16="http://schemas.microsoft.com/office/drawing/2014/main" val="1715242778"/>
                    </a:ext>
                  </a:extLst>
                </a:gridCol>
              </a:tblGrid>
              <a:tr h="651847">
                <a:tc gridSpan="5">
                  <a:txBody>
                    <a:bodyPr/>
                    <a:lstStyle/>
                    <a:p>
                      <a:pPr algn="ctr"/>
                      <a:r>
                        <a:rPr lang="en-US" sz="1200" dirty="0">
                          <a:latin typeface="+mj-lt"/>
                        </a:rPr>
                        <a:t>Student</a:t>
                      </a:r>
                      <a:r>
                        <a:rPr lang="en-US" sz="1200" baseline="0" dirty="0">
                          <a:latin typeface="+mj-lt"/>
                        </a:rPr>
                        <a:t> Learning </a:t>
                      </a:r>
                    </a:p>
                    <a:p>
                      <a:pPr algn="ctr"/>
                      <a:r>
                        <a:rPr lang="en-US" sz="1200" baseline="0" dirty="0">
                          <a:latin typeface="+mj-lt"/>
                        </a:rPr>
                        <a:t>30% of 400 points</a:t>
                      </a:r>
                    </a:p>
                    <a:p>
                      <a:pPr algn="ctr"/>
                      <a:r>
                        <a:rPr lang="en-US" sz="1200" baseline="0" dirty="0">
                          <a:latin typeface="+mj-lt"/>
                        </a:rPr>
                        <a:t>120 points total</a:t>
                      </a:r>
                      <a:endParaRPr lang="en-US" sz="1200" dirty="0">
                        <a:latin typeface="+mj-lt"/>
                      </a:endParaRPr>
                    </a:p>
                  </a:txBody>
                  <a:tcPr>
                    <a:solidFill>
                      <a:srgbClr val="C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9101483"/>
                  </a:ext>
                </a:extLst>
              </a:tr>
              <a:tr h="744968">
                <a:tc>
                  <a:txBody>
                    <a:bodyPr/>
                    <a:lstStyle/>
                    <a:p>
                      <a:pPr algn="ctr"/>
                      <a:r>
                        <a:rPr lang="en-US" sz="1400" b="1" i="1" baseline="0">
                          <a:solidFill>
                            <a:srgbClr val="00B050"/>
                          </a:solidFill>
                          <a:latin typeface="+mj-lt"/>
                        </a:rPr>
                        <a:t>Evidence of Instructional Processes </a:t>
                      </a:r>
                      <a:endParaRPr lang="en-US" sz="1400" b="1" baseline="0">
                        <a:latin typeface="+mj-lt"/>
                      </a:endParaRPr>
                    </a:p>
                  </a:txBody>
                  <a:tcPr/>
                </a:tc>
                <a:tc>
                  <a:txBody>
                    <a:bodyPr/>
                    <a:lstStyle/>
                    <a:p>
                      <a:endParaRPr lang="en-US" sz="1400" b="1" baseline="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kern="1200" baseline="0">
                          <a:solidFill>
                            <a:srgbClr val="FFFF00"/>
                          </a:solidFill>
                          <a:latin typeface="+mj-lt"/>
                          <a:ea typeface="+mn-ea"/>
                          <a:cs typeface="+mn-cs"/>
                        </a:rPr>
                        <a:t>Demonstrating Instructional Outcomes</a:t>
                      </a:r>
                      <a:endParaRPr lang="en-US" sz="1400" b="1" i="1" kern="1200">
                        <a:solidFill>
                          <a:srgbClr val="FFFF00"/>
                        </a:solidFill>
                        <a:latin typeface="+mj-lt"/>
                        <a:ea typeface="+mn-ea"/>
                        <a:cs typeface="+mn-cs"/>
                      </a:endParaRPr>
                    </a:p>
                  </a:txBody>
                  <a:tcPr/>
                </a:tc>
                <a:tc>
                  <a:txBody>
                    <a:bodyPr/>
                    <a:lstStyle/>
                    <a:p>
                      <a:pPr algn="ctr"/>
                      <a:r>
                        <a:rPr lang="en-US" sz="1200" b="1">
                          <a:latin typeface="+mj-lt"/>
                        </a:rPr>
                        <a:t>Points</a:t>
                      </a:r>
                    </a:p>
                  </a:txBody>
                  <a:tcPr/>
                </a:tc>
                <a:tc>
                  <a:txBody>
                    <a:bodyPr/>
                    <a:lstStyle/>
                    <a:p>
                      <a:pPr algn="ctr"/>
                      <a:r>
                        <a:rPr lang="en-US" sz="1200" b="1">
                          <a:latin typeface="+mj-lt"/>
                        </a:rPr>
                        <a:t>Weighted</a:t>
                      </a:r>
                      <a:r>
                        <a:rPr lang="en-US" sz="1200" b="1" baseline="0">
                          <a:latin typeface="+mj-lt"/>
                        </a:rPr>
                        <a:t> Points</a:t>
                      </a:r>
                      <a:endParaRPr lang="en-US" sz="1200" b="1">
                        <a:latin typeface="+mj-lt"/>
                      </a:endParaRPr>
                    </a:p>
                  </a:txBody>
                  <a:tcPr/>
                </a:tc>
                <a:extLst>
                  <a:ext uri="{0D108BD9-81ED-4DB2-BD59-A6C34878D82A}">
                    <a16:rowId xmlns:a16="http://schemas.microsoft.com/office/drawing/2014/main" val="3221352072"/>
                  </a:ext>
                </a:extLst>
              </a:tr>
              <a:tr h="377657">
                <a:tc>
                  <a:txBody>
                    <a:bodyPr/>
                    <a:lstStyle/>
                    <a:p>
                      <a:pPr algn="ctr"/>
                      <a:r>
                        <a:rPr lang="en-US" sz="1400" b="1">
                          <a:solidFill>
                            <a:schemeClr val="tx1"/>
                          </a:solidFill>
                          <a:latin typeface="+mj-lt"/>
                        </a:rPr>
                        <a:t>Exceeded (4)</a:t>
                      </a:r>
                    </a:p>
                  </a:txBody>
                  <a:tcPr/>
                </a:tc>
                <a:tc>
                  <a:txBody>
                    <a:bodyPr/>
                    <a:lstStyle/>
                    <a:p>
                      <a:pPr algn="ctr"/>
                      <a:r>
                        <a:rPr lang="en-US" sz="1400" b="0">
                          <a:solidFill>
                            <a:schemeClr val="tx1"/>
                          </a:solidFill>
                          <a:latin typeface="+mj-lt"/>
                        </a:rPr>
                        <a:t>+</a:t>
                      </a:r>
                    </a:p>
                  </a:txBody>
                  <a:tcPr/>
                </a:tc>
                <a:tc>
                  <a:txBody>
                    <a:bodyPr/>
                    <a:lstStyle/>
                    <a:p>
                      <a:pPr algn="ctr"/>
                      <a:r>
                        <a:rPr lang="en-US" sz="1400" b="1" kern="1200">
                          <a:solidFill>
                            <a:schemeClr val="tx1"/>
                          </a:solidFill>
                          <a:latin typeface="+mj-lt"/>
                          <a:ea typeface="+mn-ea"/>
                          <a:cs typeface="+mn-cs"/>
                        </a:rPr>
                        <a:t>Exceeded (4)</a:t>
                      </a:r>
                      <a:endParaRPr lang="en-US" sz="1400" b="1">
                        <a:solidFill>
                          <a:schemeClr val="tx1"/>
                        </a:solidFill>
                        <a:latin typeface="+mj-lt"/>
                      </a:endParaRPr>
                    </a:p>
                  </a:txBody>
                  <a:tcPr/>
                </a:tc>
                <a:tc>
                  <a:txBody>
                    <a:bodyPr/>
                    <a:lstStyle/>
                    <a:p>
                      <a:pPr algn="ctr"/>
                      <a:r>
                        <a:rPr lang="en-US" sz="1400">
                          <a:latin typeface="+mj-lt"/>
                        </a:rPr>
                        <a:t>4.00</a:t>
                      </a:r>
                    </a:p>
                  </a:txBody>
                  <a:tcPr/>
                </a:tc>
                <a:tc>
                  <a:txBody>
                    <a:bodyPr/>
                    <a:lstStyle/>
                    <a:p>
                      <a:pPr algn="ctr"/>
                      <a:r>
                        <a:rPr lang="en-US" sz="1400">
                          <a:latin typeface="+mj-lt"/>
                        </a:rPr>
                        <a:t>120</a:t>
                      </a:r>
                    </a:p>
                  </a:txBody>
                  <a:tcPr/>
                </a:tc>
                <a:extLst>
                  <a:ext uri="{0D108BD9-81ED-4DB2-BD59-A6C34878D82A}">
                    <a16:rowId xmlns:a16="http://schemas.microsoft.com/office/drawing/2014/main" val="2791768862"/>
                  </a:ext>
                </a:extLst>
              </a:tr>
              <a:tr h="366580">
                <a:tc>
                  <a:txBody>
                    <a:bodyPr/>
                    <a:lstStyle/>
                    <a:p>
                      <a:pPr algn="ctr"/>
                      <a:r>
                        <a:rPr lang="en-US" sz="1400" b="1">
                          <a:solidFill>
                            <a:schemeClr val="tx1"/>
                          </a:solidFill>
                          <a:latin typeface="+mj-lt"/>
                        </a:rPr>
                        <a:t>Exceeded (4)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a:solidFill>
                            <a:schemeClr val="tx1"/>
                          </a:solidFill>
                          <a:latin typeface="+mj-lt"/>
                          <a:ea typeface="+mn-ea"/>
                          <a:cs typeface="+mn-cs"/>
                        </a:rPr>
                        <a:t>+</a:t>
                      </a:r>
                    </a:p>
                  </a:txBody>
                  <a:tcPr/>
                </a:tc>
                <a:tc>
                  <a:txBody>
                    <a:bodyPr/>
                    <a:lstStyle/>
                    <a:p>
                      <a:pPr algn="ctr"/>
                      <a:r>
                        <a:rPr lang="en-US" sz="1400" b="1" kern="1200">
                          <a:solidFill>
                            <a:schemeClr val="tx1"/>
                          </a:solidFill>
                          <a:latin typeface="+mj-lt"/>
                          <a:ea typeface="+mn-ea"/>
                          <a:cs typeface="+mn-cs"/>
                        </a:rPr>
                        <a:t>Met (3)</a:t>
                      </a:r>
                      <a:endParaRPr lang="en-US" sz="1400" b="1">
                        <a:solidFill>
                          <a:schemeClr val="tx1"/>
                        </a:solidFill>
                        <a:latin typeface="+mj-lt"/>
                      </a:endParaRPr>
                    </a:p>
                  </a:txBody>
                  <a:tcPr/>
                </a:tc>
                <a:tc>
                  <a:txBody>
                    <a:bodyPr/>
                    <a:lstStyle/>
                    <a:p>
                      <a:pPr algn="ctr"/>
                      <a:r>
                        <a:rPr lang="en-US" sz="1400">
                          <a:latin typeface="+mj-lt"/>
                        </a:rPr>
                        <a:t>3.50</a:t>
                      </a:r>
                    </a:p>
                  </a:txBody>
                  <a:tcPr/>
                </a:tc>
                <a:tc>
                  <a:txBody>
                    <a:bodyPr/>
                    <a:lstStyle/>
                    <a:p>
                      <a:pPr algn="ctr"/>
                      <a:r>
                        <a:rPr lang="en-US" sz="1400">
                          <a:latin typeface="+mj-lt"/>
                        </a:rPr>
                        <a:t>105</a:t>
                      </a:r>
                    </a:p>
                  </a:txBody>
                  <a:tcPr/>
                </a:tc>
                <a:extLst>
                  <a:ext uri="{0D108BD9-81ED-4DB2-BD59-A6C34878D82A}">
                    <a16:rowId xmlns:a16="http://schemas.microsoft.com/office/drawing/2014/main" val="3303170623"/>
                  </a:ext>
                </a:extLst>
              </a:tr>
              <a:tr h="357434">
                <a:tc>
                  <a:txBody>
                    <a:bodyPr/>
                    <a:lstStyle/>
                    <a:p>
                      <a:pPr algn="ctr"/>
                      <a:r>
                        <a:rPr lang="en-US" sz="1400" b="1">
                          <a:solidFill>
                            <a:schemeClr val="tx1"/>
                          </a:solidFill>
                          <a:latin typeface="+mj-lt"/>
                        </a:rPr>
                        <a:t>Met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a:solidFill>
                            <a:schemeClr val="tx1"/>
                          </a:solidFill>
                          <a:latin typeface="+mj-lt"/>
                          <a:ea typeface="+mn-ea"/>
                          <a:cs typeface="+mn-cs"/>
                        </a:rPr>
                        <a:t>+</a:t>
                      </a:r>
                    </a:p>
                  </a:txBody>
                  <a:tcPr/>
                </a:tc>
                <a:tc>
                  <a:txBody>
                    <a:bodyPr/>
                    <a:lstStyle/>
                    <a:p>
                      <a:pPr algn="ctr"/>
                      <a:r>
                        <a:rPr lang="en-US" sz="1400" b="1" kern="1200" dirty="0">
                          <a:solidFill>
                            <a:schemeClr val="tx1"/>
                          </a:solidFill>
                          <a:latin typeface="+mj-lt"/>
                          <a:ea typeface="+mn-ea"/>
                          <a:cs typeface="+mn-cs"/>
                        </a:rPr>
                        <a:t>Met (3)</a:t>
                      </a:r>
                      <a:endParaRPr lang="en-US" sz="1400" b="1" dirty="0">
                        <a:solidFill>
                          <a:schemeClr val="tx1"/>
                        </a:solidFill>
                        <a:latin typeface="+mj-lt"/>
                      </a:endParaRPr>
                    </a:p>
                  </a:txBody>
                  <a:tcPr/>
                </a:tc>
                <a:tc>
                  <a:txBody>
                    <a:bodyPr/>
                    <a:lstStyle/>
                    <a:p>
                      <a:pPr algn="ctr"/>
                      <a:r>
                        <a:rPr lang="en-US" sz="1400">
                          <a:latin typeface="+mj-lt"/>
                        </a:rPr>
                        <a:t>3.00</a:t>
                      </a:r>
                    </a:p>
                  </a:txBody>
                  <a:tcPr/>
                </a:tc>
                <a:tc>
                  <a:txBody>
                    <a:bodyPr/>
                    <a:lstStyle/>
                    <a:p>
                      <a:pPr algn="ctr"/>
                      <a:r>
                        <a:rPr lang="en-US" sz="1400">
                          <a:latin typeface="+mj-lt"/>
                        </a:rPr>
                        <a:t>90</a:t>
                      </a:r>
                    </a:p>
                  </a:txBody>
                  <a:tcPr/>
                </a:tc>
                <a:extLst>
                  <a:ext uri="{0D108BD9-81ED-4DB2-BD59-A6C34878D82A}">
                    <a16:rowId xmlns:a16="http://schemas.microsoft.com/office/drawing/2014/main" val="3735710415"/>
                  </a:ext>
                </a:extLst>
              </a:tr>
              <a:tr h="377657">
                <a:tc>
                  <a:txBody>
                    <a:bodyPr/>
                    <a:lstStyle/>
                    <a:p>
                      <a:pPr algn="ctr"/>
                      <a:r>
                        <a:rPr lang="en-US" sz="1400" b="1">
                          <a:solidFill>
                            <a:schemeClr val="tx1"/>
                          </a:solidFill>
                          <a:latin typeface="+mj-lt"/>
                        </a:rPr>
                        <a:t>Exceeded (4)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a:solidFill>
                            <a:schemeClr val="tx1"/>
                          </a:solidFill>
                          <a:latin typeface="+mj-lt"/>
                          <a:ea typeface="+mn-ea"/>
                          <a:cs typeface="+mn-cs"/>
                        </a:rPr>
                        <a:t>+</a:t>
                      </a:r>
                    </a:p>
                  </a:txBody>
                  <a:tcPr/>
                </a:tc>
                <a:tc>
                  <a:txBody>
                    <a:bodyPr/>
                    <a:lstStyle/>
                    <a:p>
                      <a:pPr algn="ctr"/>
                      <a:r>
                        <a:rPr lang="en-US" sz="1400" b="1" kern="1200">
                          <a:solidFill>
                            <a:schemeClr val="tx1"/>
                          </a:solidFill>
                          <a:latin typeface="+mj-lt"/>
                          <a:ea typeface="+mn-ea"/>
                          <a:cs typeface="+mn-cs"/>
                        </a:rPr>
                        <a:t>Nearly Met (2)</a:t>
                      </a:r>
                      <a:endParaRPr lang="en-US" sz="1400" b="1">
                        <a:solidFill>
                          <a:schemeClr val="tx1"/>
                        </a:solidFill>
                        <a:latin typeface="+mj-lt"/>
                      </a:endParaRPr>
                    </a:p>
                  </a:txBody>
                  <a:tcPr/>
                </a:tc>
                <a:tc>
                  <a:txBody>
                    <a:bodyPr/>
                    <a:lstStyle/>
                    <a:p>
                      <a:pPr algn="ctr"/>
                      <a:r>
                        <a:rPr lang="en-US" sz="1400">
                          <a:latin typeface="+mj-lt"/>
                        </a:rPr>
                        <a:t>3.00</a:t>
                      </a:r>
                    </a:p>
                  </a:txBody>
                  <a:tcPr/>
                </a:tc>
                <a:tc>
                  <a:txBody>
                    <a:bodyPr/>
                    <a:lstStyle/>
                    <a:p>
                      <a:pPr algn="ctr"/>
                      <a:r>
                        <a:rPr lang="en-US" sz="1400">
                          <a:latin typeface="+mj-lt"/>
                        </a:rPr>
                        <a:t>90</a:t>
                      </a:r>
                    </a:p>
                  </a:txBody>
                  <a:tcPr/>
                </a:tc>
                <a:extLst>
                  <a:ext uri="{0D108BD9-81ED-4DB2-BD59-A6C34878D82A}">
                    <a16:rowId xmlns:a16="http://schemas.microsoft.com/office/drawing/2014/main" val="4127406872"/>
                  </a:ext>
                </a:extLst>
              </a:tr>
              <a:tr h="377657">
                <a:tc>
                  <a:txBody>
                    <a:bodyPr/>
                    <a:lstStyle/>
                    <a:p>
                      <a:pPr algn="ctr"/>
                      <a:r>
                        <a:rPr lang="en-US" sz="1400" b="1">
                          <a:solidFill>
                            <a:schemeClr val="tx1"/>
                          </a:solidFill>
                          <a:latin typeface="+mj-lt"/>
                        </a:rPr>
                        <a:t>Met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a:solidFill>
                            <a:schemeClr val="tx1"/>
                          </a:solidFill>
                          <a:latin typeface="+mj-lt"/>
                          <a:ea typeface="+mn-ea"/>
                          <a:cs typeface="+mn-cs"/>
                        </a:rPr>
                        <a:t>+</a:t>
                      </a:r>
                    </a:p>
                  </a:txBody>
                  <a:tcPr/>
                </a:tc>
                <a:tc>
                  <a:txBody>
                    <a:bodyPr/>
                    <a:lstStyle/>
                    <a:p>
                      <a:pPr algn="ctr"/>
                      <a:r>
                        <a:rPr lang="en-US" sz="1400" b="1" kern="1200">
                          <a:solidFill>
                            <a:schemeClr val="tx1"/>
                          </a:solidFill>
                          <a:latin typeface="+mj-lt"/>
                          <a:ea typeface="+mn-ea"/>
                          <a:cs typeface="+mn-cs"/>
                        </a:rPr>
                        <a:t>Nearly Met (2)</a:t>
                      </a:r>
                      <a:endParaRPr lang="en-US" sz="1400" b="1">
                        <a:solidFill>
                          <a:schemeClr val="tx1"/>
                        </a:solidFill>
                        <a:latin typeface="+mj-lt"/>
                      </a:endParaRPr>
                    </a:p>
                  </a:txBody>
                  <a:tcPr/>
                </a:tc>
                <a:tc>
                  <a:txBody>
                    <a:bodyPr/>
                    <a:lstStyle/>
                    <a:p>
                      <a:pPr algn="ctr"/>
                      <a:r>
                        <a:rPr lang="en-US" sz="1400">
                          <a:latin typeface="+mj-lt"/>
                        </a:rPr>
                        <a:t>2.50</a:t>
                      </a:r>
                    </a:p>
                  </a:txBody>
                  <a:tcPr/>
                </a:tc>
                <a:tc>
                  <a:txBody>
                    <a:bodyPr/>
                    <a:lstStyle/>
                    <a:p>
                      <a:pPr algn="ctr"/>
                      <a:r>
                        <a:rPr lang="en-US" sz="1400">
                          <a:latin typeface="+mj-lt"/>
                        </a:rPr>
                        <a:t>75</a:t>
                      </a:r>
                    </a:p>
                  </a:txBody>
                  <a:tcPr/>
                </a:tc>
                <a:extLst>
                  <a:ext uri="{0D108BD9-81ED-4DB2-BD59-A6C34878D82A}">
                    <a16:rowId xmlns:a16="http://schemas.microsoft.com/office/drawing/2014/main" val="2898077909"/>
                  </a:ext>
                </a:extLst>
              </a:tr>
              <a:tr h="377657">
                <a:tc>
                  <a:txBody>
                    <a:bodyPr/>
                    <a:lstStyle/>
                    <a:p>
                      <a:pPr algn="ctr"/>
                      <a:r>
                        <a:rPr lang="en-US" sz="1400" b="1">
                          <a:solidFill>
                            <a:schemeClr val="tx1"/>
                          </a:solidFill>
                          <a:latin typeface="+mj-lt"/>
                        </a:rPr>
                        <a:t>Exceeded (4)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a:solidFill>
                            <a:schemeClr val="tx1"/>
                          </a:solidFill>
                          <a:latin typeface="+mj-lt"/>
                          <a:ea typeface="+mn-ea"/>
                          <a:cs typeface="+mn-cs"/>
                        </a:rPr>
                        <a:t>+</a:t>
                      </a:r>
                    </a:p>
                  </a:txBody>
                  <a:tcPr/>
                </a:tc>
                <a:tc>
                  <a:txBody>
                    <a:bodyPr/>
                    <a:lstStyle/>
                    <a:p>
                      <a:pPr algn="ctr"/>
                      <a:r>
                        <a:rPr lang="en-US" sz="1400" b="1" kern="1200">
                          <a:solidFill>
                            <a:schemeClr val="tx1"/>
                          </a:solidFill>
                          <a:latin typeface="+mj-lt"/>
                          <a:ea typeface="+mn-ea"/>
                          <a:cs typeface="+mn-cs"/>
                        </a:rPr>
                        <a:t>Not Met (1)</a:t>
                      </a:r>
                      <a:endParaRPr lang="en-US" sz="1400" b="1">
                        <a:solidFill>
                          <a:schemeClr val="tx1"/>
                        </a:solidFill>
                        <a:latin typeface="+mj-lt"/>
                      </a:endParaRPr>
                    </a:p>
                  </a:txBody>
                  <a:tcPr/>
                </a:tc>
                <a:tc>
                  <a:txBody>
                    <a:bodyPr/>
                    <a:lstStyle/>
                    <a:p>
                      <a:pPr algn="ctr"/>
                      <a:r>
                        <a:rPr lang="en-US" sz="1400">
                          <a:latin typeface="+mj-lt"/>
                        </a:rPr>
                        <a:t>2.50</a:t>
                      </a:r>
                    </a:p>
                  </a:txBody>
                  <a:tcPr/>
                </a:tc>
                <a:tc>
                  <a:txBody>
                    <a:bodyPr/>
                    <a:lstStyle/>
                    <a:p>
                      <a:pPr algn="ctr"/>
                      <a:r>
                        <a:rPr lang="en-US" sz="1400">
                          <a:latin typeface="+mj-lt"/>
                        </a:rPr>
                        <a:t>75</a:t>
                      </a:r>
                    </a:p>
                  </a:txBody>
                  <a:tcPr/>
                </a:tc>
                <a:extLst>
                  <a:ext uri="{0D108BD9-81ED-4DB2-BD59-A6C34878D82A}">
                    <a16:rowId xmlns:a16="http://schemas.microsoft.com/office/drawing/2014/main" val="3652629562"/>
                  </a:ext>
                </a:extLst>
              </a:tr>
              <a:tr h="377657">
                <a:tc>
                  <a:txBody>
                    <a:bodyPr/>
                    <a:lstStyle/>
                    <a:p>
                      <a:pPr algn="ctr"/>
                      <a:r>
                        <a:rPr lang="en-US" sz="1400" b="1">
                          <a:solidFill>
                            <a:schemeClr val="tx1"/>
                          </a:solidFill>
                          <a:latin typeface="+mj-lt"/>
                        </a:rPr>
                        <a:t>Nearly</a:t>
                      </a:r>
                      <a:r>
                        <a:rPr lang="en-US" sz="1400" b="1" baseline="0">
                          <a:solidFill>
                            <a:schemeClr val="tx1"/>
                          </a:solidFill>
                          <a:latin typeface="+mj-lt"/>
                        </a:rPr>
                        <a:t> Met (2)</a:t>
                      </a:r>
                      <a:endParaRPr lang="en-US" sz="1400" b="1">
                        <a:solidFill>
                          <a:schemeClr val="tx1"/>
                        </a:solidFill>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a:solidFill>
                            <a:schemeClr val="tx1"/>
                          </a:solidFill>
                          <a:latin typeface="+mj-lt"/>
                          <a:ea typeface="+mn-ea"/>
                          <a:cs typeface="+mn-cs"/>
                        </a:rPr>
                        <a:t>+</a:t>
                      </a:r>
                    </a:p>
                  </a:txBody>
                  <a:tcPr/>
                </a:tc>
                <a:tc>
                  <a:txBody>
                    <a:bodyPr/>
                    <a:lstStyle/>
                    <a:p>
                      <a:pPr algn="ctr"/>
                      <a:r>
                        <a:rPr lang="en-US" sz="1400" b="1" kern="1200">
                          <a:solidFill>
                            <a:schemeClr val="tx1"/>
                          </a:solidFill>
                          <a:latin typeface="+mj-lt"/>
                          <a:ea typeface="+mn-ea"/>
                          <a:cs typeface="+mn-cs"/>
                        </a:rPr>
                        <a:t>Nearly Met (2)</a:t>
                      </a:r>
                      <a:endParaRPr lang="en-US" sz="1400" b="1">
                        <a:solidFill>
                          <a:schemeClr val="tx1"/>
                        </a:solidFill>
                        <a:latin typeface="+mj-lt"/>
                      </a:endParaRPr>
                    </a:p>
                  </a:txBody>
                  <a:tcPr/>
                </a:tc>
                <a:tc>
                  <a:txBody>
                    <a:bodyPr/>
                    <a:lstStyle/>
                    <a:p>
                      <a:pPr algn="ctr"/>
                      <a:r>
                        <a:rPr lang="en-US" sz="1400">
                          <a:latin typeface="+mj-lt"/>
                        </a:rPr>
                        <a:t>2.50</a:t>
                      </a:r>
                    </a:p>
                  </a:txBody>
                  <a:tcPr/>
                </a:tc>
                <a:tc>
                  <a:txBody>
                    <a:bodyPr/>
                    <a:lstStyle/>
                    <a:p>
                      <a:pPr algn="ctr"/>
                      <a:r>
                        <a:rPr lang="en-US" sz="1400">
                          <a:latin typeface="+mj-lt"/>
                        </a:rPr>
                        <a:t>60</a:t>
                      </a:r>
                    </a:p>
                  </a:txBody>
                  <a:tcPr/>
                </a:tc>
                <a:extLst>
                  <a:ext uri="{0D108BD9-81ED-4DB2-BD59-A6C34878D82A}">
                    <a16:rowId xmlns:a16="http://schemas.microsoft.com/office/drawing/2014/main" val="2820161412"/>
                  </a:ext>
                </a:extLst>
              </a:tr>
              <a:tr h="377657">
                <a:tc>
                  <a:txBody>
                    <a:bodyPr/>
                    <a:lstStyle/>
                    <a:p>
                      <a:pPr algn="ctr"/>
                      <a:r>
                        <a:rPr lang="en-US" sz="1400" b="1">
                          <a:solidFill>
                            <a:schemeClr val="tx1"/>
                          </a:solidFill>
                          <a:latin typeface="+mj-lt"/>
                        </a:rPr>
                        <a:t>Met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a:solidFill>
                            <a:schemeClr val="tx1"/>
                          </a:solidFill>
                          <a:latin typeface="+mj-lt"/>
                          <a:ea typeface="+mn-ea"/>
                          <a:cs typeface="+mn-cs"/>
                        </a:rPr>
                        <a:t>+</a:t>
                      </a:r>
                    </a:p>
                  </a:txBody>
                  <a:tcPr/>
                </a:tc>
                <a:tc>
                  <a:txBody>
                    <a:bodyPr/>
                    <a:lstStyle/>
                    <a:p>
                      <a:pPr algn="ctr"/>
                      <a:r>
                        <a:rPr lang="en-US" sz="1400" b="1" kern="1200">
                          <a:solidFill>
                            <a:schemeClr val="tx1"/>
                          </a:solidFill>
                          <a:latin typeface="+mj-lt"/>
                          <a:ea typeface="+mn-ea"/>
                          <a:cs typeface="+mn-cs"/>
                        </a:rPr>
                        <a:t>Not Met (1)</a:t>
                      </a:r>
                      <a:endParaRPr lang="en-US" sz="1400" b="1">
                        <a:solidFill>
                          <a:schemeClr val="tx1"/>
                        </a:solidFill>
                        <a:latin typeface="+mj-lt"/>
                      </a:endParaRPr>
                    </a:p>
                  </a:txBody>
                  <a:tcPr/>
                </a:tc>
                <a:tc>
                  <a:txBody>
                    <a:bodyPr/>
                    <a:lstStyle/>
                    <a:p>
                      <a:pPr algn="ctr"/>
                      <a:r>
                        <a:rPr lang="en-US" sz="1400">
                          <a:latin typeface="+mj-lt"/>
                        </a:rPr>
                        <a:t>2.00</a:t>
                      </a:r>
                    </a:p>
                  </a:txBody>
                  <a:tcPr/>
                </a:tc>
                <a:tc>
                  <a:txBody>
                    <a:bodyPr/>
                    <a:lstStyle/>
                    <a:p>
                      <a:pPr algn="ctr"/>
                      <a:r>
                        <a:rPr lang="en-US" sz="1400">
                          <a:latin typeface="+mj-lt"/>
                        </a:rPr>
                        <a:t>60</a:t>
                      </a:r>
                    </a:p>
                  </a:txBody>
                  <a:tcPr/>
                </a:tc>
                <a:extLst>
                  <a:ext uri="{0D108BD9-81ED-4DB2-BD59-A6C34878D82A}">
                    <a16:rowId xmlns:a16="http://schemas.microsoft.com/office/drawing/2014/main" val="4158862169"/>
                  </a:ext>
                </a:extLst>
              </a:tr>
              <a:tr h="363520">
                <a:tc>
                  <a:txBody>
                    <a:bodyPr/>
                    <a:lstStyle/>
                    <a:p>
                      <a:pPr algn="ctr"/>
                      <a:r>
                        <a:rPr lang="en-US" sz="1400" b="1">
                          <a:solidFill>
                            <a:schemeClr val="tx1"/>
                          </a:solidFill>
                          <a:latin typeface="+mj-lt"/>
                        </a:rPr>
                        <a:t>Nearly Met</a:t>
                      </a:r>
                      <a:r>
                        <a:rPr lang="en-US" sz="1400" b="1" baseline="0">
                          <a:solidFill>
                            <a:schemeClr val="tx1"/>
                          </a:solidFill>
                          <a:latin typeface="+mj-lt"/>
                        </a:rPr>
                        <a:t> (2)</a:t>
                      </a:r>
                      <a:endParaRPr lang="en-US" sz="1400" b="1">
                        <a:solidFill>
                          <a:schemeClr val="tx1"/>
                        </a:solidFill>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a:solidFill>
                            <a:schemeClr val="tx1"/>
                          </a:solidFill>
                          <a:latin typeface="+mj-lt"/>
                          <a:ea typeface="+mn-ea"/>
                          <a:cs typeface="+mn-cs"/>
                        </a:rPr>
                        <a:t>+</a:t>
                      </a:r>
                    </a:p>
                  </a:txBody>
                  <a:tcPr/>
                </a:tc>
                <a:tc>
                  <a:txBody>
                    <a:bodyPr/>
                    <a:lstStyle/>
                    <a:p>
                      <a:pPr algn="ctr"/>
                      <a:r>
                        <a:rPr lang="en-US" sz="1400" b="1" kern="1200">
                          <a:solidFill>
                            <a:schemeClr val="tx1"/>
                          </a:solidFill>
                          <a:latin typeface="+mj-lt"/>
                          <a:ea typeface="+mn-ea"/>
                          <a:cs typeface="+mn-cs"/>
                        </a:rPr>
                        <a:t>Not Met (1)</a:t>
                      </a:r>
                      <a:endParaRPr lang="en-US" sz="1400" b="1">
                        <a:solidFill>
                          <a:schemeClr val="tx1"/>
                        </a:solidFill>
                        <a:latin typeface="+mj-lt"/>
                      </a:endParaRPr>
                    </a:p>
                  </a:txBody>
                  <a:tcPr/>
                </a:tc>
                <a:tc>
                  <a:txBody>
                    <a:bodyPr/>
                    <a:lstStyle/>
                    <a:p>
                      <a:pPr algn="ctr"/>
                      <a:r>
                        <a:rPr lang="en-US" sz="1400">
                          <a:latin typeface="+mj-lt"/>
                        </a:rPr>
                        <a:t>1.50</a:t>
                      </a:r>
                    </a:p>
                  </a:txBody>
                  <a:tcPr/>
                </a:tc>
                <a:tc>
                  <a:txBody>
                    <a:bodyPr/>
                    <a:lstStyle/>
                    <a:p>
                      <a:pPr algn="ctr"/>
                      <a:r>
                        <a:rPr lang="en-US" sz="1400">
                          <a:latin typeface="+mj-lt"/>
                        </a:rPr>
                        <a:t>45</a:t>
                      </a:r>
                    </a:p>
                  </a:txBody>
                  <a:tcPr/>
                </a:tc>
                <a:extLst>
                  <a:ext uri="{0D108BD9-81ED-4DB2-BD59-A6C34878D82A}">
                    <a16:rowId xmlns:a16="http://schemas.microsoft.com/office/drawing/2014/main" val="1631969521"/>
                  </a:ext>
                </a:extLst>
              </a:tr>
              <a:tr h="377657">
                <a:tc>
                  <a:txBody>
                    <a:bodyPr/>
                    <a:lstStyle/>
                    <a:p>
                      <a:pPr algn="ctr"/>
                      <a:r>
                        <a:rPr lang="en-US" sz="1400" b="1">
                          <a:solidFill>
                            <a:schemeClr val="tx1"/>
                          </a:solidFill>
                          <a:latin typeface="+mj-lt"/>
                        </a:rPr>
                        <a:t>Not</a:t>
                      </a:r>
                      <a:r>
                        <a:rPr lang="en-US" sz="1400" b="1" baseline="0">
                          <a:solidFill>
                            <a:schemeClr val="tx1"/>
                          </a:solidFill>
                          <a:latin typeface="+mj-lt"/>
                        </a:rPr>
                        <a:t> Met (1)</a:t>
                      </a:r>
                      <a:endParaRPr lang="en-US" sz="1400" b="1">
                        <a:solidFill>
                          <a:schemeClr val="tx1"/>
                        </a:solidFill>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a:solidFill>
                            <a:schemeClr val="tx1"/>
                          </a:solidFill>
                          <a:latin typeface="+mj-lt"/>
                          <a:ea typeface="+mn-ea"/>
                          <a:cs typeface="+mn-cs"/>
                        </a:rPr>
                        <a:t>+</a:t>
                      </a:r>
                    </a:p>
                  </a:txBody>
                  <a:tcPr/>
                </a:tc>
                <a:tc>
                  <a:txBody>
                    <a:bodyPr/>
                    <a:lstStyle/>
                    <a:p>
                      <a:pPr algn="ctr"/>
                      <a:r>
                        <a:rPr lang="en-US" sz="1400" b="1" kern="1200" dirty="0">
                          <a:solidFill>
                            <a:schemeClr val="tx1"/>
                          </a:solidFill>
                          <a:latin typeface="+mj-lt"/>
                          <a:ea typeface="+mn-ea"/>
                          <a:cs typeface="+mn-cs"/>
                        </a:rPr>
                        <a:t>Not Met (1)</a:t>
                      </a:r>
                      <a:endParaRPr lang="en-US" sz="1400" b="1" dirty="0">
                        <a:solidFill>
                          <a:schemeClr val="tx1"/>
                        </a:solidFill>
                        <a:latin typeface="+mj-lt"/>
                      </a:endParaRPr>
                    </a:p>
                  </a:txBody>
                  <a:tcPr/>
                </a:tc>
                <a:tc>
                  <a:txBody>
                    <a:bodyPr/>
                    <a:lstStyle/>
                    <a:p>
                      <a:pPr algn="ctr"/>
                      <a:r>
                        <a:rPr lang="en-US" sz="1400">
                          <a:latin typeface="+mj-lt"/>
                        </a:rPr>
                        <a:t>1.00</a:t>
                      </a:r>
                    </a:p>
                  </a:txBody>
                  <a:tcPr/>
                </a:tc>
                <a:tc>
                  <a:txBody>
                    <a:bodyPr/>
                    <a:lstStyle/>
                    <a:p>
                      <a:pPr algn="ctr"/>
                      <a:r>
                        <a:rPr lang="en-US" sz="1400" dirty="0">
                          <a:latin typeface="+mj-lt"/>
                        </a:rPr>
                        <a:t>30</a:t>
                      </a:r>
                    </a:p>
                  </a:txBody>
                  <a:tcPr/>
                </a:tc>
                <a:extLst>
                  <a:ext uri="{0D108BD9-81ED-4DB2-BD59-A6C34878D82A}">
                    <a16:rowId xmlns:a16="http://schemas.microsoft.com/office/drawing/2014/main" val="1820317705"/>
                  </a:ext>
                </a:extLst>
              </a:tr>
            </a:tbl>
          </a:graphicData>
        </a:graphic>
      </p:graphicFrame>
      <p:pic>
        <p:nvPicPr>
          <p:cNvPr id="6"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768643" y="962526"/>
            <a:ext cx="2940785" cy="5288254"/>
          </a:xfrm>
        </p:spPr>
      </p:pic>
    </p:spTree>
    <p:custDataLst>
      <p:tags r:id="rId1"/>
    </p:custDataLst>
    <p:extLst>
      <p:ext uri="{BB962C8B-B14F-4D97-AF65-F5344CB8AC3E}">
        <p14:creationId xmlns:p14="http://schemas.microsoft.com/office/powerpoint/2010/main" val="4000719131"/>
      </p:ext>
    </p:extLst>
  </p:cSld>
  <p:clrMapOvr>
    <a:masterClrMapping/>
  </p:clrMapOvr>
  <mc:AlternateContent xmlns:mc="http://schemas.openxmlformats.org/markup-compatibility/2006" xmlns:p14="http://schemas.microsoft.com/office/powerpoint/2010/main">
    <mc:Choice Requires="p14">
      <p:transition spd="slow" p14:dur="2000" advTm="29988"/>
    </mc:Choice>
    <mc:Fallback xmlns="">
      <p:transition spd="slow" advTm="299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A0F8C9-0536-44E3-92CA-2798A712B5A8}" type="slidenum">
              <a:rPr lang="en-US" smtClean="0"/>
              <a:t>14</a:t>
            </a:fld>
            <a:endParaRPr lang="en-US" dirty="0"/>
          </a:p>
        </p:txBody>
      </p:sp>
      <p:sp>
        <p:nvSpPr>
          <p:cNvPr id="10" name="Title 1"/>
          <p:cNvSpPr>
            <a:spLocks noGrp="1"/>
          </p:cNvSpPr>
          <p:nvPr>
            <p:ph type="title"/>
          </p:nvPr>
        </p:nvSpPr>
        <p:spPr>
          <a:xfrm>
            <a:off x="304800" y="533400"/>
            <a:ext cx="6934200" cy="657225"/>
          </a:xfrm>
        </p:spPr>
        <p:txBody>
          <a:bodyPr>
            <a:normAutofit/>
          </a:bodyPr>
          <a:lstStyle/>
          <a:p>
            <a:r>
              <a:rPr lang="en-US" sz="2400" b="1" dirty="0"/>
              <a:t>Closing</a:t>
            </a:r>
          </a:p>
        </p:txBody>
      </p:sp>
      <p:sp>
        <p:nvSpPr>
          <p:cNvPr id="8" name="TextBox 7"/>
          <p:cNvSpPr txBox="1"/>
          <p:nvPr/>
        </p:nvSpPr>
        <p:spPr>
          <a:xfrm>
            <a:off x="660637" y="2021261"/>
            <a:ext cx="11115304" cy="1872853"/>
          </a:xfrm>
          <a:prstGeom prst="roundRect">
            <a:avLst/>
          </a:prstGeom>
          <a:ln w="38100">
            <a:solidFill>
              <a:schemeClr val="accent2"/>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800" b="1" dirty="0">
                <a:solidFill>
                  <a:schemeClr val="tx2"/>
                </a:solidFill>
                <a:latin typeface="+mj-lt"/>
              </a:rPr>
              <a:t>Resources:</a:t>
            </a:r>
          </a:p>
          <a:p>
            <a:pPr algn="ctr"/>
            <a:r>
              <a:rPr lang="en-US" sz="2000" dirty="0">
                <a:hlinkClick r:id="rId3"/>
              </a:rPr>
              <a:t>https://www.ride.ri.gov/TeachersAdministrators/EducatorEvaluation/StudentLearning.aspx</a:t>
            </a:r>
            <a:endParaRPr lang="en-US" sz="2000" dirty="0"/>
          </a:p>
          <a:p>
            <a:pPr algn="ctr"/>
            <a:endParaRPr lang="en-US" sz="2800" b="1" dirty="0">
              <a:solidFill>
                <a:schemeClr val="tx2"/>
              </a:solidFill>
              <a:latin typeface="+mj-lt"/>
            </a:endParaRPr>
          </a:p>
          <a:p>
            <a:pPr algn="ctr"/>
            <a:r>
              <a:rPr lang="en-US" sz="2800" dirty="0">
                <a:latin typeface="+mj-lt"/>
              </a:rPr>
              <a:t>Evaluation email: </a:t>
            </a:r>
            <a:r>
              <a:rPr lang="en-US" sz="2800" dirty="0">
                <a:solidFill>
                  <a:schemeClr val="accent1">
                    <a:lumMod val="50000"/>
                  </a:schemeClr>
                </a:solidFill>
                <a:latin typeface="+mj-lt"/>
                <a:hlinkClick r:id="rId4"/>
              </a:rPr>
              <a:t>EdEval@ride.ri.gov</a:t>
            </a:r>
            <a:endParaRPr lang="en-US" sz="2800" dirty="0">
              <a:solidFill>
                <a:schemeClr val="accent1">
                  <a:lumMod val="50000"/>
                </a:schemeClr>
              </a:solidFill>
              <a:latin typeface="+mj-lt"/>
            </a:endParaRPr>
          </a:p>
        </p:txBody>
      </p:sp>
    </p:spTree>
    <p:extLst>
      <p:ext uri="{BB962C8B-B14F-4D97-AF65-F5344CB8AC3E}">
        <p14:creationId xmlns:p14="http://schemas.microsoft.com/office/powerpoint/2010/main" val="4110080047"/>
      </p:ext>
    </p:extLst>
  </p:cSld>
  <p:clrMapOvr>
    <a:masterClrMapping/>
  </p:clrMapOvr>
  <mc:AlternateContent xmlns:mc="http://schemas.openxmlformats.org/markup-compatibility/2006" xmlns:p14="http://schemas.microsoft.com/office/powerpoint/2010/main">
    <mc:Choice Requires="p14">
      <p:transition spd="slow" p14:dur="2000" advTm="39589"/>
    </mc:Choice>
    <mc:Fallback xmlns="">
      <p:transition spd="slow" advTm="3958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A0F8C9-0536-44E3-92CA-2798A712B5A8}" type="slidenum">
              <a:rPr lang="en-US" smtClean="0"/>
              <a:t>15</a:t>
            </a:fld>
            <a:endParaRPr lang="en-US" dirty="0"/>
          </a:p>
        </p:txBody>
      </p:sp>
      <p:sp>
        <p:nvSpPr>
          <p:cNvPr id="10" name="Title 1"/>
          <p:cNvSpPr>
            <a:spLocks noGrp="1"/>
          </p:cNvSpPr>
          <p:nvPr>
            <p:ph type="title"/>
          </p:nvPr>
        </p:nvSpPr>
        <p:spPr>
          <a:xfrm>
            <a:off x="384853" y="523610"/>
            <a:ext cx="7780421" cy="596578"/>
          </a:xfrm>
        </p:spPr>
        <p:txBody>
          <a:bodyPr>
            <a:noAutofit/>
          </a:bodyPr>
          <a:lstStyle/>
          <a:p>
            <a:r>
              <a:rPr lang="en-US" sz="2400" b="1" dirty="0"/>
              <a:t>Optional Closing Activity: Reflection &amp; Discussion</a:t>
            </a:r>
          </a:p>
        </p:txBody>
      </p:sp>
      <p:sp>
        <p:nvSpPr>
          <p:cNvPr id="2" name="TextBox 1"/>
          <p:cNvSpPr txBox="1"/>
          <p:nvPr/>
        </p:nvSpPr>
        <p:spPr>
          <a:xfrm>
            <a:off x="565328" y="1120188"/>
            <a:ext cx="10237681" cy="4401205"/>
          </a:xfrm>
          <a:prstGeom prst="rect">
            <a:avLst/>
          </a:prstGeom>
          <a:noFill/>
        </p:spPr>
        <p:txBody>
          <a:bodyPr wrap="square" rtlCol="0">
            <a:spAutoFit/>
          </a:bodyPr>
          <a:lstStyle/>
          <a:p>
            <a:pPr marL="171450" lvl="0" indent="-171450">
              <a:buFont typeface="Arial" panose="020B0604020202020204" pitchFamily="34" charset="0"/>
              <a:buChar char="•"/>
            </a:pPr>
            <a:r>
              <a:rPr lang="en-US" sz="2800" dirty="0">
                <a:latin typeface="+mj-lt"/>
              </a:rPr>
              <a:t>Based on your experiences with SLOs, what would you say was the biggest difference between implementing your model and SLOs?</a:t>
            </a:r>
          </a:p>
          <a:p>
            <a:pPr lvl="0"/>
            <a:endParaRPr lang="en-US" sz="2800" dirty="0">
              <a:latin typeface="+mj-lt"/>
            </a:endParaRPr>
          </a:p>
          <a:p>
            <a:pPr marL="171450" lvl="0" indent="-171450">
              <a:buFont typeface="Arial" panose="020B0604020202020204" pitchFamily="34" charset="0"/>
              <a:buChar char="•"/>
            </a:pPr>
            <a:r>
              <a:rPr lang="en-US" sz="2800" dirty="0">
                <a:latin typeface="+mj-lt"/>
              </a:rPr>
              <a:t>What advice would you give to someone in the same role starting this process that you wish someone had given to you at the start of last year?</a:t>
            </a:r>
          </a:p>
          <a:p>
            <a:pPr lvl="0"/>
            <a:endParaRPr lang="en-US" sz="2800" dirty="0">
              <a:latin typeface="+mj-lt"/>
            </a:endParaRPr>
          </a:p>
          <a:p>
            <a:pPr marL="171450" lvl="0" indent="-171450">
              <a:buFont typeface="Arial" panose="020B0604020202020204" pitchFamily="34" charset="0"/>
              <a:buChar char="•"/>
            </a:pPr>
            <a:r>
              <a:rPr lang="en-US" sz="2800" dirty="0">
                <a:latin typeface="+mj-lt"/>
              </a:rPr>
              <a:t>How would you improve upon the ways in which you organized the many aspects of student learning within the evaluation process (i.e. organization, expectations, data, students, etc.)?</a:t>
            </a:r>
          </a:p>
        </p:txBody>
      </p:sp>
    </p:spTree>
    <p:extLst>
      <p:ext uri="{BB962C8B-B14F-4D97-AF65-F5344CB8AC3E}">
        <p14:creationId xmlns:p14="http://schemas.microsoft.com/office/powerpoint/2010/main" val="1481864689"/>
      </p:ext>
    </p:extLst>
  </p:cSld>
  <p:clrMapOvr>
    <a:masterClrMapping/>
  </p:clrMapOvr>
  <mc:AlternateContent xmlns:mc="http://schemas.openxmlformats.org/markup-compatibility/2006" xmlns:p14="http://schemas.microsoft.com/office/powerpoint/2010/main">
    <mc:Choice Requires="p14">
      <p:transition spd="slow" p14:dur="2000" advTm="26255"/>
    </mc:Choice>
    <mc:Fallback xmlns="">
      <p:transition spd="slow" advTm="2625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17" y="424934"/>
            <a:ext cx="10515600" cy="928972"/>
          </a:xfrm>
        </p:spPr>
        <p:txBody>
          <a:bodyPr>
            <a:normAutofit/>
          </a:bodyPr>
          <a:lstStyle/>
          <a:p>
            <a:r>
              <a:rPr lang="en-US" sz="2400" b="1" dirty="0"/>
              <a:t>Guiding Principles</a:t>
            </a:r>
          </a:p>
        </p:txBody>
      </p:sp>
      <p:sp>
        <p:nvSpPr>
          <p:cNvPr id="11" name="Rectangle 10"/>
          <p:cNvSpPr>
            <a:spLocks noChangeArrowheads="1"/>
          </p:cNvSpPr>
          <p:nvPr/>
        </p:nvSpPr>
        <p:spPr bwMode="auto">
          <a:xfrm>
            <a:off x="1676401" y="424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a:spLocks noChangeArrowheads="1"/>
          </p:cNvSpPr>
          <p:nvPr/>
        </p:nvSpPr>
        <p:spPr bwMode="auto">
          <a:xfrm>
            <a:off x="1676401" y="424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4"/>
          <p:cNvSpPr>
            <a:spLocks noChangeArrowheads="1"/>
          </p:cNvSpPr>
          <p:nvPr/>
        </p:nvSpPr>
        <p:spPr bwMode="auto">
          <a:xfrm>
            <a:off x="1676401" y="424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8"/>
          <p:cNvSpPr>
            <a:spLocks noChangeArrowheads="1"/>
          </p:cNvSpPr>
          <p:nvPr/>
        </p:nvSpPr>
        <p:spPr bwMode="auto">
          <a:xfrm>
            <a:off x="1676401" y="271046"/>
            <a:ext cx="184731"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n-US" altLang="en-US" sz="1000">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Bef>
                <a:spcPct val="0"/>
              </a:spcBef>
              <a:spcAft>
                <a:spcPct val="0"/>
              </a:spcAft>
            </a:pPr>
            <a:br>
              <a:rPr lang="en-US" altLang="en-US" sz="1000">
                <a:latin typeface="Calibri" panose="020F0502020204030204" pitchFamily="34" charset="0"/>
                <a:ea typeface="Calibri" panose="020F0502020204030204" pitchFamily="34" charset="0"/>
                <a:cs typeface="Times New Roman" panose="02020603050405020304" pitchFamily="18" charset="0"/>
              </a:rPr>
            </a:br>
            <a:endParaRPr lang="en-US" altLang="en-US">
              <a:latin typeface="Arial" panose="020B0604020202020204" pitchFamily="34" charset="0"/>
            </a:endParaRPr>
          </a:p>
        </p:txBody>
      </p:sp>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t="14247"/>
          <a:stretch/>
        </p:blipFill>
        <p:spPr>
          <a:xfrm>
            <a:off x="2348753" y="1266825"/>
            <a:ext cx="7700682" cy="4952714"/>
          </a:xfrm>
          <a:prstGeom prst="rect">
            <a:avLst/>
          </a:prstGeom>
        </p:spPr>
      </p:pic>
      <p:sp>
        <p:nvSpPr>
          <p:cNvPr id="3" name="5-Point Star 2"/>
          <p:cNvSpPr/>
          <p:nvPr/>
        </p:nvSpPr>
        <p:spPr bwMode="auto">
          <a:xfrm>
            <a:off x="2195242" y="4478612"/>
            <a:ext cx="634340" cy="522514"/>
          </a:xfrm>
          <a:prstGeom prst="star5">
            <a:avLst/>
          </a:prstGeom>
          <a:solidFill>
            <a:srgbClr val="FF0000"/>
          </a:solidFill>
          <a:ln w="19050" algn="ctr">
            <a:solidFill>
              <a:schemeClr val="accent1"/>
            </a:solidFill>
            <a:round/>
            <a:headEnd/>
            <a:tailEnd type="triangle" w="med" len="med"/>
          </a:ln>
        </p:spPr>
        <p:txBody>
          <a:bodyPr wrap="none" rtlCol="0" anchor="ctr"/>
          <a:lstStyle/>
          <a:p>
            <a:pPr algn="ctr"/>
            <a:endParaRPr lang="en-US">
              <a:latin typeface="Book Antiqua" pitchFamily="18" charset="0"/>
            </a:endParaRPr>
          </a:p>
        </p:txBody>
      </p:sp>
      <p:sp>
        <p:nvSpPr>
          <p:cNvPr id="10" name="5-Point Star 9"/>
          <p:cNvSpPr/>
          <p:nvPr/>
        </p:nvSpPr>
        <p:spPr bwMode="auto">
          <a:xfrm>
            <a:off x="2195242" y="3743182"/>
            <a:ext cx="634340" cy="522514"/>
          </a:xfrm>
          <a:prstGeom prst="star5">
            <a:avLst/>
          </a:prstGeom>
          <a:solidFill>
            <a:srgbClr val="FF0000"/>
          </a:solidFill>
          <a:ln w="19050" algn="ctr">
            <a:solidFill>
              <a:schemeClr val="accent1"/>
            </a:solidFill>
            <a:round/>
            <a:headEnd/>
            <a:tailEnd type="triangle" w="med" len="med"/>
          </a:ln>
        </p:spPr>
        <p:txBody>
          <a:bodyPr wrap="none" rtlCol="0" anchor="ctr"/>
          <a:lstStyle/>
          <a:p>
            <a:pPr algn="ctr"/>
            <a:endParaRPr lang="en-US">
              <a:latin typeface="Book Antiqua" pitchFamily="18" charset="0"/>
            </a:endParaRPr>
          </a:p>
        </p:txBody>
      </p:sp>
      <p:sp>
        <p:nvSpPr>
          <p:cNvPr id="15" name="5-Point Star 14"/>
          <p:cNvSpPr/>
          <p:nvPr/>
        </p:nvSpPr>
        <p:spPr bwMode="auto">
          <a:xfrm>
            <a:off x="2195242" y="5347069"/>
            <a:ext cx="634340" cy="522514"/>
          </a:xfrm>
          <a:prstGeom prst="star5">
            <a:avLst/>
          </a:prstGeom>
          <a:solidFill>
            <a:srgbClr val="FF0000"/>
          </a:solidFill>
          <a:ln w="19050" algn="ctr">
            <a:solidFill>
              <a:schemeClr val="accent1"/>
            </a:solidFill>
            <a:round/>
            <a:headEnd/>
            <a:tailEnd type="triangle" w="med" len="med"/>
          </a:ln>
        </p:spPr>
        <p:txBody>
          <a:bodyPr wrap="none" rtlCol="0" anchor="ctr"/>
          <a:lstStyle/>
          <a:p>
            <a:pPr algn="ctr"/>
            <a:endParaRPr lang="en-US">
              <a:latin typeface="Book Antiqua" pitchFamily="18" charset="0"/>
            </a:endParaRPr>
          </a:p>
        </p:txBody>
      </p:sp>
    </p:spTree>
    <p:custDataLst>
      <p:tags r:id="rId1"/>
    </p:custDataLst>
    <p:extLst>
      <p:ext uri="{BB962C8B-B14F-4D97-AF65-F5344CB8AC3E}">
        <p14:creationId xmlns:p14="http://schemas.microsoft.com/office/powerpoint/2010/main" val="1339629179"/>
      </p:ext>
    </p:extLst>
  </p:cSld>
  <p:clrMapOvr>
    <a:masterClrMapping/>
  </p:clrMapOvr>
  <mc:AlternateContent xmlns:mc="http://schemas.openxmlformats.org/markup-compatibility/2006" xmlns:p14="http://schemas.microsoft.com/office/powerpoint/2010/main">
    <mc:Choice Requires="p14">
      <p:transition spd="slow" p14:dur="2000" advTm="24210"/>
    </mc:Choice>
    <mc:Fallback xmlns="">
      <p:transition spd="slow" advTm="242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A0F8C9-0536-44E3-92CA-2798A712B5A8}" type="slidenum">
              <a:rPr lang="en-US" smtClean="0"/>
              <a:t>3</a:t>
            </a:fld>
            <a:endParaRPr lang="en-US" dirty="0"/>
          </a:p>
        </p:txBody>
      </p:sp>
      <p:sp>
        <p:nvSpPr>
          <p:cNvPr id="10" name="Title 1"/>
          <p:cNvSpPr>
            <a:spLocks noGrp="1"/>
          </p:cNvSpPr>
          <p:nvPr>
            <p:ph type="title"/>
          </p:nvPr>
        </p:nvSpPr>
        <p:spPr>
          <a:xfrm>
            <a:off x="304800" y="533400"/>
            <a:ext cx="6934200" cy="657225"/>
          </a:xfrm>
        </p:spPr>
        <p:txBody>
          <a:bodyPr>
            <a:normAutofit/>
          </a:bodyPr>
          <a:lstStyle/>
          <a:p>
            <a:r>
              <a:rPr lang="en-US" sz="2400" b="1" dirty="0"/>
              <a:t>Essential Question</a:t>
            </a:r>
          </a:p>
        </p:txBody>
      </p:sp>
      <p:sp>
        <p:nvSpPr>
          <p:cNvPr id="5" name="Content Placeholder 8"/>
          <p:cNvSpPr>
            <a:spLocks noGrp="1"/>
          </p:cNvSpPr>
          <p:nvPr>
            <p:ph idx="1"/>
          </p:nvPr>
        </p:nvSpPr>
        <p:spPr>
          <a:xfrm>
            <a:off x="1358303" y="1887166"/>
            <a:ext cx="9614497" cy="2473183"/>
          </a:xfrm>
          <a:prstGeom prst="roundRect">
            <a:avLst/>
          </a:prstGeom>
          <a:ln w="38100">
            <a:solidFill>
              <a:schemeClr val="accent2"/>
            </a:solidFill>
          </a:ln>
        </p:spPr>
        <p:style>
          <a:lnRef idx="2">
            <a:schemeClr val="accent3"/>
          </a:lnRef>
          <a:fillRef idx="1">
            <a:schemeClr val="lt1"/>
          </a:fillRef>
          <a:effectRef idx="0">
            <a:schemeClr val="accent3"/>
          </a:effectRef>
          <a:fontRef idx="minor">
            <a:schemeClr val="dk1"/>
          </a:fontRef>
        </p:style>
        <p:txBody>
          <a:bodyPr>
            <a:normAutofit/>
          </a:bodyPr>
          <a:lstStyle/>
          <a:p>
            <a:pPr marL="0" indent="0" algn="ctr">
              <a:buNone/>
            </a:pPr>
            <a:r>
              <a:rPr lang="en-US" sz="4800" dirty="0">
                <a:latin typeface="Century Gothic" panose="020B0502020202020204" pitchFamily="34" charset="0"/>
              </a:rPr>
              <a:t>How do we measure student learning with accuracy </a:t>
            </a:r>
            <a:r>
              <a:rPr lang="en-US" sz="4800" i="1" dirty="0">
                <a:latin typeface="Century Gothic" panose="020B0502020202020204" pitchFamily="34" charset="0"/>
              </a:rPr>
              <a:t>and</a:t>
            </a:r>
            <a:r>
              <a:rPr lang="en-US" sz="4800" dirty="0">
                <a:latin typeface="Century Gothic" panose="020B0502020202020204" pitchFamily="34" charset="0"/>
              </a:rPr>
              <a:t> authenticity?</a:t>
            </a:r>
          </a:p>
          <a:p>
            <a:pPr marL="0" indent="0">
              <a:buNone/>
            </a:pPr>
            <a:endParaRPr lang="en-US" sz="2000" b="1" dirty="0"/>
          </a:p>
          <a:p>
            <a:pPr marL="0" indent="0">
              <a:buNone/>
            </a:pPr>
            <a:endParaRPr lang="en-US" sz="2000" b="1" dirty="0">
              <a:latin typeface="Century Gothic" pitchFamily="34" charset="0"/>
              <a:ea typeface="ＭＳ Ｐゴシック" charset="-128"/>
            </a:endParaRPr>
          </a:p>
          <a:p>
            <a:pPr>
              <a:buNone/>
            </a:pPr>
            <a:endParaRPr lang="en-US" dirty="0"/>
          </a:p>
        </p:txBody>
      </p:sp>
    </p:spTree>
    <p:custDataLst>
      <p:tags r:id="rId1"/>
    </p:custDataLst>
    <p:extLst>
      <p:ext uri="{BB962C8B-B14F-4D97-AF65-F5344CB8AC3E}">
        <p14:creationId xmlns:p14="http://schemas.microsoft.com/office/powerpoint/2010/main" val="3488178840"/>
      </p:ext>
    </p:extLst>
  </p:cSld>
  <p:clrMapOvr>
    <a:masterClrMapping/>
  </p:clrMapOvr>
  <mc:AlternateContent xmlns:mc="http://schemas.openxmlformats.org/markup-compatibility/2006" xmlns:p14="http://schemas.microsoft.com/office/powerpoint/2010/main">
    <mc:Choice Requires="p14">
      <p:transition spd="slow" p14:dur="2000" advTm="39359"/>
    </mc:Choice>
    <mc:Fallback xmlns="">
      <p:transition spd="slow" advTm="3935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A0F8C9-0536-44E3-92CA-2798A712B5A8}" type="slidenum">
              <a:rPr lang="en-US" smtClean="0"/>
              <a:t>4</a:t>
            </a:fld>
            <a:endParaRPr lang="en-US" dirty="0"/>
          </a:p>
        </p:txBody>
      </p:sp>
      <p:sp>
        <p:nvSpPr>
          <p:cNvPr id="10" name="Title 1"/>
          <p:cNvSpPr>
            <a:spLocks noGrp="1"/>
          </p:cNvSpPr>
          <p:nvPr>
            <p:ph type="title"/>
          </p:nvPr>
        </p:nvSpPr>
        <p:spPr>
          <a:xfrm>
            <a:off x="304800" y="533400"/>
            <a:ext cx="6934200" cy="657225"/>
          </a:xfrm>
        </p:spPr>
        <p:txBody>
          <a:bodyPr>
            <a:normAutofit/>
          </a:bodyPr>
          <a:lstStyle/>
          <a:p>
            <a:r>
              <a:rPr lang="en-US" sz="2400" b="1" dirty="0"/>
              <a:t>Intended Outcomes: Overview</a:t>
            </a:r>
          </a:p>
        </p:txBody>
      </p:sp>
      <p:sp>
        <p:nvSpPr>
          <p:cNvPr id="5" name="Content Placeholder 8"/>
          <p:cNvSpPr txBox="1">
            <a:spLocks/>
          </p:cNvSpPr>
          <p:nvPr/>
        </p:nvSpPr>
        <p:spPr bwMode="auto">
          <a:xfrm>
            <a:off x="1010887" y="1343767"/>
            <a:ext cx="10092542" cy="3685433"/>
          </a:xfrm>
          <a:prstGeom prst="roundRect">
            <a:avLst/>
          </a:prstGeom>
          <a:ln w="38100" cap="flat" cmpd="sng" algn="ctr">
            <a:solidFill>
              <a:schemeClr val="accent2"/>
            </a:solidFill>
            <a:prstDash val="solid"/>
            <a:miter lim="800000"/>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normAutofit/>
          </a:bodyPr>
          <a:lstStyle>
            <a:lvl1pPr marL="228600" indent="-228600" algn="l" rtl="0" eaLnBrk="1" fontAlgn="base" hangingPunct="1">
              <a:spcBef>
                <a:spcPct val="20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1pPr>
            <a:lvl2pPr marL="571500" indent="-228600" algn="l" rtl="0" eaLnBrk="1" fontAlgn="base" hangingPunct="1">
              <a:spcBef>
                <a:spcPct val="20000"/>
              </a:spcBef>
              <a:spcAft>
                <a:spcPct val="0"/>
              </a:spcAft>
              <a:buClr>
                <a:schemeClr val="tx1"/>
              </a:buClr>
              <a:buChar char="o"/>
              <a:defRPr sz="2400">
                <a:solidFill>
                  <a:schemeClr val="dk1"/>
                </a:solidFill>
                <a:latin typeface="Calibri" panose="020F0502020204030204" pitchFamily="34" charset="0"/>
                <a:ea typeface="+mn-ea"/>
                <a:cs typeface="Calibri" panose="020F0502020204030204" pitchFamily="34" charset="0"/>
              </a:defRPr>
            </a:lvl2pPr>
            <a:lvl3pPr marL="914400" indent="-228600" algn="l" rtl="0" eaLnBrk="1" fontAlgn="base" hangingPunct="1">
              <a:spcBef>
                <a:spcPct val="20000"/>
              </a:spcBef>
              <a:spcAft>
                <a:spcPct val="0"/>
              </a:spcAft>
              <a:buClr>
                <a:schemeClr val="tx1"/>
              </a:buClr>
              <a:buFont typeface="Wingdings" pitchFamily="2" charset="2"/>
              <a:buChar char="§"/>
              <a:defRPr sz="2400">
                <a:solidFill>
                  <a:schemeClr val="dk1"/>
                </a:solidFill>
                <a:latin typeface="Calibri" panose="020F0502020204030204" pitchFamily="34" charset="0"/>
                <a:ea typeface="+mn-ea"/>
                <a:cs typeface="Calibri" panose="020F0502020204030204" pitchFamily="34" charset="0"/>
              </a:defRPr>
            </a:lvl3pPr>
            <a:lvl4pPr marL="1257300" indent="-228600" algn="l" rtl="0" eaLnBrk="1" fontAlgn="base" hangingPunct="1">
              <a:spcBef>
                <a:spcPct val="20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4pPr>
            <a:lvl5pPr marL="1600200" indent="-228600" algn="l" rtl="0" eaLnBrk="1" fontAlgn="base" hangingPunct="1">
              <a:spcBef>
                <a:spcPct val="25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5pPr>
            <a:lvl6pPr marL="20574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6pPr>
            <a:lvl7pPr marL="25146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7pPr>
            <a:lvl8pPr marL="29718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8pPr>
            <a:lvl9pPr marL="34290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9pPr>
          </a:lstStyle>
          <a:p>
            <a:pPr marL="0" indent="0">
              <a:buClr>
                <a:prstClr val="black"/>
              </a:buClr>
              <a:buFontTx/>
              <a:buNone/>
            </a:pPr>
            <a:r>
              <a:rPr lang="en-US" sz="3000" kern="0" dirty="0">
                <a:solidFill>
                  <a:prstClr val="black"/>
                </a:solidFill>
                <a:latin typeface="+mj-lt"/>
              </a:rPr>
              <a:t>Today’s intended outcomes are to:</a:t>
            </a:r>
          </a:p>
          <a:p>
            <a:pPr marL="457200" indent="-457200">
              <a:buClr>
                <a:prstClr val="black"/>
              </a:buClr>
              <a:buFont typeface="+mj-lt"/>
              <a:buAutoNum type="arabicPeriod"/>
            </a:pPr>
            <a:r>
              <a:rPr lang="en-US" sz="3000" kern="0" dirty="0">
                <a:solidFill>
                  <a:schemeClr val="tx1"/>
                </a:solidFill>
                <a:latin typeface="+mj-lt"/>
              </a:rPr>
              <a:t>Review the 3e Rubric &amp; Scoring Guidance and understand how instructional processes lead to instructional outcomes</a:t>
            </a:r>
          </a:p>
          <a:p>
            <a:pPr marL="457200" indent="-457200">
              <a:buClr>
                <a:prstClr val="black"/>
              </a:buClr>
              <a:buFont typeface="+mj-lt"/>
              <a:buAutoNum type="arabicPeriod"/>
            </a:pPr>
            <a:r>
              <a:rPr lang="en-US" sz="3000" kern="0" dirty="0">
                <a:solidFill>
                  <a:schemeClr val="tx1"/>
                </a:solidFill>
                <a:latin typeface="+mj-lt"/>
              </a:rPr>
              <a:t>Reflect on implementation and plan for next year</a:t>
            </a:r>
          </a:p>
          <a:p>
            <a:pPr marL="457200" indent="-457200">
              <a:buClr>
                <a:prstClr val="black"/>
              </a:buClr>
              <a:buFont typeface="+mj-lt"/>
              <a:buAutoNum type="arabicPeriod"/>
            </a:pPr>
            <a:r>
              <a:rPr lang="en-US" sz="3000" kern="0" dirty="0">
                <a:solidFill>
                  <a:schemeClr val="tx1"/>
                </a:solidFill>
                <a:latin typeface="+mj-lt"/>
              </a:rPr>
              <a:t>Understand how a student learning score is calculated</a:t>
            </a:r>
            <a:endParaRPr lang="en-US" sz="3000" b="1" kern="0" dirty="0">
              <a:solidFill>
                <a:schemeClr val="tx1"/>
              </a:solidFill>
              <a:latin typeface="+mj-lt"/>
            </a:endParaRPr>
          </a:p>
          <a:p>
            <a:pPr marL="0" indent="0">
              <a:buFontTx/>
              <a:buNone/>
            </a:pPr>
            <a:endParaRPr lang="en-US" sz="2000" b="1" kern="0" dirty="0">
              <a:latin typeface="Century Gothic" pitchFamily="34" charset="0"/>
              <a:ea typeface="ＭＳ Ｐゴシック" charset="-128"/>
            </a:endParaRPr>
          </a:p>
          <a:p>
            <a:pPr>
              <a:buFontTx/>
              <a:buNone/>
            </a:pPr>
            <a:endParaRPr lang="en-US" kern="0" dirty="0"/>
          </a:p>
        </p:txBody>
      </p:sp>
    </p:spTree>
    <p:extLst>
      <p:ext uri="{BB962C8B-B14F-4D97-AF65-F5344CB8AC3E}">
        <p14:creationId xmlns:p14="http://schemas.microsoft.com/office/powerpoint/2010/main" val="618702347"/>
      </p:ext>
    </p:extLst>
  </p:cSld>
  <p:clrMapOvr>
    <a:masterClrMapping/>
  </p:clrMapOvr>
  <mc:AlternateContent xmlns:mc="http://schemas.openxmlformats.org/markup-compatibility/2006" xmlns:p14="http://schemas.microsoft.com/office/powerpoint/2010/main">
    <mc:Choice Requires="p14">
      <p:transition spd="slow" p14:dur="2000" advTm="24184"/>
    </mc:Choice>
    <mc:Fallback xmlns="">
      <p:transition spd="slow" advTm="2418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A0F8C9-0536-44E3-92CA-2798A712B5A8}" type="slidenum">
              <a:rPr lang="en-US" smtClean="0"/>
              <a:t>5</a:t>
            </a:fld>
            <a:endParaRPr lang="en-US" dirty="0"/>
          </a:p>
        </p:txBody>
      </p:sp>
      <p:sp>
        <p:nvSpPr>
          <p:cNvPr id="10" name="Title 1"/>
          <p:cNvSpPr>
            <a:spLocks noGrp="1"/>
          </p:cNvSpPr>
          <p:nvPr>
            <p:ph type="title"/>
          </p:nvPr>
        </p:nvSpPr>
        <p:spPr>
          <a:xfrm>
            <a:off x="304800" y="533400"/>
            <a:ext cx="6934200" cy="657225"/>
          </a:xfrm>
        </p:spPr>
        <p:txBody>
          <a:bodyPr>
            <a:normAutofit/>
          </a:bodyPr>
          <a:lstStyle/>
          <a:p>
            <a:r>
              <a:rPr lang="en-US" sz="2400" b="1" dirty="0"/>
              <a:t>Intended Outcomes: Overview</a:t>
            </a:r>
          </a:p>
        </p:txBody>
      </p:sp>
      <p:sp>
        <p:nvSpPr>
          <p:cNvPr id="5" name="Content Placeholder 8"/>
          <p:cNvSpPr txBox="1">
            <a:spLocks/>
          </p:cNvSpPr>
          <p:nvPr/>
        </p:nvSpPr>
        <p:spPr bwMode="auto">
          <a:xfrm>
            <a:off x="1010887" y="1343767"/>
            <a:ext cx="10092542" cy="3685433"/>
          </a:xfrm>
          <a:prstGeom prst="roundRect">
            <a:avLst/>
          </a:prstGeom>
          <a:ln w="38100" cap="flat" cmpd="sng" algn="ctr">
            <a:solidFill>
              <a:schemeClr val="accent2"/>
            </a:solidFill>
            <a:prstDash val="solid"/>
            <a:miter lim="800000"/>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normAutofit/>
          </a:bodyPr>
          <a:lstStyle>
            <a:lvl1pPr marL="228600" indent="-228600" algn="l" rtl="0" eaLnBrk="1" fontAlgn="base" hangingPunct="1">
              <a:spcBef>
                <a:spcPct val="20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1pPr>
            <a:lvl2pPr marL="571500" indent="-228600" algn="l" rtl="0" eaLnBrk="1" fontAlgn="base" hangingPunct="1">
              <a:spcBef>
                <a:spcPct val="20000"/>
              </a:spcBef>
              <a:spcAft>
                <a:spcPct val="0"/>
              </a:spcAft>
              <a:buClr>
                <a:schemeClr val="tx1"/>
              </a:buClr>
              <a:buChar char="o"/>
              <a:defRPr sz="2400">
                <a:solidFill>
                  <a:schemeClr val="dk1"/>
                </a:solidFill>
                <a:latin typeface="Calibri" panose="020F0502020204030204" pitchFamily="34" charset="0"/>
                <a:ea typeface="+mn-ea"/>
                <a:cs typeface="Calibri" panose="020F0502020204030204" pitchFamily="34" charset="0"/>
              </a:defRPr>
            </a:lvl2pPr>
            <a:lvl3pPr marL="914400" indent="-228600" algn="l" rtl="0" eaLnBrk="1" fontAlgn="base" hangingPunct="1">
              <a:spcBef>
                <a:spcPct val="20000"/>
              </a:spcBef>
              <a:spcAft>
                <a:spcPct val="0"/>
              </a:spcAft>
              <a:buClr>
                <a:schemeClr val="tx1"/>
              </a:buClr>
              <a:buFont typeface="Wingdings" pitchFamily="2" charset="2"/>
              <a:buChar char="§"/>
              <a:defRPr sz="2400">
                <a:solidFill>
                  <a:schemeClr val="dk1"/>
                </a:solidFill>
                <a:latin typeface="Calibri" panose="020F0502020204030204" pitchFamily="34" charset="0"/>
                <a:ea typeface="+mn-ea"/>
                <a:cs typeface="Calibri" panose="020F0502020204030204" pitchFamily="34" charset="0"/>
              </a:defRPr>
            </a:lvl3pPr>
            <a:lvl4pPr marL="1257300" indent="-228600" algn="l" rtl="0" eaLnBrk="1" fontAlgn="base" hangingPunct="1">
              <a:spcBef>
                <a:spcPct val="20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4pPr>
            <a:lvl5pPr marL="1600200" indent="-228600" algn="l" rtl="0" eaLnBrk="1" fontAlgn="base" hangingPunct="1">
              <a:spcBef>
                <a:spcPct val="25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5pPr>
            <a:lvl6pPr marL="20574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6pPr>
            <a:lvl7pPr marL="25146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7pPr>
            <a:lvl8pPr marL="29718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8pPr>
            <a:lvl9pPr marL="34290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9pPr>
          </a:lstStyle>
          <a:p>
            <a:pPr marL="0" indent="0">
              <a:buClr>
                <a:prstClr val="black"/>
              </a:buClr>
              <a:buFontTx/>
              <a:buNone/>
            </a:pPr>
            <a:r>
              <a:rPr lang="en-US" sz="3000" kern="0" dirty="0">
                <a:solidFill>
                  <a:prstClr val="black"/>
                </a:solidFill>
                <a:latin typeface="+mj-lt"/>
              </a:rPr>
              <a:t>Today’s intended outcomes are to:</a:t>
            </a:r>
          </a:p>
          <a:p>
            <a:pPr marL="457200" indent="-457200">
              <a:buClr>
                <a:prstClr val="black"/>
              </a:buClr>
              <a:buFont typeface="+mj-lt"/>
              <a:buAutoNum type="arabicPeriod"/>
            </a:pPr>
            <a:r>
              <a:rPr lang="en-US" sz="3000" kern="0" dirty="0">
                <a:solidFill>
                  <a:srgbClr val="FF0000"/>
                </a:solidFill>
                <a:latin typeface="+mj-lt"/>
              </a:rPr>
              <a:t>Review the 3e Rubric &amp; Scoring Guidance and understand how instructional processes lead to instructional outcomes</a:t>
            </a:r>
          </a:p>
          <a:p>
            <a:pPr marL="457200" indent="-457200">
              <a:buClr>
                <a:prstClr val="black"/>
              </a:buClr>
              <a:buFont typeface="+mj-lt"/>
              <a:buAutoNum type="arabicPeriod"/>
            </a:pPr>
            <a:r>
              <a:rPr lang="en-US" sz="3000" kern="0" dirty="0">
                <a:solidFill>
                  <a:schemeClr val="tx1"/>
                </a:solidFill>
                <a:latin typeface="+mj-lt"/>
              </a:rPr>
              <a:t>Reflect on implementation and plan for next year</a:t>
            </a:r>
          </a:p>
          <a:p>
            <a:pPr marL="457200" indent="-457200">
              <a:buClr>
                <a:prstClr val="black"/>
              </a:buClr>
              <a:buFont typeface="+mj-lt"/>
              <a:buAutoNum type="arabicPeriod"/>
            </a:pPr>
            <a:r>
              <a:rPr lang="en-US" sz="3000" kern="0" dirty="0">
                <a:solidFill>
                  <a:schemeClr val="tx1"/>
                </a:solidFill>
                <a:latin typeface="+mj-lt"/>
              </a:rPr>
              <a:t>Understand how a student learning score is calculated</a:t>
            </a:r>
            <a:endParaRPr lang="en-US" sz="3000" b="1" kern="0" dirty="0">
              <a:solidFill>
                <a:schemeClr val="tx1"/>
              </a:solidFill>
              <a:latin typeface="+mj-lt"/>
            </a:endParaRPr>
          </a:p>
          <a:p>
            <a:pPr marL="0" indent="0">
              <a:buFontTx/>
              <a:buNone/>
            </a:pPr>
            <a:endParaRPr lang="en-US" sz="2000" b="1" kern="0" dirty="0">
              <a:latin typeface="Century Gothic" pitchFamily="34" charset="0"/>
              <a:ea typeface="ＭＳ Ｐゴシック" charset="-128"/>
            </a:endParaRPr>
          </a:p>
          <a:p>
            <a:pPr>
              <a:buFontTx/>
              <a:buNone/>
            </a:pPr>
            <a:endParaRPr lang="en-US" kern="0" dirty="0"/>
          </a:p>
        </p:txBody>
      </p:sp>
    </p:spTree>
    <p:extLst>
      <p:ext uri="{BB962C8B-B14F-4D97-AF65-F5344CB8AC3E}">
        <p14:creationId xmlns:p14="http://schemas.microsoft.com/office/powerpoint/2010/main" val="3472016191"/>
      </p:ext>
    </p:extLst>
  </p:cSld>
  <p:clrMapOvr>
    <a:masterClrMapping/>
  </p:clrMapOvr>
  <mc:AlternateContent xmlns:mc="http://schemas.openxmlformats.org/markup-compatibility/2006" xmlns:p14="http://schemas.microsoft.com/office/powerpoint/2010/main">
    <mc:Choice Requires="p14">
      <p:transition spd="slow" p14:dur="2000" advTm="13438"/>
    </mc:Choice>
    <mc:Fallback xmlns="">
      <p:transition spd="slow" advTm="1343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a:off x="1898020" y="520262"/>
            <a:ext cx="8395959" cy="5639596"/>
          </a:xfrm>
          <a:prstGeom prst="rect">
            <a:avLst/>
          </a:prstGeom>
        </p:spPr>
      </p:pic>
      <p:sp>
        <p:nvSpPr>
          <p:cNvPr id="3" name="Title 2"/>
          <p:cNvSpPr>
            <a:spLocks noGrp="1"/>
          </p:cNvSpPr>
          <p:nvPr>
            <p:ph type="title"/>
          </p:nvPr>
        </p:nvSpPr>
        <p:spPr>
          <a:xfrm>
            <a:off x="838200" y="365126"/>
            <a:ext cx="10515600" cy="714376"/>
          </a:xfrm>
        </p:spPr>
        <p:txBody>
          <a:bodyPr>
            <a:normAutofit/>
          </a:bodyPr>
          <a:lstStyle/>
          <a:p>
            <a:r>
              <a:rPr lang="en-US" sz="2400" dirty="0">
                <a:hlinkClick r:id="rId5"/>
              </a:rPr>
              <a:t>3e Rubric (RI Model)</a:t>
            </a:r>
            <a:endParaRPr lang="en-US" sz="2400" dirty="0"/>
          </a:p>
        </p:txBody>
      </p:sp>
    </p:spTree>
    <p:custDataLst>
      <p:tags r:id="rId1"/>
    </p:custDataLst>
    <p:extLst>
      <p:ext uri="{BB962C8B-B14F-4D97-AF65-F5344CB8AC3E}">
        <p14:creationId xmlns:p14="http://schemas.microsoft.com/office/powerpoint/2010/main" val="12068107"/>
      </p:ext>
    </p:extLst>
  </p:cSld>
  <p:clrMapOvr>
    <a:masterClrMapping/>
  </p:clrMapOvr>
  <mc:AlternateContent xmlns:mc="http://schemas.openxmlformats.org/markup-compatibility/2006" xmlns:p14="http://schemas.microsoft.com/office/powerpoint/2010/main">
    <mc:Choice Requires="p14">
      <p:transition spd="slow" p14:dur="2000" advTm="66815"/>
    </mc:Choice>
    <mc:Fallback xmlns="">
      <p:transition spd="slow" advTm="6681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4558" y="1690688"/>
            <a:ext cx="9829799" cy="3561348"/>
          </a:xfrm>
        </p:spPr>
        <p:txBody>
          <a:bodyPr/>
          <a:lstStyle/>
          <a:p>
            <a:pPr marL="457200" indent="-457200">
              <a:buAutoNum type="arabicPeriod"/>
            </a:pPr>
            <a:r>
              <a:rPr lang="en-US" sz="2700" dirty="0">
                <a:latin typeface="+mj-lt"/>
              </a:rPr>
              <a:t>(5 min.) </a:t>
            </a:r>
            <a:r>
              <a:rPr lang="en-US" sz="2700" b="1" dirty="0">
                <a:latin typeface="+mj-lt"/>
              </a:rPr>
              <a:t>Independently</a:t>
            </a:r>
            <a:r>
              <a:rPr lang="en-US" sz="2700" dirty="0">
                <a:latin typeface="+mj-lt"/>
              </a:rPr>
              <a:t>, read the rubric language first. Then, read the vignette and annotate. Finally, use the left side of the rubric to score the overall process </a:t>
            </a:r>
            <a:r>
              <a:rPr lang="en-US" sz="2700" i="1" dirty="0">
                <a:latin typeface="+mj-lt"/>
              </a:rPr>
              <a:t>on your organizer</a:t>
            </a:r>
            <a:r>
              <a:rPr lang="en-US" sz="2700" dirty="0">
                <a:latin typeface="+mj-lt"/>
              </a:rPr>
              <a:t>.</a:t>
            </a:r>
          </a:p>
          <a:p>
            <a:pPr marL="457200" indent="-457200">
              <a:buAutoNum type="arabicPeriod"/>
            </a:pPr>
            <a:r>
              <a:rPr lang="en-US" sz="2700" dirty="0">
                <a:latin typeface="+mj-lt"/>
              </a:rPr>
              <a:t>(15 min.) </a:t>
            </a:r>
            <a:r>
              <a:rPr lang="en-US" sz="2700" b="1" dirty="0">
                <a:latin typeface="+mj-lt"/>
              </a:rPr>
              <a:t>As a group</a:t>
            </a:r>
            <a:r>
              <a:rPr lang="en-US" sz="2700" dirty="0">
                <a:latin typeface="+mj-lt"/>
              </a:rPr>
              <a:t>, discuss each of your scores and come to a consensus on how this teacher would be scored, </a:t>
            </a:r>
            <a:r>
              <a:rPr lang="en-US" sz="2700" b="1" dirty="0">
                <a:latin typeface="+mj-lt"/>
              </a:rPr>
              <a:t>and</a:t>
            </a:r>
            <a:r>
              <a:rPr lang="en-US" sz="2700" dirty="0">
                <a:latin typeface="+mj-lt"/>
              </a:rPr>
              <a:t> any questions you still have about the score.</a:t>
            </a:r>
          </a:p>
          <a:p>
            <a:pPr marL="457200" indent="-457200">
              <a:buAutoNum type="arabicPeriod"/>
            </a:pPr>
            <a:r>
              <a:rPr lang="en-US" sz="2700" dirty="0">
                <a:latin typeface="+mj-lt"/>
              </a:rPr>
              <a:t>(10 min.) </a:t>
            </a:r>
            <a:r>
              <a:rPr lang="en-US" sz="2700" b="1" dirty="0">
                <a:latin typeface="+mj-lt"/>
              </a:rPr>
              <a:t>As a group</a:t>
            </a:r>
            <a:r>
              <a:rPr lang="en-US" sz="2700" dirty="0">
                <a:latin typeface="+mj-lt"/>
              </a:rPr>
              <a:t>, share out the questions and/or concerns that arose from engaging in this discussion.</a:t>
            </a:r>
          </a:p>
        </p:txBody>
      </p:sp>
      <p:sp>
        <p:nvSpPr>
          <p:cNvPr id="3" name="Title 2"/>
          <p:cNvSpPr>
            <a:spLocks noGrp="1"/>
          </p:cNvSpPr>
          <p:nvPr>
            <p:ph type="title"/>
          </p:nvPr>
        </p:nvSpPr>
        <p:spPr/>
        <p:txBody>
          <a:bodyPr>
            <a:normAutofit/>
          </a:bodyPr>
          <a:lstStyle/>
          <a:p>
            <a:r>
              <a:rPr lang="en-US" sz="2400" b="1" dirty="0"/>
              <a:t>Activity: “Left Side” (30 min.)</a:t>
            </a:r>
          </a:p>
        </p:txBody>
      </p:sp>
    </p:spTree>
    <p:extLst>
      <p:ext uri="{BB962C8B-B14F-4D97-AF65-F5344CB8AC3E}">
        <p14:creationId xmlns:p14="http://schemas.microsoft.com/office/powerpoint/2010/main" val="342221443"/>
      </p:ext>
    </p:extLst>
  </p:cSld>
  <p:clrMapOvr>
    <a:masterClrMapping/>
  </p:clrMapOvr>
  <mc:AlternateContent xmlns:mc="http://schemas.openxmlformats.org/markup-compatibility/2006" xmlns:p14="http://schemas.microsoft.com/office/powerpoint/2010/main">
    <mc:Choice Requires="p14">
      <p:transition spd="slow" p14:dur="2000" advTm="32888"/>
    </mc:Choice>
    <mc:Fallback xmlns="">
      <p:transition spd="slow" advTm="3288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90688"/>
            <a:ext cx="10515600" cy="3651333"/>
          </a:xfrm>
        </p:spPr>
        <p:txBody>
          <a:bodyPr>
            <a:normAutofit/>
          </a:bodyPr>
          <a:lstStyle/>
          <a:p>
            <a:pPr marL="0" indent="0">
              <a:buNone/>
            </a:pPr>
            <a:r>
              <a:rPr lang="en-US" b="1" dirty="0">
                <a:latin typeface="+mj-lt"/>
              </a:rPr>
              <a:t>As a group:</a:t>
            </a:r>
            <a:endParaRPr lang="en-US" dirty="0">
              <a:latin typeface="+mj-lt"/>
            </a:endParaRPr>
          </a:p>
          <a:p>
            <a:pPr marL="857250" lvl="1" indent="-514350">
              <a:buFont typeface="+mj-lt"/>
              <a:buAutoNum type="arabicPeriod"/>
            </a:pPr>
            <a:r>
              <a:rPr lang="en-US" sz="2800" dirty="0">
                <a:latin typeface="+mj-lt"/>
              </a:rPr>
              <a:t>(5 min.) </a:t>
            </a:r>
            <a:r>
              <a:rPr lang="en-US" sz="2800" b="1" dirty="0">
                <a:latin typeface="+mj-lt"/>
              </a:rPr>
              <a:t>Discuss</a:t>
            </a:r>
            <a:r>
              <a:rPr lang="en-US" sz="2800" dirty="0">
                <a:latin typeface="+mj-lt"/>
              </a:rPr>
              <a:t> the guidance your district developed for </a:t>
            </a:r>
            <a:r>
              <a:rPr lang="en-US" sz="2800" i="1" dirty="0">
                <a:latin typeface="+mj-lt"/>
              </a:rPr>
              <a:t>Demonstrating Instructional Outcomes.</a:t>
            </a:r>
            <a:endParaRPr lang="en-US" sz="2800" dirty="0">
              <a:latin typeface="+mj-lt"/>
            </a:endParaRPr>
          </a:p>
          <a:p>
            <a:pPr marL="800100" lvl="1" indent="-457200">
              <a:buAutoNum type="arabicPeriod"/>
            </a:pPr>
            <a:r>
              <a:rPr lang="en-US" sz="2800" dirty="0">
                <a:latin typeface="+mj-lt"/>
              </a:rPr>
              <a:t>(20 min.; 10 min. per set) </a:t>
            </a:r>
            <a:r>
              <a:rPr lang="en-US" sz="2800" b="1" dirty="0">
                <a:latin typeface="+mj-lt"/>
              </a:rPr>
              <a:t>Review and score </a:t>
            </a:r>
            <a:r>
              <a:rPr lang="en-US" sz="2800" dirty="0">
                <a:latin typeface="+mj-lt"/>
              </a:rPr>
              <a:t>each of the 2 artifact sets that the team brought. </a:t>
            </a:r>
            <a:r>
              <a:rPr lang="en-US" sz="2800" b="1" dirty="0">
                <a:latin typeface="+mj-lt"/>
              </a:rPr>
              <a:t>Calibrate</a:t>
            </a:r>
            <a:r>
              <a:rPr lang="en-US" sz="2800" dirty="0">
                <a:latin typeface="+mj-lt"/>
              </a:rPr>
              <a:t> as needed. </a:t>
            </a:r>
            <a:r>
              <a:rPr lang="en-US" sz="2800" b="1" dirty="0">
                <a:latin typeface="+mj-lt"/>
              </a:rPr>
              <a:t>Discuss</a:t>
            </a:r>
            <a:r>
              <a:rPr lang="en-US" sz="2800" dirty="0">
                <a:latin typeface="+mj-lt"/>
              </a:rPr>
              <a:t> how this evidence aligns with your local guidance.</a:t>
            </a:r>
          </a:p>
          <a:p>
            <a:pPr marL="800100" lvl="1" indent="-457200">
              <a:buAutoNum type="arabicPeriod"/>
            </a:pPr>
            <a:r>
              <a:rPr lang="en-US" sz="2800" dirty="0">
                <a:latin typeface="+mj-lt"/>
              </a:rPr>
              <a:t>(5 min.) </a:t>
            </a:r>
            <a:r>
              <a:rPr lang="en-US" sz="2800" b="1" dirty="0">
                <a:latin typeface="+mj-lt"/>
              </a:rPr>
              <a:t>Determine</a:t>
            </a:r>
            <a:r>
              <a:rPr lang="en-US" sz="2800" dirty="0">
                <a:latin typeface="+mj-lt"/>
              </a:rPr>
              <a:t> what, if anything, is still required to better clarify the scoring process.</a:t>
            </a:r>
          </a:p>
        </p:txBody>
      </p:sp>
      <p:sp>
        <p:nvSpPr>
          <p:cNvPr id="3" name="Title 2"/>
          <p:cNvSpPr>
            <a:spLocks noGrp="1"/>
          </p:cNvSpPr>
          <p:nvPr>
            <p:ph type="title"/>
          </p:nvPr>
        </p:nvSpPr>
        <p:spPr/>
        <p:txBody>
          <a:bodyPr>
            <a:normAutofit/>
          </a:bodyPr>
          <a:lstStyle/>
          <a:p>
            <a:r>
              <a:rPr lang="en-US" sz="2400" b="1" dirty="0"/>
              <a:t>Activity: “Right Side” (30 min.)</a:t>
            </a:r>
          </a:p>
        </p:txBody>
      </p:sp>
    </p:spTree>
    <p:extLst>
      <p:ext uri="{BB962C8B-B14F-4D97-AF65-F5344CB8AC3E}">
        <p14:creationId xmlns:p14="http://schemas.microsoft.com/office/powerpoint/2010/main" val="145302179"/>
      </p:ext>
    </p:extLst>
  </p:cSld>
  <p:clrMapOvr>
    <a:masterClrMapping/>
  </p:clrMapOvr>
  <mc:AlternateContent xmlns:mc="http://schemas.openxmlformats.org/markup-compatibility/2006" xmlns:p14="http://schemas.microsoft.com/office/powerpoint/2010/main">
    <mc:Choice Requires="p14">
      <p:transition spd="slow" p14:dur="2000" advTm="48207"/>
    </mc:Choice>
    <mc:Fallback xmlns="">
      <p:transition spd="slow" advTm="4820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A0F8C9-0536-44E3-92CA-2798A712B5A8}" type="slidenum">
              <a:rPr lang="en-US" smtClean="0"/>
              <a:t>9</a:t>
            </a:fld>
            <a:endParaRPr lang="en-US" dirty="0"/>
          </a:p>
        </p:txBody>
      </p:sp>
      <p:sp>
        <p:nvSpPr>
          <p:cNvPr id="10" name="Title 1"/>
          <p:cNvSpPr>
            <a:spLocks noGrp="1"/>
          </p:cNvSpPr>
          <p:nvPr>
            <p:ph type="title"/>
          </p:nvPr>
        </p:nvSpPr>
        <p:spPr>
          <a:xfrm>
            <a:off x="304800" y="533400"/>
            <a:ext cx="6934200" cy="657225"/>
          </a:xfrm>
        </p:spPr>
        <p:txBody>
          <a:bodyPr>
            <a:normAutofit/>
          </a:bodyPr>
          <a:lstStyle/>
          <a:p>
            <a:r>
              <a:rPr lang="en-US" sz="2400" b="1" dirty="0"/>
              <a:t>Intended Outcomes: Overview</a:t>
            </a:r>
          </a:p>
        </p:txBody>
      </p:sp>
      <p:sp>
        <p:nvSpPr>
          <p:cNvPr id="5" name="Content Placeholder 8"/>
          <p:cNvSpPr txBox="1">
            <a:spLocks/>
          </p:cNvSpPr>
          <p:nvPr/>
        </p:nvSpPr>
        <p:spPr bwMode="auto">
          <a:xfrm>
            <a:off x="1010887" y="1343767"/>
            <a:ext cx="10092542" cy="3685433"/>
          </a:xfrm>
          <a:prstGeom prst="roundRect">
            <a:avLst/>
          </a:prstGeom>
          <a:ln w="38100" cap="flat" cmpd="sng" algn="ctr">
            <a:solidFill>
              <a:schemeClr val="accent2"/>
            </a:solidFill>
            <a:prstDash val="solid"/>
            <a:miter lim="800000"/>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t" anchorCtr="0" compatLnSpc="1">
            <a:prstTxWarp prst="textNoShape">
              <a:avLst/>
            </a:prstTxWarp>
            <a:normAutofit/>
          </a:bodyPr>
          <a:lstStyle>
            <a:lvl1pPr marL="228600" indent="-228600" algn="l" rtl="0" eaLnBrk="1" fontAlgn="base" hangingPunct="1">
              <a:spcBef>
                <a:spcPct val="20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1pPr>
            <a:lvl2pPr marL="571500" indent="-228600" algn="l" rtl="0" eaLnBrk="1" fontAlgn="base" hangingPunct="1">
              <a:spcBef>
                <a:spcPct val="20000"/>
              </a:spcBef>
              <a:spcAft>
                <a:spcPct val="0"/>
              </a:spcAft>
              <a:buClr>
                <a:schemeClr val="tx1"/>
              </a:buClr>
              <a:buChar char="o"/>
              <a:defRPr sz="2400">
                <a:solidFill>
                  <a:schemeClr val="dk1"/>
                </a:solidFill>
                <a:latin typeface="Calibri" panose="020F0502020204030204" pitchFamily="34" charset="0"/>
                <a:ea typeface="+mn-ea"/>
                <a:cs typeface="Calibri" panose="020F0502020204030204" pitchFamily="34" charset="0"/>
              </a:defRPr>
            </a:lvl2pPr>
            <a:lvl3pPr marL="914400" indent="-228600" algn="l" rtl="0" eaLnBrk="1" fontAlgn="base" hangingPunct="1">
              <a:spcBef>
                <a:spcPct val="20000"/>
              </a:spcBef>
              <a:spcAft>
                <a:spcPct val="0"/>
              </a:spcAft>
              <a:buClr>
                <a:schemeClr val="tx1"/>
              </a:buClr>
              <a:buFont typeface="Wingdings" pitchFamily="2" charset="2"/>
              <a:buChar char="§"/>
              <a:defRPr sz="2400">
                <a:solidFill>
                  <a:schemeClr val="dk1"/>
                </a:solidFill>
                <a:latin typeface="Calibri" panose="020F0502020204030204" pitchFamily="34" charset="0"/>
                <a:ea typeface="+mn-ea"/>
                <a:cs typeface="Calibri" panose="020F0502020204030204" pitchFamily="34" charset="0"/>
              </a:defRPr>
            </a:lvl3pPr>
            <a:lvl4pPr marL="1257300" indent="-228600" algn="l" rtl="0" eaLnBrk="1" fontAlgn="base" hangingPunct="1">
              <a:spcBef>
                <a:spcPct val="20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4pPr>
            <a:lvl5pPr marL="1600200" indent="-228600" algn="l" rtl="0" eaLnBrk="1" fontAlgn="base" hangingPunct="1">
              <a:spcBef>
                <a:spcPct val="25000"/>
              </a:spcBef>
              <a:spcAft>
                <a:spcPct val="0"/>
              </a:spcAft>
              <a:buClr>
                <a:schemeClr val="tx1"/>
              </a:buClr>
              <a:buChar char="•"/>
              <a:defRPr sz="2400">
                <a:solidFill>
                  <a:schemeClr val="dk1"/>
                </a:solidFill>
                <a:latin typeface="Calibri" panose="020F0502020204030204" pitchFamily="34" charset="0"/>
                <a:ea typeface="+mn-ea"/>
                <a:cs typeface="Calibri" panose="020F0502020204030204" pitchFamily="34" charset="0"/>
              </a:defRPr>
            </a:lvl5pPr>
            <a:lvl6pPr marL="20574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6pPr>
            <a:lvl7pPr marL="25146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7pPr>
            <a:lvl8pPr marL="29718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8pPr>
            <a:lvl9pPr marL="3429000" indent="-228600" algn="l" rtl="0" eaLnBrk="1" fontAlgn="base" hangingPunct="1">
              <a:spcBef>
                <a:spcPct val="25000"/>
              </a:spcBef>
              <a:spcAft>
                <a:spcPct val="0"/>
              </a:spcAft>
              <a:buClr>
                <a:schemeClr val="tx1"/>
              </a:buClr>
              <a:buChar char="•"/>
              <a:defRPr sz="1600">
                <a:solidFill>
                  <a:schemeClr val="dk1"/>
                </a:solidFill>
                <a:latin typeface="+mn-lt"/>
                <a:ea typeface="+mn-ea"/>
                <a:cs typeface="+mn-cs"/>
              </a:defRPr>
            </a:lvl9pPr>
          </a:lstStyle>
          <a:p>
            <a:pPr marL="0" indent="0">
              <a:buClr>
                <a:prstClr val="black"/>
              </a:buClr>
              <a:buFontTx/>
              <a:buNone/>
            </a:pPr>
            <a:r>
              <a:rPr lang="en-US" sz="3000" kern="0" dirty="0">
                <a:solidFill>
                  <a:prstClr val="black"/>
                </a:solidFill>
                <a:latin typeface="+mj-lt"/>
              </a:rPr>
              <a:t>Today’s intended outcomes are to:</a:t>
            </a:r>
          </a:p>
          <a:p>
            <a:pPr marL="457200" indent="-457200">
              <a:buClr>
                <a:prstClr val="black"/>
              </a:buClr>
              <a:buFont typeface="+mj-lt"/>
              <a:buAutoNum type="arabicPeriod"/>
            </a:pPr>
            <a:r>
              <a:rPr lang="en-US" sz="3000" kern="0" dirty="0">
                <a:solidFill>
                  <a:schemeClr val="tx1"/>
                </a:solidFill>
                <a:latin typeface="+mj-lt"/>
              </a:rPr>
              <a:t>Review the 3e Rubric &amp; Scoring Guidance and understand how instructional processes lead to instructional outcomes</a:t>
            </a:r>
          </a:p>
          <a:p>
            <a:pPr marL="457200" indent="-457200">
              <a:buClr>
                <a:prstClr val="black"/>
              </a:buClr>
              <a:buFont typeface="+mj-lt"/>
              <a:buAutoNum type="arabicPeriod"/>
            </a:pPr>
            <a:r>
              <a:rPr lang="en-US" sz="3000" kern="0" dirty="0">
                <a:solidFill>
                  <a:srgbClr val="FF0000"/>
                </a:solidFill>
                <a:latin typeface="+mj-lt"/>
              </a:rPr>
              <a:t>Reflect on implementation and plan for next year</a:t>
            </a:r>
          </a:p>
          <a:p>
            <a:pPr marL="457200" indent="-457200">
              <a:buClr>
                <a:prstClr val="black"/>
              </a:buClr>
              <a:buFont typeface="+mj-lt"/>
              <a:buAutoNum type="arabicPeriod"/>
            </a:pPr>
            <a:r>
              <a:rPr lang="en-US" sz="3000" kern="0" dirty="0">
                <a:solidFill>
                  <a:schemeClr val="tx1"/>
                </a:solidFill>
                <a:latin typeface="+mj-lt"/>
              </a:rPr>
              <a:t>Understand how a student learning score is calculated</a:t>
            </a:r>
            <a:endParaRPr lang="en-US" sz="3000" b="1" kern="0" dirty="0">
              <a:solidFill>
                <a:schemeClr val="tx1"/>
              </a:solidFill>
              <a:latin typeface="+mj-lt"/>
            </a:endParaRPr>
          </a:p>
          <a:p>
            <a:pPr marL="0" indent="0">
              <a:buFontTx/>
              <a:buNone/>
            </a:pPr>
            <a:endParaRPr lang="en-US" sz="2000" b="1" kern="0" dirty="0">
              <a:latin typeface="Century Gothic" pitchFamily="34" charset="0"/>
              <a:ea typeface="ＭＳ Ｐゴシック" charset="-128"/>
            </a:endParaRPr>
          </a:p>
          <a:p>
            <a:pPr>
              <a:buFontTx/>
              <a:buNone/>
            </a:pPr>
            <a:endParaRPr lang="en-US" kern="0" dirty="0"/>
          </a:p>
        </p:txBody>
      </p:sp>
    </p:spTree>
    <p:extLst>
      <p:ext uri="{BB962C8B-B14F-4D97-AF65-F5344CB8AC3E}">
        <p14:creationId xmlns:p14="http://schemas.microsoft.com/office/powerpoint/2010/main" val="665876075"/>
      </p:ext>
    </p:extLst>
  </p:cSld>
  <p:clrMapOvr>
    <a:masterClrMapping/>
  </p:clrMapOvr>
  <mc:AlternateContent xmlns:mc="http://schemas.openxmlformats.org/markup-compatibility/2006" xmlns:p14="http://schemas.microsoft.com/office/powerpoint/2010/main">
    <mc:Choice Requires="p14">
      <p:transition spd="slow" p14:dur="2000" advTm="14060"/>
    </mc:Choice>
    <mc:Fallback xmlns="">
      <p:transition spd="slow" advTm="1406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5.9|0.9|0.9"/>
</p:tagLst>
</file>

<file path=ppt/tags/tag2.xml><?xml version="1.0" encoding="utf-8"?>
<p:tagLst xmlns:a="http://schemas.openxmlformats.org/drawingml/2006/main" xmlns:r="http://schemas.openxmlformats.org/officeDocument/2006/relationships" xmlns:p="http://schemas.openxmlformats.org/presentationml/2006/main">
  <p:tag name="TIMING" val="|28.3"/>
</p:tagLst>
</file>

<file path=ppt/tags/tag3.xml><?xml version="1.0" encoding="utf-8"?>
<p:tagLst xmlns:a="http://schemas.openxmlformats.org/drawingml/2006/main" xmlns:r="http://schemas.openxmlformats.org/officeDocument/2006/relationships" xmlns:p="http://schemas.openxmlformats.org/presentationml/2006/main">
  <p:tag name="TIMING" val="|20.9|6.4"/>
</p:tagLst>
</file>

<file path=ppt/tags/tag4.xml><?xml version="1.0" encoding="utf-8"?>
<p:tagLst xmlns:a="http://schemas.openxmlformats.org/drawingml/2006/main" xmlns:r="http://schemas.openxmlformats.org/officeDocument/2006/relationships" xmlns:p="http://schemas.openxmlformats.org/presentationml/2006/main">
  <p:tag name="TIMING" val="|19.6"/>
</p:tagLst>
</file>

<file path=ppt/tags/tag5.xml><?xml version="1.0" encoding="utf-8"?>
<p:tagLst xmlns:a="http://schemas.openxmlformats.org/drawingml/2006/main" xmlns:r="http://schemas.openxmlformats.org/officeDocument/2006/relationships" xmlns:p="http://schemas.openxmlformats.org/presentationml/2006/main">
  <p:tag name="TIMING" val="|9"/>
</p:tagLst>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95186"/>
      </a:dk2>
      <a:lt2>
        <a:srgbClr val="E7E6E6"/>
      </a:lt2>
      <a:accent1>
        <a:srgbClr val="1C5F8A"/>
      </a:accent1>
      <a:accent2>
        <a:srgbClr val="F46809"/>
      </a:accent2>
      <a:accent3>
        <a:srgbClr val="D8D8D8"/>
      </a:accent3>
      <a:accent4>
        <a:srgbClr val="F0AA00"/>
      </a:accent4>
      <a:accent5>
        <a:srgbClr val="008ABE"/>
      </a:accent5>
      <a:accent6>
        <a:srgbClr val="237362"/>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A5AC082FB70648849E3BE961B643A0" ma:contentTypeVersion="14" ma:contentTypeDescription="Create a new document." ma:contentTypeScope="" ma:versionID="095c7f61728396924154ed748074912b">
  <xsd:schema xmlns:xsd="http://www.w3.org/2001/XMLSchema" xmlns:xs="http://www.w3.org/2001/XMLSchema" xmlns:p="http://schemas.microsoft.com/office/2006/metadata/properties" xmlns:ns1="http://schemas.microsoft.com/sharepoint/v3" xmlns:ns2="6a1f635c-d292-4469-a7df-b4015b1ad9f2" xmlns:ns3="fb4ce569-0273-4228-9157-33b14876d013" targetNamespace="http://schemas.microsoft.com/office/2006/metadata/properties" ma:root="true" ma:fieldsID="01ac7412d27011f46d624c9e4695bf9a" ns1:_="" ns2:_="" ns3:_="">
    <xsd:import namespace="http://schemas.microsoft.com/sharepoint/v3"/>
    <xsd:import namespace="6a1f635c-d292-4469-a7df-b4015b1ad9f2"/>
    <xsd:import namespace="fb4ce569-0273-4228-9157-33b14876d0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1f635c-d292-4469-a7df-b4015b1ad9f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9CF4EF45-C52C-4EB8-BFD2-15726DD234FF}">
  <ds:schemaRefs>
    <ds:schemaRef ds:uri="http://schemas.microsoft.com/sharepoint/v3/contenttype/forms"/>
  </ds:schemaRefs>
</ds:datastoreItem>
</file>

<file path=customXml/itemProps2.xml><?xml version="1.0" encoding="utf-8"?>
<ds:datastoreItem xmlns:ds="http://schemas.openxmlformats.org/officeDocument/2006/customXml" ds:itemID="{DDD6B033-E3E9-4850-ACA5-0D9E70FF72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a1f635c-d292-4469-a7df-b4015b1ad9f2"/>
    <ds:schemaRef ds:uri="fb4ce569-0273-4228-9157-33b14876d0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E4D046-FA9A-40D0-A3C3-F5368F1D2689}">
  <ds:schemaRefs>
    <ds:schemaRef ds:uri="http://schemas.microsoft.com/office/infopath/2007/PartnerControls"/>
    <ds:schemaRef ds:uri="http://purl.org/dc/terms/"/>
    <ds:schemaRef ds:uri="6a1f635c-d292-4469-a7df-b4015b1ad9f2"/>
    <ds:schemaRef ds:uri="fb4ce569-0273-4228-9157-33b14876d013"/>
    <ds:schemaRef ds:uri="http://purl.org/dc/dcmitype/"/>
    <ds:schemaRef ds:uri="http://schemas.microsoft.com/sharepoint/v3"/>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1073</TotalTime>
  <Words>2205</Words>
  <Application>Microsoft Macintosh PowerPoint</Application>
  <PresentationFormat>Widescreen</PresentationFormat>
  <Paragraphs>182</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 Antiqua</vt:lpstr>
      <vt:lpstr>Calibri</vt:lpstr>
      <vt:lpstr>Calibri Light</vt:lpstr>
      <vt:lpstr>Century Gothic</vt:lpstr>
      <vt:lpstr>Office Theme</vt:lpstr>
      <vt:lpstr>Spring Convening  for LEAs Using a New Student Learning Option:  Embedded Practice or Student Learning Goals  2019-20  </vt:lpstr>
      <vt:lpstr>Guiding Principles</vt:lpstr>
      <vt:lpstr>Essential Question</vt:lpstr>
      <vt:lpstr>Intended Outcomes: Overview</vt:lpstr>
      <vt:lpstr>Intended Outcomes: Overview</vt:lpstr>
      <vt:lpstr>3e Rubric (RI Model)</vt:lpstr>
      <vt:lpstr>Activity: “Left Side” (30 min.)</vt:lpstr>
      <vt:lpstr>Activity: “Right Side” (30 min.)</vt:lpstr>
      <vt:lpstr>Intended Outcomes: Overview</vt:lpstr>
      <vt:lpstr>Activity: Reflect on Student Learning Processes (25 min.)</vt:lpstr>
      <vt:lpstr>Intended Outcomes: Overview</vt:lpstr>
      <vt:lpstr>Professional Practice Rubric: Element 3e</vt:lpstr>
      <vt:lpstr>Student Learning Weighting &amp; Points</vt:lpstr>
      <vt:lpstr>Closing</vt:lpstr>
      <vt:lpstr>Optional Closing Activity: Reflection &amp; Discussion</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(52-60pt, normal or bold)</dc:title>
  <dc:creator>Matlach, Lauren</dc:creator>
  <cp:lastModifiedBy>LaBounty-McNair, Steven</cp:lastModifiedBy>
  <cp:revision>139</cp:revision>
  <cp:lastPrinted>2019-05-06T18:00:42Z</cp:lastPrinted>
  <dcterms:created xsi:type="dcterms:W3CDTF">2018-03-16T13:00:32Z</dcterms:created>
  <dcterms:modified xsi:type="dcterms:W3CDTF">2020-04-29T20:09:15Z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0x0101007CA5AC082FB70648849E3BE961B643A0</vt:lpwstr>
  </property>
  <property fmtid="{D5CDD505-2E9C-101B-9397-08002B2CF9AE}" pid="3" name="AuthorIds_UIVersion_3072">
    <vt:lpwstr>569</vt:lpwstr>
  </property>
</Properties>
</file>