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handoutMasterIdLst>
    <p:handoutMasterId r:id="rId26"/>
  </p:handoutMasterIdLst>
  <p:sldIdLst>
    <p:sldId id="294" r:id="rId2"/>
    <p:sldId id="338" r:id="rId3"/>
    <p:sldId id="302" r:id="rId4"/>
    <p:sldId id="270" r:id="rId5"/>
    <p:sldId id="328" r:id="rId6"/>
    <p:sldId id="339" r:id="rId7"/>
    <p:sldId id="333" r:id="rId8"/>
    <p:sldId id="334" r:id="rId9"/>
    <p:sldId id="304" r:id="rId10"/>
    <p:sldId id="329" r:id="rId11"/>
    <p:sldId id="303" r:id="rId12"/>
    <p:sldId id="322" r:id="rId13"/>
    <p:sldId id="330" r:id="rId14"/>
    <p:sldId id="319" r:id="rId15"/>
    <p:sldId id="281" r:id="rId16"/>
    <p:sldId id="282" r:id="rId17"/>
    <p:sldId id="323" r:id="rId18"/>
    <p:sldId id="289" r:id="rId19"/>
    <p:sldId id="290" r:id="rId20"/>
    <p:sldId id="291" r:id="rId21"/>
    <p:sldId id="336" r:id="rId22"/>
    <p:sldId id="337" r:id="rId23"/>
    <p:sldId id="264"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Gerzon" initials="N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23"/>
    <a:srgbClr val="408000"/>
    <a:srgbClr val="008040"/>
    <a:srgbClr val="37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82" autoAdjust="0"/>
  </p:normalViewPr>
  <p:slideViewPr>
    <p:cSldViewPr snapToGrid="0" snapToObjects="1">
      <p:cViewPr varScale="1">
        <p:scale>
          <a:sx n="103" d="100"/>
          <a:sy n="103" d="100"/>
        </p:scale>
        <p:origin x="55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6T18:01:37.676" idx="1">
    <p:pos x="10" y="10"/>
    <p:text>Not quite sure what this means - do you want them to use the pages in their booklets to complete this, or, something else?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06T18:04:14.755" idx="2">
    <p:pos x="10" y="10"/>
    <p:text>I changed item 2 from 1st round of collaborative practice to 3rd round. I assume this is right. However, I am finding that I am confused by the langagge of "Collaborative practice" versus "tuning practice". These are the same things, yes? If yes, the language on the slides should probably be the same... And this would apply for each set of slides as I think this language is the same for each module.</p:text>
    <p:extLst mod="1">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smtClean="0"/>
              <a:t>4-4</a:t>
            </a:r>
            <a:endParaRPr lang="en-US" dirty="0"/>
          </a:p>
        </p:txBody>
      </p:sp>
    </p:spTree>
    <p:extLst>
      <p:ext uri="{BB962C8B-B14F-4D97-AF65-F5344CB8AC3E}">
        <p14:creationId xmlns:p14="http://schemas.microsoft.com/office/powerpoint/2010/main" val="41232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sz="1200" b="0" i="0" u="none" strike="noStrike" cap="none" baseline="0">
              <a:latin typeface="Arial"/>
              <a:ea typeface="Arial"/>
              <a:cs typeface="Arial"/>
              <a:sym typeface="Arial"/>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426968714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Narration: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Edits:</a:t>
            </a:r>
            <a:r>
              <a:rPr lang="en-US" baseline="0"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r>
              <a:rPr lang="en-US" dirty="0"/>
              <a:t>Explain readiness for engaging in protocol</a:t>
            </a:r>
            <a:r>
              <a:rPr lang="en-US" baseline="0" dirty="0"/>
              <a:t> between </a:t>
            </a:r>
            <a:r>
              <a:rPr lang="en-US" baseline="0" dirty="0" err="1"/>
              <a:t>Ms</a:t>
            </a:r>
            <a:r>
              <a:rPr lang="en-US" baseline="0" dirty="0"/>
              <a:t> 1 and 2.</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pic>
        <p:nvPicPr>
          <p:cNvPr id="20" name="Shape 2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21" name="Shape 21"/>
          <p:cNvSpPr/>
          <p:nvPr/>
        </p:nvSpPr>
        <p:spPr>
          <a:xfrm>
            <a:off x="8988425" y="1905000"/>
            <a:ext cx="152399" cy="4953000"/>
          </a:xfrm>
          <a:prstGeom prst="rect">
            <a:avLst/>
          </a:prstGeom>
          <a:solidFill>
            <a:srgbClr val="958E27"/>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indent="0" algn="r" rtl="0">
              <a:spcBef>
                <a:spcPts val="0"/>
              </a:spcBef>
              <a:spcAft>
                <a:spcPts val="0"/>
              </a:spcAft>
              <a:defRPr sz="4000" b="0" i="0" u="none" strike="noStrike" cap="none" baseline="0">
                <a:solidFill>
                  <a:srgbClr val="3C3B37"/>
                </a:solidFill>
                <a:latin typeface="Arial Black"/>
                <a:ea typeface="Arial Black"/>
                <a:cs typeface="Arial Black"/>
                <a:sym typeface="Arial Black"/>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685800" y="2438400"/>
            <a:ext cx="7772400" cy="2438399"/>
          </a:xfrm>
          <a:prstGeom prst="rect">
            <a:avLst/>
          </a:prstGeom>
          <a:noFill/>
          <a:ln>
            <a:noFill/>
          </a:ln>
        </p:spPr>
        <p:txBody>
          <a:bodyPr lIns="91425" tIns="91425" rIns="91425" bIns="91425" anchor="t" anchorCtr="0"/>
          <a:lstStyle>
            <a:lvl1pPr marL="0" marR="0" indent="0" algn="r" rtl="0">
              <a:spcBef>
                <a:spcPts val="320"/>
              </a:spcBef>
              <a:spcAft>
                <a:spcPts val="0"/>
              </a:spcAft>
              <a:buClr>
                <a:srgbClr val="594599"/>
              </a:buClr>
              <a:buFont typeface="Arial"/>
              <a:buNone/>
              <a:defRPr sz="16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24600"/>
            <a:ext cx="2286000" cy="381000"/>
          </a:xfrm>
          <a:prstGeom prst="rect">
            <a:avLst/>
          </a:prstGeom>
          <a:noFill/>
          <a:ln>
            <a:noFill/>
          </a:ln>
        </p:spPr>
        <p:txBody>
          <a:bodyPr lIns="91425" tIns="91425" rIns="91425" bIns="91425" anchor="t" anchorCtr="0">
            <a:noAutofit/>
          </a:bodyPr>
          <a:lstStyle/>
          <a:p>
            <a:pPr marL="0" lvl="0" indent="-88900">
              <a:spcBef>
                <a:spcPts val="0"/>
              </a:spcBef>
              <a:buClr>
                <a:srgbClr val="000000"/>
              </a:buClr>
              <a:buFont typeface="Arial"/>
              <a:buChar char="●"/>
            </a:pPr>
            <a:endParaRPr sz="1000" b="0" i="0" u="none" strike="noStrike" cap="none" baseline="0">
              <a:solidFill>
                <a:schemeClr val="lt2"/>
              </a:solidFill>
              <a:latin typeface="Arial"/>
              <a:ea typeface="Arial"/>
              <a:cs typeface="Arial"/>
              <a:sym typeface="Arial"/>
            </a:endParaRPr>
          </a:p>
          <a:p>
            <a:pPr marL="457200" lvl="1"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914400" lvl="2"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1371600" lvl="3"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1828800" lvl="4"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2286000" lvl="5"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a:p>
            <a:pPr marL="2743200" lvl="6" indent="-88900">
              <a:spcBef>
                <a:spcPts val="0"/>
              </a:spcBef>
              <a:buClr>
                <a:srgbClr val="000000"/>
              </a:buClr>
              <a:buFont typeface="Arial"/>
              <a:buChar char="●"/>
            </a:pPr>
            <a:endParaRPr sz="1800" b="0" i="0" u="none" strike="noStrike" cap="none" baseline="0">
              <a:solidFill>
                <a:schemeClr val="dk1"/>
              </a:solidFill>
              <a:latin typeface="Arial"/>
              <a:ea typeface="Arial"/>
              <a:cs typeface="Arial"/>
              <a:sym typeface="Arial"/>
            </a:endParaRPr>
          </a:p>
          <a:p>
            <a:pPr marL="3200400" lvl="7" indent="-88900">
              <a:spcBef>
                <a:spcPts val="0"/>
              </a:spcBef>
              <a:buClr>
                <a:srgbClr val="000000"/>
              </a:buClr>
              <a:buFont typeface="Courier New"/>
              <a:buChar char="o"/>
            </a:pPr>
            <a:endParaRPr sz="1800" b="0" i="0" u="none" strike="noStrike" cap="none" baseline="0">
              <a:solidFill>
                <a:schemeClr val="dk1"/>
              </a:solidFill>
              <a:latin typeface="Arial"/>
              <a:ea typeface="Arial"/>
              <a:cs typeface="Arial"/>
              <a:sym typeface="Arial"/>
            </a:endParaRPr>
          </a:p>
          <a:p>
            <a:pPr marL="3657600" lvl="8" indent="-88900">
              <a:spcBef>
                <a:spcPts val="0"/>
              </a:spcBef>
              <a:buClr>
                <a:srgbClr val="000000"/>
              </a:buClr>
              <a:buFont typeface="Wingdings"/>
              <a:buChar char="§"/>
            </a:pPr>
            <a:endParaRPr sz="1800" b="0" i="0" u="none" strike="noStrike" cap="none" baseline="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3" name="Shape 53"/>
          <p:cNvSpPr txBox="1">
            <a:spLocks noGrp="1"/>
          </p:cNvSpPr>
          <p:nvPr>
            <p:ph type="body" idx="1"/>
          </p:nvPr>
        </p:nvSpPr>
        <p:spPr>
          <a:xfrm rot="5400000">
            <a:off x="2514599" y="-76200"/>
            <a:ext cx="4114800" cy="77724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5143500" y="1866900"/>
            <a:ext cx="5791200" cy="2209799"/>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56" name="Shape 56"/>
          <p:cNvSpPr txBox="1">
            <a:spLocks noGrp="1"/>
          </p:cNvSpPr>
          <p:nvPr>
            <p:ph type="body" idx="1"/>
          </p:nvPr>
        </p:nvSpPr>
        <p:spPr>
          <a:xfrm rot="5400000">
            <a:off x="647700" y="-266699"/>
            <a:ext cx="5791200" cy="6476999"/>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27" name="Shape 27"/>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indent="-288925" algn="l" rtl="0">
              <a:spcBef>
                <a:spcPts val="480"/>
              </a:spcBef>
              <a:spcAft>
                <a:spcPts val="0"/>
              </a:spcAft>
              <a:buClr>
                <a:srgbClr val="594599"/>
              </a:buClr>
              <a:buFont typeface="Arial"/>
              <a:buChar char="●"/>
              <a:defRPr sz="2400">
                <a:solidFill>
                  <a:srgbClr val="4C4C4C"/>
                </a:solidFill>
              </a:defRPr>
            </a:lvl1pPr>
            <a:lvl2pPr marL="742950" indent="-158750" algn="l" rtl="0">
              <a:spcBef>
                <a:spcPts val="400"/>
              </a:spcBef>
              <a:spcAft>
                <a:spcPts val="0"/>
              </a:spcAft>
              <a:buClr>
                <a:srgbClr val="A3984B"/>
              </a:buClr>
              <a:buFont typeface="Wingdings"/>
              <a:buChar char="§"/>
              <a:defRPr sz="2000">
                <a:solidFill>
                  <a:srgbClr val="4C4C4C"/>
                </a:solidFill>
              </a:defRPr>
            </a:lvl2pPr>
            <a:lvl3pPr marL="1143000" indent="-168275" algn="l" rtl="0">
              <a:spcBef>
                <a:spcPts val="320"/>
              </a:spcBef>
              <a:spcAft>
                <a:spcPts val="0"/>
              </a:spcAft>
              <a:buClr>
                <a:schemeClr val="lt2"/>
              </a:buClr>
              <a:buFont typeface="Arial"/>
              <a:buChar char="●"/>
              <a:defRPr sz="1600">
                <a:solidFill>
                  <a:srgbClr val="4C4C4C"/>
                </a:solidFill>
              </a:defRPr>
            </a:lvl3pPr>
            <a:lvl4pPr marL="1600200" indent="-168275" algn="l" rtl="0">
              <a:spcBef>
                <a:spcPts val="320"/>
              </a:spcBef>
              <a:spcAft>
                <a:spcPts val="0"/>
              </a:spcAft>
              <a:buClr>
                <a:srgbClr val="7E7763"/>
              </a:buClr>
              <a:buFont typeface="Arial"/>
              <a:buChar char="●"/>
              <a:defRPr sz="1600">
                <a:solidFill>
                  <a:srgbClr val="4C4C4C"/>
                </a:solidFill>
              </a:defRPr>
            </a:lvl4pPr>
            <a:lvl5pPr marL="2057400" indent="-168275" algn="l" rtl="0">
              <a:spcBef>
                <a:spcPts val="320"/>
              </a:spcBef>
              <a:spcAft>
                <a:spcPts val="0"/>
              </a:spcAft>
              <a:buClr>
                <a:srgbClr val="7E7763"/>
              </a:buClr>
              <a:buFont typeface="Arial"/>
              <a:buChar char="●"/>
              <a:defRPr sz="1600">
                <a:solidFill>
                  <a:srgbClr val="4C4C4C"/>
                </a:solidFill>
              </a:defRPr>
            </a:lvl5pPr>
            <a:lvl6pPr marL="2514600" indent="-168275" algn="l" rtl="0">
              <a:spcBef>
                <a:spcPts val="320"/>
              </a:spcBef>
              <a:spcAft>
                <a:spcPts val="0"/>
              </a:spcAft>
              <a:buClr>
                <a:srgbClr val="7E7763"/>
              </a:buClr>
              <a:buFont typeface="Arial"/>
              <a:buChar char="●"/>
              <a:defRPr sz="1600">
                <a:solidFill>
                  <a:srgbClr val="4C4C4C"/>
                </a:solidFill>
              </a:defRPr>
            </a:lvl6pPr>
            <a:lvl7pPr marL="2971800" indent="-168275" algn="l" rtl="0">
              <a:spcBef>
                <a:spcPts val="320"/>
              </a:spcBef>
              <a:spcAft>
                <a:spcPts val="0"/>
              </a:spcAft>
              <a:buClr>
                <a:srgbClr val="7E7763"/>
              </a:buClr>
              <a:buFont typeface="Arial"/>
              <a:buChar char="●"/>
              <a:defRPr sz="1600">
                <a:solidFill>
                  <a:srgbClr val="4C4C4C"/>
                </a:solidFill>
              </a:defRPr>
            </a:lvl7pPr>
            <a:lvl8pPr marL="3429000" indent="-168275" algn="l" rtl="0">
              <a:spcBef>
                <a:spcPts val="320"/>
              </a:spcBef>
              <a:spcAft>
                <a:spcPts val="0"/>
              </a:spcAft>
              <a:buClr>
                <a:srgbClr val="7E7763"/>
              </a:buClr>
              <a:buFont typeface="Arial"/>
              <a:buChar char="●"/>
              <a:defRPr sz="1600">
                <a:solidFill>
                  <a:srgbClr val="4C4C4C"/>
                </a:solidFill>
              </a:defRPr>
            </a:lvl8pPr>
            <a:lvl9pPr marL="3886200" indent="-168275" algn="l" rtl="0">
              <a:spcBef>
                <a:spcPts val="320"/>
              </a:spcBef>
              <a:spcAft>
                <a:spcPts val="0"/>
              </a:spcAft>
              <a:buClr>
                <a:srgbClr val="7E7763"/>
              </a:buClr>
              <a:buFont typeface="Arial"/>
              <a:buChar char="●"/>
              <a:defRPr sz="1600">
                <a:solidFill>
                  <a:srgbClr val="4C4C4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None/>
              <a:defRPr sz="2000"/>
            </a:lvl1pPr>
            <a:lvl2pPr marL="457200" indent="0" rtl="0">
              <a:spcBef>
                <a:spcPts val="0"/>
              </a:spcBef>
              <a:buNone/>
              <a:defRPr sz="1800"/>
            </a:lvl2pPr>
            <a:lvl3pPr marL="914400" indent="0" rtl="0">
              <a:spcBef>
                <a:spcPts val="0"/>
              </a:spcBef>
              <a:buNone/>
              <a:defRPr sz="1600"/>
            </a:lvl3pPr>
            <a:lvl4pPr marL="1371600" indent="0" rtl="0">
              <a:spcBef>
                <a:spcPts val="0"/>
              </a:spcBef>
              <a:buNone/>
              <a:defRPr sz="1400"/>
            </a:lvl4pPr>
            <a:lvl5pPr marL="1828800" indent="0" rtl="0">
              <a:spcBef>
                <a:spcPts val="0"/>
              </a:spcBef>
              <a:buNone/>
              <a:defRPr sz="1400"/>
            </a:lvl5pPr>
            <a:lvl6pPr marL="2286000" indent="0" rtl="0">
              <a:spcBef>
                <a:spcPts val="0"/>
              </a:spcBef>
              <a:buNone/>
              <a:defRPr sz="1400"/>
            </a:lvl6pPr>
            <a:lvl7pPr marL="2743200" indent="0" rtl="0">
              <a:spcBef>
                <a:spcPts val="0"/>
              </a:spcBef>
              <a:buNone/>
              <a:defRPr sz="1400"/>
            </a:lvl7pPr>
            <a:lvl8pPr marL="3200400" indent="0" rtl="0">
              <a:spcBef>
                <a:spcPts val="0"/>
              </a:spcBef>
              <a:buNone/>
              <a:defRPr sz="1400"/>
            </a:lvl8pPr>
            <a:lvl9pPr marL="3657600" indent="0" rtl="0">
              <a:spcBef>
                <a:spcPts val="0"/>
              </a:spcBef>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
        <p:nvSpPr>
          <p:cNvPr id="33" name="Shape 33"/>
          <p:cNvSpPr txBox="1">
            <a:spLocks noGrp="1"/>
          </p:cNvSpPr>
          <p:nvPr>
            <p:ph type="body" idx="1"/>
          </p:nvPr>
        </p:nvSpPr>
        <p:spPr>
          <a:xfrm>
            <a:off x="6858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4" name="Shape 34"/>
          <p:cNvSpPr txBox="1">
            <a:spLocks noGrp="1"/>
          </p:cNvSpPr>
          <p:nvPr>
            <p:ph type="body" idx="2"/>
          </p:nvPr>
        </p:nvSpPr>
        <p:spPr>
          <a:xfrm>
            <a:off x="4648200" y="1752600"/>
            <a:ext cx="3809999" cy="41148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sz="2400" b="1"/>
            </a:lvl1pPr>
            <a:lvl2pPr marL="457200" indent="0" rtl="0">
              <a:spcBef>
                <a:spcPts val="0"/>
              </a:spcBef>
              <a:buNone/>
              <a:defRPr sz="2000" b="1"/>
            </a:lvl2pPr>
            <a:lvl3pPr marL="914400" indent="0" rtl="0">
              <a:spcBef>
                <a:spcPts val="0"/>
              </a:spcBef>
              <a:buNone/>
              <a:defRPr sz="1800" b="1"/>
            </a:lvl3pPr>
            <a:lvl4pPr marL="1371600" indent="0" rtl="0">
              <a:spcBef>
                <a:spcPts val="0"/>
              </a:spcBef>
              <a:buNone/>
              <a:defRPr sz="1600" b="1"/>
            </a:lvl4pPr>
            <a:lvl5pPr marL="1828800" indent="0" rtl="0">
              <a:spcBef>
                <a:spcPts val="0"/>
              </a:spcBef>
              <a:buNone/>
              <a:defRPr sz="1600" b="1"/>
            </a:lvl5pPr>
            <a:lvl6pPr marL="2286000" indent="0" rtl="0">
              <a:spcBef>
                <a:spcPts val="0"/>
              </a:spcBef>
              <a:buNone/>
              <a:defRPr sz="1600" b="1"/>
            </a:lvl6pPr>
            <a:lvl7pPr marL="2743200" indent="0" rtl="0">
              <a:spcBef>
                <a:spcPts val="0"/>
              </a:spcBef>
              <a:buNone/>
              <a:defRPr sz="1600" b="1"/>
            </a:lvl7pPr>
            <a:lvl8pPr marL="3200400" indent="0" rtl="0">
              <a:spcBef>
                <a:spcPts val="0"/>
              </a:spcBef>
              <a:buNone/>
              <a:defRPr sz="1600" b="1"/>
            </a:lvl8pPr>
            <a:lvl9pPr marL="3657600" indent="0" rtl="0">
              <a:spcBef>
                <a:spcPts val="0"/>
              </a:spcBef>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algn="l" rtl="0">
              <a:spcBef>
                <a:spcPts val="0"/>
              </a:spcBef>
              <a:spcAft>
                <a:spcPts val="0"/>
              </a:spcAft>
              <a:defRPr sz="3200" b="1">
                <a:solidFill>
                  <a:srgbClr val="4C4C4C"/>
                </a:solidFill>
              </a:defRPr>
            </a:lvl1pPr>
            <a:lvl2pPr algn="l" rtl="0">
              <a:spcBef>
                <a:spcPts val="0"/>
              </a:spcBef>
              <a:spcAft>
                <a:spcPts val="0"/>
              </a:spcAft>
              <a:defRPr sz="3200" b="1">
                <a:solidFill>
                  <a:srgbClr val="4C4C4C"/>
                </a:solidFill>
              </a:defRPr>
            </a:lvl2pPr>
            <a:lvl3pPr algn="l" rtl="0">
              <a:spcBef>
                <a:spcPts val="0"/>
              </a:spcBef>
              <a:spcAft>
                <a:spcPts val="0"/>
              </a:spcAft>
              <a:defRPr sz="3200" b="1">
                <a:solidFill>
                  <a:srgbClr val="4C4C4C"/>
                </a:solidFill>
              </a:defRPr>
            </a:lvl3pPr>
            <a:lvl4pPr algn="l" rtl="0">
              <a:spcBef>
                <a:spcPts val="0"/>
              </a:spcBef>
              <a:spcAft>
                <a:spcPts val="0"/>
              </a:spcAft>
              <a:defRPr sz="3200" b="1">
                <a:solidFill>
                  <a:srgbClr val="4C4C4C"/>
                </a:solidFill>
              </a:defRPr>
            </a:lvl4pPr>
            <a:lvl5pPr algn="l" rtl="0">
              <a:spcBef>
                <a:spcPts val="0"/>
              </a:spcBef>
              <a:spcAft>
                <a:spcPts val="0"/>
              </a:spcAft>
              <a:defRPr sz="3200" b="1">
                <a:solidFill>
                  <a:srgbClr val="4C4C4C"/>
                </a:solidFill>
              </a:defRPr>
            </a:lvl5pPr>
            <a:lvl6pPr marL="457200" algn="l" rtl="0">
              <a:spcBef>
                <a:spcPts val="0"/>
              </a:spcBef>
              <a:spcAft>
                <a:spcPts val="0"/>
              </a:spcAft>
              <a:defRPr sz="3200" b="1">
                <a:solidFill>
                  <a:srgbClr val="4C4C4C"/>
                </a:solidFill>
              </a:defRPr>
            </a:lvl6pPr>
            <a:lvl7pPr marL="914400" algn="l" rtl="0">
              <a:spcBef>
                <a:spcPts val="0"/>
              </a:spcBef>
              <a:spcAft>
                <a:spcPts val="0"/>
              </a:spcAft>
              <a:defRPr sz="3200" b="1">
                <a:solidFill>
                  <a:srgbClr val="4C4C4C"/>
                </a:solidFill>
              </a:defRPr>
            </a:lvl7pPr>
            <a:lvl8pPr marL="1371600" algn="l" rtl="0">
              <a:spcBef>
                <a:spcPts val="0"/>
              </a:spcBef>
              <a:spcAft>
                <a:spcPts val="0"/>
              </a:spcAft>
              <a:defRPr sz="3200" b="1">
                <a:solidFill>
                  <a:srgbClr val="4C4C4C"/>
                </a:solidFill>
              </a:defRPr>
            </a:lvl8pPr>
            <a:lvl9pPr marL="1828800" algn="l" rtl="0">
              <a:spcBef>
                <a:spcPts val="0"/>
              </a:spcBef>
              <a:spcAft>
                <a:spcPts val="0"/>
              </a:spcAft>
              <a:defRPr sz="3200" b="1">
                <a:solidFill>
                  <a:srgbClr val="4C4C4C"/>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7" name="Shape 4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None/>
              <a:defRPr sz="1400"/>
            </a:lvl1pPr>
            <a:lvl2pPr marL="457200" indent="0" rtl="0">
              <a:spcBef>
                <a:spcPts val="0"/>
              </a:spcBef>
              <a:buNone/>
              <a:defRPr sz="1200"/>
            </a:lvl2pPr>
            <a:lvl3pPr marL="914400" indent="0" rtl="0">
              <a:spcBef>
                <a:spcPts val="0"/>
              </a:spcBef>
              <a:buNone/>
              <a:defRPr sz="1000"/>
            </a:lvl3pPr>
            <a:lvl4pPr marL="1371600" indent="0" rtl="0">
              <a:spcBef>
                <a:spcPts val="0"/>
              </a:spcBef>
              <a:buNone/>
              <a:defRPr sz="900"/>
            </a:lvl4pPr>
            <a:lvl5pPr marL="1828800" indent="0" rtl="0">
              <a:spcBef>
                <a:spcPts val="0"/>
              </a:spcBef>
              <a:buNone/>
              <a:defRPr sz="900"/>
            </a:lvl5pPr>
            <a:lvl6pPr marL="2286000" indent="0" rtl="0">
              <a:spcBef>
                <a:spcPts val="0"/>
              </a:spcBef>
              <a:buNone/>
              <a:defRPr sz="900"/>
            </a:lvl6pPr>
            <a:lvl7pPr marL="2743200" indent="0" rtl="0">
              <a:spcBef>
                <a:spcPts val="0"/>
              </a:spcBef>
              <a:buNone/>
              <a:defRPr sz="900"/>
            </a:lvl7pPr>
            <a:lvl8pPr marL="3200400" indent="0" rtl="0">
              <a:spcBef>
                <a:spcPts val="0"/>
              </a:spcBef>
              <a:buNone/>
              <a:defRPr sz="900"/>
            </a:lvl8pPr>
            <a:lvl9pPr marL="3657600" indent="0" rtl="0">
              <a:spcBef>
                <a:spcPts val="0"/>
              </a:spcBef>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04800" y="76200"/>
            <a:ext cx="8839199" cy="1143000"/>
          </a:xfrm>
          <a:prstGeom prst="rect">
            <a:avLst/>
          </a:prstGeom>
          <a:noFill/>
          <a:ln>
            <a:noFill/>
          </a:ln>
        </p:spPr>
        <p:txBody>
          <a:bodyPr lIns="91425" tIns="91425" rIns="91425" bIns="91425" anchor="ctr" anchorCtr="0"/>
          <a:lstStyle>
            <a:lvl1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1pPr>
            <a:lvl2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2pPr>
            <a:lvl3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3pPr>
            <a:lvl4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4pPr>
            <a:lvl5pPr marL="0" marR="0" indent="0" algn="l" rtl="0">
              <a:spcBef>
                <a:spcPts val="0"/>
              </a:spcBef>
              <a:spcAft>
                <a:spcPts val="0"/>
              </a:spcAft>
              <a:defRPr sz="3200" b="1" i="0" u="none" strike="noStrike" cap="none" baseline="0">
                <a:solidFill>
                  <a:srgbClr val="4C4C4C"/>
                </a:solidFill>
                <a:latin typeface="Arial"/>
                <a:ea typeface="Arial"/>
                <a:cs typeface="Arial"/>
                <a:sym typeface="Arial"/>
              </a:defRPr>
            </a:lvl5pPr>
            <a:lvl6pPr marL="457200" marR="0" indent="0" algn="l" rtl="0">
              <a:spcBef>
                <a:spcPts val="0"/>
              </a:spcBef>
              <a:spcAft>
                <a:spcPts val="0"/>
              </a:spcAft>
              <a:defRPr sz="3200" b="1" i="0" u="none" strike="noStrike" cap="none" baseline="0">
                <a:solidFill>
                  <a:srgbClr val="4C4C4C"/>
                </a:solidFill>
                <a:latin typeface="Arial"/>
                <a:ea typeface="Arial"/>
                <a:cs typeface="Arial"/>
                <a:sym typeface="Arial"/>
              </a:defRPr>
            </a:lvl6pPr>
            <a:lvl7pPr marL="914400" marR="0" indent="0" algn="l" rtl="0">
              <a:spcBef>
                <a:spcPts val="0"/>
              </a:spcBef>
              <a:spcAft>
                <a:spcPts val="0"/>
              </a:spcAft>
              <a:defRPr sz="3200" b="1" i="0" u="none" strike="noStrike" cap="none" baseline="0">
                <a:solidFill>
                  <a:srgbClr val="4C4C4C"/>
                </a:solidFill>
                <a:latin typeface="Arial"/>
                <a:ea typeface="Arial"/>
                <a:cs typeface="Arial"/>
                <a:sym typeface="Arial"/>
              </a:defRPr>
            </a:lvl7pPr>
            <a:lvl8pPr marL="1371600" marR="0" indent="0" algn="l" rtl="0">
              <a:spcBef>
                <a:spcPts val="0"/>
              </a:spcBef>
              <a:spcAft>
                <a:spcPts val="0"/>
              </a:spcAft>
              <a:defRPr sz="3200" b="1" i="0" u="none" strike="noStrike" cap="none" baseline="0">
                <a:solidFill>
                  <a:srgbClr val="4C4C4C"/>
                </a:solidFill>
                <a:latin typeface="Arial"/>
                <a:ea typeface="Arial"/>
                <a:cs typeface="Arial"/>
                <a:sym typeface="Arial"/>
              </a:defRPr>
            </a:lvl8pPr>
            <a:lvl9pPr marL="1828800" marR="0" indent="0" algn="l" rtl="0">
              <a:spcBef>
                <a:spcPts val="0"/>
              </a:spcBef>
              <a:spcAft>
                <a:spcPts val="0"/>
              </a:spcAft>
              <a:defRPr sz="3200" b="1" i="0" u="none" strike="noStrike" cap="none" baseline="0">
                <a:solidFill>
                  <a:srgbClr val="4C4C4C"/>
                </a:solidFill>
                <a:latin typeface="Arial"/>
                <a:ea typeface="Arial"/>
                <a:cs typeface="Arial"/>
                <a:sym typeface="Arial"/>
              </a:defRPr>
            </a:lvl9pPr>
          </a:lstStyle>
          <a:p>
            <a:endParaRPr/>
          </a:p>
        </p:txBody>
      </p:sp>
      <p:sp>
        <p:nvSpPr>
          <p:cNvPr id="10" name="Shape 10"/>
          <p:cNvSpPr txBox="1">
            <a:spLocks noGrp="1"/>
          </p:cNvSpPr>
          <p:nvPr>
            <p:ph type="body" idx="1"/>
          </p:nvPr>
        </p:nvSpPr>
        <p:spPr>
          <a:xfrm>
            <a:off x="685800" y="1752600"/>
            <a:ext cx="7772400" cy="4114800"/>
          </a:xfrm>
          <a:prstGeom prst="rect">
            <a:avLst/>
          </a:prstGeom>
          <a:noFill/>
          <a:ln>
            <a:noFill/>
          </a:ln>
        </p:spPr>
        <p:txBody>
          <a:bodyPr lIns="91425" tIns="91425" rIns="91425" bIns="91425" anchor="t" anchorCtr="0"/>
          <a:lstStyle>
            <a:lvl1pPr marL="342900" marR="0" indent="-288925" algn="l" rtl="0">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endParaRPr/>
          </a:p>
        </p:txBody>
      </p:sp>
      <p:pic>
        <p:nvPicPr>
          <p:cNvPr id="11" name="Shape 1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0" y="6278562"/>
            <a:ext cx="761999" cy="579437"/>
          </a:xfrm>
          <a:prstGeom prst="rect">
            <a:avLst/>
          </a:prstGeom>
          <a:noFill/>
          <a:ln>
            <a:noFill/>
          </a:ln>
        </p:spPr>
      </p:pic>
      <p:sp>
        <p:nvSpPr>
          <p:cNvPr id="12" name="Shape 12"/>
          <p:cNvSpPr/>
          <p:nvPr/>
        </p:nvSpPr>
        <p:spPr>
          <a:xfrm>
            <a:off x="0" y="1295400"/>
            <a:ext cx="76199" cy="55626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3" name="Shape 13"/>
          <p:cNvSpPr/>
          <p:nvPr/>
        </p:nvSpPr>
        <p:spPr>
          <a:xfrm>
            <a:off x="0" y="0"/>
            <a:ext cx="76199" cy="1295400"/>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9067800" y="0"/>
            <a:ext cx="76199" cy="1219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a:off x="0" y="6781800"/>
            <a:ext cx="9144000" cy="76199"/>
          </a:xfrm>
          <a:prstGeom prst="rect">
            <a:avLst/>
          </a:prstGeom>
          <a:solidFill>
            <a:srgbClr val="A1A18E"/>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a:off x="8991600" y="1219200"/>
            <a:ext cx="152399" cy="5638800"/>
          </a:xfrm>
          <a:prstGeom prst="rect">
            <a:avLst/>
          </a:prstGeom>
          <a:solidFill>
            <a:srgbClr val="4D3988"/>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a:off x="0" y="1219200"/>
            <a:ext cx="228600" cy="152399"/>
          </a:xfrm>
          <a:prstGeom prst="rect">
            <a:avLst/>
          </a:prstGeom>
          <a:solidFill>
            <a:srgbClr val="E0E74B"/>
          </a:solidFill>
          <a:ln>
            <a:noFill/>
          </a:ln>
        </p:spPr>
        <p:txBody>
          <a:bodyPr lIns="91425" tIns="45700" rIns="91425" bIns="45700" anchor="ctr" anchorCtr="0">
            <a:noAutofit/>
          </a:bodyPr>
          <a:lstStyle/>
          <a:p>
            <a:pPr>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youtube.com/watch?v=O2FCPl_aapY&amp;nohtml5=Fal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goo.gl/2dst6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130301"/>
            <a:ext cx="8716642" cy="2933700"/>
          </a:xfrm>
          <a:prstGeom prst="rect">
            <a:avLst/>
          </a:prstGeom>
          <a:noFill/>
          <a:ln>
            <a:noFill/>
          </a:ln>
        </p:spPr>
        <p:txBody>
          <a:bodyPr lIns="91425" tIns="45700" rIns="91425" bIns="45700" anchor="ctr" anchorCtr="0">
            <a:noAutofit/>
          </a:bodyPr>
          <a:lstStyle/>
          <a:p>
            <a:pPr lvl="0" algn="l">
              <a:buSzPct val="25000"/>
            </a:pPr>
            <a:r>
              <a:rPr lang="en-US" sz="3500" b="1" dirty="0">
                <a:solidFill>
                  <a:srgbClr val="4C4C4C"/>
                </a:solidFill>
                <a:latin typeface="Helvetica Neue"/>
                <a:ea typeface="Helvetica Neue"/>
                <a:cs typeface="Helvetica Neue"/>
                <a:sym typeface="Helvetica Neue"/>
              </a:rPr>
              <a:t>Building Capacity for a Collaborative ENL &amp; General Education Model: </a:t>
            </a:r>
            <a:br>
              <a:rPr lang="en-US" sz="3500" b="1" dirty="0">
                <a:solidFill>
                  <a:srgbClr val="4C4C4C"/>
                </a:solidFill>
                <a:latin typeface="Helvetica Neue"/>
                <a:ea typeface="Helvetica Neue"/>
                <a:cs typeface="Helvetica Neue"/>
                <a:sym typeface="Helvetica Neue"/>
              </a:rPr>
            </a:br>
            <a:r>
              <a:rPr lang="en-US" sz="2800" dirty="0">
                <a:solidFill>
                  <a:srgbClr val="4C4C4C"/>
                </a:solidFill>
                <a:latin typeface="Helvetica Neue"/>
                <a:ea typeface="Helvetica Neue"/>
                <a:cs typeface="Helvetica Neue"/>
                <a:sym typeface="Helvetica Neue"/>
              </a:rPr>
              <a:t>A Five-Module Course for School-Based Teams</a:t>
            </a:r>
            <a:r>
              <a:rPr lang="en-US" sz="2800" b="1" dirty="0">
                <a:solidFill>
                  <a:srgbClr val="4C4C4C"/>
                </a:solidFill>
                <a:latin typeface="Helvetica Neue"/>
                <a:ea typeface="Helvetica Neue"/>
                <a:cs typeface="Helvetica Neue"/>
                <a:sym typeface="Helvetica Neue"/>
              </a:rPr>
              <a:t/>
            </a:r>
            <a:br>
              <a:rPr lang="en-US" sz="2800" b="1" dirty="0">
                <a:solidFill>
                  <a:srgbClr val="4C4C4C"/>
                </a:solidFill>
                <a:latin typeface="Helvetica Neue"/>
                <a:ea typeface="Helvetica Neue"/>
                <a:cs typeface="Helvetica Neue"/>
                <a:sym typeface="Helvetica Neue"/>
              </a:rPr>
            </a:br>
            <a:r>
              <a:rPr lang="en-US" sz="3000" b="1" dirty="0" smtClean="0">
                <a:solidFill>
                  <a:srgbClr val="4C4C4C"/>
                </a:solidFill>
                <a:latin typeface="Helvetica Neue"/>
                <a:ea typeface="Helvetica Neue"/>
                <a:cs typeface="Helvetica Neue"/>
                <a:sym typeface="Helvetica Neue"/>
              </a:rPr>
              <a:t/>
            </a:r>
            <a:br>
              <a:rPr lang="en-US" sz="3000" b="1" dirty="0" smtClean="0">
                <a:solidFill>
                  <a:srgbClr val="4C4C4C"/>
                </a:solidFill>
                <a:latin typeface="Helvetica Neue"/>
                <a:ea typeface="Helvetica Neue"/>
                <a:cs typeface="Helvetica Neue"/>
                <a:sym typeface="Helvetica Neue"/>
              </a:rPr>
            </a:br>
            <a:r>
              <a:rPr lang="en-US" sz="2800" b="1" dirty="0" smtClean="0">
                <a:solidFill>
                  <a:srgbClr val="408000"/>
                </a:solidFill>
                <a:latin typeface="Helvetica Neue"/>
                <a:ea typeface="Helvetica Neue"/>
                <a:cs typeface="Helvetica Neue"/>
                <a:sym typeface="Helvetica Neue"/>
              </a:rPr>
              <a:t>Module 4</a:t>
            </a:r>
            <a:br>
              <a:rPr lang="en-US" sz="2800" b="1" dirty="0" smtClean="0">
                <a:solidFill>
                  <a:srgbClr val="408000"/>
                </a:solidFill>
                <a:latin typeface="Helvetica Neue"/>
                <a:ea typeface="Helvetica Neue"/>
                <a:cs typeface="Helvetica Neue"/>
                <a:sym typeface="Helvetica Neue"/>
              </a:rPr>
            </a:br>
            <a:r>
              <a:rPr lang="en-US" sz="2200" dirty="0" smtClean="0">
                <a:solidFill>
                  <a:srgbClr val="408000"/>
                </a:solidFill>
                <a:latin typeface="Helvetica Neue"/>
                <a:ea typeface="Helvetica Neue"/>
                <a:cs typeface="Helvetica Neue"/>
                <a:sym typeface="Helvetica Neue"/>
              </a:rPr>
              <a:t>Integrating Supports for ENLs</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2108199" y="4203699"/>
            <a:ext cx="6050151" cy="2053921"/>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747625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215900" y="1003302"/>
            <a:ext cx="8661400" cy="2311397"/>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dirty="0"/>
              <a:t>As part of your pre-work for Module 4, you were asked </a:t>
            </a:r>
            <a:r>
              <a:rPr lang="en-US" dirty="0" smtClean="0"/>
              <a:t>to consider </a:t>
            </a:r>
            <a:r>
              <a:rPr lang="en-US" dirty="0"/>
              <a:t>how </a:t>
            </a:r>
            <a:r>
              <a:rPr lang="en-US" dirty="0" smtClean="0"/>
              <a:t>specific features of the WIDA ELDS and the </a:t>
            </a:r>
            <a:r>
              <a:rPr lang="en-US" dirty="0" err="1" smtClean="0"/>
              <a:t>GoTo</a:t>
            </a:r>
            <a:r>
              <a:rPr lang="en-US" dirty="0" smtClean="0"/>
              <a:t> Strategies can </a:t>
            </a:r>
            <a:r>
              <a:rPr lang="en-US" dirty="0"/>
              <a:t>help teachers </a:t>
            </a:r>
            <a:r>
              <a:rPr lang="en-US" dirty="0" smtClean="0"/>
              <a:t>support ENL students during content instruction. As a group, share the thoughts you recorded on the active reading organizer.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49093028"/>
              </p:ext>
            </p:extLst>
          </p:nvPr>
        </p:nvGraphicFramePr>
        <p:xfrm>
          <a:off x="215900" y="3314700"/>
          <a:ext cx="8661400" cy="3279537"/>
        </p:xfrm>
        <a:graphic>
          <a:graphicData uri="http://schemas.openxmlformats.org/drawingml/2006/table">
            <a:tbl>
              <a:tblPr firstRow="1" bandRow="1">
                <a:tableStyleId>{284E427A-3D55-4303-BF80-6455036E1DE7}</a:tableStyleId>
              </a:tblPr>
              <a:tblGrid>
                <a:gridCol w="2259794">
                  <a:extLst>
                    <a:ext uri="{9D8B030D-6E8A-4147-A177-3AD203B41FA5}">
                      <a16:colId xmlns:a16="http://schemas.microsoft.com/office/drawing/2014/main" val="20000"/>
                    </a:ext>
                  </a:extLst>
                </a:gridCol>
                <a:gridCol w="6401606">
                  <a:extLst>
                    <a:ext uri="{9D8B030D-6E8A-4147-A177-3AD203B41FA5}">
                      <a16:colId xmlns:a16="http://schemas.microsoft.com/office/drawing/2014/main" val="20001"/>
                    </a:ext>
                  </a:extLst>
                </a:gridCol>
              </a:tblGrid>
              <a:tr h="558800">
                <a:tc>
                  <a:txBody>
                    <a:bodyPr/>
                    <a:lstStyle/>
                    <a:p>
                      <a:pPr marL="0" marR="0">
                        <a:spcBef>
                          <a:spcPts val="0"/>
                        </a:spcBef>
                        <a:spcAft>
                          <a:spcPts val="0"/>
                        </a:spcAft>
                      </a:pPr>
                      <a:r>
                        <a:rPr lang="en-US" sz="1200" dirty="0">
                          <a:effectLst/>
                        </a:rPr>
                        <a:t> </a:t>
                      </a:r>
                      <a:endParaRPr lang="en-US" sz="1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600" dirty="0">
                          <a:effectLst/>
                        </a:rPr>
                        <a:t>How it </a:t>
                      </a:r>
                      <a:r>
                        <a:rPr lang="en-US" sz="1600" dirty="0" smtClean="0">
                          <a:effectLst/>
                        </a:rPr>
                        <a:t>Helps</a:t>
                      </a:r>
                      <a:endParaRPr lang="en-US" sz="16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452285">
                <a:tc>
                  <a:txBody>
                    <a:bodyPr/>
                    <a:lstStyle/>
                    <a:p>
                      <a:pPr marL="0" marR="0">
                        <a:spcBef>
                          <a:spcPts val="0"/>
                        </a:spcBef>
                        <a:spcAft>
                          <a:spcPts val="0"/>
                        </a:spcAft>
                      </a:pPr>
                      <a:r>
                        <a:rPr lang="en-US" sz="1200" dirty="0">
                          <a:effectLst/>
                        </a:rPr>
                        <a:t>Key Uses</a:t>
                      </a:r>
                      <a:endParaRPr lang="en-US" sz="1200" dirty="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dirty="0">
                          <a:effectLst/>
                        </a:rPr>
                        <a:t> </a:t>
                      </a:r>
                      <a:endParaRPr lang="en-US"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1"/>
                  </a:ext>
                </a:extLst>
              </a:tr>
              <a:tr h="452285">
                <a:tc>
                  <a:txBody>
                    <a:bodyPr/>
                    <a:lstStyle/>
                    <a:p>
                      <a:pPr marL="0" marR="0">
                        <a:spcBef>
                          <a:spcPts val="0"/>
                        </a:spcBef>
                        <a:spcAft>
                          <a:spcPts val="0"/>
                        </a:spcAft>
                      </a:pPr>
                      <a:r>
                        <a:rPr lang="en-US" sz="1200" dirty="0">
                          <a:effectLst/>
                        </a:rPr>
                        <a:t>Language Domains</a:t>
                      </a:r>
                      <a:endParaRPr lang="en-US" sz="1200" dirty="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a:effectLst/>
                        </a:rPr>
                        <a:t> </a:t>
                      </a:r>
                      <a:endParaRPr lang="en-US" sz="1200">
                        <a:effectLst/>
                        <a:latin typeface="Cambria"/>
                        <a:ea typeface="ＭＳ 明朝"/>
                        <a:cs typeface="Times New Roman"/>
                      </a:endParaRPr>
                    </a:p>
                  </a:txBody>
                  <a:tcPr marL="68580" marR="68580" marT="0" marB="0"/>
                </a:tc>
                <a:extLst>
                  <a:ext uri="{0D108BD9-81ED-4DB2-BD59-A6C34878D82A}">
                    <a16:rowId xmlns:a16="http://schemas.microsoft.com/office/drawing/2014/main" val="10002"/>
                  </a:ext>
                </a:extLst>
              </a:tr>
              <a:tr h="459312">
                <a:tc>
                  <a:txBody>
                    <a:bodyPr/>
                    <a:lstStyle/>
                    <a:p>
                      <a:pPr marL="0" marR="0">
                        <a:spcBef>
                          <a:spcPts val="0"/>
                        </a:spcBef>
                        <a:spcAft>
                          <a:spcPts val="0"/>
                        </a:spcAft>
                      </a:pPr>
                      <a:r>
                        <a:rPr lang="en-US" sz="1200" dirty="0">
                          <a:effectLst/>
                        </a:rPr>
                        <a:t>Features/Levels of Academic Language</a:t>
                      </a:r>
                      <a:endParaRPr lang="en-US" sz="1200" dirty="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a:effectLst/>
                        </a:rPr>
                        <a:t> </a:t>
                      </a:r>
                      <a:endParaRPr lang="en-US" sz="1200">
                        <a:effectLst/>
                        <a:latin typeface="Cambria"/>
                        <a:ea typeface="ＭＳ 明朝"/>
                        <a:cs typeface="Times New Roman"/>
                      </a:endParaRPr>
                    </a:p>
                  </a:txBody>
                  <a:tcPr marL="68580" marR="68580" marT="0" marB="0"/>
                </a:tc>
                <a:extLst>
                  <a:ext uri="{0D108BD9-81ED-4DB2-BD59-A6C34878D82A}">
                    <a16:rowId xmlns:a16="http://schemas.microsoft.com/office/drawing/2014/main" val="10003"/>
                  </a:ext>
                </a:extLst>
              </a:tr>
              <a:tr h="452285">
                <a:tc>
                  <a:txBody>
                    <a:bodyPr/>
                    <a:lstStyle/>
                    <a:p>
                      <a:pPr marL="0" marR="0">
                        <a:spcBef>
                          <a:spcPts val="0"/>
                        </a:spcBef>
                        <a:spcAft>
                          <a:spcPts val="0"/>
                        </a:spcAft>
                      </a:pPr>
                      <a:r>
                        <a:rPr lang="en-US" sz="1200" dirty="0">
                          <a:effectLst/>
                        </a:rPr>
                        <a:t>Levels of Language Proficiency</a:t>
                      </a:r>
                      <a:endParaRPr lang="en-US" sz="1200" dirty="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dirty="0">
                          <a:effectLst/>
                        </a:rPr>
                        <a:t> </a:t>
                      </a:r>
                      <a:endParaRPr lang="en-US"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r h="452285">
                <a:tc>
                  <a:txBody>
                    <a:bodyPr/>
                    <a:lstStyle/>
                    <a:p>
                      <a:pPr marL="0" marR="0">
                        <a:spcBef>
                          <a:spcPts val="0"/>
                        </a:spcBef>
                        <a:spcAft>
                          <a:spcPts val="0"/>
                        </a:spcAft>
                      </a:pPr>
                      <a:r>
                        <a:rPr lang="en-US" sz="1200">
                          <a:effectLst/>
                        </a:rPr>
                        <a:t>Can Do Descriptors</a:t>
                      </a:r>
                      <a:endParaRPr lang="en-US" sz="120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dirty="0">
                          <a:effectLst/>
                        </a:rPr>
                        <a:t> </a:t>
                      </a:r>
                      <a:endParaRPr lang="en-US"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5"/>
                  </a:ext>
                </a:extLst>
              </a:tr>
              <a:tr h="452285">
                <a:tc>
                  <a:txBody>
                    <a:bodyPr/>
                    <a:lstStyle/>
                    <a:p>
                      <a:pPr marL="0" marR="0">
                        <a:spcBef>
                          <a:spcPts val="0"/>
                        </a:spcBef>
                        <a:spcAft>
                          <a:spcPts val="0"/>
                        </a:spcAft>
                      </a:pPr>
                      <a:r>
                        <a:rPr lang="en-US" sz="1200" dirty="0">
                          <a:effectLst/>
                        </a:rPr>
                        <a:t>The </a:t>
                      </a:r>
                      <a:r>
                        <a:rPr lang="en-US" sz="1200" dirty="0" err="1">
                          <a:effectLst/>
                        </a:rPr>
                        <a:t>GoTo</a:t>
                      </a:r>
                      <a:r>
                        <a:rPr lang="en-US" sz="1200" dirty="0">
                          <a:effectLst/>
                        </a:rPr>
                        <a:t> Strategies</a:t>
                      </a:r>
                      <a:endParaRPr lang="en-US" sz="1200" dirty="0">
                        <a:effectLst/>
                        <a:latin typeface="Cambria"/>
                        <a:ea typeface="ＭＳ 明朝"/>
                        <a:cs typeface="Times New Roman"/>
                      </a:endParaRPr>
                    </a:p>
                  </a:txBody>
                  <a:tcPr marL="68580" marR="68580" marT="0" marB="0" anchor="ctr"/>
                </a:tc>
                <a:tc>
                  <a:txBody>
                    <a:bodyPr/>
                    <a:lstStyle/>
                    <a:p>
                      <a:pPr marL="0" marR="0">
                        <a:spcBef>
                          <a:spcPts val="0"/>
                        </a:spcBef>
                        <a:spcAft>
                          <a:spcPts val="0"/>
                        </a:spcAft>
                      </a:pPr>
                      <a:r>
                        <a:rPr lang="en-US" sz="1200" dirty="0">
                          <a:effectLst/>
                        </a:rPr>
                        <a:t> </a:t>
                      </a:r>
                      <a:endParaRPr lang="en-US" sz="12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5" name="TextBox 4"/>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4-2</a:t>
            </a:r>
          </a:p>
        </p:txBody>
      </p:sp>
    </p:spTree>
    <p:extLst>
      <p:ext uri="{BB962C8B-B14F-4D97-AF65-F5344CB8AC3E}">
        <p14:creationId xmlns:p14="http://schemas.microsoft.com/office/powerpoint/2010/main" val="132592728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 Strategy Exploration Jigsaw</a:t>
            </a:r>
            <a:endParaRPr lang="en-US" dirty="0"/>
          </a:p>
        </p:txBody>
      </p:sp>
      <p:sp>
        <p:nvSpPr>
          <p:cNvPr id="3" name="Text Placeholder 2"/>
          <p:cNvSpPr>
            <a:spLocks noGrp="1"/>
          </p:cNvSpPr>
          <p:nvPr>
            <p:ph type="body" idx="1"/>
          </p:nvPr>
        </p:nvSpPr>
        <p:spPr/>
        <p:txBody>
          <a:bodyPr/>
          <a:lstStyle/>
          <a:p>
            <a:r>
              <a:rPr lang="en-US" dirty="0"/>
              <a:t>Collaborative Activity</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45541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Strategy Exploration Jigsaw</a:t>
            </a:r>
          </a:p>
        </p:txBody>
      </p:sp>
      <p:sp>
        <p:nvSpPr>
          <p:cNvPr id="70" name="Shape 70"/>
          <p:cNvSpPr txBox="1">
            <a:spLocks noGrp="1"/>
          </p:cNvSpPr>
          <p:nvPr>
            <p:ph type="body" idx="4294967295"/>
          </p:nvPr>
        </p:nvSpPr>
        <p:spPr>
          <a:xfrm>
            <a:off x="304801" y="1262203"/>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Directions</a:t>
            </a:r>
          </a:p>
          <a:p>
            <a:pPr marL="457200" indent="-457200">
              <a:lnSpc>
                <a:spcPct val="110000"/>
              </a:lnSpc>
              <a:spcBef>
                <a:spcPts val="0"/>
              </a:spcBef>
              <a:spcAft>
                <a:spcPts val="1200"/>
              </a:spcAft>
              <a:buFont typeface="+mj-lt"/>
              <a:buAutoNum type="arabicPeriod"/>
            </a:pPr>
            <a:r>
              <a:rPr lang="en-US" dirty="0"/>
              <a:t>Identify an unfamiliar strategy for three different principles in the </a:t>
            </a:r>
            <a:r>
              <a:rPr lang="en-US" i="1" dirty="0"/>
              <a:t>GO TO Strategies </a:t>
            </a:r>
            <a:r>
              <a:rPr lang="en-US" dirty="0"/>
              <a:t>document</a:t>
            </a:r>
            <a:r>
              <a:rPr lang="en-US" dirty="0" smtClean="0"/>
              <a:t>. (3 total).</a:t>
            </a:r>
            <a:endParaRPr lang="en-US" dirty="0"/>
          </a:p>
          <a:p>
            <a:pPr marL="457200" indent="-457200">
              <a:lnSpc>
                <a:spcPct val="110000"/>
              </a:lnSpc>
              <a:spcBef>
                <a:spcPts val="0"/>
              </a:spcBef>
              <a:spcAft>
                <a:spcPts val="1200"/>
              </a:spcAft>
              <a:buFont typeface="+mj-lt"/>
              <a:buAutoNum type="arabicPeriod"/>
            </a:pPr>
            <a:r>
              <a:rPr lang="en-US" dirty="0"/>
              <a:t>Read </a:t>
            </a:r>
            <a:r>
              <a:rPr lang="en-US" dirty="0" smtClean="0"/>
              <a:t>the description for each </a:t>
            </a:r>
            <a:r>
              <a:rPr lang="en-US" dirty="0"/>
              <a:t>of the three strategies you identified.</a:t>
            </a:r>
          </a:p>
          <a:p>
            <a:pPr marL="457200" indent="-457200">
              <a:lnSpc>
                <a:spcPct val="110000"/>
              </a:lnSpc>
              <a:spcBef>
                <a:spcPts val="0"/>
              </a:spcBef>
              <a:spcAft>
                <a:spcPts val="1200"/>
              </a:spcAft>
              <a:buFont typeface="+mj-lt"/>
              <a:buAutoNum type="arabicPeriod"/>
            </a:pPr>
            <a:r>
              <a:rPr lang="en-US" dirty="0"/>
              <a:t>Complete a Strategy </a:t>
            </a:r>
            <a:r>
              <a:rPr lang="en-US" dirty="0" smtClean="0"/>
              <a:t>Mapping Organizer (in your booklet) </a:t>
            </a:r>
            <a:r>
              <a:rPr lang="en-US" dirty="0"/>
              <a:t>for each </a:t>
            </a:r>
            <a:r>
              <a:rPr lang="en-US" dirty="0" smtClean="0"/>
              <a:t>strategy.</a:t>
            </a:r>
            <a:endParaRPr lang="en-US" dirty="0"/>
          </a:p>
          <a:p>
            <a:pPr marL="457200" indent="-457200">
              <a:lnSpc>
                <a:spcPct val="110000"/>
              </a:lnSpc>
              <a:spcBef>
                <a:spcPts val="0"/>
              </a:spcBef>
              <a:spcAft>
                <a:spcPts val="1200"/>
              </a:spcAft>
              <a:buFont typeface="+mj-lt"/>
              <a:buAutoNum type="arabicPeriod"/>
            </a:pPr>
            <a:r>
              <a:rPr lang="en-US" dirty="0"/>
              <a:t>When each person in the group has read and taken notes about the strategies they selected, take turns teaching the rest of the group about each strategy.</a:t>
            </a:r>
          </a:p>
          <a:p>
            <a:pPr marL="457200" indent="-457200">
              <a:lnSpc>
                <a:spcPct val="110000"/>
              </a:lnSpc>
              <a:spcBef>
                <a:spcPts val="0"/>
              </a:spcBef>
              <a:spcAft>
                <a:spcPts val="1200"/>
              </a:spcAft>
              <a:buFont typeface="+mj-lt"/>
              <a:buAutoNum type="arabicPeriod"/>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4-6a-d</a:t>
            </a:r>
          </a:p>
        </p:txBody>
      </p:sp>
    </p:spTree>
    <p:extLst>
      <p:ext uri="{BB962C8B-B14F-4D97-AF65-F5344CB8AC3E}">
        <p14:creationId xmlns:p14="http://schemas.microsoft.com/office/powerpoint/2010/main" val="29829011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 Text-Based Discussion</a:t>
            </a:r>
          </a:p>
        </p:txBody>
      </p:sp>
      <p:sp>
        <p:nvSpPr>
          <p:cNvPr id="70" name="Shape 70"/>
          <p:cNvSpPr txBox="1">
            <a:spLocks noGrp="1"/>
          </p:cNvSpPr>
          <p:nvPr>
            <p:ph type="body" idx="4294967295"/>
          </p:nvPr>
        </p:nvSpPr>
        <p:spPr>
          <a:xfrm>
            <a:off x="304801" y="1262203"/>
            <a:ext cx="8510010" cy="4706058"/>
          </a:xfrm>
          <a:prstGeom prst="rect">
            <a:avLst/>
          </a:prstGeom>
          <a:noFill/>
          <a:ln>
            <a:noFill/>
          </a:ln>
        </p:spPr>
        <p:txBody>
          <a:bodyPr lIns="91425" tIns="45700" rIns="91425" bIns="45700" anchor="t" anchorCtr="0">
            <a:noAutofit/>
          </a:bodyPr>
          <a:lstStyle/>
          <a:p>
            <a:pPr marL="0" indent="0">
              <a:lnSpc>
                <a:spcPct val="110000"/>
              </a:lnSpc>
              <a:spcBef>
                <a:spcPts val="0"/>
              </a:spcBef>
              <a:spcAft>
                <a:spcPts val="1200"/>
              </a:spcAft>
              <a:buNone/>
            </a:pPr>
            <a:r>
              <a:rPr lang="en-US" b="1" dirty="0"/>
              <a:t>Discussion Prompt</a:t>
            </a:r>
          </a:p>
          <a:p>
            <a:pPr marL="0" indent="0">
              <a:lnSpc>
                <a:spcPct val="110000"/>
              </a:lnSpc>
              <a:spcBef>
                <a:spcPts val="0"/>
              </a:spcBef>
              <a:spcAft>
                <a:spcPts val="1200"/>
              </a:spcAft>
              <a:buNone/>
            </a:pPr>
            <a:r>
              <a:rPr lang="en-US" dirty="0"/>
              <a:t>Now that you are more familiar with the principles and strategies within the </a:t>
            </a:r>
            <a:r>
              <a:rPr lang="en-US" i="1" dirty="0"/>
              <a:t>GO TO Strategies </a:t>
            </a:r>
            <a:r>
              <a:rPr lang="en-US" dirty="0"/>
              <a:t>document, how can </a:t>
            </a:r>
            <a:r>
              <a:rPr lang="en-US" dirty="0" smtClean="0"/>
              <a:t>this resource be </a:t>
            </a:r>
            <a:r>
              <a:rPr lang="en-US" dirty="0"/>
              <a:t>used during a tuning session to guide feedback for classroom teachers looking for thoughtful ideas about how to refine a lesson?</a:t>
            </a:r>
          </a:p>
          <a:p>
            <a:pPr marL="457200" indent="-457200">
              <a:lnSpc>
                <a:spcPct val="110000"/>
              </a:lnSpc>
              <a:spcBef>
                <a:spcPts val="0"/>
              </a:spcBef>
              <a:spcAft>
                <a:spcPts val="1200"/>
              </a:spcAft>
              <a:buFont typeface="+mj-lt"/>
              <a:buAutoNum type="arabicPeriod"/>
            </a:pPr>
            <a:endParaRPr lang="en-US" dirty="0"/>
          </a:p>
          <a:p>
            <a:pPr marL="457200" indent="-457200">
              <a:lnSpc>
                <a:spcPct val="110000"/>
              </a:lnSpc>
              <a:spcBef>
                <a:spcPts val="0"/>
              </a:spcBef>
              <a:spcAft>
                <a:spcPts val="1200"/>
              </a:spcAft>
              <a:buFont typeface="+mj-lt"/>
              <a:buAutoNum type="arabicPeriod"/>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88170318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Strategies to Support </a:t>
            </a:r>
            <a:r>
              <a:rPr lang="en-US" dirty="0" smtClean="0"/>
              <a:t>ENLs</a:t>
            </a:r>
            <a:endParaRPr lang="en-US" dirty="0"/>
          </a:p>
        </p:txBody>
      </p:sp>
      <p:sp>
        <p:nvSpPr>
          <p:cNvPr id="3" name="Text Placeholder 2"/>
          <p:cNvSpPr>
            <a:spLocks noGrp="1"/>
          </p:cNvSpPr>
          <p:nvPr>
            <p:ph type="body" idx="1"/>
          </p:nvPr>
        </p:nvSpPr>
        <p:spPr/>
        <p:txBody>
          <a:bodyPr/>
          <a:lstStyle/>
          <a:p>
            <a:r>
              <a:rPr lang="en-US" dirty="0"/>
              <a:t>Video Demonstrations</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grpSp>
        <p:nvGrpSpPr>
          <p:cNvPr id="5" name="Group 4"/>
          <p:cNvGrpSpPr/>
          <p:nvPr/>
        </p:nvGrpSpPr>
        <p:grpSpPr>
          <a:xfrm>
            <a:off x="5986751" y="5939425"/>
            <a:ext cx="2970650" cy="792956"/>
            <a:chOff x="5270500" y="457200"/>
            <a:chExt cx="3175000" cy="800100"/>
          </a:xfrm>
        </p:grpSpPr>
        <p:sp>
          <p:nvSpPr>
            <p:cNvPr id="6" name="Rectangle 5"/>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20480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a:t>
            </a:r>
          </a:p>
        </p:txBody>
      </p:sp>
      <p:sp>
        <p:nvSpPr>
          <p:cNvPr id="70" name="Shape 70"/>
          <p:cNvSpPr txBox="1">
            <a:spLocks noGrp="1"/>
          </p:cNvSpPr>
          <p:nvPr>
            <p:ph type="body" idx="4294967295"/>
          </p:nvPr>
        </p:nvSpPr>
        <p:spPr>
          <a:xfrm>
            <a:off x="505575" y="1219200"/>
            <a:ext cx="8193925" cy="46101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Next, you will watch a video of teachers engaging in a discussion about how to enhance supports for </a:t>
            </a:r>
            <a:r>
              <a:rPr lang="en-US" dirty="0" smtClean="0"/>
              <a:t>ENLs in a content lesson.</a:t>
            </a:r>
            <a:endParaRPr lang="en-US" dirty="0"/>
          </a:p>
          <a:p>
            <a:pPr marL="457200" indent="-457200">
              <a:lnSpc>
                <a:spcPct val="110000"/>
              </a:lnSpc>
              <a:spcBef>
                <a:spcPts val="0"/>
              </a:spcBef>
              <a:spcAft>
                <a:spcPts val="1200"/>
              </a:spcAft>
              <a:buFont typeface="+mj-lt"/>
              <a:buAutoNum type="arabicPeriod"/>
            </a:pPr>
            <a:r>
              <a:rPr lang="en-US" dirty="0"/>
              <a:t>As you watch the video, use the Video Observation Sheet to record the following:</a:t>
            </a:r>
          </a:p>
          <a:p>
            <a:pPr marL="857250" lvl="1" indent="-457200">
              <a:lnSpc>
                <a:spcPct val="110000"/>
              </a:lnSpc>
              <a:spcBef>
                <a:spcPts val="0"/>
              </a:spcBef>
              <a:spcAft>
                <a:spcPts val="1200"/>
              </a:spcAft>
            </a:pPr>
            <a:r>
              <a:rPr lang="en-US" dirty="0"/>
              <a:t>Observations</a:t>
            </a:r>
          </a:p>
          <a:p>
            <a:pPr marL="857250" lvl="1" indent="-457200">
              <a:lnSpc>
                <a:spcPct val="110000"/>
              </a:lnSpc>
              <a:spcBef>
                <a:spcPts val="0"/>
              </a:spcBef>
              <a:spcAft>
                <a:spcPts val="1200"/>
              </a:spcAft>
            </a:pPr>
            <a:r>
              <a:rPr lang="en-US" dirty="0"/>
              <a:t>Implications / Interpretations</a:t>
            </a:r>
          </a:p>
          <a:p>
            <a:pPr marL="857250" lvl="1" indent="-457200">
              <a:lnSpc>
                <a:spcPct val="110000"/>
              </a:lnSpc>
              <a:spcBef>
                <a:spcPts val="0"/>
              </a:spcBef>
              <a:spcAft>
                <a:spcPts val="1200"/>
              </a:spcAft>
            </a:pPr>
            <a:r>
              <a:rPr lang="en-US" dirty="0"/>
              <a:t>Questions</a:t>
            </a:r>
          </a:p>
          <a:p>
            <a:pPr marL="857250" lvl="1" indent="-457200">
              <a:lnSpc>
                <a:spcPct val="110000"/>
              </a:lnSpc>
              <a:spcBef>
                <a:spcPts val="0"/>
              </a:spcBef>
              <a:spcAft>
                <a:spcPts val="1200"/>
              </a:spcAft>
            </a:pPr>
            <a:r>
              <a:rPr lang="en-US" dirty="0"/>
              <a:t>Connections to Your Own Work</a:t>
            </a:r>
          </a:p>
          <a:p>
            <a:pPr marL="457200" indent="-457200">
              <a:lnSpc>
                <a:spcPct val="110000"/>
              </a:lnSpc>
              <a:spcBef>
                <a:spcPts val="0"/>
              </a:spcBef>
              <a:spcAft>
                <a:spcPts val="1200"/>
              </a:spcAft>
              <a:buFont typeface="+mj-lt"/>
              <a:buAutoNum type="arabicPeriod"/>
            </a:pPr>
            <a:r>
              <a:rPr lang="en-US" dirty="0"/>
              <a:t>Be prepared to share and discuss your notes afterwards.</a:t>
            </a:r>
          </a:p>
          <a:p>
            <a:pPr marL="400050" lvl="1" indent="0">
              <a:lnSpc>
                <a:spcPct val="110000"/>
              </a:lnSpc>
              <a:spcBef>
                <a:spcPts val="0"/>
              </a:spcBef>
              <a:spcAft>
                <a:spcPts val="1200"/>
              </a:spcAft>
              <a:buNone/>
            </a:pP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TextBox 6"/>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4-7</a:t>
            </a:r>
          </a:p>
        </p:txBody>
      </p:sp>
    </p:spTree>
    <p:extLst>
      <p:ext uri="{BB962C8B-B14F-4D97-AF65-F5344CB8AC3E}">
        <p14:creationId xmlns:p14="http://schemas.microsoft.com/office/powerpoint/2010/main" val="46233324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7044267"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Step6d - Feedback </a:t>
            </a:r>
            <a:r>
              <a:rPr lang="en-US" sz="3000" dirty="0"/>
              <a:t>on Supports for </a:t>
            </a:r>
            <a:r>
              <a:rPr lang="en-US" sz="3000" dirty="0" smtClean="0"/>
              <a:t>ENLs</a:t>
            </a:r>
            <a:endParaRPr lang="en-US" sz="3000" dirty="0"/>
          </a:p>
        </p:txBody>
      </p:sp>
      <p:grpSp>
        <p:nvGrpSpPr>
          <p:cNvPr id="10" name="Group 9"/>
          <p:cNvGrpSpPr/>
          <p:nvPr/>
        </p:nvGrpSpPr>
        <p:grpSpPr>
          <a:xfrm>
            <a:off x="6197599" y="6014157"/>
            <a:ext cx="2759801" cy="718223"/>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9 at 5.01.48 PM.png">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500" y="1562654"/>
            <a:ext cx="7950200" cy="3902553"/>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479425" y="5590165"/>
            <a:ext cx="4572000" cy="523220"/>
          </a:xfrm>
          <a:prstGeom prst="rect">
            <a:avLst/>
          </a:prstGeom>
        </p:spPr>
        <p:txBody>
          <a:bodyPr>
            <a:spAutoFit/>
          </a:bodyPr>
          <a:lstStyle/>
          <a:p>
            <a:r>
              <a:rPr lang="en-US" dirty="0"/>
              <a:t>Clicking on the video will take you directly to the </a:t>
            </a:r>
            <a:r>
              <a:rPr lang="en-US" dirty="0" err="1"/>
              <a:t>Youtube</a:t>
            </a:r>
            <a:r>
              <a:rPr lang="en-US" dirty="0"/>
              <a:t> channel video.</a:t>
            </a:r>
          </a:p>
        </p:txBody>
      </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4-7</a:t>
            </a:r>
          </a:p>
        </p:txBody>
      </p:sp>
    </p:spTree>
    <p:extLst>
      <p:ext uri="{BB962C8B-B14F-4D97-AF65-F5344CB8AC3E}">
        <p14:creationId xmlns:p14="http://schemas.microsoft.com/office/powerpoint/2010/main" val="75740035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Demonstration Videos</a:t>
            </a:r>
          </a:p>
        </p:txBody>
      </p:sp>
      <p:sp>
        <p:nvSpPr>
          <p:cNvPr id="70" name="Shape 70"/>
          <p:cNvSpPr txBox="1">
            <a:spLocks noGrp="1"/>
          </p:cNvSpPr>
          <p:nvPr>
            <p:ph type="body" idx="4294967295"/>
          </p:nvPr>
        </p:nvSpPr>
        <p:spPr>
          <a:xfrm>
            <a:off x="505575" y="1219200"/>
            <a:ext cx="8193925" cy="2006600"/>
          </a:xfrm>
          <a:prstGeom prst="rect">
            <a:avLst/>
          </a:prstGeom>
          <a:noFill/>
          <a:ln>
            <a:noFill/>
          </a:ln>
        </p:spPr>
        <p:txBody>
          <a:bodyPr lIns="91425" tIns="45700" rIns="91425" bIns="45700" anchor="t" anchorCtr="0">
            <a:noAutofit/>
          </a:bodyPr>
          <a:lstStyle/>
          <a:p>
            <a:pPr marL="457200" indent="-457200">
              <a:lnSpc>
                <a:spcPct val="110000"/>
              </a:lnSpc>
              <a:spcBef>
                <a:spcPts val="0"/>
              </a:spcBef>
              <a:spcAft>
                <a:spcPts val="1200"/>
              </a:spcAft>
              <a:buFont typeface="+mj-lt"/>
              <a:buAutoNum type="arabicPeriod"/>
            </a:pPr>
            <a:r>
              <a:rPr lang="en-US" dirty="0"/>
              <a:t>Share and Discuss</a:t>
            </a:r>
          </a:p>
          <a:p>
            <a:pPr marL="857250" lvl="1" indent="-457200">
              <a:lnSpc>
                <a:spcPct val="110000"/>
              </a:lnSpc>
              <a:spcBef>
                <a:spcPts val="0"/>
              </a:spcBef>
              <a:spcAft>
                <a:spcPts val="1200"/>
              </a:spcAft>
            </a:pPr>
            <a:r>
              <a:rPr lang="en-US" dirty="0"/>
              <a:t>Anything that stood out to you, and </a:t>
            </a:r>
          </a:p>
          <a:p>
            <a:pPr marL="857250" lvl="1" indent="-457200">
              <a:lnSpc>
                <a:spcPct val="110000"/>
              </a:lnSpc>
              <a:spcBef>
                <a:spcPts val="0"/>
              </a:spcBef>
              <a:spcAft>
                <a:spcPts val="1200"/>
              </a:spcAft>
            </a:pPr>
            <a:r>
              <a:rPr lang="en-US" dirty="0"/>
              <a:t>Anything the left you wondering.</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2" name="Picture 1"/>
          <p:cNvPicPr>
            <a:picLocks noChangeAspect="1"/>
          </p:cNvPicPr>
          <p:nvPr/>
        </p:nvPicPr>
        <p:blipFill>
          <a:blip r:embed="rId4"/>
          <a:stretch>
            <a:fillRect/>
          </a:stretch>
        </p:blipFill>
        <p:spPr>
          <a:xfrm>
            <a:off x="1663700" y="2946400"/>
            <a:ext cx="6269002" cy="2463800"/>
          </a:xfrm>
          <a:prstGeom prst="rect">
            <a:avLst/>
          </a:prstGeom>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4-7</a:t>
            </a:r>
          </a:p>
        </p:txBody>
      </p:sp>
    </p:spTree>
    <p:extLst>
      <p:ext uri="{BB962C8B-B14F-4D97-AF65-F5344CB8AC3E}">
        <p14:creationId xmlns:p14="http://schemas.microsoft.com/office/powerpoint/2010/main" val="259003773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0" y="0"/>
            <a:ext cx="9144000" cy="6858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ctrTitle"/>
          </p:nvPr>
        </p:nvSpPr>
        <p:spPr>
          <a:xfrm>
            <a:off x="274958" y="1219199"/>
            <a:ext cx="8716642" cy="2224531"/>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500" b="1" dirty="0">
                <a:solidFill>
                  <a:srgbClr val="4C4C4C"/>
                </a:solidFill>
                <a:latin typeface="Helvetica Neue"/>
                <a:ea typeface="Helvetica Neue"/>
                <a:cs typeface="Helvetica Neue"/>
                <a:sym typeface="Helvetica Neue"/>
              </a:rPr>
              <a:t>Wrapping Up Module 4</a:t>
            </a:r>
            <a:endParaRPr lang="en-US" sz="2200" dirty="0">
              <a:solidFill>
                <a:srgbClr val="408000"/>
              </a:solidFill>
              <a:latin typeface="Helvetica Neue"/>
              <a:ea typeface="Helvetica Neue"/>
              <a:cs typeface="Helvetica Neue"/>
              <a:sym typeface="Helvetica Neue"/>
            </a:endParaRPr>
          </a:p>
        </p:txBody>
      </p:sp>
      <p:pic>
        <p:nvPicPr>
          <p:cNvPr id="61" name="Shape 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48200" y="5940700"/>
            <a:ext cx="4495800" cy="925512"/>
          </a:xfrm>
          <a:prstGeom prst="rect">
            <a:avLst/>
          </a:prstGeom>
          <a:noFill/>
          <a:ln>
            <a:noFill/>
          </a:ln>
        </p:spPr>
      </p:pic>
      <p:pic>
        <p:nvPicPr>
          <p:cNvPr id="62" name="Shape 62"/>
          <p:cNvPicPr preferRelativeResize="0"/>
          <p:nvPr/>
        </p:nvPicPr>
        <p:blipFill>
          <a:blip r:embed="rId4">
            <a:alphaModFix/>
          </a:blip>
          <a:stretch>
            <a:fillRect/>
          </a:stretch>
        </p:blipFill>
        <p:spPr>
          <a:xfrm>
            <a:off x="1702123" y="3679423"/>
            <a:ext cx="6456228" cy="2578198"/>
          </a:xfrm>
          <a:prstGeom prst="rect">
            <a:avLst/>
          </a:prstGeom>
          <a:noFill/>
          <a:ln>
            <a:noFill/>
          </a:ln>
        </p:spPr>
      </p:pic>
      <p:grpSp>
        <p:nvGrpSpPr>
          <p:cNvPr id="5" name="Group 4"/>
          <p:cNvGrpSpPr/>
          <p:nvPr/>
        </p:nvGrpSpPr>
        <p:grpSpPr>
          <a:xfrm>
            <a:off x="5816600" y="132556"/>
            <a:ext cx="3175000" cy="800100"/>
            <a:chOff x="5270500" y="457200"/>
            <a:chExt cx="3175000" cy="800100"/>
          </a:xfrm>
        </p:grpSpPr>
        <p:sp>
          <p:nvSpPr>
            <p:cNvPr id="3" name="Rectangle 2"/>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400245099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What was accomplished in Module 4</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a:t>
            </a:r>
            <a:r>
              <a:rPr lang="en-US" dirty="0">
                <a:latin typeface="Arial" charset="0"/>
              </a:rPr>
              <a:t>3rd Round of Collaborative Practice </a:t>
            </a:r>
          </a:p>
          <a:p>
            <a:pPr marL="457200" indent="-457200">
              <a:lnSpc>
                <a:spcPct val="150000"/>
              </a:lnSpc>
              <a:spcBef>
                <a:spcPts val="0"/>
              </a:spcBef>
              <a:buFont typeface="+mj-lt"/>
              <a:buAutoNum type="arabicPeriod"/>
            </a:pPr>
            <a:r>
              <a:rPr lang="en-US" dirty="0"/>
              <a:t>Participate in the Text-Based Discussion</a:t>
            </a:r>
          </a:p>
          <a:p>
            <a:pPr marL="457200" indent="-457200">
              <a:lnSpc>
                <a:spcPct val="150000"/>
              </a:lnSpc>
              <a:spcBef>
                <a:spcPts val="0"/>
              </a:spcBef>
              <a:buFont typeface="+mj-lt"/>
              <a:buAutoNum type="arabicPeriod"/>
            </a:pPr>
            <a:r>
              <a:rPr lang="en-US" dirty="0"/>
              <a:t>ENL Strategy Exploration Activity</a:t>
            </a:r>
          </a:p>
          <a:p>
            <a:pPr marL="457200" indent="-457200">
              <a:lnSpc>
                <a:spcPct val="150000"/>
              </a:lnSpc>
              <a:spcBef>
                <a:spcPts val="0"/>
              </a:spcBef>
              <a:buFont typeface="+mj-lt"/>
              <a:buAutoNum type="arabicPeriod"/>
            </a:pPr>
            <a:r>
              <a:rPr lang="en-US" dirty="0"/>
              <a:t>Watch and Discuss Demonstration Video</a:t>
            </a:r>
          </a:p>
          <a:p>
            <a:pPr marL="457200" indent="-457200">
              <a:lnSpc>
                <a:spcPct val="150000"/>
              </a:lnSpc>
              <a:spcBef>
                <a:spcPts val="0"/>
              </a:spcBef>
              <a:buFont typeface="+mj-lt"/>
              <a:buAutoNum type="arabicPeriod"/>
            </a:pPr>
            <a:r>
              <a:rPr lang="en-US" dirty="0"/>
              <a:t>Schedule 4</a:t>
            </a:r>
            <a:r>
              <a:rPr lang="en-US" baseline="30000" dirty="0"/>
              <a:t>th</a:t>
            </a:r>
            <a:r>
              <a:rPr lang="en-US" dirty="0"/>
              <a:t> Round of Tuning Practice</a:t>
            </a:r>
          </a:p>
          <a:p>
            <a:pPr marL="457200" indent="-457200">
              <a:lnSpc>
                <a:spcPct val="150000"/>
              </a:lnSpc>
              <a:spcBef>
                <a:spcPts val="0"/>
              </a:spcBef>
              <a:buFont typeface="+mj-lt"/>
              <a:buAutoNum type="arabicPeriod"/>
            </a:pPr>
            <a:r>
              <a:rPr lang="en-US" dirty="0"/>
              <a:t>Prepare for Module 5</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99835811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of Course Modules</a:t>
            </a:r>
          </a:p>
        </p:txBody>
      </p:sp>
      <p:sp>
        <p:nvSpPr>
          <p:cNvPr id="70" name="Shape 70"/>
          <p:cNvSpPr txBox="1">
            <a:spLocks noGrp="1"/>
          </p:cNvSpPr>
          <p:nvPr>
            <p:ph type="body" idx="4294967295"/>
          </p:nvPr>
        </p:nvSpPr>
        <p:spPr>
          <a:xfrm>
            <a:off x="505575" y="1104900"/>
            <a:ext cx="8309235" cy="5270500"/>
          </a:xfrm>
          <a:prstGeom prst="rect">
            <a:avLst/>
          </a:prstGeom>
          <a:noFill/>
          <a:ln>
            <a:noFill/>
          </a:ln>
        </p:spPr>
        <p:txBody>
          <a:bodyPr lIns="91425" tIns="45700" rIns="91425" bIns="45700" anchor="t" anchorCtr="0">
            <a:noAutofit/>
          </a:bodyPr>
          <a:lstStyle/>
          <a:p>
            <a:pPr marL="0" indent="0">
              <a:lnSpc>
                <a:spcPct val="140000"/>
              </a:lnSpc>
              <a:spcBef>
                <a:spcPts val="0"/>
              </a:spcBef>
              <a:spcAft>
                <a:spcPts val="600"/>
              </a:spcAft>
              <a:buNone/>
            </a:pPr>
            <a:r>
              <a:rPr lang="en-US" b="1" dirty="0"/>
              <a:t>Module 1 </a:t>
            </a:r>
            <a:r>
              <a:rPr lang="en-US" dirty="0"/>
              <a:t>– Introduction to the </a:t>
            </a:r>
            <a:r>
              <a:rPr lang="en-US" dirty="0" smtClean="0"/>
              <a:t>Standards-Based Lesson Tuning </a:t>
            </a:r>
            <a:r>
              <a:rPr lang="en-US" dirty="0"/>
              <a:t>Protocol</a:t>
            </a:r>
          </a:p>
          <a:p>
            <a:pPr marL="0" indent="0">
              <a:lnSpc>
                <a:spcPct val="140000"/>
              </a:lnSpc>
              <a:spcBef>
                <a:spcPts val="0"/>
              </a:spcBef>
              <a:spcAft>
                <a:spcPts val="600"/>
              </a:spcAft>
              <a:buNone/>
            </a:pPr>
            <a:r>
              <a:rPr lang="en-US" b="1" dirty="0"/>
              <a:t>Module 2 </a:t>
            </a:r>
            <a:r>
              <a:rPr lang="en-US" dirty="0"/>
              <a:t>– Analyzing the Focus Standard of a Lesson</a:t>
            </a:r>
          </a:p>
          <a:p>
            <a:pPr marL="0" indent="0">
              <a:lnSpc>
                <a:spcPct val="140000"/>
              </a:lnSpc>
              <a:spcBef>
                <a:spcPts val="0"/>
              </a:spcBef>
              <a:spcAft>
                <a:spcPts val="600"/>
              </a:spcAft>
              <a:buNone/>
            </a:pPr>
            <a:r>
              <a:rPr lang="en-US" b="1" dirty="0"/>
              <a:t>Module 3 </a:t>
            </a:r>
            <a:r>
              <a:rPr lang="en-US" dirty="0"/>
              <a:t>–Tuning Lesson Elements</a:t>
            </a:r>
          </a:p>
          <a:p>
            <a:pPr marL="0" indent="0">
              <a:lnSpc>
                <a:spcPct val="140000"/>
              </a:lnSpc>
              <a:spcBef>
                <a:spcPts val="0"/>
              </a:spcBef>
              <a:spcAft>
                <a:spcPts val="600"/>
              </a:spcAft>
              <a:buNone/>
            </a:pPr>
            <a:r>
              <a:rPr lang="en-US" b="1" dirty="0"/>
              <a:t>Module 4 </a:t>
            </a:r>
            <a:r>
              <a:rPr lang="en-US" dirty="0"/>
              <a:t>– Integrating Supports for </a:t>
            </a:r>
            <a:r>
              <a:rPr lang="en-US" dirty="0" smtClean="0"/>
              <a:t>ENLs</a:t>
            </a:r>
            <a:endParaRPr lang="en-US" dirty="0"/>
          </a:p>
          <a:p>
            <a:pPr marL="0" indent="0">
              <a:lnSpc>
                <a:spcPct val="140000"/>
              </a:lnSpc>
              <a:spcBef>
                <a:spcPts val="0"/>
              </a:spcBef>
              <a:spcAft>
                <a:spcPts val="600"/>
              </a:spcAft>
              <a:buNone/>
            </a:pPr>
            <a:r>
              <a:rPr lang="en-US" b="1" dirty="0"/>
              <a:t>Module 5 </a:t>
            </a:r>
            <a:r>
              <a:rPr lang="en-US" dirty="0"/>
              <a:t>– Building Capacity for Routine Collaboration</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21775981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Activity</a:t>
            </a:r>
          </a:p>
        </p:txBody>
      </p:sp>
      <p:sp>
        <p:nvSpPr>
          <p:cNvPr id="70" name="Shape 70"/>
          <p:cNvSpPr txBox="1">
            <a:spLocks noGrp="1"/>
          </p:cNvSpPr>
          <p:nvPr>
            <p:ph type="body" idx="4294967295"/>
          </p:nvPr>
        </p:nvSpPr>
        <p:spPr>
          <a:xfrm>
            <a:off x="505575" y="2146300"/>
            <a:ext cx="8092325" cy="3568700"/>
          </a:xfrm>
          <a:prstGeom prst="rect">
            <a:avLst/>
          </a:prstGeom>
          <a:ln/>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0" lvl="0" indent="0">
              <a:spcBef>
                <a:spcPts val="0"/>
              </a:spcBef>
              <a:buNone/>
            </a:pPr>
            <a:r>
              <a:rPr lang="en-US" b="1" dirty="0"/>
              <a:t>By the end of Module 4, participants will:</a:t>
            </a:r>
          </a:p>
          <a:p>
            <a:pPr marL="0" indent="0">
              <a:spcBef>
                <a:spcPts val="0"/>
              </a:spcBef>
              <a:buNone/>
            </a:pPr>
            <a:r>
              <a:rPr lang="en-US" dirty="0"/>
              <a:t>Be able to apply knowledge of the following to provide targeted and thoughtful feedback to colleagues about their language objectives and lessons.</a:t>
            </a:r>
          </a:p>
          <a:p>
            <a:pPr indent="-342900">
              <a:lnSpc>
                <a:spcPct val="150000"/>
              </a:lnSpc>
              <a:spcBef>
                <a:spcPts val="0"/>
              </a:spcBef>
            </a:pPr>
            <a:r>
              <a:rPr lang="en-US" dirty="0"/>
              <a:t>Key Uses and Language Domains of the </a:t>
            </a:r>
            <a:r>
              <a:rPr lang="en-US" dirty="0" smtClean="0"/>
              <a:t>WIDA ELDS</a:t>
            </a:r>
            <a:endParaRPr lang="en-US" dirty="0"/>
          </a:p>
          <a:p>
            <a:pPr indent="-342900">
              <a:lnSpc>
                <a:spcPct val="150000"/>
              </a:lnSpc>
              <a:spcBef>
                <a:spcPts val="0"/>
              </a:spcBef>
            </a:pPr>
            <a:r>
              <a:rPr lang="en-US" dirty="0"/>
              <a:t>Can Do Descriptors</a:t>
            </a:r>
          </a:p>
          <a:p>
            <a:pPr indent="-342900">
              <a:lnSpc>
                <a:spcPct val="150000"/>
              </a:lnSpc>
              <a:spcBef>
                <a:spcPts val="0"/>
              </a:spcBef>
            </a:pPr>
            <a:r>
              <a:rPr lang="en-US" dirty="0" err="1"/>
              <a:t>GoTo</a:t>
            </a:r>
            <a:r>
              <a:rPr lang="en-US" dirty="0"/>
              <a:t> Strategies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7" name="Shape 70"/>
          <p:cNvSpPr txBox="1">
            <a:spLocks/>
          </p:cNvSpPr>
          <p:nvPr/>
        </p:nvSpPr>
        <p:spPr>
          <a:xfrm>
            <a:off x="505575" y="914401"/>
            <a:ext cx="7925399" cy="14097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0" indent="0">
              <a:lnSpc>
                <a:spcPct val="130000"/>
              </a:lnSpc>
              <a:spcBef>
                <a:spcPts val="0"/>
              </a:spcBef>
              <a:buNone/>
            </a:pPr>
            <a:r>
              <a:rPr lang="en-US" dirty="0"/>
              <a:t>Discuss the intended outcomes for Module 4.  To what extent </a:t>
            </a:r>
            <a:r>
              <a:rPr lang="en-US" dirty="0" smtClean="0"/>
              <a:t>do </a:t>
            </a:r>
            <a:r>
              <a:rPr lang="en-US" dirty="0"/>
              <a:t>you feel they were met?</a:t>
            </a:r>
            <a:endParaRPr lang="en-US" sz="1600" dirty="0"/>
          </a:p>
        </p:txBody>
      </p:sp>
    </p:spTree>
    <p:extLst>
      <p:ext uri="{BB962C8B-B14F-4D97-AF65-F5344CB8AC3E}">
        <p14:creationId xmlns:p14="http://schemas.microsoft.com/office/powerpoint/2010/main" val="1249592006"/>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1" y="76200"/>
            <a:ext cx="6993466"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Collaborative Practice – Round 4</a:t>
            </a:r>
          </a:p>
        </p:txBody>
      </p:sp>
      <p:sp>
        <p:nvSpPr>
          <p:cNvPr id="70" name="Shape 70"/>
          <p:cNvSpPr txBox="1">
            <a:spLocks noGrp="1"/>
          </p:cNvSpPr>
          <p:nvPr>
            <p:ph type="body" idx="4294967295"/>
          </p:nvPr>
        </p:nvSpPr>
        <p:spPr>
          <a:xfrm>
            <a:off x="505576" y="1231900"/>
            <a:ext cx="4485416" cy="5207051"/>
          </a:xfrm>
          <a:prstGeom prst="rect">
            <a:avLst/>
          </a:prstGeom>
          <a:noFill/>
          <a:ln>
            <a:noFill/>
          </a:ln>
        </p:spPr>
        <p:txBody>
          <a:bodyPr lIns="91425" tIns="45700" rIns="91425" bIns="45700" anchor="t" anchorCtr="0">
            <a:noAutofit/>
          </a:bodyPr>
          <a:lstStyle/>
          <a:p>
            <a:pPr marL="457200" indent="-457200">
              <a:spcBef>
                <a:spcPts val="0"/>
              </a:spcBef>
              <a:spcAft>
                <a:spcPts val="1200"/>
              </a:spcAft>
              <a:buFont typeface="+mj-lt"/>
              <a:buAutoNum type="arabicPeriod"/>
            </a:pPr>
            <a:r>
              <a:rPr lang="en-US" dirty="0"/>
              <a:t>Clarify date and time for the collaborative practice.</a:t>
            </a:r>
          </a:p>
          <a:p>
            <a:pPr marL="457200" indent="-457200">
              <a:spcBef>
                <a:spcPts val="0"/>
              </a:spcBef>
              <a:spcAft>
                <a:spcPts val="1200"/>
              </a:spcAft>
              <a:buFont typeface="+mj-lt"/>
              <a:buAutoNum type="arabicPeriod"/>
            </a:pPr>
            <a:r>
              <a:rPr lang="en-US" dirty="0"/>
              <a:t>Determine who the presenting teacher will be to bring a lesson to tune.</a:t>
            </a:r>
          </a:p>
          <a:p>
            <a:pPr marL="457200" indent="-457200">
              <a:spcBef>
                <a:spcPts val="0"/>
              </a:spcBef>
              <a:spcAft>
                <a:spcPts val="1200"/>
              </a:spcAft>
              <a:buFont typeface="+mj-lt"/>
              <a:buAutoNum type="arabicPeriod"/>
            </a:pPr>
            <a:r>
              <a:rPr lang="en-US" dirty="0"/>
              <a:t>Determine who will volunteer to facilitate.</a:t>
            </a:r>
          </a:p>
          <a:p>
            <a:pPr marL="457200" indent="-457200">
              <a:spcBef>
                <a:spcPts val="0"/>
              </a:spcBef>
              <a:spcAft>
                <a:spcPts val="1200"/>
              </a:spcAft>
              <a:buFont typeface="+mj-lt"/>
              <a:buAutoNum type="arabicPeriod"/>
            </a:pPr>
            <a:r>
              <a:rPr lang="en-US" dirty="0"/>
              <a:t>Have the presenting teacher complete the prep sheet for presenting teachers prior to meeting.</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4 at 11.58.5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9120" y="996045"/>
            <a:ext cx="3588199" cy="4695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4-8a</a:t>
            </a:r>
          </a:p>
        </p:txBody>
      </p:sp>
    </p:spTree>
    <p:extLst>
      <p:ext uri="{BB962C8B-B14F-4D97-AF65-F5344CB8AC3E}">
        <p14:creationId xmlns:p14="http://schemas.microsoft.com/office/powerpoint/2010/main" val="340534572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Preparing for Module 5</a:t>
            </a:r>
          </a:p>
        </p:txBody>
      </p:sp>
      <p:sp>
        <p:nvSpPr>
          <p:cNvPr id="70" name="Shape 70"/>
          <p:cNvSpPr txBox="1">
            <a:spLocks noGrp="1"/>
          </p:cNvSpPr>
          <p:nvPr>
            <p:ph type="body" idx="4294967295"/>
          </p:nvPr>
        </p:nvSpPr>
        <p:spPr>
          <a:xfrm>
            <a:off x="505575" y="1231900"/>
            <a:ext cx="7925399" cy="4707525"/>
          </a:xfrm>
          <a:prstGeom prst="rect">
            <a:avLst/>
          </a:prstGeom>
          <a:noFill/>
          <a:ln>
            <a:noFill/>
          </a:ln>
        </p:spPr>
        <p:txBody>
          <a:bodyPr lIns="91425" tIns="45700" rIns="91425" bIns="45700" anchor="t" anchorCtr="0">
            <a:noAutofit/>
          </a:bodyPr>
          <a:lstStyle/>
          <a:p>
            <a:pPr marL="457200" indent="-457200">
              <a:lnSpc>
                <a:spcPct val="130000"/>
              </a:lnSpc>
              <a:spcBef>
                <a:spcPts val="0"/>
              </a:spcBef>
              <a:buFont typeface="+mj-lt"/>
              <a:buAutoNum type="arabicPeriod"/>
            </a:pPr>
            <a:r>
              <a:rPr lang="en-US" b="1" dirty="0"/>
              <a:t>All</a:t>
            </a:r>
          </a:p>
          <a:p>
            <a:pPr marL="857250" lvl="1" indent="-457200">
              <a:lnSpc>
                <a:spcPct val="130000"/>
              </a:lnSpc>
              <a:spcBef>
                <a:spcPts val="0"/>
              </a:spcBef>
            </a:pPr>
            <a:r>
              <a:rPr lang="en-US" dirty="0"/>
              <a:t>Complete reading assignments for Module 5.</a:t>
            </a:r>
          </a:p>
          <a:p>
            <a:pPr marL="857250" lvl="1" indent="-457200">
              <a:lnSpc>
                <a:spcPct val="130000"/>
              </a:lnSpc>
              <a:spcBef>
                <a:spcPts val="0"/>
              </a:spcBef>
            </a:pPr>
            <a:r>
              <a:rPr lang="en-US" dirty="0"/>
              <a:t>Complete the Active Reading Organizer</a:t>
            </a:r>
          </a:p>
          <a:p>
            <a:pPr marL="457200" indent="-457200">
              <a:lnSpc>
                <a:spcPct val="130000"/>
              </a:lnSpc>
              <a:spcBef>
                <a:spcPts val="0"/>
              </a:spcBef>
              <a:buFont typeface="+mj-lt"/>
              <a:buAutoNum type="arabicPeriod"/>
            </a:pPr>
            <a:r>
              <a:rPr lang="en-US" b="1" dirty="0"/>
              <a:t>Clarify Date, Time and Location</a:t>
            </a:r>
          </a:p>
          <a:p>
            <a:pPr marL="857250" lvl="1" indent="-457200">
              <a:lnSpc>
                <a:spcPct val="130000"/>
              </a:lnSpc>
              <a:spcBef>
                <a:spcPts val="0"/>
              </a:spcBef>
            </a:pPr>
            <a:r>
              <a:rPr lang="en-US" dirty="0"/>
              <a:t>Collaborative Practice</a:t>
            </a:r>
          </a:p>
          <a:p>
            <a:pPr marL="857250" lvl="1" indent="-457200">
              <a:lnSpc>
                <a:spcPct val="130000"/>
              </a:lnSpc>
              <a:spcBef>
                <a:spcPts val="0"/>
              </a:spcBef>
            </a:pPr>
            <a:r>
              <a:rPr lang="en-US" dirty="0"/>
              <a:t>Guided Workshop for Module 5</a:t>
            </a:r>
          </a:p>
          <a:p>
            <a:pPr marL="457200" indent="-457200">
              <a:lnSpc>
                <a:spcPct val="130000"/>
              </a:lnSpc>
              <a:spcBef>
                <a:spcPts val="0"/>
              </a:spcBef>
              <a:buFont typeface="+mj-lt"/>
              <a:buAutoNum type="arabicPeriod"/>
            </a:pPr>
            <a:r>
              <a:rPr lang="en-US" b="1" dirty="0"/>
              <a:t>Materials to Bring</a:t>
            </a:r>
          </a:p>
          <a:p>
            <a:pPr marL="857250" lvl="1" indent="-457200">
              <a:lnSpc>
                <a:spcPct val="130000"/>
              </a:lnSpc>
              <a:spcBef>
                <a:spcPts val="0"/>
              </a:spcBef>
            </a:pPr>
            <a:r>
              <a:rPr lang="en-US" dirty="0"/>
              <a:t>Course Booklet, notes from Round 4 of the collaborative tuning practice.</a:t>
            </a:r>
          </a:p>
        </p:txBody>
      </p:sp>
      <p:grpSp>
        <p:nvGrpSpPr>
          <p:cNvPr id="7" name="Group 6"/>
          <p:cNvGrpSpPr/>
          <p:nvPr/>
        </p:nvGrpSpPr>
        <p:grpSpPr>
          <a:xfrm>
            <a:off x="5986751" y="5939425"/>
            <a:ext cx="2970650" cy="792956"/>
            <a:chOff x="5270500" y="457200"/>
            <a:chExt cx="3175000" cy="800100"/>
          </a:xfrm>
        </p:grpSpPr>
        <p:sp>
          <p:nvSpPr>
            <p:cNvPr id="8" name="Rectangle 7"/>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839112223"/>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alphaModFix/>
          </a:blip>
          <a:stretch>
            <a:fillRect/>
          </a:stretch>
        </p:blipFill>
        <p:spPr>
          <a:xfrm>
            <a:off x="0" y="0"/>
            <a:ext cx="9143999" cy="6858000"/>
          </a:xfrm>
          <a:prstGeom prst="rect">
            <a:avLst/>
          </a:prstGeom>
          <a:noFill/>
          <a:ln>
            <a:noFill/>
          </a:ln>
        </p:spPr>
      </p:pic>
      <p:sp>
        <p:nvSpPr>
          <p:cNvPr id="132" name="Shape 132"/>
          <p:cNvSpPr/>
          <p:nvPr/>
        </p:nvSpPr>
        <p:spPr>
          <a:xfrm>
            <a:off x="5943600" y="0"/>
            <a:ext cx="3200399" cy="6858000"/>
          </a:xfrm>
          <a:prstGeom prst="rect">
            <a:avLst/>
          </a:prstGeom>
          <a:solidFill>
            <a:srgbClr val="47377D">
              <a:alpha val="81568"/>
            </a:srgbClr>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1"/>
                </a:solidFill>
                <a:latin typeface="Arial"/>
                <a:ea typeface="Arial"/>
                <a:cs typeface="Arial"/>
                <a:sym typeface="Arial"/>
              </a:rPr>
              <a:t> </a:t>
            </a:r>
          </a:p>
        </p:txBody>
      </p:sp>
      <p:sp>
        <p:nvSpPr>
          <p:cNvPr id="133" name="Shape 133"/>
          <p:cNvSpPr txBox="1"/>
          <p:nvPr/>
        </p:nvSpPr>
        <p:spPr>
          <a:xfrm>
            <a:off x="6337066" y="604106"/>
            <a:ext cx="2438399" cy="4867499"/>
          </a:xfrm>
          <a:prstGeom prst="rect">
            <a:avLst/>
          </a:prstGeom>
          <a:noFill/>
          <a:ln>
            <a:noFill/>
          </a:ln>
        </p:spPr>
        <p:txBody>
          <a:bodyPr lIns="91425" tIns="45700" rIns="91425" bIns="45700" anchor="b" anchorCtr="0">
            <a:noAutofit/>
          </a:bodyPr>
          <a:lstStyle/>
          <a:p>
            <a:pPr marL="0" marR="0" lvl="0" indent="0" algn="ctr" rtl="0">
              <a:lnSpc>
                <a:spcPct val="90000"/>
              </a:lnSpc>
              <a:spcBef>
                <a:spcPts val="1200"/>
              </a:spcBef>
              <a:spcAft>
                <a:spcPts val="0"/>
              </a:spcAft>
              <a:buSzPct val="25000"/>
              <a:buNone/>
            </a:pPr>
            <a:r>
              <a:rPr lang="en-US" sz="2400" b="1" dirty="0">
                <a:solidFill>
                  <a:srgbClr val="CCC330"/>
                </a:solidFill>
                <a:latin typeface="Helvetica Neue"/>
                <a:ea typeface="Helvetica Neue"/>
                <a:cs typeface="Helvetica Neue"/>
                <a:sym typeface="Helvetica Neue"/>
              </a:rPr>
              <a:t>Summary Statement</a:t>
            </a:r>
          </a:p>
          <a:p>
            <a:pPr marL="0" marR="0" lvl="0" indent="0" algn="ctr" rtl="0">
              <a:lnSpc>
                <a:spcPct val="90000"/>
              </a:lnSpc>
              <a:spcBef>
                <a:spcPts val="1000"/>
              </a:spcBef>
              <a:spcAft>
                <a:spcPts val="0"/>
              </a:spcAft>
              <a:buSzPct val="25000"/>
              <a:buNone/>
            </a:pPr>
            <a:r>
              <a:rPr lang="en-US" sz="2000" dirty="0">
                <a:solidFill>
                  <a:schemeClr val="lt1"/>
                </a:solidFill>
                <a:latin typeface="Helvetica Neue"/>
                <a:ea typeface="Helvetica Neue"/>
                <a:cs typeface="Helvetica Neue"/>
                <a:sym typeface="Helvetica Neue"/>
              </a:rPr>
              <a:t>The heart of Rhode Island Collaborative </a:t>
            </a:r>
            <a:r>
              <a:rPr lang="en-US" sz="2000" dirty="0" smtClean="0">
                <a:solidFill>
                  <a:schemeClr val="lt1"/>
                </a:solidFill>
                <a:latin typeface="Helvetica Neue"/>
                <a:ea typeface="Helvetica Neue"/>
                <a:cs typeface="Helvetica Neue"/>
                <a:sym typeface="Helvetica Neue"/>
              </a:rPr>
              <a:t>ENL </a:t>
            </a:r>
            <a:r>
              <a:rPr lang="en-US" sz="2000" dirty="0">
                <a:solidFill>
                  <a:schemeClr val="lt1"/>
                </a:solidFill>
                <a:latin typeface="Helvetica Neue"/>
                <a:ea typeface="Helvetica Neue"/>
                <a:cs typeface="Helvetica Neue"/>
                <a:sym typeface="Helvetica Neue"/>
              </a:rPr>
              <a:t>and General Education model is for RIDE to provide districts and schools with resources to help build capacity to help all learners succeed – particularly including English Learners and students with disabilities.</a:t>
            </a:r>
          </a:p>
        </p:txBody>
      </p:sp>
      <p:pic>
        <p:nvPicPr>
          <p:cNvPr id="134" name="Shape 1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400" y="152400"/>
            <a:ext cx="761999" cy="365126"/>
          </a:xfrm>
          <a:prstGeom prst="rect">
            <a:avLst/>
          </a:prstGeom>
          <a:noFill/>
          <a:ln>
            <a:noFill/>
          </a:ln>
        </p:spPr>
      </p:pic>
      <p:grpSp>
        <p:nvGrpSpPr>
          <p:cNvPr id="6" name="Group 5"/>
          <p:cNvGrpSpPr/>
          <p:nvPr/>
        </p:nvGrpSpPr>
        <p:grpSpPr>
          <a:xfrm>
            <a:off x="6032500" y="5961062"/>
            <a:ext cx="3035066" cy="800100"/>
            <a:chOff x="5270500" y="457200"/>
            <a:chExt cx="3175000" cy="800100"/>
          </a:xfrm>
        </p:grpSpPr>
        <p:sp>
          <p:nvSpPr>
            <p:cNvPr id="7" name="Rectangle 6"/>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5303046" y="532606"/>
              <a:ext cx="2990054" cy="664456"/>
            </a:xfrm>
            <a:prstGeom prst="rect">
              <a:avLst/>
            </a:prstGeom>
          </p:spPr>
        </p:pic>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4 Intended Outcomes</a:t>
            </a:r>
          </a:p>
        </p:txBody>
      </p:sp>
      <p:sp>
        <p:nvSpPr>
          <p:cNvPr id="70" name="Shape 70"/>
          <p:cNvSpPr txBox="1">
            <a:spLocks noGrp="1"/>
          </p:cNvSpPr>
          <p:nvPr>
            <p:ph type="body" idx="4294967295"/>
          </p:nvPr>
        </p:nvSpPr>
        <p:spPr>
          <a:xfrm>
            <a:off x="505575" y="1190725"/>
            <a:ext cx="7925399" cy="3924300"/>
          </a:xfrm>
          <a:prstGeom prst="rect">
            <a:avLst/>
          </a:prstGeom>
          <a:noFill/>
          <a:ln>
            <a:noFill/>
          </a:ln>
        </p:spPr>
        <p:txBody>
          <a:bodyPr lIns="91425" tIns="45700" rIns="91425" bIns="45700" anchor="t" anchorCtr="0">
            <a:noAutofit/>
          </a:bodyPr>
          <a:lstStyle/>
          <a:p>
            <a:pPr marL="0" lvl="0" indent="0" rtl="0">
              <a:lnSpc>
                <a:spcPct val="150000"/>
              </a:lnSpc>
              <a:spcBef>
                <a:spcPts val="0"/>
              </a:spcBef>
              <a:buNone/>
            </a:pPr>
            <a:r>
              <a:rPr lang="en-US" sz="2400" b="1" dirty="0"/>
              <a:t>By the end of Module 4, participants will:</a:t>
            </a:r>
          </a:p>
          <a:p>
            <a:pPr marL="0" indent="0">
              <a:lnSpc>
                <a:spcPct val="150000"/>
              </a:lnSpc>
              <a:spcBef>
                <a:spcPts val="0"/>
              </a:spcBef>
              <a:buNone/>
            </a:pPr>
            <a:r>
              <a:rPr lang="en-US" dirty="0"/>
              <a:t>Be able to apply knowledge of the following to provide targeted and thoughtful feedback to colleagues about </a:t>
            </a:r>
            <a:r>
              <a:rPr lang="en-US" dirty="0" smtClean="0"/>
              <a:t>their language objectives and </a:t>
            </a:r>
            <a:r>
              <a:rPr lang="en-US" dirty="0"/>
              <a:t>lessons.</a:t>
            </a:r>
          </a:p>
          <a:p>
            <a:pPr indent="-342900">
              <a:lnSpc>
                <a:spcPct val="150000"/>
              </a:lnSpc>
              <a:spcBef>
                <a:spcPts val="0"/>
              </a:spcBef>
            </a:pPr>
            <a:r>
              <a:rPr lang="en-US" sz="2400" dirty="0" smtClean="0"/>
              <a:t>Key Uses and Language Domains of the ELDS</a:t>
            </a:r>
          </a:p>
          <a:p>
            <a:pPr indent="-342900">
              <a:lnSpc>
                <a:spcPct val="150000"/>
              </a:lnSpc>
              <a:spcBef>
                <a:spcPts val="0"/>
              </a:spcBef>
            </a:pPr>
            <a:r>
              <a:rPr lang="en-US" dirty="0" smtClean="0"/>
              <a:t>Can Do Descriptors</a:t>
            </a:r>
          </a:p>
          <a:p>
            <a:pPr indent="-342900">
              <a:lnSpc>
                <a:spcPct val="150000"/>
              </a:lnSpc>
              <a:spcBef>
                <a:spcPts val="0"/>
              </a:spcBef>
            </a:pPr>
            <a:r>
              <a:rPr lang="en-US" dirty="0" err="1" smtClean="0"/>
              <a:t>GoTo</a:t>
            </a:r>
            <a:r>
              <a:rPr lang="en-US" dirty="0" smtClean="0"/>
              <a:t> Strategies</a:t>
            </a:r>
            <a:endParaRPr lang="en-US" sz="2400"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Tree>
    <p:extLst>
      <p:ext uri="{BB962C8B-B14F-4D97-AF65-F5344CB8AC3E}">
        <p14:creationId xmlns:p14="http://schemas.microsoft.com/office/powerpoint/2010/main" val="301753840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Module 4 Agenda</a:t>
            </a:r>
          </a:p>
        </p:txBody>
      </p:sp>
      <p:sp>
        <p:nvSpPr>
          <p:cNvPr id="70" name="Shape 70"/>
          <p:cNvSpPr txBox="1">
            <a:spLocks noGrp="1"/>
          </p:cNvSpPr>
          <p:nvPr>
            <p:ph type="body" idx="4294967295"/>
          </p:nvPr>
        </p:nvSpPr>
        <p:spPr>
          <a:xfrm>
            <a:off x="505575" y="1227826"/>
            <a:ext cx="7925399" cy="3924300"/>
          </a:xfrm>
          <a:prstGeom prst="rect">
            <a:avLst/>
          </a:prstGeom>
          <a:noFill/>
          <a:ln>
            <a:noFill/>
          </a:ln>
        </p:spPr>
        <p:txBody>
          <a:bodyPr lIns="91425" tIns="45700" rIns="91425" bIns="45700" anchor="t" anchorCtr="0">
            <a:noAutofit/>
          </a:bodyPr>
          <a:lstStyle/>
          <a:p>
            <a:pPr marL="457200" indent="-457200">
              <a:lnSpc>
                <a:spcPct val="150000"/>
              </a:lnSpc>
              <a:spcBef>
                <a:spcPts val="0"/>
              </a:spcBef>
              <a:buFont typeface="+mj-lt"/>
              <a:buAutoNum type="arabicPeriod"/>
            </a:pPr>
            <a:r>
              <a:rPr lang="en-US" dirty="0"/>
              <a:t>Review Group Norms</a:t>
            </a:r>
          </a:p>
          <a:p>
            <a:pPr marL="457200" indent="-457200">
              <a:lnSpc>
                <a:spcPct val="150000"/>
              </a:lnSpc>
              <a:spcBef>
                <a:spcPts val="0"/>
              </a:spcBef>
              <a:buFont typeface="+mj-lt"/>
              <a:buAutoNum type="arabicPeriod"/>
            </a:pPr>
            <a:r>
              <a:rPr lang="en-US" dirty="0"/>
              <a:t>Debrief the </a:t>
            </a:r>
            <a:r>
              <a:rPr lang="en-US" dirty="0">
                <a:latin typeface="Arial" charset="0"/>
              </a:rPr>
              <a:t>3rd Round of Collaborative Practice </a:t>
            </a:r>
          </a:p>
          <a:p>
            <a:pPr marL="457200" indent="-457200">
              <a:lnSpc>
                <a:spcPct val="150000"/>
              </a:lnSpc>
              <a:spcBef>
                <a:spcPts val="0"/>
              </a:spcBef>
              <a:buFont typeface="+mj-lt"/>
              <a:buAutoNum type="arabicPeriod"/>
            </a:pPr>
            <a:r>
              <a:rPr lang="en-US" sz="2400" dirty="0"/>
              <a:t>Particip</a:t>
            </a:r>
            <a:r>
              <a:rPr lang="en-US" dirty="0"/>
              <a:t>ate in the </a:t>
            </a:r>
            <a:r>
              <a:rPr lang="en-US" sz="2400" dirty="0"/>
              <a:t>Text-Based Discussion</a:t>
            </a:r>
          </a:p>
          <a:p>
            <a:pPr marL="457200" indent="-457200">
              <a:lnSpc>
                <a:spcPct val="150000"/>
              </a:lnSpc>
              <a:spcBef>
                <a:spcPts val="0"/>
              </a:spcBef>
              <a:buFont typeface="+mj-lt"/>
              <a:buAutoNum type="arabicPeriod"/>
            </a:pPr>
            <a:r>
              <a:rPr lang="en-US" dirty="0" smtClean="0"/>
              <a:t>ENL Strategy </a:t>
            </a:r>
            <a:r>
              <a:rPr lang="en-US" dirty="0"/>
              <a:t>Exploration </a:t>
            </a:r>
            <a:r>
              <a:rPr lang="en-US" dirty="0" smtClean="0"/>
              <a:t>Activity</a:t>
            </a:r>
            <a:endParaRPr lang="en-US" dirty="0"/>
          </a:p>
          <a:p>
            <a:pPr marL="457200" indent="-457200">
              <a:lnSpc>
                <a:spcPct val="150000"/>
              </a:lnSpc>
              <a:spcBef>
                <a:spcPts val="0"/>
              </a:spcBef>
              <a:buFont typeface="+mj-lt"/>
              <a:buAutoNum type="arabicPeriod"/>
            </a:pPr>
            <a:r>
              <a:rPr lang="en-US" dirty="0"/>
              <a:t>Watch and Discuss Demonstration </a:t>
            </a:r>
            <a:r>
              <a:rPr lang="en-US" dirty="0" smtClean="0"/>
              <a:t>Video</a:t>
            </a:r>
            <a:endParaRPr lang="en-US" sz="2400" dirty="0"/>
          </a:p>
          <a:p>
            <a:pPr marL="457200" indent="-457200">
              <a:lnSpc>
                <a:spcPct val="150000"/>
              </a:lnSpc>
              <a:spcBef>
                <a:spcPts val="0"/>
              </a:spcBef>
              <a:buFont typeface="+mj-lt"/>
              <a:buAutoNum type="arabicPeriod"/>
            </a:pPr>
            <a:r>
              <a:rPr lang="en-US" dirty="0"/>
              <a:t>Schedule 4</a:t>
            </a:r>
            <a:r>
              <a:rPr lang="en-US" baseline="30000" dirty="0"/>
              <a:t>th</a:t>
            </a:r>
            <a:r>
              <a:rPr lang="en-US" dirty="0"/>
              <a:t> Round of Tuning Practice</a:t>
            </a:r>
          </a:p>
          <a:p>
            <a:pPr marL="457200" indent="-457200">
              <a:lnSpc>
                <a:spcPct val="150000"/>
              </a:lnSpc>
              <a:spcBef>
                <a:spcPts val="0"/>
              </a:spcBef>
              <a:buFont typeface="+mj-lt"/>
              <a:buAutoNum type="arabicPeriod"/>
            </a:pPr>
            <a:r>
              <a:rPr lang="en-US" dirty="0"/>
              <a:t>Prepare for Module 5</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4-3</a:t>
            </a:r>
          </a:p>
        </p:txBody>
      </p:sp>
    </p:spTree>
    <p:extLst>
      <p:ext uri="{BB962C8B-B14F-4D97-AF65-F5344CB8AC3E}">
        <p14:creationId xmlns:p14="http://schemas.microsoft.com/office/powerpoint/2010/main" val="321337064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Review Group Norms</a:t>
            </a:r>
          </a:p>
        </p:txBody>
      </p:sp>
      <p:sp>
        <p:nvSpPr>
          <p:cNvPr id="70" name="Shape 70"/>
          <p:cNvSpPr txBox="1">
            <a:spLocks noGrp="1"/>
          </p:cNvSpPr>
          <p:nvPr>
            <p:ph type="body" idx="4294967295"/>
          </p:nvPr>
        </p:nvSpPr>
        <p:spPr>
          <a:xfrm>
            <a:off x="3964339" y="1043999"/>
            <a:ext cx="4640796" cy="4387253"/>
          </a:xfrm>
          <a:prstGeom prst="rect">
            <a:avLst/>
          </a:prstGeom>
          <a:ln/>
          <a:effectLst>
            <a:outerShdw blurRad="152400" dist="317500" dir="5400000" sx="90000" sy="-19000" rotWithShape="0">
              <a:prstClr val="black">
                <a:alpha val="15000"/>
              </a:prstClr>
            </a:outerShdw>
          </a:effectLst>
          <a:scene3d>
            <a:camera prst="perspectiveLef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lIns="91425" tIns="45700" rIns="91425" bIns="45700" anchor="t" anchorCtr="0">
            <a:noAutofit/>
          </a:bodyPr>
          <a:lstStyle/>
          <a:p>
            <a:pPr marL="685800" indent="-519113">
              <a:lnSpc>
                <a:spcPct val="150000"/>
              </a:lnSpc>
              <a:spcBef>
                <a:spcPts val="0"/>
              </a:spcBef>
              <a:buNone/>
            </a:pPr>
            <a:r>
              <a:rPr lang="en-US" sz="2200" b="1" dirty="0">
                <a:solidFill>
                  <a:srgbClr val="000000"/>
                </a:solidFill>
              </a:rPr>
              <a:t>Norms of Collaboration</a:t>
            </a:r>
          </a:p>
          <a:p>
            <a:pPr marL="685800" indent="-519113">
              <a:lnSpc>
                <a:spcPct val="150000"/>
              </a:lnSpc>
              <a:spcBef>
                <a:spcPts val="0"/>
              </a:spcBef>
              <a:buFont typeface="+mj-lt"/>
              <a:buAutoNum type="arabicPeriod"/>
            </a:pPr>
            <a:r>
              <a:rPr lang="en-US" sz="2200" dirty="0">
                <a:solidFill>
                  <a:srgbClr val="000000"/>
                </a:solidFill>
              </a:rPr>
              <a:t>Pay Attention to Self &amp; Others</a:t>
            </a:r>
          </a:p>
          <a:p>
            <a:pPr marL="685800" indent="-519113">
              <a:lnSpc>
                <a:spcPct val="150000"/>
              </a:lnSpc>
              <a:spcBef>
                <a:spcPts val="0"/>
              </a:spcBef>
              <a:buFont typeface="+mj-lt"/>
              <a:buAutoNum type="arabicPeriod"/>
            </a:pPr>
            <a:r>
              <a:rPr lang="en-US" sz="2200" dirty="0">
                <a:solidFill>
                  <a:srgbClr val="000000"/>
                </a:solidFill>
              </a:rPr>
              <a:t>Pause</a:t>
            </a:r>
          </a:p>
          <a:p>
            <a:pPr marL="685800" indent="-519113">
              <a:lnSpc>
                <a:spcPct val="150000"/>
              </a:lnSpc>
              <a:spcBef>
                <a:spcPts val="0"/>
              </a:spcBef>
              <a:buFont typeface="+mj-lt"/>
              <a:buAutoNum type="arabicPeriod"/>
            </a:pPr>
            <a:r>
              <a:rPr lang="en-US" sz="2200" dirty="0">
                <a:solidFill>
                  <a:srgbClr val="000000"/>
                </a:solidFill>
              </a:rPr>
              <a:t>Paraphrase</a:t>
            </a:r>
          </a:p>
          <a:p>
            <a:pPr marL="685800" indent="-519113">
              <a:lnSpc>
                <a:spcPct val="150000"/>
              </a:lnSpc>
              <a:spcBef>
                <a:spcPts val="0"/>
              </a:spcBef>
              <a:buFont typeface="+mj-lt"/>
              <a:buAutoNum type="arabicPeriod"/>
            </a:pPr>
            <a:r>
              <a:rPr lang="en-US" sz="2200" dirty="0">
                <a:solidFill>
                  <a:srgbClr val="000000"/>
                </a:solidFill>
              </a:rPr>
              <a:t>Put Ideas on the Table </a:t>
            </a:r>
          </a:p>
          <a:p>
            <a:pPr marL="685800" indent="-519113">
              <a:lnSpc>
                <a:spcPct val="150000"/>
              </a:lnSpc>
              <a:spcBef>
                <a:spcPts val="0"/>
              </a:spcBef>
              <a:buFont typeface="+mj-lt"/>
              <a:buAutoNum type="arabicPeriod"/>
            </a:pPr>
            <a:r>
              <a:rPr lang="en-US" sz="2200" dirty="0">
                <a:solidFill>
                  <a:srgbClr val="000000"/>
                </a:solidFill>
              </a:rPr>
              <a:t>Provide Data</a:t>
            </a:r>
          </a:p>
          <a:p>
            <a:pPr marL="685800" indent="-519113">
              <a:lnSpc>
                <a:spcPct val="150000"/>
              </a:lnSpc>
              <a:spcBef>
                <a:spcPts val="0"/>
              </a:spcBef>
              <a:buFont typeface="+mj-lt"/>
              <a:buAutoNum type="arabicPeriod"/>
            </a:pPr>
            <a:r>
              <a:rPr lang="en-US" sz="2200" dirty="0">
                <a:solidFill>
                  <a:srgbClr val="000000"/>
                </a:solidFill>
              </a:rPr>
              <a:t>Probe</a:t>
            </a:r>
          </a:p>
          <a:p>
            <a:pPr marL="685800" indent="-519113">
              <a:lnSpc>
                <a:spcPct val="150000"/>
              </a:lnSpc>
              <a:spcBef>
                <a:spcPts val="0"/>
              </a:spcBef>
              <a:buFont typeface="+mj-lt"/>
              <a:buAutoNum type="arabicPeriod"/>
            </a:pPr>
            <a:r>
              <a:rPr lang="en-US" sz="2200" dirty="0">
                <a:solidFill>
                  <a:srgbClr val="000000"/>
                </a:solidFill>
              </a:rPr>
              <a:t>Place inquiry at the Center</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8" name="Shape 70"/>
          <p:cNvSpPr txBox="1">
            <a:spLocks/>
          </p:cNvSpPr>
          <p:nvPr/>
        </p:nvSpPr>
        <p:spPr>
          <a:xfrm>
            <a:off x="505576" y="1227826"/>
            <a:ext cx="3320786" cy="39243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900" marR="0" indent="-288925" algn="l" rtl="0">
              <a:lnSpc>
                <a:spcPct val="100000"/>
              </a:lnSpc>
              <a:spcBef>
                <a:spcPts val="480"/>
              </a:spcBef>
              <a:spcAft>
                <a:spcPts val="0"/>
              </a:spcAft>
              <a:buClr>
                <a:srgbClr val="594599"/>
              </a:buClr>
              <a:buFont typeface="Arial"/>
              <a:buChar char="●"/>
              <a:defRPr sz="2400" b="0" i="0" u="none" strike="noStrike" cap="none" baseline="0">
                <a:solidFill>
                  <a:srgbClr val="4C4C4C"/>
                </a:solidFill>
                <a:latin typeface="Arial"/>
                <a:ea typeface="Arial"/>
                <a:cs typeface="Arial"/>
                <a:sym typeface="Arial"/>
              </a:defRPr>
            </a:lvl1pPr>
            <a:lvl2pPr marL="742950" marR="0" indent="-158750" algn="l" rtl="0">
              <a:lnSpc>
                <a:spcPct val="100000"/>
              </a:lnSpc>
              <a:spcBef>
                <a:spcPts val="400"/>
              </a:spcBef>
              <a:spcAft>
                <a:spcPts val="0"/>
              </a:spcAft>
              <a:buClr>
                <a:srgbClr val="A3984B"/>
              </a:buClr>
              <a:buFont typeface="Wingdings"/>
              <a:buChar char="§"/>
              <a:defRPr sz="2000" b="0" i="0" u="none" strike="noStrike" cap="none" baseline="0">
                <a:solidFill>
                  <a:srgbClr val="4C4C4C"/>
                </a:solidFill>
                <a:latin typeface="Arial"/>
                <a:ea typeface="Arial"/>
                <a:cs typeface="Arial"/>
                <a:sym typeface="Arial"/>
              </a:defRPr>
            </a:lvl2pPr>
            <a:lvl3pPr marL="1143000" marR="0" indent="-168275" algn="l" rtl="0">
              <a:lnSpc>
                <a:spcPct val="100000"/>
              </a:lnSpc>
              <a:spcBef>
                <a:spcPts val="320"/>
              </a:spcBef>
              <a:spcAft>
                <a:spcPts val="0"/>
              </a:spcAft>
              <a:buClr>
                <a:schemeClr val="lt2"/>
              </a:buClr>
              <a:buFont typeface="Arial"/>
              <a:buChar char="●"/>
              <a:defRPr sz="1600" b="0" i="0" u="none" strike="noStrike" cap="none" baseline="0">
                <a:solidFill>
                  <a:srgbClr val="4C4C4C"/>
                </a:solidFill>
                <a:latin typeface="Arial"/>
                <a:ea typeface="Arial"/>
                <a:cs typeface="Arial"/>
                <a:sym typeface="Arial"/>
              </a:defRPr>
            </a:lvl3pPr>
            <a:lvl4pPr marL="1600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4pPr>
            <a:lvl5pPr marL="20574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5pPr>
            <a:lvl6pPr marL="25146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6pPr>
            <a:lvl7pPr marL="29718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7pPr>
            <a:lvl8pPr marL="34290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8pPr>
            <a:lvl9pPr marL="3886200" marR="0" indent="-168275" algn="l" rtl="0">
              <a:lnSpc>
                <a:spcPct val="100000"/>
              </a:lnSpc>
              <a:spcBef>
                <a:spcPts val="320"/>
              </a:spcBef>
              <a:spcAft>
                <a:spcPts val="0"/>
              </a:spcAft>
              <a:buClr>
                <a:srgbClr val="7E7763"/>
              </a:buClr>
              <a:buFont typeface="Arial"/>
              <a:buChar char="●"/>
              <a:defRPr sz="1600" b="0" i="0" u="none" strike="noStrike" cap="none" baseline="0">
                <a:solidFill>
                  <a:srgbClr val="4C4C4C"/>
                </a:solidFill>
                <a:latin typeface="Arial"/>
                <a:ea typeface="Arial"/>
                <a:cs typeface="Arial"/>
                <a:sym typeface="Arial"/>
              </a:defRPr>
            </a:lvl9pPr>
          </a:lstStyle>
          <a:p>
            <a:pPr marL="457200" indent="-457200">
              <a:lnSpc>
                <a:spcPct val="114000"/>
              </a:lnSpc>
              <a:spcBef>
                <a:spcPts val="0"/>
              </a:spcBef>
              <a:spcAft>
                <a:spcPts val="1200"/>
              </a:spcAft>
              <a:buFont typeface="+mj-lt"/>
              <a:buAutoNum type="arabicPeriod"/>
            </a:pPr>
            <a:r>
              <a:rPr lang="en-US" dirty="0"/>
              <a:t>Review the Norms of Collaboration or </a:t>
            </a:r>
            <a:r>
              <a:rPr lang="en-US" dirty="0" smtClean="0"/>
              <a:t>your group’s </a:t>
            </a:r>
            <a:r>
              <a:rPr lang="en-US" dirty="0"/>
              <a:t>preset norms.</a:t>
            </a:r>
          </a:p>
          <a:p>
            <a:pPr marL="457200" indent="-457200">
              <a:lnSpc>
                <a:spcPct val="114000"/>
              </a:lnSpc>
              <a:spcBef>
                <a:spcPts val="0"/>
              </a:spcBef>
              <a:spcAft>
                <a:spcPts val="1200"/>
              </a:spcAft>
              <a:buFont typeface="+mj-lt"/>
              <a:buAutoNum type="arabicPeriod"/>
            </a:pPr>
            <a:r>
              <a:rPr lang="en-US" dirty="0"/>
              <a:t>Select a norm to focus on for the day.</a:t>
            </a:r>
          </a:p>
        </p:txBody>
      </p:sp>
    </p:spTree>
    <p:extLst>
      <p:ext uri="{BB962C8B-B14F-4D97-AF65-F5344CB8AC3E}">
        <p14:creationId xmlns:p14="http://schemas.microsoft.com/office/powerpoint/2010/main" val="122264172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495382"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Reminder: We Welcome Your Feedback</a:t>
            </a:r>
            <a:endParaRPr lang="en-US" sz="3000" dirty="0"/>
          </a:p>
        </p:txBody>
      </p:sp>
      <p:sp>
        <p:nvSpPr>
          <p:cNvPr id="70" name="Shape 70"/>
          <p:cNvSpPr txBox="1">
            <a:spLocks noGrp="1"/>
          </p:cNvSpPr>
          <p:nvPr>
            <p:ph type="body" idx="4294967295"/>
          </p:nvPr>
        </p:nvSpPr>
        <p:spPr>
          <a:xfrm>
            <a:off x="495382" y="1093645"/>
            <a:ext cx="7906613" cy="4920513"/>
          </a:xfrm>
          <a:prstGeom prst="rect">
            <a:avLst/>
          </a:prstGeom>
          <a:noFill/>
          <a:ln>
            <a:noFill/>
          </a:ln>
        </p:spPr>
        <p:txBody>
          <a:bodyPr lIns="91425" tIns="45700" rIns="91425" bIns="45700" anchor="t" anchorCtr="0">
            <a:noAutofit/>
          </a:bodyPr>
          <a:lstStyle/>
          <a:p>
            <a:pPr marL="0" indent="0">
              <a:spcBef>
                <a:spcPts val="0"/>
              </a:spcBef>
              <a:spcAft>
                <a:spcPts val="1800"/>
              </a:spcAft>
              <a:buNone/>
            </a:pPr>
            <a:r>
              <a:rPr lang="en-US" dirty="0" smtClean="0"/>
              <a:t>As mentioned in Module 1, this course is a new resource being provided by the Rhode Island Department of Education. As you take this course, you may have ideas about how to improve it. We welcome all suggestions, big and small.</a:t>
            </a:r>
          </a:p>
          <a:p>
            <a:pPr marL="0" indent="0">
              <a:spcBef>
                <a:spcPts val="0"/>
              </a:spcBef>
              <a:spcAft>
                <a:spcPts val="1800"/>
              </a:spcAft>
              <a:buNone/>
            </a:pPr>
            <a:r>
              <a:rPr lang="en-US" dirty="0" smtClean="0"/>
              <a:t>To expedite the giving of feedback, please use this link to access an electronic form where you can send us your thoughts. </a:t>
            </a:r>
            <a:endParaRPr lang="en-US" dirty="0"/>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sp>
        <p:nvSpPr>
          <p:cNvPr id="2" name="TextBox 1"/>
          <p:cNvSpPr txBox="1"/>
          <p:nvPr/>
        </p:nvSpPr>
        <p:spPr>
          <a:xfrm>
            <a:off x="3298380" y="5004871"/>
            <a:ext cx="184666" cy="307777"/>
          </a:xfrm>
          <a:prstGeom prst="rect">
            <a:avLst/>
          </a:prstGeom>
          <a:noFill/>
        </p:spPr>
        <p:txBody>
          <a:bodyPr wrap="none" rtlCol="0">
            <a:spAutoFit/>
          </a:bodyPr>
          <a:lstStyle/>
          <a:p>
            <a:endParaRPr lang="en-US" dirty="0"/>
          </a:p>
        </p:txBody>
      </p:sp>
      <p:sp>
        <p:nvSpPr>
          <p:cNvPr id="3" name="TextBox 2">
            <a:hlinkClick r:id="rId4"/>
          </p:cNvPr>
          <p:cNvSpPr txBox="1"/>
          <p:nvPr/>
        </p:nvSpPr>
        <p:spPr>
          <a:xfrm>
            <a:off x="2113220" y="4377268"/>
            <a:ext cx="4804570" cy="707886"/>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4000" dirty="0"/>
              <a:t>https://</a:t>
            </a:r>
            <a:r>
              <a:rPr lang="en-US" sz="4000" dirty="0" err="1"/>
              <a:t>goo.gl</a:t>
            </a:r>
            <a:r>
              <a:rPr lang="en-US" sz="4000" dirty="0"/>
              <a:t>/2dst6a</a:t>
            </a:r>
          </a:p>
        </p:txBody>
      </p:sp>
    </p:spTree>
    <p:extLst>
      <p:ext uri="{BB962C8B-B14F-4D97-AF65-F5344CB8AC3E}">
        <p14:creationId xmlns:p14="http://schemas.microsoft.com/office/powerpoint/2010/main" val="305889327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Debriefing the Tuning Process</a:t>
            </a:r>
          </a:p>
        </p:txBody>
      </p:sp>
      <p:sp>
        <p:nvSpPr>
          <p:cNvPr id="3" name="Text Placeholder 2"/>
          <p:cNvSpPr>
            <a:spLocks noGrp="1"/>
          </p:cNvSpPr>
          <p:nvPr>
            <p:ph type="body" idx="1"/>
          </p:nvPr>
        </p:nvSpPr>
        <p:spPr/>
        <p:txBody>
          <a:bodyPr/>
          <a:lstStyle/>
          <a:p>
            <a:r>
              <a:rPr lang="en-US" dirty="0"/>
              <a:t>Reflection</a:t>
            </a:r>
          </a:p>
        </p:txBody>
      </p:sp>
      <p:pic>
        <p:nvPicPr>
          <p:cNvPr id="4" name="Shape 62"/>
          <p:cNvPicPr preferRelativeResize="0"/>
          <p:nvPr/>
        </p:nvPicPr>
        <p:blipFill>
          <a:blip r:embed="rId2">
            <a:alphaModFix/>
          </a:blip>
          <a:stretch>
            <a:fillRect/>
          </a:stretch>
        </p:blipFill>
        <p:spPr>
          <a:xfrm>
            <a:off x="2337065" y="454095"/>
            <a:ext cx="6456228" cy="2578198"/>
          </a:xfrm>
          <a:prstGeom prst="rect">
            <a:avLst/>
          </a:prstGeom>
          <a:noFill/>
          <a:ln>
            <a:noFill/>
          </a:ln>
        </p:spPr>
      </p:pic>
    </p:spTree>
    <p:extLst>
      <p:ext uri="{BB962C8B-B14F-4D97-AF65-F5344CB8AC3E}">
        <p14:creationId xmlns:p14="http://schemas.microsoft.com/office/powerpoint/2010/main" val="376909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a:t>Debriefing the Tuning Process</a:t>
            </a:r>
          </a:p>
        </p:txBody>
      </p:sp>
      <p:sp>
        <p:nvSpPr>
          <p:cNvPr id="70" name="Shape 70"/>
          <p:cNvSpPr txBox="1">
            <a:spLocks noGrp="1"/>
          </p:cNvSpPr>
          <p:nvPr>
            <p:ph type="body" idx="4294967295"/>
          </p:nvPr>
        </p:nvSpPr>
        <p:spPr>
          <a:xfrm>
            <a:off x="304801" y="1489507"/>
            <a:ext cx="4559903" cy="3924300"/>
          </a:xfrm>
          <a:prstGeom prst="rect">
            <a:avLst/>
          </a:prstGeom>
          <a:noFill/>
          <a:ln>
            <a:noFill/>
          </a:ln>
        </p:spPr>
        <p:txBody>
          <a:bodyPr lIns="91425" tIns="45700" rIns="91425" bIns="45700" anchor="t" anchorCtr="0">
            <a:noAutofit/>
          </a:bodyPr>
          <a:lstStyle/>
          <a:p>
            <a:pPr marL="53975" indent="0">
              <a:lnSpc>
                <a:spcPct val="130000"/>
              </a:lnSpc>
              <a:buNone/>
            </a:pPr>
            <a:r>
              <a:rPr lang="en-US" b="1" dirty="0"/>
              <a:t>Directions</a:t>
            </a:r>
            <a:endParaRPr lang="en-US" dirty="0"/>
          </a:p>
          <a:p>
            <a:pPr lvl="0">
              <a:lnSpc>
                <a:spcPct val="130000"/>
              </a:lnSpc>
            </a:pPr>
            <a:r>
              <a:rPr lang="en-US" dirty="0"/>
              <a:t>Reflect </a:t>
            </a:r>
          </a:p>
          <a:p>
            <a:pPr lvl="0">
              <a:lnSpc>
                <a:spcPct val="130000"/>
              </a:lnSpc>
            </a:pPr>
            <a:r>
              <a:rPr lang="en-US" dirty="0"/>
              <a:t>Use the </a:t>
            </a:r>
            <a:r>
              <a:rPr lang="en-US" i="1" dirty="0"/>
              <a:t>Debriefing Tool </a:t>
            </a:r>
            <a:r>
              <a:rPr lang="en-US" dirty="0"/>
              <a:t>to identify what HELPED or HINDERED the process</a:t>
            </a:r>
          </a:p>
          <a:p>
            <a:pPr lvl="0">
              <a:lnSpc>
                <a:spcPct val="130000"/>
              </a:lnSpc>
            </a:pPr>
            <a:r>
              <a:rPr lang="en-US" dirty="0"/>
              <a:t>Share and discuss</a:t>
            </a:r>
          </a:p>
          <a:p>
            <a:pPr lvl="0">
              <a:lnSpc>
                <a:spcPct val="130000"/>
              </a:lnSpc>
            </a:pPr>
            <a:r>
              <a:rPr lang="en-US" dirty="0"/>
              <a:t>Revise process for next time.</a:t>
            </a:r>
          </a:p>
          <a:p>
            <a:pPr lvl="0">
              <a:lnSpc>
                <a:spcPct val="130000"/>
              </a:lnSpc>
            </a:pPr>
            <a:r>
              <a:rPr lang="en-US" dirty="0"/>
              <a:t>Record changes</a:t>
            </a:r>
          </a:p>
        </p:txBody>
      </p:sp>
      <p:grpSp>
        <p:nvGrpSpPr>
          <p:cNvPr id="10" name="Group 9"/>
          <p:cNvGrpSpPr/>
          <p:nvPr/>
        </p:nvGrpSpPr>
        <p:grpSpPr>
          <a:xfrm>
            <a:off x="5986751" y="5939425"/>
            <a:ext cx="2970650" cy="792956"/>
            <a:chOff x="5270500" y="457200"/>
            <a:chExt cx="3175000" cy="800100"/>
          </a:xfrm>
        </p:grpSpPr>
        <p:sp>
          <p:nvSpPr>
            <p:cNvPr id="11" name="Rectangle 10"/>
            <p:cNvSpPr/>
            <p:nvPr/>
          </p:nvSpPr>
          <p:spPr>
            <a:xfrm>
              <a:off x="5270500" y="457200"/>
              <a:ext cx="3175000" cy="800100"/>
            </a:xfrm>
            <a:prstGeom prst="rect">
              <a:avLst/>
            </a:prstGeom>
            <a:solidFill>
              <a:srgbClr val="1244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303046" y="532606"/>
              <a:ext cx="2990054" cy="664456"/>
            </a:xfrm>
            <a:prstGeom prst="rect">
              <a:avLst/>
            </a:prstGeom>
          </p:spPr>
        </p:pic>
      </p:grpSp>
      <p:pic>
        <p:nvPicPr>
          <p:cNvPr id="3" name="Picture 2" descr="Screen Shot 2016-03-25 at 10.16.1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525081">
            <a:off x="4542383" y="1260254"/>
            <a:ext cx="4107675" cy="3452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7834231" y="236292"/>
            <a:ext cx="112316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u="sng" dirty="0" smtClean="0"/>
              <a:t>Pages</a:t>
            </a:r>
          </a:p>
          <a:p>
            <a:r>
              <a:rPr lang="en-US" dirty="0" smtClean="0"/>
              <a:t>4-5</a:t>
            </a:r>
          </a:p>
        </p:txBody>
      </p:sp>
    </p:spTree>
    <p:extLst>
      <p:ext uri="{BB962C8B-B14F-4D97-AF65-F5344CB8AC3E}">
        <p14:creationId xmlns:p14="http://schemas.microsoft.com/office/powerpoint/2010/main" val="363347068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62"/>
          <p:cNvPicPr preferRelativeResize="0"/>
          <p:nvPr/>
        </p:nvPicPr>
        <p:blipFill>
          <a:blip r:embed="rId2">
            <a:alphaModFix/>
          </a:blip>
          <a:stretch>
            <a:fillRect/>
          </a:stretch>
        </p:blipFill>
        <p:spPr>
          <a:xfrm>
            <a:off x="4965700" y="5676900"/>
            <a:ext cx="3725992" cy="863600"/>
          </a:xfrm>
          <a:prstGeom prst="rect">
            <a:avLst/>
          </a:prstGeom>
          <a:noFill/>
          <a:ln>
            <a:noFill/>
          </a:ln>
        </p:spPr>
      </p:pic>
      <p:pic>
        <p:nvPicPr>
          <p:cNvPr id="6" name="Picture 5" descr="Screen Shot 2016-10-22 at 2.4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396" y="1000163"/>
            <a:ext cx="4197552" cy="186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 Shot 2016-10-22 at 2.44.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96" y="1388114"/>
            <a:ext cx="2908300" cy="40093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Shape 68"/>
          <p:cNvSpPr txBox="1">
            <a:spLocks noGrp="1"/>
          </p:cNvSpPr>
          <p:nvPr>
            <p:ph type="title" idx="4294967295"/>
          </p:nvPr>
        </p:nvSpPr>
        <p:spPr>
          <a:xfrm>
            <a:off x="304800" y="76200"/>
            <a:ext cx="8839199" cy="1143000"/>
          </a:xfrm>
          <a:prstGeom prst="rect">
            <a:avLst/>
          </a:prstGeom>
          <a:noFill/>
          <a:ln>
            <a:noFill/>
          </a:ln>
        </p:spPr>
        <p:txBody>
          <a:bodyPr lIns="91425" tIns="45700" rIns="91425" bIns="45700" anchor="ctr" anchorCtr="0">
            <a:noAutofit/>
          </a:bodyPr>
          <a:lstStyle/>
          <a:p>
            <a:pPr lvl="0" rtl="0">
              <a:spcBef>
                <a:spcPts val="0"/>
              </a:spcBef>
              <a:buSzPct val="36666"/>
              <a:buNone/>
            </a:pPr>
            <a:r>
              <a:rPr lang="en-US" sz="3000" dirty="0" smtClean="0"/>
              <a:t>Text-Based Discussions</a:t>
            </a:r>
            <a:endParaRPr lang="en-US" sz="3000" dirty="0"/>
          </a:p>
        </p:txBody>
      </p:sp>
      <p:pic>
        <p:nvPicPr>
          <p:cNvPr id="11" name="Picture 10" descr="Screen Shot 2016-10-22 at 2.45.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9840">
            <a:off x="4183514" y="3255199"/>
            <a:ext cx="4122323" cy="21689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3619975"/>
      </p:ext>
    </p:extLst>
  </p:cSld>
  <p:clrMapOvr>
    <a:masterClrMapping/>
  </p:clrMapOvr>
</p:sld>
</file>

<file path=ppt/theme/theme1.xml><?xml version="1.0" encoding="utf-8"?>
<a:theme xmlns:a="http://schemas.openxmlformats.org/drawingml/2006/main" name="Custom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3302</TotalTime>
  <Words>931</Words>
  <Application>Microsoft Office PowerPoint</Application>
  <PresentationFormat>On-screen Show (4:3)</PresentationFormat>
  <Paragraphs>160</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明朝</vt:lpstr>
      <vt:lpstr>Arial</vt:lpstr>
      <vt:lpstr>Arial Black</vt:lpstr>
      <vt:lpstr>Cambria</vt:lpstr>
      <vt:lpstr>Courier New</vt:lpstr>
      <vt:lpstr>Helvetica Neue</vt:lpstr>
      <vt:lpstr>Times New Roman</vt:lpstr>
      <vt:lpstr>Wingdings</vt:lpstr>
      <vt:lpstr>Custom Theme</vt:lpstr>
      <vt:lpstr>Building Capacity for a Collaborative ENL &amp; General Education Model:  A Five-Module Course for School-Based Teams  Module 4 Integrating Supports for ENLs</vt:lpstr>
      <vt:lpstr>Review of Course Modules</vt:lpstr>
      <vt:lpstr>Module 4 Intended Outcomes</vt:lpstr>
      <vt:lpstr>Module 4 Agenda</vt:lpstr>
      <vt:lpstr>Review Group Norms</vt:lpstr>
      <vt:lpstr>Reminder: We Welcome Your Feedback</vt:lpstr>
      <vt:lpstr>Debriefing the Tuning Process</vt:lpstr>
      <vt:lpstr>Debriefing the Tuning Process</vt:lpstr>
      <vt:lpstr>Text-Based Discussions</vt:lpstr>
      <vt:lpstr>Activity: Text-Based Discussion</vt:lpstr>
      <vt:lpstr>ENL Strategy Exploration Jigsaw</vt:lpstr>
      <vt:lpstr>Activity: Strategy Exploration Jigsaw</vt:lpstr>
      <vt:lpstr>Activity: Text-Based Discussion</vt:lpstr>
      <vt:lpstr>Discussing Strategies to Support ENLs</vt:lpstr>
      <vt:lpstr>Demonstration Video</vt:lpstr>
      <vt:lpstr>Step6d - Feedback on Supports for ENLs</vt:lpstr>
      <vt:lpstr>Demonstration Videos</vt:lpstr>
      <vt:lpstr>Wrapping Up Module 4</vt:lpstr>
      <vt:lpstr>What was accomplished in Module 4</vt:lpstr>
      <vt:lpstr>Activity</vt:lpstr>
      <vt:lpstr>Preparing for Collaborative Practice – Round 4</vt:lpstr>
      <vt:lpstr>Preparing for Module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Rhode Island Curriculum Toolkit (RICT)</dc:title>
  <dc:creator>Germain, Sherry</dc:creator>
  <cp:lastModifiedBy>Germain, Sherry</cp:lastModifiedBy>
  <cp:revision>121</cp:revision>
  <cp:lastPrinted>2016-11-17T17:31:51Z</cp:lastPrinted>
  <dcterms:created xsi:type="dcterms:W3CDTF">2015-03-17T23:32:25Z</dcterms:created>
  <dcterms:modified xsi:type="dcterms:W3CDTF">2016-12-20T16:45:05Z</dcterms:modified>
</cp:coreProperties>
</file>