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theme/themeOverride12.xml" ContentType="application/vnd.openxmlformats-officedocument.themeOverr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3.xml" ContentType="application/vnd.openxmlformats-officedocument.themeOverride+xml"/>
  <Override PartName="/ppt/charts/chart13.xml" ContentType="application/vnd.openxmlformats-officedocument.drawingml.chart+xml"/>
  <Override PartName="/ppt/theme/themeOverride14.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1"/>
  </p:notesMasterIdLst>
  <p:sldIdLst>
    <p:sldId id="260" r:id="rId5"/>
    <p:sldId id="369" r:id="rId6"/>
    <p:sldId id="360" r:id="rId7"/>
    <p:sldId id="359" r:id="rId8"/>
    <p:sldId id="370" r:id="rId9"/>
    <p:sldId id="358" r:id="rId10"/>
    <p:sldId id="362" r:id="rId11"/>
    <p:sldId id="364" r:id="rId12"/>
    <p:sldId id="363" r:id="rId13"/>
    <p:sldId id="365" r:id="rId14"/>
    <p:sldId id="332" r:id="rId15"/>
    <p:sldId id="354" r:id="rId16"/>
    <p:sldId id="361" r:id="rId17"/>
    <p:sldId id="333" r:id="rId18"/>
    <p:sldId id="334" r:id="rId19"/>
    <p:sldId id="337" r:id="rId20"/>
    <p:sldId id="366" r:id="rId21"/>
    <p:sldId id="367" r:id="rId22"/>
    <p:sldId id="357" r:id="rId23"/>
    <p:sldId id="335" r:id="rId24"/>
    <p:sldId id="336" r:id="rId25"/>
    <p:sldId id="350" r:id="rId26"/>
    <p:sldId id="371" r:id="rId27"/>
    <p:sldId id="372" r:id="rId28"/>
    <p:sldId id="373" r:id="rId29"/>
    <p:sldId id="374" r:id="rId30"/>
    <p:sldId id="351" r:id="rId31"/>
    <p:sldId id="376" r:id="rId32"/>
    <p:sldId id="375" r:id="rId33"/>
    <p:sldId id="388" r:id="rId34"/>
    <p:sldId id="378" r:id="rId35"/>
    <p:sldId id="377" r:id="rId36"/>
    <p:sldId id="382" r:id="rId37"/>
    <p:sldId id="341" r:id="rId38"/>
    <p:sldId id="380" r:id="rId39"/>
    <p:sldId id="383" r:id="rId40"/>
    <p:sldId id="379" r:id="rId41"/>
    <p:sldId id="381" r:id="rId42"/>
    <p:sldId id="384" r:id="rId43"/>
    <p:sldId id="347" r:id="rId44"/>
    <p:sldId id="348" r:id="rId45"/>
    <p:sldId id="385" r:id="rId46"/>
    <p:sldId id="386" r:id="rId47"/>
    <p:sldId id="387" r:id="rId48"/>
    <p:sldId id="389" r:id="rId49"/>
    <p:sldId id="34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2BD401-632A-2BDF-35EA-75BD26372866}" name="Redden, Krystafer" initials="RK" userId="S::krystafer.redden@ride.ri.gov::d2ac9ac2-3e22-423d-9748-34a263365db1" providerId="AD"/>
  <p188:author id="{B6BC574F-C143-E1CE-ADED-1CFFA83F99B4}" name="Crowell, Emily" initials="CE" userId="S::emily.crowell@ride.ri.gov::cf13b101-522c-4c65-a612-ecfceaad52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rowell, Emily" initials="CE" lastIdx="5" clrIdx="0">
    <p:extLst>
      <p:ext uri="{19B8F6BF-5375-455C-9EA6-DF929625EA0E}">
        <p15:presenceInfo xmlns:p15="http://schemas.microsoft.com/office/powerpoint/2012/main" userId="S::emily.crowell@ride.ri.gov::cf13b101-522c-4c65-a612-ecfceaad5232" providerId="AD"/>
      </p:ext>
    </p:extLst>
  </p:cmAuthor>
  <p:cmAuthor id="2" name="Redden, Krystafer" initials="RK" lastIdx="81" clrIdx="1">
    <p:extLst>
      <p:ext uri="{19B8F6BF-5375-455C-9EA6-DF929625EA0E}">
        <p15:presenceInfo xmlns:p15="http://schemas.microsoft.com/office/powerpoint/2012/main" userId="S::krystafer.redden@ride.ri.gov::d2ac9ac2-3e22-423d-9748-34a263365db1" providerId="AD"/>
      </p:ext>
    </p:extLst>
  </p:cmAuthor>
  <p:cmAuthor id="3" name="Reinoso, Awilda" initials="RA" lastIdx="38" clrIdx="2">
    <p:extLst>
      <p:ext uri="{19B8F6BF-5375-455C-9EA6-DF929625EA0E}">
        <p15:presenceInfo xmlns:p15="http://schemas.microsoft.com/office/powerpoint/2012/main" userId="S::awilda.reinoso@ride.ri.gov::3a53c964-21ea-412b-8d6e-66d5a2776ce3" providerId="AD"/>
      </p:ext>
    </p:extLst>
  </p:cmAuthor>
  <p:cmAuthor id="4" name="Darrow, Brian" initials="DB" lastIdx="11" clrIdx="3">
    <p:extLst>
      <p:ext uri="{19B8F6BF-5375-455C-9EA6-DF929625EA0E}">
        <p15:presenceInfo xmlns:p15="http://schemas.microsoft.com/office/powerpoint/2012/main" userId="S::brian.darrow@ride.ri.gov::eb275d97-8b3c-4339-b1d6-9a38a66bfd7b" providerId="AD"/>
      </p:ext>
    </p:extLst>
  </p:cmAuthor>
  <p:cmAuthor id="5" name="Mermin, Jan" initials="MJ" lastIdx="28" clrIdx="4">
    <p:extLst>
      <p:ext uri="{19B8F6BF-5375-455C-9EA6-DF929625EA0E}">
        <p15:presenceInfo xmlns:p15="http://schemas.microsoft.com/office/powerpoint/2012/main" userId="S::jan.mermin@ride.ri.gov::f7ff4303-9bb7-46cf-b60b-0603541f6cf9" providerId="AD"/>
      </p:ext>
    </p:extLst>
  </p:cmAuthor>
  <p:cmAuthor id="6" name="Dizon, Maureen" initials="DM" lastIdx="3" clrIdx="5">
    <p:extLst>
      <p:ext uri="{19B8F6BF-5375-455C-9EA6-DF929625EA0E}">
        <p15:presenceInfo xmlns:p15="http://schemas.microsoft.com/office/powerpoint/2012/main" userId="S::maureen.dizon@ride.ri.gov::1f2ac5da-6ce5-46bd-83ed-06254541fb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98" autoAdjust="0"/>
    <p:restoredTop sz="94660"/>
  </p:normalViewPr>
  <p:slideViewPr>
    <p:cSldViewPr snapToGrid="0">
      <p:cViewPr varScale="1">
        <p:scale>
          <a:sx n="59" d="100"/>
          <a:sy n="59" d="100"/>
        </p:scale>
        <p:origin x="91"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8/10/relationships/authors" Targe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vinson\Desktop\AIR%20Backup%20Folder\RI%2021st%20CCLC%20Eval\Data%20for%20Impact%20Report\DESCRIPTIVE%20ANALYSIS\RI%2021st%20CCLC%20Evaluation%20DESCRIPTIVE%20data%20-%203-12-20.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2.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4.xlsx"/></Relationships>
</file>

<file path=ppt/charts/_rels/chart1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mvinson\Desktop\AIR%20Backup%20Folder\RI%2021st%20CCLC%20Eval\Surveys\Site%20Coordinator%20Survey\RI%2021st%20CCLC%20Site%20Coordinator%20Survey%20Data%20-%20Filtered%20Dataset%20-%20Dec%205%202017.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mvinson\Desktop\AIR%20Backup%20Folder\RI%2021st%20CCLC%20Eval\Data%20for%20Impact%20Report\DESCRIPTIVE%20ANALYSIS\RI%2021st%20CCLC%20Evaluation%20DESCRIPTIVE%20data%20-%204-30-20.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mvinson\Desktop\AIR%20Backup%20Folder\RI%2021st%20CCLC%20Eval\Data%20for%20Impact%20Report\DESCRIPTIVE%20ANALYSIS\RI%2021st%20CCLC%20Evaluation%20DESCRIPTIVE%20data%20-%204-30-20.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mvinson\Desktop\AIR%20Backup%20Folder\RI%2021st%20CCLC%20Eval\Data%20for%20Impact%20Report\DESCRIPTIVE%20ANALYSIS\RI%2021st%20CCLC%20Evaluation%20DESCRIPTIVE%20data%20-%203-12-20.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mvinson\Desktop\AIR%20Backup%20Folder\RI%2021st%20CCLC%20Eval\Data%20for%20Impact%20Report\DESCRIPTIVE%20ANALYSIS\RI%2021st%20CCLC%20Evaluation%20DESCRIPTIVE%20data%20-%203-12-20.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mvinson\Desktop\AIR%20Backup%20Folder\RI%2021st%20CCLC%20Eval\Data%20for%20Impact%20Report\DESCRIPTIVE%20ANALYSIS\Interviews\Interview%20chart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Attendance!$A$334</c:f>
              <c:strCache>
                <c:ptCount val="1"/>
                <c:pt idx="0">
                  <c:v>Elementary</c:v>
                </c:pt>
              </c:strCache>
            </c:strRef>
          </c:tx>
          <c:spPr>
            <a:solidFill>
              <a:schemeClr val="accent1"/>
            </a:solidFill>
            <a:ln>
              <a:noFill/>
            </a:ln>
            <a:effectLst/>
          </c:spPr>
          <c:invertIfNegative val="0"/>
          <c:cat>
            <c:strRef>
              <c:f>Attendance!$C$333:$N$333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Attendance!$C$334:$N$334</c:f>
              <c:numCache>
                <c:formatCode>General</c:formatCode>
                <c:ptCount val="12"/>
                <c:pt idx="0">
                  <c:v>532</c:v>
                </c:pt>
                <c:pt idx="1">
                  <c:v>476</c:v>
                </c:pt>
                <c:pt idx="2">
                  <c:v>661</c:v>
                </c:pt>
                <c:pt idx="3">
                  <c:v>1391</c:v>
                </c:pt>
                <c:pt idx="4">
                  <c:v>1360</c:v>
                </c:pt>
                <c:pt idx="5">
                  <c:v>1115</c:v>
                </c:pt>
                <c:pt idx="6">
                  <c:v>1364</c:v>
                </c:pt>
                <c:pt idx="7">
                  <c:v>1389</c:v>
                </c:pt>
                <c:pt idx="8">
                  <c:v>1397</c:v>
                </c:pt>
                <c:pt idx="9">
                  <c:v>1512</c:v>
                </c:pt>
                <c:pt idx="10">
                  <c:v>1407</c:v>
                </c:pt>
                <c:pt idx="11">
                  <c:v>852</c:v>
                </c:pt>
              </c:numCache>
            </c:numRef>
          </c:val>
          <c:extLst>
            <c:ext xmlns:c16="http://schemas.microsoft.com/office/drawing/2014/chart" uri="{C3380CC4-5D6E-409C-BE32-E72D297353CC}">
              <c16:uniqueId val="{00000000-C84F-40FE-AF21-7B902EEA7AD9}"/>
            </c:ext>
          </c:extLst>
        </c:ser>
        <c:ser>
          <c:idx val="1"/>
          <c:order val="1"/>
          <c:tx>
            <c:strRef>
              <c:f>Attendance!$A$335</c:f>
              <c:strCache>
                <c:ptCount val="1"/>
                <c:pt idx="0">
                  <c:v>Middle</c:v>
                </c:pt>
              </c:strCache>
            </c:strRef>
          </c:tx>
          <c:spPr>
            <a:solidFill>
              <a:schemeClr val="accent2"/>
            </a:solidFill>
            <a:ln>
              <a:noFill/>
            </a:ln>
            <a:effectLst/>
          </c:spPr>
          <c:invertIfNegative val="0"/>
          <c:cat>
            <c:strRef>
              <c:f>Attendance!$C$333:$N$333</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Attendance!$C$335:$N$335</c:f>
              <c:numCache>
                <c:formatCode>General</c:formatCode>
                <c:ptCount val="12"/>
                <c:pt idx="0">
                  <c:v>226</c:v>
                </c:pt>
                <c:pt idx="1">
                  <c:v>322</c:v>
                </c:pt>
                <c:pt idx="2">
                  <c:v>357</c:v>
                </c:pt>
                <c:pt idx="3">
                  <c:v>1657</c:v>
                </c:pt>
                <c:pt idx="4">
                  <c:v>1479</c:v>
                </c:pt>
                <c:pt idx="5">
                  <c:v>1186</c:v>
                </c:pt>
                <c:pt idx="6">
                  <c:v>1368</c:v>
                </c:pt>
                <c:pt idx="7">
                  <c:v>1415</c:v>
                </c:pt>
                <c:pt idx="8">
                  <c:v>1373</c:v>
                </c:pt>
                <c:pt idx="9">
                  <c:v>1175</c:v>
                </c:pt>
                <c:pt idx="10">
                  <c:v>1060</c:v>
                </c:pt>
                <c:pt idx="11">
                  <c:v>217</c:v>
                </c:pt>
              </c:numCache>
            </c:numRef>
          </c:val>
          <c:extLst>
            <c:ext xmlns:c16="http://schemas.microsoft.com/office/drawing/2014/chart" uri="{C3380CC4-5D6E-409C-BE32-E72D297353CC}">
              <c16:uniqueId val="{00000001-C84F-40FE-AF21-7B902EEA7AD9}"/>
            </c:ext>
          </c:extLst>
        </c:ser>
        <c:dLbls>
          <c:showLegendKey val="0"/>
          <c:showVal val="0"/>
          <c:showCatName val="0"/>
          <c:showSerName val="0"/>
          <c:showPercent val="0"/>
          <c:showBubbleSize val="0"/>
        </c:dLbls>
        <c:gapWidth val="219"/>
        <c:overlap val="-27"/>
        <c:axId val="619228616"/>
        <c:axId val="619226648"/>
      </c:barChart>
      <c:catAx>
        <c:axId val="61922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19226648"/>
        <c:crosses val="autoZero"/>
        <c:auto val="1"/>
        <c:lblAlgn val="ctr"/>
        <c:lblOffset val="100"/>
        <c:noMultiLvlLbl val="0"/>
      </c:catAx>
      <c:valAx>
        <c:axId val="619226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1922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ysClr val="windowText" lastClr="000000"/>
          </a:solidFill>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768776453606868"/>
          <c:y val="0.12271710870721365"/>
          <c:w val="0.64772462973683254"/>
          <c:h val="0.79098308913917403"/>
        </c:manualLayout>
      </c:layout>
      <c:barChart>
        <c:barDir val="bar"/>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Sheet1!$B$2:$B$5</c:f>
              <c:strCache>
                <c:ptCount val="4"/>
                <c:pt idx="0">
                  <c:v>Never</c:v>
                </c:pt>
                <c:pt idx="1">
                  <c:v>Rarely</c:v>
                </c:pt>
                <c:pt idx="2">
                  <c:v>Sometimes</c:v>
                </c:pt>
                <c:pt idx="3">
                  <c:v>Often</c:v>
                </c:pt>
              </c:strCache>
            </c:strRef>
          </c:cat>
          <c:val>
            <c:numRef>
              <c:f>Sheet1!$C$2:$C$5</c:f>
              <c:numCache>
                <c:formatCode>0%</c:formatCode>
                <c:ptCount val="4"/>
                <c:pt idx="0">
                  <c:v>2.1999999999999999E-2</c:v>
                </c:pt>
                <c:pt idx="1">
                  <c:v>0.19800000000000001</c:v>
                </c:pt>
                <c:pt idx="2">
                  <c:v>0.57499999999999996</c:v>
                </c:pt>
                <c:pt idx="3">
                  <c:v>0.20399999999999999</c:v>
                </c:pt>
              </c:numCache>
            </c:numRef>
          </c:val>
          <c:extLst>
            <c:ext xmlns:c16="http://schemas.microsoft.com/office/drawing/2014/chart" uri="{C3380CC4-5D6E-409C-BE32-E72D297353CC}">
              <c16:uniqueId val="{00000000-9F0C-4936-9F28-2C3F66EAA321}"/>
            </c:ext>
          </c:extLst>
        </c:ser>
        <c:dLbls>
          <c:showLegendKey val="0"/>
          <c:showVal val="0"/>
          <c:showCatName val="0"/>
          <c:showSerName val="0"/>
          <c:showPercent val="0"/>
          <c:showBubbleSize val="0"/>
        </c:dLbls>
        <c:gapWidth val="13"/>
        <c:axId val="626597400"/>
        <c:axId val="626597728"/>
      </c:barChart>
      <c:catAx>
        <c:axId val="626597400"/>
        <c:scaling>
          <c:orientation val="minMax"/>
        </c:scaling>
        <c:delete val="0"/>
        <c:axPos val="l"/>
        <c:title>
          <c:tx>
            <c:rich>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en-US"/>
                  <a:t>Response Category</a:t>
                </a:r>
              </a:p>
            </c:rich>
          </c:tx>
          <c:layout>
            <c:manualLayout>
              <c:xMode val="edge"/>
              <c:yMode val="edge"/>
              <c:x val="1.1982799806071334E-2"/>
              <c:y val="0.1916733048735161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26597728"/>
        <c:crosses val="autoZero"/>
        <c:auto val="1"/>
        <c:lblAlgn val="ctr"/>
        <c:lblOffset val="100"/>
        <c:noMultiLvlLbl val="0"/>
      </c:catAx>
      <c:valAx>
        <c:axId val="626597728"/>
        <c:scaling>
          <c:orientation val="minMax"/>
          <c:max val="1"/>
        </c:scaling>
        <c:delete val="1"/>
        <c:axPos val="b"/>
        <c:majorGridlines>
          <c:spPr>
            <a:ln w="9525" cap="flat" cmpd="sng" algn="ctr">
              <a:noFill/>
              <a:round/>
            </a:ln>
            <a:effectLst/>
          </c:spPr>
        </c:majorGridlines>
        <c:numFmt formatCode="0%" sourceLinked="1"/>
        <c:majorTickMark val="none"/>
        <c:minorTickMark val="none"/>
        <c:tickLblPos val="nextTo"/>
        <c:crossAx val="626597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3175" cap="flat" cmpd="sng" algn="ctr">
      <a:solidFill>
        <a:srgbClr val="FFFFFF">
          <a:lumMod val="50000"/>
        </a:srgbClr>
      </a:solidFill>
      <a:round/>
    </a:ln>
    <a:effectLst/>
  </c:spPr>
  <c:txPr>
    <a:bodyPr/>
    <a:lstStyle/>
    <a:p>
      <a:pPr>
        <a:defRPr sz="1400">
          <a:solidFill>
            <a:sysClr val="windowText" lastClr="000000"/>
          </a:solidFill>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6560838549027527E-2"/>
          <c:y val="4.5132193841623452E-2"/>
          <c:w val="0.93082357493774814"/>
          <c:h val="0.78790449658322992"/>
        </c:manualLayout>
      </c:layout>
      <c:barChart>
        <c:barDir val="col"/>
        <c:grouping val="clustered"/>
        <c:varyColors val="0"/>
        <c:ser>
          <c:idx val="0"/>
          <c:order val="0"/>
          <c:tx>
            <c:strRef>
              <c:f>'Grade Clusters'!$B$13</c:f>
              <c:strCache>
                <c:ptCount val="1"/>
                <c:pt idx="0">
                  <c:v>Not at all true</c:v>
                </c:pt>
              </c:strCache>
            </c:strRef>
          </c:tx>
          <c:spPr>
            <a:solidFill>
              <a:schemeClr val="accent1">
                <a:lumMod val="75000"/>
              </a:schemeClr>
            </a:solidFill>
            <a:ln>
              <a:solidFill>
                <a:schemeClr val="accent1">
                  <a:lumMod val="75000"/>
                </a:schemeClr>
              </a:solid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'Grade Clusters'!$C$12:$D$12</c:f>
              <c:strCache>
                <c:ptCount val="2"/>
                <c:pt idx="0">
                  <c:v>Activity Leaders</c:v>
                </c:pt>
                <c:pt idx="1">
                  <c:v>Other Youth</c:v>
                </c:pt>
              </c:strCache>
            </c:strRef>
          </c:cat>
          <c:val>
            <c:numRef>
              <c:f>'Grade Clusters'!$C$13:$D$13</c:f>
              <c:numCache>
                <c:formatCode>0%</c:formatCode>
                <c:ptCount val="2"/>
                <c:pt idx="0">
                  <c:v>0.02</c:v>
                </c:pt>
                <c:pt idx="1">
                  <c:v>0.04</c:v>
                </c:pt>
              </c:numCache>
            </c:numRef>
          </c:val>
          <c:extLst>
            <c:ext xmlns:c16="http://schemas.microsoft.com/office/drawing/2014/chart" uri="{C3380CC4-5D6E-409C-BE32-E72D297353CC}">
              <c16:uniqueId val="{00000000-F6C5-468D-9578-09ACA90CC3E3}"/>
            </c:ext>
          </c:extLst>
        </c:ser>
        <c:ser>
          <c:idx val="1"/>
          <c:order val="1"/>
          <c:tx>
            <c:strRef>
              <c:f>'Grade Clusters'!$B$14</c:f>
              <c:strCache>
                <c:ptCount val="1"/>
                <c:pt idx="0">
                  <c:v>Somewhat true</c:v>
                </c:pt>
              </c:strCache>
            </c:strRef>
          </c:tx>
          <c:spPr>
            <a:ln>
              <a:solidFill>
                <a:schemeClr val="tx1">
                  <a:lumMod val="50000"/>
                  <a:lumOff val="50000"/>
                </a:schemeClr>
              </a:solid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'Grade Clusters'!$C$12:$D$12</c:f>
              <c:strCache>
                <c:ptCount val="2"/>
                <c:pt idx="0">
                  <c:v>Activity Leaders</c:v>
                </c:pt>
                <c:pt idx="1">
                  <c:v>Other Youth</c:v>
                </c:pt>
              </c:strCache>
            </c:strRef>
          </c:cat>
          <c:val>
            <c:numRef>
              <c:f>'Grade Clusters'!$C$14:$D$14</c:f>
              <c:numCache>
                <c:formatCode>0%</c:formatCode>
                <c:ptCount val="2"/>
                <c:pt idx="0">
                  <c:v>0.26</c:v>
                </c:pt>
                <c:pt idx="1">
                  <c:v>0.4</c:v>
                </c:pt>
              </c:numCache>
            </c:numRef>
          </c:val>
          <c:extLst>
            <c:ext xmlns:c16="http://schemas.microsoft.com/office/drawing/2014/chart" uri="{C3380CC4-5D6E-409C-BE32-E72D297353CC}">
              <c16:uniqueId val="{00000001-F6C5-468D-9578-09ACA90CC3E3}"/>
            </c:ext>
          </c:extLst>
        </c:ser>
        <c:ser>
          <c:idx val="2"/>
          <c:order val="2"/>
          <c:tx>
            <c:strRef>
              <c:f>'Grade Clusters'!$B$15</c:f>
              <c:strCache>
                <c:ptCount val="1"/>
                <c:pt idx="0">
                  <c:v>Mostly true</c:v>
                </c:pt>
              </c:strCache>
            </c:strRef>
          </c:tx>
          <c:spPr>
            <a:solidFill>
              <a:schemeClr val="tx1">
                <a:lumMod val="65000"/>
                <a:lumOff val="35000"/>
              </a:schemeClr>
            </a:solidFill>
            <a:ln>
              <a:solidFill>
                <a:schemeClr val="tx1">
                  <a:lumMod val="50000"/>
                  <a:lumOff val="50000"/>
                </a:schemeClr>
              </a:solid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'Grade Clusters'!$C$12:$D$12</c:f>
              <c:strCache>
                <c:ptCount val="2"/>
                <c:pt idx="0">
                  <c:v>Activity Leaders</c:v>
                </c:pt>
                <c:pt idx="1">
                  <c:v>Other Youth</c:v>
                </c:pt>
              </c:strCache>
            </c:strRef>
          </c:cat>
          <c:val>
            <c:numRef>
              <c:f>'Grade Clusters'!$C$15:$D$15</c:f>
              <c:numCache>
                <c:formatCode>0%</c:formatCode>
                <c:ptCount val="2"/>
                <c:pt idx="0">
                  <c:v>0.41</c:v>
                </c:pt>
                <c:pt idx="1">
                  <c:v>0.36</c:v>
                </c:pt>
              </c:numCache>
            </c:numRef>
          </c:val>
          <c:extLst>
            <c:ext xmlns:c16="http://schemas.microsoft.com/office/drawing/2014/chart" uri="{C3380CC4-5D6E-409C-BE32-E72D297353CC}">
              <c16:uniqueId val="{00000002-F6C5-468D-9578-09ACA90CC3E3}"/>
            </c:ext>
          </c:extLst>
        </c:ser>
        <c:ser>
          <c:idx val="3"/>
          <c:order val="3"/>
          <c:tx>
            <c:strRef>
              <c:f>'Grade Clusters'!$B$16</c:f>
              <c:strCache>
                <c:ptCount val="1"/>
                <c:pt idx="0">
                  <c:v>Completely true</c:v>
                </c:pt>
              </c:strCache>
            </c:strRef>
          </c:tx>
          <c:spPr>
            <a:solidFill>
              <a:srgbClr val="D6ECFF"/>
            </a:solidFill>
            <a:ln>
              <a:solidFill>
                <a:schemeClr val="tx1">
                  <a:lumMod val="50000"/>
                  <a:lumOff val="50000"/>
                </a:schemeClr>
              </a:solid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'Grade Clusters'!$C$12:$D$12</c:f>
              <c:strCache>
                <c:ptCount val="2"/>
                <c:pt idx="0">
                  <c:v>Activity Leaders</c:v>
                </c:pt>
                <c:pt idx="1">
                  <c:v>Other Youth</c:v>
                </c:pt>
              </c:strCache>
            </c:strRef>
          </c:cat>
          <c:val>
            <c:numRef>
              <c:f>'Grade Clusters'!$C$16:$D$16</c:f>
              <c:numCache>
                <c:formatCode>0%</c:formatCode>
                <c:ptCount val="2"/>
                <c:pt idx="0">
                  <c:v>0.32</c:v>
                </c:pt>
                <c:pt idx="1">
                  <c:v>0.2</c:v>
                </c:pt>
              </c:numCache>
            </c:numRef>
          </c:val>
          <c:extLst>
            <c:ext xmlns:c16="http://schemas.microsoft.com/office/drawing/2014/chart" uri="{C3380CC4-5D6E-409C-BE32-E72D297353CC}">
              <c16:uniqueId val="{00000003-F6C5-468D-9578-09ACA90CC3E3}"/>
            </c:ext>
          </c:extLst>
        </c:ser>
        <c:dLbls>
          <c:showLegendKey val="0"/>
          <c:showVal val="0"/>
          <c:showCatName val="0"/>
          <c:showSerName val="0"/>
          <c:showPercent val="0"/>
          <c:showBubbleSize val="0"/>
        </c:dLbls>
        <c:gapWidth val="44"/>
        <c:axId val="164181672"/>
        <c:axId val="162530384"/>
      </c:barChart>
      <c:catAx>
        <c:axId val="164181672"/>
        <c:scaling>
          <c:orientation val="minMax"/>
        </c:scaling>
        <c:delete val="0"/>
        <c:axPos val="b"/>
        <c:numFmt formatCode="General" sourceLinked="1"/>
        <c:majorTickMark val="out"/>
        <c:minorTickMark val="none"/>
        <c:tickLblPos val="nextTo"/>
        <c:crossAx val="162530384"/>
        <c:crosses val="autoZero"/>
        <c:auto val="1"/>
        <c:lblAlgn val="ctr"/>
        <c:lblOffset val="100"/>
        <c:tickMarkSkip val="1"/>
        <c:noMultiLvlLbl val="0"/>
      </c:catAx>
      <c:valAx>
        <c:axId val="162530384"/>
        <c:scaling>
          <c:orientation val="minMax"/>
          <c:max val="1"/>
          <c:min val="0"/>
        </c:scaling>
        <c:delete val="1"/>
        <c:axPos val="l"/>
        <c:title>
          <c:tx>
            <c:rich>
              <a:bodyPr/>
              <a:lstStyle/>
              <a:p>
                <a:pPr>
                  <a:defRPr/>
                </a:pPr>
                <a:r>
                  <a:rPr lang="en-US"/>
                  <a:t>Percentage in a Given Respnse Category</a:t>
                </a:r>
              </a:p>
            </c:rich>
          </c:tx>
          <c:overlay val="0"/>
        </c:title>
        <c:numFmt formatCode="0%" sourceLinked="1"/>
        <c:majorTickMark val="out"/>
        <c:minorTickMark val="none"/>
        <c:tickLblPos val="nextTo"/>
        <c:crossAx val="164181672"/>
        <c:crosses val="autoZero"/>
        <c:crossBetween val="between"/>
      </c:valAx>
    </c:plotArea>
    <c:legend>
      <c:legendPos val="r"/>
      <c:layout>
        <c:manualLayout>
          <c:xMode val="edge"/>
          <c:yMode val="edge"/>
          <c:x val="0.47662485371146801"/>
          <c:y val="2.7444092112920274E-2"/>
          <c:w val="0.5233751462885321"/>
          <c:h val="0.14886474032374911"/>
        </c:manualLayout>
      </c:layout>
      <c:overlay val="1"/>
    </c:legend>
    <c:plotVisOnly val="1"/>
    <c:dispBlanksAs val="gap"/>
    <c:showDLblsOverMax val="0"/>
  </c:chart>
  <c:spPr>
    <a:ln w="3175">
      <a:solidFill>
        <a:srgbClr val="FFFFFF">
          <a:lumMod val="50000"/>
        </a:srgbClr>
      </a:solidFill>
    </a:ln>
  </c:spPr>
  <c:txPr>
    <a:bodyPr/>
    <a:lstStyle/>
    <a:p>
      <a:pPr>
        <a:defRPr sz="1400">
          <a:latin typeface="+mn-lt"/>
          <a:cs typeface="Times New Roman" panose="02020603050405020304" pitchFamily="18"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86813457036151"/>
          <c:y val="9.3009259259259264E-2"/>
          <c:w val="0.64772462973683254"/>
          <c:h val="0.82736913094196562"/>
        </c:manualLayout>
      </c:layout>
      <c:barChart>
        <c:barDir val="bar"/>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Sheet1!$B$3:$B$5</c:f>
              <c:strCache>
                <c:ptCount val="3"/>
                <c:pt idx="0">
                  <c:v>Not at all</c:v>
                </c:pt>
                <c:pt idx="1">
                  <c:v>Sort of</c:v>
                </c:pt>
                <c:pt idx="2">
                  <c:v>Yes, definitely</c:v>
                </c:pt>
              </c:strCache>
            </c:strRef>
          </c:cat>
          <c:val>
            <c:numRef>
              <c:f>Sheet1!$C$3:$C$5</c:f>
              <c:numCache>
                <c:formatCode>0%</c:formatCode>
                <c:ptCount val="3"/>
                <c:pt idx="0">
                  <c:v>0.06</c:v>
                </c:pt>
                <c:pt idx="1">
                  <c:v>0.46</c:v>
                </c:pt>
                <c:pt idx="2">
                  <c:v>0.49</c:v>
                </c:pt>
              </c:numCache>
            </c:numRef>
          </c:val>
          <c:extLst>
            <c:ext xmlns:c16="http://schemas.microsoft.com/office/drawing/2014/chart" uri="{C3380CC4-5D6E-409C-BE32-E72D297353CC}">
              <c16:uniqueId val="{00000000-3B36-4BCE-99E6-25E7C6807FEF}"/>
            </c:ext>
          </c:extLst>
        </c:ser>
        <c:dLbls>
          <c:showLegendKey val="0"/>
          <c:showVal val="0"/>
          <c:showCatName val="0"/>
          <c:showSerName val="0"/>
          <c:showPercent val="0"/>
          <c:showBubbleSize val="0"/>
        </c:dLbls>
        <c:gapWidth val="13"/>
        <c:axId val="626597400"/>
        <c:axId val="626597728"/>
      </c:barChart>
      <c:catAx>
        <c:axId val="626597400"/>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Response Category</a:t>
                </a:r>
              </a:p>
            </c:rich>
          </c:tx>
          <c:layout>
            <c:manualLayout>
              <c:xMode val="edge"/>
              <c:yMode val="edge"/>
              <c:x val="2.1337353642449219E-2"/>
              <c:y val="0.1387547564661573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6597728"/>
        <c:crosses val="autoZero"/>
        <c:auto val="1"/>
        <c:lblAlgn val="ctr"/>
        <c:lblOffset val="100"/>
        <c:noMultiLvlLbl val="0"/>
      </c:catAx>
      <c:valAx>
        <c:axId val="626597728"/>
        <c:scaling>
          <c:orientation val="minMax"/>
          <c:max val="1"/>
        </c:scaling>
        <c:delete val="1"/>
        <c:axPos val="b"/>
        <c:majorGridlines>
          <c:spPr>
            <a:ln w="9525" cap="flat" cmpd="sng" algn="ctr">
              <a:noFill/>
              <a:round/>
            </a:ln>
            <a:effectLst/>
          </c:spPr>
        </c:majorGridlines>
        <c:numFmt formatCode="0%" sourceLinked="1"/>
        <c:majorTickMark val="none"/>
        <c:minorTickMark val="none"/>
        <c:tickLblPos val="nextTo"/>
        <c:crossAx val="626597400"/>
        <c:crosses val="autoZero"/>
        <c:crossBetween val="between"/>
      </c:valAx>
      <c:spPr>
        <a:noFill/>
        <a:ln>
          <a:noFill/>
          <a:prstDash val="solid"/>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FFFFFF">
          <a:lumMod val="50000"/>
        </a:srgbClr>
      </a:solidFill>
    </a:ln>
    <a:effectLst/>
  </c:spPr>
  <c:txPr>
    <a:bodyPr/>
    <a:lstStyle/>
    <a:p>
      <a:pPr>
        <a:defRPr>
          <a:solidFill>
            <a:sysClr val="windowText" lastClr="000000"/>
          </a:solidFill>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253272586209747E-2"/>
          <c:y val="4.5132193841623452E-2"/>
          <c:w val="0.92413096947787188"/>
          <c:h val="0.78790449658322992"/>
        </c:manualLayout>
      </c:layout>
      <c:barChart>
        <c:barDir val="col"/>
        <c:grouping val="clustered"/>
        <c:varyColors val="0"/>
        <c:ser>
          <c:idx val="0"/>
          <c:order val="0"/>
          <c:tx>
            <c:strRef>
              <c:f>'[Chart in Microsoft Word]Grade Clusters'!$B$13</c:f>
              <c:strCache>
                <c:ptCount val="1"/>
                <c:pt idx="0">
                  <c:v>Not all all</c:v>
                </c:pt>
              </c:strCache>
            </c:strRef>
          </c:tx>
          <c:spPr>
            <a:solidFill>
              <a:schemeClr val="accent1">
                <a:lumMod val="75000"/>
              </a:schemeClr>
            </a:solidFill>
            <a:ln>
              <a:solidFill>
                <a:schemeClr val="accent1">
                  <a:lumMod val="75000"/>
                </a:schemeClr>
              </a:solid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Word]Grade Clusters'!$C$12:$H$12</c:f>
              <c:strCache>
                <c:ptCount val="6"/>
                <c:pt idx="0">
                  <c:v>Engagement</c:v>
                </c:pt>
                <c:pt idx="1">
                  <c:v>Relevance</c:v>
                </c:pt>
                <c:pt idx="2">
                  <c:v>Challenge</c:v>
                </c:pt>
                <c:pt idx="3">
                  <c:v>Affect</c:v>
                </c:pt>
                <c:pt idx="4">
                  <c:v>Learned Something</c:v>
                </c:pt>
                <c:pt idx="5">
                  <c:v>Interaction</c:v>
                </c:pt>
              </c:strCache>
            </c:strRef>
          </c:cat>
          <c:val>
            <c:numRef>
              <c:f>'[Chart in Microsoft Word]Grade Clusters'!$C$13:$H$13</c:f>
              <c:numCache>
                <c:formatCode>0%</c:formatCode>
                <c:ptCount val="6"/>
                <c:pt idx="0">
                  <c:v>0.02</c:v>
                </c:pt>
                <c:pt idx="1">
                  <c:v>0.12</c:v>
                </c:pt>
                <c:pt idx="2">
                  <c:v>0.41</c:v>
                </c:pt>
                <c:pt idx="3">
                  <c:v>0.06</c:v>
                </c:pt>
                <c:pt idx="4">
                  <c:v>0.08</c:v>
                </c:pt>
                <c:pt idx="5">
                  <c:v>0.04</c:v>
                </c:pt>
              </c:numCache>
            </c:numRef>
          </c:val>
          <c:extLst>
            <c:ext xmlns:c16="http://schemas.microsoft.com/office/drawing/2014/chart" uri="{C3380CC4-5D6E-409C-BE32-E72D297353CC}">
              <c16:uniqueId val="{00000000-4944-4200-9F1A-E25DDD98C303}"/>
            </c:ext>
          </c:extLst>
        </c:ser>
        <c:ser>
          <c:idx val="1"/>
          <c:order val="1"/>
          <c:tx>
            <c:strRef>
              <c:f>'[Chart in Microsoft Word]Grade Clusters'!$B$14</c:f>
              <c:strCache>
                <c:ptCount val="1"/>
                <c:pt idx="0">
                  <c:v>A little</c:v>
                </c:pt>
              </c:strCache>
            </c:strRef>
          </c:tx>
          <c:spPr>
            <a:ln>
              <a:solidFill>
                <a:schemeClr val="tx1">
                  <a:lumMod val="50000"/>
                  <a:lumOff val="50000"/>
                </a:schemeClr>
              </a:solid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Word]Grade Clusters'!$C$12:$H$12</c:f>
              <c:strCache>
                <c:ptCount val="6"/>
                <c:pt idx="0">
                  <c:v>Engagement</c:v>
                </c:pt>
                <c:pt idx="1">
                  <c:v>Relevance</c:v>
                </c:pt>
                <c:pt idx="2">
                  <c:v>Challenge</c:v>
                </c:pt>
                <c:pt idx="3">
                  <c:v>Affect</c:v>
                </c:pt>
                <c:pt idx="4">
                  <c:v>Learned Something</c:v>
                </c:pt>
                <c:pt idx="5">
                  <c:v>Interaction</c:v>
                </c:pt>
              </c:strCache>
            </c:strRef>
          </c:cat>
          <c:val>
            <c:numRef>
              <c:f>'[Chart in Microsoft Word]Grade Clusters'!$C$14:$H$14</c:f>
              <c:numCache>
                <c:formatCode>0%</c:formatCode>
                <c:ptCount val="6"/>
                <c:pt idx="0">
                  <c:v>0.05</c:v>
                </c:pt>
                <c:pt idx="1">
                  <c:v>0.15</c:v>
                </c:pt>
                <c:pt idx="2">
                  <c:v>0.22</c:v>
                </c:pt>
                <c:pt idx="3">
                  <c:v>0.08</c:v>
                </c:pt>
                <c:pt idx="4">
                  <c:v>0.15</c:v>
                </c:pt>
                <c:pt idx="5">
                  <c:v>0.05</c:v>
                </c:pt>
              </c:numCache>
            </c:numRef>
          </c:val>
          <c:extLst>
            <c:ext xmlns:c16="http://schemas.microsoft.com/office/drawing/2014/chart" uri="{C3380CC4-5D6E-409C-BE32-E72D297353CC}">
              <c16:uniqueId val="{00000001-4944-4200-9F1A-E25DDD98C303}"/>
            </c:ext>
          </c:extLst>
        </c:ser>
        <c:ser>
          <c:idx val="2"/>
          <c:order val="2"/>
          <c:tx>
            <c:strRef>
              <c:f>'[Chart in Microsoft Word]Grade Clusters'!$B$15</c:f>
              <c:strCache>
                <c:ptCount val="1"/>
                <c:pt idx="0">
                  <c:v>Somewhat</c:v>
                </c:pt>
              </c:strCache>
            </c:strRef>
          </c:tx>
          <c:spPr>
            <a:solidFill>
              <a:schemeClr val="tx1">
                <a:lumMod val="65000"/>
                <a:lumOff val="35000"/>
              </a:schemeClr>
            </a:solidFill>
            <a:ln>
              <a:solidFill>
                <a:schemeClr val="tx1">
                  <a:lumMod val="50000"/>
                  <a:lumOff val="50000"/>
                </a:schemeClr>
              </a:solid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Word]Grade Clusters'!$C$12:$H$12</c:f>
              <c:strCache>
                <c:ptCount val="6"/>
                <c:pt idx="0">
                  <c:v>Engagement</c:v>
                </c:pt>
                <c:pt idx="1">
                  <c:v>Relevance</c:v>
                </c:pt>
                <c:pt idx="2">
                  <c:v>Challenge</c:v>
                </c:pt>
                <c:pt idx="3">
                  <c:v>Affect</c:v>
                </c:pt>
                <c:pt idx="4">
                  <c:v>Learned Something</c:v>
                </c:pt>
                <c:pt idx="5">
                  <c:v>Interaction</c:v>
                </c:pt>
              </c:strCache>
            </c:strRef>
          </c:cat>
          <c:val>
            <c:numRef>
              <c:f>'[Chart in Microsoft Word]Grade Clusters'!$C$15:$H$15</c:f>
              <c:numCache>
                <c:formatCode>0%</c:formatCode>
                <c:ptCount val="6"/>
                <c:pt idx="0">
                  <c:v>0.69</c:v>
                </c:pt>
                <c:pt idx="1">
                  <c:v>0.26</c:v>
                </c:pt>
                <c:pt idx="2">
                  <c:v>0.24</c:v>
                </c:pt>
                <c:pt idx="3">
                  <c:v>0.26</c:v>
                </c:pt>
                <c:pt idx="4">
                  <c:v>0.3</c:v>
                </c:pt>
                <c:pt idx="5">
                  <c:v>0.24</c:v>
                </c:pt>
              </c:numCache>
            </c:numRef>
          </c:val>
          <c:extLst>
            <c:ext xmlns:c16="http://schemas.microsoft.com/office/drawing/2014/chart" uri="{C3380CC4-5D6E-409C-BE32-E72D297353CC}">
              <c16:uniqueId val="{00000002-4944-4200-9F1A-E25DDD98C303}"/>
            </c:ext>
          </c:extLst>
        </c:ser>
        <c:ser>
          <c:idx val="3"/>
          <c:order val="3"/>
          <c:tx>
            <c:strRef>
              <c:f>'[Chart in Microsoft Word]Grade Clusters'!$B$16</c:f>
              <c:strCache>
                <c:ptCount val="1"/>
                <c:pt idx="0">
                  <c:v>Very much</c:v>
                </c:pt>
              </c:strCache>
            </c:strRef>
          </c:tx>
          <c:spPr>
            <a:solidFill>
              <a:srgbClr val="D6ECFF"/>
            </a:solidFill>
            <a:ln>
              <a:solidFill>
                <a:schemeClr val="tx1">
                  <a:lumMod val="50000"/>
                  <a:lumOff val="50000"/>
                </a:schemeClr>
              </a:solid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in Microsoft Word]Grade Clusters'!$C$12:$H$12</c:f>
              <c:strCache>
                <c:ptCount val="6"/>
                <c:pt idx="0">
                  <c:v>Engagement</c:v>
                </c:pt>
                <c:pt idx="1">
                  <c:v>Relevance</c:v>
                </c:pt>
                <c:pt idx="2">
                  <c:v>Challenge</c:v>
                </c:pt>
                <c:pt idx="3">
                  <c:v>Affect</c:v>
                </c:pt>
                <c:pt idx="4">
                  <c:v>Learned Something</c:v>
                </c:pt>
                <c:pt idx="5">
                  <c:v>Interaction</c:v>
                </c:pt>
              </c:strCache>
            </c:strRef>
          </c:cat>
          <c:val>
            <c:numRef>
              <c:f>'[Chart in Microsoft Word]Grade Clusters'!$C$16:$H$16</c:f>
              <c:numCache>
                <c:formatCode>0%</c:formatCode>
                <c:ptCount val="6"/>
                <c:pt idx="0">
                  <c:v>0.24</c:v>
                </c:pt>
                <c:pt idx="1">
                  <c:v>0.47</c:v>
                </c:pt>
                <c:pt idx="2">
                  <c:v>0.13</c:v>
                </c:pt>
                <c:pt idx="3">
                  <c:v>0.6</c:v>
                </c:pt>
                <c:pt idx="4">
                  <c:v>0.47</c:v>
                </c:pt>
                <c:pt idx="5">
                  <c:v>0.67</c:v>
                </c:pt>
              </c:numCache>
            </c:numRef>
          </c:val>
          <c:extLst>
            <c:ext xmlns:c16="http://schemas.microsoft.com/office/drawing/2014/chart" uri="{C3380CC4-5D6E-409C-BE32-E72D297353CC}">
              <c16:uniqueId val="{00000003-4944-4200-9F1A-E25DDD98C303}"/>
            </c:ext>
          </c:extLst>
        </c:ser>
        <c:dLbls>
          <c:showLegendKey val="0"/>
          <c:showVal val="0"/>
          <c:showCatName val="0"/>
          <c:showSerName val="0"/>
          <c:showPercent val="0"/>
          <c:showBubbleSize val="0"/>
        </c:dLbls>
        <c:gapWidth val="44"/>
        <c:axId val="164181672"/>
        <c:axId val="162530384"/>
      </c:barChart>
      <c:catAx>
        <c:axId val="164181672"/>
        <c:scaling>
          <c:orientation val="minMax"/>
        </c:scaling>
        <c:delete val="0"/>
        <c:axPos val="b"/>
        <c:numFmt formatCode="General" sourceLinked="1"/>
        <c:majorTickMark val="out"/>
        <c:minorTickMark val="none"/>
        <c:tickLblPos val="nextTo"/>
        <c:crossAx val="162530384"/>
        <c:crosses val="autoZero"/>
        <c:auto val="1"/>
        <c:lblAlgn val="ctr"/>
        <c:lblOffset val="100"/>
        <c:tickMarkSkip val="1"/>
        <c:noMultiLvlLbl val="0"/>
      </c:catAx>
      <c:valAx>
        <c:axId val="162530384"/>
        <c:scaling>
          <c:orientation val="minMax"/>
          <c:max val="1"/>
          <c:min val="0"/>
        </c:scaling>
        <c:delete val="1"/>
        <c:axPos val="l"/>
        <c:title>
          <c:tx>
            <c:rich>
              <a:bodyPr/>
              <a:lstStyle/>
              <a:p>
                <a:pPr>
                  <a:defRPr/>
                </a:pPr>
                <a:r>
                  <a:rPr lang="en-US"/>
                  <a:t>Percentage in a Given Response Category</a:t>
                </a:r>
              </a:p>
            </c:rich>
          </c:tx>
          <c:overlay val="0"/>
        </c:title>
        <c:numFmt formatCode="0%" sourceLinked="1"/>
        <c:majorTickMark val="out"/>
        <c:minorTickMark val="none"/>
        <c:tickLblPos val="nextTo"/>
        <c:crossAx val="164181672"/>
        <c:crosses val="autoZero"/>
        <c:crossBetween val="between"/>
        <c:majorUnit val="0.1"/>
      </c:valAx>
    </c:plotArea>
    <c:legend>
      <c:legendPos val="r"/>
      <c:layout>
        <c:manualLayout>
          <c:xMode val="edge"/>
          <c:yMode val="edge"/>
          <c:x val="0.47662485371146801"/>
          <c:y val="2.7444092112920274E-2"/>
          <c:w val="0.5233751462885321"/>
          <c:h val="0.14886474032374911"/>
        </c:manualLayout>
      </c:layout>
      <c:overlay val="1"/>
    </c:legend>
    <c:plotVisOnly val="1"/>
    <c:dispBlanksAs val="gap"/>
    <c:showDLblsOverMax val="0"/>
  </c:chart>
  <c:spPr>
    <a:ln w="3175">
      <a:solidFill>
        <a:srgbClr val="FFFFFF">
          <a:lumMod val="50000"/>
        </a:srgbClr>
      </a:solidFill>
    </a:ln>
  </c:spPr>
  <c:txPr>
    <a:bodyPr/>
    <a:lstStyle/>
    <a:p>
      <a:pPr>
        <a:defRPr sz="1400">
          <a:latin typeface="+mn-lt"/>
          <a:cs typeface="Times New Roman" panose="02020603050405020304"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Sheet1!$P$20</c:f>
              <c:strCache>
                <c:ptCount val="1"/>
                <c:pt idx="0">
                  <c:v>Middle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Sheet1!$O$21:$O$33</c:f>
              <c:strCache>
                <c:ptCount val="13"/>
                <c:pt idx="0">
                  <c:v>Building interest in Foreign cultures/languages.</c:v>
                </c:pt>
                <c:pt idx="1">
                  <c:v>Building interest in the Arts.</c:v>
                </c:pt>
                <c:pt idx="2">
                  <c:v>Building interest in STEM.</c:v>
                </c:pt>
                <c:pt idx="3">
                  <c:v>Helping youth develop a sense of agency (e.g., helping develop positive mindsets and beliefs, including confidence and a sense of self-efficacy).</c:v>
                </c:pt>
                <c:pt idx="4">
                  <c:v>Developing youth interest by exploring new things.</c:v>
                </c:pt>
                <c:pt idx="5">
                  <c:v>Building youth sense of purpose (e.g., “this is why what you do with your life matters”).</c:v>
                </c:pt>
                <c:pt idx="6">
                  <c:v>Improving youth perseverance and effort.</c:v>
                </c:pt>
                <c:pt idx="7">
                  <c:v>Helping youth improve critical thinking/problem solving skills.</c:v>
                </c:pt>
                <c:pt idx="8">
                  <c:v>Building interest in Reading/Literacy.</c:v>
                </c:pt>
                <c:pt idx="9">
                  <c:v>Building youth self-management skills (whether cognitive or emotional).</c:v>
                </c:pt>
                <c:pt idx="10">
                  <c:v>Helping youth experience a sense of belonging and connectedness through positive and supportive relationships.</c:v>
                </c:pt>
                <c:pt idx="11">
                  <c:v>Helping develop positive youth interpersonal skills.</c:v>
                </c:pt>
                <c:pt idx="12">
                  <c:v>Enhancing youth engagement in learning.</c:v>
                </c:pt>
              </c:strCache>
            </c:strRef>
          </c:cat>
          <c:val>
            <c:numRef>
              <c:f>Sheet1!$P$21:$P$33</c:f>
              <c:numCache>
                <c:formatCode>0%</c:formatCode>
                <c:ptCount val="13"/>
                <c:pt idx="0">
                  <c:v>0.55555555555555558</c:v>
                </c:pt>
                <c:pt idx="1">
                  <c:v>0.77777777777777779</c:v>
                </c:pt>
                <c:pt idx="2">
                  <c:v>0.55555555555555558</c:v>
                </c:pt>
                <c:pt idx="3">
                  <c:v>0.88888888888888884</c:v>
                </c:pt>
                <c:pt idx="4">
                  <c:v>0.88888888888888884</c:v>
                </c:pt>
                <c:pt idx="5">
                  <c:v>0.88888888888888884</c:v>
                </c:pt>
                <c:pt idx="6">
                  <c:v>0.88888888888888884</c:v>
                </c:pt>
                <c:pt idx="7">
                  <c:v>0.88888888888888884</c:v>
                </c:pt>
                <c:pt idx="8">
                  <c:v>0.55555555555555558</c:v>
                </c:pt>
                <c:pt idx="9">
                  <c:v>0.77777777777777779</c:v>
                </c:pt>
                <c:pt idx="10">
                  <c:v>0.88888888888888884</c:v>
                </c:pt>
                <c:pt idx="11">
                  <c:v>0.88888888888888884</c:v>
                </c:pt>
                <c:pt idx="12">
                  <c:v>1</c:v>
                </c:pt>
              </c:numCache>
            </c:numRef>
          </c:val>
          <c:extLst>
            <c:ext xmlns:c16="http://schemas.microsoft.com/office/drawing/2014/chart" uri="{C3380CC4-5D6E-409C-BE32-E72D297353CC}">
              <c16:uniqueId val="{00000000-DDB6-47D7-9D8E-A2C953E750A8}"/>
            </c:ext>
          </c:extLst>
        </c:ser>
        <c:ser>
          <c:idx val="1"/>
          <c:order val="1"/>
          <c:tx>
            <c:strRef>
              <c:f>Sheet1!$Q$20</c:f>
              <c:strCache>
                <c:ptCount val="1"/>
                <c:pt idx="0">
                  <c:v>Elementary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Sheet1!$O$21:$O$33</c:f>
              <c:strCache>
                <c:ptCount val="13"/>
                <c:pt idx="0">
                  <c:v>Building interest in Foreign cultures/languages.</c:v>
                </c:pt>
                <c:pt idx="1">
                  <c:v>Building interest in the Arts.</c:v>
                </c:pt>
                <c:pt idx="2">
                  <c:v>Building interest in STEM.</c:v>
                </c:pt>
                <c:pt idx="3">
                  <c:v>Helping youth develop a sense of agency (e.g., helping develop positive mindsets and beliefs, including confidence and a sense of self-efficacy).</c:v>
                </c:pt>
                <c:pt idx="4">
                  <c:v>Developing youth interest by exploring new things.</c:v>
                </c:pt>
                <c:pt idx="5">
                  <c:v>Building youth sense of purpose (e.g., “this is why what you do with your life matters”).</c:v>
                </c:pt>
                <c:pt idx="6">
                  <c:v>Improving youth perseverance and effort.</c:v>
                </c:pt>
                <c:pt idx="7">
                  <c:v>Helping youth improve critical thinking/problem solving skills.</c:v>
                </c:pt>
                <c:pt idx="8">
                  <c:v>Building interest in Reading/Literacy.</c:v>
                </c:pt>
                <c:pt idx="9">
                  <c:v>Building youth self-management skills (whether cognitive or emotional).</c:v>
                </c:pt>
                <c:pt idx="10">
                  <c:v>Helping youth experience a sense of belonging and connectedness through positive and supportive relationships.</c:v>
                </c:pt>
                <c:pt idx="11">
                  <c:v>Helping develop positive youth interpersonal skills.</c:v>
                </c:pt>
                <c:pt idx="12">
                  <c:v>Enhancing youth engagement in learning.</c:v>
                </c:pt>
              </c:strCache>
            </c:strRef>
          </c:cat>
          <c:val>
            <c:numRef>
              <c:f>Sheet1!$Q$21:$Q$33</c:f>
              <c:numCache>
                <c:formatCode>0%</c:formatCode>
                <c:ptCount val="13"/>
                <c:pt idx="0">
                  <c:v>0.7</c:v>
                </c:pt>
                <c:pt idx="1">
                  <c:v>0.8</c:v>
                </c:pt>
                <c:pt idx="2">
                  <c:v>0.9</c:v>
                </c:pt>
                <c:pt idx="3">
                  <c:v>0.9</c:v>
                </c:pt>
                <c:pt idx="4">
                  <c:v>0.9</c:v>
                </c:pt>
                <c:pt idx="5">
                  <c:v>0.9</c:v>
                </c:pt>
                <c:pt idx="6">
                  <c:v>0.9</c:v>
                </c:pt>
                <c:pt idx="7">
                  <c:v>0.9</c:v>
                </c:pt>
                <c:pt idx="8">
                  <c:v>1</c:v>
                </c:pt>
                <c:pt idx="9">
                  <c:v>1</c:v>
                </c:pt>
                <c:pt idx="10">
                  <c:v>1</c:v>
                </c:pt>
                <c:pt idx="11">
                  <c:v>1</c:v>
                </c:pt>
                <c:pt idx="12">
                  <c:v>1</c:v>
                </c:pt>
              </c:numCache>
            </c:numRef>
          </c:val>
          <c:extLst>
            <c:ext xmlns:c16="http://schemas.microsoft.com/office/drawing/2014/chart" uri="{C3380CC4-5D6E-409C-BE32-E72D297353CC}">
              <c16:uniqueId val="{00000001-DDB6-47D7-9D8E-A2C953E750A8}"/>
            </c:ext>
          </c:extLst>
        </c:ser>
        <c:dLbls>
          <c:showLegendKey val="0"/>
          <c:showVal val="0"/>
          <c:showCatName val="0"/>
          <c:showSerName val="0"/>
          <c:showPercent val="0"/>
          <c:showBubbleSize val="0"/>
        </c:dLbls>
        <c:gapWidth val="182"/>
        <c:axId val="679746784"/>
        <c:axId val="679746128"/>
      </c:barChart>
      <c:catAx>
        <c:axId val="67974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679746128"/>
        <c:crosses val="autoZero"/>
        <c:auto val="1"/>
        <c:lblAlgn val="ctr"/>
        <c:lblOffset val="100"/>
        <c:noMultiLvlLbl val="0"/>
      </c:catAx>
      <c:valAx>
        <c:axId val="679746128"/>
        <c:scaling>
          <c:orientation val="minMax"/>
        </c:scaling>
        <c:delete val="1"/>
        <c:axPos val="b"/>
        <c:numFmt formatCode="0%" sourceLinked="1"/>
        <c:majorTickMark val="none"/>
        <c:minorTickMark val="none"/>
        <c:tickLblPos val="nextTo"/>
        <c:crossAx val="679746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ysClr val="windowText" lastClr="000000"/>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strRef>
              <c:f>Attendance!$C$191</c:f>
              <c:strCache>
                <c:ptCount val="1"/>
                <c:pt idx="0">
                  <c:v>Elementary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Attendance!$A$192:$A$207</c:f>
              <c:strCache>
                <c:ptCount val="16"/>
                <c:pt idx="0">
                  <c:v>Drug Abuse Prevention</c:v>
                </c:pt>
                <c:pt idx="1">
                  <c:v>Entrepreneurial Ed</c:v>
                </c:pt>
                <c:pt idx="2">
                  <c:v>Violence Prevention</c:v>
                </c:pt>
                <c:pt idx="3">
                  <c:v>College/Career</c:v>
                </c:pt>
                <c:pt idx="4">
                  <c:v>Counseling</c:v>
                </c:pt>
                <c:pt idx="5">
                  <c:v>ELL Support</c:v>
                </c:pt>
                <c:pt idx="6">
                  <c:v>Youth Leadership</c:v>
                </c:pt>
                <c:pt idx="7">
                  <c:v>Truancy Prevention</c:v>
                </c:pt>
                <c:pt idx="8">
                  <c:v>Tutoring</c:v>
                </c:pt>
                <c:pt idx="9">
                  <c:v>Community Service</c:v>
                </c:pt>
                <c:pt idx="10">
                  <c:v>Mentoring</c:v>
                </c:pt>
                <c:pt idx="11">
                  <c:v>Homework Help</c:v>
                </c:pt>
                <c:pt idx="12">
                  <c:v>Physical Education</c:v>
                </c:pt>
                <c:pt idx="13">
                  <c:v>Literacy</c:v>
                </c:pt>
                <c:pt idx="14">
                  <c:v>Arts/Music</c:v>
                </c:pt>
                <c:pt idx="15">
                  <c:v>STEM</c:v>
                </c:pt>
              </c:strCache>
            </c:strRef>
          </c:cat>
          <c:val>
            <c:numRef>
              <c:f>Attendance!$C$192:$C$207</c:f>
              <c:numCache>
                <c:formatCode>0%</c:formatCode>
                <c:ptCount val="16"/>
                <c:pt idx="0">
                  <c:v>0</c:v>
                </c:pt>
                <c:pt idx="1">
                  <c:v>0</c:v>
                </c:pt>
                <c:pt idx="2">
                  <c:v>0</c:v>
                </c:pt>
                <c:pt idx="3">
                  <c:v>0</c:v>
                </c:pt>
                <c:pt idx="4">
                  <c:v>0</c:v>
                </c:pt>
                <c:pt idx="5">
                  <c:v>0.01</c:v>
                </c:pt>
                <c:pt idx="6">
                  <c:v>0.02</c:v>
                </c:pt>
                <c:pt idx="7">
                  <c:v>0.03</c:v>
                </c:pt>
                <c:pt idx="8">
                  <c:v>0.04</c:v>
                </c:pt>
                <c:pt idx="9">
                  <c:v>7.0000000000000007E-2</c:v>
                </c:pt>
                <c:pt idx="10">
                  <c:v>0.08</c:v>
                </c:pt>
                <c:pt idx="11">
                  <c:v>0.1</c:v>
                </c:pt>
                <c:pt idx="12">
                  <c:v>0.12</c:v>
                </c:pt>
                <c:pt idx="13">
                  <c:v>0.14000000000000001</c:v>
                </c:pt>
                <c:pt idx="14">
                  <c:v>0.16</c:v>
                </c:pt>
                <c:pt idx="15">
                  <c:v>0.2</c:v>
                </c:pt>
              </c:numCache>
            </c:numRef>
          </c:val>
          <c:extLst>
            <c:ext xmlns:c16="http://schemas.microsoft.com/office/drawing/2014/chart" uri="{C3380CC4-5D6E-409C-BE32-E72D297353CC}">
              <c16:uniqueId val="{00000000-B11B-4E7E-9002-CF47AB2E7C4B}"/>
            </c:ext>
          </c:extLst>
        </c:ser>
        <c:dLbls>
          <c:showLegendKey val="0"/>
          <c:showVal val="0"/>
          <c:showCatName val="0"/>
          <c:showSerName val="0"/>
          <c:showPercent val="0"/>
          <c:showBubbleSize val="0"/>
        </c:dLbls>
        <c:gapWidth val="182"/>
        <c:axId val="527326544"/>
        <c:axId val="527328512"/>
      </c:barChart>
      <c:catAx>
        <c:axId val="527326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527328512"/>
        <c:crosses val="autoZero"/>
        <c:auto val="1"/>
        <c:lblAlgn val="ctr"/>
        <c:lblOffset val="100"/>
        <c:noMultiLvlLbl val="0"/>
      </c:catAx>
      <c:valAx>
        <c:axId val="527328512"/>
        <c:scaling>
          <c:orientation val="minMax"/>
          <c:max val="0.5"/>
        </c:scaling>
        <c:delete val="1"/>
        <c:axPos val="b"/>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Average Percentage Time</a:t>
                </a:r>
              </a:p>
            </c:rich>
          </c:tx>
          <c:layout>
            <c:manualLayout>
              <c:xMode val="edge"/>
              <c:yMode val="edge"/>
              <c:x val="0.19674997961764354"/>
              <c:y val="0.94060690398795488"/>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0%" sourceLinked="1"/>
        <c:majorTickMark val="out"/>
        <c:minorTickMark val="none"/>
        <c:tickLblPos val="nextTo"/>
        <c:crossAx val="527326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strRef>
              <c:f>Attendance!$B$191</c:f>
              <c:strCache>
                <c:ptCount val="1"/>
                <c:pt idx="0">
                  <c:v>Middle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Attendance!$A$192:$A$207</c:f>
              <c:strCache>
                <c:ptCount val="16"/>
                <c:pt idx="0">
                  <c:v>Drug Abuse Prevention</c:v>
                </c:pt>
                <c:pt idx="1">
                  <c:v>Entrepreneurial Ed</c:v>
                </c:pt>
                <c:pt idx="2">
                  <c:v>Violence Prevention</c:v>
                </c:pt>
                <c:pt idx="3">
                  <c:v>College/Career</c:v>
                </c:pt>
                <c:pt idx="4">
                  <c:v>Counseling</c:v>
                </c:pt>
                <c:pt idx="5">
                  <c:v>ELL Support</c:v>
                </c:pt>
                <c:pt idx="6">
                  <c:v>Youth Leadership</c:v>
                </c:pt>
                <c:pt idx="7">
                  <c:v>Truancy Prevention</c:v>
                </c:pt>
                <c:pt idx="8">
                  <c:v>Tutoring</c:v>
                </c:pt>
                <c:pt idx="9">
                  <c:v>Community Service</c:v>
                </c:pt>
                <c:pt idx="10">
                  <c:v>Mentoring</c:v>
                </c:pt>
                <c:pt idx="11">
                  <c:v>Homework Help</c:v>
                </c:pt>
                <c:pt idx="12">
                  <c:v>Physical Education</c:v>
                </c:pt>
                <c:pt idx="13">
                  <c:v>Literacy</c:v>
                </c:pt>
                <c:pt idx="14">
                  <c:v>Arts/Music</c:v>
                </c:pt>
                <c:pt idx="15">
                  <c:v>STEM</c:v>
                </c:pt>
              </c:strCache>
            </c:strRef>
          </c:cat>
          <c:val>
            <c:numRef>
              <c:f>Attendance!$B$192:$B$207</c:f>
              <c:numCache>
                <c:formatCode>0%</c:formatCode>
                <c:ptCount val="16"/>
                <c:pt idx="0">
                  <c:v>0.01</c:v>
                </c:pt>
                <c:pt idx="1">
                  <c:v>0.01</c:v>
                </c:pt>
                <c:pt idx="2">
                  <c:v>0.01</c:v>
                </c:pt>
                <c:pt idx="3">
                  <c:v>0.04</c:v>
                </c:pt>
                <c:pt idx="4">
                  <c:v>0.04</c:v>
                </c:pt>
                <c:pt idx="5">
                  <c:v>0</c:v>
                </c:pt>
                <c:pt idx="6">
                  <c:v>0.03</c:v>
                </c:pt>
                <c:pt idx="7">
                  <c:v>0</c:v>
                </c:pt>
                <c:pt idx="8">
                  <c:v>0.05</c:v>
                </c:pt>
                <c:pt idx="9">
                  <c:v>0.09</c:v>
                </c:pt>
                <c:pt idx="10">
                  <c:v>0.01</c:v>
                </c:pt>
                <c:pt idx="11">
                  <c:v>0.04</c:v>
                </c:pt>
                <c:pt idx="12">
                  <c:v>0.28999999999999998</c:v>
                </c:pt>
                <c:pt idx="13">
                  <c:v>0.04</c:v>
                </c:pt>
                <c:pt idx="14">
                  <c:v>0.19</c:v>
                </c:pt>
                <c:pt idx="15">
                  <c:v>0.15</c:v>
                </c:pt>
              </c:numCache>
            </c:numRef>
          </c:val>
          <c:extLst>
            <c:ext xmlns:c16="http://schemas.microsoft.com/office/drawing/2014/chart" uri="{C3380CC4-5D6E-409C-BE32-E72D297353CC}">
              <c16:uniqueId val="{00000000-AFF9-4569-8CCF-0C0DE43462BE}"/>
            </c:ext>
          </c:extLst>
        </c:ser>
        <c:dLbls>
          <c:showLegendKey val="0"/>
          <c:showVal val="0"/>
          <c:showCatName val="0"/>
          <c:showSerName val="0"/>
          <c:showPercent val="0"/>
          <c:showBubbleSize val="0"/>
        </c:dLbls>
        <c:gapWidth val="182"/>
        <c:axId val="656886000"/>
        <c:axId val="656886328"/>
      </c:barChart>
      <c:catAx>
        <c:axId val="656886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56886328"/>
        <c:crosses val="autoZero"/>
        <c:auto val="1"/>
        <c:lblAlgn val="ctr"/>
        <c:lblOffset val="100"/>
        <c:noMultiLvlLbl val="0"/>
      </c:catAx>
      <c:valAx>
        <c:axId val="656886328"/>
        <c:scaling>
          <c:orientation val="minMax"/>
          <c:max val="0.5"/>
        </c:scaling>
        <c:delete val="1"/>
        <c:axPos val="b"/>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Average Percentage Time</a:t>
                </a:r>
              </a:p>
            </c:rich>
          </c:tx>
          <c:layout>
            <c:manualLayout>
              <c:xMode val="edge"/>
              <c:yMode val="edge"/>
              <c:x val="0.20932597610032541"/>
              <c:y val="0.93860426701577981"/>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0%" sourceLinked="1"/>
        <c:majorTickMark val="out"/>
        <c:minorTickMark val="none"/>
        <c:tickLblPos val="nextTo"/>
        <c:crossAx val="656886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'[RI 21st CCLC Evaluation DESCRIPTIVE data - 4-30-20.xlsx]PQA Scores'!$C$109</c:f>
              <c:strCache>
                <c:ptCount val="1"/>
                <c:pt idx="0">
                  <c:v>Elementary</c:v>
                </c:pt>
              </c:strCache>
            </c:strRef>
          </c:tx>
          <c:spPr>
            <a:solidFill>
              <a:schemeClr val="accent1"/>
            </a:solidFill>
            <a:ln>
              <a:noFill/>
            </a:ln>
            <a:effectLst/>
          </c:spPr>
          <c:invertIfNegative val="0"/>
          <c:dPt>
            <c:idx val="0"/>
            <c:invertIfNegative val="0"/>
            <c:bubble3D val="0"/>
            <c:spPr>
              <a:solidFill>
                <a:schemeClr val="accent5">
                  <a:lumMod val="75000"/>
                </a:schemeClr>
              </a:solidFill>
              <a:ln>
                <a:noFill/>
              </a:ln>
              <a:effectLst/>
            </c:spPr>
            <c:extLst>
              <c:ext xmlns:c16="http://schemas.microsoft.com/office/drawing/2014/chart" uri="{C3380CC4-5D6E-409C-BE32-E72D297353CC}">
                <c16:uniqueId val="{00000001-24A8-4577-A092-B580FC134C88}"/>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24A8-4577-A092-B580FC134C88}"/>
              </c:ext>
            </c:extLst>
          </c:dPt>
          <c:dPt>
            <c:idx val="3"/>
            <c:invertIfNegative val="0"/>
            <c:bubble3D val="0"/>
            <c:spPr>
              <a:solidFill>
                <a:schemeClr val="accent5">
                  <a:lumMod val="75000"/>
                </a:schemeClr>
              </a:solidFill>
              <a:ln>
                <a:noFill/>
              </a:ln>
              <a:effectLst/>
            </c:spPr>
            <c:extLst>
              <c:ext xmlns:c16="http://schemas.microsoft.com/office/drawing/2014/chart" uri="{C3380CC4-5D6E-409C-BE32-E72D297353CC}">
                <c16:uniqueId val="{00000005-24A8-4577-A092-B580FC134C88}"/>
              </c:ext>
            </c:extLst>
          </c:dPt>
          <c:dPt>
            <c:idx val="4"/>
            <c:invertIfNegative val="0"/>
            <c:bubble3D val="0"/>
            <c:spPr>
              <a:solidFill>
                <a:schemeClr val="accent5">
                  <a:lumMod val="75000"/>
                </a:schemeClr>
              </a:solidFill>
              <a:ln>
                <a:noFill/>
              </a:ln>
              <a:effectLst/>
            </c:spPr>
            <c:extLst>
              <c:ext xmlns:c16="http://schemas.microsoft.com/office/drawing/2014/chart" uri="{C3380CC4-5D6E-409C-BE32-E72D297353CC}">
                <c16:uniqueId val="{00000007-24A8-4577-A092-B580FC134C88}"/>
              </c:ext>
            </c:extLst>
          </c:dPt>
          <c:dPt>
            <c:idx val="6"/>
            <c:invertIfNegative val="0"/>
            <c:bubble3D val="0"/>
            <c:spPr>
              <a:solidFill>
                <a:schemeClr val="accent5">
                  <a:lumMod val="75000"/>
                </a:schemeClr>
              </a:solidFill>
              <a:ln>
                <a:noFill/>
              </a:ln>
              <a:effectLst/>
            </c:spPr>
            <c:extLst>
              <c:ext xmlns:c16="http://schemas.microsoft.com/office/drawing/2014/chart" uri="{C3380CC4-5D6E-409C-BE32-E72D297353CC}">
                <c16:uniqueId val="{00000009-24A8-4577-A092-B580FC134C88}"/>
              </c:ext>
            </c:extLst>
          </c:dPt>
          <c:dPt>
            <c:idx val="7"/>
            <c:invertIfNegative val="0"/>
            <c:bubble3D val="0"/>
            <c:spPr>
              <a:solidFill>
                <a:schemeClr val="accent5">
                  <a:lumMod val="75000"/>
                </a:schemeClr>
              </a:solidFill>
              <a:ln>
                <a:noFill/>
              </a:ln>
              <a:effectLst/>
            </c:spPr>
            <c:extLst>
              <c:ext xmlns:c16="http://schemas.microsoft.com/office/drawing/2014/chart" uri="{C3380CC4-5D6E-409C-BE32-E72D297353CC}">
                <c16:uniqueId val="{0000000B-24A8-4577-A092-B580FC134C88}"/>
              </c:ext>
            </c:extLst>
          </c:dPt>
          <c:dPt>
            <c:idx val="9"/>
            <c:invertIfNegative val="0"/>
            <c:bubble3D val="0"/>
            <c:spPr>
              <a:solidFill>
                <a:schemeClr val="accent5">
                  <a:lumMod val="75000"/>
                </a:schemeClr>
              </a:solidFill>
              <a:ln>
                <a:noFill/>
              </a:ln>
              <a:effectLst/>
            </c:spPr>
            <c:extLst>
              <c:ext xmlns:c16="http://schemas.microsoft.com/office/drawing/2014/chart" uri="{C3380CC4-5D6E-409C-BE32-E72D297353CC}">
                <c16:uniqueId val="{0000000D-24A8-4577-A092-B580FC134C88}"/>
              </c:ext>
            </c:extLst>
          </c:dPt>
          <c:dPt>
            <c:idx val="10"/>
            <c:invertIfNegative val="0"/>
            <c:bubble3D val="0"/>
            <c:spPr>
              <a:solidFill>
                <a:schemeClr val="accent5">
                  <a:lumMod val="75000"/>
                </a:schemeClr>
              </a:solidFill>
              <a:ln>
                <a:noFill/>
              </a:ln>
              <a:effectLst/>
            </c:spPr>
            <c:extLst>
              <c:ext xmlns:c16="http://schemas.microsoft.com/office/drawing/2014/chart" uri="{C3380CC4-5D6E-409C-BE32-E72D297353CC}">
                <c16:uniqueId val="{0000000F-24A8-4577-A092-B580FC134C88}"/>
              </c:ext>
            </c:extLst>
          </c:dPt>
          <c:dPt>
            <c:idx val="11"/>
            <c:invertIfNegative val="0"/>
            <c:bubble3D val="0"/>
            <c:spPr>
              <a:solidFill>
                <a:schemeClr val="accent5">
                  <a:lumMod val="75000"/>
                </a:schemeClr>
              </a:solidFill>
              <a:ln>
                <a:noFill/>
              </a:ln>
              <a:effectLst/>
            </c:spPr>
            <c:extLst>
              <c:ext xmlns:c16="http://schemas.microsoft.com/office/drawing/2014/chart" uri="{C3380CC4-5D6E-409C-BE32-E72D297353CC}">
                <c16:uniqueId val="{00000011-24A8-4577-A092-B580FC134C88}"/>
              </c:ext>
            </c:extLst>
          </c:dPt>
          <c:dPt>
            <c:idx val="14"/>
            <c:invertIfNegative val="0"/>
            <c:bubble3D val="0"/>
            <c:spPr>
              <a:solidFill>
                <a:schemeClr val="accent5">
                  <a:lumMod val="75000"/>
                </a:schemeClr>
              </a:solidFill>
              <a:ln>
                <a:noFill/>
              </a:ln>
              <a:effectLst/>
            </c:spPr>
            <c:extLst>
              <c:ext xmlns:c16="http://schemas.microsoft.com/office/drawing/2014/chart" uri="{C3380CC4-5D6E-409C-BE32-E72D297353CC}">
                <c16:uniqueId val="{00000013-24A8-4577-A092-B580FC134C88}"/>
              </c:ext>
            </c:extLst>
          </c:dPt>
          <c:dPt>
            <c:idx val="25"/>
            <c:invertIfNegative val="0"/>
            <c:bubble3D val="0"/>
            <c:spPr>
              <a:solidFill>
                <a:schemeClr val="accent5">
                  <a:lumMod val="75000"/>
                </a:schemeClr>
              </a:solidFill>
              <a:ln>
                <a:noFill/>
              </a:ln>
              <a:effectLst/>
            </c:spPr>
            <c:extLst>
              <c:ext xmlns:c16="http://schemas.microsoft.com/office/drawing/2014/chart" uri="{C3380CC4-5D6E-409C-BE32-E72D297353CC}">
                <c16:uniqueId val="{00000015-24A8-4577-A092-B580FC134C88}"/>
              </c:ext>
            </c:extLst>
          </c:dPt>
          <c:dLbls>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'[RI 21st CCLC Evaluation DESCRIPTIVE data - 4-30-20.xlsx]PQA Scores'!$B$110:$B$135</c:f>
              <c:strCache>
                <c:ptCount val="26"/>
                <c:pt idx="0">
                  <c:v>Planning 1 (Y)</c:v>
                </c:pt>
                <c:pt idx="1">
                  <c:v>Collaboration 2 (Y)</c:v>
                </c:pt>
                <c:pt idx="2">
                  <c:v>Encouragement 2</c:v>
                </c:pt>
                <c:pt idx="3">
                  <c:v>Choice 1 (Y)</c:v>
                </c:pt>
                <c:pt idx="4">
                  <c:v>Collaboration 3 (Y)</c:v>
                </c:pt>
                <c:pt idx="5">
                  <c:v>Skill Building 5</c:v>
                </c:pt>
                <c:pt idx="6">
                  <c:v>Adult Partners 1 (Y)</c:v>
                </c:pt>
                <c:pt idx="7">
                  <c:v>Engagement 4 (Y)</c:v>
                </c:pt>
                <c:pt idx="8">
                  <c:v>Encouragement 1</c:v>
                </c:pt>
                <c:pt idx="9">
                  <c:v>Choice 2 (Y)</c:v>
                </c:pt>
                <c:pt idx="10">
                  <c:v>Leadership 1 (Y)</c:v>
                </c:pt>
                <c:pt idx="11">
                  <c:v>Collaboration 1 (Y)</c:v>
                </c:pt>
                <c:pt idx="12">
                  <c:v>Engagement 2</c:v>
                </c:pt>
                <c:pt idx="13">
                  <c:v>Belonging 2</c:v>
                </c:pt>
                <c:pt idx="14">
                  <c:v>Engagement 3 (Y)</c:v>
                </c:pt>
                <c:pt idx="15">
                  <c:v>Skill Building 4</c:v>
                </c:pt>
                <c:pt idx="16">
                  <c:v>Skill Building 2</c:v>
                </c:pt>
                <c:pt idx="17">
                  <c:v>Connections 1</c:v>
                </c:pt>
                <c:pt idx="18">
                  <c:v>Academic Climate 1</c:v>
                </c:pt>
                <c:pt idx="19">
                  <c:v>Skill Building 1</c:v>
                </c:pt>
                <c:pt idx="20">
                  <c:v>Session Flow 1</c:v>
                </c:pt>
                <c:pt idx="21">
                  <c:v>Emotional Safety 1</c:v>
                </c:pt>
                <c:pt idx="22">
                  <c:v>Skill Building 3</c:v>
                </c:pt>
                <c:pt idx="23">
                  <c:v>Engagement 1</c:v>
                </c:pt>
                <c:pt idx="24">
                  <c:v>Belonging 1</c:v>
                </c:pt>
                <c:pt idx="25">
                  <c:v>Encouragement 3 (Y)</c:v>
                </c:pt>
              </c:strCache>
            </c:strRef>
          </c:cat>
          <c:val>
            <c:numRef>
              <c:f>'[RI 21st CCLC Evaluation DESCRIPTIVE data - 4-30-20.xlsx]PQA Scores'!$C$110:$C$135</c:f>
              <c:numCache>
                <c:formatCode>General</c:formatCode>
                <c:ptCount val="26"/>
                <c:pt idx="0">
                  <c:v>2.5</c:v>
                </c:pt>
                <c:pt idx="1">
                  <c:v>2.72</c:v>
                </c:pt>
                <c:pt idx="2">
                  <c:v>2.84</c:v>
                </c:pt>
                <c:pt idx="3">
                  <c:v>2.93</c:v>
                </c:pt>
                <c:pt idx="4">
                  <c:v>2.95</c:v>
                </c:pt>
                <c:pt idx="5">
                  <c:v>3.15</c:v>
                </c:pt>
                <c:pt idx="6">
                  <c:v>3.46</c:v>
                </c:pt>
                <c:pt idx="7">
                  <c:v>3.51</c:v>
                </c:pt>
                <c:pt idx="8">
                  <c:v>3.51</c:v>
                </c:pt>
                <c:pt idx="9">
                  <c:v>3.52</c:v>
                </c:pt>
                <c:pt idx="10">
                  <c:v>3.54</c:v>
                </c:pt>
                <c:pt idx="11">
                  <c:v>3.73</c:v>
                </c:pt>
                <c:pt idx="12">
                  <c:v>3.75</c:v>
                </c:pt>
                <c:pt idx="13">
                  <c:v>3.75</c:v>
                </c:pt>
                <c:pt idx="14">
                  <c:v>3.85</c:v>
                </c:pt>
                <c:pt idx="15">
                  <c:v>3.93</c:v>
                </c:pt>
                <c:pt idx="16">
                  <c:v>4.0199999999999996</c:v>
                </c:pt>
                <c:pt idx="17">
                  <c:v>4.13</c:v>
                </c:pt>
                <c:pt idx="18">
                  <c:v>4.13</c:v>
                </c:pt>
                <c:pt idx="19">
                  <c:v>4.1900000000000004</c:v>
                </c:pt>
                <c:pt idx="20">
                  <c:v>4.3499999999999996</c:v>
                </c:pt>
                <c:pt idx="21">
                  <c:v>4.47</c:v>
                </c:pt>
                <c:pt idx="22">
                  <c:v>4.67</c:v>
                </c:pt>
                <c:pt idx="23">
                  <c:v>4.68</c:v>
                </c:pt>
                <c:pt idx="24">
                  <c:v>4.8</c:v>
                </c:pt>
                <c:pt idx="25">
                  <c:v>4.88</c:v>
                </c:pt>
              </c:numCache>
            </c:numRef>
          </c:val>
          <c:extLst>
            <c:ext xmlns:c16="http://schemas.microsoft.com/office/drawing/2014/chart" uri="{C3380CC4-5D6E-409C-BE32-E72D297353CC}">
              <c16:uniqueId val="{00000016-24A8-4577-A092-B580FC134C88}"/>
            </c:ext>
          </c:extLst>
        </c:ser>
        <c:dLbls>
          <c:showLegendKey val="0"/>
          <c:showVal val="0"/>
          <c:showCatName val="0"/>
          <c:showSerName val="0"/>
          <c:showPercent val="0"/>
          <c:showBubbleSize val="0"/>
        </c:dLbls>
        <c:gapWidth val="182"/>
        <c:axId val="565361096"/>
        <c:axId val="565362736"/>
      </c:barChart>
      <c:catAx>
        <c:axId val="565361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565362736"/>
        <c:crosses val="autoZero"/>
        <c:auto val="1"/>
        <c:lblAlgn val="ctr"/>
        <c:lblOffset val="100"/>
        <c:noMultiLvlLbl val="0"/>
      </c:catAx>
      <c:valAx>
        <c:axId val="565362736"/>
        <c:scaling>
          <c:orientation val="minMax"/>
        </c:scaling>
        <c:delete val="1"/>
        <c:axPos val="b"/>
        <c:numFmt formatCode="General" sourceLinked="1"/>
        <c:majorTickMark val="none"/>
        <c:minorTickMark val="none"/>
        <c:tickLblPos val="nextTo"/>
        <c:crossAx val="5653610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solidFill>
            <a:sysClr val="windowText" lastClr="000000"/>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'[RI 21st CCLC Evaluation DESCRIPTIVE data - 4-30-20.xlsx]PQA Scores'!$C$145</c:f>
              <c:strCache>
                <c:ptCount val="1"/>
                <c:pt idx="0">
                  <c:v>Middle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'[RI 21st CCLC Evaluation DESCRIPTIVE data - 4-30-20.xlsx]PQA Scores'!$B$146:$B$171</c:f>
              <c:strCache>
                <c:ptCount val="26"/>
                <c:pt idx="0">
                  <c:v>Choice 1 (Y)</c:v>
                </c:pt>
                <c:pt idx="1">
                  <c:v>Encouragement 1</c:v>
                </c:pt>
                <c:pt idx="2">
                  <c:v>Encouragement 2</c:v>
                </c:pt>
                <c:pt idx="3">
                  <c:v>Planning 1 (Y)</c:v>
                </c:pt>
                <c:pt idx="4">
                  <c:v>Engagement 2</c:v>
                </c:pt>
                <c:pt idx="5">
                  <c:v>Skill Building 5</c:v>
                </c:pt>
                <c:pt idx="6">
                  <c:v>Skill Building 2</c:v>
                </c:pt>
                <c:pt idx="7">
                  <c:v>Collaboration 2 (Y)</c:v>
                </c:pt>
                <c:pt idx="8">
                  <c:v>Choice 2 (Y)</c:v>
                </c:pt>
                <c:pt idx="9">
                  <c:v>Leadership 1 (Y)</c:v>
                </c:pt>
                <c:pt idx="10">
                  <c:v>Collaboration 1 (Y)</c:v>
                </c:pt>
                <c:pt idx="11">
                  <c:v>Belonging 2</c:v>
                </c:pt>
                <c:pt idx="12">
                  <c:v>Collaboration 3 (Y)</c:v>
                </c:pt>
                <c:pt idx="13">
                  <c:v>Adult Partners 1 (Y)</c:v>
                </c:pt>
                <c:pt idx="14">
                  <c:v>Connections 1</c:v>
                </c:pt>
                <c:pt idx="15">
                  <c:v>Skill Building 1</c:v>
                </c:pt>
                <c:pt idx="16">
                  <c:v>Skill Building 4</c:v>
                </c:pt>
                <c:pt idx="17">
                  <c:v>Engagement 3 (Y)</c:v>
                </c:pt>
                <c:pt idx="18">
                  <c:v>Academic Climate 1</c:v>
                </c:pt>
                <c:pt idx="19">
                  <c:v>Session Flow 1</c:v>
                </c:pt>
                <c:pt idx="20">
                  <c:v>Engagement 4 (Y)</c:v>
                </c:pt>
                <c:pt idx="21">
                  <c:v>Encouragement 3 (Y)</c:v>
                </c:pt>
                <c:pt idx="22">
                  <c:v>Emotional Safety 1</c:v>
                </c:pt>
                <c:pt idx="23">
                  <c:v>Skill Building 3</c:v>
                </c:pt>
                <c:pt idx="24">
                  <c:v>Belonging 1</c:v>
                </c:pt>
                <c:pt idx="25">
                  <c:v>Engagement 1</c:v>
                </c:pt>
              </c:strCache>
            </c:strRef>
          </c:cat>
          <c:val>
            <c:numRef>
              <c:f>'[RI 21st CCLC Evaluation DESCRIPTIVE data - 4-30-20.xlsx]PQA Scores'!$C$146:$C$171</c:f>
              <c:numCache>
                <c:formatCode>General</c:formatCode>
                <c:ptCount val="26"/>
                <c:pt idx="0">
                  <c:v>3.21</c:v>
                </c:pt>
                <c:pt idx="1">
                  <c:v>3.48</c:v>
                </c:pt>
                <c:pt idx="2">
                  <c:v>3.48</c:v>
                </c:pt>
                <c:pt idx="3">
                  <c:v>3.61</c:v>
                </c:pt>
                <c:pt idx="4">
                  <c:v>3.82</c:v>
                </c:pt>
                <c:pt idx="5">
                  <c:v>3.91</c:v>
                </c:pt>
                <c:pt idx="6">
                  <c:v>3.97</c:v>
                </c:pt>
                <c:pt idx="7">
                  <c:v>4</c:v>
                </c:pt>
                <c:pt idx="8">
                  <c:v>4.0599999999999996</c:v>
                </c:pt>
                <c:pt idx="9">
                  <c:v>4.1500000000000004</c:v>
                </c:pt>
                <c:pt idx="10">
                  <c:v>4.18</c:v>
                </c:pt>
                <c:pt idx="11">
                  <c:v>4.21</c:v>
                </c:pt>
                <c:pt idx="12">
                  <c:v>4.3600000000000003</c:v>
                </c:pt>
                <c:pt idx="13">
                  <c:v>4.3899999999999997</c:v>
                </c:pt>
                <c:pt idx="14">
                  <c:v>4.42</c:v>
                </c:pt>
                <c:pt idx="15">
                  <c:v>4.4800000000000004</c:v>
                </c:pt>
                <c:pt idx="16">
                  <c:v>4.4800000000000004</c:v>
                </c:pt>
                <c:pt idx="17">
                  <c:v>4.5199999999999996</c:v>
                </c:pt>
                <c:pt idx="18">
                  <c:v>4.55</c:v>
                </c:pt>
                <c:pt idx="19">
                  <c:v>4.6100000000000003</c:v>
                </c:pt>
                <c:pt idx="20">
                  <c:v>4.6100000000000003</c:v>
                </c:pt>
                <c:pt idx="21">
                  <c:v>4.67</c:v>
                </c:pt>
                <c:pt idx="22">
                  <c:v>4.91</c:v>
                </c:pt>
                <c:pt idx="23">
                  <c:v>4.9400000000000004</c:v>
                </c:pt>
                <c:pt idx="24">
                  <c:v>4.9400000000000004</c:v>
                </c:pt>
                <c:pt idx="25">
                  <c:v>5</c:v>
                </c:pt>
              </c:numCache>
            </c:numRef>
          </c:val>
          <c:extLst>
            <c:ext xmlns:c16="http://schemas.microsoft.com/office/drawing/2014/chart" uri="{C3380CC4-5D6E-409C-BE32-E72D297353CC}">
              <c16:uniqueId val="{00000000-E678-4637-A319-57D2ECCBEF06}"/>
            </c:ext>
          </c:extLst>
        </c:ser>
        <c:dLbls>
          <c:showLegendKey val="0"/>
          <c:showVal val="0"/>
          <c:showCatName val="0"/>
          <c:showSerName val="0"/>
          <c:showPercent val="0"/>
          <c:showBubbleSize val="0"/>
        </c:dLbls>
        <c:gapWidth val="182"/>
        <c:axId val="560354184"/>
        <c:axId val="560353528"/>
      </c:barChart>
      <c:catAx>
        <c:axId val="560354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560353528"/>
        <c:crosses val="autoZero"/>
        <c:auto val="1"/>
        <c:lblAlgn val="ctr"/>
        <c:lblOffset val="100"/>
        <c:noMultiLvlLbl val="0"/>
      </c:catAx>
      <c:valAx>
        <c:axId val="560353528"/>
        <c:scaling>
          <c:orientation val="minMax"/>
        </c:scaling>
        <c:delete val="1"/>
        <c:axPos val="b"/>
        <c:numFmt formatCode="General" sourceLinked="1"/>
        <c:majorTickMark val="none"/>
        <c:minorTickMark val="none"/>
        <c:tickLblPos val="nextTo"/>
        <c:crossAx val="560354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ysClr val="windowText" lastClr="000000"/>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Sheet1!$E$19</c:f>
              <c:strCache>
                <c:ptCount val="1"/>
                <c:pt idx="0">
                  <c:v>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Sheet1!$D$20:$D$30</c:f>
              <c:strCache>
                <c:ptCount val="11"/>
                <c:pt idx="0">
                  <c:v>Family Involvement</c:v>
                </c:pt>
                <c:pt idx="1">
                  <c:v>Safety</c:v>
                </c:pt>
                <c:pt idx="2">
                  <c:v>Improved Attendance</c:v>
                </c:pt>
                <c:pt idx="3">
                  <c:v>Relationships with Youth</c:v>
                </c:pt>
                <c:pt idx="4">
                  <c:v>School Attachment</c:v>
                </c:pt>
                <c:pt idx="5">
                  <c:v>Unclear Due to Data</c:v>
                </c:pt>
                <c:pt idx="6">
                  <c:v>Discipline / Behavior</c:v>
                </c:pt>
                <c:pt idx="7">
                  <c:v>SEL Outcomes</c:v>
                </c:pt>
                <c:pt idx="8">
                  <c:v>New or Different Experiences</c:v>
                </c:pt>
                <c:pt idx="9">
                  <c:v>Relationships with Adults</c:v>
                </c:pt>
                <c:pt idx="10">
                  <c:v>Academic Improvement</c:v>
                </c:pt>
              </c:strCache>
            </c:strRef>
          </c:cat>
          <c:val>
            <c:numRef>
              <c:f>Sheet1!$E$20:$E$30</c:f>
              <c:numCache>
                <c:formatCode>General</c:formatCode>
                <c:ptCount val="11"/>
                <c:pt idx="0">
                  <c:v>1</c:v>
                </c:pt>
                <c:pt idx="1">
                  <c:v>2</c:v>
                </c:pt>
                <c:pt idx="2">
                  <c:v>3</c:v>
                </c:pt>
                <c:pt idx="3">
                  <c:v>3</c:v>
                </c:pt>
                <c:pt idx="4">
                  <c:v>3</c:v>
                </c:pt>
                <c:pt idx="5">
                  <c:v>3</c:v>
                </c:pt>
                <c:pt idx="6">
                  <c:v>4</c:v>
                </c:pt>
                <c:pt idx="7">
                  <c:v>4</c:v>
                </c:pt>
                <c:pt idx="8">
                  <c:v>5</c:v>
                </c:pt>
                <c:pt idx="9">
                  <c:v>6</c:v>
                </c:pt>
                <c:pt idx="10">
                  <c:v>7</c:v>
                </c:pt>
              </c:numCache>
            </c:numRef>
          </c:val>
          <c:extLst>
            <c:ext xmlns:c16="http://schemas.microsoft.com/office/drawing/2014/chart" uri="{C3380CC4-5D6E-409C-BE32-E72D297353CC}">
              <c16:uniqueId val="{00000000-E5CD-4C76-8DC6-3C2680C41BB6}"/>
            </c:ext>
          </c:extLst>
        </c:ser>
        <c:dLbls>
          <c:showLegendKey val="0"/>
          <c:showVal val="0"/>
          <c:showCatName val="0"/>
          <c:showSerName val="0"/>
          <c:showPercent val="0"/>
          <c:showBubbleSize val="0"/>
        </c:dLbls>
        <c:gapWidth val="182"/>
        <c:axId val="439492112"/>
        <c:axId val="439498016"/>
      </c:barChart>
      <c:catAx>
        <c:axId val="439492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439498016"/>
        <c:crosses val="autoZero"/>
        <c:auto val="1"/>
        <c:lblAlgn val="ctr"/>
        <c:lblOffset val="100"/>
        <c:noMultiLvlLbl val="0"/>
      </c:catAx>
      <c:valAx>
        <c:axId val="439498016"/>
        <c:scaling>
          <c:orientation val="minMax"/>
        </c:scaling>
        <c:delete val="1"/>
        <c:axPos val="b"/>
        <c:title>
          <c:tx>
            <c:rich>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en-US"/>
                  <a:t>Total Interviewees</a:t>
                </a:r>
              </a:p>
            </c:rich>
          </c:tx>
          <c:layout>
            <c:manualLayout>
              <c:xMode val="edge"/>
              <c:yMode val="edge"/>
              <c:x val="0.68320890959617686"/>
              <c:y val="0.84476978561076776"/>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crossAx val="439492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ysClr val="windowText" lastClr="000000"/>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Sheet1!$C$3:$C$13</c:f>
              <c:strCache>
                <c:ptCount val="11"/>
                <c:pt idx="0">
                  <c:v>Politics/Government</c:v>
                </c:pt>
                <c:pt idx="1">
                  <c:v>History</c:v>
                </c:pt>
                <c:pt idx="2">
                  <c:v>Writing</c:v>
                </c:pt>
                <c:pt idx="3">
                  <c:v>Issues in my community</c:v>
                </c:pt>
                <c:pt idx="4">
                  <c:v>Drama</c:v>
                </c:pt>
                <c:pt idx="5">
                  <c:v>Science</c:v>
                </c:pt>
                <c:pt idx="6">
                  <c:v>Music</c:v>
                </c:pt>
                <c:pt idx="7">
                  <c:v>Other Countries/Cultures</c:v>
                </c:pt>
                <c:pt idx="8">
                  <c:v>Computers/Technology</c:v>
                </c:pt>
                <c:pt idx="9">
                  <c:v>Art</c:v>
                </c:pt>
                <c:pt idx="10">
                  <c:v>Sports</c:v>
                </c:pt>
              </c:strCache>
            </c:strRef>
          </c:cat>
          <c:val>
            <c:numRef>
              <c:f>Sheet1!$D$3:$D$13</c:f>
              <c:numCache>
                <c:formatCode>0%</c:formatCode>
                <c:ptCount val="11"/>
                <c:pt idx="0">
                  <c:v>0.14499999999999999</c:v>
                </c:pt>
                <c:pt idx="1">
                  <c:v>0.20699999999999999</c:v>
                </c:pt>
                <c:pt idx="2">
                  <c:v>0.23</c:v>
                </c:pt>
                <c:pt idx="3">
                  <c:v>0.247</c:v>
                </c:pt>
                <c:pt idx="4">
                  <c:v>0.27100000000000002</c:v>
                </c:pt>
                <c:pt idx="5">
                  <c:v>0.28499999999999998</c:v>
                </c:pt>
                <c:pt idx="6">
                  <c:v>0.29199999999999998</c:v>
                </c:pt>
                <c:pt idx="7">
                  <c:v>0.3</c:v>
                </c:pt>
                <c:pt idx="8">
                  <c:v>0.33</c:v>
                </c:pt>
                <c:pt idx="9">
                  <c:v>0.35899999999999999</c:v>
                </c:pt>
                <c:pt idx="10">
                  <c:v>0.46</c:v>
                </c:pt>
              </c:numCache>
            </c:numRef>
          </c:val>
          <c:extLst>
            <c:ext xmlns:c16="http://schemas.microsoft.com/office/drawing/2014/chart" uri="{C3380CC4-5D6E-409C-BE32-E72D297353CC}">
              <c16:uniqueId val="{00000000-AC52-4AA5-A2DE-2E36243A0507}"/>
            </c:ext>
          </c:extLst>
        </c:ser>
        <c:dLbls>
          <c:showLegendKey val="0"/>
          <c:showVal val="0"/>
          <c:showCatName val="0"/>
          <c:showSerName val="0"/>
          <c:showPercent val="0"/>
          <c:showBubbleSize val="0"/>
        </c:dLbls>
        <c:gapWidth val="100"/>
        <c:axId val="399111136"/>
        <c:axId val="399108512"/>
      </c:barChart>
      <c:catAx>
        <c:axId val="3991111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399108512"/>
        <c:crosses val="autoZero"/>
        <c:auto val="1"/>
        <c:lblAlgn val="ctr"/>
        <c:lblOffset val="100"/>
        <c:noMultiLvlLbl val="0"/>
      </c:catAx>
      <c:valAx>
        <c:axId val="399108512"/>
        <c:scaling>
          <c:orientation val="minMax"/>
        </c:scaling>
        <c:delete val="1"/>
        <c:axPos val="b"/>
        <c:numFmt formatCode="0%" sourceLinked="1"/>
        <c:majorTickMark val="none"/>
        <c:minorTickMark val="none"/>
        <c:tickLblPos val="nextTo"/>
        <c:crossAx val="3991111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749557005538691E-2"/>
          <c:y val="4.2076104424055787E-2"/>
          <c:w val="0.89143588316706834"/>
          <c:h val="0.85703844846184141"/>
        </c:manualLayout>
      </c:layout>
      <c:barChart>
        <c:barDir val="col"/>
        <c:grouping val="clustered"/>
        <c:varyColors val="0"/>
        <c:ser>
          <c:idx val="0"/>
          <c:order val="0"/>
          <c:spPr>
            <a:solidFill>
              <a:srgbClr val="0075E2">
                <a:lumMod val="50000"/>
              </a:srgb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Sheet1!$B$2:$B$6</c:f>
              <c:strCache>
                <c:ptCount val="5"/>
                <c:pt idx="0">
                  <c:v>Decreased a lot</c:v>
                </c:pt>
                <c:pt idx="1">
                  <c:v>Decreased a little</c:v>
                </c:pt>
                <c:pt idx="2">
                  <c:v>Stayed the same</c:v>
                </c:pt>
                <c:pt idx="3">
                  <c:v>Increased a little</c:v>
                </c:pt>
                <c:pt idx="4">
                  <c:v>Increased a lot</c:v>
                </c:pt>
              </c:strCache>
            </c:strRef>
          </c:cat>
          <c:val>
            <c:numRef>
              <c:f>Sheet1!$C$2:$C$6</c:f>
              <c:numCache>
                <c:formatCode>0%</c:formatCode>
                <c:ptCount val="5"/>
                <c:pt idx="0">
                  <c:v>7.9000000000000001E-2</c:v>
                </c:pt>
                <c:pt idx="1">
                  <c:v>0.115</c:v>
                </c:pt>
                <c:pt idx="2">
                  <c:v>0.33200000000000002</c:v>
                </c:pt>
                <c:pt idx="3">
                  <c:v>0.26800000000000002</c:v>
                </c:pt>
                <c:pt idx="4">
                  <c:v>0.20499999999999999</c:v>
                </c:pt>
              </c:numCache>
            </c:numRef>
          </c:val>
          <c:extLst>
            <c:ext xmlns:c16="http://schemas.microsoft.com/office/drawing/2014/chart" uri="{C3380CC4-5D6E-409C-BE32-E72D297353CC}">
              <c16:uniqueId val="{00000000-A3E2-4ABD-A494-A5E5624E6368}"/>
            </c:ext>
          </c:extLst>
        </c:ser>
        <c:dLbls>
          <c:showLegendKey val="0"/>
          <c:showVal val="0"/>
          <c:showCatName val="0"/>
          <c:showSerName val="0"/>
          <c:showPercent val="0"/>
          <c:showBubbleSize val="0"/>
        </c:dLbls>
        <c:gapWidth val="31"/>
        <c:overlap val="-27"/>
        <c:axId val="356356840"/>
        <c:axId val="356352248"/>
      </c:barChart>
      <c:catAx>
        <c:axId val="356356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56352248"/>
        <c:crosses val="autoZero"/>
        <c:auto val="1"/>
        <c:lblAlgn val="ctr"/>
        <c:lblOffset val="100"/>
        <c:noMultiLvlLbl val="0"/>
      </c:catAx>
      <c:valAx>
        <c:axId val="356352248"/>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356356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FFFFFF">
          <a:lumMod val="50000"/>
        </a:srgbClr>
      </a:solidFill>
    </a:ln>
    <a:effectLst/>
  </c:spPr>
  <c:txPr>
    <a:bodyPr/>
    <a:lstStyle/>
    <a:p>
      <a:pPr>
        <a:defRPr sz="1400" baseline="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CE604-3E5A-46DF-B8F4-639EFD0F5E76}"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ED3CC-E022-4DA1-84B0-2553F6965453}" type="slidenum">
              <a:rPr lang="en-US" smtClean="0"/>
              <a:t>‹#›</a:t>
            </a:fld>
            <a:endParaRPr lang="en-US"/>
          </a:p>
        </p:txBody>
      </p:sp>
    </p:spTree>
    <p:extLst>
      <p:ext uri="{BB962C8B-B14F-4D97-AF65-F5344CB8AC3E}">
        <p14:creationId xmlns:p14="http://schemas.microsoft.com/office/powerpoint/2010/main" val="114635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304800"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9526469"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03271"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730471"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622817"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622817"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1358217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642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9655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554355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7">
            <a:extLst>
              <a:ext uri="{FF2B5EF4-FFF2-40B4-BE49-F238E27FC236}">
                <a16:creationId xmlns:a16="http://schemas.microsoft.com/office/drawing/2014/main" id="{94A30C68-45E3-466C-92E1-DBE369D97BB0}"/>
              </a:ext>
            </a:extLst>
          </p:cNvPr>
          <p:cNvSpPr>
            <a:spLocks noGrp="1"/>
          </p:cNvSpPr>
          <p:nvPr>
            <p:ph type="body" sz="quarter" idx="15"/>
          </p:nvPr>
        </p:nvSpPr>
        <p:spPr>
          <a:xfrm>
            <a:off x="6340602" y="2085975"/>
            <a:ext cx="5546598"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605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s and Image on the Righ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60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429742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s and Image on the R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33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335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3525616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s and Image on the Right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09909C-F8EB-4588-A2C4-BCA7B7D97A6C}"/>
              </a:ext>
            </a:extLst>
          </p:cNvPr>
          <p:cNvSpPr/>
          <p:nvPr userDrawn="1"/>
        </p:nvSpPr>
        <p:spPr>
          <a:xfrm>
            <a:off x="304800" y="304800"/>
            <a:ext cx="5791200" cy="5486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782574" y="724109"/>
            <a:ext cx="4736236" cy="123395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three lines or less.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3173566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s and Image on the Lef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850788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2">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743653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3">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721811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mage on the Right">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387168"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98498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0"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81602"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32679195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laceholder – Full Slid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0" y="2085975"/>
            <a:ext cx="11582400"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marR="0" indent="0" algn="l" defTabSz="914400" rtl="0" eaLnBrk="1" fontAlgn="auto" latinLnBrk="0" hangingPunct="1">
              <a:lnSpc>
                <a:spcPct val="123000"/>
              </a:lnSpc>
              <a:spcBef>
                <a:spcPts val="600"/>
              </a:spcBef>
              <a:spcAft>
                <a:spcPts val="600"/>
              </a:spcAft>
              <a:buClr>
                <a:schemeClr val="accent1"/>
              </a:buClr>
              <a:buSzTx/>
              <a:buFont typeface="Arial" panose="020B0604020202020204" pitchFamily="34" charset="0"/>
              <a:buNone/>
              <a:tabLst/>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739031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laceholder – Righ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1"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7149483"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3159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laceholder – Lef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5551504"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476320"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897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Topics and Right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7608162" y="2085975"/>
            <a:ext cx="4279037"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038760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Top Center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4119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99556"/>
            <a:ext cx="11582400" cy="701731"/>
          </a:xfrm>
        </p:spPr>
        <p:txBody>
          <a:bodyPr/>
          <a:lstStyle>
            <a:lvl1pPr algn="ctr">
              <a:defRPr>
                <a:solidFill>
                  <a:schemeClr val="bg1"/>
                </a:solidFill>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1307101" y="2157972"/>
            <a:ext cx="9574750" cy="850392"/>
          </a:xfrm>
        </p:spPr>
        <p:txBody>
          <a:bodyPr>
            <a:noAutofit/>
          </a:bodyPr>
          <a:lstStyle>
            <a:lvl1pPr marL="0" indent="0" algn="ctr">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1752" y="4456590"/>
            <a:ext cx="11585448"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3178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Image Top Center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6B9E84-EAB5-4256-B0FC-EBDD2DE11CAA}"/>
              </a:ext>
            </a:extLst>
          </p:cNvPr>
          <p:cNvSpPr/>
          <p:nvPr userDrawn="1"/>
        </p:nvSpPr>
        <p:spPr>
          <a:xfrm>
            <a:off x="0" y="0"/>
            <a:ext cx="12192000" cy="24765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95325" y="762000"/>
            <a:ext cx="10801350" cy="3357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95325" y="4456590"/>
            <a:ext cx="10798302"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0344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Image Full">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68579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3843301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2" name="Picture Placeholder 6">
            <a:extLst>
              <a:ext uri="{FF2B5EF4-FFF2-40B4-BE49-F238E27FC236}">
                <a16:creationId xmlns:a16="http://schemas.microsoft.com/office/drawing/2014/main" id="{E0F372CA-BA6E-4848-ACA8-D2B859CE96CF}"/>
              </a:ext>
            </a:extLst>
          </p:cNvPr>
          <p:cNvSpPr>
            <a:spLocks noGrp="1"/>
          </p:cNvSpPr>
          <p:nvPr>
            <p:ph type="pic" sz="quarter" idx="17"/>
          </p:nvPr>
        </p:nvSpPr>
        <p:spPr>
          <a:xfrm>
            <a:off x="3048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3" name="Picture Placeholder 6">
            <a:extLst>
              <a:ext uri="{FF2B5EF4-FFF2-40B4-BE49-F238E27FC236}">
                <a16:creationId xmlns:a16="http://schemas.microsoft.com/office/drawing/2014/main" id="{319E8062-8734-42E6-9356-0CE8EC4F549D}"/>
              </a:ext>
            </a:extLst>
          </p:cNvPr>
          <p:cNvSpPr>
            <a:spLocks noGrp="1"/>
          </p:cNvSpPr>
          <p:nvPr>
            <p:ph type="pic" sz="quarter" idx="18"/>
          </p:nvPr>
        </p:nvSpPr>
        <p:spPr>
          <a:xfrm>
            <a:off x="62484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42315288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x Images">
    <p:spTree>
      <p:nvGrpSpPr>
        <p:cNvPr id="1" name=""/>
        <p:cNvGrpSpPr/>
        <p:nvPr/>
      </p:nvGrpSpPr>
      <p:grpSpPr>
        <a:xfrm>
          <a:off x="0" y="0"/>
          <a:ext cx="0" cy="0"/>
          <a:chOff x="0" y="0"/>
          <a:chExt cx="0" cy="0"/>
        </a:xfrm>
      </p:grpSpPr>
      <p:sp>
        <p:nvSpPr>
          <p:cNvPr id="17" name="Picture Placeholder 6">
            <a:extLst>
              <a:ext uri="{FF2B5EF4-FFF2-40B4-BE49-F238E27FC236}">
                <a16:creationId xmlns:a16="http://schemas.microsoft.com/office/drawing/2014/main" id="{FD4F58E7-6674-4D6D-B28B-4FB4B152A9DA}"/>
              </a:ext>
            </a:extLst>
          </p:cNvPr>
          <p:cNvSpPr>
            <a:spLocks noGrp="1"/>
          </p:cNvSpPr>
          <p:nvPr>
            <p:ph type="pic" sz="quarter" idx="20"/>
          </p:nvPr>
        </p:nvSpPr>
        <p:spPr>
          <a:xfrm>
            <a:off x="3048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E5E5F7BD-6E72-44E3-8CFF-CC5897C0F48C}"/>
              </a:ext>
            </a:extLst>
          </p:cNvPr>
          <p:cNvSpPr>
            <a:spLocks noGrp="1"/>
          </p:cNvSpPr>
          <p:nvPr>
            <p:ph type="pic" sz="quarter" idx="21"/>
          </p:nvPr>
        </p:nvSpPr>
        <p:spPr>
          <a:xfrm>
            <a:off x="42672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9C170412-F504-4CF0-9253-A4F4151FF0F1}"/>
              </a:ext>
            </a:extLst>
          </p:cNvPr>
          <p:cNvSpPr>
            <a:spLocks noGrp="1"/>
          </p:cNvSpPr>
          <p:nvPr>
            <p:ph type="pic" sz="quarter" idx="22"/>
          </p:nvPr>
        </p:nvSpPr>
        <p:spPr>
          <a:xfrm>
            <a:off x="8229600"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42672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37B63177-0F26-4894-B6E8-CC20012E4DAC}"/>
              </a:ext>
            </a:extLst>
          </p:cNvPr>
          <p:cNvSpPr>
            <a:spLocks noGrp="1"/>
          </p:cNvSpPr>
          <p:nvPr>
            <p:ph type="pic" sz="quarter" idx="19"/>
          </p:nvPr>
        </p:nvSpPr>
        <p:spPr>
          <a:xfrm>
            <a:off x="8229600"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1762873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48202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ransition 1">
    <p:spTree>
      <p:nvGrpSpPr>
        <p:cNvPr id="1" name=""/>
        <p:cNvGrpSpPr/>
        <p:nvPr/>
      </p:nvGrpSpPr>
      <p:grpSpPr>
        <a:xfrm>
          <a:off x="0" y="0"/>
          <a:ext cx="0" cy="0"/>
          <a:chOff x="0" y="0"/>
          <a:chExt cx="0" cy="0"/>
        </a:xfrm>
      </p:grpSpPr>
      <p:sp>
        <p:nvSpPr>
          <p:cNvPr id="8" name="Прямоугольник 28">
            <a:extLst>
              <a:ext uri="{FF2B5EF4-FFF2-40B4-BE49-F238E27FC236}">
                <a16:creationId xmlns:a16="http://schemas.microsoft.com/office/drawing/2014/main" id="{00F98947-48BE-4678-805E-54C7D3A5418A}"/>
              </a:ext>
            </a:extLst>
          </p:cNvPr>
          <p:cNvSpPr/>
          <p:nvPr/>
        </p:nvSpPr>
        <p:spPr>
          <a:xfrm>
            <a:off x="304800" y="304800"/>
            <a:ext cx="11582400" cy="6248400"/>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sp>
        <p:nvSpPr>
          <p:cNvPr id="12" name="Прямоугольник 11">
            <a:extLst>
              <a:ext uri="{FF2B5EF4-FFF2-40B4-BE49-F238E27FC236}">
                <a16:creationId xmlns:a16="http://schemas.microsoft.com/office/drawing/2014/main" id="{B37699F4-DD53-46D4-8DD3-A8170FF960AE}"/>
              </a:ext>
            </a:extLst>
          </p:cNvPr>
          <p:cNvSpPr/>
          <p:nvPr/>
        </p:nvSpPr>
        <p:spPr>
          <a:xfrm>
            <a:off x="5639445" y="5895975"/>
            <a:ext cx="913111" cy="413727"/>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71123FAC-05A1-4CB3-B8EA-CF7C5BFA7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502E6161-959F-4D97-A425-DEBED66A1D2A}"/>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5" name="Freeform: Shape 14">
            <a:extLst>
              <a:ext uri="{FF2B5EF4-FFF2-40B4-BE49-F238E27FC236}">
                <a16:creationId xmlns:a16="http://schemas.microsoft.com/office/drawing/2014/main" id="{D510F7FB-D9D5-4C19-B7C0-F200AACFA448}"/>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3215613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Big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0" y="2076451"/>
            <a:ext cx="12192000" cy="4781549"/>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5027156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hree Pictures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AB5B86-9506-4CE9-A86D-514C0868F0EB}"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0" name="Picture Placeholder 9">
            <a:extLst>
              <a:ext uri="{FF2B5EF4-FFF2-40B4-BE49-F238E27FC236}">
                <a16:creationId xmlns:a16="http://schemas.microsoft.com/office/drawing/2014/main" id="{52FC5AAE-3D9A-43D5-9205-F7B97E8DAABF}"/>
              </a:ext>
            </a:extLst>
          </p:cNvPr>
          <p:cNvSpPr>
            <a:spLocks noGrp="1"/>
          </p:cNvSpPr>
          <p:nvPr>
            <p:ph type="pic" sz="quarter" idx="13"/>
          </p:nvPr>
        </p:nvSpPr>
        <p:spPr>
          <a:xfrm>
            <a:off x="3048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7">
            <a:extLst>
              <a:ext uri="{FF2B5EF4-FFF2-40B4-BE49-F238E27FC236}">
                <a16:creationId xmlns:a16="http://schemas.microsoft.com/office/drawing/2014/main" id="{7594F567-187D-4079-8719-D2AEA7A20E28}"/>
              </a:ext>
            </a:extLst>
          </p:cNvPr>
          <p:cNvSpPr>
            <a:spLocks noGrp="1"/>
          </p:cNvSpPr>
          <p:nvPr>
            <p:ph type="body" sz="quarter" idx="17"/>
          </p:nvPr>
        </p:nvSpPr>
        <p:spPr>
          <a:xfrm>
            <a:off x="42672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17">
            <a:extLst>
              <a:ext uri="{FF2B5EF4-FFF2-40B4-BE49-F238E27FC236}">
                <a16:creationId xmlns:a16="http://schemas.microsoft.com/office/drawing/2014/main" id="{8697E9F4-C324-4115-9019-98FE38D323CF}"/>
              </a:ext>
            </a:extLst>
          </p:cNvPr>
          <p:cNvSpPr>
            <a:spLocks noGrp="1"/>
          </p:cNvSpPr>
          <p:nvPr>
            <p:ph type="body" sz="quarter" idx="18"/>
          </p:nvPr>
        </p:nvSpPr>
        <p:spPr>
          <a:xfrm>
            <a:off x="82296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855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hree Pictures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AB5B86-9506-4CE9-A86D-514C0868F0EB}"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3200092"/>
            <a:ext cx="3467100" cy="26215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9">
            <a:extLst>
              <a:ext uri="{FF2B5EF4-FFF2-40B4-BE49-F238E27FC236}">
                <a16:creationId xmlns:a16="http://schemas.microsoft.com/office/drawing/2014/main" id="{E0C94A59-C24A-40AC-B2F1-ED06DB4CD7E5}"/>
              </a:ext>
            </a:extLst>
          </p:cNvPr>
          <p:cNvSpPr>
            <a:spLocks noGrp="1"/>
          </p:cNvSpPr>
          <p:nvPr>
            <p:ph type="pic" sz="quarter" idx="17"/>
          </p:nvPr>
        </p:nvSpPr>
        <p:spPr>
          <a:xfrm>
            <a:off x="4267200" y="3200091"/>
            <a:ext cx="76200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23" name="Text Placeholder 17">
            <a:extLst>
              <a:ext uri="{FF2B5EF4-FFF2-40B4-BE49-F238E27FC236}">
                <a16:creationId xmlns:a16="http://schemas.microsoft.com/office/drawing/2014/main" id="{0D21CA02-AC55-4DCD-98E6-9803C3AEFD8B}"/>
              </a:ext>
            </a:extLst>
          </p:cNvPr>
          <p:cNvSpPr>
            <a:spLocks noGrp="1"/>
          </p:cNvSpPr>
          <p:nvPr>
            <p:ph type="body" sz="quarter" idx="18" hasCustomPrompt="1"/>
          </p:nvPr>
        </p:nvSpPr>
        <p:spPr>
          <a:xfrm>
            <a:off x="304800" y="304800"/>
            <a:ext cx="3467100" cy="2621588"/>
          </a:xfrm>
        </p:spPr>
        <p:txBody>
          <a:bodyPr/>
          <a:lstStyle>
            <a:lvl1pPr marL="0" indent="0">
              <a:buNone/>
              <a:defRPr sz="2100">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six lines or less.</a:t>
            </a:r>
          </a:p>
        </p:txBody>
      </p:sp>
    </p:spTree>
    <p:extLst>
      <p:ext uri="{BB962C8B-B14F-4D97-AF65-F5344CB8AC3E}">
        <p14:creationId xmlns:p14="http://schemas.microsoft.com/office/powerpoint/2010/main" val="4161830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rofi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4350058" y="172857"/>
            <a:ext cx="7537142"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4350058" y="1031273"/>
            <a:ext cx="753714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3716784" cy="548449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0" name="Straight Connector 9">
            <a:extLst>
              <a:ext uri="{FF2B5EF4-FFF2-40B4-BE49-F238E27FC236}">
                <a16:creationId xmlns:a16="http://schemas.microsoft.com/office/drawing/2014/main" id="{82E3DF9E-32BA-4F96-ADC8-62FDD7755298}"/>
              </a:ext>
            </a:extLst>
          </p:cNvPr>
          <p:cNvCxnSpPr/>
          <p:nvPr userDrawn="1"/>
        </p:nvCxnSpPr>
        <p:spPr>
          <a:xfrm>
            <a:off x="445378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3763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8855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5" name="Picture Placeholder 6">
            <a:extLst>
              <a:ext uri="{FF2B5EF4-FFF2-40B4-BE49-F238E27FC236}">
                <a16:creationId xmlns:a16="http://schemas.microsoft.com/office/drawing/2014/main" id="{91F6218F-0AE1-41B7-9A6D-FDFFDD043CD5}"/>
              </a:ext>
            </a:extLst>
          </p:cNvPr>
          <p:cNvSpPr>
            <a:spLocks noGrp="1"/>
          </p:cNvSpPr>
          <p:nvPr>
            <p:ph type="pic" sz="quarter" idx="16"/>
          </p:nvPr>
        </p:nvSpPr>
        <p:spPr>
          <a:xfrm>
            <a:off x="38573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8291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7" name="Picture Placeholder 6">
            <a:extLst>
              <a:ext uri="{FF2B5EF4-FFF2-40B4-BE49-F238E27FC236}">
                <a16:creationId xmlns:a16="http://schemas.microsoft.com/office/drawing/2014/main" id="{12FF07AC-7092-489B-94B3-A93B15520D78}"/>
              </a:ext>
            </a:extLst>
          </p:cNvPr>
          <p:cNvSpPr>
            <a:spLocks noGrp="1"/>
          </p:cNvSpPr>
          <p:nvPr>
            <p:ph type="pic" sz="quarter" idx="18"/>
          </p:nvPr>
        </p:nvSpPr>
        <p:spPr>
          <a:xfrm>
            <a:off x="98009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0403507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eam Slide 2">
    <p:spTree>
      <p:nvGrpSpPr>
        <p:cNvPr id="1" name=""/>
        <p:cNvGrpSpPr/>
        <p:nvPr/>
      </p:nvGrpSpPr>
      <p:grpSpPr>
        <a:xfrm>
          <a:off x="0" y="0"/>
          <a:ext cx="0" cy="0"/>
          <a:chOff x="0" y="0"/>
          <a:chExt cx="0" cy="0"/>
        </a:xfrm>
      </p:grpSpPr>
      <p:sp>
        <p:nvSpPr>
          <p:cNvPr id="32" name="Picture Placeholder 6">
            <a:extLst>
              <a:ext uri="{FF2B5EF4-FFF2-40B4-BE49-F238E27FC236}">
                <a16:creationId xmlns:a16="http://schemas.microsoft.com/office/drawing/2014/main" id="{02AE9FC7-020F-4429-98DD-7566A702573A}"/>
              </a:ext>
            </a:extLst>
          </p:cNvPr>
          <p:cNvSpPr>
            <a:spLocks noGrp="1"/>
          </p:cNvSpPr>
          <p:nvPr>
            <p:ph type="pic" sz="quarter" idx="21"/>
          </p:nvPr>
        </p:nvSpPr>
        <p:spPr>
          <a:xfrm>
            <a:off x="643549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33" name="Picture Placeholder 6">
            <a:extLst>
              <a:ext uri="{FF2B5EF4-FFF2-40B4-BE49-F238E27FC236}">
                <a16:creationId xmlns:a16="http://schemas.microsoft.com/office/drawing/2014/main" id="{40903F09-AEC9-4C51-A708-7B0D77FDD951}"/>
              </a:ext>
            </a:extLst>
          </p:cNvPr>
          <p:cNvSpPr>
            <a:spLocks noGrp="1"/>
          </p:cNvSpPr>
          <p:nvPr>
            <p:ph type="pic" sz="quarter" idx="22"/>
          </p:nvPr>
        </p:nvSpPr>
        <p:spPr>
          <a:xfrm>
            <a:off x="931204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45004"/>
            <a:ext cx="4533900" cy="701731"/>
          </a:xfrm>
        </p:spPr>
        <p:txBody>
          <a:body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2103420"/>
            <a:ext cx="45339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43549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1" name="Straight Connector 10">
            <a:extLst>
              <a:ext uri="{FF2B5EF4-FFF2-40B4-BE49-F238E27FC236}">
                <a16:creationId xmlns:a16="http://schemas.microsoft.com/office/drawing/2014/main" id="{B89DFF27-858C-41C4-B5B9-5EBDED84D8F2}"/>
              </a:ext>
            </a:extLst>
          </p:cNvPr>
          <p:cNvCxnSpPr>
            <a:cxnSpLocks/>
          </p:cNvCxnSpPr>
          <p:nvPr userDrawn="1"/>
        </p:nvCxnSpPr>
        <p:spPr>
          <a:xfrm>
            <a:off x="396690" y="2029341"/>
            <a:ext cx="594360"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93C90BF-5129-4DC1-B611-EAAD5152C8C8}"/>
              </a:ext>
            </a:extLst>
          </p:cNvPr>
          <p:cNvSpPr>
            <a:spLocks noGrp="1"/>
          </p:cNvSpPr>
          <p:nvPr>
            <p:ph type="body" sz="quarter" idx="19"/>
          </p:nvPr>
        </p:nvSpPr>
        <p:spPr>
          <a:xfrm>
            <a:off x="304800" y="3214645"/>
            <a:ext cx="4533900" cy="219588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Picture Placeholder 6">
            <a:extLst>
              <a:ext uri="{FF2B5EF4-FFF2-40B4-BE49-F238E27FC236}">
                <a16:creationId xmlns:a16="http://schemas.microsoft.com/office/drawing/2014/main" id="{C582F960-B68E-49E8-B5E8-8034429FE8F7}"/>
              </a:ext>
            </a:extLst>
          </p:cNvPr>
          <p:cNvSpPr>
            <a:spLocks noGrp="1"/>
          </p:cNvSpPr>
          <p:nvPr>
            <p:ph type="pic" sz="quarter" idx="20"/>
          </p:nvPr>
        </p:nvSpPr>
        <p:spPr>
          <a:xfrm>
            <a:off x="931204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5907891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eam Slide 3">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0" name="Picture Placeholder 6">
            <a:extLst>
              <a:ext uri="{FF2B5EF4-FFF2-40B4-BE49-F238E27FC236}">
                <a16:creationId xmlns:a16="http://schemas.microsoft.com/office/drawing/2014/main" id="{9C621E84-0D3E-4509-8670-2C818793DE9C}"/>
              </a:ext>
            </a:extLst>
          </p:cNvPr>
          <p:cNvSpPr>
            <a:spLocks noGrp="1"/>
          </p:cNvSpPr>
          <p:nvPr>
            <p:ph type="pic" sz="quarter" idx="17"/>
          </p:nvPr>
        </p:nvSpPr>
        <p:spPr>
          <a:xfrm>
            <a:off x="304801"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1" name="Picture Placeholder 6">
            <a:extLst>
              <a:ext uri="{FF2B5EF4-FFF2-40B4-BE49-F238E27FC236}">
                <a16:creationId xmlns:a16="http://schemas.microsoft.com/office/drawing/2014/main" id="{5F2A6837-2507-49A2-A969-C00FAB4F05C0}"/>
              </a:ext>
            </a:extLst>
          </p:cNvPr>
          <p:cNvSpPr>
            <a:spLocks noGrp="1"/>
          </p:cNvSpPr>
          <p:nvPr>
            <p:ph type="pic" sz="quarter" idx="18"/>
          </p:nvPr>
        </p:nvSpPr>
        <p:spPr>
          <a:xfrm>
            <a:off x="2326369"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2" name="Picture Placeholder 6">
            <a:extLst>
              <a:ext uri="{FF2B5EF4-FFF2-40B4-BE49-F238E27FC236}">
                <a16:creationId xmlns:a16="http://schemas.microsoft.com/office/drawing/2014/main" id="{882E9A17-3A2F-4138-B0F2-5E9A4D740C79}"/>
              </a:ext>
            </a:extLst>
          </p:cNvPr>
          <p:cNvSpPr>
            <a:spLocks noGrp="1"/>
          </p:cNvSpPr>
          <p:nvPr>
            <p:ph type="pic" sz="quarter" idx="19"/>
          </p:nvPr>
        </p:nvSpPr>
        <p:spPr>
          <a:xfrm>
            <a:off x="4347240"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3" name="Picture Placeholder 6">
            <a:extLst>
              <a:ext uri="{FF2B5EF4-FFF2-40B4-BE49-F238E27FC236}">
                <a16:creationId xmlns:a16="http://schemas.microsoft.com/office/drawing/2014/main" id="{DEBB9A6D-504B-4A9A-824D-C3979E21280D}"/>
              </a:ext>
            </a:extLst>
          </p:cNvPr>
          <p:cNvSpPr>
            <a:spLocks noGrp="1"/>
          </p:cNvSpPr>
          <p:nvPr>
            <p:ph type="pic" sz="quarter" idx="20"/>
          </p:nvPr>
        </p:nvSpPr>
        <p:spPr>
          <a:xfrm>
            <a:off x="6370266"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4" name="Picture Placeholder 6">
            <a:extLst>
              <a:ext uri="{FF2B5EF4-FFF2-40B4-BE49-F238E27FC236}">
                <a16:creationId xmlns:a16="http://schemas.microsoft.com/office/drawing/2014/main" id="{04DFDB56-31A9-4FC3-8A08-8D4BD9615C9F}"/>
              </a:ext>
            </a:extLst>
          </p:cNvPr>
          <p:cNvSpPr>
            <a:spLocks noGrp="1"/>
          </p:cNvSpPr>
          <p:nvPr>
            <p:ph type="pic" sz="quarter" idx="21"/>
          </p:nvPr>
        </p:nvSpPr>
        <p:spPr>
          <a:xfrm>
            <a:off x="304801"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5" name="Picture Placeholder 6">
            <a:extLst>
              <a:ext uri="{FF2B5EF4-FFF2-40B4-BE49-F238E27FC236}">
                <a16:creationId xmlns:a16="http://schemas.microsoft.com/office/drawing/2014/main" id="{C919B0EA-506E-4FDE-806A-5CE901AA84CE}"/>
              </a:ext>
            </a:extLst>
          </p:cNvPr>
          <p:cNvSpPr>
            <a:spLocks noGrp="1"/>
          </p:cNvSpPr>
          <p:nvPr>
            <p:ph type="pic" sz="quarter" idx="22"/>
          </p:nvPr>
        </p:nvSpPr>
        <p:spPr>
          <a:xfrm>
            <a:off x="2326369"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6" name="Picture Placeholder 6">
            <a:extLst>
              <a:ext uri="{FF2B5EF4-FFF2-40B4-BE49-F238E27FC236}">
                <a16:creationId xmlns:a16="http://schemas.microsoft.com/office/drawing/2014/main" id="{3E65EBC1-D059-477E-B010-766E9C5C1399}"/>
              </a:ext>
            </a:extLst>
          </p:cNvPr>
          <p:cNvSpPr>
            <a:spLocks noGrp="1"/>
          </p:cNvSpPr>
          <p:nvPr>
            <p:ph type="pic" sz="quarter" idx="23"/>
          </p:nvPr>
        </p:nvSpPr>
        <p:spPr>
          <a:xfrm>
            <a:off x="4347240"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7" name="Picture Placeholder 6">
            <a:extLst>
              <a:ext uri="{FF2B5EF4-FFF2-40B4-BE49-F238E27FC236}">
                <a16:creationId xmlns:a16="http://schemas.microsoft.com/office/drawing/2014/main" id="{98CFAAAF-1BF0-4BCC-B35E-6E5C300E3E9F}"/>
              </a:ext>
            </a:extLst>
          </p:cNvPr>
          <p:cNvSpPr>
            <a:spLocks noGrp="1"/>
          </p:cNvSpPr>
          <p:nvPr>
            <p:ph type="pic" sz="quarter" idx="24"/>
          </p:nvPr>
        </p:nvSpPr>
        <p:spPr>
          <a:xfrm>
            <a:off x="6370266"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8" name="Text Placeholder 9">
            <a:extLst>
              <a:ext uri="{FF2B5EF4-FFF2-40B4-BE49-F238E27FC236}">
                <a16:creationId xmlns:a16="http://schemas.microsoft.com/office/drawing/2014/main" id="{6AE738E2-1AD5-4BE0-A645-649A5757E99D}"/>
              </a:ext>
            </a:extLst>
          </p:cNvPr>
          <p:cNvSpPr>
            <a:spLocks noGrp="1"/>
          </p:cNvSpPr>
          <p:nvPr>
            <p:ph type="body" sz="quarter" idx="25"/>
          </p:nvPr>
        </p:nvSpPr>
        <p:spPr>
          <a:xfrm>
            <a:off x="8379565" y="2057399"/>
            <a:ext cx="3507628" cy="3769327"/>
          </a:xfrm>
        </p:spPr>
        <p:txBody>
          <a:bodyPr anchor="ct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Title 1">
            <a:extLst>
              <a:ext uri="{FF2B5EF4-FFF2-40B4-BE49-F238E27FC236}">
                <a16:creationId xmlns:a16="http://schemas.microsoft.com/office/drawing/2014/main" id="{A5576FA9-FAE9-4C83-9E94-4E1C1FB86C15}"/>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30" name="Text Placeholder 8">
            <a:extLst>
              <a:ext uri="{FF2B5EF4-FFF2-40B4-BE49-F238E27FC236}">
                <a16:creationId xmlns:a16="http://schemas.microsoft.com/office/drawing/2014/main" id="{A47D52BE-8B1D-4EF7-946A-61833B80F60E}"/>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cxnSp>
        <p:nvCxnSpPr>
          <p:cNvPr id="34" name="Straight Connector 33">
            <a:extLst>
              <a:ext uri="{FF2B5EF4-FFF2-40B4-BE49-F238E27FC236}">
                <a16:creationId xmlns:a16="http://schemas.microsoft.com/office/drawing/2014/main" id="{0AB082CB-D429-4D38-A541-C6243F2D2697}"/>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1938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ngle Image Cente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4244340" y="2249648"/>
            <a:ext cx="3703320" cy="337597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4413029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72E94-8669-4C9E-B4CE-CEF8B2E922BE}"/>
              </a:ext>
            </a:extLst>
          </p:cNvPr>
          <p:cNvSpPr/>
          <p:nvPr userDrawn="1"/>
        </p:nvSpPr>
        <p:spPr>
          <a:xfrm>
            <a:off x="0" y="0"/>
            <a:ext cx="381000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grpSp>
        <p:nvGrpSpPr>
          <p:cNvPr id="16" name="Group 15">
            <a:extLst>
              <a:ext uri="{FF2B5EF4-FFF2-40B4-BE49-F238E27FC236}">
                <a16:creationId xmlns:a16="http://schemas.microsoft.com/office/drawing/2014/main" id="{8A2F32C6-78A2-4AAB-A02B-59BB94047A70}"/>
              </a:ext>
            </a:extLst>
          </p:cNvPr>
          <p:cNvGrpSpPr/>
          <p:nvPr userDrawn="1"/>
        </p:nvGrpSpPr>
        <p:grpSpPr>
          <a:xfrm>
            <a:off x="304801" y="6126480"/>
            <a:ext cx="11582400" cy="426715"/>
            <a:chOff x="304801" y="6126480"/>
            <a:chExt cx="11582400" cy="426715"/>
          </a:xfrm>
        </p:grpSpPr>
        <p:sp>
          <p:nvSpPr>
            <p:cNvPr id="17" name="Rectangle 16">
              <a:extLst>
                <a:ext uri="{FF2B5EF4-FFF2-40B4-BE49-F238E27FC236}">
                  <a16:creationId xmlns:a16="http://schemas.microsoft.com/office/drawing/2014/main" id="{B405EC55-2A04-4132-96DE-B244948FC0F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17">
              <a:extLst>
                <a:ext uri="{FF2B5EF4-FFF2-40B4-BE49-F238E27FC236}">
                  <a16:creationId xmlns:a16="http://schemas.microsoft.com/office/drawing/2014/main" id="{CBFDDA10-6B67-4BAC-9334-B2585CFF1A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9" name="Straight Connector 18">
              <a:extLst>
                <a:ext uri="{FF2B5EF4-FFF2-40B4-BE49-F238E27FC236}">
                  <a16:creationId xmlns:a16="http://schemas.microsoft.com/office/drawing/2014/main" id="{5FB267B4-9E96-4E13-8787-FB6AED1B561A}"/>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57C8BD4-40FC-4F24-93E2-F21A515CD846}"/>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1285875" y="304800"/>
            <a:ext cx="4038600" cy="54904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3516948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693-0D73-4FC7-9EAF-4766B7EC7A70}"/>
              </a:ext>
            </a:extLst>
          </p:cNvPr>
          <p:cNvSpPr>
            <a:spLocks noGrp="1"/>
          </p:cNvSpPr>
          <p:nvPr>
            <p:ph type="title" hasCustomPrompt="1"/>
          </p:nvPr>
        </p:nvSpPr>
        <p:spPr/>
        <p:txBody>
          <a:bodyPr/>
          <a:lstStyle/>
          <a:p>
            <a:r>
              <a:rPr lang="en-US"/>
              <a:t>YOUR SLIDE’S TITLE GOES HERE</a:t>
            </a:r>
          </a:p>
        </p:txBody>
      </p:sp>
      <p:sp>
        <p:nvSpPr>
          <p:cNvPr id="3" name="Date Placeholder 2">
            <a:extLst>
              <a:ext uri="{FF2B5EF4-FFF2-40B4-BE49-F238E27FC236}">
                <a16:creationId xmlns:a16="http://schemas.microsoft.com/office/drawing/2014/main" id="{32EF620C-F605-4A6F-9721-1F7698F9355B}"/>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8FE88-2579-405A-9912-4991AA592E62}"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4" name="Footer Placeholder 3">
            <a:extLst>
              <a:ext uri="{FF2B5EF4-FFF2-40B4-BE49-F238E27FC236}">
                <a16:creationId xmlns:a16="http://schemas.microsoft.com/office/drawing/2014/main" id="{D138F8A2-A769-4B1D-AA03-224F0907D93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5" name="Slide Number Placeholder 4">
            <a:extLst>
              <a:ext uri="{FF2B5EF4-FFF2-40B4-BE49-F238E27FC236}">
                <a16:creationId xmlns:a16="http://schemas.microsoft.com/office/drawing/2014/main" id="{C4301F81-62B2-4186-9F73-1BD113DD8B4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237256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ransition 2">
    <p:spTree>
      <p:nvGrpSpPr>
        <p:cNvPr id="1" name=""/>
        <p:cNvGrpSpPr/>
        <p:nvPr/>
      </p:nvGrpSpPr>
      <p:grpSpPr>
        <a:xfrm>
          <a:off x="0" y="0"/>
          <a:ext cx="0" cy="0"/>
          <a:chOff x="0" y="0"/>
          <a:chExt cx="0" cy="0"/>
        </a:xfrm>
      </p:grpSpPr>
      <p:sp>
        <p:nvSpPr>
          <p:cNvPr id="15" name="Прямоугольник 28">
            <a:extLst>
              <a:ext uri="{FF2B5EF4-FFF2-40B4-BE49-F238E27FC236}">
                <a16:creationId xmlns:a16="http://schemas.microsoft.com/office/drawing/2014/main" id="{E5A4F19E-E151-4030-A849-5944CAF89A02}"/>
              </a:ext>
            </a:extLst>
          </p:cNvPr>
          <p:cNvSpPr/>
          <p:nvPr/>
        </p:nvSpPr>
        <p:spPr>
          <a:xfrm>
            <a:off x="304800" y="304800"/>
            <a:ext cx="11582400" cy="6248400"/>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F5EBB13D-1295-4E24-9EA8-1CE2580F40E4}"/>
              </a:ext>
            </a:extLst>
          </p:cNvPr>
          <p:cNvCxnSpPr/>
          <p:nvPr/>
        </p:nvCxnSpPr>
        <p:spPr>
          <a:xfrm>
            <a:off x="5797019" y="3429000"/>
            <a:ext cx="597962" cy="0"/>
          </a:xfrm>
          <a:prstGeom prst="line">
            <a:avLst/>
          </a:prstGeom>
          <a:ln w="76200">
            <a:solidFill>
              <a:srgbClr val="1A497F"/>
            </a:solidFill>
          </a:ln>
        </p:spPr>
        <p:style>
          <a:lnRef idx="1">
            <a:schemeClr val="accent1"/>
          </a:lnRef>
          <a:fillRef idx="0">
            <a:schemeClr val="accent1"/>
          </a:fillRef>
          <a:effectRef idx="0">
            <a:schemeClr val="accent1"/>
          </a:effectRef>
          <a:fontRef idx="minor">
            <a:schemeClr val="tx1"/>
          </a:fontRef>
        </p:style>
      </p:cxnSp>
      <p:sp>
        <p:nvSpPr>
          <p:cNvPr id="19" name="Прямоугольник 11">
            <a:extLst>
              <a:ext uri="{FF2B5EF4-FFF2-40B4-BE49-F238E27FC236}">
                <a16:creationId xmlns:a16="http://schemas.microsoft.com/office/drawing/2014/main" id="{F3E0247C-306E-4AA7-B1F0-E4264EA5E67A}"/>
              </a:ext>
            </a:extLst>
          </p:cNvPr>
          <p:cNvSpPr/>
          <p:nvPr/>
        </p:nvSpPr>
        <p:spPr>
          <a:xfrm>
            <a:off x="5639445" y="5895975"/>
            <a:ext cx="913111" cy="413727"/>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phic 19">
            <a:extLst>
              <a:ext uri="{FF2B5EF4-FFF2-40B4-BE49-F238E27FC236}">
                <a16:creationId xmlns:a16="http://schemas.microsoft.com/office/drawing/2014/main" id="{A50CEBB8-8A56-4B9E-839E-93E88D4B69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1" name="Freeform: Shape 10">
            <a:extLst>
              <a:ext uri="{FF2B5EF4-FFF2-40B4-BE49-F238E27FC236}">
                <a16:creationId xmlns:a16="http://schemas.microsoft.com/office/drawing/2014/main" id="{786A1E2A-4231-4590-B611-2A005950C627}"/>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2" name="Freeform: Shape 11">
            <a:extLst>
              <a:ext uri="{FF2B5EF4-FFF2-40B4-BE49-F238E27FC236}">
                <a16:creationId xmlns:a16="http://schemas.microsoft.com/office/drawing/2014/main" id="{36468555-7C91-4DC4-852B-128263D97165}"/>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23378582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Sub-ti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7667303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and a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0" name="Picture Placeholder 6">
            <a:extLst>
              <a:ext uri="{FF2B5EF4-FFF2-40B4-BE49-F238E27FC236}">
                <a16:creationId xmlns:a16="http://schemas.microsoft.com/office/drawing/2014/main" id="{181C5CAE-6039-4CD8-899D-F995448B72D2}"/>
              </a:ext>
            </a:extLst>
          </p:cNvPr>
          <p:cNvSpPr>
            <a:spLocks noGrp="1"/>
          </p:cNvSpPr>
          <p:nvPr>
            <p:ph type="pic" sz="quarter" idx="15"/>
          </p:nvPr>
        </p:nvSpPr>
        <p:spPr>
          <a:xfrm>
            <a:off x="9417571" y="2057400"/>
            <a:ext cx="2469627" cy="37719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5429614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7881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9" name="Text Placeholder 8">
            <a:extLst>
              <a:ext uri="{FF2B5EF4-FFF2-40B4-BE49-F238E27FC236}">
                <a16:creationId xmlns:a16="http://schemas.microsoft.com/office/drawing/2014/main" id="{93BAD73E-AB62-4742-9117-73D1A1AD77C3}"/>
              </a:ext>
            </a:extLst>
          </p:cNvPr>
          <p:cNvSpPr>
            <a:spLocks noGrp="1"/>
          </p:cNvSpPr>
          <p:nvPr>
            <p:ph type="body" sz="quarter" idx="13" hasCustomPrompt="1"/>
          </p:nvPr>
        </p:nvSpPr>
        <p:spPr>
          <a:xfrm>
            <a:off x="304799" y="1031272"/>
            <a:ext cx="5791199" cy="1251699"/>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Do your best to not exceed three lines.</a:t>
            </a:r>
          </a:p>
        </p:txBody>
      </p:sp>
      <p:sp>
        <p:nvSpPr>
          <p:cNvPr id="20" name="Picture Placeholder 6">
            <a:extLst>
              <a:ext uri="{FF2B5EF4-FFF2-40B4-BE49-F238E27FC236}">
                <a16:creationId xmlns:a16="http://schemas.microsoft.com/office/drawing/2014/main" id="{8E81E912-B839-4D85-B263-26B7C475C554}"/>
              </a:ext>
            </a:extLst>
          </p:cNvPr>
          <p:cNvSpPr>
            <a:spLocks noGrp="1"/>
          </p:cNvSpPr>
          <p:nvPr>
            <p:ph type="pic" sz="quarter" idx="15"/>
          </p:nvPr>
        </p:nvSpPr>
        <p:spPr>
          <a:xfrm>
            <a:off x="304800" y="2391515"/>
            <a:ext cx="5791200" cy="3437785"/>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9956528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ocial Media - Pictures and Da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7" name="Picture Placeholder 6">
            <a:extLst>
              <a:ext uri="{FF2B5EF4-FFF2-40B4-BE49-F238E27FC236}">
                <a16:creationId xmlns:a16="http://schemas.microsoft.com/office/drawing/2014/main" id="{E1A59FBD-C82A-4C52-8A4C-A71F70141DCC}"/>
              </a:ext>
            </a:extLst>
          </p:cNvPr>
          <p:cNvSpPr>
            <a:spLocks noGrp="1"/>
          </p:cNvSpPr>
          <p:nvPr>
            <p:ph type="pic" sz="quarter" idx="15"/>
          </p:nvPr>
        </p:nvSpPr>
        <p:spPr>
          <a:xfrm>
            <a:off x="304800" y="2057400"/>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CB7EC3FD-1533-4AF8-AA1D-4C511B0A3ABC}"/>
              </a:ext>
            </a:extLst>
          </p:cNvPr>
          <p:cNvSpPr>
            <a:spLocks noGrp="1"/>
          </p:cNvSpPr>
          <p:nvPr>
            <p:ph type="pic" sz="quarter" idx="16"/>
          </p:nvPr>
        </p:nvSpPr>
        <p:spPr>
          <a:xfrm>
            <a:off x="3297614"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AE7A9FB1-400D-4CAA-99DF-4675C3977275}"/>
              </a:ext>
            </a:extLst>
          </p:cNvPr>
          <p:cNvSpPr>
            <a:spLocks noGrp="1"/>
          </p:cNvSpPr>
          <p:nvPr>
            <p:ph type="pic" sz="quarter" idx="17"/>
          </p:nvPr>
        </p:nvSpPr>
        <p:spPr>
          <a:xfrm>
            <a:off x="6296915"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0" name="Picture Placeholder 6">
            <a:extLst>
              <a:ext uri="{FF2B5EF4-FFF2-40B4-BE49-F238E27FC236}">
                <a16:creationId xmlns:a16="http://schemas.microsoft.com/office/drawing/2014/main" id="{EC9A474B-0150-45E2-BAAE-F9C6BF0B608E}"/>
              </a:ext>
            </a:extLst>
          </p:cNvPr>
          <p:cNvSpPr>
            <a:spLocks noGrp="1"/>
          </p:cNvSpPr>
          <p:nvPr>
            <p:ph type="pic" sz="quarter" idx="18"/>
          </p:nvPr>
        </p:nvSpPr>
        <p:spPr>
          <a:xfrm>
            <a:off x="9296216"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2025976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Subtitle - Table Char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1" name="Picture Placeholder 6">
            <a:extLst>
              <a:ext uri="{FF2B5EF4-FFF2-40B4-BE49-F238E27FC236}">
                <a16:creationId xmlns:a16="http://schemas.microsoft.com/office/drawing/2014/main" id="{6C82EEC8-190C-4B35-AAD0-CBAF1C0ACFAF}"/>
              </a:ext>
            </a:extLst>
          </p:cNvPr>
          <p:cNvSpPr>
            <a:spLocks noGrp="1"/>
          </p:cNvSpPr>
          <p:nvPr>
            <p:ph type="pic" sz="quarter" idx="15" hasCustomPrompt="1"/>
          </p:nvPr>
        </p:nvSpPr>
        <p:spPr>
          <a:xfrm>
            <a:off x="8132490" y="2057399"/>
            <a:ext cx="3754711" cy="171001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r>
              <a:rPr lang="en-US"/>
              <a:t>Picture</a:t>
            </a:r>
          </a:p>
        </p:txBody>
      </p:sp>
    </p:spTree>
    <p:extLst>
      <p:ext uri="{BB962C8B-B14F-4D97-AF65-F5344CB8AC3E}">
        <p14:creationId xmlns:p14="http://schemas.microsoft.com/office/powerpoint/2010/main" val="17253408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Sub-til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3BEAE8-F93C-4D0C-B8D8-2472AE46BB29}"/>
              </a:ext>
            </a:extLst>
          </p:cNvPr>
          <p:cNvSpPr/>
          <p:nvPr userDrawn="1"/>
        </p:nvSpPr>
        <p:spPr>
          <a:xfrm>
            <a:off x="304800" y="0"/>
            <a:ext cx="5788152" cy="58267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39192" y="172857"/>
            <a:ext cx="5122416" cy="701731"/>
          </a:xfrm>
        </p:spPr>
        <p:txBody>
          <a:bodyPr/>
          <a:lstStyle>
            <a:lvl1pPr>
              <a:defRPr>
                <a:solidFill>
                  <a:schemeClr val="bg1"/>
                </a:solidFill>
              </a:defRPr>
            </a:lvl1p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39192" y="1031273"/>
            <a:ext cx="5122416" cy="85039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cxnSp>
        <p:nvCxnSpPr>
          <p:cNvPr id="8" name="Straight Connector 7">
            <a:extLst>
              <a:ext uri="{FF2B5EF4-FFF2-40B4-BE49-F238E27FC236}">
                <a16:creationId xmlns:a16="http://schemas.microsoft.com/office/drawing/2014/main" id="{882163AD-4A13-48AB-A487-B47BA230B483}"/>
              </a:ext>
            </a:extLst>
          </p:cNvPr>
          <p:cNvCxnSpPr/>
          <p:nvPr userDrawn="1"/>
        </p:nvCxnSpPr>
        <p:spPr>
          <a:xfrm>
            <a:off x="716287"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0947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ptop Mockup 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000A5D3-CBD7-40DA-B6C6-0106631BE69D}"/>
              </a:ext>
            </a:extLst>
          </p:cNvPr>
          <p:cNvSpPr>
            <a:spLocks noGrp="1"/>
          </p:cNvSpPr>
          <p:nvPr>
            <p:ph type="pic" sz="quarter" idx="14"/>
          </p:nvPr>
        </p:nvSpPr>
        <p:spPr>
          <a:xfrm>
            <a:off x="1034461" y="2494195"/>
            <a:ext cx="4426133" cy="2768600"/>
          </a:xfrm>
          <a:custGeom>
            <a:avLst/>
            <a:gdLst>
              <a:gd name="connsiteX0" fmla="*/ 0 w 4426133"/>
              <a:gd name="connsiteY0" fmla="*/ 0 h 2768600"/>
              <a:gd name="connsiteX1" fmla="*/ 4426133 w 4426133"/>
              <a:gd name="connsiteY1" fmla="*/ 0 h 2768600"/>
              <a:gd name="connsiteX2" fmla="*/ 4426133 w 4426133"/>
              <a:gd name="connsiteY2" fmla="*/ 2768600 h 2768600"/>
              <a:gd name="connsiteX3" fmla="*/ 0 w 4426133"/>
              <a:gd name="connsiteY3" fmla="*/ 2768600 h 2768600"/>
            </a:gdLst>
            <a:ahLst/>
            <a:cxnLst>
              <a:cxn ang="0">
                <a:pos x="connsiteX0" y="connsiteY0"/>
              </a:cxn>
              <a:cxn ang="0">
                <a:pos x="connsiteX1" y="connsiteY1"/>
              </a:cxn>
              <a:cxn ang="0">
                <a:pos x="connsiteX2" y="connsiteY2"/>
              </a:cxn>
              <a:cxn ang="0">
                <a:pos x="connsiteX3" y="connsiteY3"/>
              </a:cxn>
            </a:cxnLst>
            <a:rect l="l" t="t" r="r" b="b"/>
            <a:pathLst>
              <a:path w="4426133" h="2768600">
                <a:moveTo>
                  <a:pt x="0" y="0"/>
                </a:moveTo>
                <a:lnTo>
                  <a:pt x="4426133" y="0"/>
                </a:lnTo>
                <a:lnTo>
                  <a:pt x="4426133" y="2768600"/>
                </a:lnTo>
                <a:lnTo>
                  <a:pt x="0" y="276860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9728605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E73281B-957A-4450-932A-7935A2D2C5C2}"/>
              </a:ext>
            </a:extLst>
          </p:cNvPr>
          <p:cNvSpPr>
            <a:spLocks noGrp="1"/>
          </p:cNvSpPr>
          <p:nvPr>
            <p:ph type="pic" sz="quarter" idx="14"/>
          </p:nvPr>
        </p:nvSpPr>
        <p:spPr>
          <a:xfrm>
            <a:off x="3848100" y="2255520"/>
            <a:ext cx="4495800" cy="2567940"/>
          </a:xfrm>
          <a:custGeom>
            <a:avLst/>
            <a:gdLst>
              <a:gd name="connsiteX0" fmla="*/ 0 w 4495800"/>
              <a:gd name="connsiteY0" fmla="*/ 0 h 2567940"/>
              <a:gd name="connsiteX1" fmla="*/ 4495800 w 4495800"/>
              <a:gd name="connsiteY1" fmla="*/ 0 h 2567940"/>
              <a:gd name="connsiteX2" fmla="*/ 4495800 w 4495800"/>
              <a:gd name="connsiteY2" fmla="*/ 2567940 h 2567940"/>
              <a:gd name="connsiteX3" fmla="*/ 0 w 4495800"/>
              <a:gd name="connsiteY3" fmla="*/ 2567940 h 2567940"/>
            </a:gdLst>
            <a:ahLst/>
            <a:cxnLst>
              <a:cxn ang="0">
                <a:pos x="connsiteX0" y="connsiteY0"/>
              </a:cxn>
              <a:cxn ang="0">
                <a:pos x="connsiteX1" y="connsiteY1"/>
              </a:cxn>
              <a:cxn ang="0">
                <a:pos x="connsiteX2" y="connsiteY2"/>
              </a:cxn>
              <a:cxn ang="0">
                <a:pos x="connsiteX3" y="connsiteY3"/>
              </a:cxn>
            </a:cxnLst>
            <a:rect l="l" t="t" r="r" b="b"/>
            <a:pathLst>
              <a:path w="4495800" h="2567940">
                <a:moveTo>
                  <a:pt x="0" y="0"/>
                </a:moveTo>
                <a:lnTo>
                  <a:pt x="4495800" y="0"/>
                </a:lnTo>
                <a:lnTo>
                  <a:pt x="4495800" y="2567940"/>
                </a:lnTo>
                <a:lnTo>
                  <a:pt x="0" y="256794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7819233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aptop Contras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D3379F5-E8B4-4D18-AFEB-0F1C1FD066AD}"/>
              </a:ext>
            </a:extLst>
          </p:cNvPr>
          <p:cNvSpPr>
            <a:spLocks noGrp="1"/>
          </p:cNvSpPr>
          <p:nvPr>
            <p:ph type="pic" sz="quarter" idx="13"/>
          </p:nvPr>
        </p:nvSpPr>
        <p:spPr>
          <a:xfrm>
            <a:off x="585790" y="959254"/>
            <a:ext cx="6406935" cy="4007616"/>
          </a:xfrm>
          <a:custGeom>
            <a:avLst/>
            <a:gdLst>
              <a:gd name="connsiteX0" fmla="*/ 0 w 6406935"/>
              <a:gd name="connsiteY0" fmla="*/ 0 h 4007616"/>
              <a:gd name="connsiteX1" fmla="*/ 6406935 w 6406935"/>
              <a:gd name="connsiteY1" fmla="*/ 0 h 4007616"/>
              <a:gd name="connsiteX2" fmla="*/ 6406935 w 6406935"/>
              <a:gd name="connsiteY2" fmla="*/ 4007616 h 4007616"/>
              <a:gd name="connsiteX3" fmla="*/ 0 w 6406935"/>
              <a:gd name="connsiteY3" fmla="*/ 4007616 h 4007616"/>
            </a:gdLst>
            <a:ahLst/>
            <a:cxnLst>
              <a:cxn ang="0">
                <a:pos x="connsiteX0" y="connsiteY0"/>
              </a:cxn>
              <a:cxn ang="0">
                <a:pos x="connsiteX1" y="connsiteY1"/>
              </a:cxn>
              <a:cxn ang="0">
                <a:pos x="connsiteX2" y="connsiteY2"/>
              </a:cxn>
              <a:cxn ang="0">
                <a:pos x="connsiteX3" y="connsiteY3"/>
              </a:cxn>
            </a:cxnLst>
            <a:rect l="l" t="t" r="r" b="b"/>
            <a:pathLst>
              <a:path w="6406935" h="4007616">
                <a:moveTo>
                  <a:pt x="0" y="0"/>
                </a:moveTo>
                <a:lnTo>
                  <a:pt x="6406935" y="0"/>
                </a:lnTo>
                <a:lnTo>
                  <a:pt x="6406935" y="4007616"/>
                </a:lnTo>
                <a:lnTo>
                  <a:pt x="0" y="4007616"/>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AB5B86-9506-4CE9-A86D-514C0868F0EB}"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39138282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Phone Contras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4C12B0C2-6102-4D4C-8F14-801B3A57894B}"/>
              </a:ext>
            </a:extLst>
          </p:cNvPr>
          <p:cNvSpPr>
            <a:spLocks noGrp="1"/>
          </p:cNvSpPr>
          <p:nvPr>
            <p:ph type="pic" sz="quarter" idx="14"/>
          </p:nvPr>
        </p:nvSpPr>
        <p:spPr>
          <a:xfrm>
            <a:off x="1817489" y="443883"/>
            <a:ext cx="2445150" cy="5191215"/>
          </a:xfrm>
          <a:custGeom>
            <a:avLst/>
            <a:gdLst>
              <a:gd name="connsiteX0" fmla="*/ 0 w 2445150"/>
              <a:gd name="connsiteY0" fmla="*/ 0 h 5191215"/>
              <a:gd name="connsiteX1" fmla="*/ 2445150 w 2445150"/>
              <a:gd name="connsiteY1" fmla="*/ 0 h 5191215"/>
              <a:gd name="connsiteX2" fmla="*/ 2445150 w 2445150"/>
              <a:gd name="connsiteY2" fmla="*/ 5191215 h 5191215"/>
              <a:gd name="connsiteX3" fmla="*/ 0 w 2445150"/>
              <a:gd name="connsiteY3" fmla="*/ 5191215 h 5191215"/>
            </a:gdLst>
            <a:ahLst/>
            <a:cxnLst>
              <a:cxn ang="0">
                <a:pos x="connsiteX0" y="connsiteY0"/>
              </a:cxn>
              <a:cxn ang="0">
                <a:pos x="connsiteX1" y="connsiteY1"/>
              </a:cxn>
              <a:cxn ang="0">
                <a:pos x="connsiteX2" y="connsiteY2"/>
              </a:cxn>
              <a:cxn ang="0">
                <a:pos x="connsiteX3" y="connsiteY3"/>
              </a:cxn>
            </a:cxnLst>
            <a:rect l="l" t="t" r="r" b="b"/>
            <a:pathLst>
              <a:path w="2445150" h="5191215">
                <a:moveTo>
                  <a:pt x="0" y="0"/>
                </a:moveTo>
                <a:lnTo>
                  <a:pt x="2445150" y="0"/>
                </a:lnTo>
                <a:lnTo>
                  <a:pt x="2445150" y="5191215"/>
                </a:lnTo>
                <a:lnTo>
                  <a:pt x="0" y="5191215"/>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cxnSp>
        <p:nvCxnSpPr>
          <p:cNvPr id="8" name="Straight Connector 7">
            <a:extLst>
              <a:ext uri="{FF2B5EF4-FFF2-40B4-BE49-F238E27FC236}">
                <a16:creationId xmlns:a16="http://schemas.microsoft.com/office/drawing/2014/main" id="{F5552D79-A0ED-46F2-B952-9312641222F3}"/>
              </a:ext>
            </a:extLst>
          </p:cNvPr>
          <p:cNvCxnSpPr/>
          <p:nvPr userDrawn="1"/>
        </p:nvCxnSpPr>
        <p:spPr>
          <a:xfrm>
            <a:off x="6096000"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A724727F-8E60-4DE9-9156-70DF0E1249E7}"/>
              </a:ext>
            </a:extLst>
          </p:cNvPr>
          <p:cNvGrpSpPr/>
          <p:nvPr userDrawn="1"/>
        </p:nvGrpSpPr>
        <p:grpSpPr>
          <a:xfrm>
            <a:off x="304801" y="6126480"/>
            <a:ext cx="11582400" cy="426715"/>
            <a:chOff x="304801" y="6126480"/>
            <a:chExt cx="11582400" cy="426715"/>
          </a:xfrm>
        </p:grpSpPr>
        <p:sp>
          <p:nvSpPr>
            <p:cNvPr id="11" name="Rectangle 10">
              <a:extLst>
                <a:ext uri="{FF2B5EF4-FFF2-40B4-BE49-F238E27FC236}">
                  <a16:creationId xmlns:a16="http://schemas.microsoft.com/office/drawing/2014/main" id="{11AFCAE8-E49C-46FA-9098-87740AA47818}"/>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a:extLst>
                <a:ext uri="{FF2B5EF4-FFF2-40B4-BE49-F238E27FC236}">
                  <a16:creationId xmlns:a16="http://schemas.microsoft.com/office/drawing/2014/main" id="{937E0768-65F7-4B01-804B-BCAE95941F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3" name="Straight Connector 12">
              <a:extLst>
                <a:ext uri="{FF2B5EF4-FFF2-40B4-BE49-F238E27FC236}">
                  <a16:creationId xmlns:a16="http://schemas.microsoft.com/office/drawing/2014/main" id="{24C72F61-0E5D-4E32-B81A-FC77893649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5B68235-C101-4417-947B-BE53725C557F}"/>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5909552" y="172857"/>
            <a:ext cx="5977647" cy="701731"/>
          </a:xfrm>
        </p:spPr>
        <p:txBody>
          <a:bodyPr/>
          <a:lstStyle>
            <a:lvl1pPr>
              <a:defRPr/>
            </a:lvl1pPr>
          </a:lstStyle>
          <a:p>
            <a:r>
              <a:rPr lang="en-US"/>
              <a:t>SLIDE’S HEADER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5909552" y="1031273"/>
            <a:ext cx="5977647"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Tree>
    <p:extLst>
      <p:ext uri="{BB962C8B-B14F-4D97-AF65-F5344CB8AC3E}">
        <p14:creationId xmlns:p14="http://schemas.microsoft.com/office/powerpoint/2010/main" val="12533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FFC707"/>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19173556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hone Mockup">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BB31B51-AFCD-49A3-8B3E-0CA88E8A75A1}"/>
              </a:ext>
            </a:extLst>
          </p:cNvPr>
          <p:cNvSpPr>
            <a:spLocks noGrp="1"/>
          </p:cNvSpPr>
          <p:nvPr>
            <p:ph type="pic" sz="quarter" idx="14"/>
          </p:nvPr>
        </p:nvSpPr>
        <p:spPr>
          <a:xfrm>
            <a:off x="4959658" y="2175029"/>
            <a:ext cx="2272684" cy="3947467"/>
          </a:xfrm>
          <a:custGeom>
            <a:avLst/>
            <a:gdLst>
              <a:gd name="connsiteX0" fmla="*/ 0 w 2272684"/>
              <a:gd name="connsiteY0" fmla="*/ 0 h 3947467"/>
              <a:gd name="connsiteX1" fmla="*/ 2272684 w 2272684"/>
              <a:gd name="connsiteY1" fmla="*/ 0 h 3947467"/>
              <a:gd name="connsiteX2" fmla="*/ 2272684 w 2272684"/>
              <a:gd name="connsiteY2" fmla="*/ 3947467 h 3947467"/>
              <a:gd name="connsiteX3" fmla="*/ 0 w 2272684"/>
              <a:gd name="connsiteY3" fmla="*/ 3947467 h 3947467"/>
            </a:gdLst>
            <a:ahLst/>
            <a:cxnLst>
              <a:cxn ang="0">
                <a:pos x="connsiteX0" y="connsiteY0"/>
              </a:cxn>
              <a:cxn ang="0">
                <a:pos x="connsiteX1" y="connsiteY1"/>
              </a:cxn>
              <a:cxn ang="0">
                <a:pos x="connsiteX2" y="connsiteY2"/>
              </a:cxn>
              <a:cxn ang="0">
                <a:pos x="connsiteX3" y="connsiteY3"/>
              </a:cxn>
            </a:cxnLst>
            <a:rect l="l" t="t" r="r" b="b"/>
            <a:pathLst>
              <a:path w="2272684" h="3947467">
                <a:moveTo>
                  <a:pt x="0" y="0"/>
                </a:moveTo>
                <a:lnTo>
                  <a:pt x="2272684" y="0"/>
                </a:lnTo>
                <a:lnTo>
                  <a:pt x="2272684" y="3947467"/>
                </a:lnTo>
                <a:lnTo>
                  <a:pt x="0" y="3947467"/>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0145381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AB5B86-9506-4CE9-A86D-514C0868F0EB}"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37397386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
        <p:cNvGrpSpPr/>
        <p:nvPr/>
      </p:nvGrpSpPr>
      <p:grpSpPr>
        <a:xfrm>
          <a:off x="0" y="0"/>
          <a:ext cx="0" cy="0"/>
          <a:chOff x="0" y="0"/>
          <a:chExt cx="0" cy="0"/>
        </a:xfrm>
      </p:grpSpPr>
      <p:sp>
        <p:nvSpPr>
          <p:cNvPr id="18" name="Google Shape;18;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l" defTabSz="914400" rtl="0" eaLnBrk="1" fontAlgn="auto" latinLnBrk="0" hangingPunct="1">
              <a:lnSpc>
                <a:spcPct val="100000"/>
              </a:lnSpc>
              <a:spcBef>
                <a:spcPts val="0"/>
              </a:spcBef>
              <a:spcAft>
                <a:spcPts val="0"/>
              </a:spcAft>
              <a:buClrTx/>
              <a:buSzPts val="1400"/>
              <a:buFontTx/>
              <a:buNone/>
              <a:tabLst/>
              <a:defRPr/>
            </a:pPr>
            <a:endParaRPr kumimoji="0"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1" name="Google Shape;2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marL="0" marR="0" lvl="0" indent="0" algn="ctr" defTabSz="914400" rtl="0" eaLnBrk="1" fontAlgn="auto" latinLnBrk="0" hangingPunct="1">
              <a:lnSpc>
                <a:spcPct val="100000"/>
              </a:lnSpc>
              <a:spcBef>
                <a:spcPts val="0"/>
              </a:spcBef>
              <a:spcAft>
                <a:spcPts val="0"/>
              </a:spcAft>
              <a:buClrTx/>
              <a:buSzPts val="1400"/>
              <a:buFontTx/>
              <a:buNone/>
              <a:tabLst/>
              <a:defRPr/>
            </a:pPr>
            <a:endParaRPr kumimoji="0"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2" name="Google Shape;2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600" b="0" i="0" u="none" strike="noStrike" kern="1200" cap="none" spc="0" normalizeH="0" baseline="0" noProof="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3119270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24A2A1-FB5E-4BF3-AF43-42EEE99F98C5}"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CONFIDENTIAL - RIDE Internal Working Document (RIGL 38-2-2(5)(i)(K))</a:t>
            </a: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92DED4-5456-4CB1-AA26-530328E0E753}"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16670097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Paragraphs">
  <p:cSld name="1_Paragraphs">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pPr marL="0" lvl="0" indent="0" algn="ctr" rtl="0">
              <a:spcBef>
                <a:spcPts val="0"/>
              </a:spcBef>
              <a:spcAft>
                <a:spcPts val="0"/>
              </a:spcAft>
              <a:buNone/>
            </a:pPr>
            <a:fld id="{00000000-1234-1234-1234-123412341234}" type="slidenum">
              <a:rPr lang="en-US"/>
              <a:t>‹#›</a:t>
            </a:fld>
            <a:endParaRPr/>
          </a:p>
        </p:txBody>
      </p:sp>
      <p:sp>
        <p:nvSpPr>
          <p:cNvPr id="34" name="Google Shape;34;p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3268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Transition 4">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36" name="Freeform: Shape 35">
            <a:extLst>
              <a:ext uri="{FF2B5EF4-FFF2-40B4-BE49-F238E27FC236}">
                <a16:creationId xmlns:a16="http://schemas.microsoft.com/office/drawing/2014/main" id="{1B00F4F4-2DC0-444B-A711-A5D176996831}"/>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0" name="Freeform: Shape 29">
            <a:extLst>
              <a:ext uri="{FF2B5EF4-FFF2-40B4-BE49-F238E27FC236}">
                <a16:creationId xmlns:a16="http://schemas.microsoft.com/office/drawing/2014/main" id="{51921B63-C24B-40ED-85BE-26D49B86E047}"/>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27578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143101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731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107CA3-86EC-47BA-B415-57A817695E29}"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2"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044130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2.sv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2E97E-15DE-483A-BC27-7919C8F1AE1E}"/>
              </a:ext>
            </a:extLst>
          </p:cNvPr>
          <p:cNvSpPr>
            <a:spLocks noGrp="1"/>
          </p:cNvSpPr>
          <p:nvPr>
            <p:ph type="title"/>
          </p:nvPr>
        </p:nvSpPr>
        <p:spPr>
          <a:xfrm>
            <a:off x="304800" y="172857"/>
            <a:ext cx="11582400" cy="701731"/>
          </a:xfrm>
          <a:prstGeom prst="rect">
            <a:avLst/>
          </a:prstGeom>
        </p:spPr>
        <p:txBody>
          <a:bodyPr vert="horz" wrap="square"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916DC98E-7479-4F84-A93B-DC74ECFC08FF}"/>
              </a:ext>
            </a:extLst>
          </p:cNvPr>
          <p:cNvSpPr>
            <a:spLocks noGrp="1"/>
          </p:cNvSpPr>
          <p:nvPr>
            <p:ph type="body" idx="1"/>
          </p:nvPr>
        </p:nvSpPr>
        <p:spPr>
          <a:xfrm>
            <a:off x="304799" y="2085975"/>
            <a:ext cx="11582399" cy="370522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43BF3AD1-F051-48A5-AB7D-BDA84812B4BB}"/>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799997D-9151-4456-8CAB-50AC1F60D7A4}"/>
              </a:ext>
            </a:extLst>
          </p:cNvPr>
          <p:cNvGrpSpPr/>
          <p:nvPr userDrawn="1"/>
        </p:nvGrpSpPr>
        <p:grpSpPr>
          <a:xfrm>
            <a:off x="304801" y="6126480"/>
            <a:ext cx="11582400" cy="426715"/>
            <a:chOff x="304801" y="6126480"/>
            <a:chExt cx="11582400" cy="426715"/>
          </a:xfrm>
        </p:grpSpPr>
        <p:sp>
          <p:nvSpPr>
            <p:cNvPr id="28" name="Rectangle 27">
              <a:extLst>
                <a:ext uri="{FF2B5EF4-FFF2-40B4-BE49-F238E27FC236}">
                  <a16:creationId xmlns:a16="http://schemas.microsoft.com/office/drawing/2014/main" id="{953E2499-F978-4E01-86C9-1D087E586B53}"/>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Graphic 28">
              <a:extLst>
                <a:ext uri="{FF2B5EF4-FFF2-40B4-BE49-F238E27FC236}">
                  <a16:creationId xmlns:a16="http://schemas.microsoft.com/office/drawing/2014/main" id="{F24C7791-83CB-425B-A392-60C4676C8977}"/>
                </a:ext>
              </a:extLst>
            </p:cNvPr>
            <p:cNvPicPr>
              <a:picLocks noChangeAspect="1"/>
            </p:cNvPicPr>
            <p:nvPr userDrawn="1"/>
          </p:nvPicPr>
          <p:blipFill>
            <a:blip r:embed="rId56">
              <a:extLst>
                <a:ext uri="{96DAC541-7B7A-43D3-8B79-37D633B846F1}">
                  <asvg:svgBlip xmlns:asvg="http://schemas.microsoft.com/office/drawing/2016/SVG/main" r:embed="rId57"/>
                </a:ext>
              </a:extLst>
            </a:blip>
            <a:stretch>
              <a:fillRect/>
            </a:stretch>
          </p:blipFill>
          <p:spPr>
            <a:xfrm>
              <a:off x="10818536" y="6181797"/>
              <a:ext cx="744012" cy="316080"/>
            </a:xfrm>
            <a:prstGeom prst="rect">
              <a:avLst/>
            </a:prstGeom>
          </p:spPr>
        </p:pic>
        <p:cxnSp>
          <p:nvCxnSpPr>
            <p:cNvPr id="31" name="Straight Connector 30">
              <a:extLst>
                <a:ext uri="{FF2B5EF4-FFF2-40B4-BE49-F238E27FC236}">
                  <a16:creationId xmlns:a16="http://schemas.microsoft.com/office/drawing/2014/main" id="{174664AB-B457-4A4B-8D7F-46B20E66F28D}"/>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490B93-C18D-4D67-8A52-86F2EF21003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FAEE57A-77BE-438D-9286-6127CD6E56F9}"/>
              </a:ext>
            </a:extLst>
          </p:cNvPr>
          <p:cNvSpPr>
            <a:spLocks noGrp="1"/>
          </p:cNvSpPr>
          <p:nvPr>
            <p:ph type="dt" sz="half" idx="2"/>
          </p:nvPr>
        </p:nvSpPr>
        <p:spPr>
          <a:xfrm>
            <a:off x="8382000" y="6157275"/>
            <a:ext cx="977175" cy="365125"/>
          </a:xfrm>
          <a:prstGeom prst="rect">
            <a:avLst/>
          </a:prstGeom>
        </p:spPr>
        <p:txBody>
          <a:bodyPr vert="horz" lIns="91440" tIns="45720" rIns="91440" bIns="45720" rtlCol="0" anchor="ctr"/>
          <a:lstStyle>
            <a:lvl1pPr algn="r">
              <a:defRPr sz="12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802E70-D219-4F36-950D-FFA7642EF6F3}" type="datetime1">
              <a:rPr kumimoji="0" lang="en-US" sz="12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Footer Placeholder 4">
            <a:extLst>
              <a:ext uri="{FF2B5EF4-FFF2-40B4-BE49-F238E27FC236}">
                <a16:creationId xmlns:a16="http://schemas.microsoft.com/office/drawing/2014/main" id="{777BCE5C-2F54-4920-9F7A-D0ABAFE3C9E2}"/>
              </a:ext>
            </a:extLst>
          </p:cNvPr>
          <p:cNvSpPr>
            <a:spLocks noGrp="1"/>
          </p:cNvSpPr>
          <p:nvPr>
            <p:ph type="ftr" sz="quarter" idx="3"/>
          </p:nvPr>
        </p:nvSpPr>
        <p:spPr>
          <a:xfrm>
            <a:off x="476320" y="6157275"/>
            <a:ext cx="7741840" cy="365125"/>
          </a:xfrm>
          <a:prstGeom prst="rect">
            <a:avLst/>
          </a:prstGeom>
        </p:spPr>
        <p:txBody>
          <a:bodyPr vert="horz" lIns="91440" tIns="45720" rIns="91440" bIns="45720" rtlCol="0" anchor="ctr"/>
          <a:lstStyle>
            <a:lvl1pPr algn="l">
              <a:defRPr sz="12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Franklin Gothic Book"/>
                <a:ea typeface="+mn-ea"/>
                <a:cs typeface="+mn-cs"/>
              </a:rPr>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5914C59B-F619-47F9-85E1-B0EA8C4B58B4}"/>
              </a:ext>
            </a:extLst>
          </p:cNvPr>
          <p:cNvSpPr>
            <a:spLocks noGrp="1"/>
          </p:cNvSpPr>
          <p:nvPr>
            <p:ph type="sldNum" sz="quarter" idx="4"/>
          </p:nvPr>
        </p:nvSpPr>
        <p:spPr>
          <a:xfrm>
            <a:off x="9719988" y="6170673"/>
            <a:ext cx="586986" cy="338328"/>
          </a:xfrm>
          <a:prstGeom prst="rect">
            <a:avLst/>
          </a:prstGeom>
        </p:spPr>
        <p:txBody>
          <a:bodyPr vert="horz" lIns="91440" tIns="45720" rIns="91440" bIns="45720" rtlCol="0" anchor="ctr"/>
          <a:lstStyle>
            <a:lvl1pPr algn="ctr">
              <a:defRPr sz="16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Tree>
    <p:extLst>
      <p:ext uri="{BB962C8B-B14F-4D97-AF65-F5344CB8AC3E}">
        <p14:creationId xmlns:p14="http://schemas.microsoft.com/office/powerpoint/2010/main" val="1497204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4.xml"/><Relationship Id="rId1" Type="http://schemas.openxmlformats.org/officeDocument/2006/relationships/themeOverride" Target="../theme/themeOverride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ED9F-C1B3-401D-AF5A-62F36F4D2854}"/>
              </a:ext>
            </a:extLst>
          </p:cNvPr>
          <p:cNvSpPr>
            <a:spLocks noGrp="1"/>
          </p:cNvSpPr>
          <p:nvPr>
            <p:ph type="title"/>
          </p:nvPr>
        </p:nvSpPr>
        <p:spPr>
          <a:xfrm>
            <a:off x="1834271" y="1960685"/>
            <a:ext cx="8523458" cy="1567412"/>
          </a:xfrm>
        </p:spPr>
        <p:txBody>
          <a:bodyPr>
            <a:normAutofit/>
          </a:bodyPr>
          <a:lstStyle/>
          <a:p>
            <a:r>
              <a:rPr lang="en-US" dirty="0"/>
              <a:t>RI 21</a:t>
            </a:r>
            <a:r>
              <a:rPr lang="en-US" baseline="30000" dirty="0"/>
              <a:t>st</a:t>
            </a:r>
            <a:r>
              <a:rPr lang="en-US" dirty="0"/>
              <a:t> CCLC</a:t>
            </a:r>
            <a:br>
              <a:rPr lang="en-US" dirty="0"/>
            </a:br>
            <a:r>
              <a:rPr lang="en-US" dirty="0"/>
              <a:t>2020 Evaluation Report</a:t>
            </a:r>
          </a:p>
        </p:txBody>
      </p:sp>
    </p:spTree>
    <p:extLst>
      <p:ext uri="{BB962C8B-B14F-4D97-AF65-F5344CB8AC3E}">
        <p14:creationId xmlns:p14="http://schemas.microsoft.com/office/powerpoint/2010/main" val="1374737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Center Overview – Activity Types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846963"/>
            <a:ext cx="11679678" cy="5294526"/>
          </a:xfrm>
        </p:spPr>
        <p:txBody>
          <a:bodyPr/>
          <a:lstStyle/>
          <a:p>
            <a:pPr>
              <a:spcBef>
                <a:spcPts val="0"/>
              </a:spcBef>
              <a:spcAft>
                <a:spcPts val="0"/>
              </a:spcAft>
            </a:pPr>
            <a:r>
              <a:rPr lang="en-US" sz="2400" dirty="0"/>
              <a:t>STEM, arts/music, &amp; physical education were top activity categories for both MS &amp; ES.</a:t>
            </a:r>
            <a:endParaRPr lang="en-US" sz="2800" dirty="0"/>
          </a:p>
          <a:p>
            <a:pPr marL="0" indent="0">
              <a:spcBef>
                <a:spcPts val="0"/>
              </a:spcBef>
              <a:spcAft>
                <a:spcPts val="0"/>
              </a:spcAft>
              <a:buNone/>
            </a:pPr>
            <a:r>
              <a:rPr lang="en-US" sz="1800" b="1" i="0" u="none" strike="noStrike" baseline="0" dirty="0">
                <a:solidFill>
                  <a:srgbClr val="000000"/>
                </a:solidFill>
                <a:latin typeface="Calibri" panose="020F0502020204030204" pitchFamily="34" charset="0"/>
              </a:rPr>
              <a:t>	Exhibit 14. Percentages of Time Each Participant Spends on Activities of a Given Type</a:t>
            </a:r>
          </a:p>
          <a:p>
            <a:pPr marL="0" indent="0">
              <a:spcBef>
                <a:spcPts val="0"/>
              </a:spcBef>
              <a:spcAft>
                <a:spcPts val="0"/>
              </a:spcAft>
              <a:buNone/>
            </a:pPr>
            <a:endParaRPr lang="en-US" sz="2800" dirty="0"/>
          </a:p>
          <a:p>
            <a:pPr marL="0" indent="0" algn="l">
              <a:spcBef>
                <a:spcPts val="0"/>
              </a:spcBef>
              <a:spcAft>
                <a:spcPts val="0"/>
              </a:spcAft>
              <a:buNone/>
            </a:pPr>
            <a:endParaRPr lang="en-US" sz="2800" dirty="0"/>
          </a:p>
        </p:txBody>
      </p:sp>
      <p:graphicFrame>
        <p:nvGraphicFramePr>
          <p:cNvPr id="24" name="Chart 23">
            <a:extLst>
              <a:ext uri="{FF2B5EF4-FFF2-40B4-BE49-F238E27FC236}">
                <a16:creationId xmlns:a16="http://schemas.microsoft.com/office/drawing/2014/main" id="{B1D46B93-9542-4387-B718-29FC55D61F91}"/>
              </a:ext>
            </a:extLst>
          </p:cNvPr>
          <p:cNvGraphicFramePr/>
          <p:nvPr>
            <p:extLst>
              <p:ext uri="{D42A27DB-BD31-4B8C-83A1-F6EECF244321}">
                <p14:modId xmlns:p14="http://schemas.microsoft.com/office/powerpoint/2010/main" val="1313297371"/>
              </p:ext>
            </p:extLst>
          </p:nvPr>
        </p:nvGraphicFramePr>
        <p:xfrm>
          <a:off x="2359120" y="1715201"/>
          <a:ext cx="3029581" cy="42958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EC3FD613-51B0-4DD4-ACF4-E57BD1ADBFF3}"/>
              </a:ext>
            </a:extLst>
          </p:cNvPr>
          <p:cNvGraphicFramePr/>
          <p:nvPr>
            <p:extLst>
              <p:ext uri="{D42A27DB-BD31-4B8C-83A1-F6EECF244321}">
                <p14:modId xmlns:p14="http://schemas.microsoft.com/office/powerpoint/2010/main" val="111698323"/>
              </p:ext>
            </p:extLst>
          </p:nvPr>
        </p:nvGraphicFramePr>
        <p:xfrm>
          <a:off x="5864169" y="1715201"/>
          <a:ext cx="3029581" cy="42958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198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PQA Observation Findings</a:t>
            </a:r>
            <a:endParaRPr lang="en-US" dirty="0"/>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874587"/>
            <a:ext cx="11582401" cy="5266901"/>
          </a:xfrm>
        </p:spPr>
        <p:txBody>
          <a:bodyPr/>
          <a:lstStyle/>
          <a:p>
            <a:pPr>
              <a:spcAft>
                <a:spcPts val="0"/>
              </a:spcAft>
            </a:pPr>
            <a:r>
              <a:rPr lang="en-US" sz="2400" dirty="0"/>
              <a:t>All centers in sample had generally high-quality programs.</a:t>
            </a:r>
          </a:p>
          <a:p>
            <a:pPr>
              <a:spcAft>
                <a:spcPts val="0"/>
              </a:spcAft>
            </a:pPr>
            <a:r>
              <a:rPr lang="en-US" sz="2400" dirty="0"/>
              <a:t>Youth choice may be an area for growth.</a:t>
            </a:r>
          </a:p>
          <a:p>
            <a:pPr>
              <a:spcAft>
                <a:spcPts val="0"/>
              </a:spcAft>
            </a:pPr>
            <a:r>
              <a:rPr lang="en-US" sz="2400" dirty="0"/>
              <a:t>Elementary schools</a:t>
            </a:r>
          </a:p>
          <a:p>
            <a:pPr lvl="1">
              <a:spcBef>
                <a:spcPts val="0"/>
              </a:spcBef>
              <a:spcAft>
                <a:spcPts val="0"/>
              </a:spcAft>
            </a:pPr>
            <a:r>
              <a:rPr lang="en-US" sz="2000" dirty="0"/>
              <a:t>Highest scores: encouraging youth; ensuring programs free of exclusive behavior; offering concrete experiences</a:t>
            </a:r>
          </a:p>
          <a:p>
            <a:pPr lvl="1">
              <a:spcBef>
                <a:spcPts val="0"/>
              </a:spcBef>
              <a:spcAft>
                <a:spcPts val="0"/>
              </a:spcAft>
            </a:pPr>
            <a:r>
              <a:rPr lang="en-US" sz="2000" dirty="0"/>
              <a:t>Lowest scores: supporting contributions made by youth (using specific language); asking open-ended questions; substantively interacting with youth regarding activity content</a:t>
            </a:r>
          </a:p>
          <a:p>
            <a:pPr>
              <a:spcAft>
                <a:spcPts val="0"/>
              </a:spcAft>
            </a:pPr>
            <a:r>
              <a:rPr lang="en-US" sz="2400" dirty="0"/>
              <a:t>Middle schools</a:t>
            </a:r>
          </a:p>
          <a:p>
            <a:pPr lvl="1">
              <a:spcBef>
                <a:spcPts val="0"/>
              </a:spcBef>
              <a:spcAft>
                <a:spcPts val="0"/>
              </a:spcAft>
            </a:pPr>
            <a:r>
              <a:rPr lang="en-US" sz="2000" dirty="0"/>
              <a:t>Highest scores: engaging youth via guided practice; ensuring programming was not exclusive; providing supports or encouragement for struggling youth; making sure emotional climate was safe</a:t>
            </a:r>
          </a:p>
          <a:p>
            <a:pPr lvl="1">
              <a:spcBef>
                <a:spcPts val="0"/>
              </a:spcBef>
              <a:spcAft>
                <a:spcPts val="0"/>
              </a:spcAft>
            </a:pPr>
            <a:r>
              <a:rPr lang="en-US" sz="2000" dirty="0"/>
              <a:t>Lowest scores: youth choice; supporting contributions made by youth with specific language; asking open-ended questions</a:t>
            </a:r>
            <a:endParaRPr lang="en-US" sz="2400" dirty="0"/>
          </a:p>
          <a:p>
            <a:pPr lvl="1"/>
            <a:endParaRPr lang="en-US" sz="2400" dirty="0"/>
          </a:p>
        </p:txBody>
      </p:sp>
    </p:spTree>
    <p:extLst>
      <p:ext uri="{BB962C8B-B14F-4D97-AF65-F5344CB8AC3E}">
        <p14:creationId xmlns:p14="http://schemas.microsoft.com/office/powerpoint/2010/main" val="285867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PQA Observation Findings (Elementary Schools)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70155"/>
            <a:ext cx="11582401" cy="5075647"/>
          </a:xfrm>
        </p:spPr>
        <p:txBody>
          <a:bodyPr/>
          <a:lstStyle/>
          <a:p>
            <a:pPr marL="0" indent="0" algn="ctr">
              <a:lnSpc>
                <a:spcPct val="115000"/>
              </a:lnSpc>
              <a:spcAft>
                <a:spcPts val="1200"/>
              </a:spcAft>
              <a:buNone/>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Exhibit 24. Rank Ordering of Average PQA Domain Item Scores, Elementary Centers</a:t>
            </a:r>
          </a:p>
          <a:p>
            <a:pPr marL="0" marR="0" indent="0">
              <a:lnSpc>
                <a:spcPct val="115000"/>
              </a:lnSpc>
              <a:spcBef>
                <a:spcPts val="600"/>
              </a:spcBef>
              <a:spcAft>
                <a:spcPts val="1200"/>
              </a:spcAft>
              <a:buNone/>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5000"/>
              </a:lnSpc>
              <a:spcBef>
                <a:spcPts val="600"/>
              </a:spcBef>
              <a:spcAft>
                <a:spcPts val="1200"/>
              </a:spcAft>
              <a:buNone/>
            </a:pPr>
            <a:r>
              <a:rPr lang="en-US" sz="12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Note.</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Bars shown in gold represent domains geared more for older youth.</a:t>
            </a:r>
          </a:p>
        </p:txBody>
      </p:sp>
      <p:graphicFrame>
        <p:nvGraphicFramePr>
          <p:cNvPr id="11" name="Chart 10">
            <a:extLst>
              <a:ext uri="{FF2B5EF4-FFF2-40B4-BE49-F238E27FC236}">
                <a16:creationId xmlns:a16="http://schemas.microsoft.com/office/drawing/2014/main" id="{65829402-DFDC-4C5B-AE16-4EFB11FA71C2}"/>
              </a:ext>
            </a:extLst>
          </p:cNvPr>
          <p:cNvGraphicFramePr/>
          <p:nvPr>
            <p:extLst>
              <p:ext uri="{D42A27DB-BD31-4B8C-83A1-F6EECF244321}">
                <p14:modId xmlns:p14="http://schemas.microsoft.com/office/powerpoint/2010/main" val="2430682391"/>
              </p:ext>
            </p:extLst>
          </p:nvPr>
        </p:nvGraphicFramePr>
        <p:xfrm>
          <a:off x="1240077" y="1177446"/>
          <a:ext cx="9544833" cy="4868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80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PQA Observation Findings (Middle Schools)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70155"/>
            <a:ext cx="11582401" cy="5075647"/>
          </a:xfrm>
        </p:spPr>
        <p:txBody>
          <a:bodyPr/>
          <a:lstStyle/>
          <a:p>
            <a:pPr marL="0" marR="0" indent="0" algn="ctr">
              <a:lnSpc>
                <a:spcPct val="115000"/>
              </a:lnSpc>
              <a:spcBef>
                <a:spcPts val="600"/>
              </a:spcBef>
              <a:spcAft>
                <a:spcPts val="1200"/>
              </a:spcAft>
              <a:buNone/>
            </a:pPr>
            <a:r>
              <a:rPr lang="en-US" sz="1800" b="1" dirty="0">
                <a:solidFill>
                  <a:srgbClr val="000000"/>
                </a:solidFill>
                <a:latin typeface="Calibri" panose="020F0502020204030204" pitchFamily="34" charset="0"/>
                <a:cs typeface="Times" panose="02020603050405020304" pitchFamily="18" charset="0"/>
              </a:rPr>
              <a:t>Exhibit 25. Rank Ordering of Average PQA Domain Item Scores, Middle School Centers</a:t>
            </a: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600"/>
              </a:spcBef>
              <a:spcAft>
                <a:spcPts val="1200"/>
              </a:spcAft>
            </a:pPr>
            <a:endParaRPr lang="en-US"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12" name="Chart 11">
            <a:extLst>
              <a:ext uri="{FF2B5EF4-FFF2-40B4-BE49-F238E27FC236}">
                <a16:creationId xmlns:a16="http://schemas.microsoft.com/office/drawing/2014/main" id="{0E40157B-C170-4BA5-8358-73722E1EBCC2}"/>
              </a:ext>
            </a:extLst>
          </p:cNvPr>
          <p:cNvGraphicFramePr/>
          <p:nvPr>
            <p:extLst>
              <p:ext uri="{D42A27DB-BD31-4B8C-83A1-F6EECF244321}">
                <p14:modId xmlns:p14="http://schemas.microsoft.com/office/powerpoint/2010/main" val="1848510784"/>
              </p:ext>
            </p:extLst>
          </p:nvPr>
        </p:nvGraphicFramePr>
        <p:xfrm>
          <a:off x="1313235" y="1189973"/>
          <a:ext cx="9434098" cy="4855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925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72857"/>
            <a:ext cx="11739563" cy="701731"/>
          </a:xfrm>
        </p:spPr>
        <p:txBody>
          <a:bodyPr>
            <a:normAutofit/>
          </a:bodyPr>
          <a:lstStyle/>
          <a:p>
            <a:r>
              <a:rPr lang="en-US" dirty="0"/>
              <a:t>Interview Findings – Program Goals &amp; Design</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295071" y="1064302"/>
            <a:ext cx="11582399" cy="4879297"/>
          </a:xfrm>
        </p:spPr>
        <p:txBody>
          <a:bodyPr/>
          <a:lstStyle/>
          <a:p>
            <a:r>
              <a:rPr lang="en-US" sz="2400" dirty="0"/>
              <a:t>All center leaders indicated that they seek to serve youth who are economically disadvantaged or in greatest social or academic need, though there were variations on details (e.g., some described serving incoming students, English learners, families needing childcare, students with behavioral challenges).</a:t>
            </a:r>
          </a:p>
          <a:p>
            <a:r>
              <a:rPr lang="en-US" sz="2400" dirty="0"/>
              <a:t>All indicated having academic goals, notably reading/literacy.</a:t>
            </a:r>
          </a:p>
          <a:p>
            <a:r>
              <a:rPr lang="en-US" sz="2400" dirty="0"/>
              <a:t>However, interviewees spent more time describing other goals, particularly social-emotional learning goals, as well as goals related to building relationships, leadership opportunities, enrichment experiences students would not otherwise have, reducing disciplinary incidents, career readiness, dropout prevention, and safety. </a:t>
            </a:r>
          </a:p>
          <a:p>
            <a:endParaRPr lang="en-US" sz="2400" dirty="0"/>
          </a:p>
        </p:txBody>
      </p:sp>
    </p:spTree>
    <p:extLst>
      <p:ext uri="{BB962C8B-B14F-4D97-AF65-F5344CB8AC3E}">
        <p14:creationId xmlns:p14="http://schemas.microsoft.com/office/powerpoint/2010/main" val="414865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Findings – Process Quality</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26986"/>
            <a:ext cx="11582399" cy="5233119"/>
          </a:xfrm>
        </p:spPr>
        <p:txBody>
          <a:bodyPr/>
          <a:lstStyle/>
          <a:p>
            <a:r>
              <a:rPr lang="en-US" sz="2800" dirty="0"/>
              <a:t>Interviewees described a variety of features of high-quality programming:</a:t>
            </a:r>
          </a:p>
          <a:p>
            <a:pPr lvl="1">
              <a:spcBef>
                <a:spcPts val="0"/>
              </a:spcBef>
            </a:pPr>
            <a:r>
              <a:rPr lang="en-US" sz="2400" dirty="0"/>
              <a:t>High-quality staff (engaging, kind, hands-on, attentive) who are provided professional development of various types and on a variety of topics</a:t>
            </a:r>
          </a:p>
          <a:p>
            <a:pPr lvl="1">
              <a:spcBef>
                <a:spcPts val="0"/>
              </a:spcBef>
            </a:pPr>
            <a:r>
              <a:rPr lang="en-US" sz="2400" dirty="0"/>
              <a:t>Youth engagement</a:t>
            </a:r>
          </a:p>
          <a:p>
            <a:pPr lvl="1">
              <a:spcBef>
                <a:spcPts val="0"/>
              </a:spcBef>
            </a:pPr>
            <a:r>
              <a:rPr lang="en-US" sz="2400" dirty="0"/>
              <a:t>Parent/family engagement</a:t>
            </a:r>
          </a:p>
          <a:p>
            <a:pPr lvl="1">
              <a:spcBef>
                <a:spcPts val="0"/>
              </a:spcBef>
            </a:pPr>
            <a:r>
              <a:rPr lang="en-US" sz="2400" dirty="0"/>
              <a:t>Youth voice &amp; choice</a:t>
            </a:r>
          </a:p>
          <a:p>
            <a:pPr lvl="1">
              <a:spcBef>
                <a:spcPts val="0"/>
              </a:spcBef>
            </a:pPr>
            <a:r>
              <a:rPr lang="en-US" sz="2400" dirty="0"/>
              <a:t>Using data, particularly youth feedback</a:t>
            </a:r>
          </a:p>
          <a:p>
            <a:pPr lvl="1">
              <a:spcBef>
                <a:spcPts val="0"/>
              </a:spcBef>
            </a:pPr>
            <a:r>
              <a:rPr lang="en-US" sz="2400" dirty="0"/>
              <a:t>Safety</a:t>
            </a:r>
          </a:p>
          <a:p>
            <a:pPr lvl="1">
              <a:spcBef>
                <a:spcPts val="0"/>
              </a:spcBef>
            </a:pPr>
            <a:r>
              <a:rPr lang="en-US" sz="2400" dirty="0"/>
              <a:t>Relationships</a:t>
            </a:r>
          </a:p>
          <a:p>
            <a:pPr lvl="1"/>
            <a:endParaRPr lang="en-US" sz="2400" dirty="0"/>
          </a:p>
        </p:txBody>
      </p:sp>
    </p:spTree>
    <p:extLst>
      <p:ext uri="{BB962C8B-B14F-4D97-AF65-F5344CB8AC3E}">
        <p14:creationId xmlns:p14="http://schemas.microsoft.com/office/powerpoint/2010/main" val="304844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Findings – Content Quality</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878349"/>
            <a:ext cx="11582401" cy="5281757"/>
          </a:xfrm>
        </p:spPr>
        <p:txBody>
          <a:bodyPr/>
          <a:lstStyle/>
          <a:p>
            <a:r>
              <a:rPr lang="en-US" sz="2800" dirty="0"/>
              <a:t>All respondents described activities specifically designed to meet goals (i.e., academic, school-related outcomes, SEL).</a:t>
            </a:r>
          </a:p>
          <a:p>
            <a:r>
              <a:rPr lang="en-US" sz="2800" dirty="0"/>
              <a:t>Activities to meet </a:t>
            </a:r>
            <a:r>
              <a:rPr lang="en-US" sz="2800" b="1" dirty="0"/>
              <a:t>academic goals </a:t>
            </a:r>
            <a:r>
              <a:rPr lang="en-US" sz="2800" dirty="0"/>
              <a:t>varied widely (homework help, tutoring, STEM programming, hands-on activities, activities that support academic skills (e.g., journaling), activities with embedded academic content, etc.).</a:t>
            </a:r>
          </a:p>
          <a:p>
            <a:r>
              <a:rPr lang="en-US" sz="2800" dirty="0"/>
              <a:t>Activities to meet </a:t>
            </a:r>
            <a:r>
              <a:rPr lang="en-US" sz="2800" b="1" dirty="0"/>
              <a:t>school-related outcomes </a:t>
            </a:r>
            <a:r>
              <a:rPr lang="en-US" sz="2800" dirty="0"/>
              <a:t>or</a:t>
            </a:r>
            <a:r>
              <a:rPr lang="en-US" sz="2800" b="1" dirty="0"/>
              <a:t> SEL goals </a:t>
            </a:r>
            <a:r>
              <a:rPr lang="en-US" sz="2800" dirty="0"/>
              <a:t>focused primarily on relationship-building and community.</a:t>
            </a:r>
          </a:p>
          <a:p>
            <a:endParaRPr lang="en-US" sz="2800" dirty="0"/>
          </a:p>
        </p:txBody>
      </p:sp>
    </p:spTree>
    <p:extLst>
      <p:ext uri="{BB962C8B-B14F-4D97-AF65-F5344CB8AC3E}">
        <p14:creationId xmlns:p14="http://schemas.microsoft.com/office/powerpoint/2010/main" val="2215816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Findings – Content Quality</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82494"/>
            <a:ext cx="11707661" cy="5177612"/>
          </a:xfrm>
        </p:spPr>
        <p:txBody>
          <a:bodyPr/>
          <a:lstStyle/>
          <a:p>
            <a:r>
              <a:rPr lang="en-US" sz="2800" dirty="0"/>
              <a:t>Linkages to the school day were a major theme, with three main strategies.</a:t>
            </a:r>
          </a:p>
          <a:p>
            <a:pPr marL="0" indent="0">
              <a:buNone/>
            </a:pPr>
            <a:r>
              <a:rPr lang="en-US" sz="1800" b="1" dirty="0">
                <a:solidFill>
                  <a:srgbClr val="000000"/>
                </a:solidFill>
                <a:latin typeface="Calibri" panose="020F0502020204030204" pitchFamily="34" charset="0"/>
              </a:rPr>
              <a:t>		Exhibit 27. Interviewee-Reported Center Linkages to the School Day</a:t>
            </a:r>
          </a:p>
          <a:p>
            <a:endParaRPr lang="en-US" sz="2800" dirty="0"/>
          </a:p>
        </p:txBody>
      </p:sp>
      <p:graphicFrame>
        <p:nvGraphicFramePr>
          <p:cNvPr id="6" name="Table 5">
            <a:extLst>
              <a:ext uri="{FF2B5EF4-FFF2-40B4-BE49-F238E27FC236}">
                <a16:creationId xmlns:a16="http://schemas.microsoft.com/office/drawing/2014/main" id="{2CCE1BAE-8C0A-475B-805A-8657D2D74B77}"/>
              </a:ext>
            </a:extLst>
          </p:cNvPr>
          <p:cNvGraphicFramePr>
            <a:graphicFrameLocks noGrp="1"/>
          </p:cNvGraphicFramePr>
          <p:nvPr>
            <p:extLst>
              <p:ext uri="{D42A27DB-BD31-4B8C-83A1-F6EECF244321}">
                <p14:modId xmlns:p14="http://schemas.microsoft.com/office/powerpoint/2010/main" val="1788806055"/>
              </p:ext>
            </p:extLst>
          </p:nvPr>
        </p:nvGraphicFramePr>
        <p:xfrm>
          <a:off x="1780162" y="2106238"/>
          <a:ext cx="7753597" cy="2645523"/>
        </p:xfrm>
        <a:graphic>
          <a:graphicData uri="http://schemas.openxmlformats.org/drawingml/2006/table">
            <a:tbl>
              <a:tblPr firstRow="1" firstCol="1" bandRow="1"/>
              <a:tblGrid>
                <a:gridCol w="3747959">
                  <a:extLst>
                    <a:ext uri="{9D8B030D-6E8A-4147-A177-3AD203B41FA5}">
                      <a16:colId xmlns:a16="http://schemas.microsoft.com/office/drawing/2014/main" val="3149247829"/>
                    </a:ext>
                  </a:extLst>
                </a:gridCol>
                <a:gridCol w="395412">
                  <a:extLst>
                    <a:ext uri="{9D8B030D-6E8A-4147-A177-3AD203B41FA5}">
                      <a16:colId xmlns:a16="http://schemas.microsoft.com/office/drawing/2014/main" val="2438169234"/>
                    </a:ext>
                  </a:extLst>
                </a:gridCol>
                <a:gridCol w="396346">
                  <a:extLst>
                    <a:ext uri="{9D8B030D-6E8A-4147-A177-3AD203B41FA5}">
                      <a16:colId xmlns:a16="http://schemas.microsoft.com/office/drawing/2014/main" val="1794978015"/>
                    </a:ext>
                  </a:extLst>
                </a:gridCol>
                <a:gridCol w="395412">
                  <a:extLst>
                    <a:ext uri="{9D8B030D-6E8A-4147-A177-3AD203B41FA5}">
                      <a16:colId xmlns:a16="http://schemas.microsoft.com/office/drawing/2014/main" val="3415719666"/>
                    </a:ext>
                  </a:extLst>
                </a:gridCol>
                <a:gridCol w="396346">
                  <a:extLst>
                    <a:ext uri="{9D8B030D-6E8A-4147-A177-3AD203B41FA5}">
                      <a16:colId xmlns:a16="http://schemas.microsoft.com/office/drawing/2014/main" val="70850616"/>
                    </a:ext>
                  </a:extLst>
                </a:gridCol>
                <a:gridCol w="395412">
                  <a:extLst>
                    <a:ext uri="{9D8B030D-6E8A-4147-A177-3AD203B41FA5}">
                      <a16:colId xmlns:a16="http://schemas.microsoft.com/office/drawing/2014/main" val="3012871287"/>
                    </a:ext>
                  </a:extLst>
                </a:gridCol>
                <a:gridCol w="396346">
                  <a:extLst>
                    <a:ext uri="{9D8B030D-6E8A-4147-A177-3AD203B41FA5}">
                      <a16:colId xmlns:a16="http://schemas.microsoft.com/office/drawing/2014/main" val="4132509726"/>
                    </a:ext>
                  </a:extLst>
                </a:gridCol>
                <a:gridCol w="395412">
                  <a:extLst>
                    <a:ext uri="{9D8B030D-6E8A-4147-A177-3AD203B41FA5}">
                      <a16:colId xmlns:a16="http://schemas.microsoft.com/office/drawing/2014/main" val="2268292550"/>
                    </a:ext>
                  </a:extLst>
                </a:gridCol>
                <a:gridCol w="396346">
                  <a:extLst>
                    <a:ext uri="{9D8B030D-6E8A-4147-A177-3AD203B41FA5}">
                      <a16:colId xmlns:a16="http://schemas.microsoft.com/office/drawing/2014/main" val="1947179830"/>
                    </a:ext>
                  </a:extLst>
                </a:gridCol>
                <a:gridCol w="396346">
                  <a:extLst>
                    <a:ext uri="{9D8B030D-6E8A-4147-A177-3AD203B41FA5}">
                      <a16:colId xmlns:a16="http://schemas.microsoft.com/office/drawing/2014/main" val="1158195784"/>
                    </a:ext>
                  </a:extLst>
                </a:gridCol>
                <a:gridCol w="442260">
                  <a:extLst>
                    <a:ext uri="{9D8B030D-6E8A-4147-A177-3AD203B41FA5}">
                      <a16:colId xmlns:a16="http://schemas.microsoft.com/office/drawing/2014/main" val="1049589506"/>
                    </a:ext>
                  </a:extLst>
                </a:gridCol>
              </a:tblGrid>
              <a:tr h="449131">
                <a:tc>
                  <a:txBody>
                    <a:bodyPr/>
                    <a:lstStyle/>
                    <a:p>
                      <a:pPr>
                        <a:lnSpc>
                          <a:spcPct val="115000"/>
                        </a:lnSpc>
                      </a:pPr>
                      <a:endParaRPr lang="en-US" sz="1400" dirty="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10">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Interviewee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34104648"/>
                  </a:ext>
                </a:extLst>
              </a:tr>
              <a:tr h="848999">
                <a:tc>
                  <a:txBody>
                    <a:bodyPr/>
                    <a:lstStyle/>
                    <a:p>
                      <a:pPr marL="0" marR="0">
                        <a:lnSpc>
                          <a:spcPct val="115000"/>
                        </a:lnSpc>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endPar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200"/>
                        </a:spcBef>
                        <a:spcAft>
                          <a:spcPts val="200"/>
                        </a:spcAft>
                      </a:pPr>
                      <a:endPar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200"/>
                        </a:spcBef>
                        <a:spcAft>
                          <a:spcPts val="20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tc>
                  <a:txBody>
                    <a:bodyPr/>
                    <a:lstStyle/>
                    <a:p>
                      <a:pPr marL="0" marR="0" algn="ctr">
                        <a:lnSpc>
                          <a:spcPct val="115000"/>
                        </a:lnSpc>
                        <a:spcBef>
                          <a:spcPts val="200"/>
                        </a:spcBef>
                        <a:spcAft>
                          <a:spcPts val="200"/>
                        </a:spcAft>
                      </a:pPr>
                      <a:endPar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200"/>
                        </a:spcBef>
                        <a:spcAft>
                          <a:spcPts val="200"/>
                        </a:spcAft>
                      </a:pPr>
                      <a:endPar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200"/>
                        </a:spcBef>
                        <a:spcAft>
                          <a:spcPts val="20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CFF"/>
                    </a:solidFill>
                  </a:tcPr>
                </a:tc>
                <a:extLst>
                  <a:ext uri="{0D108BD9-81ED-4DB2-BD59-A6C34878D82A}">
                    <a16:rowId xmlns:a16="http://schemas.microsoft.com/office/drawing/2014/main" val="2571584987"/>
                  </a:ext>
                </a:extLst>
              </a:tr>
              <a:tr h="449131">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School-day staff run activities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655792154"/>
                  </a:ext>
                </a:extLst>
              </a:tr>
              <a:tr h="449131">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Consult with school-day staff</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512591444"/>
                  </a:ext>
                </a:extLst>
              </a:tr>
              <a:tr h="449131">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Review school-day curriculum</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a:lnSpc>
                          <a:spcPct val="115000"/>
                        </a:lnSpc>
                      </a:pP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EFF"/>
                    </a:solidFill>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47534586"/>
                  </a:ext>
                </a:extLst>
              </a:tr>
            </a:tbl>
          </a:graphicData>
        </a:graphic>
      </p:graphicFrame>
    </p:spTree>
    <p:extLst>
      <p:ext uri="{BB962C8B-B14F-4D97-AF65-F5344CB8AC3E}">
        <p14:creationId xmlns:p14="http://schemas.microsoft.com/office/powerpoint/2010/main" val="153977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Findings – Content Quality</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893479"/>
            <a:ext cx="11582401" cy="5216523"/>
          </a:xfrm>
        </p:spPr>
        <p:txBody>
          <a:bodyPr/>
          <a:lstStyle/>
          <a:p>
            <a:r>
              <a:rPr lang="en-US" sz="2800" dirty="0"/>
              <a:t>Gathering youth feedback as a way of ensuring engagement was another major theme.</a:t>
            </a:r>
          </a:p>
          <a:p>
            <a:pPr lvl="1">
              <a:spcBef>
                <a:spcPts val="0"/>
              </a:spcBef>
            </a:pPr>
            <a:r>
              <a:rPr lang="en-US" sz="2400" dirty="0"/>
              <a:t>Surveying youth, usually multiple times per year</a:t>
            </a:r>
          </a:p>
          <a:p>
            <a:pPr lvl="1">
              <a:spcBef>
                <a:spcPts val="0"/>
              </a:spcBef>
            </a:pPr>
            <a:r>
              <a:rPr lang="en-US" sz="2400" dirty="0"/>
              <a:t>Youth focus groups and/or advisory groups</a:t>
            </a:r>
          </a:p>
          <a:p>
            <a:pPr lvl="1">
              <a:spcBef>
                <a:spcPts val="0"/>
              </a:spcBef>
            </a:pPr>
            <a:r>
              <a:rPr lang="en-US" sz="2400" dirty="0"/>
              <a:t>Having youth note their “favorite thing” about each day</a:t>
            </a:r>
          </a:p>
          <a:p>
            <a:pPr lvl="1">
              <a:spcBef>
                <a:spcPts val="0"/>
              </a:spcBef>
            </a:pPr>
            <a:r>
              <a:rPr lang="en-US" sz="2400" dirty="0"/>
              <a:t>Having youth volunteer as administrative assistants for the program </a:t>
            </a:r>
          </a:p>
          <a:p>
            <a:pPr lvl="1">
              <a:spcBef>
                <a:spcPts val="0"/>
              </a:spcBef>
            </a:pPr>
            <a:r>
              <a:rPr lang="en-US" sz="2400" dirty="0"/>
              <a:t>Having an open-door policy</a:t>
            </a:r>
          </a:p>
          <a:p>
            <a:r>
              <a:rPr lang="en-US" sz="2800" dirty="0"/>
              <a:t>Most interviewees indicated a multipronged approach that focuses on maintaining positive relationships with youth.</a:t>
            </a:r>
          </a:p>
        </p:txBody>
      </p:sp>
    </p:spTree>
    <p:extLst>
      <p:ext uri="{BB962C8B-B14F-4D97-AF65-F5344CB8AC3E}">
        <p14:creationId xmlns:p14="http://schemas.microsoft.com/office/powerpoint/2010/main" val="3349913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Findings – Perceived Outcomes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1021404"/>
            <a:ext cx="11582400" cy="5138702"/>
          </a:xfrm>
        </p:spPr>
        <p:txBody>
          <a:bodyPr/>
          <a:lstStyle/>
          <a:p>
            <a:pPr>
              <a:spcBef>
                <a:spcPts val="0"/>
              </a:spcBef>
            </a:pPr>
            <a:r>
              <a:rPr lang="en-US" sz="2400" dirty="0"/>
              <a:t>Interviewees most frequently indicated that programs had some impact on academic improvement. However, the certainty and depth in describing this impact varied. </a:t>
            </a:r>
          </a:p>
          <a:p>
            <a:pPr>
              <a:spcBef>
                <a:spcPts val="0"/>
              </a:spcBef>
            </a:pPr>
            <a:r>
              <a:rPr lang="en-US" sz="2400" dirty="0"/>
              <a:t>Other types of outcomes were discussed at greater length and with more confidence. </a:t>
            </a:r>
          </a:p>
          <a:p>
            <a:pPr marL="0" indent="0">
              <a:spcBef>
                <a:spcPts val="0"/>
              </a:spcBef>
              <a:buNone/>
            </a:pPr>
            <a:r>
              <a:rPr lang="en-US" sz="1800" b="1" i="0" u="none" strike="noStrike" baseline="0" dirty="0">
                <a:solidFill>
                  <a:srgbClr val="000000"/>
                </a:solidFill>
                <a:latin typeface="Calibri" panose="020F0502020204030204" pitchFamily="34" charset="0"/>
              </a:rPr>
              <a:t>			Exhibit 28. Perceived Outcomes of 21st CCLC Programming</a:t>
            </a:r>
          </a:p>
          <a:p>
            <a:pPr marL="0" indent="0">
              <a:spcBef>
                <a:spcPts val="0"/>
              </a:spcBef>
              <a:buNone/>
            </a:pPr>
            <a:endParaRPr lang="en-US" sz="1800" b="1" dirty="0">
              <a:solidFill>
                <a:srgbClr val="000000"/>
              </a:solidFill>
              <a:latin typeface="Calibri" panose="020F0502020204030204" pitchFamily="34" charset="0"/>
            </a:endParaRPr>
          </a:p>
          <a:p>
            <a:pPr marL="0" indent="0">
              <a:spcBef>
                <a:spcPts val="0"/>
              </a:spcBef>
              <a:buNone/>
            </a:pPr>
            <a:endParaRPr lang="en-US" sz="1800" b="1" i="0" u="none" strike="noStrike" baseline="0" dirty="0">
              <a:solidFill>
                <a:srgbClr val="000000"/>
              </a:solidFill>
              <a:latin typeface="Calibri" panose="020F0502020204030204" pitchFamily="34" charset="0"/>
            </a:endParaRPr>
          </a:p>
          <a:p>
            <a:pPr marL="0" indent="0">
              <a:spcBef>
                <a:spcPts val="0"/>
              </a:spcBef>
              <a:buNone/>
            </a:pPr>
            <a:endParaRPr lang="en-US" sz="1800" b="1" dirty="0">
              <a:solidFill>
                <a:srgbClr val="000000"/>
              </a:solidFill>
              <a:latin typeface="Calibri" panose="020F0502020204030204" pitchFamily="34" charset="0"/>
            </a:endParaRPr>
          </a:p>
          <a:p>
            <a:pPr marL="0" indent="0">
              <a:spcBef>
                <a:spcPts val="0"/>
              </a:spcBef>
              <a:buNone/>
            </a:pPr>
            <a:endParaRPr lang="en-US" sz="1800" b="1" i="0" u="none" strike="noStrike" baseline="0" dirty="0">
              <a:solidFill>
                <a:srgbClr val="000000"/>
              </a:solidFill>
              <a:latin typeface="Calibri" panose="020F0502020204030204" pitchFamily="34" charset="0"/>
            </a:endParaRPr>
          </a:p>
          <a:p>
            <a:pPr marL="0" indent="0">
              <a:spcBef>
                <a:spcPts val="0"/>
              </a:spcBef>
              <a:buNone/>
            </a:pPr>
            <a:endParaRPr lang="en-US" sz="1800" b="1" dirty="0">
              <a:solidFill>
                <a:srgbClr val="000000"/>
              </a:solidFill>
              <a:latin typeface="Calibri" panose="020F0502020204030204" pitchFamily="34" charset="0"/>
            </a:endParaRPr>
          </a:p>
          <a:p>
            <a:pPr marL="0" indent="0">
              <a:spcBef>
                <a:spcPts val="0"/>
              </a:spcBef>
              <a:buNone/>
            </a:pPr>
            <a:endParaRPr lang="en-US" sz="1800" b="1" i="0" u="none" strike="noStrike" baseline="0" dirty="0">
              <a:solidFill>
                <a:srgbClr val="000000"/>
              </a:solidFill>
              <a:latin typeface="Calibri" panose="020F0502020204030204" pitchFamily="34" charset="0"/>
            </a:endParaRPr>
          </a:p>
          <a:p>
            <a:pPr marL="0" indent="0">
              <a:spcBef>
                <a:spcPts val="0"/>
              </a:spcBef>
              <a:buNone/>
            </a:pPr>
            <a:endParaRPr lang="en-US" sz="1800" b="1" dirty="0">
              <a:solidFill>
                <a:srgbClr val="000000"/>
              </a:solidFill>
              <a:latin typeface="Calibri" panose="020F0502020204030204" pitchFamily="34" charset="0"/>
            </a:endParaRPr>
          </a:p>
          <a:p>
            <a:pPr marL="0" indent="0" algn="ctr">
              <a:spcBef>
                <a:spcPts val="0"/>
              </a:spcBef>
              <a:buNone/>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SEL = social-emotional learning.</a:t>
            </a:r>
            <a:endParaRPr lang="en-US" sz="1400" b="1" i="0" u="none" strike="noStrike" baseline="0" dirty="0">
              <a:solidFill>
                <a:srgbClr val="000000"/>
              </a:solidFill>
              <a:latin typeface="Calibri" panose="020F0502020204030204" pitchFamily="34" charset="0"/>
            </a:endParaRPr>
          </a:p>
          <a:p>
            <a:pPr marL="0" indent="0">
              <a:buNone/>
            </a:pPr>
            <a:endParaRPr lang="en-US" sz="2400" dirty="0"/>
          </a:p>
        </p:txBody>
      </p:sp>
      <p:graphicFrame>
        <p:nvGraphicFramePr>
          <p:cNvPr id="7" name="Chart 6">
            <a:extLst>
              <a:ext uri="{FF2B5EF4-FFF2-40B4-BE49-F238E27FC236}">
                <a16:creationId xmlns:a16="http://schemas.microsoft.com/office/drawing/2014/main" id="{AF443D10-5B50-450F-89B4-5C02401F3B6F}"/>
              </a:ext>
            </a:extLst>
          </p:cNvPr>
          <p:cNvGraphicFramePr/>
          <p:nvPr>
            <p:extLst>
              <p:ext uri="{D42A27DB-BD31-4B8C-83A1-F6EECF244321}">
                <p14:modId xmlns:p14="http://schemas.microsoft.com/office/powerpoint/2010/main" val="338963547"/>
              </p:ext>
            </p:extLst>
          </p:nvPr>
        </p:nvGraphicFramePr>
        <p:xfrm>
          <a:off x="2850204" y="2743200"/>
          <a:ext cx="6444108" cy="33617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252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Overview</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72766"/>
            <a:ext cx="11582401" cy="5090898"/>
          </a:xfrm>
        </p:spPr>
        <p:txBody>
          <a:bodyPr/>
          <a:lstStyle/>
          <a:p>
            <a:pPr>
              <a:spcAft>
                <a:spcPts val="0"/>
              </a:spcAft>
            </a:pPr>
            <a:r>
              <a:rPr lang="en-US" sz="2800" b="0" i="0" u="none" strike="noStrike" baseline="0" dirty="0">
                <a:latin typeface="Calibri" panose="020F0502020204030204" pitchFamily="34" charset="0"/>
              </a:rPr>
              <a:t>2016-2019 collection and analysis</a:t>
            </a:r>
          </a:p>
          <a:p>
            <a:pPr>
              <a:spcAft>
                <a:spcPts val="0"/>
              </a:spcAft>
            </a:pPr>
            <a:r>
              <a:rPr lang="en-US" sz="2800" b="0" i="0" u="none" strike="noStrike" baseline="0" dirty="0">
                <a:latin typeface="Calibri" panose="020F0502020204030204" pitchFamily="34" charset="0"/>
              </a:rPr>
              <a:t>Sample of 22 sites (11 elementary, 11 middle schools) deemed to be of high quality</a:t>
            </a:r>
          </a:p>
          <a:p>
            <a:pPr>
              <a:spcAft>
                <a:spcPts val="0"/>
              </a:spcAft>
            </a:pPr>
            <a:r>
              <a:rPr lang="en-US" sz="2800" dirty="0">
                <a:latin typeface="Calibri" panose="020F0502020204030204" pitchFamily="34" charset="0"/>
              </a:rPr>
              <a:t>Data linked to YouthServices student participation data and to RIDE Data Warehouse data</a:t>
            </a:r>
          </a:p>
          <a:p>
            <a:pPr>
              <a:spcAft>
                <a:spcPts val="0"/>
              </a:spcAft>
            </a:pPr>
            <a:r>
              <a:rPr lang="en-US" sz="2800" dirty="0">
                <a:latin typeface="Calibri" panose="020F0502020204030204" pitchFamily="34" charset="0"/>
              </a:rPr>
              <a:t>Quasi-experimental design using descriptive methods to establish survey overview; Rasch analysis to convert data into construct scores; correlational techniques to explore data relationships; and propensity score matching to compare participants with non-participants</a:t>
            </a:r>
          </a:p>
          <a:p>
            <a:pPr marL="0" indent="0">
              <a:buNone/>
            </a:pPr>
            <a:endParaRPr lang="en-US" sz="4000" dirty="0"/>
          </a:p>
        </p:txBody>
      </p:sp>
    </p:spTree>
    <p:extLst>
      <p:ext uri="{BB962C8B-B14F-4D97-AF65-F5344CB8AC3E}">
        <p14:creationId xmlns:p14="http://schemas.microsoft.com/office/powerpoint/2010/main" val="145918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Outcomes – Areas Assessed</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1065683"/>
            <a:ext cx="11582399" cy="5094423"/>
          </a:xfrm>
        </p:spPr>
        <p:txBody>
          <a:bodyPr/>
          <a:lstStyle/>
          <a:p>
            <a:r>
              <a:rPr lang="en-US" sz="2800" dirty="0"/>
              <a:t>Youth agency and positive self-concept (i.e., confidence, self-efficacy, agency)</a:t>
            </a:r>
          </a:p>
          <a:p>
            <a:r>
              <a:rPr lang="en-US" sz="2800" dirty="0"/>
              <a:t>New sustained interests</a:t>
            </a:r>
          </a:p>
          <a:p>
            <a:r>
              <a:rPr lang="en-US" sz="2800" dirty="0"/>
              <a:t>Belonging/mattering through positive relationships</a:t>
            </a:r>
          </a:p>
          <a:p>
            <a:r>
              <a:rPr lang="en-US" sz="2800" dirty="0"/>
              <a:t>Knowledge and skills</a:t>
            </a:r>
          </a:p>
        </p:txBody>
      </p:sp>
    </p:spTree>
    <p:extLst>
      <p:ext uri="{BB962C8B-B14F-4D97-AF65-F5344CB8AC3E}">
        <p14:creationId xmlns:p14="http://schemas.microsoft.com/office/powerpoint/2010/main" val="273352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Outcomes – Tools and Scales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1111819"/>
            <a:ext cx="11582399" cy="4463843"/>
          </a:xfrm>
        </p:spPr>
        <p:txBody>
          <a:bodyPr/>
          <a:lstStyle/>
          <a:p>
            <a:r>
              <a:rPr lang="en-US" sz="2800" dirty="0"/>
              <a:t>Survey of Academic and Youth Outcomes Teacher Survey (SAYO-T):</a:t>
            </a:r>
          </a:p>
          <a:p>
            <a:pPr lvl="1">
              <a:spcBef>
                <a:spcPts val="0"/>
              </a:spcBef>
              <a:spcAft>
                <a:spcPts val="0"/>
              </a:spcAft>
            </a:pPr>
            <a:r>
              <a:rPr lang="en-US" sz="2400" dirty="0"/>
              <a:t>Engagement in learning</a:t>
            </a:r>
          </a:p>
          <a:p>
            <a:pPr lvl="1">
              <a:spcBef>
                <a:spcPts val="0"/>
              </a:spcBef>
              <a:spcAft>
                <a:spcPts val="0"/>
              </a:spcAft>
            </a:pPr>
            <a:r>
              <a:rPr lang="en-US" sz="2400" dirty="0"/>
              <a:t>Peer relationships</a:t>
            </a:r>
          </a:p>
          <a:p>
            <a:pPr lvl="1">
              <a:spcBef>
                <a:spcPts val="0"/>
              </a:spcBef>
              <a:spcAft>
                <a:spcPts val="0"/>
              </a:spcAft>
            </a:pPr>
            <a:r>
              <a:rPr lang="en-US" sz="2400" dirty="0"/>
              <a:t>Self-regulation</a:t>
            </a:r>
          </a:p>
          <a:p>
            <a:pPr>
              <a:spcBef>
                <a:spcPts val="0"/>
              </a:spcBef>
              <a:spcAft>
                <a:spcPts val="0"/>
              </a:spcAft>
            </a:pPr>
            <a:r>
              <a:rPr lang="en-US" sz="2800" dirty="0"/>
              <a:t>Youth Motivation and Engagement Survey (YMEB)</a:t>
            </a:r>
          </a:p>
          <a:p>
            <a:pPr lvl="1">
              <a:spcBef>
                <a:spcPts val="0"/>
              </a:spcBef>
              <a:spcAft>
                <a:spcPts val="0"/>
              </a:spcAft>
            </a:pPr>
            <a:r>
              <a:rPr lang="en-US" sz="2400" dirty="0"/>
              <a:t>Sense of how they were affected by program participation</a:t>
            </a:r>
          </a:p>
          <a:p>
            <a:pPr lvl="1">
              <a:spcBef>
                <a:spcPts val="0"/>
              </a:spcBef>
              <a:spcAft>
                <a:spcPts val="0"/>
              </a:spcAft>
            </a:pPr>
            <a:r>
              <a:rPr lang="en-US" sz="2400" dirty="0"/>
              <a:t>Positive youth development and SEL outcomes</a:t>
            </a:r>
          </a:p>
          <a:p>
            <a:pPr lvl="1">
              <a:spcBef>
                <a:spcPts val="0"/>
              </a:spcBef>
              <a:spcAft>
                <a:spcPts val="0"/>
              </a:spcAft>
            </a:pPr>
            <a:r>
              <a:rPr lang="en-US" sz="2400" dirty="0"/>
              <a:t>Change in interest in various content areas</a:t>
            </a:r>
          </a:p>
          <a:p>
            <a:pPr>
              <a:spcBef>
                <a:spcPts val="0"/>
              </a:spcBef>
              <a:spcAft>
                <a:spcPts val="0"/>
              </a:spcAft>
            </a:pPr>
            <a:endParaRPr lang="en-US" sz="2800" dirty="0"/>
          </a:p>
        </p:txBody>
      </p:sp>
    </p:spTree>
    <p:extLst>
      <p:ext uri="{BB962C8B-B14F-4D97-AF65-F5344CB8AC3E}">
        <p14:creationId xmlns:p14="http://schemas.microsoft.com/office/powerpoint/2010/main" val="2048458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50811"/>
            <a:ext cx="11582400" cy="1167428"/>
          </a:xfrm>
        </p:spPr>
        <p:txBody>
          <a:bodyPr/>
          <a:lstStyle/>
          <a:p>
            <a:r>
              <a:rPr lang="en-US" dirty="0"/>
              <a:t>Outcomes – Engagement in Learning, Peer Relationships, Self-Regulation – SAYO-T (Elementary)</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22</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1346768"/>
            <a:ext cx="12172960" cy="4813337"/>
          </a:xfrm>
        </p:spPr>
        <p:txBody>
          <a:bodyPr/>
          <a:lstStyle/>
          <a:p>
            <a:pPr>
              <a:buFont typeface="Arial" panose="020B0604020202020204" pitchFamily="34" charset="0"/>
              <a:buChar char="•"/>
            </a:pPr>
            <a:r>
              <a:rPr lang="en-US" sz="2400" dirty="0"/>
              <a:t>Statistically significant increase in Engagement in Learning and Self-Regulation</a:t>
            </a:r>
          </a:p>
          <a:p>
            <a:pPr>
              <a:buFont typeface="Arial" panose="020B0604020202020204" pitchFamily="34" charset="0"/>
              <a:buChar char="•"/>
            </a:pPr>
            <a:r>
              <a:rPr lang="en-US" sz="2400" dirty="0"/>
              <a:t>Not statistically significant increase in Peer Relationships</a:t>
            </a:r>
          </a:p>
          <a:p>
            <a:pPr>
              <a:buFont typeface="Arial" panose="020B0604020202020204" pitchFamily="34" charset="0"/>
              <a:buChar char="•"/>
            </a:pPr>
            <a:r>
              <a:rPr lang="en-US" sz="2400" dirty="0"/>
              <a:t>Most youth did not improve, but those who did had substantive growth.</a:t>
            </a:r>
          </a:p>
          <a:p>
            <a:pPr marL="228600" indent="0" algn="ctr">
              <a:lnSpc>
                <a:spcPct val="100000"/>
              </a:lnSpc>
            </a:pPr>
            <a:r>
              <a:rPr lang="en-US" sz="1800" b="1" i="0" u="none" strike="noStrike" baseline="0" dirty="0">
                <a:solidFill>
                  <a:srgbClr val="000000"/>
                </a:solidFill>
                <a:latin typeface="Calibri" panose="020F0502020204030204" pitchFamily="34" charset="0"/>
              </a:rPr>
              <a:t>Exhibit 31. Percentage of Students With Pre-Post Data by Degree of </a:t>
            </a:r>
          </a:p>
          <a:p>
            <a:pPr marL="228600" indent="0" algn="ctr">
              <a:lnSpc>
                <a:spcPct val="100000"/>
              </a:lnSpc>
              <a:spcBef>
                <a:spcPts val="0"/>
              </a:spcBef>
            </a:pPr>
            <a:r>
              <a:rPr lang="en-US" sz="1800" b="1" i="0" u="none" strike="noStrike" baseline="0" dirty="0">
                <a:solidFill>
                  <a:srgbClr val="000000"/>
                </a:solidFill>
                <a:latin typeface="Calibri" panose="020F0502020204030204" pitchFamily="34" charset="0"/>
              </a:rPr>
              <a:t>Change Demonstrated Between the Fall and Spring Administrations</a:t>
            </a: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800" b="1" dirty="0">
              <a:solidFill>
                <a:srgbClr val="000000"/>
              </a:solidFill>
              <a:latin typeface="Calibri" panose="020F0502020204030204" pitchFamily="34" charset="0"/>
            </a:endParaRPr>
          </a:p>
          <a:p>
            <a:pPr marL="228600" indent="0" algn="ctr">
              <a:lnSpc>
                <a:spcPct val="100000"/>
              </a:lnSpc>
              <a:spcBef>
                <a:spcPts val="0"/>
              </a:spcBef>
            </a:pPr>
            <a:endParaRPr lang="en-US" sz="1400" b="0" i="1" u="none" strike="noStrike" baseline="0" dirty="0">
              <a:solidFill>
                <a:srgbClr val="000000"/>
              </a:solidFill>
              <a:latin typeface="Calibri" panose="020F0502020204030204" pitchFamily="34" charset="0"/>
            </a:endParaRPr>
          </a:p>
          <a:p>
            <a:pPr marL="22860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The results in this exhibit are based only on those cases where all items appearing on a given scale were completed on the pre-post surveys. Results are based on 408 students both for the engagement in learning and peer relationships scales and 407 students for the self-regulation scale.</a:t>
            </a:r>
            <a:endParaRPr lang="en-US" sz="1400" dirty="0"/>
          </a:p>
          <a:p>
            <a:pPr>
              <a:buFont typeface="Arial" panose="020B0604020202020204" pitchFamily="34" charset="0"/>
              <a:buChar char="•"/>
            </a:pPr>
            <a:endParaRPr lang="en-US" sz="2800" dirty="0"/>
          </a:p>
        </p:txBody>
      </p:sp>
      <p:graphicFrame>
        <p:nvGraphicFramePr>
          <p:cNvPr id="8" name="Table 7">
            <a:extLst>
              <a:ext uri="{FF2B5EF4-FFF2-40B4-BE49-F238E27FC236}">
                <a16:creationId xmlns:a16="http://schemas.microsoft.com/office/drawing/2014/main" id="{E5BE8313-2D00-4207-994B-7942165BB9C9}"/>
              </a:ext>
            </a:extLst>
          </p:cNvPr>
          <p:cNvGraphicFramePr>
            <a:graphicFrameLocks noGrp="1"/>
          </p:cNvGraphicFramePr>
          <p:nvPr>
            <p:extLst>
              <p:ext uri="{D42A27DB-BD31-4B8C-83A1-F6EECF244321}">
                <p14:modId xmlns:p14="http://schemas.microsoft.com/office/powerpoint/2010/main" val="59203151"/>
              </p:ext>
            </p:extLst>
          </p:nvPr>
        </p:nvGraphicFramePr>
        <p:xfrm>
          <a:off x="1703540" y="3607367"/>
          <a:ext cx="8603433" cy="1991417"/>
        </p:xfrm>
        <a:graphic>
          <a:graphicData uri="http://schemas.openxmlformats.org/drawingml/2006/table">
            <a:tbl>
              <a:tblPr firstRow="1" firstCol="1" bandRow="1"/>
              <a:tblGrid>
                <a:gridCol w="2290262">
                  <a:extLst>
                    <a:ext uri="{9D8B030D-6E8A-4147-A177-3AD203B41FA5}">
                      <a16:colId xmlns:a16="http://schemas.microsoft.com/office/drawing/2014/main" val="2807628083"/>
                    </a:ext>
                  </a:extLst>
                </a:gridCol>
                <a:gridCol w="1578063">
                  <a:extLst>
                    <a:ext uri="{9D8B030D-6E8A-4147-A177-3AD203B41FA5}">
                      <a16:colId xmlns:a16="http://schemas.microsoft.com/office/drawing/2014/main" val="3955461150"/>
                    </a:ext>
                  </a:extLst>
                </a:gridCol>
                <a:gridCol w="1578063">
                  <a:extLst>
                    <a:ext uri="{9D8B030D-6E8A-4147-A177-3AD203B41FA5}">
                      <a16:colId xmlns:a16="http://schemas.microsoft.com/office/drawing/2014/main" val="3162901105"/>
                    </a:ext>
                  </a:extLst>
                </a:gridCol>
                <a:gridCol w="1578063">
                  <a:extLst>
                    <a:ext uri="{9D8B030D-6E8A-4147-A177-3AD203B41FA5}">
                      <a16:colId xmlns:a16="http://schemas.microsoft.com/office/drawing/2014/main" val="855863213"/>
                    </a:ext>
                  </a:extLst>
                </a:gridCol>
                <a:gridCol w="1578982">
                  <a:extLst>
                    <a:ext uri="{9D8B030D-6E8A-4147-A177-3AD203B41FA5}">
                      <a16:colId xmlns:a16="http://schemas.microsoft.com/office/drawing/2014/main" val="2957406781"/>
                    </a:ext>
                  </a:extLst>
                </a:gridCol>
              </a:tblGrid>
              <a:tr h="1015961">
                <a:tc>
                  <a:txBody>
                    <a:bodyPr/>
                    <a:lstStyle/>
                    <a:p>
                      <a:pPr marL="0" marR="0">
                        <a:lnSpc>
                          <a:spcPct val="115000"/>
                        </a:lnSpc>
                        <a:spcBef>
                          <a:spcPts val="0"/>
                        </a:spcBef>
                        <a:spcAft>
                          <a:spcPts val="600"/>
                        </a:spcAft>
                      </a:pPr>
                      <a:r>
                        <a:rPr lang="en-US" sz="1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change or a decrease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one item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two items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three or more items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extLst>
                  <a:ext uri="{0D108BD9-81ED-4DB2-BD59-A6C34878D82A}">
                    <a16:rowId xmlns:a16="http://schemas.microsoft.com/office/drawing/2014/main" val="3433402942"/>
                  </a:ext>
                </a:extLst>
              </a:tr>
              <a:tr h="325152">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Engagement in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24615"/>
                  </a:ext>
                </a:extLst>
              </a:tr>
              <a:tr h="325152">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Peer relationships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399316"/>
                  </a:ext>
                </a:extLst>
              </a:tr>
              <a:tr h="325152">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Self-regulation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98458"/>
                  </a:ext>
                </a:extLst>
              </a:tr>
            </a:tbl>
          </a:graphicData>
        </a:graphic>
      </p:graphicFrame>
    </p:spTree>
    <p:extLst>
      <p:ext uri="{BB962C8B-B14F-4D97-AF65-F5344CB8AC3E}">
        <p14:creationId xmlns:p14="http://schemas.microsoft.com/office/powerpoint/2010/main" val="1071380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1079746"/>
          </a:xfrm>
        </p:spPr>
        <p:txBody>
          <a:bodyPr/>
          <a:lstStyle/>
          <a:p>
            <a:r>
              <a:rPr lang="en-US" dirty="0"/>
              <a:t>Outcomes – Positive Mindsets, Interpersonal Skills –  YMEB (Middle School)</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23</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1439693"/>
            <a:ext cx="12172960" cy="4720413"/>
          </a:xfrm>
        </p:spPr>
        <p:txBody>
          <a:bodyPr/>
          <a:lstStyle/>
          <a:p>
            <a:pPr>
              <a:buFont typeface="Arial" panose="020B0604020202020204" pitchFamily="34" charset="0"/>
              <a:buChar char="•"/>
            </a:pPr>
            <a:r>
              <a:rPr lang="en-US" sz="2400" dirty="0"/>
              <a:t>Not statistically significant decline in Interpersonal Skills and in Positive Mindsets</a:t>
            </a:r>
          </a:p>
          <a:p>
            <a:pPr>
              <a:buFont typeface="Arial" panose="020B0604020202020204" pitchFamily="34" charset="0"/>
              <a:buChar char="•"/>
            </a:pPr>
            <a:r>
              <a:rPr lang="en-US" sz="2400" dirty="0"/>
              <a:t>Most youth did not improve, but those who did had substantive growth.</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Exhibit 33. Percentage of Students With Pre-Post Data by Degree of </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Change Demonstrated Between the Fall and Spring Administrations</a:t>
            </a: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The results in this exhibit are based only on those cases where all items appearing on a given scale were completed on the pre-post surveys. The results are based on 300 students for the interpersonal skills scale and 292 students for the positive mindsets scale.</a:t>
            </a: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buFont typeface="Arial" panose="020B0604020202020204" pitchFamily="34" charset="0"/>
              <a:buChar char="•"/>
            </a:pPr>
            <a:endParaRPr lang="en-US" sz="2800" dirty="0"/>
          </a:p>
        </p:txBody>
      </p:sp>
      <p:graphicFrame>
        <p:nvGraphicFramePr>
          <p:cNvPr id="8" name="Table 7">
            <a:extLst>
              <a:ext uri="{FF2B5EF4-FFF2-40B4-BE49-F238E27FC236}">
                <a16:creationId xmlns:a16="http://schemas.microsoft.com/office/drawing/2014/main" id="{E5BE8313-2D00-4207-994B-7942165BB9C9}"/>
              </a:ext>
            </a:extLst>
          </p:cNvPr>
          <p:cNvGraphicFramePr>
            <a:graphicFrameLocks noGrp="1"/>
          </p:cNvGraphicFramePr>
          <p:nvPr>
            <p:extLst>
              <p:ext uri="{D42A27DB-BD31-4B8C-83A1-F6EECF244321}">
                <p14:modId xmlns:p14="http://schemas.microsoft.com/office/powerpoint/2010/main" val="1934985081"/>
              </p:ext>
            </p:extLst>
          </p:nvPr>
        </p:nvGraphicFramePr>
        <p:xfrm>
          <a:off x="1878905" y="3139641"/>
          <a:ext cx="8530225" cy="1981912"/>
        </p:xfrm>
        <a:graphic>
          <a:graphicData uri="http://schemas.openxmlformats.org/drawingml/2006/table">
            <a:tbl>
              <a:tblPr firstRow="1" firstCol="1" bandRow="1"/>
              <a:tblGrid>
                <a:gridCol w="2270774">
                  <a:extLst>
                    <a:ext uri="{9D8B030D-6E8A-4147-A177-3AD203B41FA5}">
                      <a16:colId xmlns:a16="http://schemas.microsoft.com/office/drawing/2014/main" val="2807628083"/>
                    </a:ext>
                  </a:extLst>
                </a:gridCol>
                <a:gridCol w="1564635">
                  <a:extLst>
                    <a:ext uri="{9D8B030D-6E8A-4147-A177-3AD203B41FA5}">
                      <a16:colId xmlns:a16="http://schemas.microsoft.com/office/drawing/2014/main" val="3955461150"/>
                    </a:ext>
                  </a:extLst>
                </a:gridCol>
                <a:gridCol w="1564635">
                  <a:extLst>
                    <a:ext uri="{9D8B030D-6E8A-4147-A177-3AD203B41FA5}">
                      <a16:colId xmlns:a16="http://schemas.microsoft.com/office/drawing/2014/main" val="3162901105"/>
                    </a:ext>
                  </a:extLst>
                </a:gridCol>
                <a:gridCol w="1564635">
                  <a:extLst>
                    <a:ext uri="{9D8B030D-6E8A-4147-A177-3AD203B41FA5}">
                      <a16:colId xmlns:a16="http://schemas.microsoft.com/office/drawing/2014/main" val="855863213"/>
                    </a:ext>
                  </a:extLst>
                </a:gridCol>
                <a:gridCol w="1565546">
                  <a:extLst>
                    <a:ext uri="{9D8B030D-6E8A-4147-A177-3AD203B41FA5}">
                      <a16:colId xmlns:a16="http://schemas.microsoft.com/office/drawing/2014/main" val="2957406781"/>
                    </a:ext>
                  </a:extLst>
                </a:gridCol>
              </a:tblGrid>
              <a:tr h="1208418">
                <a:tc>
                  <a:txBody>
                    <a:bodyPr/>
                    <a:lstStyle/>
                    <a:p>
                      <a:pPr marL="0" marR="0">
                        <a:lnSpc>
                          <a:spcPct val="115000"/>
                        </a:lnSpc>
                        <a:spcBef>
                          <a:spcPts val="0"/>
                        </a:spcBef>
                        <a:spcAft>
                          <a:spcPts val="600"/>
                        </a:spcAft>
                      </a:pPr>
                      <a:r>
                        <a:rPr lang="en-US" sz="1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change or a decrease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one item</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two items</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Improvement on three or more items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A71"/>
                    </a:solidFill>
                  </a:tcPr>
                </a:tc>
                <a:extLst>
                  <a:ext uri="{0D108BD9-81ED-4DB2-BD59-A6C34878D82A}">
                    <a16:rowId xmlns:a16="http://schemas.microsoft.com/office/drawing/2014/main" val="3433402942"/>
                  </a:ext>
                </a:extLst>
              </a:tr>
              <a:tr h="386747">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Positive mindsets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24615"/>
                  </a:ext>
                </a:extLst>
              </a:tr>
              <a:tr h="386747">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Interpersonal skills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399316"/>
                  </a:ext>
                </a:extLst>
              </a:tr>
            </a:tbl>
          </a:graphicData>
        </a:graphic>
      </p:graphicFrame>
    </p:spTree>
    <p:extLst>
      <p:ext uri="{BB962C8B-B14F-4D97-AF65-F5344CB8AC3E}">
        <p14:creationId xmlns:p14="http://schemas.microsoft.com/office/powerpoint/2010/main" val="3744226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Outcomes – Increased Interests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24</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874588"/>
            <a:ext cx="11491642" cy="5285519"/>
          </a:xfrm>
        </p:spPr>
        <p:txBody>
          <a:bodyPr/>
          <a:lstStyle/>
          <a:p>
            <a:pPr>
              <a:buFont typeface="Arial" panose="020B0604020202020204" pitchFamily="34" charset="0"/>
              <a:buChar char="•"/>
            </a:pPr>
            <a:r>
              <a:rPr lang="en-US" sz="2400" dirty="0"/>
              <a:t>Almost half of youth reported an increased interested in sports.</a:t>
            </a:r>
          </a:p>
          <a:p>
            <a:pPr>
              <a:buFont typeface="Arial" panose="020B0604020202020204" pitchFamily="34" charset="0"/>
              <a:buChar char="•"/>
            </a:pPr>
            <a:r>
              <a:rPr lang="en-US" sz="2400" dirty="0"/>
              <a:t>Many also reported an increased interest in other subjects.</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Exhibit 34. Percentage of Youth Survey Respondents Who Indicated Being </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More Interested in Topic Relative to the Beginning of the School Year</a:t>
            </a: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9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survey responses from 369 youth.</a:t>
            </a:r>
            <a:endParaRPr lang="en-US" sz="14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2800" dirty="0"/>
          </a:p>
        </p:txBody>
      </p:sp>
      <p:graphicFrame>
        <p:nvGraphicFramePr>
          <p:cNvPr id="10" name="Chart 9">
            <a:extLst>
              <a:ext uri="{FF2B5EF4-FFF2-40B4-BE49-F238E27FC236}">
                <a16:creationId xmlns:a16="http://schemas.microsoft.com/office/drawing/2014/main" id="{A4F9D6FC-6728-4E86-9604-991B44F74B3B}"/>
              </a:ext>
            </a:extLst>
          </p:cNvPr>
          <p:cNvGraphicFramePr/>
          <p:nvPr>
            <p:extLst>
              <p:ext uri="{D42A27DB-BD31-4B8C-83A1-F6EECF244321}">
                <p14:modId xmlns:p14="http://schemas.microsoft.com/office/powerpoint/2010/main" val="3365186801"/>
              </p:ext>
            </p:extLst>
          </p:nvPr>
        </p:nvGraphicFramePr>
        <p:xfrm>
          <a:off x="2189409" y="2419610"/>
          <a:ext cx="7418053" cy="3740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379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Outcomes – Self-Esteem –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25</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874588"/>
            <a:ext cx="11491642" cy="5285519"/>
          </a:xfrm>
        </p:spPr>
        <p:txBody>
          <a:bodyPr/>
          <a:lstStyle/>
          <a:p>
            <a:pPr>
              <a:buFont typeface="Arial" panose="020B0604020202020204" pitchFamily="34" charset="0"/>
              <a:buChar char="•"/>
            </a:pPr>
            <a:r>
              <a:rPr lang="en-US" sz="2400" dirty="0"/>
              <a:t>Almost half of youth participants reported an improvement in self-esteem.</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Exhibit 35. Percentage of Youth Survey Respondents Based on How Their </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Self-Esteem Changed Since the Beginning of the 2018–19 School Year</a:t>
            </a: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survey responses from 365 youth.</a:t>
            </a:r>
            <a:endParaRPr lang="en-US" sz="14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2800" dirty="0"/>
          </a:p>
        </p:txBody>
      </p:sp>
      <p:graphicFrame>
        <p:nvGraphicFramePr>
          <p:cNvPr id="9" name="Chart 8">
            <a:extLst>
              <a:ext uri="{FF2B5EF4-FFF2-40B4-BE49-F238E27FC236}">
                <a16:creationId xmlns:a16="http://schemas.microsoft.com/office/drawing/2014/main" id="{5E50CD30-0278-48FA-8B22-CAD4E30472BE}"/>
              </a:ext>
            </a:extLst>
          </p:cNvPr>
          <p:cNvGraphicFramePr/>
          <p:nvPr>
            <p:extLst>
              <p:ext uri="{D42A27DB-BD31-4B8C-83A1-F6EECF244321}">
                <p14:modId xmlns:p14="http://schemas.microsoft.com/office/powerpoint/2010/main" val="3955767847"/>
              </p:ext>
            </p:extLst>
          </p:nvPr>
        </p:nvGraphicFramePr>
        <p:xfrm>
          <a:off x="2189409" y="1998580"/>
          <a:ext cx="7129954" cy="3796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7461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60539"/>
            <a:ext cx="11582400" cy="1192480"/>
          </a:xfrm>
        </p:spPr>
        <p:txBody>
          <a:bodyPr/>
          <a:lstStyle/>
          <a:p>
            <a:r>
              <a:rPr lang="en-US" dirty="0"/>
              <a:t>Outcomes – Program Impact – Youth Experiences Survey (Middle School)</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26</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1293779"/>
            <a:ext cx="11868160" cy="4841276"/>
          </a:xfrm>
        </p:spPr>
        <p:txBody>
          <a:bodyPr/>
          <a:lstStyle/>
          <a:p>
            <a:pPr>
              <a:buFont typeface="Arial" panose="020B0604020202020204" pitchFamily="34" charset="0"/>
              <a:buChar char="•"/>
            </a:pPr>
            <a:r>
              <a:rPr lang="en-US" sz="2000" dirty="0"/>
              <a:t>When asked about areas where the 21</a:t>
            </a:r>
            <a:r>
              <a:rPr lang="en-US" sz="2000" baseline="30000" dirty="0"/>
              <a:t>st</a:t>
            </a:r>
            <a:r>
              <a:rPr lang="en-US" sz="2000" dirty="0"/>
              <a:t> CCLC program helped them, the top 5 were around new friendships, improved confidence or self-esteem, and discovery of new interests/abilities.</a:t>
            </a:r>
          </a:p>
          <a:p>
            <a:pPr algn="ctr">
              <a:lnSpc>
                <a:spcPct val="100000"/>
              </a:lnSpc>
              <a:spcBef>
                <a:spcPts val="0"/>
              </a:spcBef>
            </a:pPr>
            <a:r>
              <a:rPr lang="en-US" sz="1800" b="1" i="0" u="none" strike="noStrike" baseline="0" dirty="0">
                <a:solidFill>
                  <a:srgbClr val="000000"/>
                </a:solidFill>
                <a:latin typeface="Calibri" panose="020F0502020204030204" pitchFamily="34" charset="0"/>
              </a:rPr>
              <a:t>Exhibit 36. Percentage of Youth Experience Survey Respondents Indicating a Particular Program Impact</a:t>
            </a: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4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dirty="0">
              <a:solidFill>
                <a:srgbClr val="000000"/>
              </a:solidFill>
              <a:latin typeface="Calibri" panose="020F0502020204030204" pitchFamily="34" charset="0"/>
            </a:endParaRPr>
          </a:p>
          <a:p>
            <a:pPr algn="ctr">
              <a:lnSpc>
                <a:spcPct val="100000"/>
              </a:lnSpc>
              <a:spcBef>
                <a:spcPts val="0"/>
              </a:spcBef>
            </a:pPr>
            <a:r>
              <a:rPr lang="en-US" sz="1200" b="0" i="1" u="none" strike="noStrike" baseline="0" dirty="0">
                <a:solidFill>
                  <a:srgbClr val="000000"/>
                </a:solidFill>
                <a:latin typeface="Calibri" panose="020F0502020204030204" pitchFamily="34" charset="0"/>
              </a:rPr>
              <a:t>Note. </a:t>
            </a:r>
            <a:r>
              <a:rPr lang="en-US" sz="1200" b="0" i="0" u="none" strike="noStrike" baseline="0" dirty="0">
                <a:solidFill>
                  <a:srgbClr val="000000"/>
                </a:solidFill>
                <a:latin typeface="Calibri" panose="020F0502020204030204" pitchFamily="34" charset="0"/>
              </a:rPr>
              <a:t>Based on survey responses from 365 youth.</a:t>
            </a:r>
            <a:endParaRPr lang="en-US" sz="1200" b="1" i="0" u="none" strike="noStrike" baseline="0" dirty="0">
              <a:solidFill>
                <a:srgbClr val="000000"/>
              </a:solidFill>
              <a:latin typeface="Calibri" panose="020F0502020204030204" pitchFamily="34" charset="0"/>
            </a:endParaRPr>
          </a:p>
          <a:p>
            <a:pPr algn="ctr">
              <a:lnSpc>
                <a:spcPct val="100000"/>
              </a:lnSpc>
              <a:spcBef>
                <a:spcPts val="0"/>
              </a:spcBef>
            </a:pPr>
            <a:endParaRPr lang="en-US" sz="1800" b="1" i="0" u="none" strike="noStrike" baseline="0" dirty="0">
              <a:solidFill>
                <a:srgbClr val="000000"/>
              </a:solidFill>
              <a:latin typeface="Calibri" panose="020F0502020204030204" pitchFamily="34" charset="0"/>
            </a:endParaRPr>
          </a:p>
        </p:txBody>
      </p:sp>
      <p:graphicFrame>
        <p:nvGraphicFramePr>
          <p:cNvPr id="6" name="Table 5">
            <a:extLst>
              <a:ext uri="{FF2B5EF4-FFF2-40B4-BE49-F238E27FC236}">
                <a16:creationId xmlns:a16="http://schemas.microsoft.com/office/drawing/2014/main" id="{7C4A02C7-3830-481B-A2F9-F31842CCA2B0}"/>
              </a:ext>
            </a:extLst>
          </p:cNvPr>
          <p:cNvGraphicFramePr>
            <a:graphicFrameLocks noGrp="1"/>
          </p:cNvGraphicFramePr>
          <p:nvPr>
            <p:extLst>
              <p:ext uri="{D42A27DB-BD31-4B8C-83A1-F6EECF244321}">
                <p14:modId xmlns:p14="http://schemas.microsoft.com/office/powerpoint/2010/main" val="1067573949"/>
              </p:ext>
            </p:extLst>
          </p:nvPr>
        </p:nvGraphicFramePr>
        <p:xfrm>
          <a:off x="2189409" y="2407505"/>
          <a:ext cx="7214577" cy="3517312"/>
        </p:xfrm>
        <a:graphic>
          <a:graphicData uri="http://schemas.openxmlformats.org/drawingml/2006/table">
            <a:tbl>
              <a:tblPr firstRow="1"/>
              <a:tblGrid>
                <a:gridCol w="5342987">
                  <a:extLst>
                    <a:ext uri="{9D8B030D-6E8A-4147-A177-3AD203B41FA5}">
                      <a16:colId xmlns:a16="http://schemas.microsoft.com/office/drawing/2014/main" val="3760499724"/>
                    </a:ext>
                  </a:extLst>
                </a:gridCol>
                <a:gridCol w="1871590">
                  <a:extLst>
                    <a:ext uri="{9D8B030D-6E8A-4147-A177-3AD203B41FA5}">
                      <a16:colId xmlns:a16="http://schemas.microsoft.com/office/drawing/2014/main" val="1681298242"/>
                    </a:ext>
                  </a:extLst>
                </a:gridCol>
              </a:tblGrid>
              <a:tr h="219832">
                <a:tc>
                  <a:txBody>
                    <a:bodyPr/>
                    <a:lstStyle/>
                    <a:p>
                      <a:pPr marL="0" marR="0" algn="ctr">
                        <a:lnSpc>
                          <a:spcPct val="115000"/>
                        </a:lnSpc>
                        <a:spcBef>
                          <a:spcPts val="200"/>
                        </a:spcBef>
                        <a:spcAft>
                          <a:spcPts val="200"/>
                        </a:spcAft>
                      </a:pPr>
                      <a:r>
                        <a:rPr lang="en-US"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How has this program helped you specifically?</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b">
                    <a:lnL w="12700" cap="flat" cmpd="sng" algn="ctr">
                      <a:solidFill>
                        <a:srgbClr val="00486E"/>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Percentage in top three</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0" marB="0" anchor="b">
                    <a:lnL w="12700" cap="flat" cmpd="sng" algn="ctr">
                      <a:solidFill>
                        <a:srgbClr val="FFFFFF"/>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003462"/>
                    </a:solidFill>
                  </a:tcPr>
                </a:tc>
                <a:extLst>
                  <a:ext uri="{0D108BD9-81ED-4DB2-BD59-A6C34878D82A}">
                    <a16:rowId xmlns:a16="http://schemas.microsoft.com/office/drawing/2014/main" val="727175213"/>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 new friends.</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45.8%</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extLst>
                  <a:ext uri="{0D108BD9-81ED-4DB2-BD59-A6C34878D82A}">
                    <a16:rowId xmlns:a16="http://schemas.microsoft.com/office/drawing/2014/main" val="3632027405"/>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Find out what I like to do.</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31.6%</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extLst>
                  <a:ext uri="{0D108BD9-81ED-4DB2-BD59-A6C34878D82A}">
                    <a16:rowId xmlns:a16="http://schemas.microsoft.com/office/drawing/2014/main" val="430274036"/>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Feel good about myself.</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25.6%</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extLst>
                  <a:ext uri="{0D108BD9-81ED-4DB2-BD59-A6C34878D82A}">
                    <a16:rowId xmlns:a16="http://schemas.microsoft.com/office/drawing/2014/main" val="2999041275"/>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Find out what I’m good at doing.</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24.5%</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extLst>
                  <a:ext uri="{0D108BD9-81ED-4DB2-BD59-A6C34878D82A}">
                    <a16:rowId xmlns:a16="http://schemas.microsoft.com/office/drawing/2014/main" val="1339152422"/>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Discover things I want to learn more about.</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20.4%</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solidFill>
                      <a:srgbClr val="DDDDDD"/>
                    </a:solidFill>
                  </a:tcPr>
                </a:tc>
                <a:extLst>
                  <a:ext uri="{0D108BD9-81ED-4DB2-BD59-A6C34878D82A}">
                    <a16:rowId xmlns:a16="http://schemas.microsoft.com/office/drawing/2014/main" val="1047264427"/>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Think about what I might like to do when I get older.</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19.6%</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1169147242"/>
                  </a:ext>
                </a:extLst>
              </a:tr>
              <a:tr h="219832">
                <a:tc>
                  <a:txBody>
                    <a:bodyPr/>
                    <a:lstStyle/>
                    <a:p>
                      <a:pPr marL="0" marR="0">
                        <a:lnSpc>
                          <a:spcPct val="115000"/>
                        </a:lnSpc>
                        <a:spcBef>
                          <a:spcPts val="200"/>
                        </a:spcBef>
                        <a:spcAft>
                          <a:spcPts val="2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With my confidence.</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16.3%</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2677352116"/>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Learn things that will be important for my future.</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14.7%</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1325841206"/>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Learn things that will help me in school.</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13.9%</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3289859723"/>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Think about the kinds of classes I want to take in the future.</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12.0%</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3168044710"/>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Feel good because I was helping my community.</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10.9%</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2467823248"/>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Find out what is important to me.</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10.1%</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2203101105"/>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Learn about things that are important to my community.</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8.4%</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886878695"/>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program hasn’t actually helped me.</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7.4%</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1127018669"/>
                  </a:ext>
                </a:extLst>
              </a:tr>
              <a:tr h="219832">
                <a:tc>
                  <a:txBody>
                    <a:bodyPr/>
                    <a:lstStyle/>
                    <a:p>
                      <a:pPr marL="0" marR="0">
                        <a:lnSpc>
                          <a:spcPct val="115000"/>
                        </a:lnSpc>
                        <a:spcBef>
                          <a:spcPts val="200"/>
                        </a:spcBef>
                        <a:spcAft>
                          <a:spcPts val="2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 prefer not to answer.</a:t>
                      </a:r>
                    </a:p>
                  </a:txBody>
                  <a:tcPr marL="45720" marR="45720" marT="0" marB="0" anchor="ctr">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9.0%</a:t>
                      </a:r>
                    </a:p>
                  </a:txBody>
                  <a:tcPr marL="45720" marR="45720" marT="0" marB="0">
                    <a:lnL w="12700" cap="flat" cmpd="sng" algn="ctr">
                      <a:solidFill>
                        <a:srgbClr val="00486E"/>
                      </a:solidFill>
                      <a:prstDash val="solid"/>
                      <a:round/>
                      <a:headEnd type="none" w="med" len="med"/>
                      <a:tailEnd type="none" w="med" len="med"/>
                    </a:lnL>
                    <a:lnR w="12700" cap="flat" cmpd="sng" algn="ctr">
                      <a:solidFill>
                        <a:srgbClr val="00486E"/>
                      </a:solidFill>
                      <a:prstDash val="solid"/>
                      <a:round/>
                      <a:headEnd type="none" w="med" len="med"/>
                      <a:tailEnd type="none" w="med" len="med"/>
                    </a:lnR>
                    <a:lnT w="12700" cap="flat" cmpd="sng" algn="ctr">
                      <a:solidFill>
                        <a:srgbClr val="00486E"/>
                      </a:solidFill>
                      <a:prstDash val="solid"/>
                      <a:round/>
                      <a:headEnd type="none" w="med" len="med"/>
                      <a:tailEnd type="none" w="med" len="med"/>
                    </a:lnT>
                    <a:lnB w="12700" cap="flat" cmpd="sng" algn="ctr">
                      <a:solidFill>
                        <a:srgbClr val="00486E"/>
                      </a:solidFill>
                      <a:prstDash val="solid"/>
                      <a:round/>
                      <a:headEnd type="none" w="med" len="med"/>
                      <a:tailEnd type="none" w="med" len="med"/>
                    </a:lnB>
                  </a:tcPr>
                </a:tc>
                <a:extLst>
                  <a:ext uri="{0D108BD9-81ED-4DB2-BD59-A6C34878D82A}">
                    <a16:rowId xmlns:a16="http://schemas.microsoft.com/office/drawing/2014/main" val="2934983497"/>
                  </a:ext>
                </a:extLst>
              </a:tr>
            </a:tbl>
          </a:graphicData>
        </a:graphic>
      </p:graphicFrame>
    </p:spTree>
    <p:extLst>
      <p:ext uri="{BB962C8B-B14F-4D97-AF65-F5344CB8AC3E}">
        <p14:creationId xmlns:p14="http://schemas.microsoft.com/office/powerpoint/2010/main" val="3767717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64541"/>
            <a:ext cx="11582400" cy="1138374"/>
          </a:xfrm>
        </p:spPr>
        <p:txBody>
          <a:bodyPr/>
          <a:lstStyle/>
          <a:p>
            <a:r>
              <a:rPr lang="en-US" dirty="0"/>
              <a:t>Outcomes – Opportunities for Agency – Youth Experience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27</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498059"/>
            <a:ext cx="11582399" cy="4389173"/>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0"/>
              </a:spcBef>
              <a:buFont typeface="Arial" panose="020B0604020202020204" pitchFamily="34" charset="0"/>
              <a:buChar char="•"/>
            </a:pPr>
            <a:r>
              <a:rPr lang="en-US" sz="2400" dirty="0"/>
              <a:t>Most youth reported “sometimes” having opportunities to experience a sense of agency in program offerings.</a:t>
            </a:r>
          </a:p>
          <a:p>
            <a:pPr marL="342900" indent="-342900">
              <a:lnSpc>
                <a:spcPct val="100000"/>
              </a:lnSpc>
              <a:spcBef>
                <a:spcPts val="0"/>
              </a:spcBef>
              <a:buFont typeface="Arial" panose="020B0604020202020204" pitchFamily="34" charset="0"/>
              <a:buChar char="•"/>
            </a:pPr>
            <a:r>
              <a:rPr lang="en-US" sz="2400" dirty="0"/>
              <a:t>Having opportunities to choose how to spend time was the most frequently reported item on the scale (35% often).</a:t>
            </a:r>
          </a:p>
          <a:p>
            <a:pPr marL="342900" indent="-342900">
              <a:lnSpc>
                <a:spcPct val="100000"/>
              </a:lnSpc>
              <a:spcBef>
                <a:spcPts val="0"/>
              </a:spcBef>
              <a:buFont typeface="Arial" panose="020B0604020202020204" pitchFamily="34" charset="0"/>
              <a:buChar char="•"/>
            </a:pPr>
            <a:r>
              <a:rPr lang="en-US" sz="2400" dirty="0"/>
              <a:t>Having opportunities to make decisions or rules for the program was the least (19% never).</a:t>
            </a:r>
          </a:p>
          <a:p>
            <a:pPr marL="0" indent="0" algn="ctr">
              <a:lnSpc>
                <a:spcPct val="100000"/>
              </a:lnSpc>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Exhibit 38. Opportunities for Agency Scale—Percentage of Students by Response Category</a:t>
            </a:r>
          </a:p>
          <a:p>
            <a:pPr marL="0" indent="0" algn="ctr">
              <a:lnSpc>
                <a:spcPct val="100000"/>
              </a:lnSpc>
              <a:spcBef>
                <a:spcPts val="0"/>
              </a:spcBef>
            </a:pPr>
            <a:endParaRPr lang="en-US" sz="1800" b="1" dirty="0">
              <a:solidFill>
                <a:srgbClr val="000000"/>
              </a:solidFill>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survey responses from 318 youth.</a:t>
            </a:r>
            <a:endParaRPr lang="en-US" sz="14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Bef>
                <a:spcPts val="0"/>
              </a:spcBef>
              <a:buFont typeface="Arial" panose="020B0604020202020204" pitchFamily="34" charset="0"/>
              <a:buChar char="•"/>
            </a:pPr>
            <a:endParaRPr lang="en-US" sz="2400" dirty="0"/>
          </a:p>
        </p:txBody>
      </p:sp>
      <p:graphicFrame>
        <p:nvGraphicFramePr>
          <p:cNvPr id="9" name="Chart 8">
            <a:extLst>
              <a:ext uri="{FF2B5EF4-FFF2-40B4-BE49-F238E27FC236}">
                <a16:creationId xmlns:a16="http://schemas.microsoft.com/office/drawing/2014/main" id="{B759C1EA-BFE6-47F5-8F65-F32B9DAA564B}"/>
              </a:ext>
            </a:extLst>
          </p:cNvPr>
          <p:cNvGraphicFramePr/>
          <p:nvPr>
            <p:extLst>
              <p:ext uri="{D42A27DB-BD31-4B8C-83A1-F6EECF244321}">
                <p14:modId xmlns:p14="http://schemas.microsoft.com/office/powerpoint/2010/main" val="547305192"/>
              </p:ext>
            </p:extLst>
          </p:nvPr>
        </p:nvGraphicFramePr>
        <p:xfrm>
          <a:off x="2279737" y="3998070"/>
          <a:ext cx="7202466" cy="1928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7194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89593"/>
            <a:ext cx="11582400" cy="1257109"/>
          </a:xfrm>
        </p:spPr>
        <p:txBody>
          <a:bodyPr/>
          <a:lstStyle/>
          <a:p>
            <a:r>
              <a:rPr lang="en-US" dirty="0"/>
              <a:t>Outcomes – Perceptions of Adults &amp; Other Youth – Youth Experience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28</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478603"/>
            <a:ext cx="11582399" cy="4681501"/>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pPr>
            <a:r>
              <a:rPr lang="en-US" sz="1800" b="1" i="0" u="none" strike="noStrike" baseline="0" dirty="0">
                <a:solidFill>
                  <a:srgbClr val="000000"/>
                </a:solidFill>
                <a:latin typeface="Calibri" panose="020F0502020204030204" pitchFamily="34" charset="0"/>
              </a:rPr>
              <a:t>Exhibit 41. Perceptions of Activity Leaders and Other Youth Scales—Percentage of Students by Response Category</a:t>
            </a: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survey responses from 306 youth to the Perceptions of Activity Leader scale and 304 youth to the Perceptions of Other Youth scale.</a:t>
            </a:r>
            <a:endParaRPr lang="en-US" sz="14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Bef>
                <a:spcPts val="0"/>
              </a:spcBef>
              <a:buFont typeface="Arial" panose="020B0604020202020204" pitchFamily="34" charset="0"/>
              <a:buChar char="•"/>
            </a:pPr>
            <a:endParaRPr lang="en-US" sz="2400" dirty="0"/>
          </a:p>
        </p:txBody>
      </p:sp>
      <p:graphicFrame>
        <p:nvGraphicFramePr>
          <p:cNvPr id="9" name="Chart 8">
            <a:extLst>
              <a:ext uri="{FF2B5EF4-FFF2-40B4-BE49-F238E27FC236}">
                <a16:creationId xmlns:a16="http://schemas.microsoft.com/office/drawing/2014/main" id="{00000000-0008-0000-0400-000004000000}"/>
              </a:ext>
            </a:extLst>
          </p:cNvPr>
          <p:cNvGraphicFramePr/>
          <p:nvPr>
            <p:extLst>
              <p:ext uri="{D42A27DB-BD31-4B8C-83A1-F6EECF244321}">
                <p14:modId xmlns:p14="http://schemas.microsoft.com/office/powerpoint/2010/main" val="4253413494"/>
              </p:ext>
            </p:extLst>
          </p:nvPr>
        </p:nvGraphicFramePr>
        <p:xfrm>
          <a:off x="2390503" y="1844367"/>
          <a:ext cx="6677297" cy="40364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7386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89593"/>
            <a:ext cx="11582400" cy="1257109"/>
          </a:xfrm>
        </p:spPr>
        <p:txBody>
          <a:bodyPr/>
          <a:lstStyle/>
          <a:p>
            <a:r>
              <a:rPr lang="en-US" dirty="0"/>
              <a:t>Outcomes – Perceptions of Adults &amp; Other Youth – Youth Experience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29</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3">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546702"/>
            <a:ext cx="11582399" cy="4613403"/>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Aft>
                <a:spcPts val="600"/>
              </a:spcAft>
              <a:buFont typeface="Arial" panose="020B0604020202020204" pitchFamily="34" charset="0"/>
              <a:buChar char="•"/>
            </a:pPr>
            <a:r>
              <a:rPr lang="en-US" sz="2400" dirty="0"/>
              <a:t>Student perceptions of activity leaders were more positive than results on the opportunities for agency scale.</a:t>
            </a:r>
          </a:p>
          <a:p>
            <a:pPr marL="342900" indent="-342900">
              <a:lnSpc>
                <a:spcPct val="100000"/>
              </a:lnSpc>
              <a:spcAft>
                <a:spcPts val="600"/>
              </a:spcAft>
              <a:buFont typeface="Arial" panose="020B0604020202020204" pitchFamily="34" charset="0"/>
              <a:buChar char="•"/>
            </a:pPr>
            <a:r>
              <a:rPr lang="en-US" sz="2400" dirty="0"/>
              <a:t>“There is an adult here who I enjoy being around” (76% true or mostly true) and “there is an adult here who helps me when I have a problem” (74% true or mostly true) were the most positive items.</a:t>
            </a:r>
          </a:p>
          <a:p>
            <a:pPr marL="342900" indent="-342900">
              <a:lnSpc>
                <a:spcPct val="100000"/>
              </a:lnSpc>
              <a:spcAft>
                <a:spcPts val="600"/>
              </a:spcAft>
              <a:buFont typeface="Arial" panose="020B0604020202020204" pitchFamily="34" charset="0"/>
              <a:buChar char="•"/>
            </a:pPr>
            <a:r>
              <a:rPr lang="en-US" sz="2400" dirty="0"/>
              <a:t>Perceptions of other youth were generally less positive, although most still fell in the completely true or mostly true categories.</a:t>
            </a:r>
          </a:p>
          <a:p>
            <a:pPr marL="342900" indent="-342900">
              <a:lnSpc>
                <a:spcPct val="100000"/>
              </a:lnSpc>
              <a:spcAft>
                <a:spcPts val="600"/>
              </a:spcAft>
              <a:buFont typeface="Arial" panose="020B0604020202020204" pitchFamily="34" charset="0"/>
              <a:buChar char="•"/>
            </a:pPr>
            <a:endParaRPr lang="en-US" sz="24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Aft>
                <a:spcPts val="600"/>
              </a:spcAft>
            </a:pPr>
            <a:endParaRPr lang="en-US" sz="24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237288425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Overview</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01889"/>
            <a:ext cx="11582401" cy="5161775"/>
          </a:xfrm>
        </p:spPr>
        <p:txBody>
          <a:bodyPr/>
          <a:lstStyle/>
          <a:p>
            <a:r>
              <a:rPr lang="en-US" sz="2800" dirty="0">
                <a:latin typeface="Calibri" panose="020F0502020204030204" pitchFamily="34" charset="0"/>
              </a:rPr>
              <a:t>Data collection:</a:t>
            </a:r>
          </a:p>
          <a:p>
            <a:pPr marL="914400" lvl="1" indent="-457200">
              <a:spcAft>
                <a:spcPts val="0"/>
              </a:spcAft>
              <a:buFont typeface="+mj-lt"/>
              <a:buAutoNum type="alphaLcPeriod"/>
            </a:pPr>
            <a:r>
              <a:rPr lang="en-US" sz="2400" b="0" i="0" u="none" strike="noStrike" baseline="0" dirty="0">
                <a:latin typeface="Calibri" panose="020F0502020204030204" pitchFamily="34" charset="0"/>
              </a:rPr>
              <a:t>Elementary and middle school program director/site coordinator interviews and surveys</a:t>
            </a:r>
          </a:p>
          <a:p>
            <a:pPr marL="914400" lvl="1" indent="-457200">
              <a:spcAft>
                <a:spcPts val="0"/>
              </a:spcAft>
              <a:buFont typeface="+mj-lt"/>
              <a:buAutoNum type="alphaLcPeriod"/>
            </a:pPr>
            <a:r>
              <a:rPr lang="en-US" sz="2400" b="0" i="0" u="none" strike="noStrike" baseline="0" dirty="0">
                <a:latin typeface="Calibri" panose="020F0502020204030204" pitchFamily="34" charset="0"/>
              </a:rPr>
              <a:t>Elementary and middle school program observation assessments (PQA)</a:t>
            </a:r>
          </a:p>
          <a:p>
            <a:pPr marL="914400" lvl="1" indent="-457200">
              <a:spcAft>
                <a:spcPts val="0"/>
              </a:spcAft>
              <a:buFont typeface="+mj-lt"/>
              <a:buAutoNum type="alphaLcPeriod"/>
            </a:pPr>
            <a:r>
              <a:rPr lang="en-US" sz="2400" b="0" i="0" u="none" strike="noStrike" baseline="0" dirty="0">
                <a:latin typeface="Calibri" panose="020F0502020204030204" pitchFamily="34" charset="0"/>
              </a:rPr>
              <a:t>Elementary school teacher surveys (SAYO-T)</a:t>
            </a:r>
          </a:p>
          <a:p>
            <a:pPr marL="914400" lvl="1" indent="-457200">
              <a:spcAft>
                <a:spcPts val="0"/>
              </a:spcAft>
              <a:buFont typeface="+mj-lt"/>
              <a:buAutoNum type="alphaLcPeriod"/>
            </a:pPr>
            <a:r>
              <a:rPr lang="en-US" sz="2400" dirty="0">
                <a:latin typeface="Calibri" panose="020F0502020204030204" pitchFamily="34" charset="0"/>
              </a:rPr>
              <a:t>Pre-post middle school youth outcome surveys (YMEB)</a:t>
            </a:r>
          </a:p>
          <a:p>
            <a:pPr marL="914400" lvl="1" indent="-457200">
              <a:spcAft>
                <a:spcPts val="0"/>
              </a:spcAft>
              <a:buFont typeface="+mj-lt"/>
              <a:buAutoNum type="alphaLcPeriod"/>
            </a:pPr>
            <a:r>
              <a:rPr lang="en-US" sz="2400" dirty="0">
                <a:latin typeface="Calibri" panose="020F0502020204030204" pitchFamily="34" charset="0"/>
              </a:rPr>
              <a:t>Year-end middle school youth experience surveys (“Youth Experience Survey”)</a:t>
            </a:r>
          </a:p>
          <a:p>
            <a:pPr marL="914400" lvl="1" indent="-457200">
              <a:spcAft>
                <a:spcPts val="0"/>
              </a:spcAft>
              <a:buFont typeface="+mj-lt"/>
              <a:buAutoNum type="alphaLcPeriod"/>
            </a:pPr>
            <a:r>
              <a:rPr lang="en-US" sz="2400" dirty="0">
                <a:latin typeface="Calibri" panose="020F0502020204030204" pitchFamily="34" charset="0"/>
              </a:rPr>
              <a:t>After-program middle school sites youth engagement surveys (“Youth Engagement Survey”)</a:t>
            </a:r>
          </a:p>
        </p:txBody>
      </p:sp>
    </p:spTree>
    <p:extLst>
      <p:ext uri="{BB962C8B-B14F-4D97-AF65-F5344CB8AC3E}">
        <p14:creationId xmlns:p14="http://schemas.microsoft.com/office/powerpoint/2010/main" val="1141163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89593"/>
            <a:ext cx="11582400" cy="1257109"/>
          </a:xfrm>
        </p:spPr>
        <p:txBody>
          <a:bodyPr/>
          <a:lstStyle/>
          <a:p>
            <a:r>
              <a:rPr lang="en-US" dirty="0"/>
              <a:t>Outcomes – Opportunities for Skill-Building – Youth Experience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30</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546701"/>
            <a:ext cx="11757497" cy="4613403"/>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400" dirty="0"/>
              <a:t>Students were roughly split between responding “yes, definitely” and “sort of” when asked whether they had opportunities to build various types of skills.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400" dirty="0"/>
              <a:t>The most common experience reported in this scale was “I tried new things” (53% yes, definitely). </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400" dirty="0"/>
              <a:t>The least common was “I learned about setting priorities” (39% yes, definitely).</a:t>
            </a: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r>
              <a:rPr lang="en-US" sz="1800" b="1" i="0" u="none" strike="noStrike" baseline="0" dirty="0">
                <a:solidFill>
                  <a:srgbClr val="000000"/>
                </a:solidFill>
                <a:latin typeface="Calibri" panose="020F0502020204030204" pitchFamily="34" charset="0"/>
              </a:rPr>
              <a:t>Exhibit 43. Opportunities for Skill-Building Scale—Percentage of Students by Response Category</a:t>
            </a: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survey responses from 270 youth.</a:t>
            </a:r>
            <a:endParaRPr lang="en-US" sz="14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u="none" strike="noStrike" baseline="0" dirty="0">
                <a:solidFill>
                  <a:srgbClr val="000000"/>
                </a:solidFill>
                <a:latin typeface="Calibri" panose="020F0502020204030204" pitchFamily="34" charset="0"/>
              </a:rPr>
              <a:t>Based on survey responses from 270 youth.</a:t>
            </a:r>
            <a:endParaRPr lang="en-US" sz="1400" b="1"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Bef>
                <a:spcPts val="0"/>
              </a:spcBef>
              <a:buFont typeface="Arial" panose="020B0604020202020204" pitchFamily="34" charset="0"/>
              <a:buChar char="•"/>
            </a:pPr>
            <a:endParaRPr lang="en-US" sz="2400" dirty="0"/>
          </a:p>
        </p:txBody>
      </p:sp>
      <p:graphicFrame>
        <p:nvGraphicFramePr>
          <p:cNvPr id="7" name="Chart 6">
            <a:extLst>
              <a:ext uri="{FF2B5EF4-FFF2-40B4-BE49-F238E27FC236}">
                <a16:creationId xmlns:a16="http://schemas.microsoft.com/office/drawing/2014/main" id="{B759C1EA-BFE6-47F5-8F65-F32B9DAA564B}"/>
              </a:ext>
            </a:extLst>
          </p:cNvPr>
          <p:cNvGraphicFramePr/>
          <p:nvPr>
            <p:extLst>
              <p:ext uri="{D42A27DB-BD31-4B8C-83A1-F6EECF244321}">
                <p14:modId xmlns:p14="http://schemas.microsoft.com/office/powerpoint/2010/main" val="1249730946"/>
              </p:ext>
            </p:extLst>
          </p:nvPr>
        </p:nvGraphicFramePr>
        <p:xfrm>
          <a:off x="3044825" y="3948492"/>
          <a:ext cx="6102350" cy="18589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0077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89593"/>
            <a:ext cx="11757764" cy="850275"/>
          </a:xfrm>
        </p:spPr>
        <p:txBody>
          <a:bodyPr/>
          <a:lstStyle/>
          <a:p>
            <a:r>
              <a:rPr lang="en-US" dirty="0"/>
              <a:t>Outcomes – Youth Experiences in Programming – Youth Engagement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31</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478603"/>
            <a:ext cx="11582399" cy="4681501"/>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pPr>
            <a:r>
              <a:rPr lang="en-US" sz="1800" b="1" i="0" u="none" strike="noStrike" baseline="0" dirty="0">
                <a:solidFill>
                  <a:srgbClr val="000000"/>
                </a:solidFill>
                <a:latin typeface="Calibri" panose="020F0502020204030204" pitchFamily="34" charset="0"/>
              </a:rPr>
              <a:t>Exhibit 44. Summary of Responses to Key Constructs From the Youth Engagement Survey</a:t>
            </a:r>
          </a:p>
          <a:p>
            <a:pPr marL="0" indent="0" algn="ctr">
              <a:lnSpc>
                <a:spcPct val="100000"/>
              </a:lnSpc>
              <a:spcBef>
                <a:spcPts val="0"/>
              </a:spcBef>
            </a:pPr>
            <a:r>
              <a:rPr lang="en-US" sz="1800" b="1" i="0" u="none" strike="noStrike" baseline="0" dirty="0">
                <a:solidFill>
                  <a:srgbClr val="000000"/>
                </a:solidFill>
                <a:latin typeface="Calibri" panose="020F0502020204030204" pitchFamily="34" charset="0"/>
              </a:rPr>
              <a:t>Percentage of Students by Response Category</a:t>
            </a:r>
          </a:p>
          <a:p>
            <a:pPr marL="0" indent="0" algn="ctr">
              <a:lnSpc>
                <a:spcPct val="100000"/>
              </a:lnSpc>
              <a:spcBef>
                <a:spcPts val="0"/>
              </a:spcBef>
            </a:pPr>
            <a:endParaRPr lang="en-US" sz="14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2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Based on 1,528 responses to the questions asked on the engagement scales, 1,527 responses to the questions asked on the relevance scale, 1,520 responses to the question asked on the challenge scale, 1,521 responses to the questions asked on the affect scale, 1,510 responses to the question asked on the learned something scale, and 1,532 responses to the questions asked on the interaction scale.</a:t>
            </a:r>
            <a:endParaRPr lang="en-US" sz="14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i="0" u="none" strike="noStrike" baseline="0" dirty="0">
              <a:solidFill>
                <a:srgbClr val="000000"/>
              </a:solidFill>
              <a:latin typeface="Calibri" panose="020F0502020204030204" pitchFamily="34"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Bef>
                <a:spcPts val="0"/>
              </a:spcBef>
              <a:buFont typeface="Arial" panose="020B0604020202020204" pitchFamily="34" charset="0"/>
              <a:buChar char="•"/>
            </a:pPr>
            <a:endParaRPr lang="en-US" sz="2400" dirty="0"/>
          </a:p>
        </p:txBody>
      </p:sp>
      <p:graphicFrame>
        <p:nvGraphicFramePr>
          <p:cNvPr id="7" name="Chart 6">
            <a:extLst>
              <a:ext uri="{FF2B5EF4-FFF2-40B4-BE49-F238E27FC236}">
                <a16:creationId xmlns:a16="http://schemas.microsoft.com/office/drawing/2014/main" id="{00000000-0008-0000-0400-000004000000}"/>
              </a:ext>
            </a:extLst>
          </p:cNvPr>
          <p:cNvGraphicFramePr/>
          <p:nvPr>
            <p:extLst>
              <p:ext uri="{D42A27DB-BD31-4B8C-83A1-F6EECF244321}">
                <p14:modId xmlns:p14="http://schemas.microsoft.com/office/powerpoint/2010/main" val="3045771432"/>
              </p:ext>
            </p:extLst>
          </p:nvPr>
        </p:nvGraphicFramePr>
        <p:xfrm>
          <a:off x="1954060" y="2052537"/>
          <a:ext cx="8315336" cy="34220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2628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89593"/>
            <a:ext cx="11745238" cy="1257109"/>
          </a:xfrm>
        </p:spPr>
        <p:txBody>
          <a:bodyPr/>
          <a:lstStyle/>
          <a:p>
            <a:r>
              <a:rPr lang="en-US" dirty="0"/>
              <a:t>Outcomes – Youth Experiences in Programming – Youth Engagement Survey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32</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8" name="Content Placeholder 2"/>
          <p:cNvSpPr txBox="1">
            <a:spLocks/>
          </p:cNvSpPr>
          <p:nvPr/>
        </p:nvSpPr>
        <p:spPr>
          <a:xfrm>
            <a:off x="304801" y="1624519"/>
            <a:ext cx="11582399" cy="4535586"/>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Bef>
                <a:spcPts val="0"/>
              </a:spcBef>
              <a:spcAft>
                <a:spcPts val="600"/>
              </a:spcAft>
              <a:buFont typeface="Arial" panose="020B0604020202020204" pitchFamily="34" charset="0"/>
              <a:buChar char="•"/>
            </a:pPr>
            <a:r>
              <a:rPr lang="en-US" sz="2400" dirty="0"/>
              <a:t>Youth were asked to report whether they had positive experiences while participating in 21</a:t>
            </a:r>
            <a:r>
              <a:rPr lang="en-US" sz="2400" baseline="30000" dirty="0"/>
              <a:t>st</a:t>
            </a:r>
            <a:r>
              <a:rPr lang="en-US" sz="2400" dirty="0"/>
              <a:t> CCLC programming immediately following activities.</a:t>
            </a:r>
          </a:p>
          <a:p>
            <a:pPr marL="285750" indent="-285750">
              <a:lnSpc>
                <a:spcPct val="100000"/>
              </a:lnSpc>
              <a:spcBef>
                <a:spcPts val="0"/>
              </a:spcBef>
              <a:spcAft>
                <a:spcPts val="600"/>
              </a:spcAft>
              <a:buFont typeface="Arial" panose="020B0604020202020204" pitchFamily="34" charset="0"/>
              <a:buChar char="•"/>
            </a:pPr>
            <a:r>
              <a:rPr lang="en-US" sz="2400" dirty="0"/>
              <a:t>Questions related to “Interaction” (67% very much) and “Positive affect” (60% very much) were the most positive.</a:t>
            </a:r>
          </a:p>
          <a:p>
            <a:pPr marL="285750" indent="-285750">
              <a:lnSpc>
                <a:spcPct val="100000"/>
              </a:lnSpc>
              <a:spcBef>
                <a:spcPts val="0"/>
              </a:spcBef>
              <a:spcAft>
                <a:spcPts val="600"/>
              </a:spcAft>
              <a:buFont typeface="Arial" panose="020B0604020202020204" pitchFamily="34" charset="0"/>
              <a:buChar char="•"/>
            </a:pPr>
            <a:r>
              <a:rPr lang="en-US" sz="2400" dirty="0"/>
              <a:t>“Relevance” and “Learning or getting better at something” were generally positive (47% very much for both).</a:t>
            </a:r>
          </a:p>
          <a:p>
            <a:pPr marL="285750" indent="-285750">
              <a:lnSpc>
                <a:spcPct val="100000"/>
              </a:lnSpc>
              <a:spcBef>
                <a:spcPts val="0"/>
              </a:spcBef>
              <a:spcAft>
                <a:spcPts val="600"/>
              </a:spcAft>
              <a:buFont typeface="Arial" panose="020B0604020202020204" pitchFamily="34" charset="0"/>
              <a:buChar char="•"/>
            </a:pPr>
            <a:r>
              <a:rPr lang="en-US" sz="2400" dirty="0"/>
              <a:t>“Engagement” was less positive (69% somewhat).</a:t>
            </a:r>
          </a:p>
          <a:p>
            <a:pPr marL="285750" indent="-285750">
              <a:lnSpc>
                <a:spcPct val="100000"/>
              </a:lnSpc>
              <a:spcBef>
                <a:spcPts val="0"/>
              </a:spcBef>
              <a:spcAft>
                <a:spcPts val="600"/>
              </a:spcAft>
              <a:buFont typeface="Arial" panose="020B0604020202020204" pitchFamily="34" charset="0"/>
              <a:buChar char="•"/>
            </a:pPr>
            <a:r>
              <a:rPr lang="en-US" sz="2400" dirty="0"/>
              <a:t>Students largely did not feel very challenged by program activities (41% not at all).</a:t>
            </a:r>
          </a:p>
          <a:p>
            <a:pPr marL="285750" indent="-285750">
              <a:lnSpc>
                <a:spcPct val="100000"/>
              </a:lnSpc>
              <a:spcBef>
                <a:spcPts val="0"/>
              </a:spcBef>
              <a:spcAft>
                <a:spcPts val="600"/>
              </a:spcAft>
              <a:buFont typeface="Arial" panose="020B0604020202020204" pitchFamily="34" charset="0"/>
              <a:buChar char="•"/>
            </a:pPr>
            <a:endParaRPr lang="en-US" sz="2400" b="1" i="0" u="none" strike="noStrike" baseline="0" dirty="0">
              <a:solidFill>
                <a:srgbClr val="000000"/>
              </a:solidFill>
              <a:latin typeface="Calibri" panose="020F0502020204030204" pitchFamily="34" charset="0"/>
            </a:endParaRPr>
          </a:p>
          <a:p>
            <a:pPr marL="0" indent="0" algn="ctr">
              <a:lnSpc>
                <a:spcPct val="100000"/>
              </a:lnSpc>
              <a:spcBef>
                <a:spcPts val="0"/>
              </a:spcBef>
              <a:spcAft>
                <a:spcPts val="600"/>
              </a:spcAft>
            </a:pPr>
            <a:endParaRPr lang="en-US" sz="24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lgn="ctr">
              <a:lnSpc>
                <a:spcPct val="100000"/>
              </a:lnSpc>
              <a:spcBef>
                <a:spcPts val="0"/>
              </a:spcBef>
              <a:spcAft>
                <a:spcPts val="600"/>
              </a:spcAft>
            </a:pPr>
            <a:endParaRPr lang="en-US" sz="24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342900" indent="-342900">
              <a:lnSpc>
                <a:spcPct val="100000"/>
              </a:lnSpc>
              <a:spcBef>
                <a:spcPts val="0"/>
              </a:spcBef>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623434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4">
            <a:extLst>
              <a:ext uri="{FF2B5EF4-FFF2-40B4-BE49-F238E27FC236}">
                <a16:creationId xmlns:a16="http://schemas.microsoft.com/office/drawing/2014/main" id="{85899F54-39A0-4C4B-A96F-0D0ADBB7DC03}"/>
              </a:ext>
            </a:extLst>
          </p:cNvPr>
          <p:cNvSpPr txBox="1">
            <a:spLocks/>
          </p:cNvSpPr>
          <p:nvPr/>
        </p:nvSpPr>
        <p:spPr>
          <a:xfrm>
            <a:off x="0" y="974796"/>
            <a:ext cx="11464748" cy="5087801"/>
          </a:xfrm>
          <a:prstGeom prst="rect">
            <a:avLst/>
          </a:prstGeom>
          <a:noFill/>
          <a:ln>
            <a:noFill/>
          </a:ln>
        </p:spPr>
        <p:txBody>
          <a:bodyPr spcFirstLastPara="1" vert="horz" wrap="square" lIns="91425" tIns="45700" rIns="91425" bIns="45700" rtlCol="0" anchor="t" anchorCtr="0">
            <a:noAutofit/>
          </a:bodyPr>
          <a:lstStyle>
            <a:lvl1pPr marL="457200" lvl="0"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1pPr>
            <a:lvl2pPr marL="914400" lvl="1"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2pPr>
            <a:lvl3pPr marL="1371600" lvl="2"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3pPr>
            <a:lvl4pPr marL="1828800" lvl="3"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4pPr>
            <a:lvl5pPr marL="2286000" lvl="4" indent="-228600" algn="l" defTabSz="914400" rtl="0" eaLnBrk="1" latinLnBrk="0" hangingPunct="1">
              <a:lnSpc>
                <a:spcPct val="123000"/>
              </a:lnSpc>
              <a:spcBef>
                <a:spcPts val="600"/>
              </a:spcBef>
              <a:spcAft>
                <a:spcPts val="0"/>
              </a:spcAft>
              <a:buClr>
                <a:schemeClr val="accent1"/>
              </a:buClr>
              <a:buSzPts val="2100"/>
              <a:buFont typeface="Arial" panose="020B0604020202020204" pitchFamily="34" charset="0"/>
              <a:buNone/>
              <a:defRPr sz="2100" kern="1200">
                <a:solidFill>
                  <a:schemeClr val="accent6"/>
                </a:solidFill>
                <a:latin typeface="Libre Franklin"/>
                <a:ea typeface="Libre Franklin"/>
                <a:cs typeface="Libre Franklin"/>
                <a:sym typeface="Libre Franklin"/>
              </a:defRPr>
            </a:lvl5pPr>
            <a:lvl6pPr marL="2743200" lvl="5" indent="-342900" algn="l" defTabSz="914400" rtl="0" eaLnBrk="1" latinLnBrk="0" hangingPunct="1">
              <a:lnSpc>
                <a:spcPct val="90000"/>
              </a:lnSpc>
              <a:spcBef>
                <a:spcPts val="6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228600" indent="0"/>
            <a:r>
              <a:rPr lang="en-US" sz="2400" dirty="0"/>
              <a:t>Variables tested...</a:t>
            </a:r>
            <a:r>
              <a:rPr lang="en-US" sz="2800" dirty="0"/>
              <a:t>					</a:t>
            </a:r>
            <a:r>
              <a:rPr lang="en-US" sz="2400" dirty="0"/>
              <a:t>...with Outcomes</a:t>
            </a:r>
            <a:endParaRPr lang="en-US" sz="2800" dirty="0"/>
          </a:p>
          <a:p>
            <a:pPr marL="228600" indent="0"/>
            <a:endParaRPr lang="en-US" sz="2800" dirty="0"/>
          </a:p>
          <a:p>
            <a:pPr marL="228600" indent="0"/>
            <a:endParaRPr lang="en-US" sz="2800" dirty="0"/>
          </a:p>
        </p:txBody>
      </p:sp>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Outcomes – SAYO-T (Elementary)</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33</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1493925"/>
            <a:ext cx="11464748" cy="4568672"/>
          </a:xfrm>
        </p:spPr>
        <p:txBody>
          <a:bodyPr/>
          <a:lstStyle/>
          <a:p>
            <a:pPr marL="228600" indent="0"/>
            <a:endParaRPr lang="en-US" sz="2800" dirty="0"/>
          </a:p>
          <a:p>
            <a:pPr marL="228600" indent="0"/>
            <a:endParaRPr lang="en-US" sz="2800" dirty="0"/>
          </a:p>
          <a:p>
            <a:pPr marL="228600" indent="0"/>
            <a:endParaRPr lang="en-US" sz="2800" dirty="0"/>
          </a:p>
        </p:txBody>
      </p:sp>
      <p:graphicFrame>
        <p:nvGraphicFramePr>
          <p:cNvPr id="6" name="Table 5">
            <a:extLst>
              <a:ext uri="{FF2B5EF4-FFF2-40B4-BE49-F238E27FC236}">
                <a16:creationId xmlns:a16="http://schemas.microsoft.com/office/drawing/2014/main" id="{FF44E844-9B9A-4CF8-8C1E-0744036FD4F1}"/>
              </a:ext>
            </a:extLst>
          </p:cNvPr>
          <p:cNvGraphicFramePr>
            <a:graphicFrameLocks noGrp="1"/>
          </p:cNvGraphicFramePr>
          <p:nvPr>
            <p:extLst>
              <p:ext uri="{D42A27DB-BD31-4B8C-83A1-F6EECF244321}">
                <p14:modId xmlns:p14="http://schemas.microsoft.com/office/powerpoint/2010/main" val="456785116"/>
              </p:ext>
            </p:extLst>
          </p:nvPr>
        </p:nvGraphicFramePr>
        <p:xfrm>
          <a:off x="6508521" y="1608174"/>
          <a:ext cx="3211467" cy="725932"/>
        </p:xfrm>
        <a:graphic>
          <a:graphicData uri="http://schemas.openxmlformats.org/drawingml/2006/table">
            <a:tbl>
              <a:tblPr firstRow="1" firstCol="1" bandRow="1"/>
              <a:tblGrid>
                <a:gridCol w="3211467">
                  <a:extLst>
                    <a:ext uri="{9D8B030D-6E8A-4147-A177-3AD203B41FA5}">
                      <a16:colId xmlns:a16="http://schemas.microsoft.com/office/drawing/2014/main" val="1756695191"/>
                    </a:ext>
                  </a:extLst>
                </a:gridCol>
              </a:tblGrid>
              <a:tr h="0">
                <a:tc>
                  <a:txBody>
                    <a:bodyPr/>
                    <a:lstStyle/>
                    <a:p>
                      <a:pPr marL="0" marR="0">
                        <a:lnSpc>
                          <a:spcPct val="115000"/>
                        </a:lnSpc>
                        <a:spcBef>
                          <a:spcPts val="200"/>
                        </a:spcBef>
                        <a:spcAft>
                          <a:spcPts val="20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SAYO-T outcomes (elementary school grade levels)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88558048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Growth in engagement in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910009"/>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Growth in peer relationships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8928485"/>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Growth in self-regulation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22887"/>
                  </a:ext>
                </a:extLst>
              </a:tr>
            </a:tbl>
          </a:graphicData>
        </a:graphic>
      </p:graphicFrame>
      <p:graphicFrame>
        <p:nvGraphicFramePr>
          <p:cNvPr id="9" name="Table 8">
            <a:extLst>
              <a:ext uri="{FF2B5EF4-FFF2-40B4-BE49-F238E27FC236}">
                <a16:creationId xmlns:a16="http://schemas.microsoft.com/office/drawing/2014/main" id="{52A35CBB-84CE-49B4-8CC8-B15110E8B546}"/>
              </a:ext>
            </a:extLst>
          </p:cNvPr>
          <p:cNvGraphicFramePr>
            <a:graphicFrameLocks noGrp="1"/>
          </p:cNvGraphicFramePr>
          <p:nvPr>
            <p:extLst>
              <p:ext uri="{D42A27DB-BD31-4B8C-83A1-F6EECF244321}">
                <p14:modId xmlns:p14="http://schemas.microsoft.com/office/powerpoint/2010/main" val="114363517"/>
              </p:ext>
            </p:extLst>
          </p:nvPr>
        </p:nvGraphicFramePr>
        <p:xfrm>
          <a:off x="158750" y="1608174"/>
          <a:ext cx="5937250" cy="2903728"/>
        </p:xfrm>
        <a:graphic>
          <a:graphicData uri="http://schemas.openxmlformats.org/drawingml/2006/table">
            <a:tbl>
              <a:tblPr firstRow="1" firstCol="1" bandRow="1"/>
              <a:tblGrid>
                <a:gridCol w="5937250">
                  <a:extLst>
                    <a:ext uri="{9D8B030D-6E8A-4147-A177-3AD203B41FA5}">
                      <a16:colId xmlns:a16="http://schemas.microsoft.com/office/drawing/2014/main" val="871940200"/>
                    </a:ext>
                  </a:extLst>
                </a:gridCol>
              </a:tblGrid>
              <a:tr h="0">
                <a:tc>
                  <a:txBody>
                    <a:bodyPr/>
                    <a:lstStyle/>
                    <a:p>
                      <a:pPr marL="0" marR="0">
                        <a:lnSpc>
                          <a:spcPct val="115000"/>
                        </a:lnSpc>
                        <a:spcBef>
                          <a:spcPts val="200"/>
                        </a:spcBef>
                        <a:spcAft>
                          <a:spcPts val="20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Demographic and school performance variables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402288036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858285"/>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261042"/>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Limited English proficiency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43361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Eligible for Free or Reduced-Price Lunch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479561"/>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Section 504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669703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Reading scale score on NECAP taken in 2017–18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6353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Mathematics scale score on the NECAP taken in 2017–18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953902"/>
                  </a:ext>
                </a:extLst>
              </a:tr>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Variables related to 21st CCLC participation </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1263059852"/>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hours of participation in 21st CCLC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31240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STEM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39447"/>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arts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10395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physical fitness/sports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7446779"/>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STEM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930478"/>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arts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398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physical fitness/sports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87204"/>
                  </a:ext>
                </a:extLst>
              </a:tr>
            </a:tbl>
          </a:graphicData>
        </a:graphic>
      </p:graphicFrame>
      <p:graphicFrame>
        <p:nvGraphicFramePr>
          <p:cNvPr id="11" name="Table 10">
            <a:extLst>
              <a:ext uri="{FF2B5EF4-FFF2-40B4-BE49-F238E27FC236}">
                <a16:creationId xmlns:a16="http://schemas.microsoft.com/office/drawing/2014/main" id="{F298FA87-768A-4B5D-BA19-E813461FC4AA}"/>
              </a:ext>
            </a:extLst>
          </p:cNvPr>
          <p:cNvGraphicFramePr>
            <a:graphicFrameLocks noGrp="1"/>
          </p:cNvGraphicFramePr>
          <p:nvPr>
            <p:extLst>
              <p:ext uri="{D42A27DB-BD31-4B8C-83A1-F6EECF244321}">
                <p14:modId xmlns:p14="http://schemas.microsoft.com/office/powerpoint/2010/main" val="926876549"/>
              </p:ext>
            </p:extLst>
          </p:nvPr>
        </p:nvGraphicFramePr>
        <p:xfrm>
          <a:off x="158750" y="4511902"/>
          <a:ext cx="5937250" cy="918718"/>
        </p:xfrm>
        <a:graphic>
          <a:graphicData uri="http://schemas.openxmlformats.org/drawingml/2006/table">
            <a:tbl>
              <a:tblPr firstRow="1" firstCol="1" bandRow="1"/>
              <a:tblGrid>
                <a:gridCol w="5937250">
                  <a:extLst>
                    <a:ext uri="{9D8B030D-6E8A-4147-A177-3AD203B41FA5}">
                      <a16:colId xmlns:a16="http://schemas.microsoft.com/office/drawing/2014/main" val="841084479"/>
                    </a:ext>
                  </a:extLst>
                </a:gridCol>
              </a:tblGrid>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PQA-based quality-related variables (included in all analyses)</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575219521"/>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learning formats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323020"/>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agency practices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91322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 indicator to represent if the center received a top 5 score on both the learning formats and agency practices scales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411213"/>
                  </a:ext>
                </a:extLst>
              </a:tr>
            </a:tbl>
          </a:graphicData>
        </a:graphic>
      </p:graphicFrame>
    </p:spTree>
    <p:extLst>
      <p:ext uri="{BB962C8B-B14F-4D97-AF65-F5344CB8AC3E}">
        <p14:creationId xmlns:p14="http://schemas.microsoft.com/office/powerpoint/2010/main" val="3430606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Engagement in Learning, Peer Relationships, Self-Regulation – SAYO-T (Elementary)</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34</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1453019"/>
            <a:ext cx="11464748" cy="4609578"/>
          </a:xfrm>
        </p:spPr>
        <p:txBody>
          <a:bodyPr/>
          <a:lstStyle/>
          <a:p>
            <a:pPr marL="571500" indent="-342900">
              <a:buFont typeface="Arial" panose="020B0604020202020204" pitchFamily="34" charset="0"/>
              <a:buChar char="•"/>
            </a:pPr>
            <a:r>
              <a:rPr lang="en-US" sz="2400" dirty="0"/>
              <a:t>Total hours of participation in 21</a:t>
            </a:r>
            <a:r>
              <a:rPr lang="en-US" sz="2400" baseline="30000" dirty="0"/>
              <a:t>st</a:t>
            </a:r>
            <a:r>
              <a:rPr lang="en-US" sz="2400" dirty="0"/>
              <a:t> CCLC was positively related to growth on peer relationship scale.</a:t>
            </a:r>
          </a:p>
          <a:p>
            <a:pPr marL="571500" indent="-342900">
              <a:buFont typeface="Arial" panose="020B0604020202020204" pitchFamily="34" charset="0"/>
              <a:buChar char="•"/>
            </a:pPr>
            <a:r>
              <a:rPr lang="en-US" sz="2400" i="1" dirty="0"/>
              <a:t>Hours participating in physical fitness/sports activities was positively related to growth in engagement in learning.</a:t>
            </a:r>
          </a:p>
          <a:p>
            <a:pPr marL="571500" indent="-342900">
              <a:buFont typeface="Arial" panose="020B0604020202020204" pitchFamily="34" charset="0"/>
              <a:buChar char="•"/>
            </a:pPr>
            <a:r>
              <a:rPr lang="en-US" sz="2400" dirty="0"/>
              <a:t>Male students demonstrated significantly less growth on the engagement in learning and peer relationships scales.</a:t>
            </a:r>
          </a:p>
          <a:p>
            <a:pPr marL="571500" indent="-342900">
              <a:buFont typeface="Arial" panose="020B0604020202020204" pitchFamily="34" charset="0"/>
              <a:buChar char="•"/>
            </a:pPr>
            <a:r>
              <a:rPr lang="en-US" sz="2400" dirty="0"/>
              <a:t>Having a Section 504 plan was found to be negatively related to growth on the engagement in learning scale. </a:t>
            </a:r>
          </a:p>
        </p:txBody>
      </p:sp>
    </p:spTree>
    <p:extLst>
      <p:ext uri="{BB962C8B-B14F-4D97-AF65-F5344CB8AC3E}">
        <p14:creationId xmlns:p14="http://schemas.microsoft.com/office/powerpoint/2010/main" val="3701452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Engagement in Learning, Peer Relationships, Self-Regulation – SAYO-T (Elementary)</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35</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1459149"/>
            <a:ext cx="11464748" cy="3192313"/>
          </a:xfrm>
        </p:spPr>
        <p:txBody>
          <a:bodyPr/>
          <a:lstStyle/>
          <a:p>
            <a:pPr marL="571500" indent="-342900">
              <a:buFont typeface="Arial" panose="020B0604020202020204" pitchFamily="34" charset="0"/>
              <a:buChar char="•"/>
            </a:pPr>
            <a:r>
              <a:rPr lang="en-US" sz="2800" dirty="0"/>
              <a:t>None of the center-level PQA-related variables (i.e., learning formats, agency practices) was significantly related to growth on the SAYO-T outcomes examined.</a:t>
            </a:r>
          </a:p>
        </p:txBody>
      </p:sp>
    </p:spTree>
    <p:extLst>
      <p:ext uri="{BB962C8B-B14F-4D97-AF65-F5344CB8AC3E}">
        <p14:creationId xmlns:p14="http://schemas.microsoft.com/office/powerpoint/2010/main" val="3853775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Outcomes –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36</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826718"/>
            <a:ext cx="11464748" cy="5235879"/>
          </a:xfrm>
        </p:spPr>
        <p:txBody>
          <a:bodyPr/>
          <a:lstStyle/>
          <a:p>
            <a:pPr marL="228600" indent="0"/>
            <a:r>
              <a:rPr lang="en-US" sz="2400" dirty="0"/>
              <a:t>Variables tested...</a:t>
            </a:r>
            <a:r>
              <a:rPr lang="en-US" sz="2800" dirty="0"/>
              <a:t>					</a:t>
            </a:r>
            <a:r>
              <a:rPr lang="en-US" sz="2400" dirty="0"/>
              <a:t>Variables tested...</a:t>
            </a:r>
            <a:endParaRPr lang="en-US" sz="2800" dirty="0"/>
          </a:p>
          <a:p>
            <a:pPr marL="228600" indent="0"/>
            <a:endParaRPr lang="en-US" sz="2800" dirty="0"/>
          </a:p>
          <a:p>
            <a:pPr marL="228600" indent="0"/>
            <a:endParaRPr lang="en-US" sz="2800" dirty="0"/>
          </a:p>
          <a:p>
            <a:pPr marL="228600" indent="0"/>
            <a:endParaRPr lang="en-US" sz="2800" dirty="0"/>
          </a:p>
          <a:p>
            <a:pPr marL="228600" indent="0"/>
            <a:endParaRPr lang="en-US" sz="2800" dirty="0"/>
          </a:p>
          <a:p>
            <a:pPr marL="228600" indent="0"/>
            <a:r>
              <a:rPr lang="en-US" sz="2800" dirty="0"/>
              <a:t>							</a:t>
            </a:r>
            <a:r>
              <a:rPr lang="en-US" sz="2400" dirty="0"/>
              <a:t>... with Outcomes</a:t>
            </a:r>
            <a:endParaRPr lang="en-US" sz="2800" dirty="0"/>
          </a:p>
          <a:p>
            <a:pPr marL="228600" indent="0"/>
            <a:endParaRPr lang="en-US" sz="2800" dirty="0"/>
          </a:p>
          <a:p>
            <a:pPr marL="228600" indent="0"/>
            <a:endParaRPr lang="en-US" sz="2800" dirty="0"/>
          </a:p>
          <a:p>
            <a:pPr marL="228600" indent="0"/>
            <a:endParaRPr lang="en-US" sz="2800" dirty="0"/>
          </a:p>
        </p:txBody>
      </p:sp>
      <p:graphicFrame>
        <p:nvGraphicFramePr>
          <p:cNvPr id="9" name="Table 8">
            <a:extLst>
              <a:ext uri="{FF2B5EF4-FFF2-40B4-BE49-F238E27FC236}">
                <a16:creationId xmlns:a16="http://schemas.microsoft.com/office/drawing/2014/main" id="{52A35CBB-84CE-49B4-8CC8-B15110E8B546}"/>
              </a:ext>
            </a:extLst>
          </p:cNvPr>
          <p:cNvGraphicFramePr>
            <a:graphicFrameLocks noGrp="1"/>
          </p:cNvGraphicFramePr>
          <p:nvPr>
            <p:extLst>
              <p:ext uri="{D42A27DB-BD31-4B8C-83A1-F6EECF244321}">
                <p14:modId xmlns:p14="http://schemas.microsoft.com/office/powerpoint/2010/main" val="2341220473"/>
              </p:ext>
            </p:extLst>
          </p:nvPr>
        </p:nvGraphicFramePr>
        <p:xfrm>
          <a:off x="121172" y="1406243"/>
          <a:ext cx="5937250" cy="2903728"/>
        </p:xfrm>
        <a:graphic>
          <a:graphicData uri="http://schemas.openxmlformats.org/drawingml/2006/table">
            <a:tbl>
              <a:tblPr firstRow="1" firstCol="1" bandRow="1"/>
              <a:tblGrid>
                <a:gridCol w="5937250">
                  <a:extLst>
                    <a:ext uri="{9D8B030D-6E8A-4147-A177-3AD203B41FA5}">
                      <a16:colId xmlns:a16="http://schemas.microsoft.com/office/drawing/2014/main" val="871940200"/>
                    </a:ext>
                  </a:extLst>
                </a:gridCol>
              </a:tblGrid>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Demographic and school performance variables</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402288036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858285"/>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261042"/>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Limited English proficiency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43361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Eligible for Free or Reduced-Price Lunch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479561"/>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Section 504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669703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Reading scale score on NECAP taken in 2017–18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6353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Mathematics scale score on the NECAP taken in 2017–18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953902"/>
                  </a:ext>
                </a:extLst>
              </a:tr>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Variables related to 21st CCLC participation </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1263059852"/>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hours of participation in 21st CCLC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31240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STEM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39447"/>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arts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10395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Hours of participation in physical fitness/sports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7446779"/>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STEM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930478"/>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arts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398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Percentage of total 21st CCLC participation time spent in physical fitness/sports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87204"/>
                  </a:ext>
                </a:extLst>
              </a:tr>
            </a:tbl>
          </a:graphicData>
        </a:graphic>
      </p:graphicFrame>
      <p:graphicFrame>
        <p:nvGraphicFramePr>
          <p:cNvPr id="11" name="Table 10">
            <a:extLst>
              <a:ext uri="{FF2B5EF4-FFF2-40B4-BE49-F238E27FC236}">
                <a16:creationId xmlns:a16="http://schemas.microsoft.com/office/drawing/2014/main" id="{F298FA87-768A-4B5D-BA19-E813461FC4AA}"/>
              </a:ext>
            </a:extLst>
          </p:cNvPr>
          <p:cNvGraphicFramePr>
            <a:graphicFrameLocks noGrp="1"/>
          </p:cNvGraphicFramePr>
          <p:nvPr>
            <p:extLst>
              <p:ext uri="{D42A27DB-BD31-4B8C-83A1-F6EECF244321}">
                <p14:modId xmlns:p14="http://schemas.microsoft.com/office/powerpoint/2010/main" val="176091849"/>
              </p:ext>
            </p:extLst>
          </p:nvPr>
        </p:nvGraphicFramePr>
        <p:xfrm>
          <a:off x="121172" y="5192580"/>
          <a:ext cx="5937250" cy="918718"/>
        </p:xfrm>
        <a:graphic>
          <a:graphicData uri="http://schemas.openxmlformats.org/drawingml/2006/table">
            <a:tbl>
              <a:tblPr firstRow="1" firstCol="1" bandRow="1"/>
              <a:tblGrid>
                <a:gridCol w="5937250">
                  <a:extLst>
                    <a:ext uri="{9D8B030D-6E8A-4147-A177-3AD203B41FA5}">
                      <a16:colId xmlns:a16="http://schemas.microsoft.com/office/drawing/2014/main" val="841084479"/>
                    </a:ext>
                  </a:extLst>
                </a:gridCol>
              </a:tblGrid>
              <a:tr h="0">
                <a:tc>
                  <a:txBody>
                    <a:bodyPr/>
                    <a:lstStyle/>
                    <a:p>
                      <a:pPr marL="0" marR="0">
                        <a:lnSpc>
                          <a:spcPct val="115000"/>
                        </a:lnSpc>
                        <a:spcBef>
                          <a:spcPts val="200"/>
                        </a:spcBef>
                        <a:spcAft>
                          <a:spcPts val="20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PQA-based quality-related variables (included in all analyses)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575219521"/>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learning formats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323020"/>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agency practices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91322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 indicator to represent if the center received a top 5 score on both the learning formats and agency practices scales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411213"/>
                  </a:ext>
                </a:extLst>
              </a:tr>
            </a:tbl>
          </a:graphicData>
        </a:graphic>
      </p:graphicFrame>
      <p:graphicFrame>
        <p:nvGraphicFramePr>
          <p:cNvPr id="8" name="Table 7">
            <a:extLst>
              <a:ext uri="{FF2B5EF4-FFF2-40B4-BE49-F238E27FC236}">
                <a16:creationId xmlns:a16="http://schemas.microsoft.com/office/drawing/2014/main" id="{4E444B48-F782-4BF0-8D0B-34C98B07ADE1}"/>
              </a:ext>
            </a:extLst>
          </p:cNvPr>
          <p:cNvGraphicFramePr>
            <a:graphicFrameLocks noGrp="1"/>
          </p:cNvGraphicFramePr>
          <p:nvPr>
            <p:extLst>
              <p:ext uri="{D42A27DB-BD31-4B8C-83A1-F6EECF244321}">
                <p14:modId xmlns:p14="http://schemas.microsoft.com/office/powerpoint/2010/main" val="2769511437"/>
              </p:ext>
            </p:extLst>
          </p:nvPr>
        </p:nvGraphicFramePr>
        <p:xfrm>
          <a:off x="121172" y="4300003"/>
          <a:ext cx="5937250" cy="907415"/>
        </p:xfrm>
        <a:graphic>
          <a:graphicData uri="http://schemas.openxmlformats.org/drawingml/2006/table">
            <a:tbl>
              <a:tblPr firstRow="1" firstCol="1" bandRow="1"/>
              <a:tblGrid>
                <a:gridCol w="5937250">
                  <a:extLst>
                    <a:ext uri="{9D8B030D-6E8A-4147-A177-3AD203B41FA5}">
                      <a16:colId xmlns:a16="http://schemas.microsoft.com/office/drawing/2014/main" val="1982196122"/>
                    </a:ext>
                  </a:extLst>
                </a:gridCol>
              </a:tblGrid>
              <a:tr h="0">
                <a:tc>
                  <a:txBody>
                    <a:bodyPr/>
                    <a:lstStyle/>
                    <a:p>
                      <a:pPr marL="0" marR="0">
                        <a:lnSpc>
                          <a:spcPct val="115000"/>
                        </a:lnSpc>
                        <a:spcBef>
                          <a:spcPts val="200"/>
                        </a:spcBef>
                        <a:spcAft>
                          <a:spcPts val="20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Variables related to youth experiences in programming (middle school youth only) </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242931995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perceptions of activity leader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497785"/>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perception of other youth in the program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623118"/>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opportunities for agency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60139"/>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Score on the skill-building experiences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423836"/>
                  </a:ext>
                </a:extLst>
              </a:tr>
            </a:tbl>
          </a:graphicData>
        </a:graphic>
      </p:graphicFrame>
      <p:graphicFrame>
        <p:nvGraphicFramePr>
          <p:cNvPr id="14" name="Table 13">
            <a:extLst>
              <a:ext uri="{FF2B5EF4-FFF2-40B4-BE49-F238E27FC236}">
                <a16:creationId xmlns:a16="http://schemas.microsoft.com/office/drawing/2014/main" id="{B13B5880-1183-4445-B4D9-CBF621986AB6}"/>
              </a:ext>
            </a:extLst>
          </p:cNvPr>
          <p:cNvGraphicFramePr>
            <a:graphicFrameLocks noGrp="1"/>
          </p:cNvGraphicFramePr>
          <p:nvPr>
            <p:extLst>
              <p:ext uri="{D42A27DB-BD31-4B8C-83A1-F6EECF244321}">
                <p14:modId xmlns:p14="http://schemas.microsoft.com/office/powerpoint/2010/main" val="3825238664"/>
              </p:ext>
            </p:extLst>
          </p:nvPr>
        </p:nvGraphicFramePr>
        <p:xfrm>
          <a:off x="6154542" y="1383496"/>
          <a:ext cx="5937250" cy="1463167"/>
        </p:xfrm>
        <a:graphic>
          <a:graphicData uri="http://schemas.openxmlformats.org/drawingml/2006/table">
            <a:tbl>
              <a:tblPr firstRow="1" firstCol="1" bandRow="1"/>
              <a:tblGrid>
                <a:gridCol w="5937250">
                  <a:extLst>
                    <a:ext uri="{9D8B030D-6E8A-4147-A177-3AD203B41FA5}">
                      <a16:colId xmlns:a16="http://schemas.microsoft.com/office/drawing/2014/main" val="3987622368"/>
                    </a:ext>
                  </a:extLst>
                </a:gridCol>
              </a:tblGrid>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Variables related to youth experiences in programming collected from the youth engagement survey (middle school youth only)</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578427050"/>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engagement scale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580297"/>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relevance scale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99024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positive affect scale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21662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interaction scale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57185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challenge scale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258947"/>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Mean center-level learned something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832618"/>
                  </a:ext>
                </a:extLst>
              </a:tr>
            </a:tbl>
          </a:graphicData>
        </a:graphic>
      </p:graphicFrame>
      <p:graphicFrame>
        <p:nvGraphicFramePr>
          <p:cNvPr id="15" name="Table 14">
            <a:extLst>
              <a:ext uri="{FF2B5EF4-FFF2-40B4-BE49-F238E27FC236}">
                <a16:creationId xmlns:a16="http://schemas.microsoft.com/office/drawing/2014/main" id="{3E7B0DE6-1300-4F19-905C-4576BC25786B}"/>
              </a:ext>
            </a:extLst>
          </p:cNvPr>
          <p:cNvGraphicFramePr>
            <a:graphicFrameLocks noGrp="1"/>
          </p:cNvGraphicFramePr>
          <p:nvPr>
            <p:extLst>
              <p:ext uri="{D42A27DB-BD31-4B8C-83A1-F6EECF244321}">
                <p14:modId xmlns:p14="http://schemas.microsoft.com/office/powerpoint/2010/main" val="3182016056"/>
              </p:ext>
            </p:extLst>
          </p:nvPr>
        </p:nvGraphicFramePr>
        <p:xfrm>
          <a:off x="6183473" y="4381558"/>
          <a:ext cx="5937250" cy="1270381"/>
        </p:xfrm>
        <a:graphic>
          <a:graphicData uri="http://schemas.openxmlformats.org/drawingml/2006/table">
            <a:tbl>
              <a:tblPr firstRow="1" firstCol="1" bandRow="1"/>
              <a:tblGrid>
                <a:gridCol w="5937250">
                  <a:extLst>
                    <a:ext uri="{9D8B030D-6E8A-4147-A177-3AD203B41FA5}">
                      <a16:colId xmlns:a16="http://schemas.microsoft.com/office/drawing/2014/main" val="1353017891"/>
                    </a:ext>
                  </a:extLst>
                </a:gridCol>
              </a:tblGrid>
              <a:tr h="0">
                <a:tc>
                  <a:txBody>
                    <a:bodyPr/>
                    <a:lstStyle/>
                    <a:p>
                      <a:pPr marL="0" marR="0">
                        <a:lnSpc>
                          <a:spcPct val="115000"/>
                        </a:lnSpc>
                        <a:spcBef>
                          <a:spcPts val="200"/>
                        </a:spcBef>
                        <a:spcAft>
                          <a:spcPts val="200"/>
                        </a:spcAft>
                      </a:pPr>
                      <a:r>
                        <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YMEB outcomes (middle school grade levels)</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2049432295"/>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Growth in positive mindsets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281736"/>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Growth in interpersonal skills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33125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Improvement in self-esteem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05734"/>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Development of a greater interest in STEM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8132770"/>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Development of a greater interest in the Arts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3499093"/>
                  </a:ext>
                </a:extLst>
              </a:tr>
              <a:tr h="0">
                <a:tc>
                  <a:txBody>
                    <a:bodyPr/>
                    <a:lstStyle/>
                    <a:p>
                      <a:pPr marL="342900" marR="0" lvl="0" indent="-342900">
                        <a:lnSpc>
                          <a:spcPct val="115000"/>
                        </a:lnSpc>
                        <a:spcBef>
                          <a:spcPts val="200"/>
                        </a:spcBef>
                        <a:spcAft>
                          <a:spcPts val="200"/>
                        </a:spcAft>
                        <a:buClr>
                          <a:srgbClr val="003462"/>
                        </a:buClr>
                        <a:buFont typeface="Calibri" panose="020F0502020204030204" pitchFamily="34" charset="0"/>
                        <a:buChar char="•"/>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Development of a greater interest in Sports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083436"/>
                  </a:ext>
                </a:extLst>
              </a:tr>
            </a:tbl>
          </a:graphicData>
        </a:graphic>
      </p:graphicFrame>
    </p:spTree>
    <p:extLst>
      <p:ext uri="{BB962C8B-B14F-4D97-AF65-F5344CB8AC3E}">
        <p14:creationId xmlns:p14="http://schemas.microsoft.com/office/powerpoint/2010/main" val="3371714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736888" cy="701731"/>
          </a:xfrm>
        </p:spPr>
        <p:txBody>
          <a:bodyPr/>
          <a:lstStyle/>
          <a:p>
            <a:r>
              <a:rPr lang="en-US" dirty="0"/>
              <a:t>Correlations with Increased Interests –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37</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974796"/>
            <a:ext cx="11736888" cy="5062749"/>
          </a:xfrm>
        </p:spPr>
        <p:txBody>
          <a:bodyPr/>
          <a:lstStyle/>
          <a:p>
            <a:pPr marL="571500" indent="-342900">
              <a:buFont typeface="Arial" panose="020B0604020202020204" pitchFamily="34" charset="0"/>
              <a:buChar char="•"/>
            </a:pPr>
            <a:r>
              <a:rPr lang="en-US" sz="2400" dirty="0"/>
              <a:t>The more time youth spent in programming in a content area, the more they reported an increase in interest in that area, especially for STEM and sports, less so for arts.</a:t>
            </a:r>
          </a:p>
          <a:p>
            <a:pPr marL="571500" indent="-342900">
              <a:buFont typeface="Arial" panose="020B0604020202020204" pitchFamily="34" charset="0"/>
              <a:buChar char="•"/>
            </a:pPr>
            <a:r>
              <a:rPr lang="en-US" sz="2400" dirty="0"/>
              <a:t>PQA-related variables were not strongly associated with an increase in interest in STEM, arts, or sports.</a:t>
            </a:r>
          </a:p>
          <a:p>
            <a:pPr marL="571500" indent="-342900">
              <a:buFont typeface="Arial" panose="020B0604020202020204" pitchFamily="34" charset="0"/>
              <a:buChar char="•"/>
            </a:pPr>
            <a:r>
              <a:rPr lang="en-US" sz="2400" dirty="0"/>
              <a:t>Increased interest in sports was positively associated with a number of key youth experiences in programming (engagement, positive affect, interaction, and learned something). </a:t>
            </a:r>
          </a:p>
          <a:p>
            <a:pPr marL="571500" indent="-342900">
              <a:buFont typeface="Arial" panose="020B0604020202020204" pitchFamily="34" charset="0"/>
              <a:buChar char="•"/>
            </a:pPr>
            <a:r>
              <a:rPr lang="en-US" sz="2400" dirty="0"/>
              <a:t>Similar but less strong associations were found for increased interest in arts.</a:t>
            </a:r>
          </a:p>
          <a:p>
            <a:pPr marL="228600" indent="0"/>
            <a:endParaRPr lang="en-US" sz="2400" dirty="0"/>
          </a:p>
        </p:txBody>
      </p:sp>
    </p:spTree>
    <p:extLst>
      <p:ext uri="{BB962C8B-B14F-4D97-AF65-F5344CB8AC3E}">
        <p14:creationId xmlns:p14="http://schemas.microsoft.com/office/powerpoint/2010/main" val="3298820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Self-Esteem –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38</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974796"/>
            <a:ext cx="11736888" cy="5062749"/>
          </a:xfrm>
        </p:spPr>
        <p:txBody>
          <a:bodyPr/>
          <a:lstStyle/>
          <a:p>
            <a:pPr marL="571500" indent="-342900">
              <a:buFont typeface="Arial" panose="020B0604020202020204" pitchFamily="34" charset="0"/>
              <a:buChar char="•"/>
            </a:pPr>
            <a:r>
              <a:rPr lang="en-US" sz="2400" dirty="0"/>
              <a:t>Scores related to positive affect, engagement, relevance, interactions, and challenge were all found to be significantly and positively associated with youth’s reported change in self-esteem.</a:t>
            </a:r>
          </a:p>
          <a:p>
            <a:pPr marL="571500" indent="-342900">
              <a:buFont typeface="Arial" panose="020B0604020202020204" pitchFamily="34" charset="0"/>
              <a:buChar char="•"/>
            </a:pPr>
            <a:r>
              <a:rPr lang="en-US" sz="2400" dirty="0"/>
              <a:t>Higher scores on the skill-building experiences scale was positively associated with an increase in youth-reported self-esteem. </a:t>
            </a:r>
          </a:p>
          <a:p>
            <a:pPr marL="571500" indent="-342900">
              <a:buFont typeface="Arial" panose="020B0604020202020204" pitchFamily="34" charset="0"/>
              <a:buChar char="•"/>
            </a:pPr>
            <a:r>
              <a:rPr lang="en-US" sz="2400" dirty="0"/>
              <a:t>There was a negative correlation between having an IEP and improvements in self-esteem.</a:t>
            </a:r>
          </a:p>
        </p:txBody>
      </p:sp>
    </p:spTree>
    <p:extLst>
      <p:ext uri="{BB962C8B-B14F-4D97-AF65-F5344CB8AC3E}">
        <p14:creationId xmlns:p14="http://schemas.microsoft.com/office/powerpoint/2010/main" val="4079776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a:xfrm>
            <a:off x="304800" y="273065"/>
            <a:ext cx="11582400" cy="701731"/>
          </a:xfrm>
        </p:spPr>
        <p:txBody>
          <a:bodyPr/>
          <a:lstStyle/>
          <a:p>
            <a:r>
              <a:rPr lang="en-US" dirty="0"/>
              <a:t>Correlations with Positive Mindsets, Interpersonal Skills – YMEB (Middle)</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39</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0" y="1453019"/>
            <a:ext cx="11736888" cy="4584526"/>
          </a:xfrm>
        </p:spPr>
        <p:txBody>
          <a:bodyPr/>
          <a:lstStyle/>
          <a:p>
            <a:pPr marL="571500" indent="-342900">
              <a:buFont typeface="Arial" panose="020B0604020202020204" pitchFamily="34" charset="0"/>
              <a:buChar char="•"/>
            </a:pPr>
            <a:r>
              <a:rPr lang="en-US" sz="2400" dirty="0"/>
              <a:t>Skill-building experiences were positively associated with growth in positive mindsets and interpersonal skills.</a:t>
            </a:r>
          </a:p>
          <a:p>
            <a:pPr marL="571500" indent="-342900">
              <a:buFont typeface="Arial" panose="020B0604020202020204" pitchFamily="34" charset="0"/>
              <a:buChar char="•"/>
            </a:pPr>
            <a:r>
              <a:rPr lang="en-US" sz="2400" dirty="0"/>
              <a:t>Positive perceptions of activity leaders was positively associated with growth in interpersonal skills.</a:t>
            </a:r>
          </a:p>
        </p:txBody>
      </p:sp>
    </p:spTree>
    <p:extLst>
      <p:ext uri="{BB962C8B-B14F-4D97-AF65-F5344CB8AC3E}">
        <p14:creationId xmlns:p14="http://schemas.microsoft.com/office/powerpoint/2010/main" val="235516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Research Questions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79713"/>
            <a:ext cx="11582401" cy="5161775"/>
          </a:xfrm>
        </p:spPr>
        <p:txBody>
          <a:bodyPr/>
          <a:lstStyle/>
          <a:p>
            <a:pPr marL="342900" indent="-342900" algn="l">
              <a:buFont typeface="+mj-lt"/>
              <a:buAutoNum type="arabicPeriod"/>
            </a:pPr>
            <a:r>
              <a:rPr lang="en-US" sz="2400" b="0" i="0" u="none" strike="noStrike" baseline="0" dirty="0">
                <a:latin typeface="Calibri" panose="020F0502020204030204" pitchFamily="34" charset="0"/>
              </a:rPr>
              <a:t>What approaches are higher quality 21st CCLC subgrantees using to ensure process quality in their programs?</a:t>
            </a:r>
          </a:p>
          <a:p>
            <a:pPr marL="342900" indent="-342900" algn="l">
              <a:buFont typeface="+mj-lt"/>
              <a:buAutoNum type="arabicPeriod"/>
            </a:pPr>
            <a:r>
              <a:rPr lang="en-US" sz="2400" b="0" i="0" u="none" strike="noStrike" baseline="0" dirty="0">
                <a:latin typeface="Calibri" panose="020F0502020204030204" pitchFamily="34" charset="0"/>
              </a:rPr>
              <a:t>What content-specific practices are higher quality 21st CCLC subgrantees using to have an impact on the direct program outcomes specified in the Rhode Island theory of action (e.g., 21st CCLC skills, social and emotional learning) and outcomes related to academic success and college and career readiness?</a:t>
            </a:r>
          </a:p>
          <a:p>
            <a:pPr marL="342900" indent="-342900" algn="l">
              <a:buFont typeface="+mj-lt"/>
              <a:buAutoNum type="arabicPeriod"/>
            </a:pPr>
            <a:r>
              <a:rPr lang="en-US" sz="2400" b="0" i="0" u="none" strike="noStrike" baseline="0" dirty="0">
                <a:latin typeface="Calibri" panose="020F0502020204030204" pitchFamily="34" charset="0"/>
              </a:rPr>
              <a:t>Is there evidence that students participating regularly in higher quality Rhode Island 21st CCLC–funded activities demonstrate better performance on the outcomes of interest? How does this evidence vary by grade level and programmatic focus?</a:t>
            </a:r>
          </a:p>
          <a:p>
            <a:pPr marL="0" indent="0">
              <a:buNone/>
            </a:pPr>
            <a:endParaRPr lang="en-US" sz="3600" dirty="0"/>
          </a:p>
        </p:txBody>
      </p:sp>
    </p:spTree>
    <p:extLst>
      <p:ext uri="{BB962C8B-B14F-4D97-AF65-F5344CB8AC3E}">
        <p14:creationId xmlns:p14="http://schemas.microsoft.com/office/powerpoint/2010/main" val="424223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Outcomes Assessed</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40</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1137116"/>
            <a:ext cx="11720242" cy="5022990"/>
          </a:xfrm>
        </p:spPr>
        <p:txBody>
          <a:bodyPr/>
          <a:lstStyle/>
          <a:p>
            <a:pPr marL="571500" indent="-342900">
              <a:buFont typeface="Arial" panose="020B0604020202020204" pitchFamily="34" charset="0"/>
              <a:buChar char="•"/>
            </a:pPr>
            <a:r>
              <a:rPr lang="en-US" sz="2800" dirty="0"/>
              <a:t>Whole group and grade-level effects of program participation on:</a:t>
            </a:r>
          </a:p>
          <a:p>
            <a:pPr marL="1028700" lvl="1" indent="-342900">
              <a:buFont typeface="Arial" panose="020B0604020202020204" pitchFamily="34" charset="0"/>
              <a:buChar char="•"/>
            </a:pPr>
            <a:r>
              <a:rPr lang="en-US" sz="2400" dirty="0"/>
              <a:t>Academic achievement in mathematics </a:t>
            </a:r>
          </a:p>
          <a:p>
            <a:pPr marL="1028700" lvl="1" indent="-342900">
              <a:buFont typeface="Arial" panose="020B0604020202020204" pitchFamily="34" charset="0"/>
              <a:buChar char="•"/>
            </a:pPr>
            <a:r>
              <a:rPr lang="en-US" sz="2400" dirty="0"/>
              <a:t>Academic achievement in English language arts (ELA)</a:t>
            </a:r>
          </a:p>
          <a:p>
            <a:pPr marL="1028700" lvl="1" indent="-342900">
              <a:buFont typeface="Arial" panose="020B0604020202020204" pitchFamily="34" charset="0"/>
              <a:buChar char="•"/>
            </a:pPr>
            <a:r>
              <a:rPr lang="en-US" sz="2400" dirty="0"/>
              <a:t>School-day absences</a:t>
            </a:r>
          </a:p>
          <a:p>
            <a:pPr marL="1028700" lvl="1" indent="-342900">
              <a:buFont typeface="Arial" panose="020B0604020202020204" pitchFamily="34" charset="0"/>
              <a:buChar char="•"/>
            </a:pPr>
            <a:r>
              <a:rPr lang="en-US" sz="2400" dirty="0"/>
              <a:t>Suspension rates</a:t>
            </a:r>
          </a:p>
          <a:p>
            <a:pPr marL="1028700" lvl="1" indent="-342900">
              <a:buFont typeface="Arial" panose="020B0604020202020204" pitchFamily="34" charset="0"/>
              <a:buChar char="•"/>
            </a:pPr>
            <a:r>
              <a:rPr lang="en-US" sz="2400" dirty="0"/>
              <a:t>Disciplinary rates</a:t>
            </a:r>
          </a:p>
          <a:p>
            <a:pPr marL="1028700" lvl="1" indent="-342900">
              <a:buFont typeface="Arial" panose="020B0604020202020204" pitchFamily="34" charset="0"/>
              <a:buChar char="•"/>
            </a:pPr>
            <a:r>
              <a:rPr lang="en-US" sz="2400" dirty="0"/>
              <a:t>Grade promotion rates</a:t>
            </a:r>
          </a:p>
          <a:p>
            <a:pPr marL="571500" indent="-342900">
              <a:buFont typeface="Arial" panose="020B0604020202020204" pitchFamily="34" charset="0"/>
              <a:buChar char="•"/>
            </a:pPr>
            <a:r>
              <a:rPr lang="en-US" sz="2800" dirty="0"/>
              <a:t>30+ days, 60+ days participants were compared to matched, similar non-participants.</a:t>
            </a:r>
          </a:p>
          <a:p>
            <a:pPr marL="5715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72022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English Language Arts Assessment</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41</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1001949"/>
            <a:ext cx="11720242" cy="5158157"/>
          </a:xfrm>
        </p:spPr>
        <p:txBody>
          <a:bodyPr/>
          <a:lstStyle/>
          <a:p>
            <a:pPr marL="571500" indent="-342900">
              <a:buFont typeface="Arial" panose="020B0604020202020204" pitchFamily="34" charset="0"/>
              <a:buChar char="•"/>
            </a:pPr>
            <a:r>
              <a:rPr lang="en-US" sz="2800" dirty="0"/>
              <a:t>Statistically significant positive effects of 21</a:t>
            </a:r>
            <a:r>
              <a:rPr lang="en-US" sz="2800" baseline="30000" dirty="0"/>
              <a:t>st</a:t>
            </a:r>
            <a:r>
              <a:rPr lang="en-US" sz="2800" dirty="0"/>
              <a:t> CCLC programming on both scale scores and student growth percentiles (SGPs)</a:t>
            </a:r>
          </a:p>
          <a:p>
            <a:pPr marL="571500" indent="-342900">
              <a:buFont typeface="Arial" panose="020B0604020202020204" pitchFamily="34" charset="0"/>
              <a:buChar char="•"/>
            </a:pPr>
            <a:r>
              <a:rPr lang="en-US" sz="2800" dirty="0"/>
              <a:t>But mixed results when looking by grade level</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r>
              <a:rPr lang="en-US" sz="1800" b="1" dirty="0">
                <a:solidFill>
                  <a:srgbClr val="000000"/>
                </a:solidFill>
                <a:latin typeface="Calibri" panose="020F0502020204030204" pitchFamily="34" charset="0"/>
              </a:rPr>
              <a:t>Exhibit 54. English Language Arts Effects for Participants Attending 30 Days or More </a:t>
            </a:r>
          </a:p>
          <a:p>
            <a:pPr marL="228600" indent="0" algn="ctr">
              <a:spcBef>
                <a:spcPts val="0"/>
              </a:spcBef>
            </a:pPr>
            <a:r>
              <a:rPr lang="en-US" sz="1800" b="1" dirty="0">
                <a:solidFill>
                  <a:srgbClr val="000000"/>
                </a:solidFill>
                <a:latin typeface="Calibri" panose="020F0502020204030204" pitchFamily="34" charset="0"/>
              </a:rPr>
              <a:t>Compared With Nonparticipants (Whole Group Effects)</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lvl="3">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Effect estimates are presented in original units (scale score points and percentile points).</a:t>
            </a:r>
          </a:p>
          <a:p>
            <a:pPr lvl="3">
              <a:spcBef>
                <a:spcPts val="0"/>
              </a:spcBef>
            </a:pPr>
            <a:r>
              <a:rPr lang="en-US" sz="1400" b="0" i="0" u="none" strike="noStrike" baseline="0" dirty="0">
                <a:solidFill>
                  <a:srgbClr val="000000"/>
                </a:solidFill>
                <a:latin typeface="Calibri" panose="020F0502020204030204" pitchFamily="34" charset="0"/>
              </a:rPr>
              <a:t>+</a:t>
            </a:r>
            <a:r>
              <a:rPr lang="en-US" sz="1400" b="0" i="1" u="none" strike="noStrike" baseline="0" dirty="0">
                <a:solidFill>
                  <a:srgbClr val="000000"/>
                </a:solidFill>
                <a:latin typeface="Calibri" panose="020F0502020204030204" pitchFamily="34" charset="0"/>
              </a:rPr>
              <a:t>p </a:t>
            </a:r>
            <a:r>
              <a:rPr lang="en-US" sz="1400" b="0" i="0" u="none" strike="noStrike" baseline="0" dirty="0">
                <a:solidFill>
                  <a:srgbClr val="000000"/>
                </a:solidFill>
                <a:latin typeface="Calibri" panose="020F0502020204030204" pitchFamily="34" charset="0"/>
              </a:rPr>
              <a:t>&lt; .10. **</a:t>
            </a:r>
            <a:r>
              <a:rPr lang="en-US" sz="1400" b="0" i="1" u="none" strike="noStrike" baseline="0" dirty="0">
                <a:solidFill>
                  <a:srgbClr val="000000"/>
                </a:solidFill>
                <a:latin typeface="Calibri" panose="020F0502020204030204" pitchFamily="34" charset="0"/>
              </a:rPr>
              <a:t>p </a:t>
            </a:r>
            <a:r>
              <a:rPr lang="en-US" sz="1400" b="0" i="0" u="none" strike="noStrike" baseline="0" dirty="0">
                <a:solidFill>
                  <a:srgbClr val="000000"/>
                </a:solidFill>
                <a:latin typeface="Calibri" panose="020F0502020204030204" pitchFamily="34" charset="0"/>
              </a:rPr>
              <a:t>&lt; .01</a:t>
            </a:r>
            <a:endParaRPr lang="en-US" sz="1400" b="1" dirty="0">
              <a:solidFill>
                <a:srgbClr val="000000"/>
              </a:solidFill>
              <a:latin typeface="Calibri" panose="020F0502020204030204" pitchFamily="34" charset="0"/>
            </a:endParaRPr>
          </a:p>
        </p:txBody>
      </p:sp>
      <p:graphicFrame>
        <p:nvGraphicFramePr>
          <p:cNvPr id="6" name="Table 5">
            <a:extLst>
              <a:ext uri="{FF2B5EF4-FFF2-40B4-BE49-F238E27FC236}">
                <a16:creationId xmlns:a16="http://schemas.microsoft.com/office/drawing/2014/main" id="{D447397D-FBC2-407B-AD94-81266B87E0FD}"/>
              </a:ext>
            </a:extLst>
          </p:cNvPr>
          <p:cNvGraphicFramePr>
            <a:graphicFrameLocks noGrp="1"/>
          </p:cNvGraphicFramePr>
          <p:nvPr>
            <p:extLst>
              <p:ext uri="{D42A27DB-BD31-4B8C-83A1-F6EECF244321}">
                <p14:modId xmlns:p14="http://schemas.microsoft.com/office/powerpoint/2010/main" val="3816902165"/>
              </p:ext>
            </p:extLst>
          </p:nvPr>
        </p:nvGraphicFramePr>
        <p:xfrm>
          <a:off x="1691014" y="3792816"/>
          <a:ext cx="8615960" cy="1723649"/>
        </p:xfrm>
        <a:graphic>
          <a:graphicData uri="http://schemas.openxmlformats.org/drawingml/2006/table">
            <a:tbl>
              <a:tblPr firstRow="1" firstCol="1" bandRow="1"/>
              <a:tblGrid>
                <a:gridCol w="1076993">
                  <a:extLst>
                    <a:ext uri="{9D8B030D-6E8A-4147-A177-3AD203B41FA5}">
                      <a16:colId xmlns:a16="http://schemas.microsoft.com/office/drawing/2014/main" val="4150401895"/>
                    </a:ext>
                  </a:extLst>
                </a:gridCol>
                <a:gridCol w="1242685">
                  <a:extLst>
                    <a:ext uri="{9D8B030D-6E8A-4147-A177-3AD203B41FA5}">
                      <a16:colId xmlns:a16="http://schemas.microsoft.com/office/drawing/2014/main" val="3776835062"/>
                    </a:ext>
                  </a:extLst>
                </a:gridCol>
                <a:gridCol w="1325533">
                  <a:extLst>
                    <a:ext uri="{9D8B030D-6E8A-4147-A177-3AD203B41FA5}">
                      <a16:colId xmlns:a16="http://schemas.microsoft.com/office/drawing/2014/main" val="2887530850"/>
                    </a:ext>
                  </a:extLst>
                </a:gridCol>
                <a:gridCol w="745612">
                  <a:extLst>
                    <a:ext uri="{9D8B030D-6E8A-4147-A177-3AD203B41FA5}">
                      <a16:colId xmlns:a16="http://schemas.microsoft.com/office/drawing/2014/main" val="2397978339"/>
                    </a:ext>
                  </a:extLst>
                </a:gridCol>
                <a:gridCol w="911305">
                  <a:extLst>
                    <a:ext uri="{9D8B030D-6E8A-4147-A177-3AD203B41FA5}">
                      <a16:colId xmlns:a16="http://schemas.microsoft.com/office/drawing/2014/main" val="3480289159"/>
                    </a:ext>
                  </a:extLst>
                </a:gridCol>
                <a:gridCol w="1159841">
                  <a:extLst>
                    <a:ext uri="{9D8B030D-6E8A-4147-A177-3AD203B41FA5}">
                      <a16:colId xmlns:a16="http://schemas.microsoft.com/office/drawing/2014/main" val="307795842"/>
                    </a:ext>
                  </a:extLst>
                </a:gridCol>
                <a:gridCol w="745612">
                  <a:extLst>
                    <a:ext uri="{9D8B030D-6E8A-4147-A177-3AD203B41FA5}">
                      <a16:colId xmlns:a16="http://schemas.microsoft.com/office/drawing/2014/main" val="4273581941"/>
                    </a:ext>
                  </a:extLst>
                </a:gridCol>
                <a:gridCol w="1408379">
                  <a:extLst>
                    <a:ext uri="{9D8B030D-6E8A-4147-A177-3AD203B41FA5}">
                      <a16:colId xmlns:a16="http://schemas.microsoft.com/office/drawing/2014/main" val="3270306638"/>
                    </a:ext>
                  </a:extLst>
                </a:gridCol>
              </a:tblGrid>
              <a:tr h="678269">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Treatment</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Effect estimate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control</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treatment</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Significance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145156180"/>
                  </a:ext>
                </a:extLst>
              </a:tr>
              <a:tr h="678269">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 days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 scale score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1.535</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0.687</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812</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702</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0.026</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3471643"/>
                  </a:ext>
                </a:extLst>
              </a:tr>
              <a:tr h="367111">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 days</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 SGP</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4.581</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1.485</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739</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665</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27305" marR="27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0251958"/>
                  </a:ext>
                </a:extLst>
              </a:tr>
            </a:tbl>
          </a:graphicData>
        </a:graphic>
      </p:graphicFrame>
    </p:spTree>
    <p:extLst>
      <p:ext uri="{BB962C8B-B14F-4D97-AF65-F5344CB8AC3E}">
        <p14:creationId xmlns:p14="http://schemas.microsoft.com/office/powerpoint/2010/main" val="174748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Mathematics Assessment</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42</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982495"/>
            <a:ext cx="11720242" cy="5177612"/>
          </a:xfrm>
        </p:spPr>
        <p:txBody>
          <a:bodyPr/>
          <a:lstStyle/>
          <a:p>
            <a:pPr marL="571500" indent="-342900">
              <a:buFont typeface="Arial" panose="020B0604020202020204" pitchFamily="34" charset="0"/>
              <a:buChar char="•"/>
            </a:pPr>
            <a:r>
              <a:rPr lang="en-US" sz="2800" dirty="0"/>
              <a:t>Statistically significant positive effects of 21</a:t>
            </a:r>
            <a:r>
              <a:rPr lang="en-US" sz="2800" baseline="30000" dirty="0"/>
              <a:t>st</a:t>
            </a:r>
            <a:r>
              <a:rPr lang="en-US" sz="2800" dirty="0"/>
              <a:t> CCLC programming on both scale scores and student growth percentiles (SGPs)</a:t>
            </a:r>
          </a:p>
          <a:p>
            <a:pPr marL="571500" indent="-342900">
              <a:buFont typeface="Arial" panose="020B0604020202020204" pitchFamily="34" charset="0"/>
              <a:buChar char="•"/>
            </a:pPr>
            <a:r>
              <a:rPr lang="en-US" sz="2800" dirty="0"/>
              <a:t>But mixed results when looking by grade level</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r>
              <a:rPr lang="en-US" sz="1800" b="1" dirty="0">
                <a:solidFill>
                  <a:srgbClr val="000000"/>
                </a:solidFill>
                <a:latin typeface="Calibri" panose="020F0502020204030204" pitchFamily="34" charset="0"/>
              </a:rPr>
              <a:t>Exhibit 58. Mathematics Effects for Participants Attending 30 Days or More </a:t>
            </a:r>
          </a:p>
          <a:p>
            <a:pPr marL="228600" indent="0" algn="ctr">
              <a:spcBef>
                <a:spcPts val="0"/>
              </a:spcBef>
            </a:pPr>
            <a:r>
              <a:rPr lang="en-US" sz="1800" b="1" dirty="0">
                <a:solidFill>
                  <a:srgbClr val="000000"/>
                </a:solidFill>
                <a:latin typeface="Calibri" panose="020F0502020204030204" pitchFamily="34" charset="0"/>
              </a:rPr>
              <a:t>Compared With Nonparticipants (Whole Group Effects)</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lvl="2">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Effect estimates are presented in original units (scale score points and percentile points).</a:t>
            </a:r>
          </a:p>
          <a:p>
            <a:pPr lvl="2">
              <a:spcBef>
                <a:spcPts val="0"/>
              </a:spcBef>
            </a:pPr>
            <a:r>
              <a:rPr lang="en-US" sz="1400" b="0" i="0" u="none" strike="noStrike" baseline="0" dirty="0">
                <a:solidFill>
                  <a:srgbClr val="000000"/>
                </a:solidFill>
                <a:latin typeface="Calibri" panose="020F0502020204030204" pitchFamily="34" charset="0"/>
              </a:rPr>
              <a:t>**</a:t>
            </a:r>
            <a:r>
              <a:rPr lang="en-US" sz="1400" b="0" i="1" u="none" strike="noStrike" baseline="0" dirty="0">
                <a:solidFill>
                  <a:srgbClr val="000000"/>
                </a:solidFill>
                <a:latin typeface="Calibri" panose="020F0502020204030204" pitchFamily="34" charset="0"/>
              </a:rPr>
              <a:t>p </a:t>
            </a:r>
            <a:r>
              <a:rPr lang="en-US" sz="1400" b="0" i="0" u="none" strike="noStrike" baseline="0" dirty="0">
                <a:solidFill>
                  <a:srgbClr val="000000"/>
                </a:solidFill>
                <a:latin typeface="Calibri" panose="020F0502020204030204" pitchFamily="34" charset="0"/>
              </a:rPr>
              <a:t>&lt; .01.</a:t>
            </a:r>
          </a:p>
        </p:txBody>
      </p:sp>
      <p:graphicFrame>
        <p:nvGraphicFramePr>
          <p:cNvPr id="6" name="Table 5">
            <a:extLst>
              <a:ext uri="{FF2B5EF4-FFF2-40B4-BE49-F238E27FC236}">
                <a16:creationId xmlns:a16="http://schemas.microsoft.com/office/drawing/2014/main" id="{D447397D-FBC2-407B-AD94-81266B87E0FD}"/>
              </a:ext>
            </a:extLst>
          </p:cNvPr>
          <p:cNvGraphicFramePr>
            <a:graphicFrameLocks noGrp="1"/>
          </p:cNvGraphicFramePr>
          <p:nvPr>
            <p:extLst>
              <p:ext uri="{D42A27DB-BD31-4B8C-83A1-F6EECF244321}">
                <p14:modId xmlns:p14="http://schemas.microsoft.com/office/powerpoint/2010/main" val="3013095739"/>
              </p:ext>
            </p:extLst>
          </p:nvPr>
        </p:nvGraphicFramePr>
        <p:xfrm>
          <a:off x="1252603" y="3776161"/>
          <a:ext cx="9294313" cy="1723649"/>
        </p:xfrm>
        <a:graphic>
          <a:graphicData uri="http://schemas.openxmlformats.org/drawingml/2006/table">
            <a:tbl>
              <a:tblPr firstRow="1" firstCol="1" bandRow="1"/>
              <a:tblGrid>
                <a:gridCol w="1161788">
                  <a:extLst>
                    <a:ext uri="{9D8B030D-6E8A-4147-A177-3AD203B41FA5}">
                      <a16:colId xmlns:a16="http://schemas.microsoft.com/office/drawing/2014/main" val="4150401895"/>
                    </a:ext>
                  </a:extLst>
                </a:gridCol>
                <a:gridCol w="1340524">
                  <a:extLst>
                    <a:ext uri="{9D8B030D-6E8A-4147-A177-3AD203B41FA5}">
                      <a16:colId xmlns:a16="http://schemas.microsoft.com/office/drawing/2014/main" val="3776835062"/>
                    </a:ext>
                  </a:extLst>
                </a:gridCol>
                <a:gridCol w="1429894">
                  <a:extLst>
                    <a:ext uri="{9D8B030D-6E8A-4147-A177-3AD203B41FA5}">
                      <a16:colId xmlns:a16="http://schemas.microsoft.com/office/drawing/2014/main" val="2887530850"/>
                    </a:ext>
                  </a:extLst>
                </a:gridCol>
                <a:gridCol w="804316">
                  <a:extLst>
                    <a:ext uri="{9D8B030D-6E8A-4147-A177-3AD203B41FA5}">
                      <a16:colId xmlns:a16="http://schemas.microsoft.com/office/drawing/2014/main" val="2397978339"/>
                    </a:ext>
                  </a:extLst>
                </a:gridCol>
                <a:gridCol w="983054">
                  <a:extLst>
                    <a:ext uri="{9D8B030D-6E8A-4147-A177-3AD203B41FA5}">
                      <a16:colId xmlns:a16="http://schemas.microsoft.com/office/drawing/2014/main" val="3480289159"/>
                    </a:ext>
                  </a:extLst>
                </a:gridCol>
                <a:gridCol w="1251158">
                  <a:extLst>
                    <a:ext uri="{9D8B030D-6E8A-4147-A177-3AD203B41FA5}">
                      <a16:colId xmlns:a16="http://schemas.microsoft.com/office/drawing/2014/main" val="307795842"/>
                    </a:ext>
                  </a:extLst>
                </a:gridCol>
                <a:gridCol w="804316">
                  <a:extLst>
                    <a:ext uri="{9D8B030D-6E8A-4147-A177-3AD203B41FA5}">
                      <a16:colId xmlns:a16="http://schemas.microsoft.com/office/drawing/2014/main" val="4273581941"/>
                    </a:ext>
                  </a:extLst>
                </a:gridCol>
                <a:gridCol w="1519263">
                  <a:extLst>
                    <a:ext uri="{9D8B030D-6E8A-4147-A177-3AD203B41FA5}">
                      <a16:colId xmlns:a16="http://schemas.microsoft.com/office/drawing/2014/main" val="3270306638"/>
                    </a:ext>
                  </a:extLst>
                </a:gridCol>
              </a:tblGrid>
              <a:tr h="678269">
                <a:tc>
                  <a:txBody>
                    <a:bodyPr/>
                    <a:lstStyle/>
                    <a:p>
                      <a:pPr marL="0" marR="0">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Treatment</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Effect estimate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control</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treatment</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Significance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145156180"/>
                  </a:ext>
                </a:extLst>
              </a:tr>
              <a:tr h="678269">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 days</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Math scale score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1.590</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0.590</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816</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706</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0.007</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3471643"/>
                  </a:ext>
                </a:extLst>
              </a:tr>
              <a:tr h="367111">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 days</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Math SGP</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4.925</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1.396</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788</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683</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a:t>
                      </a:r>
                    </a:p>
                  </a:txBody>
                  <a:tcPr marL="36830" marR="368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0251958"/>
                  </a:ext>
                </a:extLst>
              </a:tr>
            </a:tbl>
          </a:graphicData>
        </a:graphic>
      </p:graphicFrame>
    </p:spTree>
    <p:extLst>
      <p:ext uri="{BB962C8B-B14F-4D97-AF65-F5344CB8AC3E}">
        <p14:creationId xmlns:p14="http://schemas.microsoft.com/office/powerpoint/2010/main" val="3378950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School-Day Absences</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43</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982495"/>
            <a:ext cx="11720242" cy="5177612"/>
          </a:xfrm>
        </p:spPr>
        <p:txBody>
          <a:bodyPr/>
          <a:lstStyle/>
          <a:p>
            <a:pPr marL="571500" indent="-342900">
              <a:buFont typeface="Arial" panose="020B0604020202020204" pitchFamily="34" charset="0"/>
              <a:buChar char="•"/>
            </a:pPr>
            <a:r>
              <a:rPr lang="en-US" sz="2800" dirty="0"/>
              <a:t>Highly statistically significant, negative effect (i.e., a reduction) in school-day absence rate compared to similar nonparticipants</a:t>
            </a:r>
          </a:p>
          <a:p>
            <a:pPr marL="571500" indent="-342900">
              <a:buFont typeface="Arial" panose="020B0604020202020204" pitchFamily="34" charset="0"/>
              <a:buChar char="•"/>
            </a:pPr>
            <a:r>
              <a:rPr lang="en-US" sz="2800" dirty="0"/>
              <a:t>Statistically significant reductions for all grades except first, fourth, and fifth grades</a:t>
            </a:r>
            <a:endParaRPr lang="en-US" sz="1800" b="1" dirty="0">
              <a:solidFill>
                <a:srgbClr val="000000"/>
              </a:solidFill>
              <a:latin typeface="Calibri" panose="020F0502020204030204" pitchFamily="34" charset="0"/>
            </a:endParaRPr>
          </a:p>
          <a:p>
            <a:pPr marL="228600" indent="0" algn="ctr">
              <a:spcBef>
                <a:spcPts val="0"/>
              </a:spcBef>
            </a:pPr>
            <a:r>
              <a:rPr lang="en-US" sz="1800" b="1" dirty="0">
                <a:solidFill>
                  <a:srgbClr val="000000"/>
                </a:solidFill>
                <a:latin typeface="Calibri" panose="020F0502020204030204" pitchFamily="34" charset="0"/>
              </a:rPr>
              <a:t>Exhibit 62. School-Day Absences for Participants Attending 30 Days or More </a:t>
            </a:r>
          </a:p>
          <a:p>
            <a:pPr marL="228600" indent="0" algn="ctr">
              <a:spcBef>
                <a:spcPts val="0"/>
              </a:spcBef>
            </a:pPr>
            <a:r>
              <a:rPr lang="en-US" sz="1800" b="1" dirty="0">
                <a:solidFill>
                  <a:srgbClr val="000000"/>
                </a:solidFill>
                <a:latin typeface="Calibri" panose="020F0502020204030204" pitchFamily="34" charset="0"/>
              </a:rPr>
              <a:t>Compared With Nonparticipants (Whole Group Effects)</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lvl="2">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Effect estimates are presented in log-odds units.</a:t>
            </a:r>
          </a:p>
          <a:p>
            <a:pPr lvl="2">
              <a:spcBef>
                <a:spcPts val="0"/>
              </a:spcBef>
            </a:pPr>
            <a:r>
              <a:rPr lang="en-US" sz="1400" b="0" i="0" u="none" strike="noStrike" baseline="0" dirty="0">
                <a:solidFill>
                  <a:srgbClr val="000000"/>
                </a:solidFill>
                <a:latin typeface="Calibri" panose="020F0502020204030204" pitchFamily="34" charset="0"/>
              </a:rPr>
              <a:t>**</a:t>
            </a:r>
            <a:r>
              <a:rPr lang="en-US" sz="1400" b="0" i="1" u="none" strike="noStrike" baseline="0" dirty="0">
                <a:solidFill>
                  <a:srgbClr val="000000"/>
                </a:solidFill>
                <a:latin typeface="Calibri" panose="020F0502020204030204" pitchFamily="34" charset="0"/>
              </a:rPr>
              <a:t>p </a:t>
            </a:r>
            <a:r>
              <a:rPr lang="en-US" sz="1400" b="0" i="0" u="none" strike="noStrike" baseline="0" dirty="0">
                <a:solidFill>
                  <a:srgbClr val="000000"/>
                </a:solidFill>
                <a:latin typeface="Calibri" panose="020F0502020204030204" pitchFamily="34" charset="0"/>
              </a:rPr>
              <a:t>&lt; .01.</a:t>
            </a:r>
          </a:p>
        </p:txBody>
      </p:sp>
      <p:graphicFrame>
        <p:nvGraphicFramePr>
          <p:cNvPr id="6" name="Table 5">
            <a:extLst>
              <a:ext uri="{FF2B5EF4-FFF2-40B4-BE49-F238E27FC236}">
                <a16:creationId xmlns:a16="http://schemas.microsoft.com/office/drawing/2014/main" id="{D447397D-FBC2-407B-AD94-81266B87E0FD}"/>
              </a:ext>
            </a:extLst>
          </p:cNvPr>
          <p:cNvGraphicFramePr>
            <a:graphicFrameLocks noGrp="1"/>
          </p:cNvGraphicFramePr>
          <p:nvPr>
            <p:extLst>
              <p:ext uri="{D42A27DB-BD31-4B8C-83A1-F6EECF244321}">
                <p14:modId xmlns:p14="http://schemas.microsoft.com/office/powerpoint/2010/main" val="378148615"/>
              </p:ext>
            </p:extLst>
          </p:nvPr>
        </p:nvGraphicFramePr>
        <p:xfrm>
          <a:off x="894945" y="3975110"/>
          <a:ext cx="9824936" cy="1356538"/>
        </p:xfrm>
        <a:graphic>
          <a:graphicData uri="http://schemas.openxmlformats.org/drawingml/2006/table">
            <a:tbl>
              <a:tblPr firstRow="1" firstCol="1" bandRow="1"/>
              <a:tblGrid>
                <a:gridCol w="1228115">
                  <a:extLst>
                    <a:ext uri="{9D8B030D-6E8A-4147-A177-3AD203B41FA5}">
                      <a16:colId xmlns:a16="http://schemas.microsoft.com/office/drawing/2014/main" val="4150401895"/>
                    </a:ext>
                  </a:extLst>
                </a:gridCol>
                <a:gridCol w="1417056">
                  <a:extLst>
                    <a:ext uri="{9D8B030D-6E8A-4147-A177-3AD203B41FA5}">
                      <a16:colId xmlns:a16="http://schemas.microsoft.com/office/drawing/2014/main" val="3776835062"/>
                    </a:ext>
                  </a:extLst>
                </a:gridCol>
                <a:gridCol w="1511528">
                  <a:extLst>
                    <a:ext uri="{9D8B030D-6E8A-4147-A177-3AD203B41FA5}">
                      <a16:colId xmlns:a16="http://schemas.microsoft.com/office/drawing/2014/main" val="2887530850"/>
                    </a:ext>
                  </a:extLst>
                </a:gridCol>
                <a:gridCol w="850235">
                  <a:extLst>
                    <a:ext uri="{9D8B030D-6E8A-4147-A177-3AD203B41FA5}">
                      <a16:colId xmlns:a16="http://schemas.microsoft.com/office/drawing/2014/main" val="2397978339"/>
                    </a:ext>
                  </a:extLst>
                </a:gridCol>
                <a:gridCol w="1039178">
                  <a:extLst>
                    <a:ext uri="{9D8B030D-6E8A-4147-A177-3AD203B41FA5}">
                      <a16:colId xmlns:a16="http://schemas.microsoft.com/office/drawing/2014/main" val="3480289159"/>
                    </a:ext>
                  </a:extLst>
                </a:gridCol>
                <a:gridCol w="1322589">
                  <a:extLst>
                    <a:ext uri="{9D8B030D-6E8A-4147-A177-3AD203B41FA5}">
                      <a16:colId xmlns:a16="http://schemas.microsoft.com/office/drawing/2014/main" val="307795842"/>
                    </a:ext>
                  </a:extLst>
                </a:gridCol>
                <a:gridCol w="850235">
                  <a:extLst>
                    <a:ext uri="{9D8B030D-6E8A-4147-A177-3AD203B41FA5}">
                      <a16:colId xmlns:a16="http://schemas.microsoft.com/office/drawing/2014/main" val="4273581941"/>
                    </a:ext>
                  </a:extLst>
                </a:gridCol>
                <a:gridCol w="1606000">
                  <a:extLst>
                    <a:ext uri="{9D8B030D-6E8A-4147-A177-3AD203B41FA5}">
                      <a16:colId xmlns:a16="http://schemas.microsoft.com/office/drawing/2014/main" val="3270306638"/>
                    </a:ext>
                  </a:extLst>
                </a:gridCol>
              </a:tblGrid>
              <a:tr h="678269">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Treatment</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Effect estimate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control</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treatment</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Significance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145156180"/>
                  </a:ext>
                </a:extLst>
              </a:tr>
              <a:tr h="678269">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 days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Absence rate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-0.181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1,204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3471643"/>
                  </a:ext>
                </a:extLst>
              </a:tr>
            </a:tbl>
          </a:graphicData>
        </a:graphic>
      </p:graphicFrame>
    </p:spTree>
    <p:extLst>
      <p:ext uri="{BB962C8B-B14F-4D97-AF65-F5344CB8AC3E}">
        <p14:creationId xmlns:p14="http://schemas.microsoft.com/office/powerpoint/2010/main" val="1149198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Discipline and Grade Promotion</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44</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874589"/>
            <a:ext cx="11720242" cy="5285518"/>
          </a:xfrm>
        </p:spPr>
        <p:txBody>
          <a:bodyPr/>
          <a:lstStyle/>
          <a:p>
            <a:pPr marL="571500" indent="-342900">
              <a:buFont typeface="Arial" panose="020B0604020202020204" pitchFamily="34" charset="0"/>
              <a:buChar char="•"/>
            </a:pPr>
            <a:r>
              <a:rPr lang="en-US" sz="2400" dirty="0"/>
              <a:t>There was evidence that 21</a:t>
            </a:r>
            <a:r>
              <a:rPr lang="en-US" sz="2400" baseline="30000" dirty="0"/>
              <a:t>st</a:t>
            </a:r>
            <a:r>
              <a:rPr lang="en-US" sz="2400" dirty="0"/>
              <a:t> CCLC programs were having a positive impact on disciplinary incidents and suspensions (i.e., reductions), though results were not quite as strong. </a:t>
            </a:r>
          </a:p>
          <a:p>
            <a:pPr marL="571500" indent="-342900">
              <a:buFont typeface="Arial" panose="020B0604020202020204" pitchFamily="34" charset="0"/>
              <a:buChar char="•"/>
            </a:pPr>
            <a:r>
              <a:rPr lang="en-US" sz="2400" dirty="0"/>
              <a:t>Impact on grade promotion was not detected, though this may have been due to the low number of youth lacking grade promotion.</a:t>
            </a:r>
          </a:p>
          <a:p>
            <a:pPr marL="228600" indent="0" algn="ctr">
              <a:spcBef>
                <a:spcPts val="0"/>
              </a:spcBef>
            </a:pPr>
            <a:r>
              <a:rPr lang="en-US" sz="1800" b="1" dirty="0">
                <a:solidFill>
                  <a:srgbClr val="000000"/>
                </a:solidFill>
                <a:latin typeface="Calibri" panose="020F0502020204030204" pitchFamily="34" charset="0"/>
              </a:rPr>
              <a:t>Exhibit 67. Discipline, Suspension, and Grade Promotion Outcomes for Participants </a:t>
            </a:r>
          </a:p>
          <a:p>
            <a:pPr marL="228600" indent="0" algn="ctr">
              <a:spcBef>
                <a:spcPts val="0"/>
              </a:spcBef>
            </a:pPr>
            <a:r>
              <a:rPr lang="en-US" sz="1800" b="1" dirty="0">
                <a:solidFill>
                  <a:srgbClr val="000000"/>
                </a:solidFill>
                <a:latin typeface="Calibri" panose="020F0502020204030204" pitchFamily="34" charset="0"/>
              </a:rPr>
              <a:t>Attending 60 Days or More Compared With Nonparticipants (Whole Group Effects)</a:t>
            </a: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228600" indent="0" algn="ctr">
              <a:spcBef>
                <a:spcPts val="0"/>
              </a:spcBef>
            </a:pPr>
            <a:endParaRPr lang="en-US" sz="1800" b="1" dirty="0">
              <a:solidFill>
                <a:srgbClr val="000000"/>
              </a:solidFill>
              <a:latin typeface="Calibri" panose="020F0502020204030204" pitchFamily="34" charset="0"/>
            </a:endParaRPr>
          </a:p>
          <a:p>
            <a:pPr marL="688975" lvl="2">
              <a:spcBef>
                <a:spcPts val="0"/>
              </a:spcBef>
            </a:pPr>
            <a:endParaRPr lang="en-US" sz="1400" b="0" i="1" u="none" strike="noStrike" baseline="0" dirty="0">
              <a:solidFill>
                <a:srgbClr val="000000"/>
              </a:solidFill>
              <a:latin typeface="Calibri" panose="020F0502020204030204" pitchFamily="34" charset="0"/>
            </a:endParaRPr>
          </a:p>
          <a:p>
            <a:pPr marL="688975" lvl="2">
              <a:spcBef>
                <a:spcPts val="0"/>
              </a:spcBef>
            </a:pPr>
            <a:endParaRPr lang="en-US" sz="1400" i="1" dirty="0">
              <a:solidFill>
                <a:srgbClr val="000000"/>
              </a:solidFill>
              <a:latin typeface="Calibri" panose="020F0502020204030204" pitchFamily="34" charset="0"/>
            </a:endParaRPr>
          </a:p>
          <a:p>
            <a:pPr marL="688975" lvl="2">
              <a:spcBef>
                <a:spcPts val="0"/>
              </a:spcBef>
            </a:pPr>
            <a:r>
              <a:rPr lang="en-US" sz="1400" b="0" i="1" u="none" strike="noStrike" baseline="0" dirty="0">
                <a:solidFill>
                  <a:srgbClr val="000000"/>
                </a:solidFill>
                <a:latin typeface="Calibri" panose="020F0502020204030204" pitchFamily="34" charset="0"/>
              </a:rPr>
              <a:t>Note. </a:t>
            </a:r>
            <a:r>
              <a:rPr lang="en-US" sz="1400" b="0" i="0" u="none" strike="noStrike" baseline="0" dirty="0">
                <a:solidFill>
                  <a:srgbClr val="000000"/>
                </a:solidFill>
                <a:latin typeface="Calibri" panose="020F0502020204030204" pitchFamily="34" charset="0"/>
              </a:rPr>
              <a:t>Effect estimates are presented in log-odds units.</a:t>
            </a:r>
          </a:p>
          <a:p>
            <a:pPr marL="688975" lvl="2">
              <a:spcBef>
                <a:spcPts val="0"/>
              </a:spcBef>
            </a:pPr>
            <a:r>
              <a:rPr lang="en-US" sz="1400" b="0" i="0" u="none" strike="noStrike" baseline="0" dirty="0">
                <a:solidFill>
                  <a:srgbClr val="000000"/>
                </a:solidFill>
                <a:latin typeface="Calibri" panose="020F0502020204030204" pitchFamily="34" charset="0"/>
              </a:rPr>
              <a:t>*p &lt; .05. **p &lt; .01.</a:t>
            </a:r>
          </a:p>
        </p:txBody>
      </p:sp>
      <p:graphicFrame>
        <p:nvGraphicFramePr>
          <p:cNvPr id="8" name="Table 7">
            <a:extLst>
              <a:ext uri="{FF2B5EF4-FFF2-40B4-BE49-F238E27FC236}">
                <a16:creationId xmlns:a16="http://schemas.microsoft.com/office/drawing/2014/main" id="{4C430911-531E-4FF2-A706-01A4D5545176}"/>
              </a:ext>
            </a:extLst>
          </p:cNvPr>
          <p:cNvGraphicFramePr>
            <a:graphicFrameLocks noGrp="1"/>
          </p:cNvGraphicFramePr>
          <p:nvPr>
            <p:extLst>
              <p:ext uri="{D42A27DB-BD31-4B8C-83A1-F6EECF244321}">
                <p14:modId xmlns:p14="http://schemas.microsoft.com/office/powerpoint/2010/main" val="916781512"/>
              </p:ext>
            </p:extLst>
          </p:nvPr>
        </p:nvGraphicFramePr>
        <p:xfrm>
          <a:off x="588722" y="4036138"/>
          <a:ext cx="10672175" cy="1411220"/>
        </p:xfrm>
        <a:graphic>
          <a:graphicData uri="http://schemas.openxmlformats.org/drawingml/2006/table">
            <a:tbl>
              <a:tblPr firstRow="1" firstCol="1" bandRow="1"/>
              <a:tblGrid>
                <a:gridCol w="1115362">
                  <a:extLst>
                    <a:ext uri="{9D8B030D-6E8A-4147-A177-3AD203B41FA5}">
                      <a16:colId xmlns:a16="http://schemas.microsoft.com/office/drawing/2014/main" val="3506228027"/>
                    </a:ext>
                  </a:extLst>
                </a:gridCol>
                <a:gridCol w="1552681">
                  <a:extLst>
                    <a:ext uri="{9D8B030D-6E8A-4147-A177-3AD203B41FA5}">
                      <a16:colId xmlns:a16="http://schemas.microsoft.com/office/drawing/2014/main" val="3935260602"/>
                    </a:ext>
                  </a:extLst>
                </a:gridCol>
                <a:gridCol w="1334022">
                  <a:extLst>
                    <a:ext uri="{9D8B030D-6E8A-4147-A177-3AD203B41FA5}">
                      <a16:colId xmlns:a16="http://schemas.microsoft.com/office/drawing/2014/main" val="2882893241"/>
                    </a:ext>
                  </a:extLst>
                </a:gridCol>
                <a:gridCol w="1334022">
                  <a:extLst>
                    <a:ext uri="{9D8B030D-6E8A-4147-A177-3AD203B41FA5}">
                      <a16:colId xmlns:a16="http://schemas.microsoft.com/office/drawing/2014/main" val="4168515981"/>
                    </a:ext>
                  </a:extLst>
                </a:gridCol>
                <a:gridCol w="1334022">
                  <a:extLst>
                    <a:ext uri="{9D8B030D-6E8A-4147-A177-3AD203B41FA5}">
                      <a16:colId xmlns:a16="http://schemas.microsoft.com/office/drawing/2014/main" val="783194916"/>
                    </a:ext>
                  </a:extLst>
                </a:gridCol>
                <a:gridCol w="1334022">
                  <a:extLst>
                    <a:ext uri="{9D8B030D-6E8A-4147-A177-3AD203B41FA5}">
                      <a16:colId xmlns:a16="http://schemas.microsoft.com/office/drawing/2014/main" val="2970186977"/>
                    </a:ext>
                  </a:extLst>
                </a:gridCol>
                <a:gridCol w="1334022">
                  <a:extLst>
                    <a:ext uri="{9D8B030D-6E8A-4147-A177-3AD203B41FA5}">
                      <a16:colId xmlns:a16="http://schemas.microsoft.com/office/drawing/2014/main" val="892624995"/>
                    </a:ext>
                  </a:extLst>
                </a:gridCol>
                <a:gridCol w="1334022">
                  <a:extLst>
                    <a:ext uri="{9D8B030D-6E8A-4147-A177-3AD203B41FA5}">
                      <a16:colId xmlns:a16="http://schemas.microsoft.com/office/drawing/2014/main" val="3254934035"/>
                    </a:ext>
                  </a:extLst>
                </a:gridCol>
              </a:tblGrid>
              <a:tr h="352805">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Treatment</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Effect estimate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control</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a:t>
                      </a: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treatment</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tc>
                  <a:txBody>
                    <a:bodyPr/>
                    <a:lstStyle/>
                    <a:p>
                      <a:pPr marL="0" marR="0" algn="ctr">
                        <a:lnSpc>
                          <a:spcPct val="115000"/>
                        </a:lnSpc>
                        <a:spcBef>
                          <a:spcPts val="200"/>
                        </a:spcBef>
                        <a:spcAft>
                          <a:spcPts val="200"/>
                        </a:spcAft>
                      </a:pPr>
                      <a:r>
                        <a:rPr lang="en-US"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Significance</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462"/>
                    </a:solidFill>
                  </a:tcPr>
                </a:tc>
                <a:extLst>
                  <a:ext uri="{0D108BD9-81ED-4DB2-BD59-A6C34878D82A}">
                    <a16:rowId xmlns:a16="http://schemas.microsoft.com/office/drawing/2014/main" val="2795411443"/>
                  </a:ext>
                </a:extLst>
              </a:tr>
              <a:tr h="352805">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 days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Discipline incidents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-0.496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0.245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7649106"/>
                  </a:ext>
                </a:extLst>
              </a:tr>
              <a:tr h="352805">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 days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Days suspended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-0.493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0.184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979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502037"/>
                  </a:ext>
                </a:extLst>
              </a:tr>
              <a:tr h="352805">
                <a:tc>
                  <a:txBody>
                    <a:bodyPr/>
                    <a:lstStyle/>
                    <a:p>
                      <a:pPr marL="0" marR="0">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60+ days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 promotion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0.218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200"/>
                        </a:spcAft>
                      </a:pP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0.571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400" dirty="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8644319"/>
                  </a:ext>
                </a:extLst>
              </a:tr>
            </a:tbl>
          </a:graphicData>
        </a:graphic>
      </p:graphicFrame>
    </p:spTree>
    <p:extLst>
      <p:ext uri="{BB962C8B-B14F-4D97-AF65-F5344CB8AC3E}">
        <p14:creationId xmlns:p14="http://schemas.microsoft.com/office/powerpoint/2010/main" val="2716198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Impact Analysis – Caveat</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45</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991196"/>
            <a:ext cx="11720242" cy="5022990"/>
          </a:xfrm>
        </p:spPr>
        <p:txBody>
          <a:bodyPr/>
          <a:lstStyle/>
          <a:p>
            <a:pPr marL="571500" indent="-342900">
              <a:buFont typeface="Arial" panose="020B0604020202020204" pitchFamily="34" charset="0"/>
              <a:buChar char="•"/>
            </a:pPr>
            <a:r>
              <a:rPr lang="en-US" sz="2400" dirty="0"/>
              <a:t>One site was initially going to be excluded from this analysis due to lower scores on the PQA. However, the site was reinstated in the sample because the state 21</a:t>
            </a:r>
            <a:r>
              <a:rPr lang="en-US" sz="2400" baseline="30000" dirty="0"/>
              <a:t>st</a:t>
            </a:r>
            <a:r>
              <a:rPr lang="en-US" sz="2400" dirty="0"/>
              <a:t> CCLC Coordinator and the site visitor both agreed that the program was indeed of high quality.</a:t>
            </a:r>
          </a:p>
          <a:p>
            <a:pPr marL="571500" indent="-342900">
              <a:buFont typeface="Arial" panose="020B0604020202020204" pitchFamily="34" charset="0"/>
              <a:buChar char="•"/>
            </a:pPr>
            <a:r>
              <a:rPr lang="en-US" sz="2400" dirty="0"/>
              <a:t>Inclusion of this center resulted in several previously nonsignificant effects becoming statistically significant (likely due to increased n size ).</a:t>
            </a:r>
          </a:p>
          <a:p>
            <a:pPr marL="571500" indent="-342900">
              <a:buFont typeface="Arial" panose="020B0604020202020204" pitchFamily="34" charset="0"/>
              <a:buChar char="•"/>
            </a:pPr>
            <a:r>
              <a:rPr lang="en-US" sz="2400" dirty="0"/>
              <a:t>This suggests there are important aspects of program quality not captured by the PQA data.</a:t>
            </a:r>
          </a:p>
        </p:txBody>
      </p:sp>
    </p:spTree>
    <p:extLst>
      <p:ext uri="{BB962C8B-B14F-4D97-AF65-F5344CB8AC3E}">
        <p14:creationId xmlns:p14="http://schemas.microsoft.com/office/powerpoint/2010/main" val="3663518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870C-9640-4363-904B-82BA0D25D1E0}"/>
              </a:ext>
            </a:extLst>
          </p:cNvPr>
          <p:cNvSpPr>
            <a:spLocks noGrp="1"/>
          </p:cNvSpPr>
          <p:nvPr>
            <p:ph type="title"/>
          </p:nvPr>
        </p:nvSpPr>
        <p:spPr/>
        <p:txBody>
          <a:bodyPr/>
          <a:lstStyle/>
          <a:p>
            <a:r>
              <a:rPr lang="en-US" dirty="0"/>
              <a:t>Evaluation Report Recommendations</a:t>
            </a:r>
          </a:p>
        </p:txBody>
      </p:sp>
      <p:sp>
        <p:nvSpPr>
          <p:cNvPr id="4" name="Slide Number Placeholder 3">
            <a:extLst>
              <a:ext uri="{FF2B5EF4-FFF2-40B4-BE49-F238E27FC236}">
                <a16:creationId xmlns:a16="http://schemas.microsoft.com/office/drawing/2014/main" id="{3640E1BE-8928-4266-843C-294C2902FB8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a:t>46</a:t>
            </a:fld>
            <a:endParaRPr lang="en-US"/>
          </a:p>
        </p:txBody>
      </p:sp>
      <p:pic>
        <p:nvPicPr>
          <p:cNvPr id="5" name="Google Shape;169;p23">
            <a:extLst>
              <a:ext uri="{FF2B5EF4-FFF2-40B4-BE49-F238E27FC236}">
                <a16:creationId xmlns:a16="http://schemas.microsoft.com/office/drawing/2014/main" id="{DFBF0352-A349-45BA-ADF0-6B9CBA095F50}"/>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7" name="Text Placeholder 4"/>
          <p:cNvSpPr>
            <a:spLocks noGrp="1"/>
          </p:cNvSpPr>
          <p:nvPr>
            <p:ph type="body" idx="1"/>
          </p:nvPr>
        </p:nvSpPr>
        <p:spPr>
          <a:xfrm>
            <a:off x="19040" y="861545"/>
            <a:ext cx="11491642" cy="5022989"/>
          </a:xfrm>
        </p:spPr>
        <p:txBody>
          <a:bodyPr/>
          <a:lstStyle/>
          <a:p>
            <a:pPr marL="742950" indent="-514350">
              <a:buFont typeface="+mj-lt"/>
              <a:buAutoNum type="arabicPeriod"/>
            </a:pPr>
            <a:r>
              <a:rPr lang="en-US" sz="2400" dirty="0"/>
              <a:t>Investigate how COVID-19 and the attendant economic disruption have affected 21st CCLC staffing. </a:t>
            </a:r>
          </a:p>
          <a:p>
            <a:pPr marL="742950" indent="-514350">
              <a:buFont typeface="+mj-lt"/>
              <a:buAutoNum type="arabicPeriod"/>
            </a:pPr>
            <a:r>
              <a:rPr lang="en-US" sz="2400" dirty="0"/>
              <a:t>Continue exploring social-emotional outcome measures. </a:t>
            </a:r>
          </a:p>
          <a:p>
            <a:pPr marL="742950" indent="-514350">
              <a:buFont typeface="+mj-lt"/>
              <a:buAutoNum type="arabicPeriod"/>
            </a:pPr>
            <a:r>
              <a:rPr lang="en-US" sz="2400" dirty="0"/>
              <a:t>Consider investigating how often youth have opportunities for youth voice and choice.</a:t>
            </a:r>
          </a:p>
          <a:p>
            <a:pPr marL="742950" indent="-514350">
              <a:buFont typeface="+mj-lt"/>
              <a:buAutoNum type="arabicPeriod"/>
            </a:pPr>
            <a:r>
              <a:rPr lang="en-US" sz="2400" dirty="0"/>
              <a:t>Further explore definitions of program quality.  </a:t>
            </a:r>
          </a:p>
          <a:p>
            <a:pPr marL="742950" indent="-514350">
              <a:buFont typeface="+mj-lt"/>
              <a:buAutoNum type="arabicPeriod"/>
            </a:pPr>
            <a:r>
              <a:rPr lang="en-US" sz="2400" dirty="0"/>
              <a:t>Consider low-stakes ways to compare higher quality centers with lower quality centers. </a:t>
            </a:r>
          </a:p>
          <a:p>
            <a:pPr marL="742950" indent="-514350">
              <a:buFont typeface="+mj-lt"/>
              <a:buAutoNum type="arabicPeriod"/>
            </a:pPr>
            <a:r>
              <a:rPr lang="en-US" sz="2400" dirty="0"/>
              <a:t>As a way to further explore Rhode Island’s 21st CCLC action plan, consider a longitudinal study. </a:t>
            </a:r>
          </a:p>
        </p:txBody>
      </p:sp>
    </p:spTree>
    <p:extLst>
      <p:ext uri="{BB962C8B-B14F-4D97-AF65-F5344CB8AC3E}">
        <p14:creationId xmlns:p14="http://schemas.microsoft.com/office/powerpoint/2010/main" val="153896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Limitations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137787" y="979713"/>
            <a:ext cx="12054214" cy="5161775"/>
          </a:xfrm>
        </p:spPr>
        <p:txBody>
          <a:bodyPr/>
          <a:lstStyle/>
          <a:p>
            <a:r>
              <a:rPr lang="en-US" sz="2400" dirty="0"/>
              <a:t>Survey data can be biased.</a:t>
            </a:r>
          </a:p>
          <a:p>
            <a:r>
              <a:rPr lang="en-US" sz="2400" dirty="0"/>
              <a:t>Some youth appeared not to take the surveys seriously.</a:t>
            </a:r>
          </a:p>
          <a:p>
            <a:r>
              <a:rPr lang="en-US" sz="2400" dirty="0"/>
              <a:t>Middle school sites only had one set of PQA observations.</a:t>
            </a:r>
          </a:p>
          <a:p>
            <a:r>
              <a:rPr lang="en-US" sz="2400" dirty="0"/>
              <a:t>Participation data are self-reported by grantees.</a:t>
            </a:r>
          </a:p>
          <a:p>
            <a:r>
              <a:rPr lang="en-US" sz="2400" dirty="0"/>
              <a:t>Quasi-experimental design is not as strong as random assignment.</a:t>
            </a:r>
          </a:p>
          <a:p>
            <a:r>
              <a:rPr lang="en-US" sz="2400" dirty="0"/>
              <a:t>Non-participants could have participated in other, similar programming.</a:t>
            </a:r>
          </a:p>
          <a:p>
            <a:r>
              <a:rPr lang="en-US" sz="2400" dirty="0"/>
              <a:t>Limited number of centers made it harder to detect significant relationships between data.</a:t>
            </a:r>
          </a:p>
          <a:p>
            <a:pPr marL="0" indent="0">
              <a:buNone/>
            </a:pPr>
            <a:endParaRPr lang="en-US" sz="2400" dirty="0"/>
          </a:p>
        </p:txBody>
      </p:sp>
    </p:spTree>
    <p:extLst>
      <p:ext uri="{BB962C8B-B14F-4D97-AF65-F5344CB8AC3E}">
        <p14:creationId xmlns:p14="http://schemas.microsoft.com/office/powerpoint/2010/main" val="281152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Center Overview - Staffing</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63037"/>
            <a:ext cx="11582401" cy="5178451"/>
          </a:xfrm>
        </p:spPr>
        <p:txBody>
          <a:bodyPr/>
          <a:lstStyle/>
          <a:p>
            <a:r>
              <a:rPr lang="en-US" sz="2800" dirty="0"/>
              <a:t>Wide variety of staffing models, with no predominant configuration.</a:t>
            </a:r>
          </a:p>
          <a:p>
            <a:r>
              <a:rPr lang="en-US" sz="2800" dirty="0"/>
              <a:t>In general, though:</a:t>
            </a:r>
          </a:p>
          <a:p>
            <a:pPr lvl="1">
              <a:spcBef>
                <a:spcPts val="0"/>
              </a:spcBef>
            </a:pPr>
            <a:r>
              <a:rPr lang="en-US" sz="2400" dirty="0"/>
              <a:t>Middle school centers relied on more administrators. </a:t>
            </a:r>
          </a:p>
          <a:p>
            <a:pPr lvl="1">
              <a:spcBef>
                <a:spcPts val="0"/>
              </a:spcBef>
            </a:pPr>
            <a:r>
              <a:rPr lang="en-US" sz="2400" dirty="0"/>
              <a:t>Elementary centers used more teachers (paid) and high school students (volunteers) for summer programming. </a:t>
            </a:r>
          </a:p>
          <a:p>
            <a:pPr lvl="1">
              <a:spcBef>
                <a:spcPts val="0"/>
              </a:spcBef>
            </a:pPr>
            <a:r>
              <a:rPr lang="en-US" sz="2400" dirty="0"/>
              <a:t>Centers serving younger youth seemed to involve parents more (volunteers).</a:t>
            </a:r>
          </a:p>
          <a:p>
            <a:pPr lvl="1">
              <a:spcBef>
                <a:spcPts val="0"/>
              </a:spcBef>
            </a:pPr>
            <a:r>
              <a:rPr lang="en-US" sz="2400" dirty="0"/>
              <a:t>Centers serving older youth relied more on subcontractors (paid). </a:t>
            </a:r>
            <a:endParaRPr lang="en-US" sz="2800" dirty="0"/>
          </a:p>
        </p:txBody>
      </p:sp>
    </p:spTree>
    <p:extLst>
      <p:ext uri="{BB962C8B-B14F-4D97-AF65-F5344CB8AC3E}">
        <p14:creationId xmlns:p14="http://schemas.microsoft.com/office/powerpoint/2010/main" val="2169871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Center Overview – Program Attendance</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13499"/>
            <a:ext cx="11582401" cy="5266901"/>
          </a:xfrm>
        </p:spPr>
        <p:txBody>
          <a:bodyPr/>
          <a:lstStyle/>
          <a:p>
            <a:r>
              <a:rPr lang="en-US" sz="2800" dirty="0"/>
              <a:t>Program size varied widely for both elementary and middle school sites.</a:t>
            </a:r>
          </a:p>
          <a:p>
            <a:r>
              <a:rPr lang="en-US" sz="2800" dirty="0"/>
              <a:t>Month by month attendance patterns varied for ES and MS sites.</a:t>
            </a:r>
          </a:p>
          <a:p>
            <a:pPr marL="0" indent="0">
              <a:buNone/>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		Exhibit 7. Total Number of Attendees Served Each Month in 2018–19</a:t>
            </a:r>
          </a:p>
          <a:p>
            <a:endParaRPr lang="en-US" sz="2800" dirty="0"/>
          </a:p>
        </p:txBody>
      </p:sp>
      <p:graphicFrame>
        <p:nvGraphicFramePr>
          <p:cNvPr id="7" name="Chart 6">
            <a:extLst>
              <a:ext uri="{FF2B5EF4-FFF2-40B4-BE49-F238E27FC236}">
                <a16:creationId xmlns:a16="http://schemas.microsoft.com/office/drawing/2014/main" id="{F5C6DDF5-3782-4E56-B2F3-7936BAE9A25E}"/>
              </a:ext>
            </a:extLst>
          </p:cNvPr>
          <p:cNvGraphicFramePr/>
          <p:nvPr>
            <p:extLst>
              <p:ext uri="{D42A27DB-BD31-4B8C-83A1-F6EECF244321}">
                <p14:modId xmlns:p14="http://schemas.microsoft.com/office/powerpoint/2010/main" val="1107391790"/>
              </p:ext>
            </p:extLst>
          </p:nvPr>
        </p:nvGraphicFramePr>
        <p:xfrm>
          <a:off x="1291634" y="2655661"/>
          <a:ext cx="8868426" cy="3458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3940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Center Overview – Program Attendance</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917471"/>
            <a:ext cx="11582401" cy="5224018"/>
          </a:xfrm>
        </p:spPr>
        <p:txBody>
          <a:bodyPr/>
          <a:lstStyle/>
          <a:p>
            <a:pPr>
              <a:spcBef>
                <a:spcPts val="0"/>
              </a:spcBef>
              <a:spcAft>
                <a:spcPts val="0"/>
              </a:spcAft>
            </a:pPr>
            <a:r>
              <a:rPr lang="en-US" sz="2400" dirty="0"/>
              <a:t>Elementary school students were likely to attend many more days per year.</a:t>
            </a:r>
            <a:endParaRPr lang="en-US" sz="2800" dirty="0"/>
          </a:p>
          <a:p>
            <a:pPr marL="0" indent="0">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Exhibit 10. Histogram of Total Days Attended by Youth Participants (Elementary Centers)</a:t>
            </a:r>
          </a:p>
          <a:p>
            <a:pPr>
              <a:spcBef>
                <a:spcPts val="0"/>
              </a:spcBef>
              <a:spcAft>
                <a:spcPts val="0"/>
              </a:spcAft>
            </a:pPr>
            <a:endParaRPr lang="en-US" sz="2800" dirty="0"/>
          </a:p>
          <a:p>
            <a:pPr marL="0" indent="0">
              <a:spcBef>
                <a:spcPts val="0"/>
              </a:spcBef>
              <a:spcAft>
                <a:spcPts val="0"/>
              </a:spcAft>
              <a:buNone/>
            </a:pPr>
            <a:endParaRPr lang="en-US" sz="2800" dirty="0"/>
          </a:p>
          <a:p>
            <a:pPr marL="0" indent="0">
              <a:spcBef>
                <a:spcPts val="0"/>
              </a:spcBef>
              <a:spcAft>
                <a:spcPts val="0"/>
              </a:spcAft>
              <a:buNone/>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spcBef>
                <a:spcPts val="0"/>
              </a:spcBef>
              <a:spcAft>
                <a:spcPts val="0"/>
              </a:spcAft>
              <a:buNone/>
            </a:pPr>
            <a:endParaRPr lang="en-US" sz="1800" b="1" dirty="0">
              <a:solidFill>
                <a:srgbClr val="000000"/>
              </a:solidFill>
              <a:latin typeface="Calibri" panose="020F0502020204030204" pitchFamily="34" charset="0"/>
              <a:ea typeface="Times New Roman" panose="02020603050405020304" pitchFamily="18" charset="0"/>
              <a:cs typeface="Times" panose="02020603050405020304" pitchFamily="18" charset="0"/>
            </a:endParaRPr>
          </a:p>
          <a:p>
            <a:pPr marL="0" indent="0">
              <a:spcBef>
                <a:spcPts val="0"/>
              </a:spcBef>
              <a:spcAft>
                <a:spcPts val="0"/>
              </a:spcAft>
              <a:buNone/>
            </a:pPr>
            <a:endPar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endParaRPr>
          </a:p>
          <a:p>
            <a:pPr marL="0" indent="0">
              <a:spcBef>
                <a:spcPts val="0"/>
              </a:spcBef>
              <a:spcAft>
                <a:spcPts val="0"/>
              </a:spcAft>
              <a:buNone/>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Exhibit 11. Histogram of Total Days Attended by Youth Participants (Middle-School Centers)</a:t>
            </a:r>
          </a:p>
          <a:p>
            <a:pPr>
              <a:spcBef>
                <a:spcPts val="0"/>
              </a:spcBef>
              <a:spcAft>
                <a:spcPts val="0"/>
              </a:spcAft>
            </a:pPr>
            <a:endParaRPr lang="en-US" sz="2800" dirty="0"/>
          </a:p>
          <a:p>
            <a:pPr marL="0" indent="0" algn="l">
              <a:spcBef>
                <a:spcPts val="0"/>
              </a:spcBef>
              <a:spcAft>
                <a:spcPts val="0"/>
              </a:spcAft>
              <a:buNone/>
            </a:pPr>
            <a:endParaRPr lang="en-US" sz="2800" dirty="0"/>
          </a:p>
        </p:txBody>
      </p:sp>
      <p:pic>
        <p:nvPicPr>
          <p:cNvPr id="11" name="Picture 10">
            <a:extLst>
              <a:ext uri="{FF2B5EF4-FFF2-40B4-BE49-F238E27FC236}">
                <a16:creationId xmlns:a16="http://schemas.microsoft.com/office/drawing/2014/main" id="{13352D3C-816D-4666-B0CC-2A2996798EE7}"/>
              </a:ext>
            </a:extLst>
          </p:cNvPr>
          <p:cNvPicPr>
            <a:picLocks noChangeAspect="1"/>
          </p:cNvPicPr>
          <p:nvPr/>
        </p:nvPicPr>
        <p:blipFill rotWithShape="1">
          <a:blip r:embed="rId3">
            <a:extLst>
              <a:ext uri="{28A0092B-C50C-407E-A947-70E740481C1C}">
                <a14:useLocalDpi xmlns:a14="http://schemas.microsoft.com/office/drawing/2010/main" val="0"/>
              </a:ext>
            </a:extLst>
          </a:blip>
          <a:srcRect r="8050"/>
          <a:stretch/>
        </p:blipFill>
        <p:spPr bwMode="auto">
          <a:xfrm>
            <a:off x="1157614" y="1704342"/>
            <a:ext cx="5943600" cy="1986280"/>
          </a:xfrm>
          <a:prstGeom prst="rect">
            <a:avLst/>
          </a:prstGeom>
          <a:noFill/>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BC6D471F-E290-4EE0-A3E8-129C2060130F}"/>
              </a:ext>
            </a:extLst>
          </p:cNvPr>
          <p:cNvPicPr>
            <a:picLocks noChangeAspect="1"/>
          </p:cNvPicPr>
          <p:nvPr/>
        </p:nvPicPr>
        <p:blipFill rotWithShape="1">
          <a:blip r:embed="rId4">
            <a:extLst>
              <a:ext uri="{28A0092B-C50C-407E-A947-70E740481C1C}">
                <a14:useLocalDpi xmlns:a14="http://schemas.microsoft.com/office/drawing/2010/main" val="0"/>
              </a:ext>
            </a:extLst>
          </a:blip>
          <a:srcRect r="8229"/>
          <a:stretch/>
        </p:blipFill>
        <p:spPr bwMode="auto">
          <a:xfrm>
            <a:off x="1157614" y="4127133"/>
            <a:ext cx="5943600" cy="19900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11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Center Overview - Priorities</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pic>
        <p:nvPicPr>
          <p:cNvPr id="8" name="Google Shape;169;p23">
            <a:extLst>
              <a:ext uri="{FF2B5EF4-FFF2-40B4-BE49-F238E27FC236}">
                <a16:creationId xmlns:a16="http://schemas.microsoft.com/office/drawing/2014/main" id="{200260E2-09A1-4FBE-9319-D1245ACD7D29}"/>
              </a:ext>
            </a:extLst>
          </p:cNvPr>
          <p:cNvPicPr preferRelativeResize="0"/>
          <p:nvPr/>
        </p:nvPicPr>
        <p:blipFill>
          <a:blip r:embed="rId2">
            <a:duotone>
              <a:schemeClr val="accent3">
                <a:shade val="45000"/>
                <a:satMod val="135000"/>
              </a:schemeClr>
              <a:prstClr val="white"/>
            </a:duotone>
          </a:blip>
          <a:stretch>
            <a:fillRect/>
          </a:stretch>
        </p:blipFill>
        <p:spPr>
          <a:xfrm>
            <a:off x="393860" y="6160106"/>
            <a:ext cx="1795549" cy="365125"/>
          </a:xfrm>
          <a:prstGeom prst="rect">
            <a:avLst/>
          </a:prstGeom>
        </p:spPr>
      </p:pic>
      <p:sp>
        <p:nvSpPr>
          <p:cNvPr id="3" name="Content Placeholder 2"/>
          <p:cNvSpPr>
            <a:spLocks noGrp="1"/>
          </p:cNvSpPr>
          <p:nvPr>
            <p:ph idx="1"/>
          </p:nvPr>
        </p:nvSpPr>
        <p:spPr>
          <a:xfrm>
            <a:off x="304799" y="874587"/>
            <a:ext cx="11582401" cy="5266901"/>
          </a:xfrm>
        </p:spPr>
        <p:txBody>
          <a:bodyPr/>
          <a:lstStyle/>
          <a:p>
            <a:pPr marL="0" indent="0">
              <a:buNone/>
            </a:pPr>
            <a:r>
              <a:rPr lang="en-US" sz="1800" b="1" dirty="0">
                <a:solidFill>
                  <a:srgbClr val="000000"/>
                </a:solidFill>
                <a:effectLst/>
                <a:latin typeface="Calibri" panose="020F0502020204030204" pitchFamily="34" charset="0"/>
                <a:ea typeface="Times New Roman" panose="02020603050405020304" pitchFamily="18" charset="0"/>
                <a:cs typeface="Times" panose="02020603050405020304" pitchFamily="18" charset="0"/>
              </a:rPr>
              <a:t>Exhibit 8. Site Priorities (Percentage of Site Coordinators Rating Each Goal as At Least a 7 on a Scale of 1 to 10)</a:t>
            </a:r>
          </a:p>
          <a:p>
            <a:endParaRPr lang="en-US" sz="2800" dirty="0"/>
          </a:p>
        </p:txBody>
      </p:sp>
      <p:graphicFrame>
        <p:nvGraphicFramePr>
          <p:cNvPr id="10" name="Chart 9">
            <a:extLst>
              <a:ext uri="{FF2B5EF4-FFF2-40B4-BE49-F238E27FC236}">
                <a16:creationId xmlns:a16="http://schemas.microsoft.com/office/drawing/2014/main" id="{57E26291-3946-4397-A49F-D48879F9A106}"/>
              </a:ext>
            </a:extLst>
          </p:cNvPr>
          <p:cNvGraphicFramePr/>
          <p:nvPr>
            <p:extLst>
              <p:ext uri="{D42A27DB-BD31-4B8C-83A1-F6EECF244321}">
                <p14:modId xmlns:p14="http://schemas.microsoft.com/office/powerpoint/2010/main" val="253148595"/>
              </p:ext>
            </p:extLst>
          </p:nvPr>
        </p:nvGraphicFramePr>
        <p:xfrm>
          <a:off x="1640911" y="1164921"/>
          <a:ext cx="7420540" cy="508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9362035"/>
      </p:ext>
    </p:extLst>
  </p:cSld>
  <p:clrMapOvr>
    <a:masterClrMapping/>
  </p:clrMapOvr>
</p:sld>
</file>

<file path=ppt/theme/theme1.xml><?xml version="1.0" encoding="utf-8"?>
<a:theme xmlns:a="http://schemas.openxmlformats.org/drawingml/2006/main" name="1_Office Theme">
  <a:themeElements>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Rhode">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497F"/>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23000"/>
          </a:lnSpc>
          <a:spcBef>
            <a:spcPts val="600"/>
          </a:spcBef>
          <a:spcAft>
            <a:spcPts val="600"/>
          </a:spcAft>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3000"/>
          </a:lnSpc>
          <a:spcBef>
            <a:spcPts val="600"/>
          </a:spcBef>
          <a:spcAft>
            <a:spcPts val="600"/>
          </a:spcAft>
          <a:defRPr sz="1600">
            <a:solidFill>
              <a:srgbClr val="656666"/>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AIR 2018">
    <a:dk1>
      <a:srgbClr val="595959"/>
    </a:dk1>
    <a:lt1>
      <a:srgbClr val="FFFFFF"/>
    </a:lt1>
    <a:dk2>
      <a:srgbClr val="000000"/>
    </a:dk2>
    <a:lt2>
      <a:srgbClr val="D6ECFF"/>
    </a:lt2>
    <a:accent1>
      <a:srgbClr val="003462"/>
    </a:accent1>
    <a:accent2>
      <a:srgbClr val="0075E2"/>
    </a:accent2>
    <a:accent3>
      <a:srgbClr val="008673"/>
    </a:accent3>
    <a:accent4>
      <a:srgbClr val="C8510C"/>
    </a:accent4>
    <a:accent5>
      <a:srgbClr val="EFB219"/>
    </a:accent5>
    <a:accent6>
      <a:srgbClr val="09B0FE"/>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97F43A7648C74386C89FEB66DE4EC0" ma:contentTypeVersion="7" ma:contentTypeDescription="Create a new document." ma:contentTypeScope="" ma:versionID="5ee9f62788681f0e3b351e7fffbb5edd">
  <xsd:schema xmlns:xsd="http://www.w3.org/2001/XMLSchema" xmlns:xs="http://www.w3.org/2001/XMLSchema" xmlns:p="http://schemas.microsoft.com/office/2006/metadata/properties" xmlns:ns3="45bbed79-1400-4dca-8809-6548a3335f6b" xmlns:ns4="bd6dbd9e-bd9e-4f97-9d02-1ec2cb8f10b7" targetNamespace="http://schemas.microsoft.com/office/2006/metadata/properties" ma:root="true" ma:fieldsID="def713a167f1f4ce8e40d78d8b6f05a4" ns3:_="" ns4:_="">
    <xsd:import namespace="45bbed79-1400-4dca-8809-6548a3335f6b"/>
    <xsd:import namespace="bd6dbd9e-bd9e-4f97-9d02-1ec2cb8f10b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bbed79-1400-4dca-8809-6548a3335f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6dbd9e-bd9e-4f97-9d02-1ec2cb8f10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A67897-DF02-4001-9EC9-DECAD3A062D8}">
  <ds:schemaRefs>
    <ds:schemaRef ds:uri="45bbed79-1400-4dca-8809-6548a3335f6b"/>
    <ds:schemaRef ds:uri="bd6dbd9e-bd9e-4f97-9d02-1ec2cb8f10b7"/>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EE68A1B-2421-4A64-AC7E-593BE6F79459}">
  <ds:schemaRefs>
    <ds:schemaRef ds:uri="45bbed79-1400-4dca-8809-6548a3335f6b"/>
    <ds:schemaRef ds:uri="bd6dbd9e-bd9e-4f97-9d02-1ec2cb8f10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C3B1957-F59A-40C4-8C04-4232139DAD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2703</TotalTime>
  <Words>4144</Words>
  <Application>Microsoft Office PowerPoint</Application>
  <PresentationFormat>Widescreen</PresentationFormat>
  <Paragraphs>718</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Franklin Gothic Book</vt:lpstr>
      <vt:lpstr>Franklin Gothic Demi Cond</vt:lpstr>
      <vt:lpstr>Libre Franklin</vt:lpstr>
      <vt:lpstr>1_Office Theme</vt:lpstr>
      <vt:lpstr>RI 21st CCLC 2020 Evaluation Report</vt:lpstr>
      <vt:lpstr>Evaluation Overview</vt:lpstr>
      <vt:lpstr>Evaluation Overview</vt:lpstr>
      <vt:lpstr>Evaluation Research Questions</vt:lpstr>
      <vt:lpstr>Evaluation Limitations</vt:lpstr>
      <vt:lpstr>Center Overview - Staffing</vt:lpstr>
      <vt:lpstr>Center Overview – Program Attendance</vt:lpstr>
      <vt:lpstr>Center Overview – Program Attendance</vt:lpstr>
      <vt:lpstr>Center Overview - Priorities</vt:lpstr>
      <vt:lpstr>Center Overview – Activity Types</vt:lpstr>
      <vt:lpstr>PQA Observation Findings</vt:lpstr>
      <vt:lpstr>PQA Observation Findings (Elementary Schools)</vt:lpstr>
      <vt:lpstr>PQA Observation Findings (Middle Schools)</vt:lpstr>
      <vt:lpstr>Interview Findings – Program Goals &amp; Design</vt:lpstr>
      <vt:lpstr>Interview Findings – Process Quality</vt:lpstr>
      <vt:lpstr>Interview Findings – Content Quality</vt:lpstr>
      <vt:lpstr>Interview Findings – Content Quality</vt:lpstr>
      <vt:lpstr>Interview Findings – Content Quality</vt:lpstr>
      <vt:lpstr>Interview Findings – Perceived Outcomes</vt:lpstr>
      <vt:lpstr>Outcomes – Areas Assessed</vt:lpstr>
      <vt:lpstr>Outcomes – Tools and Scales</vt:lpstr>
      <vt:lpstr>Outcomes – Engagement in Learning, Peer Relationships, Self-Regulation – SAYO-T (Elementary)</vt:lpstr>
      <vt:lpstr>Outcomes – Positive Mindsets, Interpersonal Skills –  YMEB (Middle School)</vt:lpstr>
      <vt:lpstr>Outcomes – Increased Interests YMEB (Middle)</vt:lpstr>
      <vt:lpstr>Outcomes – Self-Esteem – YMEB (Middle)</vt:lpstr>
      <vt:lpstr>Outcomes – Program Impact – Youth Experiences Survey (Middle School)</vt:lpstr>
      <vt:lpstr>Outcomes – Opportunities for Agency – Youth Experience Survey (Middle)</vt:lpstr>
      <vt:lpstr>Outcomes – Perceptions of Adults &amp; Other Youth – Youth Experience Survey (Middle)</vt:lpstr>
      <vt:lpstr>Outcomes – Perceptions of Adults &amp; Other Youth – Youth Experience Survey (Middle)</vt:lpstr>
      <vt:lpstr>Outcomes – Opportunities for Skill-Building – Youth Experience Survey (Middle)</vt:lpstr>
      <vt:lpstr>Outcomes – Youth Experiences in Programming – Youth Engagement Survey (Middle)</vt:lpstr>
      <vt:lpstr>Outcomes – Youth Experiences in Programming – Youth Engagement Survey (Middle)</vt:lpstr>
      <vt:lpstr>Correlations with Outcomes – SAYO-T (Elementary)</vt:lpstr>
      <vt:lpstr>Correlations with Engagement in Learning, Peer Relationships, Self-Regulation – SAYO-T (Elementary)</vt:lpstr>
      <vt:lpstr>Correlations with Engagement in Learning, Peer Relationships, Self-Regulation – SAYO-T (Elementary)</vt:lpstr>
      <vt:lpstr>Correlations with Outcomes – YMEB (Middle)</vt:lpstr>
      <vt:lpstr>Correlations with Increased Interests – YMEB (Middle)</vt:lpstr>
      <vt:lpstr>Correlations with Self-Esteem – YMEB (Middle)</vt:lpstr>
      <vt:lpstr>Correlations with Positive Mindsets, Interpersonal Skills – YMEB (Middle)</vt:lpstr>
      <vt:lpstr>Impact Analysis – Outcomes Assessed</vt:lpstr>
      <vt:lpstr>Impact Analysis – English Language Arts Assessment</vt:lpstr>
      <vt:lpstr>Impact Analysis – Mathematics Assessment</vt:lpstr>
      <vt:lpstr>Impact Analysis – School-Day Absences</vt:lpstr>
      <vt:lpstr>Impact Analysis – Discipline and Grade Promotion</vt:lpstr>
      <vt:lpstr>Impact Analysis – Caveat</vt:lpstr>
      <vt:lpstr>Evaluation Report Recommendations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Redden, Krystafer</dc:creator>
  <cp:lastModifiedBy>Mermin, Jan</cp:lastModifiedBy>
  <cp:revision>106</cp:revision>
  <dcterms:created xsi:type="dcterms:W3CDTF">2021-02-05T20:06:40Z</dcterms:created>
  <dcterms:modified xsi:type="dcterms:W3CDTF">2021-11-01T18:21:17Z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0x0101000997F43A7648C74386C89FEB66DE4EC0</vt:lpwstr>
  </property>
</Properties>
</file>