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23"/>
  </p:notesMasterIdLst>
  <p:handoutMasterIdLst>
    <p:handoutMasterId r:id="rId24"/>
  </p:handoutMasterIdLst>
  <p:sldIdLst>
    <p:sldId id="256" r:id="rId5"/>
    <p:sldId id="307" r:id="rId6"/>
    <p:sldId id="281" r:id="rId7"/>
    <p:sldId id="304" r:id="rId8"/>
    <p:sldId id="278" r:id="rId9"/>
    <p:sldId id="306" r:id="rId10"/>
    <p:sldId id="272" r:id="rId11"/>
    <p:sldId id="299" r:id="rId12"/>
    <p:sldId id="302" r:id="rId13"/>
    <p:sldId id="296" r:id="rId14"/>
    <p:sldId id="297" r:id="rId15"/>
    <p:sldId id="298" r:id="rId16"/>
    <p:sldId id="286" r:id="rId17"/>
    <p:sldId id="287" r:id="rId18"/>
    <p:sldId id="305" r:id="rId19"/>
    <p:sldId id="294" r:id="rId20"/>
    <p:sldId id="300" r:id="rId21"/>
    <p:sldId id="280" r:id="rId22"/>
  </p:sldIdLst>
  <p:sldSz cx="12192000" cy="6858000"/>
  <p:notesSz cx="6858000" cy="2028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unty-McNair, Steven" initials="LS" lastIdx="3" clrIdx="0">
    <p:extLst>
      <p:ext uri="{19B8F6BF-5375-455C-9EA6-DF929625EA0E}">
        <p15:presenceInfo xmlns:p15="http://schemas.microsoft.com/office/powerpoint/2012/main" userId="S-1-5-21-1586716437-331627889-1971066577-9057" providerId="AD"/>
      </p:ext>
    </p:extLst>
  </p:cmAuthor>
  <p:cmAuthor id="2" name="Appel, Carrie" initials="AC" lastIdx="2" clrIdx="1">
    <p:extLst>
      <p:ext uri="{19B8F6BF-5375-455C-9EA6-DF929625EA0E}">
        <p15:presenceInfo xmlns:p15="http://schemas.microsoft.com/office/powerpoint/2012/main" userId="S-1-5-21-1586716437-331627889-1971066577-10549" providerId="AD"/>
      </p:ext>
    </p:extLst>
  </p:cmAuthor>
  <p:cmAuthor id="3" name="Matlach, Lauren" initials="ML" lastIdx="3" clrIdx="2">
    <p:extLst>
      <p:ext uri="{19B8F6BF-5375-455C-9EA6-DF929625EA0E}">
        <p15:presenceInfo xmlns:p15="http://schemas.microsoft.com/office/powerpoint/2012/main" userId="S::lauren.matlach@ride.ri.gov::45633feb-d348-48ab-8fb9-bd38fc3ea5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ABE"/>
    <a:srgbClr val="86ABC1"/>
    <a:srgbClr val="1C5F8A"/>
    <a:srgbClr val="D1E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139FD-E5C4-B1BB-7205-F92912122F18}" v="5" dt="2019-10-22T00:18:44.870"/>
    <p1510:client id="{9CC3CE7D-CC42-CB69-745B-63526FF3953D}" v="5" dt="2019-10-22T00:24:46.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2093" autoAdjust="0"/>
  </p:normalViewPr>
  <p:slideViewPr>
    <p:cSldViewPr snapToGrid="0">
      <p:cViewPr varScale="1">
        <p:scale>
          <a:sx n="71" d="100"/>
          <a:sy n="71" d="100"/>
        </p:scale>
        <p:origin x="1308" y="72"/>
      </p:cViewPr>
      <p:guideLst/>
    </p:cSldViewPr>
  </p:slideViewPr>
  <p:notesTextViewPr>
    <p:cViewPr>
      <p:scale>
        <a:sx n="1" d="1"/>
        <a:sy n="1" d="1"/>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lach, Lauren" userId="S::lauren.matlach@ride.ri.gov::45633feb-d348-48ab-8fb9-bd38fc3ea5a5" providerId="AD" clId="Web-{0A3139FD-E5C4-B1BB-7205-F92912122F18}"/>
    <pc:docChg chg="">
      <pc:chgData name="Matlach, Lauren" userId="S::lauren.matlach@ride.ri.gov::45633feb-d348-48ab-8fb9-bd38fc3ea5a5" providerId="AD" clId="Web-{0A3139FD-E5C4-B1BB-7205-F92912122F18}" dt="2019-10-22T00:18:44.870" v="3"/>
      <pc:docMkLst>
        <pc:docMk/>
      </pc:docMkLst>
      <pc:sldChg chg="addCm">
        <pc:chgData name="Matlach, Lauren" userId="S::lauren.matlach@ride.ri.gov::45633feb-d348-48ab-8fb9-bd38fc3ea5a5" providerId="AD" clId="Web-{0A3139FD-E5C4-B1BB-7205-F92912122F18}" dt="2019-10-22T00:16:44.275" v="2"/>
        <pc:sldMkLst>
          <pc:docMk/>
          <pc:sldMk cId="4110080047" sldId="280"/>
        </pc:sldMkLst>
      </pc:sldChg>
      <pc:sldChg chg="addCm">
        <pc:chgData name="Matlach, Lauren" userId="S::lauren.matlach@ride.ri.gov::45633feb-d348-48ab-8fb9-bd38fc3ea5a5" providerId="AD" clId="Web-{0A3139FD-E5C4-B1BB-7205-F92912122F18}" dt="2019-10-22T00:18:44.870" v="3"/>
        <pc:sldMkLst>
          <pc:docMk/>
          <pc:sldMk cId="1172286321" sldId="281"/>
        </pc:sldMkLst>
      </pc:sldChg>
      <pc:sldChg chg="addCm modCm">
        <pc:chgData name="Matlach, Lauren" userId="S::lauren.matlach@ride.ri.gov::45633feb-d348-48ab-8fb9-bd38fc3ea5a5" providerId="AD" clId="Web-{0A3139FD-E5C4-B1BB-7205-F92912122F18}" dt="2019-10-22T00:15:41.571" v="1"/>
        <pc:sldMkLst>
          <pc:docMk/>
          <pc:sldMk cId="3330625152" sldId="300"/>
        </pc:sldMkLst>
      </pc:sldChg>
    </pc:docChg>
  </pc:docChgLst>
  <pc:docChgLst>
    <pc:chgData name="Matlach, Lauren" userId="S::lauren.matlach@ride.ri.gov::45633feb-d348-48ab-8fb9-bd38fc3ea5a5" providerId="AD" clId="Web-{9CC3CE7D-CC42-CB69-745B-63526FF3953D}"/>
    <pc:docChg chg="modSld">
      <pc:chgData name="Matlach, Lauren" userId="S::lauren.matlach@ride.ri.gov::45633feb-d348-48ab-8fb9-bd38fc3ea5a5" providerId="AD" clId="Web-{9CC3CE7D-CC42-CB69-745B-63526FF3953D}" dt="2019-10-22T00:24:42.345" v="3"/>
      <pc:docMkLst>
        <pc:docMk/>
      </pc:docMkLst>
      <pc:sldChg chg="modNotes">
        <pc:chgData name="Matlach, Lauren" userId="S::lauren.matlach@ride.ri.gov::45633feb-d348-48ab-8fb9-bd38fc3ea5a5" providerId="AD" clId="Web-{9CC3CE7D-CC42-CB69-745B-63526FF3953D}" dt="2019-10-22T00:24:42.345" v="3"/>
        <pc:sldMkLst>
          <pc:docMk/>
          <pc:sldMk cId="1424925560" sldId="2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endParaRPr lang="en-US" dirty="0"/>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dirty="0"/>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dirty="0"/>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t>
        <a:bodyPr/>
        <a:lstStyle/>
        <a:p>
          <a:endParaRPr lang="en-US"/>
        </a:p>
      </dgm:t>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t>
        <a:bodyPr/>
        <a:lstStyle/>
        <a:p>
          <a:endParaRPr lang="en-US"/>
        </a:p>
      </dgm:t>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t>
        <a:bodyPr/>
        <a:lstStyle/>
        <a:p>
          <a:endParaRPr lang="en-US"/>
        </a:p>
      </dgm:t>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t>
        <a:bodyPr/>
        <a:lstStyle/>
        <a:p>
          <a:endParaRPr lang="en-US"/>
        </a:p>
      </dgm:t>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t>
        <a:bodyPr/>
        <a:lstStyle/>
        <a:p>
          <a:endParaRPr lang="en-US"/>
        </a:p>
      </dgm:t>
    </dgm:pt>
  </dgm:ptLst>
  <dgm:cxnLst>
    <dgm:cxn modelId="{29402264-DA3D-4DF0-B885-6C67A91F6109}" type="presOf" srcId="{1C72D5DA-8F68-4458-B442-6628C8E683B4}" destId="{8CFC58D6-56F0-4D80-B33E-19AE62EC81F3}"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CCC8367-6E14-4366-A2EF-DEAB39C9FE26}" type="presOf" srcId="{D906CA32-BBFA-462B-A70B-CEF62BB313F4}" destId="{163C36D5-3DC6-4DC4-91DC-455D7B7131E6}"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C385BE07-BF37-410B-9DBE-B35B25B42C29}" srcId="{78B25588-666B-43A4-9DD5-A8435C9D79A2}" destId="{1C72D5DA-8F68-4458-B442-6628C8E683B4}" srcOrd="3" destOrd="0" parTransId="{40381739-2673-42A8-B265-85CE60CBB61A}" sibTransId="{CD76E514-DCCB-40BC-9FD2-1671428848F8}"/>
    <dgm:cxn modelId="{87553302-54DD-4A7B-9285-64E766776DB7}" type="presOf" srcId="{8AAF0FE6-ECC5-44EF-A958-FD3C7D0979C6}" destId="{87CBE4D1-84B9-4392-90A2-5E2B59C6B1C0}"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0DC65954-4BD9-4D2B-8192-0F58B1A7160E}" type="presOf" srcId="{62836BE6-DDD7-47DE-9108-53DD722553DB}" destId="{03078F20-557D-4830-923D-0F7F8291621B}" srcOrd="0" destOrd="0" presId="urn:microsoft.com/office/officeart/2005/8/layout/chevron1"/>
    <dgm:cxn modelId="{832028DD-39B3-4DB0-8EE9-A55DF54F363E}" srcId="{78B25588-666B-43A4-9DD5-A8435C9D79A2}" destId="{8AAF0FE6-ECC5-44EF-A958-FD3C7D0979C6}" srcOrd="0" destOrd="0" parTransId="{4084D3AA-DBEE-484F-8E58-567434A8F902}" sibTransId="{42678C4C-1A69-4DA5-AE4D-3E5179E74FEE}"/>
    <dgm:cxn modelId="{7E468B62-4304-44C7-ADC9-3155E9A1221F}" type="presOf" srcId="{2DA27838-36C7-488B-B6BE-941A7F0AFB38}" destId="{CB4F72BE-0BC6-433E-A1C3-F5AE7063A4D9}" srcOrd="0" destOrd="0" presId="urn:microsoft.com/office/officeart/2005/8/layout/chevron1"/>
    <dgm:cxn modelId="{F777BA96-508C-4930-A39C-4688BEAD4CE6}" type="presOf" srcId="{78B25588-666B-43A4-9DD5-A8435C9D79A2}" destId="{A6915577-AEF3-41AC-BC2F-ED8182010BA6}" srcOrd="0" destOrd="0" presId="urn:microsoft.com/office/officeart/2005/8/layout/chevron1"/>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noFill/>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endParaRPr lang="en-US" dirty="0"/>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endParaRPr lang="en-US" dirty="0"/>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a:solidFill>
          <a:schemeClr val="accent2"/>
        </a:solidFill>
      </dgm:spPr>
      <dgm:t>
        <a:bodyPr/>
        <a:lstStyle/>
        <a:p>
          <a:pPr algn="ctr"/>
          <a:r>
            <a:rPr lang="en-US" dirty="0"/>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t>
        <a:bodyPr/>
        <a:lstStyle/>
        <a:p>
          <a:endParaRPr lang="en-US"/>
        </a:p>
      </dgm:t>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t>
        <a:bodyPr/>
        <a:lstStyle/>
        <a:p>
          <a:endParaRPr lang="en-US"/>
        </a:p>
      </dgm:t>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t>
        <a:bodyPr/>
        <a:lstStyle/>
        <a:p>
          <a:endParaRPr lang="en-US"/>
        </a:p>
      </dgm:t>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t>
        <a:bodyPr/>
        <a:lstStyle/>
        <a:p>
          <a:endParaRPr lang="en-US"/>
        </a:p>
      </dgm:t>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t>
        <a:bodyPr/>
        <a:lstStyle/>
        <a:p>
          <a:endParaRPr lang="en-US"/>
        </a:p>
      </dgm:t>
    </dgm:pt>
  </dgm:ptLst>
  <dgm:cxnLst>
    <dgm:cxn modelId="{29402264-DA3D-4DF0-B885-6C67A91F6109}" type="presOf" srcId="{1C72D5DA-8F68-4458-B442-6628C8E683B4}" destId="{8CFC58D6-56F0-4D80-B33E-19AE62EC81F3}"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CCC8367-6E14-4366-A2EF-DEAB39C9FE26}" type="presOf" srcId="{D906CA32-BBFA-462B-A70B-CEF62BB313F4}" destId="{163C36D5-3DC6-4DC4-91DC-455D7B7131E6}"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C385BE07-BF37-410B-9DBE-B35B25B42C29}" srcId="{78B25588-666B-43A4-9DD5-A8435C9D79A2}" destId="{1C72D5DA-8F68-4458-B442-6628C8E683B4}" srcOrd="3" destOrd="0" parTransId="{40381739-2673-42A8-B265-85CE60CBB61A}" sibTransId="{CD76E514-DCCB-40BC-9FD2-1671428848F8}"/>
    <dgm:cxn modelId="{87553302-54DD-4A7B-9285-64E766776DB7}" type="presOf" srcId="{8AAF0FE6-ECC5-44EF-A958-FD3C7D0979C6}" destId="{87CBE4D1-84B9-4392-90A2-5E2B59C6B1C0}"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0DC65954-4BD9-4D2B-8192-0F58B1A7160E}" type="presOf" srcId="{62836BE6-DDD7-47DE-9108-53DD722553DB}" destId="{03078F20-557D-4830-923D-0F7F8291621B}" srcOrd="0" destOrd="0" presId="urn:microsoft.com/office/officeart/2005/8/layout/chevron1"/>
    <dgm:cxn modelId="{832028DD-39B3-4DB0-8EE9-A55DF54F363E}" srcId="{78B25588-666B-43A4-9DD5-A8435C9D79A2}" destId="{8AAF0FE6-ECC5-44EF-A958-FD3C7D0979C6}" srcOrd="0" destOrd="0" parTransId="{4084D3AA-DBEE-484F-8E58-567434A8F902}" sibTransId="{42678C4C-1A69-4DA5-AE4D-3E5179E74FEE}"/>
    <dgm:cxn modelId="{7E468B62-4304-44C7-ADC9-3155E9A1221F}" type="presOf" srcId="{2DA27838-36C7-488B-B6BE-941A7F0AFB38}" destId="{CB4F72BE-0BC6-433E-A1C3-F5AE7063A4D9}" srcOrd="0" destOrd="0" presId="urn:microsoft.com/office/officeart/2005/8/layout/chevron1"/>
    <dgm:cxn modelId="{F777BA96-508C-4930-A39C-4688BEAD4CE6}" type="presOf" srcId="{78B25588-666B-43A4-9DD5-A8435C9D79A2}" destId="{A6915577-AEF3-41AC-BC2F-ED8182010BA6}" srcOrd="0" destOrd="0" presId="urn:microsoft.com/office/officeart/2005/8/layout/chevron1"/>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9C89FB5-4690-46E9-9CDB-7ACA4F55C9E2}" type="doc">
      <dgm:prSet loTypeId="urn:microsoft.com/office/officeart/2005/8/layout/hProcess11" loCatId="process" qsTypeId="urn:microsoft.com/office/officeart/2005/8/quickstyle/3d4" qsCatId="3D" csTypeId="urn:microsoft.com/office/officeart/2005/8/colors/colorful5" csCatId="colorful" phldr="1"/>
      <dgm:spPr/>
    </dgm:pt>
    <dgm:pt modelId="{26D762BB-701A-4384-8465-A17B52FD420C}">
      <dgm:prSet phldrT="[Text]" custT="1"/>
      <dgm:spPr/>
      <dgm:t>
        <a:bodyPr/>
        <a:lstStyle/>
        <a:p>
          <a:r>
            <a:rPr lang="en-US" sz="1600" dirty="0"/>
            <a:t>Fall Convening (Oct)</a:t>
          </a:r>
        </a:p>
      </dgm:t>
    </dgm:pt>
    <dgm:pt modelId="{C32E8413-7E06-46BC-8621-21BD2F4815A8}" type="parTrans" cxnId="{1A9F7DCB-C691-4D57-8E3C-E44DE201A6ED}">
      <dgm:prSet/>
      <dgm:spPr/>
      <dgm:t>
        <a:bodyPr/>
        <a:lstStyle/>
        <a:p>
          <a:endParaRPr lang="en-US" sz="2000"/>
        </a:p>
      </dgm:t>
    </dgm:pt>
    <dgm:pt modelId="{12043A07-8421-49FF-93EC-81C69690DFFF}" type="sibTrans" cxnId="{1A9F7DCB-C691-4D57-8E3C-E44DE201A6ED}">
      <dgm:prSet/>
      <dgm:spPr/>
      <dgm:t>
        <a:bodyPr/>
        <a:lstStyle/>
        <a:p>
          <a:endParaRPr lang="en-US" sz="2000"/>
        </a:p>
      </dgm:t>
    </dgm:pt>
    <dgm:pt modelId="{11F21AE1-072B-498E-A321-7B1084BC0D9D}">
      <dgm:prSet phldrT="[Text]" custT="1"/>
      <dgm:spPr/>
      <dgm:t>
        <a:bodyPr/>
        <a:lstStyle/>
        <a:p>
          <a:r>
            <a:rPr lang="en-US" sz="1600" dirty="0"/>
            <a:t>Mid-Year Resources (Jan)</a:t>
          </a:r>
        </a:p>
      </dgm:t>
    </dgm:pt>
    <dgm:pt modelId="{3B6354A7-F8F6-4F6E-81FA-6A6FFC185ACB}" type="parTrans" cxnId="{65A16400-E183-4191-9636-19313E666822}">
      <dgm:prSet/>
      <dgm:spPr/>
      <dgm:t>
        <a:bodyPr/>
        <a:lstStyle/>
        <a:p>
          <a:endParaRPr lang="en-US" sz="2000"/>
        </a:p>
      </dgm:t>
    </dgm:pt>
    <dgm:pt modelId="{C9EB92D1-84B2-46B5-A19B-0136F5454844}" type="sibTrans" cxnId="{65A16400-E183-4191-9636-19313E666822}">
      <dgm:prSet/>
      <dgm:spPr/>
      <dgm:t>
        <a:bodyPr/>
        <a:lstStyle/>
        <a:p>
          <a:endParaRPr lang="en-US" sz="2000"/>
        </a:p>
      </dgm:t>
    </dgm:pt>
    <dgm:pt modelId="{7829C160-5F21-4E4F-9EBD-3E3717304A5B}">
      <dgm:prSet phldrT="[Text]" custT="1"/>
      <dgm:spPr/>
      <dgm:t>
        <a:bodyPr/>
        <a:lstStyle/>
        <a:p>
          <a:r>
            <a:rPr lang="en-US" sz="1600" dirty="0"/>
            <a:t>Spring Convening Module (May)</a:t>
          </a:r>
        </a:p>
      </dgm:t>
    </dgm:pt>
    <dgm:pt modelId="{91376821-4C90-4E1E-9F95-8A43142DF90E}" type="parTrans" cxnId="{AAE2BB94-6008-48F4-B9C2-51286739C887}">
      <dgm:prSet/>
      <dgm:spPr/>
      <dgm:t>
        <a:bodyPr/>
        <a:lstStyle/>
        <a:p>
          <a:endParaRPr lang="en-US" sz="2000"/>
        </a:p>
      </dgm:t>
    </dgm:pt>
    <dgm:pt modelId="{E80A7D7E-8A83-4674-BFD7-B4C84E5327CA}" type="sibTrans" cxnId="{AAE2BB94-6008-48F4-B9C2-51286739C887}">
      <dgm:prSet/>
      <dgm:spPr/>
      <dgm:t>
        <a:bodyPr/>
        <a:lstStyle/>
        <a:p>
          <a:endParaRPr lang="en-US" sz="2000"/>
        </a:p>
      </dgm:t>
    </dgm:pt>
    <dgm:pt modelId="{399EF25A-194E-4BC1-ADAB-038A41B1F6BE}">
      <dgm:prSet phldrT="[Text]" custT="1"/>
      <dgm:spPr/>
      <dgm:t>
        <a:bodyPr/>
        <a:lstStyle/>
        <a:p>
          <a:r>
            <a:rPr lang="en-US" sz="1600" dirty="0"/>
            <a:t>Closure Activities (June</a:t>
          </a:r>
          <a:r>
            <a:rPr lang="en-US" sz="1200" dirty="0"/>
            <a:t>)</a:t>
          </a:r>
        </a:p>
      </dgm:t>
    </dgm:pt>
    <dgm:pt modelId="{1B4A281E-F7A1-40EF-98E6-F1B239A90B30}" type="parTrans" cxnId="{61138EFC-B5D0-41DB-923C-AF073A9641D4}">
      <dgm:prSet/>
      <dgm:spPr/>
      <dgm:t>
        <a:bodyPr/>
        <a:lstStyle/>
        <a:p>
          <a:endParaRPr lang="en-US" sz="2000"/>
        </a:p>
      </dgm:t>
    </dgm:pt>
    <dgm:pt modelId="{70E691A4-F2DB-4EE2-827B-CBA629122075}" type="sibTrans" cxnId="{61138EFC-B5D0-41DB-923C-AF073A9641D4}">
      <dgm:prSet/>
      <dgm:spPr/>
      <dgm:t>
        <a:bodyPr/>
        <a:lstStyle/>
        <a:p>
          <a:endParaRPr lang="en-US" sz="2000"/>
        </a:p>
      </dgm:t>
    </dgm:pt>
    <dgm:pt modelId="{7120C6C2-0A28-40A4-9B10-2C67CC7129C8}">
      <dgm:prSet phldrT="[Text]" custT="1"/>
      <dgm:spPr/>
      <dgm:t>
        <a:bodyPr/>
        <a:lstStyle/>
        <a:p>
          <a:r>
            <a:rPr lang="en-US" sz="1400" b="0" dirty="0"/>
            <a:t>Complete Evaluation Processes &amp; Calculate Scores (May/June)</a:t>
          </a:r>
        </a:p>
      </dgm:t>
    </dgm:pt>
    <dgm:pt modelId="{D3A57020-BDB9-4510-AF6E-9AD8B7CFD081}" type="sibTrans" cxnId="{2BB9FF81-1121-4BC4-A9A5-E696CE910AA1}">
      <dgm:prSet/>
      <dgm:spPr/>
      <dgm:t>
        <a:bodyPr/>
        <a:lstStyle/>
        <a:p>
          <a:endParaRPr lang="en-US" sz="2000"/>
        </a:p>
      </dgm:t>
    </dgm:pt>
    <dgm:pt modelId="{FB4D55EA-E0B1-4C6F-8BE9-4BF72AA89E82}" type="parTrans" cxnId="{2BB9FF81-1121-4BC4-A9A5-E696CE910AA1}">
      <dgm:prSet/>
      <dgm:spPr/>
      <dgm:t>
        <a:bodyPr/>
        <a:lstStyle/>
        <a:p>
          <a:endParaRPr lang="en-US" sz="2000"/>
        </a:p>
      </dgm:t>
    </dgm:pt>
    <dgm:pt modelId="{4F1FA731-236E-4C3F-8CE5-8FC73D8BA2E1}">
      <dgm:prSet phldrT="[Text]" custT="1"/>
      <dgm:spPr/>
      <dgm:t>
        <a:bodyPr/>
        <a:lstStyle/>
        <a:p>
          <a:r>
            <a:rPr lang="en-US" sz="1600" dirty="0"/>
            <a:t>Info Session Module</a:t>
          </a:r>
        </a:p>
      </dgm:t>
    </dgm:pt>
    <dgm:pt modelId="{AB49CA79-3E7D-4016-9BB0-B9AF982C61B4}" type="parTrans" cxnId="{6D577A1F-96B8-44EB-9086-5BC5DA53BFDC}">
      <dgm:prSet/>
      <dgm:spPr/>
      <dgm:t>
        <a:bodyPr/>
        <a:lstStyle/>
        <a:p>
          <a:endParaRPr lang="en-US"/>
        </a:p>
      </dgm:t>
    </dgm:pt>
    <dgm:pt modelId="{E3BC5359-816B-4FF4-BD57-AD3EBC3B7773}" type="sibTrans" cxnId="{6D577A1F-96B8-44EB-9086-5BC5DA53BFDC}">
      <dgm:prSet/>
      <dgm:spPr/>
      <dgm:t>
        <a:bodyPr/>
        <a:lstStyle/>
        <a:p>
          <a:endParaRPr lang="en-US"/>
        </a:p>
      </dgm:t>
    </dgm:pt>
    <dgm:pt modelId="{A10FA77E-07DD-4B72-B336-BFB81104AFFC}" type="pres">
      <dgm:prSet presAssocID="{79C89FB5-4690-46E9-9CDB-7ACA4F55C9E2}" presName="Name0" presStyleCnt="0">
        <dgm:presLayoutVars>
          <dgm:dir/>
          <dgm:resizeHandles val="exact"/>
        </dgm:presLayoutVars>
      </dgm:prSet>
      <dgm:spPr/>
    </dgm:pt>
    <dgm:pt modelId="{E8D79A41-3A8F-4FEB-B849-08C385E64171}" type="pres">
      <dgm:prSet presAssocID="{79C89FB5-4690-46E9-9CDB-7ACA4F55C9E2}" presName="arrow" presStyleLbl="bgShp" presStyleIdx="0" presStyleCnt="1" custLinFactNeighborY="-3152"/>
      <dgm:spPr/>
    </dgm:pt>
    <dgm:pt modelId="{0935113F-15CF-4706-91B6-49ED4383DD94}" type="pres">
      <dgm:prSet presAssocID="{79C89FB5-4690-46E9-9CDB-7ACA4F55C9E2}" presName="points" presStyleCnt="0"/>
      <dgm:spPr/>
    </dgm:pt>
    <dgm:pt modelId="{3F39A141-80A4-4FCA-B080-8BB64D99A4AF}" type="pres">
      <dgm:prSet presAssocID="{4F1FA731-236E-4C3F-8CE5-8FC73D8BA2E1}" presName="compositeA" presStyleCnt="0"/>
      <dgm:spPr/>
    </dgm:pt>
    <dgm:pt modelId="{F3664B3F-80A1-4105-A745-54A3192A49CB}" type="pres">
      <dgm:prSet presAssocID="{4F1FA731-236E-4C3F-8CE5-8FC73D8BA2E1}" presName="textA" presStyleLbl="revTx" presStyleIdx="0" presStyleCnt="6">
        <dgm:presLayoutVars>
          <dgm:bulletEnabled val="1"/>
        </dgm:presLayoutVars>
      </dgm:prSet>
      <dgm:spPr/>
      <dgm:t>
        <a:bodyPr/>
        <a:lstStyle/>
        <a:p>
          <a:endParaRPr lang="en-US"/>
        </a:p>
      </dgm:t>
    </dgm:pt>
    <dgm:pt modelId="{12C7CD1A-5AAE-4CAA-A201-16446478CC9F}" type="pres">
      <dgm:prSet presAssocID="{4F1FA731-236E-4C3F-8CE5-8FC73D8BA2E1}" presName="circleA" presStyleLbl="node1" presStyleIdx="0" presStyleCnt="6"/>
      <dgm:spPr/>
    </dgm:pt>
    <dgm:pt modelId="{14E8E627-F6EA-4083-A513-DF0496DC89E0}" type="pres">
      <dgm:prSet presAssocID="{4F1FA731-236E-4C3F-8CE5-8FC73D8BA2E1}" presName="spaceA" presStyleCnt="0"/>
      <dgm:spPr/>
    </dgm:pt>
    <dgm:pt modelId="{E0CD658E-A7AE-4786-8EC3-5A712C7D494C}" type="pres">
      <dgm:prSet presAssocID="{E3BC5359-816B-4FF4-BD57-AD3EBC3B7773}" presName="space" presStyleCnt="0"/>
      <dgm:spPr/>
    </dgm:pt>
    <dgm:pt modelId="{8EA3B1AA-FB93-4460-A505-234A6146A388}" type="pres">
      <dgm:prSet presAssocID="{26D762BB-701A-4384-8465-A17B52FD420C}" presName="compositeB" presStyleCnt="0"/>
      <dgm:spPr/>
    </dgm:pt>
    <dgm:pt modelId="{317AD843-AD35-40F8-B7C3-FEB5E2AA6214}" type="pres">
      <dgm:prSet presAssocID="{26D762BB-701A-4384-8465-A17B52FD420C}" presName="textB" presStyleLbl="revTx" presStyleIdx="1" presStyleCnt="6">
        <dgm:presLayoutVars>
          <dgm:bulletEnabled val="1"/>
        </dgm:presLayoutVars>
      </dgm:prSet>
      <dgm:spPr/>
      <dgm:t>
        <a:bodyPr/>
        <a:lstStyle/>
        <a:p>
          <a:endParaRPr lang="en-US"/>
        </a:p>
      </dgm:t>
    </dgm:pt>
    <dgm:pt modelId="{0EF7B240-94B7-4FCA-BB97-665FD0CD7FBA}" type="pres">
      <dgm:prSet presAssocID="{26D762BB-701A-4384-8465-A17B52FD420C}" presName="circleB" presStyleLbl="node1" presStyleIdx="1" presStyleCnt="6"/>
      <dgm:spPr/>
    </dgm:pt>
    <dgm:pt modelId="{68066338-21EB-4784-BFF2-45525A214692}" type="pres">
      <dgm:prSet presAssocID="{26D762BB-701A-4384-8465-A17B52FD420C}" presName="spaceB" presStyleCnt="0"/>
      <dgm:spPr/>
    </dgm:pt>
    <dgm:pt modelId="{51C587CD-5B13-4070-AC0D-BADCCE55FFC1}" type="pres">
      <dgm:prSet presAssocID="{12043A07-8421-49FF-93EC-81C69690DFFF}" presName="space" presStyleCnt="0"/>
      <dgm:spPr/>
    </dgm:pt>
    <dgm:pt modelId="{A2BBDD59-3D8E-4503-8298-C4BBC4763EA6}" type="pres">
      <dgm:prSet presAssocID="{11F21AE1-072B-498E-A321-7B1084BC0D9D}" presName="compositeA" presStyleCnt="0"/>
      <dgm:spPr/>
    </dgm:pt>
    <dgm:pt modelId="{2357C41F-2185-41F0-807D-D9C5A6115AE1}" type="pres">
      <dgm:prSet presAssocID="{11F21AE1-072B-498E-A321-7B1084BC0D9D}" presName="textA" presStyleLbl="revTx" presStyleIdx="2" presStyleCnt="6">
        <dgm:presLayoutVars>
          <dgm:bulletEnabled val="1"/>
        </dgm:presLayoutVars>
      </dgm:prSet>
      <dgm:spPr/>
      <dgm:t>
        <a:bodyPr/>
        <a:lstStyle/>
        <a:p>
          <a:endParaRPr lang="en-US"/>
        </a:p>
      </dgm:t>
    </dgm:pt>
    <dgm:pt modelId="{B226EB74-30FA-4FA2-BBB6-8C4E28347016}" type="pres">
      <dgm:prSet presAssocID="{11F21AE1-072B-498E-A321-7B1084BC0D9D}" presName="circleA" presStyleLbl="node1" presStyleIdx="2" presStyleCnt="6"/>
      <dgm:spPr/>
    </dgm:pt>
    <dgm:pt modelId="{175719DB-0703-4DEE-82B3-50B528A14076}" type="pres">
      <dgm:prSet presAssocID="{11F21AE1-072B-498E-A321-7B1084BC0D9D}" presName="spaceA" presStyleCnt="0"/>
      <dgm:spPr/>
    </dgm:pt>
    <dgm:pt modelId="{44851AFE-4031-463F-B10B-924630331CE2}" type="pres">
      <dgm:prSet presAssocID="{C9EB92D1-84B2-46B5-A19B-0136F5454844}" presName="space" presStyleCnt="0"/>
      <dgm:spPr/>
    </dgm:pt>
    <dgm:pt modelId="{CC62BD72-7350-4225-96E0-FD5F3C82B039}" type="pres">
      <dgm:prSet presAssocID="{7829C160-5F21-4E4F-9EBD-3E3717304A5B}" presName="compositeB" presStyleCnt="0"/>
      <dgm:spPr/>
    </dgm:pt>
    <dgm:pt modelId="{1AAB5DDF-B87F-4563-9A35-BDFBFAE59347}" type="pres">
      <dgm:prSet presAssocID="{7829C160-5F21-4E4F-9EBD-3E3717304A5B}" presName="textB" presStyleLbl="revTx" presStyleIdx="3" presStyleCnt="6">
        <dgm:presLayoutVars>
          <dgm:bulletEnabled val="1"/>
        </dgm:presLayoutVars>
      </dgm:prSet>
      <dgm:spPr/>
      <dgm:t>
        <a:bodyPr/>
        <a:lstStyle/>
        <a:p>
          <a:endParaRPr lang="en-US"/>
        </a:p>
      </dgm:t>
    </dgm:pt>
    <dgm:pt modelId="{95D602DF-D672-4780-9F46-C383E119D37D}" type="pres">
      <dgm:prSet presAssocID="{7829C160-5F21-4E4F-9EBD-3E3717304A5B}" presName="circleB" presStyleLbl="node1" presStyleIdx="3" presStyleCnt="6"/>
      <dgm:spPr/>
    </dgm:pt>
    <dgm:pt modelId="{42C045D4-4C19-460A-B4BF-A8B3010A1C90}" type="pres">
      <dgm:prSet presAssocID="{7829C160-5F21-4E4F-9EBD-3E3717304A5B}" presName="spaceB" presStyleCnt="0"/>
      <dgm:spPr/>
    </dgm:pt>
    <dgm:pt modelId="{0BD50CB6-4A39-4F09-A603-861A276B03A7}" type="pres">
      <dgm:prSet presAssocID="{E80A7D7E-8A83-4674-BFD7-B4C84E5327CA}" presName="space" presStyleCnt="0"/>
      <dgm:spPr/>
    </dgm:pt>
    <dgm:pt modelId="{2714DE9F-B046-4EFC-B8EF-D02E7831F05D}" type="pres">
      <dgm:prSet presAssocID="{7120C6C2-0A28-40A4-9B10-2C67CC7129C8}" presName="compositeA" presStyleCnt="0"/>
      <dgm:spPr/>
    </dgm:pt>
    <dgm:pt modelId="{FF38D3BF-7093-49CB-93A0-572D1EB2ECBC}" type="pres">
      <dgm:prSet presAssocID="{7120C6C2-0A28-40A4-9B10-2C67CC7129C8}" presName="textA" presStyleLbl="revTx" presStyleIdx="4" presStyleCnt="6">
        <dgm:presLayoutVars>
          <dgm:bulletEnabled val="1"/>
        </dgm:presLayoutVars>
      </dgm:prSet>
      <dgm:spPr/>
      <dgm:t>
        <a:bodyPr/>
        <a:lstStyle/>
        <a:p>
          <a:endParaRPr lang="en-US"/>
        </a:p>
      </dgm:t>
    </dgm:pt>
    <dgm:pt modelId="{C6F1DEAE-12DD-4592-B0E5-9B50A9E9DDB9}" type="pres">
      <dgm:prSet presAssocID="{7120C6C2-0A28-40A4-9B10-2C67CC7129C8}" presName="circleA" presStyleLbl="node1" presStyleIdx="4" presStyleCnt="6"/>
      <dgm:spPr/>
    </dgm:pt>
    <dgm:pt modelId="{098243F3-DCEC-4B82-9EDA-905CECF0DBE9}" type="pres">
      <dgm:prSet presAssocID="{7120C6C2-0A28-40A4-9B10-2C67CC7129C8}" presName="spaceA" presStyleCnt="0"/>
      <dgm:spPr/>
    </dgm:pt>
    <dgm:pt modelId="{5328C9CC-0090-4CFA-BA15-832652804BEE}" type="pres">
      <dgm:prSet presAssocID="{D3A57020-BDB9-4510-AF6E-9AD8B7CFD081}" presName="space" presStyleCnt="0"/>
      <dgm:spPr/>
    </dgm:pt>
    <dgm:pt modelId="{43E73F7C-8530-4B93-B83D-B85E2687FD5D}" type="pres">
      <dgm:prSet presAssocID="{399EF25A-194E-4BC1-ADAB-038A41B1F6BE}" presName="compositeB" presStyleCnt="0"/>
      <dgm:spPr/>
    </dgm:pt>
    <dgm:pt modelId="{6C19303D-80A2-4180-A187-D9C87A3B11CF}" type="pres">
      <dgm:prSet presAssocID="{399EF25A-194E-4BC1-ADAB-038A41B1F6BE}" presName="textB" presStyleLbl="revTx" presStyleIdx="5" presStyleCnt="6">
        <dgm:presLayoutVars>
          <dgm:bulletEnabled val="1"/>
        </dgm:presLayoutVars>
      </dgm:prSet>
      <dgm:spPr/>
      <dgm:t>
        <a:bodyPr/>
        <a:lstStyle/>
        <a:p>
          <a:endParaRPr lang="en-US"/>
        </a:p>
      </dgm:t>
    </dgm:pt>
    <dgm:pt modelId="{08ABC7CC-D751-4C12-9D87-46429BB52F79}" type="pres">
      <dgm:prSet presAssocID="{399EF25A-194E-4BC1-ADAB-038A41B1F6BE}" presName="circleB" presStyleLbl="node1" presStyleIdx="5" presStyleCnt="6"/>
      <dgm:spPr/>
    </dgm:pt>
    <dgm:pt modelId="{262ABECA-BD1A-4D53-8339-015FE0E53110}" type="pres">
      <dgm:prSet presAssocID="{399EF25A-194E-4BC1-ADAB-038A41B1F6BE}" presName="spaceB" presStyleCnt="0"/>
      <dgm:spPr/>
    </dgm:pt>
  </dgm:ptLst>
  <dgm:cxnLst>
    <dgm:cxn modelId="{6D577A1F-96B8-44EB-9086-5BC5DA53BFDC}" srcId="{79C89FB5-4690-46E9-9CDB-7ACA4F55C9E2}" destId="{4F1FA731-236E-4C3F-8CE5-8FC73D8BA2E1}" srcOrd="0" destOrd="0" parTransId="{AB49CA79-3E7D-4016-9BB0-B9AF982C61B4}" sibTransId="{E3BC5359-816B-4FF4-BD57-AD3EBC3B7773}"/>
    <dgm:cxn modelId="{2BB9FF81-1121-4BC4-A9A5-E696CE910AA1}" srcId="{79C89FB5-4690-46E9-9CDB-7ACA4F55C9E2}" destId="{7120C6C2-0A28-40A4-9B10-2C67CC7129C8}" srcOrd="4" destOrd="0" parTransId="{FB4D55EA-E0B1-4C6F-8BE9-4BF72AA89E82}" sibTransId="{D3A57020-BDB9-4510-AF6E-9AD8B7CFD081}"/>
    <dgm:cxn modelId="{281D0CDA-C818-4A57-893E-D60953D24254}" type="presOf" srcId="{26D762BB-701A-4384-8465-A17B52FD420C}" destId="{317AD843-AD35-40F8-B7C3-FEB5E2AA6214}" srcOrd="0" destOrd="0" presId="urn:microsoft.com/office/officeart/2005/8/layout/hProcess11"/>
    <dgm:cxn modelId="{FD3BD505-D567-4B41-8F3A-71B034141EB0}" type="presOf" srcId="{79C89FB5-4690-46E9-9CDB-7ACA4F55C9E2}" destId="{A10FA77E-07DD-4B72-B336-BFB81104AFFC}" srcOrd="0" destOrd="0" presId="urn:microsoft.com/office/officeart/2005/8/layout/hProcess11"/>
    <dgm:cxn modelId="{BFD351A0-BD08-47F8-9C8E-833A9FF4352A}" type="presOf" srcId="{11F21AE1-072B-498E-A321-7B1084BC0D9D}" destId="{2357C41F-2185-41F0-807D-D9C5A6115AE1}" srcOrd="0" destOrd="0" presId="urn:microsoft.com/office/officeart/2005/8/layout/hProcess11"/>
    <dgm:cxn modelId="{49AE3C07-9A65-452B-9FA8-D43A2520A3AE}" type="presOf" srcId="{4F1FA731-236E-4C3F-8CE5-8FC73D8BA2E1}" destId="{F3664B3F-80A1-4105-A745-54A3192A49CB}" srcOrd="0" destOrd="0" presId="urn:microsoft.com/office/officeart/2005/8/layout/hProcess11"/>
    <dgm:cxn modelId="{FB77BF36-193E-485F-BD9C-F02E79851C2E}" type="presOf" srcId="{7829C160-5F21-4E4F-9EBD-3E3717304A5B}" destId="{1AAB5DDF-B87F-4563-9A35-BDFBFAE59347}" srcOrd="0" destOrd="0" presId="urn:microsoft.com/office/officeart/2005/8/layout/hProcess11"/>
    <dgm:cxn modelId="{1A9F7DCB-C691-4D57-8E3C-E44DE201A6ED}" srcId="{79C89FB5-4690-46E9-9CDB-7ACA4F55C9E2}" destId="{26D762BB-701A-4384-8465-A17B52FD420C}" srcOrd="1" destOrd="0" parTransId="{C32E8413-7E06-46BC-8621-21BD2F4815A8}" sibTransId="{12043A07-8421-49FF-93EC-81C69690DFFF}"/>
    <dgm:cxn modelId="{61138EFC-B5D0-41DB-923C-AF073A9641D4}" srcId="{79C89FB5-4690-46E9-9CDB-7ACA4F55C9E2}" destId="{399EF25A-194E-4BC1-ADAB-038A41B1F6BE}" srcOrd="5" destOrd="0" parTransId="{1B4A281E-F7A1-40EF-98E6-F1B239A90B30}" sibTransId="{70E691A4-F2DB-4EE2-827B-CBA629122075}"/>
    <dgm:cxn modelId="{D0C968A2-6849-48C9-B36C-E24836EF9ECC}" type="presOf" srcId="{7120C6C2-0A28-40A4-9B10-2C67CC7129C8}" destId="{FF38D3BF-7093-49CB-93A0-572D1EB2ECBC}" srcOrd="0" destOrd="0" presId="urn:microsoft.com/office/officeart/2005/8/layout/hProcess11"/>
    <dgm:cxn modelId="{AAE2BB94-6008-48F4-B9C2-51286739C887}" srcId="{79C89FB5-4690-46E9-9CDB-7ACA4F55C9E2}" destId="{7829C160-5F21-4E4F-9EBD-3E3717304A5B}" srcOrd="3" destOrd="0" parTransId="{91376821-4C90-4E1E-9F95-8A43142DF90E}" sibTransId="{E80A7D7E-8A83-4674-BFD7-B4C84E5327CA}"/>
    <dgm:cxn modelId="{65A16400-E183-4191-9636-19313E666822}" srcId="{79C89FB5-4690-46E9-9CDB-7ACA4F55C9E2}" destId="{11F21AE1-072B-498E-A321-7B1084BC0D9D}" srcOrd="2" destOrd="0" parTransId="{3B6354A7-F8F6-4F6E-81FA-6A6FFC185ACB}" sibTransId="{C9EB92D1-84B2-46B5-A19B-0136F5454844}"/>
    <dgm:cxn modelId="{3AAC6A03-1638-47F8-B61F-20F55114BF41}" type="presOf" srcId="{399EF25A-194E-4BC1-ADAB-038A41B1F6BE}" destId="{6C19303D-80A2-4180-A187-D9C87A3B11CF}" srcOrd="0" destOrd="0" presId="urn:microsoft.com/office/officeart/2005/8/layout/hProcess11"/>
    <dgm:cxn modelId="{9D56D59B-5199-412A-8AF2-09C3AA34350A}" type="presParOf" srcId="{A10FA77E-07DD-4B72-B336-BFB81104AFFC}" destId="{E8D79A41-3A8F-4FEB-B849-08C385E64171}" srcOrd="0" destOrd="0" presId="urn:microsoft.com/office/officeart/2005/8/layout/hProcess11"/>
    <dgm:cxn modelId="{E2B1452C-13F2-48C0-B6FF-510D7CD33960}" type="presParOf" srcId="{A10FA77E-07DD-4B72-B336-BFB81104AFFC}" destId="{0935113F-15CF-4706-91B6-49ED4383DD94}" srcOrd="1" destOrd="0" presId="urn:microsoft.com/office/officeart/2005/8/layout/hProcess11"/>
    <dgm:cxn modelId="{69E649B4-E0A0-498E-ADC2-DAC756AA9CD4}" type="presParOf" srcId="{0935113F-15CF-4706-91B6-49ED4383DD94}" destId="{3F39A141-80A4-4FCA-B080-8BB64D99A4AF}" srcOrd="0" destOrd="0" presId="urn:microsoft.com/office/officeart/2005/8/layout/hProcess11"/>
    <dgm:cxn modelId="{415A8B63-7E21-49DE-9B7A-9FCECC00D788}" type="presParOf" srcId="{3F39A141-80A4-4FCA-B080-8BB64D99A4AF}" destId="{F3664B3F-80A1-4105-A745-54A3192A49CB}" srcOrd="0" destOrd="0" presId="urn:microsoft.com/office/officeart/2005/8/layout/hProcess11"/>
    <dgm:cxn modelId="{4612AFC1-033B-4E3C-9FBB-D6298FEABBEA}" type="presParOf" srcId="{3F39A141-80A4-4FCA-B080-8BB64D99A4AF}" destId="{12C7CD1A-5AAE-4CAA-A201-16446478CC9F}" srcOrd="1" destOrd="0" presId="urn:microsoft.com/office/officeart/2005/8/layout/hProcess11"/>
    <dgm:cxn modelId="{3F179EED-1E92-47EC-B92E-B4DBE1ED4B91}" type="presParOf" srcId="{3F39A141-80A4-4FCA-B080-8BB64D99A4AF}" destId="{14E8E627-F6EA-4083-A513-DF0496DC89E0}" srcOrd="2" destOrd="0" presId="urn:microsoft.com/office/officeart/2005/8/layout/hProcess11"/>
    <dgm:cxn modelId="{27929C0C-54ED-4135-B00B-427BCA6E7C06}" type="presParOf" srcId="{0935113F-15CF-4706-91B6-49ED4383DD94}" destId="{E0CD658E-A7AE-4786-8EC3-5A712C7D494C}" srcOrd="1" destOrd="0" presId="urn:microsoft.com/office/officeart/2005/8/layout/hProcess11"/>
    <dgm:cxn modelId="{846EAABC-EC54-4FD2-859C-7D8F73A3082E}" type="presParOf" srcId="{0935113F-15CF-4706-91B6-49ED4383DD94}" destId="{8EA3B1AA-FB93-4460-A505-234A6146A388}" srcOrd="2" destOrd="0" presId="urn:microsoft.com/office/officeart/2005/8/layout/hProcess11"/>
    <dgm:cxn modelId="{339AF3B4-78D3-44A4-9B50-5FC9BFBB77B4}" type="presParOf" srcId="{8EA3B1AA-FB93-4460-A505-234A6146A388}" destId="{317AD843-AD35-40F8-B7C3-FEB5E2AA6214}" srcOrd="0" destOrd="0" presId="urn:microsoft.com/office/officeart/2005/8/layout/hProcess11"/>
    <dgm:cxn modelId="{23063262-B95F-487E-9B50-BC476077DB27}" type="presParOf" srcId="{8EA3B1AA-FB93-4460-A505-234A6146A388}" destId="{0EF7B240-94B7-4FCA-BB97-665FD0CD7FBA}" srcOrd="1" destOrd="0" presId="urn:microsoft.com/office/officeart/2005/8/layout/hProcess11"/>
    <dgm:cxn modelId="{F1451F28-4EF3-4DD1-AC9E-DB1ECF8CAAD9}" type="presParOf" srcId="{8EA3B1AA-FB93-4460-A505-234A6146A388}" destId="{68066338-21EB-4784-BFF2-45525A214692}" srcOrd="2" destOrd="0" presId="urn:microsoft.com/office/officeart/2005/8/layout/hProcess11"/>
    <dgm:cxn modelId="{F0E72098-DA9D-42DC-8EED-F08CEDC064B7}" type="presParOf" srcId="{0935113F-15CF-4706-91B6-49ED4383DD94}" destId="{51C587CD-5B13-4070-AC0D-BADCCE55FFC1}" srcOrd="3" destOrd="0" presId="urn:microsoft.com/office/officeart/2005/8/layout/hProcess11"/>
    <dgm:cxn modelId="{F6616E55-82B3-4E13-9BE9-FDDBB5725185}" type="presParOf" srcId="{0935113F-15CF-4706-91B6-49ED4383DD94}" destId="{A2BBDD59-3D8E-4503-8298-C4BBC4763EA6}" srcOrd="4" destOrd="0" presId="urn:microsoft.com/office/officeart/2005/8/layout/hProcess11"/>
    <dgm:cxn modelId="{46D4A883-35A3-43CF-8E5F-F123FB8349FC}" type="presParOf" srcId="{A2BBDD59-3D8E-4503-8298-C4BBC4763EA6}" destId="{2357C41F-2185-41F0-807D-D9C5A6115AE1}" srcOrd="0" destOrd="0" presId="urn:microsoft.com/office/officeart/2005/8/layout/hProcess11"/>
    <dgm:cxn modelId="{0491849B-7275-4B5B-8816-DB5E5A984AE4}" type="presParOf" srcId="{A2BBDD59-3D8E-4503-8298-C4BBC4763EA6}" destId="{B226EB74-30FA-4FA2-BBB6-8C4E28347016}" srcOrd="1" destOrd="0" presId="urn:microsoft.com/office/officeart/2005/8/layout/hProcess11"/>
    <dgm:cxn modelId="{180E657A-B910-4937-A0C8-BDCD4F0B806C}" type="presParOf" srcId="{A2BBDD59-3D8E-4503-8298-C4BBC4763EA6}" destId="{175719DB-0703-4DEE-82B3-50B528A14076}" srcOrd="2" destOrd="0" presId="urn:microsoft.com/office/officeart/2005/8/layout/hProcess11"/>
    <dgm:cxn modelId="{87614D3D-54C3-437E-92B1-4BD643BA3941}" type="presParOf" srcId="{0935113F-15CF-4706-91B6-49ED4383DD94}" destId="{44851AFE-4031-463F-B10B-924630331CE2}" srcOrd="5" destOrd="0" presId="urn:microsoft.com/office/officeart/2005/8/layout/hProcess11"/>
    <dgm:cxn modelId="{DB321E98-05A2-4F96-BA65-C528C4EE1531}" type="presParOf" srcId="{0935113F-15CF-4706-91B6-49ED4383DD94}" destId="{CC62BD72-7350-4225-96E0-FD5F3C82B039}" srcOrd="6" destOrd="0" presId="urn:microsoft.com/office/officeart/2005/8/layout/hProcess11"/>
    <dgm:cxn modelId="{76EDEBED-221D-4E42-B0C6-4782D6AF64FF}" type="presParOf" srcId="{CC62BD72-7350-4225-96E0-FD5F3C82B039}" destId="{1AAB5DDF-B87F-4563-9A35-BDFBFAE59347}" srcOrd="0" destOrd="0" presId="urn:microsoft.com/office/officeart/2005/8/layout/hProcess11"/>
    <dgm:cxn modelId="{8B0F6B69-63EB-4587-B77C-29F054E0F6D2}" type="presParOf" srcId="{CC62BD72-7350-4225-96E0-FD5F3C82B039}" destId="{95D602DF-D672-4780-9F46-C383E119D37D}" srcOrd="1" destOrd="0" presId="urn:microsoft.com/office/officeart/2005/8/layout/hProcess11"/>
    <dgm:cxn modelId="{AC6A1B55-6110-4BF1-B926-658B6EEE3350}" type="presParOf" srcId="{CC62BD72-7350-4225-96E0-FD5F3C82B039}" destId="{42C045D4-4C19-460A-B4BF-A8B3010A1C90}" srcOrd="2" destOrd="0" presId="urn:microsoft.com/office/officeart/2005/8/layout/hProcess11"/>
    <dgm:cxn modelId="{79D1E9F7-982E-4DAE-917B-A5900A13C67D}" type="presParOf" srcId="{0935113F-15CF-4706-91B6-49ED4383DD94}" destId="{0BD50CB6-4A39-4F09-A603-861A276B03A7}" srcOrd="7" destOrd="0" presId="urn:microsoft.com/office/officeart/2005/8/layout/hProcess11"/>
    <dgm:cxn modelId="{706ED1D3-9D2F-488D-92DC-81C63D5C6AB4}" type="presParOf" srcId="{0935113F-15CF-4706-91B6-49ED4383DD94}" destId="{2714DE9F-B046-4EFC-B8EF-D02E7831F05D}" srcOrd="8" destOrd="0" presId="urn:microsoft.com/office/officeart/2005/8/layout/hProcess11"/>
    <dgm:cxn modelId="{783E7EA2-9DA7-4B8D-81D2-C5738101610B}" type="presParOf" srcId="{2714DE9F-B046-4EFC-B8EF-D02E7831F05D}" destId="{FF38D3BF-7093-49CB-93A0-572D1EB2ECBC}" srcOrd="0" destOrd="0" presId="urn:microsoft.com/office/officeart/2005/8/layout/hProcess11"/>
    <dgm:cxn modelId="{A1C3C473-FAC4-43E2-B8D7-A76D33D9B57B}" type="presParOf" srcId="{2714DE9F-B046-4EFC-B8EF-D02E7831F05D}" destId="{C6F1DEAE-12DD-4592-B0E5-9B50A9E9DDB9}" srcOrd="1" destOrd="0" presId="urn:microsoft.com/office/officeart/2005/8/layout/hProcess11"/>
    <dgm:cxn modelId="{FDD62889-4815-4349-A360-C943F9E26719}" type="presParOf" srcId="{2714DE9F-B046-4EFC-B8EF-D02E7831F05D}" destId="{098243F3-DCEC-4B82-9EDA-905CECF0DBE9}" srcOrd="2" destOrd="0" presId="urn:microsoft.com/office/officeart/2005/8/layout/hProcess11"/>
    <dgm:cxn modelId="{1E77DB22-1663-418A-A03C-3300CF36AFC5}" type="presParOf" srcId="{0935113F-15CF-4706-91B6-49ED4383DD94}" destId="{5328C9CC-0090-4CFA-BA15-832652804BEE}" srcOrd="9" destOrd="0" presId="urn:microsoft.com/office/officeart/2005/8/layout/hProcess11"/>
    <dgm:cxn modelId="{DE3F6499-AF6F-4165-8545-B0B016CA36E3}" type="presParOf" srcId="{0935113F-15CF-4706-91B6-49ED4383DD94}" destId="{43E73F7C-8530-4B93-B83D-B85E2687FD5D}" srcOrd="10" destOrd="0" presId="urn:microsoft.com/office/officeart/2005/8/layout/hProcess11"/>
    <dgm:cxn modelId="{5E8A7730-BCE7-475F-BD74-F6A5FBDF5710}" type="presParOf" srcId="{43E73F7C-8530-4B93-B83D-B85E2687FD5D}" destId="{6C19303D-80A2-4180-A187-D9C87A3B11CF}" srcOrd="0" destOrd="0" presId="urn:microsoft.com/office/officeart/2005/8/layout/hProcess11"/>
    <dgm:cxn modelId="{4E2AB922-8FAE-4209-B1A2-689EECF8444E}" type="presParOf" srcId="{43E73F7C-8530-4B93-B83D-B85E2687FD5D}" destId="{08ABC7CC-D751-4C12-9D87-46429BB52F79}" srcOrd="1" destOrd="0" presId="urn:microsoft.com/office/officeart/2005/8/layout/hProcess11"/>
    <dgm:cxn modelId="{971DFEE9-80FA-482F-91AD-639BE66AA730}" type="presParOf" srcId="{43E73F7C-8530-4B93-B83D-B85E2687FD5D}" destId="{262ABECA-BD1A-4D53-8339-015FE0E5311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C89FB5-4690-46E9-9CDB-7ACA4F55C9E2}" type="doc">
      <dgm:prSet loTypeId="urn:microsoft.com/office/officeart/2005/8/layout/hProcess11" loCatId="process" qsTypeId="urn:microsoft.com/office/officeart/2005/8/quickstyle/3d4" qsCatId="3D" csTypeId="urn:microsoft.com/office/officeart/2005/8/colors/colorful5" csCatId="colorful" phldr="1"/>
      <dgm:spPr/>
    </dgm:pt>
    <dgm:pt modelId="{26D762BB-701A-4384-8465-A17B52FD420C}">
      <dgm:prSet phldrT="[Text]" custT="1"/>
      <dgm:spPr/>
      <dgm:t>
        <a:bodyPr/>
        <a:lstStyle/>
        <a:p>
          <a:r>
            <a:rPr lang="en-US" sz="1800" dirty="0"/>
            <a:t>Fall Convening (Oct)</a:t>
          </a:r>
        </a:p>
      </dgm:t>
    </dgm:pt>
    <dgm:pt modelId="{C32E8413-7E06-46BC-8621-21BD2F4815A8}" type="parTrans" cxnId="{1A9F7DCB-C691-4D57-8E3C-E44DE201A6ED}">
      <dgm:prSet/>
      <dgm:spPr/>
      <dgm:t>
        <a:bodyPr/>
        <a:lstStyle/>
        <a:p>
          <a:endParaRPr lang="en-US" sz="2000"/>
        </a:p>
      </dgm:t>
    </dgm:pt>
    <dgm:pt modelId="{12043A07-8421-49FF-93EC-81C69690DFFF}" type="sibTrans" cxnId="{1A9F7DCB-C691-4D57-8E3C-E44DE201A6ED}">
      <dgm:prSet/>
      <dgm:spPr/>
      <dgm:t>
        <a:bodyPr/>
        <a:lstStyle/>
        <a:p>
          <a:endParaRPr lang="en-US" sz="2000"/>
        </a:p>
      </dgm:t>
    </dgm:pt>
    <dgm:pt modelId="{11F21AE1-072B-498E-A321-7B1084BC0D9D}">
      <dgm:prSet phldrT="[Text]" custT="1"/>
      <dgm:spPr/>
      <dgm:t>
        <a:bodyPr/>
        <a:lstStyle/>
        <a:p>
          <a:r>
            <a:rPr lang="en-US" sz="1600" dirty="0"/>
            <a:t>Mid-Year Resources (Jan)</a:t>
          </a:r>
        </a:p>
      </dgm:t>
    </dgm:pt>
    <dgm:pt modelId="{3B6354A7-F8F6-4F6E-81FA-6A6FFC185ACB}" type="parTrans" cxnId="{65A16400-E183-4191-9636-19313E666822}">
      <dgm:prSet/>
      <dgm:spPr/>
      <dgm:t>
        <a:bodyPr/>
        <a:lstStyle/>
        <a:p>
          <a:endParaRPr lang="en-US" sz="2000"/>
        </a:p>
      </dgm:t>
    </dgm:pt>
    <dgm:pt modelId="{C9EB92D1-84B2-46B5-A19B-0136F5454844}" type="sibTrans" cxnId="{65A16400-E183-4191-9636-19313E666822}">
      <dgm:prSet/>
      <dgm:spPr/>
      <dgm:t>
        <a:bodyPr/>
        <a:lstStyle/>
        <a:p>
          <a:endParaRPr lang="en-US" sz="2000"/>
        </a:p>
      </dgm:t>
    </dgm:pt>
    <dgm:pt modelId="{7829C160-5F21-4E4F-9EBD-3E3717304A5B}">
      <dgm:prSet phldrT="[Text]" custT="1"/>
      <dgm:spPr/>
      <dgm:t>
        <a:bodyPr/>
        <a:lstStyle/>
        <a:p>
          <a:r>
            <a:rPr lang="en-US" sz="1800" dirty="0"/>
            <a:t>Spring Convening Module (May)</a:t>
          </a:r>
        </a:p>
      </dgm:t>
    </dgm:pt>
    <dgm:pt modelId="{91376821-4C90-4E1E-9F95-8A43142DF90E}" type="parTrans" cxnId="{AAE2BB94-6008-48F4-B9C2-51286739C887}">
      <dgm:prSet/>
      <dgm:spPr/>
      <dgm:t>
        <a:bodyPr/>
        <a:lstStyle/>
        <a:p>
          <a:endParaRPr lang="en-US" sz="2000"/>
        </a:p>
      </dgm:t>
    </dgm:pt>
    <dgm:pt modelId="{E80A7D7E-8A83-4674-BFD7-B4C84E5327CA}" type="sibTrans" cxnId="{AAE2BB94-6008-48F4-B9C2-51286739C887}">
      <dgm:prSet/>
      <dgm:spPr/>
      <dgm:t>
        <a:bodyPr/>
        <a:lstStyle/>
        <a:p>
          <a:endParaRPr lang="en-US" sz="2000"/>
        </a:p>
      </dgm:t>
    </dgm:pt>
    <dgm:pt modelId="{399EF25A-194E-4BC1-ADAB-038A41B1F6BE}">
      <dgm:prSet phldrT="[Text]" custT="1"/>
      <dgm:spPr/>
      <dgm:t>
        <a:bodyPr/>
        <a:lstStyle/>
        <a:p>
          <a:r>
            <a:rPr lang="en-US" sz="1800" dirty="0"/>
            <a:t>Closure Activities (June)</a:t>
          </a:r>
        </a:p>
      </dgm:t>
    </dgm:pt>
    <dgm:pt modelId="{1B4A281E-F7A1-40EF-98E6-F1B239A90B30}" type="parTrans" cxnId="{61138EFC-B5D0-41DB-923C-AF073A9641D4}">
      <dgm:prSet/>
      <dgm:spPr/>
      <dgm:t>
        <a:bodyPr/>
        <a:lstStyle/>
        <a:p>
          <a:endParaRPr lang="en-US" sz="2000"/>
        </a:p>
      </dgm:t>
    </dgm:pt>
    <dgm:pt modelId="{70E691A4-F2DB-4EE2-827B-CBA629122075}" type="sibTrans" cxnId="{61138EFC-B5D0-41DB-923C-AF073A9641D4}">
      <dgm:prSet/>
      <dgm:spPr/>
      <dgm:t>
        <a:bodyPr/>
        <a:lstStyle/>
        <a:p>
          <a:endParaRPr lang="en-US" sz="2000"/>
        </a:p>
      </dgm:t>
    </dgm:pt>
    <dgm:pt modelId="{7120C6C2-0A28-40A4-9B10-2C67CC7129C8}">
      <dgm:prSet phldrT="[Text]" custT="1"/>
      <dgm:spPr/>
      <dgm:t>
        <a:bodyPr/>
        <a:lstStyle/>
        <a:p>
          <a:r>
            <a:rPr lang="en-US" sz="1600" b="0" dirty="0"/>
            <a:t>Complete Evaluation Processes &amp; Calculate Scores (May/June)</a:t>
          </a:r>
        </a:p>
      </dgm:t>
    </dgm:pt>
    <dgm:pt modelId="{D3A57020-BDB9-4510-AF6E-9AD8B7CFD081}" type="sibTrans" cxnId="{2BB9FF81-1121-4BC4-A9A5-E696CE910AA1}">
      <dgm:prSet/>
      <dgm:spPr/>
      <dgm:t>
        <a:bodyPr/>
        <a:lstStyle/>
        <a:p>
          <a:endParaRPr lang="en-US" sz="2000"/>
        </a:p>
      </dgm:t>
    </dgm:pt>
    <dgm:pt modelId="{FB4D55EA-E0B1-4C6F-8BE9-4BF72AA89E82}" type="parTrans" cxnId="{2BB9FF81-1121-4BC4-A9A5-E696CE910AA1}">
      <dgm:prSet/>
      <dgm:spPr/>
      <dgm:t>
        <a:bodyPr/>
        <a:lstStyle/>
        <a:p>
          <a:endParaRPr lang="en-US" sz="2000"/>
        </a:p>
      </dgm:t>
    </dgm:pt>
    <dgm:pt modelId="{4F1FA731-236E-4C3F-8CE5-8FC73D8BA2E1}">
      <dgm:prSet phldrT="[Text]" custT="1"/>
      <dgm:spPr/>
      <dgm:t>
        <a:bodyPr/>
        <a:lstStyle/>
        <a:p>
          <a:r>
            <a:rPr lang="en-US" sz="1800" dirty="0"/>
            <a:t>Info Session Module</a:t>
          </a:r>
        </a:p>
      </dgm:t>
    </dgm:pt>
    <dgm:pt modelId="{AB49CA79-3E7D-4016-9BB0-B9AF982C61B4}" type="parTrans" cxnId="{6D577A1F-96B8-44EB-9086-5BC5DA53BFDC}">
      <dgm:prSet/>
      <dgm:spPr/>
      <dgm:t>
        <a:bodyPr/>
        <a:lstStyle/>
        <a:p>
          <a:endParaRPr lang="en-US"/>
        </a:p>
      </dgm:t>
    </dgm:pt>
    <dgm:pt modelId="{E3BC5359-816B-4FF4-BD57-AD3EBC3B7773}" type="sibTrans" cxnId="{6D577A1F-96B8-44EB-9086-5BC5DA53BFDC}">
      <dgm:prSet/>
      <dgm:spPr/>
      <dgm:t>
        <a:bodyPr/>
        <a:lstStyle/>
        <a:p>
          <a:endParaRPr lang="en-US"/>
        </a:p>
      </dgm:t>
    </dgm:pt>
    <dgm:pt modelId="{A10FA77E-07DD-4B72-B336-BFB81104AFFC}" type="pres">
      <dgm:prSet presAssocID="{79C89FB5-4690-46E9-9CDB-7ACA4F55C9E2}" presName="Name0" presStyleCnt="0">
        <dgm:presLayoutVars>
          <dgm:dir/>
          <dgm:resizeHandles val="exact"/>
        </dgm:presLayoutVars>
      </dgm:prSet>
      <dgm:spPr/>
    </dgm:pt>
    <dgm:pt modelId="{E8D79A41-3A8F-4FEB-B849-08C385E64171}" type="pres">
      <dgm:prSet presAssocID="{79C89FB5-4690-46E9-9CDB-7ACA4F55C9E2}" presName="arrow" presStyleLbl="bgShp" presStyleIdx="0" presStyleCnt="1" custLinFactNeighborY="-3152"/>
      <dgm:spPr/>
    </dgm:pt>
    <dgm:pt modelId="{0935113F-15CF-4706-91B6-49ED4383DD94}" type="pres">
      <dgm:prSet presAssocID="{79C89FB5-4690-46E9-9CDB-7ACA4F55C9E2}" presName="points" presStyleCnt="0"/>
      <dgm:spPr/>
    </dgm:pt>
    <dgm:pt modelId="{3F39A141-80A4-4FCA-B080-8BB64D99A4AF}" type="pres">
      <dgm:prSet presAssocID="{4F1FA731-236E-4C3F-8CE5-8FC73D8BA2E1}" presName="compositeA" presStyleCnt="0"/>
      <dgm:spPr/>
    </dgm:pt>
    <dgm:pt modelId="{F3664B3F-80A1-4105-A745-54A3192A49CB}" type="pres">
      <dgm:prSet presAssocID="{4F1FA731-236E-4C3F-8CE5-8FC73D8BA2E1}" presName="textA" presStyleLbl="revTx" presStyleIdx="0" presStyleCnt="6">
        <dgm:presLayoutVars>
          <dgm:bulletEnabled val="1"/>
        </dgm:presLayoutVars>
      </dgm:prSet>
      <dgm:spPr/>
      <dgm:t>
        <a:bodyPr/>
        <a:lstStyle/>
        <a:p>
          <a:endParaRPr lang="en-US"/>
        </a:p>
      </dgm:t>
    </dgm:pt>
    <dgm:pt modelId="{12C7CD1A-5AAE-4CAA-A201-16446478CC9F}" type="pres">
      <dgm:prSet presAssocID="{4F1FA731-236E-4C3F-8CE5-8FC73D8BA2E1}" presName="circleA" presStyleLbl="node1" presStyleIdx="0" presStyleCnt="6"/>
      <dgm:spPr/>
    </dgm:pt>
    <dgm:pt modelId="{14E8E627-F6EA-4083-A513-DF0496DC89E0}" type="pres">
      <dgm:prSet presAssocID="{4F1FA731-236E-4C3F-8CE5-8FC73D8BA2E1}" presName="spaceA" presStyleCnt="0"/>
      <dgm:spPr/>
    </dgm:pt>
    <dgm:pt modelId="{E0CD658E-A7AE-4786-8EC3-5A712C7D494C}" type="pres">
      <dgm:prSet presAssocID="{E3BC5359-816B-4FF4-BD57-AD3EBC3B7773}" presName="space" presStyleCnt="0"/>
      <dgm:spPr/>
    </dgm:pt>
    <dgm:pt modelId="{8EA3B1AA-FB93-4460-A505-234A6146A388}" type="pres">
      <dgm:prSet presAssocID="{26D762BB-701A-4384-8465-A17B52FD420C}" presName="compositeB" presStyleCnt="0"/>
      <dgm:spPr/>
    </dgm:pt>
    <dgm:pt modelId="{317AD843-AD35-40F8-B7C3-FEB5E2AA6214}" type="pres">
      <dgm:prSet presAssocID="{26D762BB-701A-4384-8465-A17B52FD420C}" presName="textB" presStyleLbl="revTx" presStyleIdx="1" presStyleCnt="6">
        <dgm:presLayoutVars>
          <dgm:bulletEnabled val="1"/>
        </dgm:presLayoutVars>
      </dgm:prSet>
      <dgm:spPr/>
      <dgm:t>
        <a:bodyPr/>
        <a:lstStyle/>
        <a:p>
          <a:endParaRPr lang="en-US"/>
        </a:p>
      </dgm:t>
    </dgm:pt>
    <dgm:pt modelId="{0EF7B240-94B7-4FCA-BB97-665FD0CD7FBA}" type="pres">
      <dgm:prSet presAssocID="{26D762BB-701A-4384-8465-A17B52FD420C}" presName="circleB" presStyleLbl="node1" presStyleIdx="1" presStyleCnt="6"/>
      <dgm:spPr/>
    </dgm:pt>
    <dgm:pt modelId="{68066338-21EB-4784-BFF2-45525A214692}" type="pres">
      <dgm:prSet presAssocID="{26D762BB-701A-4384-8465-A17B52FD420C}" presName="spaceB" presStyleCnt="0"/>
      <dgm:spPr/>
    </dgm:pt>
    <dgm:pt modelId="{51C587CD-5B13-4070-AC0D-BADCCE55FFC1}" type="pres">
      <dgm:prSet presAssocID="{12043A07-8421-49FF-93EC-81C69690DFFF}" presName="space" presStyleCnt="0"/>
      <dgm:spPr/>
    </dgm:pt>
    <dgm:pt modelId="{A2BBDD59-3D8E-4503-8298-C4BBC4763EA6}" type="pres">
      <dgm:prSet presAssocID="{11F21AE1-072B-498E-A321-7B1084BC0D9D}" presName="compositeA" presStyleCnt="0"/>
      <dgm:spPr/>
    </dgm:pt>
    <dgm:pt modelId="{2357C41F-2185-41F0-807D-D9C5A6115AE1}" type="pres">
      <dgm:prSet presAssocID="{11F21AE1-072B-498E-A321-7B1084BC0D9D}" presName="textA" presStyleLbl="revTx" presStyleIdx="2" presStyleCnt="6">
        <dgm:presLayoutVars>
          <dgm:bulletEnabled val="1"/>
        </dgm:presLayoutVars>
      </dgm:prSet>
      <dgm:spPr/>
      <dgm:t>
        <a:bodyPr/>
        <a:lstStyle/>
        <a:p>
          <a:endParaRPr lang="en-US"/>
        </a:p>
      </dgm:t>
    </dgm:pt>
    <dgm:pt modelId="{B226EB74-30FA-4FA2-BBB6-8C4E28347016}" type="pres">
      <dgm:prSet presAssocID="{11F21AE1-072B-498E-A321-7B1084BC0D9D}" presName="circleA" presStyleLbl="node1" presStyleIdx="2" presStyleCnt="6"/>
      <dgm:spPr/>
    </dgm:pt>
    <dgm:pt modelId="{175719DB-0703-4DEE-82B3-50B528A14076}" type="pres">
      <dgm:prSet presAssocID="{11F21AE1-072B-498E-A321-7B1084BC0D9D}" presName="spaceA" presStyleCnt="0"/>
      <dgm:spPr/>
    </dgm:pt>
    <dgm:pt modelId="{44851AFE-4031-463F-B10B-924630331CE2}" type="pres">
      <dgm:prSet presAssocID="{C9EB92D1-84B2-46B5-A19B-0136F5454844}" presName="space" presStyleCnt="0"/>
      <dgm:spPr/>
    </dgm:pt>
    <dgm:pt modelId="{CC62BD72-7350-4225-96E0-FD5F3C82B039}" type="pres">
      <dgm:prSet presAssocID="{7829C160-5F21-4E4F-9EBD-3E3717304A5B}" presName="compositeB" presStyleCnt="0"/>
      <dgm:spPr/>
    </dgm:pt>
    <dgm:pt modelId="{1AAB5DDF-B87F-4563-9A35-BDFBFAE59347}" type="pres">
      <dgm:prSet presAssocID="{7829C160-5F21-4E4F-9EBD-3E3717304A5B}" presName="textB" presStyleLbl="revTx" presStyleIdx="3" presStyleCnt="6">
        <dgm:presLayoutVars>
          <dgm:bulletEnabled val="1"/>
        </dgm:presLayoutVars>
      </dgm:prSet>
      <dgm:spPr/>
      <dgm:t>
        <a:bodyPr/>
        <a:lstStyle/>
        <a:p>
          <a:endParaRPr lang="en-US"/>
        </a:p>
      </dgm:t>
    </dgm:pt>
    <dgm:pt modelId="{95D602DF-D672-4780-9F46-C383E119D37D}" type="pres">
      <dgm:prSet presAssocID="{7829C160-5F21-4E4F-9EBD-3E3717304A5B}" presName="circleB" presStyleLbl="node1" presStyleIdx="3" presStyleCnt="6"/>
      <dgm:spPr/>
    </dgm:pt>
    <dgm:pt modelId="{42C045D4-4C19-460A-B4BF-A8B3010A1C90}" type="pres">
      <dgm:prSet presAssocID="{7829C160-5F21-4E4F-9EBD-3E3717304A5B}" presName="spaceB" presStyleCnt="0"/>
      <dgm:spPr/>
    </dgm:pt>
    <dgm:pt modelId="{0BD50CB6-4A39-4F09-A603-861A276B03A7}" type="pres">
      <dgm:prSet presAssocID="{E80A7D7E-8A83-4674-BFD7-B4C84E5327CA}" presName="space" presStyleCnt="0"/>
      <dgm:spPr/>
    </dgm:pt>
    <dgm:pt modelId="{2714DE9F-B046-4EFC-B8EF-D02E7831F05D}" type="pres">
      <dgm:prSet presAssocID="{7120C6C2-0A28-40A4-9B10-2C67CC7129C8}" presName="compositeA" presStyleCnt="0"/>
      <dgm:spPr/>
    </dgm:pt>
    <dgm:pt modelId="{FF38D3BF-7093-49CB-93A0-572D1EB2ECBC}" type="pres">
      <dgm:prSet presAssocID="{7120C6C2-0A28-40A4-9B10-2C67CC7129C8}" presName="textA" presStyleLbl="revTx" presStyleIdx="4" presStyleCnt="6">
        <dgm:presLayoutVars>
          <dgm:bulletEnabled val="1"/>
        </dgm:presLayoutVars>
      </dgm:prSet>
      <dgm:spPr/>
      <dgm:t>
        <a:bodyPr/>
        <a:lstStyle/>
        <a:p>
          <a:endParaRPr lang="en-US"/>
        </a:p>
      </dgm:t>
    </dgm:pt>
    <dgm:pt modelId="{C6F1DEAE-12DD-4592-B0E5-9B50A9E9DDB9}" type="pres">
      <dgm:prSet presAssocID="{7120C6C2-0A28-40A4-9B10-2C67CC7129C8}" presName="circleA" presStyleLbl="node1" presStyleIdx="4" presStyleCnt="6"/>
      <dgm:spPr/>
    </dgm:pt>
    <dgm:pt modelId="{098243F3-DCEC-4B82-9EDA-905CECF0DBE9}" type="pres">
      <dgm:prSet presAssocID="{7120C6C2-0A28-40A4-9B10-2C67CC7129C8}" presName="spaceA" presStyleCnt="0"/>
      <dgm:spPr/>
    </dgm:pt>
    <dgm:pt modelId="{5328C9CC-0090-4CFA-BA15-832652804BEE}" type="pres">
      <dgm:prSet presAssocID="{D3A57020-BDB9-4510-AF6E-9AD8B7CFD081}" presName="space" presStyleCnt="0"/>
      <dgm:spPr/>
    </dgm:pt>
    <dgm:pt modelId="{43E73F7C-8530-4B93-B83D-B85E2687FD5D}" type="pres">
      <dgm:prSet presAssocID="{399EF25A-194E-4BC1-ADAB-038A41B1F6BE}" presName="compositeB" presStyleCnt="0"/>
      <dgm:spPr/>
    </dgm:pt>
    <dgm:pt modelId="{6C19303D-80A2-4180-A187-D9C87A3B11CF}" type="pres">
      <dgm:prSet presAssocID="{399EF25A-194E-4BC1-ADAB-038A41B1F6BE}" presName="textB" presStyleLbl="revTx" presStyleIdx="5" presStyleCnt="6">
        <dgm:presLayoutVars>
          <dgm:bulletEnabled val="1"/>
        </dgm:presLayoutVars>
      </dgm:prSet>
      <dgm:spPr/>
      <dgm:t>
        <a:bodyPr/>
        <a:lstStyle/>
        <a:p>
          <a:endParaRPr lang="en-US"/>
        </a:p>
      </dgm:t>
    </dgm:pt>
    <dgm:pt modelId="{08ABC7CC-D751-4C12-9D87-46429BB52F79}" type="pres">
      <dgm:prSet presAssocID="{399EF25A-194E-4BC1-ADAB-038A41B1F6BE}" presName="circleB" presStyleLbl="node1" presStyleIdx="5" presStyleCnt="6"/>
      <dgm:spPr/>
    </dgm:pt>
    <dgm:pt modelId="{262ABECA-BD1A-4D53-8339-015FE0E53110}" type="pres">
      <dgm:prSet presAssocID="{399EF25A-194E-4BC1-ADAB-038A41B1F6BE}" presName="spaceB" presStyleCnt="0"/>
      <dgm:spPr/>
    </dgm:pt>
  </dgm:ptLst>
  <dgm:cxnLst>
    <dgm:cxn modelId="{6D577A1F-96B8-44EB-9086-5BC5DA53BFDC}" srcId="{79C89FB5-4690-46E9-9CDB-7ACA4F55C9E2}" destId="{4F1FA731-236E-4C3F-8CE5-8FC73D8BA2E1}" srcOrd="0" destOrd="0" parTransId="{AB49CA79-3E7D-4016-9BB0-B9AF982C61B4}" sibTransId="{E3BC5359-816B-4FF4-BD57-AD3EBC3B7773}"/>
    <dgm:cxn modelId="{2BB9FF81-1121-4BC4-A9A5-E696CE910AA1}" srcId="{79C89FB5-4690-46E9-9CDB-7ACA4F55C9E2}" destId="{7120C6C2-0A28-40A4-9B10-2C67CC7129C8}" srcOrd="4" destOrd="0" parTransId="{FB4D55EA-E0B1-4C6F-8BE9-4BF72AA89E82}" sibTransId="{D3A57020-BDB9-4510-AF6E-9AD8B7CFD081}"/>
    <dgm:cxn modelId="{281D0CDA-C818-4A57-893E-D60953D24254}" type="presOf" srcId="{26D762BB-701A-4384-8465-A17B52FD420C}" destId="{317AD843-AD35-40F8-B7C3-FEB5E2AA6214}" srcOrd="0" destOrd="0" presId="urn:microsoft.com/office/officeart/2005/8/layout/hProcess11"/>
    <dgm:cxn modelId="{FD3BD505-D567-4B41-8F3A-71B034141EB0}" type="presOf" srcId="{79C89FB5-4690-46E9-9CDB-7ACA4F55C9E2}" destId="{A10FA77E-07DD-4B72-B336-BFB81104AFFC}" srcOrd="0" destOrd="0" presId="urn:microsoft.com/office/officeart/2005/8/layout/hProcess11"/>
    <dgm:cxn modelId="{BFD351A0-BD08-47F8-9C8E-833A9FF4352A}" type="presOf" srcId="{11F21AE1-072B-498E-A321-7B1084BC0D9D}" destId="{2357C41F-2185-41F0-807D-D9C5A6115AE1}" srcOrd="0" destOrd="0" presId="urn:microsoft.com/office/officeart/2005/8/layout/hProcess11"/>
    <dgm:cxn modelId="{49AE3C07-9A65-452B-9FA8-D43A2520A3AE}" type="presOf" srcId="{4F1FA731-236E-4C3F-8CE5-8FC73D8BA2E1}" destId="{F3664B3F-80A1-4105-A745-54A3192A49CB}" srcOrd="0" destOrd="0" presId="urn:microsoft.com/office/officeart/2005/8/layout/hProcess11"/>
    <dgm:cxn modelId="{FB77BF36-193E-485F-BD9C-F02E79851C2E}" type="presOf" srcId="{7829C160-5F21-4E4F-9EBD-3E3717304A5B}" destId="{1AAB5DDF-B87F-4563-9A35-BDFBFAE59347}" srcOrd="0" destOrd="0" presId="urn:microsoft.com/office/officeart/2005/8/layout/hProcess11"/>
    <dgm:cxn modelId="{1A9F7DCB-C691-4D57-8E3C-E44DE201A6ED}" srcId="{79C89FB5-4690-46E9-9CDB-7ACA4F55C9E2}" destId="{26D762BB-701A-4384-8465-A17B52FD420C}" srcOrd="1" destOrd="0" parTransId="{C32E8413-7E06-46BC-8621-21BD2F4815A8}" sibTransId="{12043A07-8421-49FF-93EC-81C69690DFFF}"/>
    <dgm:cxn modelId="{61138EFC-B5D0-41DB-923C-AF073A9641D4}" srcId="{79C89FB5-4690-46E9-9CDB-7ACA4F55C9E2}" destId="{399EF25A-194E-4BC1-ADAB-038A41B1F6BE}" srcOrd="5" destOrd="0" parTransId="{1B4A281E-F7A1-40EF-98E6-F1B239A90B30}" sibTransId="{70E691A4-F2DB-4EE2-827B-CBA629122075}"/>
    <dgm:cxn modelId="{D0C968A2-6849-48C9-B36C-E24836EF9ECC}" type="presOf" srcId="{7120C6C2-0A28-40A4-9B10-2C67CC7129C8}" destId="{FF38D3BF-7093-49CB-93A0-572D1EB2ECBC}" srcOrd="0" destOrd="0" presId="urn:microsoft.com/office/officeart/2005/8/layout/hProcess11"/>
    <dgm:cxn modelId="{AAE2BB94-6008-48F4-B9C2-51286739C887}" srcId="{79C89FB5-4690-46E9-9CDB-7ACA4F55C9E2}" destId="{7829C160-5F21-4E4F-9EBD-3E3717304A5B}" srcOrd="3" destOrd="0" parTransId="{91376821-4C90-4E1E-9F95-8A43142DF90E}" sibTransId="{E80A7D7E-8A83-4674-BFD7-B4C84E5327CA}"/>
    <dgm:cxn modelId="{65A16400-E183-4191-9636-19313E666822}" srcId="{79C89FB5-4690-46E9-9CDB-7ACA4F55C9E2}" destId="{11F21AE1-072B-498E-A321-7B1084BC0D9D}" srcOrd="2" destOrd="0" parTransId="{3B6354A7-F8F6-4F6E-81FA-6A6FFC185ACB}" sibTransId="{C9EB92D1-84B2-46B5-A19B-0136F5454844}"/>
    <dgm:cxn modelId="{3AAC6A03-1638-47F8-B61F-20F55114BF41}" type="presOf" srcId="{399EF25A-194E-4BC1-ADAB-038A41B1F6BE}" destId="{6C19303D-80A2-4180-A187-D9C87A3B11CF}" srcOrd="0" destOrd="0" presId="urn:microsoft.com/office/officeart/2005/8/layout/hProcess11"/>
    <dgm:cxn modelId="{9D56D59B-5199-412A-8AF2-09C3AA34350A}" type="presParOf" srcId="{A10FA77E-07DD-4B72-B336-BFB81104AFFC}" destId="{E8D79A41-3A8F-4FEB-B849-08C385E64171}" srcOrd="0" destOrd="0" presId="urn:microsoft.com/office/officeart/2005/8/layout/hProcess11"/>
    <dgm:cxn modelId="{E2B1452C-13F2-48C0-B6FF-510D7CD33960}" type="presParOf" srcId="{A10FA77E-07DD-4B72-B336-BFB81104AFFC}" destId="{0935113F-15CF-4706-91B6-49ED4383DD94}" srcOrd="1" destOrd="0" presId="urn:microsoft.com/office/officeart/2005/8/layout/hProcess11"/>
    <dgm:cxn modelId="{69E649B4-E0A0-498E-ADC2-DAC756AA9CD4}" type="presParOf" srcId="{0935113F-15CF-4706-91B6-49ED4383DD94}" destId="{3F39A141-80A4-4FCA-B080-8BB64D99A4AF}" srcOrd="0" destOrd="0" presId="urn:microsoft.com/office/officeart/2005/8/layout/hProcess11"/>
    <dgm:cxn modelId="{415A8B63-7E21-49DE-9B7A-9FCECC00D788}" type="presParOf" srcId="{3F39A141-80A4-4FCA-B080-8BB64D99A4AF}" destId="{F3664B3F-80A1-4105-A745-54A3192A49CB}" srcOrd="0" destOrd="0" presId="urn:microsoft.com/office/officeart/2005/8/layout/hProcess11"/>
    <dgm:cxn modelId="{4612AFC1-033B-4E3C-9FBB-D6298FEABBEA}" type="presParOf" srcId="{3F39A141-80A4-4FCA-B080-8BB64D99A4AF}" destId="{12C7CD1A-5AAE-4CAA-A201-16446478CC9F}" srcOrd="1" destOrd="0" presId="urn:microsoft.com/office/officeart/2005/8/layout/hProcess11"/>
    <dgm:cxn modelId="{3F179EED-1E92-47EC-B92E-B4DBE1ED4B91}" type="presParOf" srcId="{3F39A141-80A4-4FCA-B080-8BB64D99A4AF}" destId="{14E8E627-F6EA-4083-A513-DF0496DC89E0}" srcOrd="2" destOrd="0" presId="urn:microsoft.com/office/officeart/2005/8/layout/hProcess11"/>
    <dgm:cxn modelId="{27929C0C-54ED-4135-B00B-427BCA6E7C06}" type="presParOf" srcId="{0935113F-15CF-4706-91B6-49ED4383DD94}" destId="{E0CD658E-A7AE-4786-8EC3-5A712C7D494C}" srcOrd="1" destOrd="0" presId="urn:microsoft.com/office/officeart/2005/8/layout/hProcess11"/>
    <dgm:cxn modelId="{846EAABC-EC54-4FD2-859C-7D8F73A3082E}" type="presParOf" srcId="{0935113F-15CF-4706-91B6-49ED4383DD94}" destId="{8EA3B1AA-FB93-4460-A505-234A6146A388}" srcOrd="2" destOrd="0" presId="urn:microsoft.com/office/officeart/2005/8/layout/hProcess11"/>
    <dgm:cxn modelId="{339AF3B4-78D3-44A4-9B50-5FC9BFBB77B4}" type="presParOf" srcId="{8EA3B1AA-FB93-4460-A505-234A6146A388}" destId="{317AD843-AD35-40F8-B7C3-FEB5E2AA6214}" srcOrd="0" destOrd="0" presId="urn:microsoft.com/office/officeart/2005/8/layout/hProcess11"/>
    <dgm:cxn modelId="{23063262-B95F-487E-9B50-BC476077DB27}" type="presParOf" srcId="{8EA3B1AA-FB93-4460-A505-234A6146A388}" destId="{0EF7B240-94B7-4FCA-BB97-665FD0CD7FBA}" srcOrd="1" destOrd="0" presId="urn:microsoft.com/office/officeart/2005/8/layout/hProcess11"/>
    <dgm:cxn modelId="{F1451F28-4EF3-4DD1-AC9E-DB1ECF8CAAD9}" type="presParOf" srcId="{8EA3B1AA-FB93-4460-A505-234A6146A388}" destId="{68066338-21EB-4784-BFF2-45525A214692}" srcOrd="2" destOrd="0" presId="urn:microsoft.com/office/officeart/2005/8/layout/hProcess11"/>
    <dgm:cxn modelId="{F0E72098-DA9D-42DC-8EED-F08CEDC064B7}" type="presParOf" srcId="{0935113F-15CF-4706-91B6-49ED4383DD94}" destId="{51C587CD-5B13-4070-AC0D-BADCCE55FFC1}" srcOrd="3" destOrd="0" presId="urn:microsoft.com/office/officeart/2005/8/layout/hProcess11"/>
    <dgm:cxn modelId="{F6616E55-82B3-4E13-9BE9-FDDBB5725185}" type="presParOf" srcId="{0935113F-15CF-4706-91B6-49ED4383DD94}" destId="{A2BBDD59-3D8E-4503-8298-C4BBC4763EA6}" srcOrd="4" destOrd="0" presId="urn:microsoft.com/office/officeart/2005/8/layout/hProcess11"/>
    <dgm:cxn modelId="{46D4A883-35A3-43CF-8E5F-F123FB8349FC}" type="presParOf" srcId="{A2BBDD59-3D8E-4503-8298-C4BBC4763EA6}" destId="{2357C41F-2185-41F0-807D-D9C5A6115AE1}" srcOrd="0" destOrd="0" presId="urn:microsoft.com/office/officeart/2005/8/layout/hProcess11"/>
    <dgm:cxn modelId="{0491849B-7275-4B5B-8816-DB5E5A984AE4}" type="presParOf" srcId="{A2BBDD59-3D8E-4503-8298-C4BBC4763EA6}" destId="{B226EB74-30FA-4FA2-BBB6-8C4E28347016}" srcOrd="1" destOrd="0" presId="urn:microsoft.com/office/officeart/2005/8/layout/hProcess11"/>
    <dgm:cxn modelId="{180E657A-B910-4937-A0C8-BDCD4F0B806C}" type="presParOf" srcId="{A2BBDD59-3D8E-4503-8298-C4BBC4763EA6}" destId="{175719DB-0703-4DEE-82B3-50B528A14076}" srcOrd="2" destOrd="0" presId="urn:microsoft.com/office/officeart/2005/8/layout/hProcess11"/>
    <dgm:cxn modelId="{87614D3D-54C3-437E-92B1-4BD643BA3941}" type="presParOf" srcId="{0935113F-15CF-4706-91B6-49ED4383DD94}" destId="{44851AFE-4031-463F-B10B-924630331CE2}" srcOrd="5" destOrd="0" presId="urn:microsoft.com/office/officeart/2005/8/layout/hProcess11"/>
    <dgm:cxn modelId="{DB321E98-05A2-4F96-BA65-C528C4EE1531}" type="presParOf" srcId="{0935113F-15CF-4706-91B6-49ED4383DD94}" destId="{CC62BD72-7350-4225-96E0-FD5F3C82B039}" srcOrd="6" destOrd="0" presId="urn:microsoft.com/office/officeart/2005/8/layout/hProcess11"/>
    <dgm:cxn modelId="{76EDEBED-221D-4E42-B0C6-4782D6AF64FF}" type="presParOf" srcId="{CC62BD72-7350-4225-96E0-FD5F3C82B039}" destId="{1AAB5DDF-B87F-4563-9A35-BDFBFAE59347}" srcOrd="0" destOrd="0" presId="urn:microsoft.com/office/officeart/2005/8/layout/hProcess11"/>
    <dgm:cxn modelId="{8B0F6B69-63EB-4587-B77C-29F054E0F6D2}" type="presParOf" srcId="{CC62BD72-7350-4225-96E0-FD5F3C82B039}" destId="{95D602DF-D672-4780-9F46-C383E119D37D}" srcOrd="1" destOrd="0" presId="urn:microsoft.com/office/officeart/2005/8/layout/hProcess11"/>
    <dgm:cxn modelId="{AC6A1B55-6110-4BF1-B926-658B6EEE3350}" type="presParOf" srcId="{CC62BD72-7350-4225-96E0-FD5F3C82B039}" destId="{42C045D4-4C19-460A-B4BF-A8B3010A1C90}" srcOrd="2" destOrd="0" presId="urn:microsoft.com/office/officeart/2005/8/layout/hProcess11"/>
    <dgm:cxn modelId="{79D1E9F7-982E-4DAE-917B-A5900A13C67D}" type="presParOf" srcId="{0935113F-15CF-4706-91B6-49ED4383DD94}" destId="{0BD50CB6-4A39-4F09-A603-861A276B03A7}" srcOrd="7" destOrd="0" presId="urn:microsoft.com/office/officeart/2005/8/layout/hProcess11"/>
    <dgm:cxn modelId="{706ED1D3-9D2F-488D-92DC-81C63D5C6AB4}" type="presParOf" srcId="{0935113F-15CF-4706-91B6-49ED4383DD94}" destId="{2714DE9F-B046-4EFC-B8EF-D02E7831F05D}" srcOrd="8" destOrd="0" presId="urn:microsoft.com/office/officeart/2005/8/layout/hProcess11"/>
    <dgm:cxn modelId="{783E7EA2-9DA7-4B8D-81D2-C5738101610B}" type="presParOf" srcId="{2714DE9F-B046-4EFC-B8EF-D02E7831F05D}" destId="{FF38D3BF-7093-49CB-93A0-572D1EB2ECBC}" srcOrd="0" destOrd="0" presId="urn:microsoft.com/office/officeart/2005/8/layout/hProcess11"/>
    <dgm:cxn modelId="{A1C3C473-FAC4-43E2-B8D7-A76D33D9B57B}" type="presParOf" srcId="{2714DE9F-B046-4EFC-B8EF-D02E7831F05D}" destId="{C6F1DEAE-12DD-4592-B0E5-9B50A9E9DDB9}" srcOrd="1" destOrd="0" presId="urn:microsoft.com/office/officeart/2005/8/layout/hProcess11"/>
    <dgm:cxn modelId="{FDD62889-4815-4349-A360-C943F9E26719}" type="presParOf" srcId="{2714DE9F-B046-4EFC-B8EF-D02E7831F05D}" destId="{098243F3-DCEC-4B82-9EDA-905CECF0DBE9}" srcOrd="2" destOrd="0" presId="urn:microsoft.com/office/officeart/2005/8/layout/hProcess11"/>
    <dgm:cxn modelId="{1E77DB22-1663-418A-A03C-3300CF36AFC5}" type="presParOf" srcId="{0935113F-15CF-4706-91B6-49ED4383DD94}" destId="{5328C9CC-0090-4CFA-BA15-832652804BEE}" srcOrd="9" destOrd="0" presId="urn:microsoft.com/office/officeart/2005/8/layout/hProcess11"/>
    <dgm:cxn modelId="{DE3F6499-AF6F-4165-8545-B0B016CA36E3}" type="presParOf" srcId="{0935113F-15CF-4706-91B6-49ED4383DD94}" destId="{43E73F7C-8530-4B93-B83D-B85E2687FD5D}" srcOrd="10" destOrd="0" presId="urn:microsoft.com/office/officeart/2005/8/layout/hProcess11"/>
    <dgm:cxn modelId="{5E8A7730-BCE7-475F-BD74-F6A5FBDF5710}" type="presParOf" srcId="{43E73F7C-8530-4B93-B83D-B85E2687FD5D}" destId="{6C19303D-80A2-4180-A187-D9C87A3B11CF}" srcOrd="0" destOrd="0" presId="urn:microsoft.com/office/officeart/2005/8/layout/hProcess11"/>
    <dgm:cxn modelId="{4E2AB922-8FAE-4209-B1A2-689EECF8444E}" type="presParOf" srcId="{43E73F7C-8530-4B93-B83D-B85E2687FD5D}" destId="{08ABC7CC-D751-4C12-9D87-46429BB52F79}" srcOrd="1" destOrd="0" presId="urn:microsoft.com/office/officeart/2005/8/layout/hProcess11"/>
    <dgm:cxn modelId="{971DFEE9-80FA-482F-91AD-639BE66AA730}" type="presParOf" srcId="{43E73F7C-8530-4B93-B83D-B85E2687FD5D}" destId="{262ABECA-BD1A-4D53-8339-015FE0E5311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741"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Attract</a:t>
          </a:r>
          <a:endParaRPr lang="en-US" sz="1500" kern="1200" dirty="0"/>
        </a:p>
      </dsp:txBody>
      <dsp:txXfrm>
        <a:off x="239716" y="0"/>
        <a:ext cx="1073547" cy="475950"/>
      </dsp:txXfrm>
    </dsp:sp>
    <dsp:sp modelId="{03078F20-557D-4830-923D-0F7F8291621B}">
      <dsp:nvSpPr>
        <dsp:cNvPr id="0" name=""/>
        <dsp:cNvSpPr/>
      </dsp:nvSpPr>
      <dsp:spPr>
        <a:xfrm>
          <a:off x="1396288"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Prepare</a:t>
          </a:r>
        </a:p>
      </dsp:txBody>
      <dsp:txXfrm>
        <a:off x="1634263" y="0"/>
        <a:ext cx="1073547" cy="475950"/>
      </dsp:txXfrm>
    </dsp:sp>
    <dsp:sp modelId="{CB4F72BE-0BC6-433E-A1C3-F5AE7063A4D9}">
      <dsp:nvSpPr>
        <dsp:cNvPr id="0" name=""/>
        <dsp:cNvSpPr/>
      </dsp:nvSpPr>
      <dsp:spPr>
        <a:xfrm>
          <a:off x="2790836"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Recruit &amp; Hire</a:t>
          </a:r>
        </a:p>
      </dsp:txBody>
      <dsp:txXfrm>
        <a:off x="3028811" y="0"/>
        <a:ext cx="1073547" cy="475950"/>
      </dsp:txXfrm>
    </dsp:sp>
    <dsp:sp modelId="{8CFC58D6-56F0-4D80-B33E-19AE62EC81F3}">
      <dsp:nvSpPr>
        <dsp:cNvPr id="0" name=""/>
        <dsp:cNvSpPr/>
      </dsp:nvSpPr>
      <dsp:spPr>
        <a:xfrm>
          <a:off x="4185384"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Support &amp; Grow</a:t>
          </a:r>
        </a:p>
      </dsp:txBody>
      <dsp:txXfrm>
        <a:off x="4423359" y="0"/>
        <a:ext cx="1073547" cy="475950"/>
      </dsp:txXfrm>
    </dsp:sp>
    <dsp:sp modelId="{163C36D5-3DC6-4DC4-91DC-455D7B7131E6}">
      <dsp:nvSpPr>
        <dsp:cNvPr id="0" name=""/>
        <dsp:cNvSpPr/>
      </dsp:nvSpPr>
      <dsp:spPr>
        <a:xfrm>
          <a:off x="5581673"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Retain</a:t>
          </a:r>
        </a:p>
      </dsp:txBody>
      <dsp:txXfrm>
        <a:off x="5819648" y="0"/>
        <a:ext cx="1073547" cy="47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880"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Attract</a:t>
          </a:r>
          <a:endParaRPr lang="en-US" sz="2100" kern="1200" dirty="0"/>
        </a:p>
      </dsp:txBody>
      <dsp:txXfrm>
        <a:off x="336677" y="120805"/>
        <a:ext cx="1004393" cy="669594"/>
      </dsp:txXfrm>
    </dsp:sp>
    <dsp:sp modelId="{03078F20-557D-4830-923D-0F7F8291621B}">
      <dsp:nvSpPr>
        <dsp:cNvPr id="0" name=""/>
        <dsp:cNvSpPr/>
      </dsp:nvSpPr>
      <dsp:spPr>
        <a:xfrm>
          <a:off x="1508469"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Prepare</a:t>
          </a:r>
          <a:endParaRPr lang="en-US" sz="2100" kern="1200" dirty="0"/>
        </a:p>
      </dsp:txBody>
      <dsp:txXfrm>
        <a:off x="1843266" y="120805"/>
        <a:ext cx="1004393" cy="669594"/>
      </dsp:txXfrm>
    </dsp:sp>
    <dsp:sp modelId="{CB4F72BE-0BC6-433E-A1C3-F5AE7063A4D9}">
      <dsp:nvSpPr>
        <dsp:cNvPr id="0" name=""/>
        <dsp:cNvSpPr/>
      </dsp:nvSpPr>
      <dsp:spPr>
        <a:xfrm>
          <a:off x="3015058"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Recruit &amp; Hire</a:t>
          </a:r>
        </a:p>
      </dsp:txBody>
      <dsp:txXfrm>
        <a:off x="3349855" y="120805"/>
        <a:ext cx="1004393" cy="669594"/>
      </dsp:txXfrm>
    </dsp:sp>
    <dsp:sp modelId="{8CFC58D6-56F0-4D80-B33E-19AE62EC81F3}">
      <dsp:nvSpPr>
        <dsp:cNvPr id="0" name=""/>
        <dsp:cNvSpPr/>
      </dsp:nvSpPr>
      <dsp:spPr>
        <a:xfrm>
          <a:off x="4521646" y="120805"/>
          <a:ext cx="1673987" cy="669594"/>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Support &amp; Grow</a:t>
          </a:r>
        </a:p>
      </dsp:txBody>
      <dsp:txXfrm>
        <a:off x="4856443" y="120805"/>
        <a:ext cx="1004393" cy="669594"/>
      </dsp:txXfrm>
    </dsp:sp>
    <dsp:sp modelId="{163C36D5-3DC6-4DC4-91DC-455D7B7131E6}">
      <dsp:nvSpPr>
        <dsp:cNvPr id="0" name=""/>
        <dsp:cNvSpPr/>
      </dsp:nvSpPr>
      <dsp:spPr>
        <a:xfrm>
          <a:off x="6030116"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Retain</a:t>
          </a:r>
        </a:p>
      </dsp:txBody>
      <dsp:txXfrm>
        <a:off x="6364913" y="120805"/>
        <a:ext cx="1004393" cy="669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79A41-3A8F-4FEB-B849-08C385E64171}">
      <dsp:nvSpPr>
        <dsp:cNvPr id="0" name=""/>
        <dsp:cNvSpPr/>
      </dsp:nvSpPr>
      <dsp:spPr>
        <a:xfrm>
          <a:off x="0" y="937904"/>
          <a:ext cx="10780816" cy="1305401"/>
        </a:xfrm>
        <a:prstGeom prst="notchedRightArrow">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3664B3F-80A1-4105-A745-54A3192A49CB}">
      <dsp:nvSpPr>
        <dsp:cNvPr id="0" name=""/>
        <dsp:cNvSpPr/>
      </dsp:nvSpPr>
      <dsp:spPr>
        <a:xfrm>
          <a:off x="2664" y="0"/>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a:t>Info Session Module</a:t>
          </a:r>
        </a:p>
      </dsp:txBody>
      <dsp:txXfrm>
        <a:off x="2664" y="0"/>
        <a:ext cx="1551584" cy="1305401"/>
      </dsp:txXfrm>
    </dsp:sp>
    <dsp:sp modelId="{12C7CD1A-5AAE-4CAA-A201-16446478CC9F}">
      <dsp:nvSpPr>
        <dsp:cNvPr id="0" name=""/>
        <dsp:cNvSpPr/>
      </dsp:nvSpPr>
      <dsp:spPr>
        <a:xfrm>
          <a:off x="615282" y="1468576"/>
          <a:ext cx="326350" cy="326350"/>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17AD843-AD35-40F8-B7C3-FEB5E2AA6214}">
      <dsp:nvSpPr>
        <dsp:cNvPr id="0" name=""/>
        <dsp:cNvSpPr/>
      </dsp:nvSpPr>
      <dsp:spPr>
        <a:xfrm>
          <a:off x="1631828" y="1958102"/>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a:t>Fall Convening (Oct)</a:t>
          </a:r>
        </a:p>
      </dsp:txBody>
      <dsp:txXfrm>
        <a:off x="1631828" y="1958102"/>
        <a:ext cx="1551584" cy="1305401"/>
      </dsp:txXfrm>
    </dsp:sp>
    <dsp:sp modelId="{0EF7B240-94B7-4FCA-BB97-665FD0CD7FBA}">
      <dsp:nvSpPr>
        <dsp:cNvPr id="0" name=""/>
        <dsp:cNvSpPr/>
      </dsp:nvSpPr>
      <dsp:spPr>
        <a:xfrm>
          <a:off x="2244446" y="1468576"/>
          <a:ext cx="326350" cy="326350"/>
        </a:xfrm>
        <a:prstGeom prst="ellipse">
          <a:avLst/>
        </a:prstGeom>
        <a:solidFill>
          <a:schemeClr val="accent5">
            <a:hueOff val="-350055"/>
            <a:satOff val="-9334"/>
            <a:lumOff val="-1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357C41F-2185-41F0-807D-D9C5A6115AE1}">
      <dsp:nvSpPr>
        <dsp:cNvPr id="0" name=""/>
        <dsp:cNvSpPr/>
      </dsp:nvSpPr>
      <dsp:spPr>
        <a:xfrm>
          <a:off x="3260992" y="0"/>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a:t>Mid-Year Resources (Jan)</a:t>
          </a:r>
        </a:p>
      </dsp:txBody>
      <dsp:txXfrm>
        <a:off x="3260992" y="0"/>
        <a:ext cx="1551584" cy="1305401"/>
      </dsp:txXfrm>
    </dsp:sp>
    <dsp:sp modelId="{B226EB74-30FA-4FA2-BBB6-8C4E28347016}">
      <dsp:nvSpPr>
        <dsp:cNvPr id="0" name=""/>
        <dsp:cNvSpPr/>
      </dsp:nvSpPr>
      <dsp:spPr>
        <a:xfrm>
          <a:off x="3873610" y="1468576"/>
          <a:ext cx="326350" cy="326350"/>
        </a:xfrm>
        <a:prstGeom prst="ellipse">
          <a:avLst/>
        </a:prstGeom>
        <a:solidFill>
          <a:schemeClr val="accent5">
            <a:hueOff val="-700111"/>
            <a:satOff val="-18668"/>
            <a:lumOff val="-31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AAB5DDF-B87F-4563-9A35-BDFBFAE59347}">
      <dsp:nvSpPr>
        <dsp:cNvPr id="0" name=""/>
        <dsp:cNvSpPr/>
      </dsp:nvSpPr>
      <dsp:spPr>
        <a:xfrm>
          <a:off x="4890156" y="1958102"/>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a:t>Spring Convening Module (May)</a:t>
          </a:r>
        </a:p>
      </dsp:txBody>
      <dsp:txXfrm>
        <a:off x="4890156" y="1958102"/>
        <a:ext cx="1551584" cy="1305401"/>
      </dsp:txXfrm>
    </dsp:sp>
    <dsp:sp modelId="{95D602DF-D672-4780-9F46-C383E119D37D}">
      <dsp:nvSpPr>
        <dsp:cNvPr id="0" name=""/>
        <dsp:cNvSpPr/>
      </dsp:nvSpPr>
      <dsp:spPr>
        <a:xfrm>
          <a:off x="5502773" y="1468576"/>
          <a:ext cx="326350" cy="326350"/>
        </a:xfrm>
        <a:prstGeom prst="ellipse">
          <a:avLst/>
        </a:prstGeom>
        <a:solidFill>
          <a:schemeClr val="accent5">
            <a:hueOff val="-1050166"/>
            <a:satOff val="-28002"/>
            <a:lumOff val="-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F38D3BF-7093-49CB-93A0-572D1EB2ECBC}">
      <dsp:nvSpPr>
        <dsp:cNvPr id="0" name=""/>
        <dsp:cNvSpPr/>
      </dsp:nvSpPr>
      <dsp:spPr>
        <a:xfrm>
          <a:off x="6519320" y="0"/>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0" kern="1200" dirty="0"/>
            <a:t>Complete Evaluation Processes &amp; Calculate Scores (May/June)</a:t>
          </a:r>
        </a:p>
      </dsp:txBody>
      <dsp:txXfrm>
        <a:off x="6519320" y="0"/>
        <a:ext cx="1551584" cy="1305401"/>
      </dsp:txXfrm>
    </dsp:sp>
    <dsp:sp modelId="{C6F1DEAE-12DD-4592-B0E5-9B50A9E9DDB9}">
      <dsp:nvSpPr>
        <dsp:cNvPr id="0" name=""/>
        <dsp:cNvSpPr/>
      </dsp:nvSpPr>
      <dsp:spPr>
        <a:xfrm>
          <a:off x="7131937" y="1468576"/>
          <a:ext cx="326350" cy="326350"/>
        </a:xfrm>
        <a:prstGeom prst="ellipse">
          <a:avLst/>
        </a:prstGeom>
        <a:solidFill>
          <a:schemeClr val="accent5">
            <a:hueOff val="-1400221"/>
            <a:satOff val="-37336"/>
            <a:lumOff val="-62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C19303D-80A2-4180-A187-D9C87A3B11CF}">
      <dsp:nvSpPr>
        <dsp:cNvPr id="0" name=""/>
        <dsp:cNvSpPr/>
      </dsp:nvSpPr>
      <dsp:spPr>
        <a:xfrm>
          <a:off x="8148484" y="1958102"/>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a:t>Closure Activities (June</a:t>
          </a:r>
          <a:r>
            <a:rPr lang="en-US" sz="1200" kern="1200" dirty="0"/>
            <a:t>)</a:t>
          </a:r>
        </a:p>
      </dsp:txBody>
      <dsp:txXfrm>
        <a:off x="8148484" y="1958102"/>
        <a:ext cx="1551584" cy="1305401"/>
      </dsp:txXfrm>
    </dsp:sp>
    <dsp:sp modelId="{08ABC7CC-D751-4C12-9D87-46429BB52F79}">
      <dsp:nvSpPr>
        <dsp:cNvPr id="0" name=""/>
        <dsp:cNvSpPr/>
      </dsp:nvSpPr>
      <dsp:spPr>
        <a:xfrm>
          <a:off x="8761101" y="1468576"/>
          <a:ext cx="326350" cy="326350"/>
        </a:xfrm>
        <a:prstGeom prst="ellipse">
          <a:avLst/>
        </a:prstGeom>
        <a:solidFill>
          <a:schemeClr val="accent5">
            <a:hueOff val="-1750277"/>
            <a:satOff val="-46670"/>
            <a:lumOff val="-7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79A41-3A8F-4FEB-B849-08C385E64171}">
      <dsp:nvSpPr>
        <dsp:cNvPr id="0" name=""/>
        <dsp:cNvSpPr/>
      </dsp:nvSpPr>
      <dsp:spPr>
        <a:xfrm>
          <a:off x="0" y="937904"/>
          <a:ext cx="10780816" cy="1305401"/>
        </a:xfrm>
        <a:prstGeom prst="notchedRightArrow">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3664B3F-80A1-4105-A745-54A3192A49CB}">
      <dsp:nvSpPr>
        <dsp:cNvPr id="0" name=""/>
        <dsp:cNvSpPr/>
      </dsp:nvSpPr>
      <dsp:spPr>
        <a:xfrm>
          <a:off x="2664" y="0"/>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a:t>Info Session Module</a:t>
          </a:r>
        </a:p>
      </dsp:txBody>
      <dsp:txXfrm>
        <a:off x="2664" y="0"/>
        <a:ext cx="1551584" cy="1305401"/>
      </dsp:txXfrm>
    </dsp:sp>
    <dsp:sp modelId="{12C7CD1A-5AAE-4CAA-A201-16446478CC9F}">
      <dsp:nvSpPr>
        <dsp:cNvPr id="0" name=""/>
        <dsp:cNvSpPr/>
      </dsp:nvSpPr>
      <dsp:spPr>
        <a:xfrm>
          <a:off x="615282" y="1468576"/>
          <a:ext cx="326350" cy="326350"/>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17AD843-AD35-40F8-B7C3-FEB5E2AA6214}">
      <dsp:nvSpPr>
        <dsp:cNvPr id="0" name=""/>
        <dsp:cNvSpPr/>
      </dsp:nvSpPr>
      <dsp:spPr>
        <a:xfrm>
          <a:off x="1631828" y="1958102"/>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Fall Convening (Oct)</a:t>
          </a:r>
        </a:p>
      </dsp:txBody>
      <dsp:txXfrm>
        <a:off x="1631828" y="1958102"/>
        <a:ext cx="1551584" cy="1305401"/>
      </dsp:txXfrm>
    </dsp:sp>
    <dsp:sp modelId="{0EF7B240-94B7-4FCA-BB97-665FD0CD7FBA}">
      <dsp:nvSpPr>
        <dsp:cNvPr id="0" name=""/>
        <dsp:cNvSpPr/>
      </dsp:nvSpPr>
      <dsp:spPr>
        <a:xfrm>
          <a:off x="2244446" y="1468576"/>
          <a:ext cx="326350" cy="326350"/>
        </a:xfrm>
        <a:prstGeom prst="ellipse">
          <a:avLst/>
        </a:prstGeom>
        <a:solidFill>
          <a:schemeClr val="accent5">
            <a:hueOff val="-350055"/>
            <a:satOff val="-9334"/>
            <a:lumOff val="-1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357C41F-2185-41F0-807D-D9C5A6115AE1}">
      <dsp:nvSpPr>
        <dsp:cNvPr id="0" name=""/>
        <dsp:cNvSpPr/>
      </dsp:nvSpPr>
      <dsp:spPr>
        <a:xfrm>
          <a:off x="3260992" y="0"/>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a:t>Mid-Year Resources (Jan)</a:t>
          </a:r>
        </a:p>
      </dsp:txBody>
      <dsp:txXfrm>
        <a:off x="3260992" y="0"/>
        <a:ext cx="1551584" cy="1305401"/>
      </dsp:txXfrm>
    </dsp:sp>
    <dsp:sp modelId="{B226EB74-30FA-4FA2-BBB6-8C4E28347016}">
      <dsp:nvSpPr>
        <dsp:cNvPr id="0" name=""/>
        <dsp:cNvSpPr/>
      </dsp:nvSpPr>
      <dsp:spPr>
        <a:xfrm>
          <a:off x="3873610" y="1468576"/>
          <a:ext cx="326350" cy="326350"/>
        </a:xfrm>
        <a:prstGeom prst="ellipse">
          <a:avLst/>
        </a:prstGeom>
        <a:solidFill>
          <a:schemeClr val="accent5">
            <a:hueOff val="-700111"/>
            <a:satOff val="-18668"/>
            <a:lumOff val="-31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AAB5DDF-B87F-4563-9A35-BDFBFAE59347}">
      <dsp:nvSpPr>
        <dsp:cNvPr id="0" name=""/>
        <dsp:cNvSpPr/>
      </dsp:nvSpPr>
      <dsp:spPr>
        <a:xfrm>
          <a:off x="4890156" y="1958102"/>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Spring Convening Module (May)</a:t>
          </a:r>
        </a:p>
      </dsp:txBody>
      <dsp:txXfrm>
        <a:off x="4890156" y="1958102"/>
        <a:ext cx="1551584" cy="1305401"/>
      </dsp:txXfrm>
    </dsp:sp>
    <dsp:sp modelId="{95D602DF-D672-4780-9F46-C383E119D37D}">
      <dsp:nvSpPr>
        <dsp:cNvPr id="0" name=""/>
        <dsp:cNvSpPr/>
      </dsp:nvSpPr>
      <dsp:spPr>
        <a:xfrm>
          <a:off x="5502773" y="1468576"/>
          <a:ext cx="326350" cy="326350"/>
        </a:xfrm>
        <a:prstGeom prst="ellipse">
          <a:avLst/>
        </a:prstGeom>
        <a:solidFill>
          <a:schemeClr val="accent5">
            <a:hueOff val="-1050166"/>
            <a:satOff val="-28002"/>
            <a:lumOff val="-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F38D3BF-7093-49CB-93A0-572D1EB2ECBC}">
      <dsp:nvSpPr>
        <dsp:cNvPr id="0" name=""/>
        <dsp:cNvSpPr/>
      </dsp:nvSpPr>
      <dsp:spPr>
        <a:xfrm>
          <a:off x="6519320" y="0"/>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0" kern="1200" dirty="0"/>
            <a:t>Complete Evaluation Processes &amp; Calculate Scores (May/June)</a:t>
          </a:r>
        </a:p>
      </dsp:txBody>
      <dsp:txXfrm>
        <a:off x="6519320" y="0"/>
        <a:ext cx="1551584" cy="1305401"/>
      </dsp:txXfrm>
    </dsp:sp>
    <dsp:sp modelId="{C6F1DEAE-12DD-4592-B0E5-9B50A9E9DDB9}">
      <dsp:nvSpPr>
        <dsp:cNvPr id="0" name=""/>
        <dsp:cNvSpPr/>
      </dsp:nvSpPr>
      <dsp:spPr>
        <a:xfrm>
          <a:off x="7131937" y="1468576"/>
          <a:ext cx="326350" cy="326350"/>
        </a:xfrm>
        <a:prstGeom prst="ellipse">
          <a:avLst/>
        </a:prstGeom>
        <a:solidFill>
          <a:schemeClr val="accent5">
            <a:hueOff val="-1400221"/>
            <a:satOff val="-37336"/>
            <a:lumOff val="-62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C19303D-80A2-4180-A187-D9C87A3B11CF}">
      <dsp:nvSpPr>
        <dsp:cNvPr id="0" name=""/>
        <dsp:cNvSpPr/>
      </dsp:nvSpPr>
      <dsp:spPr>
        <a:xfrm>
          <a:off x="8148484" y="1958102"/>
          <a:ext cx="155158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Closure Activities (June)</a:t>
          </a:r>
        </a:p>
      </dsp:txBody>
      <dsp:txXfrm>
        <a:off x="8148484" y="1958102"/>
        <a:ext cx="1551584" cy="1305401"/>
      </dsp:txXfrm>
    </dsp:sp>
    <dsp:sp modelId="{08ABC7CC-D751-4C12-9D87-46429BB52F79}">
      <dsp:nvSpPr>
        <dsp:cNvPr id="0" name=""/>
        <dsp:cNvSpPr/>
      </dsp:nvSpPr>
      <dsp:spPr>
        <a:xfrm>
          <a:off x="8761101" y="1468576"/>
          <a:ext cx="326350" cy="326350"/>
        </a:xfrm>
        <a:prstGeom prst="ellipse">
          <a:avLst/>
        </a:prstGeom>
        <a:solidFill>
          <a:schemeClr val="accent5">
            <a:hueOff val="-1750277"/>
            <a:satOff val="-46670"/>
            <a:lumOff val="-7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C4225E-D59B-43F6-B16F-BD0C82684D1C}" type="datetimeFigureOut">
              <a:rPr lang="en-US" smtClean="0"/>
              <a:t>10/22/2019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335E9D-EFFB-4E61-8613-54A357AFF907}" type="slidenum">
              <a:rPr lang="en-US" smtClean="0"/>
              <a:t>‹#›</a:t>
            </a:fld>
            <a:endParaRPr lang="en-US"/>
          </a:p>
        </p:txBody>
      </p:sp>
    </p:spTree>
    <p:extLst>
      <p:ext uri="{BB962C8B-B14F-4D97-AF65-F5344CB8AC3E}">
        <p14:creationId xmlns:p14="http://schemas.microsoft.com/office/powerpoint/2010/main" val="4064207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CDEFE4-44F1-4378-A753-8719BFEC2A66}" type="datetimeFigureOut">
              <a:rPr lang="en-US" smtClean="0"/>
              <a:t>10/22/2019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4EDB0E-DE54-428A-AFBB-B19D5E9D46B3}" type="slidenum">
              <a:rPr lang="en-US" smtClean="0"/>
              <a:t>‹#›</a:t>
            </a:fld>
            <a:endParaRPr lang="en-US"/>
          </a:p>
        </p:txBody>
      </p:sp>
    </p:spTree>
    <p:extLst>
      <p:ext uri="{BB962C8B-B14F-4D97-AF65-F5344CB8AC3E}">
        <p14:creationId xmlns:p14="http://schemas.microsoft.com/office/powerpoint/2010/main" val="20504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r>
              <a:rPr lang="en-US" dirty="0"/>
              <a:t>: Welcome</a:t>
            </a:r>
            <a:r>
              <a:rPr lang="en-US" baseline="0" dirty="0"/>
              <a:t> &amp; Introductions (as needed). This module is designed for teams of educators; we do not recommend using this training individually, as the activities have been specifically designed to foster discussion and the sharing of ideas. Additionally, it is important to note that this module is for the use of the Embedded Practice and Student Learning Goals models only, not the SLO Flex option. SLO Flex can be implemented locally using the flexibilities that are best suited to local policies and processes. In </a:t>
            </a:r>
            <a:r>
              <a:rPr lang="en-US" dirty="0"/>
              <a:t>addition, the</a:t>
            </a:r>
            <a:r>
              <a:rPr lang="en-US" baseline="0" dirty="0"/>
              <a:t> SLO &amp; SLO Flex options use the traditional scoring approach, where the EP &amp; SLG models use the new 3e rubric, Demonstrating Instructional Outcomes, which will be covered in this presentation, revisited from the summer information session presentation.</a:t>
            </a:r>
            <a:endParaRPr lang="en-US" dirty="0"/>
          </a:p>
        </p:txBody>
      </p:sp>
      <p:sp>
        <p:nvSpPr>
          <p:cNvPr id="4" name="Slide Number Placeholder 3"/>
          <p:cNvSpPr>
            <a:spLocks noGrp="1"/>
          </p:cNvSpPr>
          <p:nvPr>
            <p:ph type="sldNum" sz="quarter" idx="10"/>
          </p:nvPr>
        </p:nvSpPr>
        <p:spPr/>
        <p:txBody>
          <a:bodyPr/>
          <a:lstStyle/>
          <a:p>
            <a:fld id="{064EDB0E-DE54-428A-AFBB-B19D5E9D46B3}" type="slidenum">
              <a:rPr lang="en-US" smtClean="0"/>
              <a:t>1</a:t>
            </a:fld>
            <a:endParaRPr lang="en-US"/>
          </a:p>
        </p:txBody>
      </p:sp>
    </p:spTree>
    <p:extLst>
      <p:ext uri="{BB962C8B-B14F-4D97-AF65-F5344CB8AC3E}">
        <p14:creationId xmlns:p14="http://schemas.microsoft.com/office/powerpoint/2010/main" val="394580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Speaking Note</a:t>
            </a:r>
            <a:r>
              <a:rPr lang="en-US" b="0" i="0" baseline="0" dirty="0"/>
              <a:t>: </a:t>
            </a:r>
            <a:r>
              <a:rPr lang="en-US" dirty="0"/>
              <a:t>This is the first page of the new 3e rubric guidance</a:t>
            </a:r>
            <a:r>
              <a:rPr lang="en-US" baseline="0" dirty="0"/>
              <a:t>. As already mentioned, those educators using either the Student Learning Goals or Embedded Practice models will use the new 3e rubric. We chose the component 3e because like the RI Model, these scores are a result of instructional practices, which “live” in the professional practice Domain 3. Here, you can see that in place of two separate SLO scores, the total 30% of student learning for the RI Model is split into two components. First, is </a:t>
            </a:r>
            <a:r>
              <a:rPr lang="en-US" i="1" baseline="0" dirty="0"/>
              <a:t>Evidence of Instructional Processes</a:t>
            </a:r>
            <a:r>
              <a:rPr lang="en-US" i="0" baseline="0" dirty="0"/>
              <a:t>, in blue, which captures the instructional moves that teachers make that lead to student learning. Second, is </a:t>
            </a:r>
            <a:r>
              <a:rPr lang="en-US" i="1" baseline="0" dirty="0"/>
              <a:t>Demonstrating Instructional Outcomes</a:t>
            </a:r>
            <a:r>
              <a:rPr lang="en-US" i="0" baseline="0" dirty="0"/>
              <a:t>, in orange, which captures the actual amount of student learning – the outcomes. </a:t>
            </a:r>
          </a:p>
          <a:p>
            <a:endParaRPr lang="en-US" i="0" baseline="0" dirty="0"/>
          </a:p>
          <a:p>
            <a:r>
              <a:rPr lang="en-US" i="0" baseline="0" dirty="0"/>
              <a:t>In addition to this first page, there are two supporting guidance pages that guide DECs and local teams in calibrating the qualifiers: </a:t>
            </a:r>
            <a:r>
              <a:rPr lang="en-US" i="1" baseline="0" dirty="0"/>
              <a:t>significant, sufficient, moderate, </a:t>
            </a:r>
            <a:r>
              <a:rPr lang="en-US" i="0" baseline="0" dirty="0"/>
              <a:t>and </a:t>
            </a:r>
            <a:r>
              <a:rPr lang="en-US" i="1" baseline="0" dirty="0"/>
              <a:t>minimal. </a:t>
            </a:r>
            <a:r>
              <a:rPr lang="en-US" i="0" baseline="0" dirty="0"/>
              <a:t>The process of moving away from the quantified SLO measure toward qualified measures of student learning are adaptive challenges that must be supported throughout the year, not just at the beginning or end. As such, we suggest that time be spent with teams early in the process, supported by the fall convening module, to discuss and calibrate the left side of the rubric, as well as defining and calibrating the qualifiers for the right side.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B5FD4-B566-4D10-A0D0-C86C3E5287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122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Speaking Note</a:t>
            </a:r>
            <a:r>
              <a:rPr lang="en-US" b="0" i="0" baseline="0" dirty="0"/>
              <a:t>: </a:t>
            </a:r>
            <a:r>
              <a:rPr lang="en-US" dirty="0"/>
              <a:t>This</a:t>
            </a:r>
            <a:r>
              <a:rPr lang="en-US" baseline="0" dirty="0"/>
              <a:t> second page of the rubric focuses on critical questions for DECs to answer, codify, and communicate with regard to guidance for discussing the Left Side – Evidence of Instructional Processes.</a:t>
            </a:r>
            <a:r>
              <a:rPr lang="en-US" b="1" baseline="0" dirty="0"/>
              <a:t> </a:t>
            </a:r>
            <a:r>
              <a:rPr lang="en-US" b="0" baseline="0" dirty="0"/>
              <a:t>Again, this Left Side of the rubric </a:t>
            </a:r>
            <a:r>
              <a:rPr lang="en-US" b="0" i="0" baseline="0" dirty="0"/>
              <a:t>aims to </a:t>
            </a:r>
            <a:r>
              <a:rPr lang="en-US" i="0" baseline="0" dirty="0"/>
              <a:t>capture the instructional moves that teachers make that lead to student learning. And so leadership teams should codify the What, When, and How of student-level data so that evaluators and teachers may communicate authentically about student learning. We know there is an intrinsic relationship between a teacher’s inputs and a student’s outcomes and so ensuring opportunities for relevant and available data to be discussed, and expectations to be communicated, is critical for capturing a teacher’s impact on student learning. </a:t>
            </a:r>
          </a:p>
          <a:p>
            <a:endParaRPr lang="en-US" b="1" i="0" baseline="0" dirty="0"/>
          </a:p>
          <a:p>
            <a:r>
              <a:rPr lang="en-US" b="0" i="0" baseline="0" dirty="0"/>
              <a:t>In support of observable data, we’ve developed prompts for educators to consider as they select quality artifacts that aim to show evidence of their overall instructional effectiveness. These artifacts will afford evaluators the opportunity – the evidence! – to see how their teachers applied instructional strategies in order to impact student learning.</a:t>
            </a:r>
          </a:p>
          <a:p>
            <a:endParaRPr lang="en-US" b="0" i="0" baseline="0" dirty="0"/>
          </a:p>
          <a:p>
            <a:r>
              <a:rPr lang="en-US" b="0" i="0" baseline="0" dirty="0"/>
              <a:t>If not done already, DECs should consider adding additional local guidance around artifact sets – that is, evidence at the end of the cycle of instruction that shows how students demonstrated progress as a direct result of instruction. Evaluators will find this useful as they make decisions about scoring the Left Side of the rubric later in the spring.</a:t>
            </a:r>
            <a:endParaRPr lang="en-US" b="0"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11</a:t>
            </a:fld>
            <a:endParaRPr lang="en-US"/>
          </a:p>
        </p:txBody>
      </p:sp>
    </p:spTree>
    <p:extLst>
      <p:ext uri="{BB962C8B-B14F-4D97-AF65-F5344CB8AC3E}">
        <p14:creationId xmlns:p14="http://schemas.microsoft.com/office/powerpoint/2010/main" val="373662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Speaking Note</a:t>
            </a:r>
            <a:r>
              <a:rPr lang="en-US" b="0" i="0" baseline="0" dirty="0"/>
              <a:t>: Next is Guidance for Measuring Instructional Outcomes. Here we identify some critical steps for DECs to determine acceptable measures or evidence of student progress that will define just how much learning students have made. Additionally, DECs must engage in the important task of first defining, and then communicating what significant, sufficient, moderate or minimal progress actually means. Unlike the scoring of SLOs, measuring a teacher’s impact on student learning using Embedded Practice or Student Learning Goals is entirely a local decision. </a:t>
            </a:r>
            <a:endParaRPr lang="en-US" b="1" dirty="0"/>
          </a:p>
          <a:p>
            <a:endParaRPr lang="en-US" dirty="0"/>
          </a:p>
          <a:p>
            <a:r>
              <a:rPr lang="en-US" dirty="0"/>
              <a:t>This third page of the 3e</a:t>
            </a:r>
            <a:r>
              <a:rPr lang="en-US" baseline="0" dirty="0"/>
              <a:t> rubric guidance goes a step further to suggest possible approaches for further defining the qualifiers </a:t>
            </a:r>
            <a:r>
              <a:rPr lang="en-US" i="1" baseline="0" dirty="0"/>
              <a:t>significant, sufficient, moderate, </a:t>
            </a:r>
            <a:r>
              <a:rPr lang="en-US" i="0" baseline="0" dirty="0"/>
              <a:t>and </a:t>
            </a:r>
            <a:r>
              <a:rPr lang="en-US" i="1" baseline="0" dirty="0"/>
              <a:t>minimal</a:t>
            </a:r>
            <a:r>
              <a:rPr lang="en-US" i="0" baseline="0" dirty="0"/>
              <a:t>. If the district does not wish to pursue quantified measures like the SLO structure, we encourage DECs and local teams to determine which approaches, and their descriptors, will be most helpful in guiding a conversation with educators and evaluators about the way in which student learning will be measured in the “Right” side of the rubric for</a:t>
            </a:r>
            <a:r>
              <a:rPr lang="en-US" i="1" baseline="0" dirty="0"/>
              <a:t> Demonstrating Instructional Outcomes. </a:t>
            </a:r>
            <a:r>
              <a:rPr lang="en-US" i="0" baseline="0" dirty="0"/>
              <a:t>A district could choose one or more of these approaches as a way to better clarify how the outcomes will be measured against the descriptors. This is a marked shift from SLOs and as such, should be discussed and planned thoroughly as a school or district before the year begins. As is best practice, and affirmed by those in the pilot, these conversations and communications around measures of student learning should begin with the end in mind, and start as soon as these decisions to implement have been made. This way, educators and evaluators can begin to have data discussions using the terms that most closely align to the way in which learning will be measured. </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As a point of clarification, unlike SLOs where teachers develop 2, Embedded Practice and SLGs only require one measure of student learning. So, whether a teacher engages in short cycles or long cycles of instruction, they will be holistically scored at the end of the year on the entire breadth of the amount of progress their students made over the course of the school year. </a:t>
            </a:r>
          </a:p>
          <a:p>
            <a:endParaRPr lang="en-US" dirty="0"/>
          </a:p>
        </p:txBody>
      </p:sp>
      <p:sp>
        <p:nvSpPr>
          <p:cNvPr id="4" name="Slide Number Placeholder 3"/>
          <p:cNvSpPr>
            <a:spLocks noGrp="1"/>
          </p:cNvSpPr>
          <p:nvPr>
            <p:ph type="sldNum" sz="quarter" idx="10"/>
          </p:nvPr>
        </p:nvSpPr>
        <p:spPr/>
        <p:txBody>
          <a:bodyPr/>
          <a:lstStyle/>
          <a:p>
            <a:fld id="{4FFB5FD4-B566-4D10-A0D0-C86C3E5287A8}" type="slidenum">
              <a:rPr lang="en-US" smtClean="0"/>
              <a:pPr/>
              <a:t>12</a:t>
            </a:fld>
            <a:endParaRPr lang="en-US"/>
          </a:p>
        </p:txBody>
      </p:sp>
    </p:spTree>
    <p:extLst>
      <p:ext uri="{BB962C8B-B14F-4D97-AF65-F5344CB8AC3E}">
        <p14:creationId xmlns:p14="http://schemas.microsoft.com/office/powerpoint/2010/main" val="3575330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a:t>
            </a:r>
            <a:r>
              <a:rPr lang="en-US" b="1" baseline="0" dirty="0"/>
              <a:t> </a:t>
            </a:r>
            <a:r>
              <a:rPr lang="en-US" dirty="0"/>
              <a:t>Now that your team has reviewed</a:t>
            </a:r>
            <a:r>
              <a:rPr lang="en-US" baseline="0" dirty="0"/>
              <a:t> the previous 3 slides on the 3e rubric, this activity will support the group by going deeper into the performance level descriptors, to understand what each one is comprised of, and what, if anything, needs to be more clearly defined at the local level. Ultimately, it is the descriptors/qualifiers that need to be understood at the local level to operationalize these processes.</a:t>
            </a:r>
          </a:p>
          <a:p>
            <a:endParaRPr lang="en-US" baseline="0" dirty="0"/>
          </a:p>
          <a:p>
            <a:r>
              <a:rPr lang="en-US" b="1" baseline="0" dirty="0"/>
              <a:t>Activity Set-up:</a:t>
            </a:r>
          </a:p>
          <a:p>
            <a:r>
              <a:rPr lang="en-US" baseline="0" dirty="0"/>
              <a:t>Depending on the number of educators in attendance, we suggest breaking up your group into small teams (2-4 individuals/team). Once broken up, allow these smaller teams to think, discuss, and then record answers to #2 . Before moving on to #3, allow time for each team to share out. As the facilitator, you may choose to chart answers with a marker on poster paper; alternatively, typing answers into a shared document such a Google Doc would also work well here. Next, provide time for these same small teams to answer questions from #3. Again, like with #2, facilitate a whole-group share out, using poster paper or a Google doc to record answers. This activity will be helpful as it will essentially codify your local guidance and best practices for the “Left Side.”</a:t>
            </a:r>
          </a:p>
        </p:txBody>
      </p:sp>
      <p:sp>
        <p:nvSpPr>
          <p:cNvPr id="4" name="Slide Number Placeholder 3"/>
          <p:cNvSpPr>
            <a:spLocks noGrp="1"/>
          </p:cNvSpPr>
          <p:nvPr>
            <p:ph type="sldNum" sz="quarter" idx="10"/>
          </p:nvPr>
        </p:nvSpPr>
        <p:spPr/>
        <p:txBody>
          <a:bodyPr/>
          <a:lstStyle/>
          <a:p>
            <a:fld id="{064EDB0E-DE54-428A-AFBB-B19D5E9D46B3}" type="slidenum">
              <a:rPr lang="en-US" smtClean="0"/>
              <a:t>13</a:t>
            </a:fld>
            <a:endParaRPr lang="en-US"/>
          </a:p>
        </p:txBody>
      </p:sp>
    </p:spTree>
    <p:extLst>
      <p:ext uri="{BB962C8B-B14F-4D97-AF65-F5344CB8AC3E}">
        <p14:creationId xmlns:p14="http://schemas.microsoft.com/office/powerpoint/2010/main" val="320920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Speaking</a:t>
            </a:r>
            <a:r>
              <a:rPr lang="en-US" b="1" baseline="0" dirty="0"/>
              <a:t> Notes</a:t>
            </a:r>
            <a:r>
              <a:rPr lang="en-US" baseline="0" dirty="0"/>
              <a:t>: </a:t>
            </a:r>
            <a:r>
              <a:rPr lang="en-US" dirty="0"/>
              <a:t>Now that we’ve focused</a:t>
            </a:r>
            <a:r>
              <a:rPr lang="en-US" baseline="0" dirty="0"/>
              <a:t> on the left side, the day-to-day teaching &amp; learning, the right side is more “fixed” in time because it is scored holistically at the end of the year. As a group, we’ll walk through the following activity to calibrate around our local guidance and clarify, and answer, some of these questions which will help us to refine our approach to evidence collection and scoring later this spring.</a:t>
            </a:r>
          </a:p>
          <a:p>
            <a:r>
              <a:rPr lang="en-US" baseline="0" dirty="0"/>
              <a:t/>
            </a:r>
            <a:br>
              <a:rPr lang="en-US" baseline="0" dirty="0"/>
            </a:br>
            <a:r>
              <a:rPr lang="en-US" b="1" baseline="0" dirty="0"/>
              <a:t>Facilitator’s Note</a:t>
            </a:r>
            <a:r>
              <a:rPr lang="en-US" baseline="0" dirty="0"/>
              <a:t>: Once the activity is complete, take a moment to reflect with the group regarding any changes, or additional development work will be necessary to clarify the “right side” guidance. Attend to these during the final portion of this presentation during the “Next Steps” as needed.</a:t>
            </a:r>
          </a:p>
          <a:p>
            <a:endParaRPr lang="en-US" baseline="0" dirty="0"/>
          </a:p>
          <a:p>
            <a:r>
              <a:rPr lang="en-US" b="1" baseline="0" dirty="0"/>
              <a:t>Activity Set-up: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Like the previous activity on Slide 12, allow teams to think, discuss, and then record answers to #2 . Before moving on to #3, allow time for each team to share out. As the facilitator, you may choose to chart answers with a marker on poster paper; alternatively, typing answers into a shared document such a Google Doc would also work well here. Next, provide time for these same small teams to answer questions from #3. Again, like with #2, facilitate a whole-group share out, using poster paper or a Google doc to record answers. This activity will be helpful as it will essentially codify your local guidance and best practices for the </a:t>
            </a:r>
            <a:r>
              <a:rPr lang="en-US" baseline="0"/>
              <a:t>“Right Side</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064EDB0E-DE54-428A-AFBB-B19D5E9D46B3}" type="slidenum">
              <a:rPr lang="en-US" smtClean="0"/>
              <a:t>14</a:t>
            </a:fld>
            <a:endParaRPr lang="en-US"/>
          </a:p>
        </p:txBody>
      </p:sp>
    </p:spTree>
    <p:extLst>
      <p:ext uri="{BB962C8B-B14F-4D97-AF65-F5344CB8AC3E}">
        <p14:creationId xmlns:p14="http://schemas.microsoft.com/office/powerpoint/2010/main" val="276373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a:t>
            </a:r>
            <a:r>
              <a:rPr lang="en-US" b="0" dirty="0"/>
              <a:t>: Now your</a:t>
            </a:r>
            <a:r>
              <a:rPr lang="en-US" b="0" baseline="0" dirty="0"/>
              <a:t> team will plan for implementation.</a:t>
            </a:r>
            <a:endParaRPr lang="en-US" b="1" dirty="0"/>
          </a:p>
        </p:txBody>
      </p:sp>
      <p:sp>
        <p:nvSpPr>
          <p:cNvPr id="4" name="Slide Number Placeholder 3"/>
          <p:cNvSpPr>
            <a:spLocks noGrp="1"/>
          </p:cNvSpPr>
          <p:nvPr>
            <p:ph type="sldNum" sz="quarter" idx="10"/>
          </p:nvPr>
        </p:nvSpPr>
        <p:spPr/>
        <p:txBody>
          <a:bodyPr/>
          <a:lstStyle/>
          <a:p>
            <a:fld id="{064EDB0E-DE54-428A-AFBB-B19D5E9D46B3}" type="slidenum">
              <a:rPr lang="en-US" smtClean="0"/>
              <a:t>15</a:t>
            </a:fld>
            <a:endParaRPr lang="en-US"/>
          </a:p>
        </p:txBody>
      </p:sp>
    </p:spTree>
    <p:extLst>
      <p:ext uri="{BB962C8B-B14F-4D97-AF65-F5344CB8AC3E}">
        <p14:creationId xmlns:p14="http://schemas.microsoft.com/office/powerpoint/2010/main" val="3326914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a:t>
            </a:r>
            <a:r>
              <a:rPr lang="en-US" b="0" dirty="0"/>
              <a:t>: Now that your</a:t>
            </a:r>
            <a:r>
              <a:rPr lang="en-US" b="0" baseline="0" dirty="0"/>
              <a:t> team has walked through the content of the fall module, consider what still needs to be determined, communicated, and completed in the coming months to ensure that this implementation year goes as smoothly as possible for your LEA.</a:t>
            </a:r>
            <a:endParaRPr lang="en-US" b="0" dirty="0"/>
          </a:p>
        </p:txBody>
      </p:sp>
      <p:sp>
        <p:nvSpPr>
          <p:cNvPr id="4" name="Slide Number Placeholder 3"/>
          <p:cNvSpPr>
            <a:spLocks noGrp="1"/>
          </p:cNvSpPr>
          <p:nvPr>
            <p:ph type="sldNum" sz="quarter" idx="10"/>
          </p:nvPr>
        </p:nvSpPr>
        <p:spPr/>
        <p:txBody>
          <a:bodyPr/>
          <a:lstStyle/>
          <a:p>
            <a:fld id="{20664D88-5EA3-4AB1-9FFB-FAF706A19BBD}" type="slidenum">
              <a:rPr lang="en-US" smtClean="0"/>
              <a:t>16</a:t>
            </a:fld>
            <a:endParaRPr lang="en-US"/>
          </a:p>
        </p:txBody>
      </p:sp>
    </p:spTree>
    <p:extLst>
      <p:ext uri="{BB962C8B-B14F-4D97-AF65-F5344CB8AC3E}">
        <p14:creationId xmlns:p14="http://schemas.microsoft.com/office/powerpoint/2010/main" val="124250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a:t>
            </a:r>
            <a:r>
              <a:rPr lang="en-US" dirty="0"/>
              <a:t>: It</a:t>
            </a:r>
            <a:r>
              <a:rPr lang="en-US" baseline="0" dirty="0"/>
              <a:t> is</a:t>
            </a:r>
            <a:r>
              <a:rPr lang="en-US" dirty="0"/>
              <a:t> assumed</a:t>
            </a:r>
            <a:r>
              <a:rPr lang="en-US" baseline="0" dirty="0"/>
              <a:t> that </a:t>
            </a:r>
            <a:r>
              <a:rPr lang="en-US" dirty="0"/>
              <a:t>your LEA has already </a:t>
            </a:r>
            <a:r>
              <a:rPr lang="en-US" dirty="0" smtClean="0"/>
              <a:t>begun</a:t>
            </a:r>
            <a:r>
              <a:rPr lang="en-US" baseline="0" dirty="0" smtClean="0"/>
              <a:t> the work to implement the models for student learning. Now </a:t>
            </a:r>
            <a:r>
              <a:rPr lang="en-US" baseline="0" dirty="0"/>
              <a:t>is the time to consider your communication plan to ensure that educators are well aware of any changes from former SLO practices and how data will continue to be at the center of discussions about student learning in your schools. Moreover, your team should consider how and when there are professional learning opportunities for groups to collaborate around practices and processes to reflect on what is working, and what needs additional attention to yield the outcomes which you are seeking to achieve.</a:t>
            </a:r>
          </a:p>
        </p:txBody>
      </p:sp>
      <p:sp>
        <p:nvSpPr>
          <p:cNvPr id="4" name="Slide Number Placeholder 3"/>
          <p:cNvSpPr>
            <a:spLocks noGrp="1"/>
          </p:cNvSpPr>
          <p:nvPr>
            <p:ph type="sldNum" sz="quarter" idx="10"/>
          </p:nvPr>
        </p:nvSpPr>
        <p:spPr/>
        <p:txBody>
          <a:bodyPr/>
          <a:lstStyle/>
          <a:p>
            <a:fld id="{064EDB0E-DE54-428A-AFBB-B19D5E9D46B3}" type="slidenum">
              <a:rPr lang="en-US" smtClean="0"/>
              <a:t>17</a:t>
            </a:fld>
            <a:endParaRPr lang="en-US"/>
          </a:p>
        </p:txBody>
      </p:sp>
    </p:spTree>
    <p:extLst>
      <p:ext uri="{BB962C8B-B14F-4D97-AF65-F5344CB8AC3E}">
        <p14:creationId xmlns:p14="http://schemas.microsoft.com/office/powerpoint/2010/main" val="3901898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 </a:t>
            </a:r>
            <a:r>
              <a:rPr lang="en-US" b="0" dirty="0"/>
              <a:t>As</a:t>
            </a:r>
            <a:r>
              <a:rPr lang="en-US" b="0" baseline="0" dirty="0"/>
              <a:t> you continue through the implementation process, we encourage LEA representatives to contact the RIDE team through the edeval@ride.ri.gov inbox as questions or concerns arise. All of our resources related to student learning will be updated, and available at the link provided here. We hope this has been a helpful resource for your team, and look forward to hearing how you continue to continuously improve your local evaluation system.</a:t>
            </a:r>
            <a:endParaRPr lang="en-US" b="0" dirty="0"/>
          </a:p>
        </p:txBody>
      </p:sp>
      <p:sp>
        <p:nvSpPr>
          <p:cNvPr id="4" name="Slide Number Placeholder 3"/>
          <p:cNvSpPr>
            <a:spLocks noGrp="1"/>
          </p:cNvSpPr>
          <p:nvPr>
            <p:ph type="sldNum" sz="quarter" idx="10"/>
          </p:nvPr>
        </p:nvSpPr>
        <p:spPr/>
        <p:txBody>
          <a:bodyPr/>
          <a:lstStyle/>
          <a:p>
            <a:fld id="{064EDB0E-DE54-428A-AFBB-B19D5E9D46B3}" type="slidenum">
              <a:rPr lang="en-US" smtClean="0"/>
              <a:t>18</a:t>
            </a:fld>
            <a:endParaRPr lang="en-US"/>
          </a:p>
        </p:txBody>
      </p:sp>
    </p:spTree>
    <p:extLst>
      <p:ext uri="{BB962C8B-B14F-4D97-AF65-F5344CB8AC3E}">
        <p14:creationId xmlns:p14="http://schemas.microsoft.com/office/powerpoint/2010/main" val="132289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8C0D74C1-307F-4952-BE7E-ECCE6DDAA322}" type="slidenum">
              <a:rPr lang="en-US" smtClean="0"/>
              <a:pPr/>
              <a:t>2</a:t>
            </a:fld>
            <a:endParaRPr lang="en-US"/>
          </a:p>
        </p:txBody>
      </p:sp>
    </p:spTree>
    <p:extLst>
      <p:ext uri="{BB962C8B-B14F-4D97-AF65-F5344CB8AC3E}">
        <p14:creationId xmlns:p14="http://schemas.microsoft.com/office/powerpoint/2010/main" val="58037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This is the suggested implementation plan</a:t>
            </a:r>
            <a:r>
              <a:rPr lang="en-US" b="0" baseline="0" dirty="0"/>
              <a:t> for LEAs using one of the new student learning options. If you’re in the process of using this presentation, you would have already reviewed the Info Session presentation. This fall convening module is designed to support the decision-making process for using the 3e rubric, and codifying the practices and processes that will be most helpful in the implementation of the student learning model your LEA has chosen. From there, LEAs will be able to access the mid-year resources, which will include a sample BOY survey and discussion guides that LEAs can use to collect data and structure conversations about student learning. Finally, RIDE will provide a spring convening module that will support the scoring process using the 3e rubric, followed by additional EOY processes that will help to close out the year.</a:t>
            </a:r>
            <a:endParaRPr lang="en-US" b="0" dirty="0"/>
          </a:p>
        </p:txBody>
      </p:sp>
      <p:sp>
        <p:nvSpPr>
          <p:cNvPr id="4" name="Slide Number Placeholder 3"/>
          <p:cNvSpPr>
            <a:spLocks noGrp="1"/>
          </p:cNvSpPr>
          <p:nvPr>
            <p:ph type="sldNum" sz="quarter" idx="10"/>
          </p:nvPr>
        </p:nvSpPr>
        <p:spPr/>
        <p:txBody>
          <a:bodyPr/>
          <a:lstStyle/>
          <a:p>
            <a:fld id="{20664D88-5EA3-4AB1-9FFB-FAF706A19BBD}" type="slidenum">
              <a:rPr lang="en-US" smtClean="0"/>
              <a:t>3</a:t>
            </a:fld>
            <a:endParaRPr lang="en-US"/>
          </a:p>
        </p:txBody>
      </p:sp>
    </p:spTree>
    <p:extLst>
      <p:ext uri="{BB962C8B-B14F-4D97-AF65-F5344CB8AC3E}">
        <p14:creationId xmlns:p14="http://schemas.microsoft.com/office/powerpoint/2010/main" val="383583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Facilitator’s Notes: </a:t>
            </a:r>
            <a:r>
              <a:rPr lang="en-US" b="0" dirty="0"/>
              <a:t>As</a:t>
            </a:r>
            <a:r>
              <a:rPr lang="en-US" b="0" baseline="0" dirty="0"/>
              <a:t> you know, t</a:t>
            </a:r>
            <a:r>
              <a:rPr lang="en-US" b="0" dirty="0"/>
              <a:t>hese</a:t>
            </a:r>
            <a:r>
              <a:rPr lang="en-US" b="0" baseline="0" dirty="0"/>
              <a:t> are the guiding principles that are the backbone of the Embedded Practice &amp; Student Learning Goals models. These are important principles to consider when operationalizing the model, as they outline how the new models were built. When educators attend to each of these principles, the new models can provide a more flexible method of measuring a teacher’s effectiveness against student outcomes. </a:t>
            </a:r>
            <a:endParaRPr lang="en-US" b="0" dirty="0"/>
          </a:p>
        </p:txBody>
      </p:sp>
      <p:sp>
        <p:nvSpPr>
          <p:cNvPr id="4" name="Slide Number Placeholder 3"/>
          <p:cNvSpPr>
            <a:spLocks noGrp="1"/>
          </p:cNvSpPr>
          <p:nvPr>
            <p:ph type="sldNum" sz="quarter" idx="10"/>
          </p:nvPr>
        </p:nvSpPr>
        <p:spPr/>
        <p:txBody>
          <a:bodyPr/>
          <a:lstStyle/>
          <a:p>
            <a:fld id="{8C0D74C1-307F-4952-BE7E-ECCE6DDAA322}" type="slidenum">
              <a:rPr lang="en-US" smtClean="0"/>
              <a:pPr/>
              <a:t>4</a:t>
            </a:fld>
            <a:endParaRPr lang="en-US"/>
          </a:p>
        </p:txBody>
      </p:sp>
    </p:spTree>
    <p:extLst>
      <p:ext uri="{BB962C8B-B14F-4D97-AF65-F5344CB8AC3E}">
        <p14:creationId xmlns:p14="http://schemas.microsoft.com/office/powerpoint/2010/main" val="60109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Speaking</a:t>
            </a:r>
            <a:r>
              <a:rPr lang="en-US" b="1" baseline="0" dirty="0"/>
              <a:t> Notes: </a:t>
            </a:r>
            <a:r>
              <a:rPr lang="en-US" b="0" dirty="0"/>
              <a:t>The</a:t>
            </a:r>
            <a:r>
              <a:rPr lang="en-US" b="0" baseline="0" dirty="0"/>
              <a:t> intended outcomes of this module are as follows: </a:t>
            </a:r>
            <a:r>
              <a:rPr lang="en-US" b="1" baseline="0" dirty="0"/>
              <a:t>[Read Outcomes]</a:t>
            </a:r>
            <a:endParaRPr lang="en-US" b="1" dirty="0"/>
          </a:p>
        </p:txBody>
      </p:sp>
      <p:sp>
        <p:nvSpPr>
          <p:cNvPr id="4" name="Slide Number Placeholder 3"/>
          <p:cNvSpPr>
            <a:spLocks noGrp="1"/>
          </p:cNvSpPr>
          <p:nvPr>
            <p:ph type="sldNum" sz="quarter" idx="10"/>
          </p:nvPr>
        </p:nvSpPr>
        <p:spPr/>
        <p:txBody>
          <a:bodyPr/>
          <a:lstStyle/>
          <a:p>
            <a:fld id="{064EDB0E-DE54-428A-AFBB-B19D5E9D46B3}" type="slidenum">
              <a:rPr lang="en-US" smtClean="0"/>
              <a:t>5</a:t>
            </a:fld>
            <a:endParaRPr lang="en-US"/>
          </a:p>
        </p:txBody>
      </p:sp>
    </p:spTree>
    <p:extLst>
      <p:ext uri="{BB962C8B-B14F-4D97-AF65-F5344CB8AC3E}">
        <p14:creationId xmlns:p14="http://schemas.microsoft.com/office/powerpoint/2010/main" val="200603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 </a:t>
            </a:r>
            <a:r>
              <a:rPr lang="en-US" b="0" dirty="0"/>
              <a:t>The</a:t>
            </a:r>
            <a:r>
              <a:rPr lang="en-US" b="0" baseline="0" dirty="0"/>
              <a:t> first part of this training will focus on the features of your chosen model.</a:t>
            </a:r>
            <a:endParaRPr lang="en-US" b="1" dirty="0"/>
          </a:p>
        </p:txBody>
      </p:sp>
      <p:sp>
        <p:nvSpPr>
          <p:cNvPr id="4" name="Slide Number Placeholder 3"/>
          <p:cNvSpPr>
            <a:spLocks noGrp="1"/>
          </p:cNvSpPr>
          <p:nvPr>
            <p:ph type="sldNum" sz="quarter" idx="10"/>
          </p:nvPr>
        </p:nvSpPr>
        <p:spPr/>
        <p:txBody>
          <a:bodyPr/>
          <a:lstStyle/>
          <a:p>
            <a:fld id="{064EDB0E-DE54-428A-AFBB-B19D5E9D46B3}" type="slidenum">
              <a:rPr lang="en-US" smtClean="0"/>
              <a:t>6</a:t>
            </a:fld>
            <a:endParaRPr lang="en-US"/>
          </a:p>
        </p:txBody>
      </p:sp>
    </p:spTree>
    <p:extLst>
      <p:ext uri="{BB962C8B-B14F-4D97-AF65-F5344CB8AC3E}">
        <p14:creationId xmlns:p14="http://schemas.microsoft.com/office/powerpoint/2010/main" val="1178082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 </a:t>
            </a:r>
            <a:r>
              <a:rPr lang="en-US" dirty="0"/>
              <a:t>Walk through the activity that groups will go through to better</a:t>
            </a:r>
            <a:r>
              <a:rPr lang="en-US" baseline="0" dirty="0"/>
              <a:t> understand their model through the resources on our website. The goal of this activity is to get you acquainted with your model’s framework, and how it might look similar or different to your past experiences with student learning, specifically using SLOs. </a:t>
            </a:r>
          </a:p>
          <a:p>
            <a:endParaRPr lang="en-US" baseline="0" dirty="0"/>
          </a:p>
          <a:p>
            <a:r>
              <a:rPr lang="en-US" baseline="0" dirty="0"/>
              <a:t>Handout:</a:t>
            </a:r>
          </a:p>
          <a:p>
            <a:pPr marL="171450" indent="-171450">
              <a:buFont typeface="Arial" panose="020B0604020202020204" pitchFamily="34" charset="0"/>
              <a:buChar char="•"/>
            </a:pPr>
            <a:r>
              <a:rPr lang="en-US" baseline="0" dirty="0"/>
              <a:t>Infographic, Scenario, &amp; Process Graphic for group’s review prior to discussion.</a:t>
            </a:r>
          </a:p>
        </p:txBody>
      </p:sp>
      <p:sp>
        <p:nvSpPr>
          <p:cNvPr id="4" name="Slide Number Placeholder 3"/>
          <p:cNvSpPr>
            <a:spLocks noGrp="1"/>
          </p:cNvSpPr>
          <p:nvPr>
            <p:ph type="sldNum" sz="quarter" idx="10"/>
          </p:nvPr>
        </p:nvSpPr>
        <p:spPr/>
        <p:txBody>
          <a:bodyPr/>
          <a:lstStyle/>
          <a:p>
            <a:fld id="{064EDB0E-DE54-428A-AFBB-B19D5E9D46B3}" type="slidenum">
              <a:rPr lang="en-US" smtClean="0"/>
              <a:t>7</a:t>
            </a:fld>
            <a:endParaRPr lang="en-US"/>
          </a:p>
        </p:txBody>
      </p:sp>
    </p:spTree>
    <p:extLst>
      <p:ext uri="{BB962C8B-B14F-4D97-AF65-F5344CB8AC3E}">
        <p14:creationId xmlns:p14="http://schemas.microsoft.com/office/powerpoint/2010/main" val="25883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Facilitator’s Note: </a:t>
            </a:r>
            <a:r>
              <a:rPr lang="en-US" b="0" baseline="0" dirty="0"/>
              <a:t>Now that your team is more familiar with your chosen model, now is an opportune time to discuss these questions that really get at the heart of the models’ details. Therefore, it is suggested that you revisit the critical discussion questions from the information session presentation which your local team has already reviewed. These questions really provide a framework to draw out the authentic practices that are likely already in place from which to develop and evolve within this model. It is critical that all teachers who will be implementing a new model of student learning really know the answers – if there’s one thing learned from piloting districts it is that everyone needs to be on the same page. This is not an exhaustive list of the many questions that educators and evaluators will have in the beginning of this process. The intent is that through the purposeful design of these questions that your team will be better able to plan for, and communicate answers to these critical questions now that you’ve begun implementing the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064EDB0E-DE54-428A-AFBB-B19D5E9D46B3}" type="slidenum">
              <a:rPr lang="en-US" smtClean="0"/>
              <a:t>8</a:t>
            </a:fld>
            <a:endParaRPr lang="en-US"/>
          </a:p>
        </p:txBody>
      </p:sp>
    </p:spTree>
    <p:extLst>
      <p:ext uri="{BB962C8B-B14F-4D97-AF65-F5344CB8AC3E}">
        <p14:creationId xmlns:p14="http://schemas.microsoft.com/office/powerpoint/2010/main" val="373239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a:t>
            </a:r>
            <a:r>
              <a:rPr lang="en-US" b="0" dirty="0"/>
              <a:t>: Now</a:t>
            </a:r>
            <a:r>
              <a:rPr lang="en-US" b="0" baseline="0" dirty="0"/>
              <a:t> you will dive deeper into the relationship between instructional processes and outcomes through the 3e rubric and guidance.</a:t>
            </a:r>
            <a:endParaRPr lang="en-US" b="0" dirty="0"/>
          </a:p>
        </p:txBody>
      </p:sp>
      <p:sp>
        <p:nvSpPr>
          <p:cNvPr id="4" name="Slide Number Placeholder 3"/>
          <p:cNvSpPr>
            <a:spLocks noGrp="1"/>
          </p:cNvSpPr>
          <p:nvPr>
            <p:ph type="sldNum" sz="quarter" idx="10"/>
          </p:nvPr>
        </p:nvSpPr>
        <p:spPr/>
        <p:txBody>
          <a:bodyPr/>
          <a:lstStyle/>
          <a:p>
            <a:fld id="{064EDB0E-DE54-428A-AFBB-B19D5E9D46B3}" type="slidenum">
              <a:rPr lang="en-US" smtClean="0"/>
              <a:t>9</a:t>
            </a:fld>
            <a:endParaRPr lang="en-US"/>
          </a:p>
        </p:txBody>
      </p:sp>
    </p:spTree>
    <p:extLst>
      <p:ext uri="{BB962C8B-B14F-4D97-AF65-F5344CB8AC3E}">
        <p14:creationId xmlns:p14="http://schemas.microsoft.com/office/powerpoint/2010/main" val="2299304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9D30FE-3DB1-4433-992B-AAD23E707575}" type="datetime1">
              <a:rPr lang="en-US" smtClean="0"/>
              <a:t>10/22/2019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68" y="5872590"/>
            <a:ext cx="4184855" cy="939364"/>
          </a:xfrm>
          <a:prstGeom prst="rect">
            <a:avLst/>
          </a:prstGeom>
        </p:spPr>
      </p:pic>
      <p:graphicFrame>
        <p:nvGraphicFramePr>
          <p:cNvPr id="8" name="Diagram 7"/>
          <p:cNvGraphicFramePr/>
          <p:nvPr userDrawn="1">
            <p:extLst>
              <p:ext uri="{D42A27DB-BD31-4B8C-83A1-F6EECF244321}">
                <p14:modId xmlns:p14="http://schemas.microsoft.com/office/powerpoint/2010/main" val="3208278151"/>
              </p:ext>
            </p:extLst>
          </p:nvPr>
        </p:nvGraphicFramePr>
        <p:xfrm>
          <a:off x="4334423" y="5900748"/>
          <a:ext cx="7704104" cy="91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79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1B675-DFC4-4C31-8263-0D951C35EE56}"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70206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8AE1D6-D5C5-4A07-922D-3F5C3D17FA39}"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33078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023F0-2483-4AF7-A1FD-E688A4A6B1BE}" type="datetime1">
              <a:rPr lang="en-US" smtClean="0"/>
              <a:t>10/22/2019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65161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ED828B-0EC7-43DF-9590-A9EC1A39D260}"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8767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B3E300-325C-492B-A3E0-7F3EA4368DC6}"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54514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0839FD-2837-468F-BB35-6A53D46D06BD}" type="datetime1">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9239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CE52B-AC28-445D-8B9B-F2003B7DEE3D}" type="datetime1">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7789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52EB6-5C6E-4E7E-8BF2-E5E11512EEFD}" type="datetime1">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2120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CAF539-E0B0-4568-A5B3-F8537606AA6D}"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9367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7BA428-43D0-457F-AE15-306D6E49FC52}"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366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diagramData" Target="../diagrams/data1.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diagramDrawing" Target="../diagrams/drawing1.xml"/><Relationship Id="rId2" Type="http://schemas.openxmlformats.org/officeDocument/2006/relationships/slideLayout" Target="../slideLayouts/slideLayout2.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diagramQuickStyle" Target="../diagrams/quickStyl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diagramLayout" Target="../diagrams/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graphicFrame>
        <p:nvGraphicFramePr>
          <p:cNvPr id="7" name="Diagram 6"/>
          <p:cNvGraphicFramePr/>
          <p:nvPr userDrawn="1">
            <p:extLst>
              <p:ext uri="{D42A27DB-BD31-4B8C-83A1-F6EECF244321}">
                <p14:modId xmlns:p14="http://schemas.microsoft.com/office/powerpoint/2010/main" val="3925575401"/>
              </p:ext>
            </p:extLst>
          </p:nvPr>
        </p:nvGraphicFramePr>
        <p:xfrm>
          <a:off x="4428692" y="6256486"/>
          <a:ext cx="7131171" cy="475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73457" y="6256487"/>
            <a:ext cx="2250871" cy="476167"/>
          </a:xfrm>
          <a:prstGeom prst="rect">
            <a:avLst/>
          </a:prstGeom>
        </p:spPr>
      </p:pic>
    </p:spTree>
    <p:extLst>
      <p:ext uri="{BB962C8B-B14F-4D97-AF65-F5344CB8AC3E}">
        <p14:creationId xmlns:p14="http://schemas.microsoft.com/office/powerpoint/2010/main" val="28951008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ride.ri.gov/Portals/0/Uploads/Documents/SL_Models_3e_Rubric_Guidance_19-20_FINAL.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EdEval@ride.ri.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ride.ri.gov/TeachersAdministrators/EducatorEvaluation/StudentLearning.aspx"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ide.ri.gov/TeachersAdministrators/EducatorEvaluation/StudentLearning.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811201" y="1512262"/>
            <a:ext cx="8218842" cy="2975518"/>
          </a:xfrm>
        </p:spPr>
        <p:txBody>
          <a:bodyPr>
            <a:noAutofit/>
          </a:bodyPr>
          <a:lstStyle/>
          <a:p>
            <a:pPr algn="ctr"/>
            <a:r>
              <a:rPr lang="en-US" sz="3800" b="1" dirty="0">
                <a:latin typeface="+mj-lt"/>
              </a:rPr>
              <a:t>Student Learning </a:t>
            </a:r>
            <a:r>
              <a:rPr lang="en-US" sz="3800" b="1" dirty="0"/>
              <a:t>Options</a:t>
            </a:r>
            <a:r>
              <a:rPr lang="en-US" sz="3800" b="1" dirty="0">
                <a:latin typeface="+mj-lt"/>
              </a:rPr>
              <a:t>:</a:t>
            </a:r>
            <a:br>
              <a:rPr lang="en-US" sz="3800" b="1" dirty="0">
                <a:latin typeface="+mj-lt"/>
              </a:rPr>
            </a:br>
            <a:r>
              <a:rPr lang="en-US" sz="3800" b="1" i="1" dirty="0"/>
              <a:t>Embedded Practice </a:t>
            </a:r>
            <a:r>
              <a:rPr lang="en-US" sz="3800" b="1" i="1"/>
              <a:t>&amp; </a:t>
            </a:r>
            <a:br>
              <a:rPr lang="en-US" sz="3800" b="1" i="1"/>
            </a:br>
            <a:r>
              <a:rPr lang="en-US" sz="3800" b="1" i="1"/>
              <a:t>Student </a:t>
            </a:r>
            <a:r>
              <a:rPr lang="en-US" sz="3800" b="1" i="1" dirty="0"/>
              <a:t>Learning Goals</a:t>
            </a:r>
            <a:r>
              <a:rPr lang="en-US" sz="3800" b="1" dirty="0">
                <a:latin typeface="+mj-lt"/>
              </a:rPr>
              <a:t/>
            </a:r>
            <a:br>
              <a:rPr lang="en-US" sz="3800" b="1" dirty="0">
                <a:latin typeface="+mj-lt"/>
              </a:rPr>
            </a:br>
            <a:r>
              <a:rPr lang="en-US" sz="3800" b="1" dirty="0">
                <a:latin typeface="+mj-lt"/>
              </a:rPr>
              <a:t/>
            </a:r>
            <a:br>
              <a:rPr lang="en-US" sz="3800" b="1" dirty="0">
                <a:latin typeface="+mj-lt"/>
              </a:rPr>
            </a:br>
            <a:r>
              <a:rPr lang="en-US" sz="3800" dirty="0">
                <a:latin typeface="+mj-lt"/>
              </a:rPr>
              <a:t>Fall Convening Module</a:t>
            </a:r>
            <a:endParaRPr lang="en-US" sz="2800" dirty="0">
              <a:solidFill>
                <a:schemeClr val="tx1"/>
              </a:solidFill>
              <a:latin typeface="+mj-lt"/>
            </a:endParaRPr>
          </a:p>
        </p:txBody>
      </p:sp>
    </p:spTree>
    <p:extLst>
      <p:ext uri="{BB962C8B-B14F-4D97-AF65-F5344CB8AC3E}">
        <p14:creationId xmlns:p14="http://schemas.microsoft.com/office/powerpoint/2010/main" val="142492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a:defRPr/>
            </a:pPr>
            <a:fld id="{E3A0F8C9-0536-44E3-92CA-2798A712B5A8}" type="slidenum">
              <a:rPr lang="en-US" sz="900">
                <a:solidFill>
                  <a:prstClr val="black">
                    <a:tint val="75000"/>
                  </a:prstClr>
                </a:solidFill>
                <a:latin typeface="Calibri" panose="020F0502020204030204"/>
              </a:rPr>
              <a:pPr defTabSz="685800">
                <a:defRPr/>
              </a:pPr>
              <a:t>10</a:t>
            </a:fld>
            <a:endParaRPr lang="en-US" sz="900">
              <a:solidFill>
                <a:prstClr val="black">
                  <a:tint val="75000"/>
                </a:prstClr>
              </a:solidFill>
              <a:latin typeface="Calibri" panose="020F0502020204030204"/>
            </a:endParaRPr>
          </a:p>
        </p:txBody>
      </p:sp>
      <p:sp>
        <p:nvSpPr>
          <p:cNvPr id="10" name="TextBox 9"/>
          <p:cNvSpPr txBox="1"/>
          <p:nvPr/>
        </p:nvSpPr>
        <p:spPr>
          <a:xfrm>
            <a:off x="2634736" y="5164057"/>
            <a:ext cx="6922528" cy="307777"/>
          </a:xfrm>
          <a:prstGeom prst="rect">
            <a:avLst/>
          </a:prstGeom>
          <a:noFill/>
        </p:spPr>
        <p:txBody>
          <a:bodyPr wrap="square" rtlCol="0">
            <a:spAutoFit/>
          </a:bodyPr>
          <a:lstStyle/>
          <a:p>
            <a:pPr algn="ctr"/>
            <a:r>
              <a:rPr lang="en-US" sz="1400" b="1" dirty="0">
                <a:solidFill>
                  <a:schemeClr val="bg1"/>
                </a:solidFill>
                <a:latin typeface="Century Gothic"/>
                <a:cs typeface="Arial"/>
              </a:rPr>
              <a:t>On-going support and communication with RIDE and the Collaborative Team</a:t>
            </a:r>
          </a:p>
        </p:txBody>
      </p:sp>
      <p:sp>
        <p:nvSpPr>
          <p:cNvPr id="5" name="TextBox 4"/>
          <p:cNvSpPr txBox="1"/>
          <p:nvPr/>
        </p:nvSpPr>
        <p:spPr>
          <a:xfrm>
            <a:off x="204628" y="1065096"/>
            <a:ext cx="2430108" cy="4801314"/>
          </a:xfrm>
          <a:prstGeom prst="rect">
            <a:avLst/>
          </a:prstGeom>
          <a:noFill/>
        </p:spPr>
        <p:txBody>
          <a:bodyPr wrap="square" rtlCol="0">
            <a:spAutoFit/>
          </a:bodyPr>
          <a:lstStyle/>
          <a:p>
            <a:pPr marL="285750" indent="-285750">
              <a:buFont typeface="Arial" panose="020B0604020202020204" pitchFamily="34" charset="0"/>
              <a:buChar char="•"/>
            </a:pPr>
            <a:r>
              <a:rPr lang="en-US" dirty="0"/>
              <a:t>One score for each side of the 3e rubric</a:t>
            </a:r>
          </a:p>
          <a:p>
            <a:endParaRPr lang="en-US" dirty="0"/>
          </a:p>
          <a:p>
            <a:pPr marL="285750" indent="-285750">
              <a:buFont typeface="Arial" panose="020B0604020202020204" pitchFamily="34" charset="0"/>
              <a:buChar char="•"/>
            </a:pPr>
            <a:r>
              <a:rPr lang="en-US" dirty="0"/>
              <a:t>Scored holistically at the end of the year</a:t>
            </a:r>
          </a:p>
          <a:p>
            <a:endParaRPr lang="en-US" dirty="0"/>
          </a:p>
          <a:p>
            <a:pPr marL="285750" indent="-285750">
              <a:buFont typeface="Arial" panose="020B0604020202020204" pitchFamily="34" charset="0"/>
              <a:buChar char="•"/>
            </a:pPr>
            <a:r>
              <a:rPr lang="en-US" dirty="0"/>
              <a:t>Criteria for the “Left Side” should be discussed and calibrated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Qualifiers for the “Right Side” need to be defined and calibrated using sample artifacts of student learning</a:t>
            </a:r>
          </a:p>
        </p:txBody>
      </p:sp>
      <p:pic>
        <p:nvPicPr>
          <p:cNvPr id="6" name="Picture 5"/>
          <p:cNvPicPr>
            <a:picLocks noChangeAspect="1"/>
          </p:cNvPicPr>
          <p:nvPr/>
        </p:nvPicPr>
        <p:blipFill>
          <a:blip r:embed="rId3"/>
          <a:stretch>
            <a:fillRect/>
          </a:stretch>
        </p:blipFill>
        <p:spPr>
          <a:xfrm>
            <a:off x="2634736" y="999132"/>
            <a:ext cx="9549736" cy="4648200"/>
          </a:xfrm>
          <a:prstGeom prst="rect">
            <a:avLst/>
          </a:prstGeom>
        </p:spPr>
      </p:pic>
      <p:sp>
        <p:nvSpPr>
          <p:cNvPr id="7" name="Title 1"/>
          <p:cNvSpPr txBox="1">
            <a:spLocks/>
          </p:cNvSpPr>
          <p:nvPr/>
        </p:nvSpPr>
        <p:spPr>
          <a:xfrm>
            <a:off x="-637556" y="341907"/>
            <a:ext cx="6934200" cy="6572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hlinkClick r:id="rId4"/>
              </a:rPr>
              <a:t>3e Rubric &amp; Scoring Guidance</a:t>
            </a:r>
            <a:endParaRPr lang="en-US" sz="3200" dirty="0"/>
          </a:p>
        </p:txBody>
      </p:sp>
    </p:spTree>
    <p:extLst>
      <p:ext uri="{BB962C8B-B14F-4D97-AF65-F5344CB8AC3E}">
        <p14:creationId xmlns:p14="http://schemas.microsoft.com/office/powerpoint/2010/main" val="2442054666"/>
      </p:ext>
    </p:extLst>
  </p:cSld>
  <p:clrMapOvr>
    <a:masterClrMapping/>
  </p:clrMapOvr>
  <mc:AlternateContent xmlns:mc="http://schemas.openxmlformats.org/markup-compatibility/2006" xmlns:p14="http://schemas.microsoft.com/office/powerpoint/2010/main">
    <mc:Choice Requires="p14">
      <p:transition spd="slow" p14:dur="2000" advTm="87317"/>
    </mc:Choice>
    <mc:Fallback xmlns="">
      <p:transition spd="slow" advTm="8731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E3A0F8C9-0536-44E3-92CA-2798A712B5A8}" type="slidenum">
              <a:rPr lang="en-US" smtClean="0">
                <a:solidFill>
                  <a:prstClr val="black">
                    <a:tint val="75000"/>
                  </a:prstClr>
                </a:solidFill>
              </a:rPr>
              <a:pPr defTabSz="685800"/>
              <a:t>11</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2364059" y="0"/>
            <a:ext cx="9612350" cy="6858000"/>
          </a:xfrm>
          <a:prstGeom prst="rect">
            <a:avLst/>
          </a:prstGeom>
        </p:spPr>
      </p:pic>
    </p:spTree>
    <p:custDataLst>
      <p:tags r:id="rId1"/>
    </p:custDataLst>
    <p:extLst>
      <p:ext uri="{BB962C8B-B14F-4D97-AF65-F5344CB8AC3E}">
        <p14:creationId xmlns:p14="http://schemas.microsoft.com/office/powerpoint/2010/main" val="3975194396"/>
      </p:ext>
    </p:extLst>
  </p:cSld>
  <p:clrMapOvr>
    <a:masterClrMapping/>
  </p:clrMapOvr>
  <mc:AlternateContent xmlns:mc="http://schemas.openxmlformats.org/markup-compatibility/2006" xmlns:p14="http://schemas.microsoft.com/office/powerpoint/2010/main">
    <mc:Choice Requires="p14">
      <p:transition spd="slow" p14:dur="2000" advTm="123379"/>
    </mc:Choice>
    <mc:Fallback xmlns="">
      <p:transition spd="slow" advTm="1233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E3A0F8C9-0536-44E3-92CA-2798A712B5A8}" type="slidenum">
              <a:rPr lang="en-US" smtClean="0">
                <a:solidFill>
                  <a:prstClr val="black">
                    <a:tint val="75000"/>
                  </a:prstClr>
                </a:solidFill>
              </a:rPr>
              <a:pPr defTabSz="685800"/>
              <a:t>12</a:t>
            </a:fld>
            <a:endParaRPr lang="en-US">
              <a:solidFill>
                <a:prstClr val="black">
                  <a:tint val="75000"/>
                </a:prstClr>
              </a:solidFill>
            </a:endParaRPr>
          </a:p>
        </p:txBody>
      </p:sp>
      <p:pic>
        <p:nvPicPr>
          <p:cNvPr id="4" name="Picture 3"/>
          <p:cNvPicPr>
            <a:picLocks noChangeAspect="1"/>
          </p:cNvPicPr>
          <p:nvPr/>
        </p:nvPicPr>
        <p:blipFill>
          <a:blip r:embed="rId3"/>
          <a:stretch>
            <a:fillRect/>
          </a:stretch>
        </p:blipFill>
        <p:spPr>
          <a:xfrm>
            <a:off x="2336527" y="178421"/>
            <a:ext cx="9687403" cy="6612673"/>
          </a:xfrm>
          <a:prstGeom prst="rect">
            <a:avLst/>
          </a:prstGeom>
        </p:spPr>
      </p:pic>
    </p:spTree>
    <p:extLst>
      <p:ext uri="{BB962C8B-B14F-4D97-AF65-F5344CB8AC3E}">
        <p14:creationId xmlns:p14="http://schemas.microsoft.com/office/powerpoint/2010/main" val="1948110162"/>
      </p:ext>
    </p:extLst>
  </p:cSld>
  <p:clrMapOvr>
    <a:masterClrMapping/>
  </p:clrMapOvr>
  <mc:AlternateContent xmlns:mc="http://schemas.openxmlformats.org/markup-compatibility/2006" xmlns:p14="http://schemas.microsoft.com/office/powerpoint/2010/main">
    <mc:Choice Requires="p14">
      <p:transition spd="slow" p14:dur="2000" advTm="120384"/>
    </mc:Choice>
    <mc:Fallback xmlns="">
      <p:transition spd="slow" advTm="12038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13</a:t>
            </a:fld>
            <a:endParaRPr lang="en-US" dirty="0"/>
          </a:p>
        </p:txBody>
      </p:sp>
      <p:sp>
        <p:nvSpPr>
          <p:cNvPr id="10" name="Title 1"/>
          <p:cNvSpPr>
            <a:spLocks noGrp="1"/>
          </p:cNvSpPr>
          <p:nvPr>
            <p:ph type="title"/>
          </p:nvPr>
        </p:nvSpPr>
        <p:spPr>
          <a:xfrm>
            <a:off x="304800" y="533400"/>
            <a:ext cx="6934200" cy="657225"/>
          </a:xfrm>
        </p:spPr>
        <p:txBody>
          <a:bodyPr>
            <a:normAutofit/>
          </a:bodyPr>
          <a:lstStyle/>
          <a:p>
            <a:r>
              <a:rPr lang="en-US" sz="2800" b="1" dirty="0"/>
              <a:t>Activity</a:t>
            </a:r>
            <a:r>
              <a:rPr lang="en-US" sz="2800" dirty="0"/>
              <a:t>: “Left Side” (30 min.)</a:t>
            </a:r>
          </a:p>
        </p:txBody>
      </p:sp>
      <p:sp>
        <p:nvSpPr>
          <p:cNvPr id="2" name="TextBox 1"/>
          <p:cNvSpPr txBox="1"/>
          <p:nvPr/>
        </p:nvSpPr>
        <p:spPr>
          <a:xfrm>
            <a:off x="950257" y="1190625"/>
            <a:ext cx="9726707" cy="4339650"/>
          </a:xfrm>
          <a:prstGeom prst="rect">
            <a:avLst/>
          </a:prstGeom>
          <a:noFill/>
        </p:spPr>
        <p:txBody>
          <a:bodyPr wrap="square" rtlCol="0">
            <a:spAutoFit/>
          </a:bodyPr>
          <a:lstStyle/>
          <a:p>
            <a:pPr marL="514350" indent="-514350">
              <a:buAutoNum type="arabicPeriod"/>
            </a:pPr>
            <a:r>
              <a:rPr lang="en-US" sz="2400" dirty="0">
                <a:latin typeface="+mj-lt"/>
              </a:rPr>
              <a:t>Read the Level 3 Descriptor for </a:t>
            </a:r>
            <a:r>
              <a:rPr lang="en-US" sz="2400" i="1" dirty="0">
                <a:latin typeface="+mj-lt"/>
              </a:rPr>
              <a:t>Evidence of Instructional Processes.</a:t>
            </a:r>
          </a:p>
          <a:p>
            <a:pPr marL="514350" indent="-514350">
              <a:buAutoNum type="arabicPeriod"/>
            </a:pPr>
            <a:r>
              <a:rPr lang="en-US" sz="2400" dirty="0">
                <a:latin typeface="+mj-lt"/>
              </a:rPr>
              <a:t>With your group, discuss and record your answers to the following questions:</a:t>
            </a:r>
            <a:endParaRPr lang="en-US" i="1" dirty="0">
              <a:latin typeface="+mj-lt"/>
            </a:endParaRPr>
          </a:p>
          <a:p>
            <a:pPr marL="971550" lvl="1" indent="-514350">
              <a:buFont typeface="Arial" panose="020B0604020202020204" pitchFamily="34" charset="0"/>
              <a:buChar char="•"/>
            </a:pPr>
            <a:r>
              <a:rPr lang="en-US" sz="2000" i="1" dirty="0">
                <a:latin typeface="+mj-lt"/>
              </a:rPr>
              <a:t>Where will data discussions take place? How often? With whom?</a:t>
            </a:r>
          </a:p>
          <a:p>
            <a:pPr marL="971550" lvl="1" indent="-514350">
              <a:buFont typeface="Arial" panose="020B0604020202020204" pitchFamily="34" charset="0"/>
              <a:buChar char="•"/>
            </a:pPr>
            <a:r>
              <a:rPr lang="en-US" sz="2000" i="1" dirty="0">
                <a:latin typeface="+mj-lt"/>
              </a:rPr>
              <a:t>What evidence will be used to set expectations for student learning?</a:t>
            </a:r>
          </a:p>
          <a:p>
            <a:pPr marL="971550" lvl="1" indent="-514350">
              <a:buFont typeface="Arial" panose="020B0604020202020204" pitchFamily="34" charset="0"/>
              <a:buChar char="•"/>
            </a:pPr>
            <a:r>
              <a:rPr lang="en-US" sz="2000" i="1" dirty="0">
                <a:latin typeface="+mj-lt"/>
              </a:rPr>
              <a:t>How will data be used to adjust instructional strategies?</a:t>
            </a:r>
          </a:p>
          <a:p>
            <a:pPr marL="971550" lvl="1" indent="-514350">
              <a:buFont typeface="Arial" panose="020B0604020202020204" pitchFamily="34" charset="0"/>
              <a:buChar char="•"/>
            </a:pPr>
            <a:r>
              <a:rPr lang="en-US" sz="2000" i="1" dirty="0">
                <a:latin typeface="+mj-lt"/>
              </a:rPr>
              <a:t>How will expectations for student learning be recorded? By whom?</a:t>
            </a:r>
          </a:p>
          <a:p>
            <a:pPr marL="971550" lvl="1" indent="-514350">
              <a:buFont typeface="Arial" panose="020B0604020202020204" pitchFamily="34" charset="0"/>
              <a:buChar char="•"/>
            </a:pPr>
            <a:r>
              <a:rPr lang="en-US" sz="2000" i="1" dirty="0">
                <a:latin typeface="+mj-lt"/>
              </a:rPr>
              <a:t>What will student reflections look like? How will they show ownership of their learning?</a:t>
            </a:r>
          </a:p>
          <a:p>
            <a:r>
              <a:rPr lang="en-US" sz="2400" dirty="0">
                <a:latin typeface="+mj-lt"/>
              </a:rPr>
              <a:t>3.     Now, read the Level 4 Descriptor for the ‘Left Side’.</a:t>
            </a:r>
          </a:p>
          <a:p>
            <a:pPr marL="971550" lvl="1" indent="-514350">
              <a:buFont typeface="Arial" panose="020B0604020202020204" pitchFamily="34" charset="0"/>
              <a:buChar char="•"/>
            </a:pPr>
            <a:r>
              <a:rPr lang="en-US" sz="2000" i="1" dirty="0">
                <a:latin typeface="+mj-lt"/>
              </a:rPr>
              <a:t>In what ways do the practices of a “4” look different from a “3”?</a:t>
            </a:r>
          </a:p>
          <a:p>
            <a:pPr marL="971550" lvl="1" indent="-514350">
              <a:buFont typeface="Arial" panose="020B0604020202020204" pitchFamily="34" charset="0"/>
              <a:buChar char="•"/>
            </a:pPr>
            <a:r>
              <a:rPr lang="en-US" sz="2000" i="1" dirty="0">
                <a:latin typeface="+mj-lt"/>
              </a:rPr>
              <a:t>What does a ‘focused’ data discussion look like? Deep understanding? Persistence? Frequent and meaningful? How are students part of this descriptor?</a:t>
            </a:r>
          </a:p>
        </p:txBody>
      </p:sp>
    </p:spTree>
    <p:extLst>
      <p:ext uri="{BB962C8B-B14F-4D97-AF65-F5344CB8AC3E}">
        <p14:creationId xmlns:p14="http://schemas.microsoft.com/office/powerpoint/2010/main" val="288599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14</a:t>
            </a:fld>
            <a:endParaRPr lang="en-US" dirty="0"/>
          </a:p>
        </p:txBody>
      </p:sp>
      <p:sp>
        <p:nvSpPr>
          <p:cNvPr id="10" name="Title 1"/>
          <p:cNvSpPr>
            <a:spLocks noGrp="1"/>
          </p:cNvSpPr>
          <p:nvPr>
            <p:ph type="title"/>
          </p:nvPr>
        </p:nvSpPr>
        <p:spPr>
          <a:xfrm>
            <a:off x="304800" y="533400"/>
            <a:ext cx="6934200" cy="657225"/>
          </a:xfrm>
        </p:spPr>
        <p:txBody>
          <a:bodyPr>
            <a:normAutofit/>
          </a:bodyPr>
          <a:lstStyle/>
          <a:p>
            <a:r>
              <a:rPr lang="en-US" sz="2800" b="1" dirty="0"/>
              <a:t>Activity</a:t>
            </a:r>
            <a:r>
              <a:rPr lang="en-US" sz="2800" dirty="0"/>
              <a:t>: “Right Side” (20 min.)</a:t>
            </a:r>
          </a:p>
        </p:txBody>
      </p:sp>
      <p:sp>
        <p:nvSpPr>
          <p:cNvPr id="2" name="TextBox 1"/>
          <p:cNvSpPr txBox="1"/>
          <p:nvPr/>
        </p:nvSpPr>
        <p:spPr>
          <a:xfrm>
            <a:off x="1062317" y="1378883"/>
            <a:ext cx="9291919" cy="4401205"/>
          </a:xfrm>
          <a:prstGeom prst="rect">
            <a:avLst/>
          </a:prstGeom>
          <a:noFill/>
        </p:spPr>
        <p:txBody>
          <a:bodyPr wrap="square" rtlCol="0">
            <a:spAutoFit/>
          </a:bodyPr>
          <a:lstStyle/>
          <a:p>
            <a:pPr marL="514350" indent="-514350">
              <a:buAutoNum type="arabicPeriod"/>
            </a:pPr>
            <a:r>
              <a:rPr lang="en-US" sz="2400" dirty="0">
                <a:latin typeface="+mj-lt"/>
              </a:rPr>
              <a:t>Using your local guidance and the 3e rubric, read each level descriptor for </a:t>
            </a:r>
            <a:r>
              <a:rPr lang="en-US" sz="2400" i="1" dirty="0">
                <a:latin typeface="+mj-lt"/>
              </a:rPr>
              <a:t>Demonstrating Instructional Outcomes.</a:t>
            </a:r>
          </a:p>
          <a:p>
            <a:pPr marL="514350" indent="-514350">
              <a:buAutoNum type="arabicPeriod"/>
            </a:pPr>
            <a:r>
              <a:rPr lang="en-US" sz="2400" dirty="0">
                <a:latin typeface="+mj-lt"/>
              </a:rPr>
              <a:t>With the same small teams, discuss the following:</a:t>
            </a:r>
            <a:endParaRPr lang="en-US" i="1" dirty="0">
              <a:latin typeface="+mj-lt"/>
            </a:endParaRPr>
          </a:p>
          <a:p>
            <a:pPr marL="971550" lvl="1" indent="-514350">
              <a:buFont typeface="Arial" panose="020B0604020202020204" pitchFamily="34" charset="0"/>
              <a:buChar char="•"/>
            </a:pPr>
            <a:r>
              <a:rPr lang="en-US" sz="2000" i="1" dirty="0">
                <a:latin typeface="+mj-lt"/>
              </a:rPr>
              <a:t>Are we focused on growth, proficiency, or mastery? How is it defined?</a:t>
            </a:r>
          </a:p>
          <a:p>
            <a:pPr marL="971550" lvl="1" indent="-514350">
              <a:buFont typeface="Arial" panose="020B0604020202020204" pitchFamily="34" charset="0"/>
              <a:buChar char="•"/>
            </a:pPr>
            <a:r>
              <a:rPr lang="en-US" sz="2000" i="1" dirty="0">
                <a:latin typeface="+mj-lt"/>
              </a:rPr>
              <a:t>How is ‘significant’ different from ‘sufficient’, and so forth?</a:t>
            </a:r>
          </a:p>
          <a:p>
            <a:pPr marL="971550" lvl="1" indent="-514350">
              <a:buFont typeface="Arial" panose="020B0604020202020204" pitchFamily="34" charset="0"/>
              <a:buChar char="•"/>
            </a:pPr>
            <a:r>
              <a:rPr lang="en-US" sz="2000" i="1" dirty="0">
                <a:latin typeface="+mj-lt"/>
              </a:rPr>
              <a:t>How will you use evidence to know, holistically, how much students have learned?</a:t>
            </a:r>
          </a:p>
          <a:p>
            <a:pPr marL="457200" indent="-457200">
              <a:buFont typeface="+mj-lt"/>
              <a:buAutoNum type="arabicPeriod"/>
            </a:pPr>
            <a:r>
              <a:rPr lang="en-US" sz="2400" dirty="0">
                <a:latin typeface="+mj-lt"/>
              </a:rPr>
              <a:t>To help with this process, read the </a:t>
            </a:r>
            <a:r>
              <a:rPr lang="en-US" sz="2400" i="1" dirty="0">
                <a:latin typeface="+mj-lt"/>
              </a:rPr>
              <a:t>Guidance for Measuring Instructional Outcomes.</a:t>
            </a:r>
            <a:endParaRPr lang="en-US" sz="2400" dirty="0">
              <a:latin typeface="+mj-lt"/>
            </a:endParaRPr>
          </a:p>
          <a:p>
            <a:pPr marL="971550" lvl="1" indent="-514350">
              <a:buFont typeface="Arial" panose="020B0604020202020204" pitchFamily="34" charset="0"/>
              <a:buChar char="•"/>
            </a:pPr>
            <a:r>
              <a:rPr lang="en-US" sz="2000" i="1" dirty="0">
                <a:latin typeface="+mj-lt"/>
              </a:rPr>
              <a:t>How can the various approaches be used to define the qualifiers? Which ones will your LEA choose, and why?</a:t>
            </a:r>
          </a:p>
          <a:p>
            <a:pPr marL="971550" lvl="1" indent="-514350">
              <a:buFont typeface="Arial" panose="020B0604020202020204" pitchFamily="34" charset="0"/>
              <a:buChar char="•"/>
            </a:pPr>
            <a:r>
              <a:rPr lang="en-US" sz="2000" i="1" dirty="0">
                <a:latin typeface="+mj-lt"/>
              </a:rPr>
              <a:t>What guidance has already been developed in your school or district?</a:t>
            </a:r>
          </a:p>
          <a:p>
            <a:pPr marL="971550" lvl="1" indent="-514350">
              <a:buFont typeface="Arial" panose="020B0604020202020204" pitchFamily="34" charset="0"/>
              <a:buChar char="•"/>
            </a:pPr>
            <a:r>
              <a:rPr lang="en-US" sz="2000" i="1" dirty="0">
                <a:latin typeface="+mj-lt"/>
              </a:rPr>
              <a:t>What else needs to be defined before starting/continuing the year?</a:t>
            </a:r>
          </a:p>
        </p:txBody>
      </p:sp>
    </p:spTree>
    <p:extLst>
      <p:ext uri="{BB962C8B-B14F-4D97-AF65-F5344CB8AC3E}">
        <p14:creationId xmlns:p14="http://schemas.microsoft.com/office/powerpoint/2010/main" val="261262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15</a:t>
            </a:fld>
            <a:endParaRPr lang="en-US" dirty="0"/>
          </a:p>
        </p:txBody>
      </p:sp>
      <p:sp>
        <p:nvSpPr>
          <p:cNvPr id="10" name="Title 1"/>
          <p:cNvSpPr>
            <a:spLocks noGrp="1"/>
          </p:cNvSpPr>
          <p:nvPr>
            <p:ph type="title"/>
          </p:nvPr>
        </p:nvSpPr>
        <p:spPr>
          <a:xfrm>
            <a:off x="304800" y="533400"/>
            <a:ext cx="6934200" cy="657225"/>
          </a:xfrm>
        </p:spPr>
        <p:txBody>
          <a:bodyPr>
            <a:normAutofit/>
          </a:bodyPr>
          <a:lstStyle/>
          <a:p>
            <a:r>
              <a:rPr lang="en-US" sz="2400" dirty="0"/>
              <a:t>Intended Outcomes</a:t>
            </a:r>
          </a:p>
        </p:txBody>
      </p:sp>
      <p:sp>
        <p:nvSpPr>
          <p:cNvPr id="5" name="Content Placeholder 8"/>
          <p:cNvSpPr txBox="1">
            <a:spLocks/>
          </p:cNvSpPr>
          <p:nvPr/>
        </p:nvSpPr>
        <p:spPr bwMode="auto">
          <a:xfrm>
            <a:off x="1261258" y="1629517"/>
            <a:ext cx="10092542" cy="3628283"/>
          </a:xfrm>
          <a:prstGeom prst="roundRect">
            <a:avLst/>
          </a:prstGeom>
          <a:ln w="38100" cap="flat" cmpd="sng" algn="ctr">
            <a:solidFill>
              <a:schemeClr val="accent2"/>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ct val="20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1pPr>
            <a:lvl2pPr marL="571500" indent="-228600" algn="l" rtl="0" eaLnBrk="1" fontAlgn="base" hangingPunct="1">
              <a:spcBef>
                <a:spcPct val="20000"/>
              </a:spcBef>
              <a:spcAft>
                <a:spcPct val="0"/>
              </a:spcAft>
              <a:buClr>
                <a:schemeClr val="tx1"/>
              </a:buClr>
              <a:buChar char="o"/>
              <a:defRPr sz="2400">
                <a:solidFill>
                  <a:schemeClr val="dk1"/>
                </a:solidFill>
                <a:latin typeface="Calibri" panose="020F0502020204030204" pitchFamily="34" charset="0"/>
                <a:ea typeface="+mn-ea"/>
                <a:cs typeface="Calibri" panose="020F0502020204030204" pitchFamily="34" charset="0"/>
              </a:defRPr>
            </a:lvl2pPr>
            <a:lvl3pPr marL="914400" indent="-228600" algn="l" rtl="0" eaLnBrk="1" fontAlgn="base" hangingPunct="1">
              <a:spcBef>
                <a:spcPct val="20000"/>
              </a:spcBef>
              <a:spcAft>
                <a:spcPct val="0"/>
              </a:spcAft>
              <a:buClr>
                <a:schemeClr val="tx1"/>
              </a:buClr>
              <a:buFont typeface="Wingdings" pitchFamily="2" charset="2"/>
              <a:buChar char="§"/>
              <a:defRPr sz="2400">
                <a:solidFill>
                  <a:schemeClr val="dk1"/>
                </a:solidFill>
                <a:latin typeface="Calibri" panose="020F0502020204030204" pitchFamily="34" charset="0"/>
                <a:ea typeface="+mn-ea"/>
                <a:cs typeface="Calibri" panose="020F0502020204030204" pitchFamily="34" charset="0"/>
              </a:defRPr>
            </a:lvl3pPr>
            <a:lvl4pPr marL="1257300" indent="-228600" algn="l" rtl="0" eaLnBrk="1" fontAlgn="base" hangingPunct="1">
              <a:spcBef>
                <a:spcPct val="20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4pPr>
            <a:lvl5pPr marL="1600200" indent="-228600" algn="l" rtl="0" eaLnBrk="1" fontAlgn="base" hangingPunct="1">
              <a:spcBef>
                <a:spcPct val="25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5pPr>
            <a:lvl6pPr marL="20574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6pPr>
            <a:lvl7pPr marL="25146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7pPr>
            <a:lvl8pPr marL="29718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8pPr>
            <a:lvl9pPr marL="34290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9pPr>
          </a:lstStyle>
          <a:p>
            <a:pPr marL="0" indent="0">
              <a:buClr>
                <a:prstClr val="black"/>
              </a:buClr>
              <a:buFontTx/>
              <a:buNone/>
            </a:pPr>
            <a:r>
              <a:rPr lang="en-US" sz="3000" kern="0" dirty="0">
                <a:solidFill>
                  <a:prstClr val="black"/>
                </a:solidFill>
                <a:latin typeface="+mj-lt"/>
              </a:rPr>
              <a:t>Today’s intended outcomes are to:</a:t>
            </a:r>
          </a:p>
          <a:p>
            <a:pPr marL="457200" indent="-457200">
              <a:buClr>
                <a:prstClr val="black"/>
              </a:buClr>
              <a:buFont typeface="+mj-lt"/>
              <a:buAutoNum type="arabicPeriod"/>
            </a:pPr>
            <a:r>
              <a:rPr lang="en-US" sz="3000" kern="0" dirty="0">
                <a:solidFill>
                  <a:schemeClr val="tx1"/>
                </a:solidFill>
                <a:latin typeface="+mj-lt"/>
              </a:rPr>
              <a:t>Review the features of your chosen model: </a:t>
            </a:r>
            <a:r>
              <a:rPr lang="en-US" sz="3000" i="1" kern="0" dirty="0">
                <a:solidFill>
                  <a:schemeClr val="tx1"/>
                </a:solidFill>
                <a:latin typeface="+mj-lt"/>
              </a:rPr>
              <a:t>Embedded Practice </a:t>
            </a:r>
            <a:r>
              <a:rPr lang="en-US" sz="3000" kern="0" dirty="0">
                <a:solidFill>
                  <a:schemeClr val="tx1"/>
                </a:solidFill>
                <a:latin typeface="+mj-lt"/>
              </a:rPr>
              <a:t>&amp; </a:t>
            </a:r>
            <a:r>
              <a:rPr lang="en-US" sz="3000" i="1" kern="0" dirty="0">
                <a:solidFill>
                  <a:schemeClr val="tx1"/>
                </a:solidFill>
                <a:latin typeface="+mj-lt"/>
              </a:rPr>
              <a:t>Student Learning Goals</a:t>
            </a:r>
            <a:endParaRPr lang="en-US" sz="3000" kern="0" dirty="0">
              <a:solidFill>
                <a:schemeClr val="tx1"/>
              </a:solidFill>
              <a:latin typeface="+mj-lt"/>
            </a:endParaRPr>
          </a:p>
          <a:p>
            <a:pPr marL="457200" indent="-457200">
              <a:buClr>
                <a:prstClr val="black"/>
              </a:buClr>
              <a:buFont typeface="+mj-lt"/>
              <a:buAutoNum type="arabicPeriod"/>
            </a:pPr>
            <a:r>
              <a:rPr lang="en-US" sz="3000" kern="0" dirty="0">
                <a:solidFill>
                  <a:schemeClr val="tx1"/>
                </a:solidFill>
                <a:latin typeface="+mj-lt"/>
              </a:rPr>
              <a:t>Understand how instructional processes lead to instructional outcomes using the 3e rubric and guidance</a:t>
            </a:r>
          </a:p>
          <a:p>
            <a:pPr marL="457200" indent="-457200">
              <a:buClr>
                <a:prstClr val="black"/>
              </a:buClr>
              <a:buFont typeface="+mj-lt"/>
              <a:buAutoNum type="arabicPeriod"/>
            </a:pPr>
            <a:r>
              <a:rPr lang="en-US" sz="3000" kern="0" dirty="0">
                <a:solidFill>
                  <a:srgbClr val="FF0000"/>
                </a:solidFill>
                <a:latin typeface="+mj-lt"/>
              </a:rPr>
              <a:t>Plan for implementation</a:t>
            </a:r>
            <a:endParaRPr lang="en-US" sz="3000" b="1" kern="0" dirty="0">
              <a:solidFill>
                <a:srgbClr val="FF0000"/>
              </a:solidFill>
              <a:latin typeface="+mj-lt"/>
            </a:endParaRPr>
          </a:p>
          <a:p>
            <a:pPr marL="0" indent="0">
              <a:buFontTx/>
              <a:buNone/>
            </a:pPr>
            <a:endParaRPr lang="en-US" sz="2000" b="1" kern="0" dirty="0">
              <a:latin typeface="Century Gothic" pitchFamily="34" charset="0"/>
              <a:ea typeface="ＭＳ Ｐゴシック" charset="-128"/>
            </a:endParaRPr>
          </a:p>
          <a:p>
            <a:pPr>
              <a:buFontTx/>
              <a:buNone/>
            </a:pPr>
            <a:endParaRPr lang="en-US" kern="0" dirty="0"/>
          </a:p>
        </p:txBody>
      </p:sp>
    </p:spTree>
    <p:extLst>
      <p:ext uri="{BB962C8B-B14F-4D97-AF65-F5344CB8AC3E}">
        <p14:creationId xmlns:p14="http://schemas.microsoft.com/office/powerpoint/2010/main" val="213491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830" y="565164"/>
            <a:ext cx="7049465" cy="637587"/>
          </a:xfrm>
        </p:spPr>
        <p:txBody>
          <a:bodyPr>
            <a:normAutofit/>
          </a:bodyPr>
          <a:lstStyle/>
          <a:p>
            <a:r>
              <a:rPr lang="en-US" sz="2800" dirty="0"/>
              <a:t>Year-at-a-Glance: Student Learning Options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2681245"/>
              </p:ext>
            </p:extLst>
          </p:nvPr>
        </p:nvGraphicFramePr>
        <p:xfrm>
          <a:off x="705592" y="1577178"/>
          <a:ext cx="10780816"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p:cNvSpPr/>
          <p:nvPr/>
        </p:nvSpPr>
        <p:spPr>
          <a:xfrm>
            <a:off x="1181100" y="4840682"/>
            <a:ext cx="9829800" cy="574466"/>
          </a:xfrm>
          <a:prstGeom prst="rightArrow">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i="1" dirty="0"/>
              <a:t>Ongoing communication with participating educators</a:t>
            </a:r>
          </a:p>
        </p:txBody>
      </p:sp>
      <p:sp>
        <p:nvSpPr>
          <p:cNvPr id="2" name="5-Point Star 1"/>
          <p:cNvSpPr/>
          <p:nvPr/>
        </p:nvSpPr>
        <p:spPr>
          <a:xfrm>
            <a:off x="2833473" y="2937093"/>
            <a:ext cx="562595" cy="543673"/>
          </a:xfrm>
          <a:prstGeom prst="star5">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47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Immediate District Next Steps</a:t>
            </a:r>
          </a:p>
        </p:txBody>
      </p:sp>
      <p:sp>
        <p:nvSpPr>
          <p:cNvPr id="3" name="Content Placeholder 2"/>
          <p:cNvSpPr>
            <a:spLocks noGrp="1"/>
          </p:cNvSpPr>
          <p:nvPr>
            <p:ph idx="1"/>
          </p:nvPr>
        </p:nvSpPr>
        <p:spPr>
          <a:xfrm>
            <a:off x="838200" y="1341531"/>
            <a:ext cx="10515600" cy="4351338"/>
          </a:xfrm>
        </p:spPr>
        <p:txBody>
          <a:bodyPr/>
          <a:lstStyle/>
          <a:p>
            <a:pPr>
              <a:buFont typeface="Wingdings" panose="05000000000000000000" pitchFamily="2" charset="2"/>
              <a:buChar char="ü"/>
            </a:pPr>
            <a:r>
              <a:rPr lang="en-US" sz="2400" dirty="0"/>
              <a:t>Answer critical questions to determine readiness for adopting a new model of student learning; involve as many participating teachers as possible</a:t>
            </a:r>
          </a:p>
          <a:p>
            <a:pPr marL="0" indent="0">
              <a:buNone/>
            </a:pPr>
            <a:endParaRPr lang="en-US" sz="2400" dirty="0"/>
          </a:p>
          <a:p>
            <a:pPr>
              <a:buFont typeface="Wingdings" panose="05000000000000000000" pitchFamily="2" charset="2"/>
              <a:buChar char="ü"/>
            </a:pPr>
            <a:r>
              <a:rPr lang="en-US" sz="2400" dirty="0"/>
              <a:t>Communicate with participating teachers the decision points from the critical questions to ensure that all involved are informed on local guidance and decisions</a:t>
            </a:r>
          </a:p>
          <a:p>
            <a:pPr marL="0" indent="0">
              <a:buNone/>
            </a:pPr>
            <a:endParaRPr lang="en-US" sz="2400" dirty="0"/>
          </a:p>
          <a:p>
            <a:pPr>
              <a:buFont typeface="Wingdings" panose="05000000000000000000" pitchFamily="2" charset="2"/>
              <a:buChar char="ü"/>
            </a:pPr>
            <a:r>
              <a:rPr lang="en-US" sz="2400" dirty="0"/>
              <a:t>Allocate time and resources to ongoing professional learning </a:t>
            </a:r>
            <a:r>
              <a:rPr lang="en-US" sz="2400" dirty="0" smtClean="0"/>
              <a:t>around </a:t>
            </a:r>
            <a:r>
              <a:rPr lang="en-US" sz="2400" dirty="0"/>
              <a:t>these new </a:t>
            </a:r>
            <a:r>
              <a:rPr lang="en-US" sz="2400" dirty="0" smtClean="0"/>
              <a:t>models</a:t>
            </a:r>
          </a:p>
          <a:p>
            <a:pPr lvl="1">
              <a:buFont typeface="Wingdings" panose="05000000000000000000" pitchFamily="2" charset="2"/>
              <a:buChar char="ü"/>
            </a:pPr>
            <a:r>
              <a:rPr lang="en-US" sz="2000" dirty="0" smtClean="0"/>
              <a:t>This may include additional calibrations and discussions about student work samples</a:t>
            </a:r>
            <a:endParaRPr lang="en-US" sz="2000" dirty="0" smtClean="0"/>
          </a:p>
          <a:p>
            <a:pPr>
              <a:buFont typeface="Wingdings" panose="05000000000000000000" pitchFamily="2" charset="2"/>
              <a:buChar char="ü"/>
            </a:pPr>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fld id="{E3A0F8C9-0536-44E3-92CA-2798A712B5A8}" type="slidenum">
              <a:rPr lang="en-US" smtClean="0"/>
              <a:t>17</a:t>
            </a:fld>
            <a:endParaRPr lang="en-US"/>
          </a:p>
        </p:txBody>
      </p:sp>
    </p:spTree>
    <p:extLst>
      <p:ext uri="{BB962C8B-B14F-4D97-AF65-F5344CB8AC3E}">
        <p14:creationId xmlns:p14="http://schemas.microsoft.com/office/powerpoint/2010/main" val="3330625152"/>
      </p:ext>
    </p:extLst>
  </p:cSld>
  <p:clrMapOvr>
    <a:masterClrMapping/>
  </p:clrMapOvr>
  <mc:AlternateContent xmlns:mc="http://schemas.openxmlformats.org/markup-compatibility/2006" xmlns:p14="http://schemas.microsoft.com/office/powerpoint/2010/main">
    <mc:Choice Requires="p14">
      <p:transition spd="slow" p14:dur="2000" advTm="48160"/>
    </mc:Choice>
    <mc:Fallback xmlns="">
      <p:transition spd="slow" advTm="4816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18</a:t>
            </a:fld>
            <a:endParaRPr lang="en-US" dirty="0"/>
          </a:p>
        </p:txBody>
      </p:sp>
      <p:sp>
        <p:nvSpPr>
          <p:cNvPr id="10" name="Title 1"/>
          <p:cNvSpPr>
            <a:spLocks noGrp="1"/>
          </p:cNvSpPr>
          <p:nvPr>
            <p:ph type="title"/>
          </p:nvPr>
        </p:nvSpPr>
        <p:spPr>
          <a:xfrm>
            <a:off x="631867" y="573742"/>
            <a:ext cx="6934200" cy="657225"/>
          </a:xfrm>
        </p:spPr>
        <p:txBody>
          <a:bodyPr>
            <a:normAutofit/>
          </a:bodyPr>
          <a:lstStyle/>
          <a:p>
            <a:r>
              <a:rPr lang="en-US" sz="2800" dirty="0"/>
              <a:t>Closing</a:t>
            </a:r>
          </a:p>
        </p:txBody>
      </p:sp>
      <p:sp>
        <p:nvSpPr>
          <p:cNvPr id="8" name="TextBox 7"/>
          <p:cNvSpPr txBox="1"/>
          <p:nvPr/>
        </p:nvSpPr>
        <p:spPr>
          <a:xfrm>
            <a:off x="631867" y="1909666"/>
            <a:ext cx="11115304" cy="2145268"/>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a:solidFill>
                  <a:schemeClr val="tx2"/>
                </a:solidFill>
                <a:latin typeface="+mj-lt"/>
              </a:rPr>
              <a:t>Contact:</a:t>
            </a:r>
          </a:p>
          <a:p>
            <a:pPr algn="ctr"/>
            <a:r>
              <a:rPr lang="en-US" sz="2000" dirty="0"/>
              <a:t>Evaluation email: </a:t>
            </a:r>
            <a:r>
              <a:rPr lang="en-US" sz="2000" dirty="0">
                <a:solidFill>
                  <a:schemeClr val="accent1">
                    <a:lumMod val="50000"/>
                  </a:schemeClr>
                </a:solidFill>
                <a:hlinkClick r:id="rId3"/>
              </a:rPr>
              <a:t>EdEval@ride.ri.gov</a:t>
            </a:r>
            <a:endParaRPr lang="en-US" sz="2000" dirty="0">
              <a:solidFill>
                <a:schemeClr val="accent1">
                  <a:lumMod val="50000"/>
                </a:schemeClr>
              </a:solidFill>
            </a:endParaRPr>
          </a:p>
          <a:p>
            <a:pPr algn="ctr"/>
            <a:endParaRPr lang="en-US" sz="2000" dirty="0">
              <a:solidFill>
                <a:schemeClr val="tx2"/>
              </a:solidFill>
              <a:latin typeface="+mj-lt"/>
            </a:endParaRPr>
          </a:p>
          <a:p>
            <a:pPr algn="ctr"/>
            <a:r>
              <a:rPr lang="en-US" sz="2000" b="1" dirty="0">
                <a:solidFill>
                  <a:schemeClr val="tx2"/>
                </a:solidFill>
                <a:latin typeface="+mj-lt"/>
              </a:rPr>
              <a:t>Resources:</a:t>
            </a:r>
          </a:p>
          <a:p>
            <a:pPr algn="ctr"/>
            <a:r>
              <a:rPr lang="en-US" sz="2000" dirty="0">
                <a:latin typeface="+mj-lt"/>
              </a:rPr>
              <a:t>RIDE website: </a:t>
            </a:r>
            <a:r>
              <a:rPr lang="en-US" sz="2000" dirty="0">
                <a:hlinkClick r:id="rId4"/>
              </a:rPr>
              <a:t>https://www.ride.ri.gov/TeachersAdministrators/EducatorEvaluation/StudentLearning.aspx</a:t>
            </a:r>
            <a:r>
              <a:rPr lang="en-US" sz="2000" dirty="0">
                <a:latin typeface="+mj-lt"/>
              </a:rPr>
              <a:t> </a:t>
            </a:r>
          </a:p>
        </p:txBody>
      </p:sp>
    </p:spTree>
    <p:extLst>
      <p:ext uri="{BB962C8B-B14F-4D97-AF65-F5344CB8AC3E}">
        <p14:creationId xmlns:p14="http://schemas.microsoft.com/office/powerpoint/2010/main" val="411008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4"/>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8"/>
          <p:cNvSpPr>
            <a:spLocks noChangeArrowheads="1"/>
          </p:cNvSpPr>
          <p:nvPr/>
        </p:nvSpPr>
        <p:spPr bwMode="auto">
          <a:xfrm>
            <a:off x="1676401" y="271046"/>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000">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sz="1000">
                <a:latin typeface="Calibri" panose="020F0502020204030204" pitchFamily="34" charset="0"/>
                <a:ea typeface="Calibri" panose="020F0502020204030204" pitchFamily="34" charset="0"/>
                <a:cs typeface="Times New Roman" panose="02020603050405020304" pitchFamily="18" charset="0"/>
              </a:rPr>
              <a:t/>
            </a:r>
            <a:br>
              <a:rPr lang="en-US" altLang="en-US" sz="1000">
                <a:latin typeface="Calibri" panose="020F0502020204030204" pitchFamily="34" charset="0"/>
                <a:ea typeface="Calibri" panose="020F0502020204030204" pitchFamily="34" charset="0"/>
                <a:cs typeface="Times New Roman" panose="02020603050405020304" pitchFamily="18" charset="0"/>
              </a:rPr>
            </a:br>
            <a:endParaRPr lang="en-US" altLang="en-US">
              <a:latin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779" y="424934"/>
            <a:ext cx="7871010" cy="5501508"/>
          </a:xfrm>
          <a:prstGeom prst="rect">
            <a:avLst/>
          </a:prstGeom>
        </p:spPr>
      </p:pic>
      <p:sp>
        <p:nvSpPr>
          <p:cNvPr id="5" name="TextBox 4"/>
          <p:cNvSpPr txBox="1"/>
          <p:nvPr/>
        </p:nvSpPr>
        <p:spPr>
          <a:xfrm>
            <a:off x="295835" y="1206064"/>
            <a:ext cx="3076179" cy="4154984"/>
          </a:xfrm>
          <a:prstGeom prst="rect">
            <a:avLst/>
          </a:prstGeom>
          <a:noFill/>
        </p:spPr>
        <p:txBody>
          <a:bodyPr wrap="square" rtlCol="0">
            <a:spAutoFit/>
          </a:bodyPr>
          <a:lstStyle/>
          <a:p>
            <a:r>
              <a:rPr lang="en-US" sz="2200" dirty="0" smtClean="0"/>
              <a:t>Over 98% of teachers who participated in the SY 17-18 and SY 18-19 Student Learning Pilots indicated they believed that, as compared to SLOs, each of the new student learning models was a more accurate and authentic way of measuring their impact on students’ learning.</a:t>
            </a:r>
            <a:endParaRPr lang="en-US" sz="2200" dirty="0"/>
          </a:p>
        </p:txBody>
      </p:sp>
      <p:sp>
        <p:nvSpPr>
          <p:cNvPr id="6" name="TextBox 5"/>
          <p:cNvSpPr txBox="1"/>
          <p:nvPr/>
        </p:nvSpPr>
        <p:spPr>
          <a:xfrm>
            <a:off x="295835" y="424934"/>
            <a:ext cx="3106271" cy="523220"/>
          </a:xfrm>
          <a:prstGeom prst="rect">
            <a:avLst/>
          </a:prstGeom>
          <a:noFill/>
        </p:spPr>
        <p:txBody>
          <a:bodyPr wrap="square" rtlCol="0">
            <a:spAutoFit/>
          </a:bodyPr>
          <a:lstStyle/>
          <a:p>
            <a:r>
              <a:rPr lang="en-US" sz="2800" dirty="0" smtClean="0"/>
              <a:t>Did you know?</a:t>
            </a:r>
            <a:endParaRPr lang="en-US" sz="2800" dirty="0"/>
          </a:p>
        </p:txBody>
      </p:sp>
    </p:spTree>
    <p:custDataLst>
      <p:tags r:id="rId1"/>
    </p:custDataLst>
    <p:extLst>
      <p:ext uri="{BB962C8B-B14F-4D97-AF65-F5344CB8AC3E}">
        <p14:creationId xmlns:p14="http://schemas.microsoft.com/office/powerpoint/2010/main" val="2669110735"/>
      </p:ext>
    </p:extLst>
  </p:cSld>
  <p:clrMapOvr>
    <a:masterClrMapping/>
  </p:clrMapOvr>
  <mc:AlternateContent xmlns:mc="http://schemas.openxmlformats.org/markup-compatibility/2006" xmlns:p14="http://schemas.microsoft.com/office/powerpoint/2010/main">
    <mc:Choice Requires="p14">
      <p:transition spd="slow" p14:dur="2000" advTm="24210"/>
    </mc:Choice>
    <mc:Fallback xmlns="">
      <p:transition spd="slow" advTm="242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830" y="565164"/>
            <a:ext cx="7049465" cy="637587"/>
          </a:xfrm>
        </p:spPr>
        <p:txBody>
          <a:bodyPr>
            <a:normAutofit/>
          </a:bodyPr>
          <a:lstStyle/>
          <a:p>
            <a:r>
              <a:rPr lang="en-US" sz="2800" dirty="0"/>
              <a:t>Year-at-a-Glance: Student Learning Options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145163"/>
              </p:ext>
            </p:extLst>
          </p:nvPr>
        </p:nvGraphicFramePr>
        <p:xfrm>
          <a:off x="705592" y="1577178"/>
          <a:ext cx="10780816"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p:cNvSpPr/>
          <p:nvPr/>
        </p:nvSpPr>
        <p:spPr>
          <a:xfrm>
            <a:off x="1181100" y="4840682"/>
            <a:ext cx="9829800" cy="574466"/>
          </a:xfrm>
          <a:prstGeom prst="rightArrow">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i="1" dirty="0"/>
              <a:t>Ongoing communication with participating educators</a:t>
            </a:r>
          </a:p>
        </p:txBody>
      </p:sp>
      <p:sp>
        <p:nvSpPr>
          <p:cNvPr id="2" name="5-Point Star 1"/>
          <p:cNvSpPr/>
          <p:nvPr/>
        </p:nvSpPr>
        <p:spPr>
          <a:xfrm>
            <a:off x="2833473" y="2937093"/>
            <a:ext cx="562595" cy="543673"/>
          </a:xfrm>
          <a:prstGeom prst="star5">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28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7" y="424934"/>
            <a:ext cx="10515600" cy="928972"/>
          </a:xfrm>
        </p:spPr>
        <p:txBody>
          <a:bodyPr>
            <a:normAutofit/>
          </a:bodyPr>
          <a:lstStyle/>
          <a:p>
            <a:r>
              <a:rPr lang="en-US" sz="2400" dirty="0"/>
              <a:t>Guiding Principles</a:t>
            </a:r>
          </a:p>
        </p:txBody>
      </p:sp>
      <p:sp>
        <p:nvSpPr>
          <p:cNvPr id="11" name="Rectangle 10"/>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4"/>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8"/>
          <p:cNvSpPr>
            <a:spLocks noChangeArrowheads="1"/>
          </p:cNvSpPr>
          <p:nvPr/>
        </p:nvSpPr>
        <p:spPr bwMode="auto">
          <a:xfrm>
            <a:off x="1676401" y="271046"/>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000">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sz="1000">
                <a:latin typeface="Calibri" panose="020F0502020204030204" pitchFamily="34" charset="0"/>
                <a:ea typeface="Calibri" panose="020F0502020204030204" pitchFamily="34" charset="0"/>
                <a:cs typeface="Times New Roman" panose="02020603050405020304" pitchFamily="18" charset="0"/>
              </a:rPr>
              <a:t/>
            </a:r>
            <a:br>
              <a:rPr lang="en-US" altLang="en-US" sz="1000">
                <a:latin typeface="Calibri" panose="020F0502020204030204" pitchFamily="34" charset="0"/>
                <a:ea typeface="Calibri" panose="020F0502020204030204" pitchFamily="34" charset="0"/>
                <a:cs typeface="Times New Roman" panose="02020603050405020304" pitchFamily="18" charset="0"/>
              </a:rPr>
            </a:br>
            <a:endParaRPr lang="en-US" altLang="en-US">
              <a:latin typeface="Arial" panose="020B060402020202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4247"/>
          <a:stretch/>
        </p:blipFill>
        <p:spPr>
          <a:xfrm>
            <a:off x="2281518" y="1065119"/>
            <a:ext cx="7700682" cy="4952714"/>
          </a:xfrm>
          <a:prstGeom prst="rect">
            <a:avLst/>
          </a:prstGeom>
        </p:spPr>
      </p:pic>
    </p:spTree>
    <p:custDataLst>
      <p:tags r:id="rId1"/>
    </p:custDataLst>
    <p:extLst>
      <p:ext uri="{BB962C8B-B14F-4D97-AF65-F5344CB8AC3E}">
        <p14:creationId xmlns:p14="http://schemas.microsoft.com/office/powerpoint/2010/main" val="2754966782"/>
      </p:ext>
    </p:extLst>
  </p:cSld>
  <p:clrMapOvr>
    <a:masterClrMapping/>
  </p:clrMapOvr>
  <mc:AlternateContent xmlns:mc="http://schemas.openxmlformats.org/markup-compatibility/2006" xmlns:p14="http://schemas.microsoft.com/office/powerpoint/2010/main">
    <mc:Choice Requires="p14">
      <p:transition spd="slow" p14:dur="2000" advTm="24210"/>
    </mc:Choice>
    <mc:Fallback xmlns="">
      <p:transition spd="slow" advTm="2421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5</a:t>
            </a:fld>
            <a:endParaRPr lang="en-US" dirty="0"/>
          </a:p>
        </p:txBody>
      </p:sp>
      <p:sp>
        <p:nvSpPr>
          <p:cNvPr id="10" name="Title 1"/>
          <p:cNvSpPr>
            <a:spLocks noGrp="1"/>
          </p:cNvSpPr>
          <p:nvPr>
            <p:ph type="title"/>
          </p:nvPr>
        </p:nvSpPr>
        <p:spPr>
          <a:xfrm>
            <a:off x="304800" y="533400"/>
            <a:ext cx="6934200" cy="657225"/>
          </a:xfrm>
        </p:spPr>
        <p:txBody>
          <a:bodyPr>
            <a:normAutofit/>
          </a:bodyPr>
          <a:lstStyle/>
          <a:p>
            <a:r>
              <a:rPr lang="en-US" sz="2400" dirty="0"/>
              <a:t>Intended Outcomes: Overview</a:t>
            </a:r>
          </a:p>
        </p:txBody>
      </p:sp>
      <p:sp>
        <p:nvSpPr>
          <p:cNvPr id="5" name="Content Placeholder 8"/>
          <p:cNvSpPr txBox="1">
            <a:spLocks/>
          </p:cNvSpPr>
          <p:nvPr/>
        </p:nvSpPr>
        <p:spPr bwMode="auto">
          <a:xfrm>
            <a:off x="1261258" y="1629517"/>
            <a:ext cx="10092542" cy="3628283"/>
          </a:xfrm>
          <a:prstGeom prst="roundRect">
            <a:avLst/>
          </a:prstGeom>
          <a:ln w="38100" cap="flat" cmpd="sng" algn="ctr">
            <a:solidFill>
              <a:schemeClr val="accent2"/>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ct val="20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1pPr>
            <a:lvl2pPr marL="571500" indent="-228600" algn="l" rtl="0" eaLnBrk="1" fontAlgn="base" hangingPunct="1">
              <a:spcBef>
                <a:spcPct val="20000"/>
              </a:spcBef>
              <a:spcAft>
                <a:spcPct val="0"/>
              </a:spcAft>
              <a:buClr>
                <a:schemeClr val="tx1"/>
              </a:buClr>
              <a:buChar char="o"/>
              <a:defRPr sz="2400">
                <a:solidFill>
                  <a:schemeClr val="dk1"/>
                </a:solidFill>
                <a:latin typeface="Calibri" panose="020F0502020204030204" pitchFamily="34" charset="0"/>
                <a:ea typeface="+mn-ea"/>
                <a:cs typeface="Calibri" panose="020F0502020204030204" pitchFamily="34" charset="0"/>
              </a:defRPr>
            </a:lvl2pPr>
            <a:lvl3pPr marL="914400" indent="-228600" algn="l" rtl="0" eaLnBrk="1" fontAlgn="base" hangingPunct="1">
              <a:spcBef>
                <a:spcPct val="20000"/>
              </a:spcBef>
              <a:spcAft>
                <a:spcPct val="0"/>
              </a:spcAft>
              <a:buClr>
                <a:schemeClr val="tx1"/>
              </a:buClr>
              <a:buFont typeface="Wingdings" pitchFamily="2" charset="2"/>
              <a:buChar char="§"/>
              <a:defRPr sz="2400">
                <a:solidFill>
                  <a:schemeClr val="dk1"/>
                </a:solidFill>
                <a:latin typeface="Calibri" panose="020F0502020204030204" pitchFamily="34" charset="0"/>
                <a:ea typeface="+mn-ea"/>
                <a:cs typeface="Calibri" panose="020F0502020204030204" pitchFamily="34" charset="0"/>
              </a:defRPr>
            </a:lvl3pPr>
            <a:lvl4pPr marL="1257300" indent="-228600" algn="l" rtl="0" eaLnBrk="1" fontAlgn="base" hangingPunct="1">
              <a:spcBef>
                <a:spcPct val="20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4pPr>
            <a:lvl5pPr marL="1600200" indent="-228600" algn="l" rtl="0" eaLnBrk="1" fontAlgn="base" hangingPunct="1">
              <a:spcBef>
                <a:spcPct val="25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5pPr>
            <a:lvl6pPr marL="20574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6pPr>
            <a:lvl7pPr marL="25146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7pPr>
            <a:lvl8pPr marL="29718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8pPr>
            <a:lvl9pPr marL="34290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9pPr>
          </a:lstStyle>
          <a:p>
            <a:pPr marL="0" indent="0">
              <a:buClr>
                <a:prstClr val="black"/>
              </a:buClr>
              <a:buFontTx/>
              <a:buNone/>
            </a:pPr>
            <a:r>
              <a:rPr lang="en-US" sz="3000" kern="0" dirty="0">
                <a:solidFill>
                  <a:prstClr val="black"/>
                </a:solidFill>
                <a:latin typeface="+mj-lt"/>
              </a:rPr>
              <a:t>Today’s intended outcomes are to:</a:t>
            </a:r>
          </a:p>
          <a:p>
            <a:pPr marL="457200" indent="-457200">
              <a:buClr>
                <a:prstClr val="black"/>
              </a:buClr>
              <a:buFont typeface="+mj-lt"/>
              <a:buAutoNum type="arabicPeriod"/>
            </a:pPr>
            <a:r>
              <a:rPr lang="en-US" sz="3000" kern="0" dirty="0">
                <a:solidFill>
                  <a:schemeClr val="tx1"/>
                </a:solidFill>
                <a:latin typeface="+mj-lt"/>
              </a:rPr>
              <a:t>Review the features of your chosen model: </a:t>
            </a:r>
            <a:r>
              <a:rPr lang="en-US" sz="3000" i="1" kern="0" dirty="0">
                <a:solidFill>
                  <a:schemeClr val="tx1"/>
                </a:solidFill>
                <a:latin typeface="+mj-lt"/>
              </a:rPr>
              <a:t>Embedded Practice </a:t>
            </a:r>
            <a:r>
              <a:rPr lang="en-US" sz="3000" kern="0" dirty="0">
                <a:solidFill>
                  <a:schemeClr val="tx1"/>
                </a:solidFill>
                <a:latin typeface="+mj-lt"/>
              </a:rPr>
              <a:t>or </a:t>
            </a:r>
            <a:r>
              <a:rPr lang="en-US" sz="3000" i="1" kern="0" dirty="0">
                <a:solidFill>
                  <a:schemeClr val="tx1"/>
                </a:solidFill>
                <a:latin typeface="+mj-lt"/>
              </a:rPr>
              <a:t>Student Learning Goals</a:t>
            </a:r>
            <a:endParaRPr lang="en-US" sz="3000" kern="0" dirty="0">
              <a:solidFill>
                <a:schemeClr val="tx1"/>
              </a:solidFill>
              <a:latin typeface="+mj-lt"/>
            </a:endParaRPr>
          </a:p>
          <a:p>
            <a:pPr marL="457200" indent="-457200">
              <a:buClr>
                <a:prstClr val="black"/>
              </a:buClr>
              <a:buFont typeface="+mj-lt"/>
              <a:buAutoNum type="arabicPeriod"/>
            </a:pPr>
            <a:r>
              <a:rPr lang="en-US" sz="3000" kern="0" dirty="0">
                <a:solidFill>
                  <a:schemeClr val="tx1"/>
                </a:solidFill>
                <a:latin typeface="+mj-lt"/>
              </a:rPr>
              <a:t>Understand how instructional processes lead to instructional outcomes using the 3e rubric and guidance</a:t>
            </a:r>
          </a:p>
          <a:p>
            <a:pPr marL="457200" indent="-457200">
              <a:buClr>
                <a:prstClr val="black"/>
              </a:buClr>
              <a:buFont typeface="+mj-lt"/>
              <a:buAutoNum type="arabicPeriod"/>
            </a:pPr>
            <a:r>
              <a:rPr lang="en-US" sz="3000" kern="0" dirty="0">
                <a:solidFill>
                  <a:schemeClr val="tx1"/>
                </a:solidFill>
                <a:latin typeface="+mj-lt"/>
              </a:rPr>
              <a:t>Plan for implementation</a:t>
            </a:r>
            <a:endParaRPr lang="en-US" sz="3000" b="1" kern="0" dirty="0">
              <a:solidFill>
                <a:schemeClr val="tx1"/>
              </a:solidFill>
              <a:latin typeface="+mj-lt"/>
            </a:endParaRPr>
          </a:p>
          <a:p>
            <a:pPr marL="0" indent="0">
              <a:buFontTx/>
              <a:buNone/>
            </a:pPr>
            <a:endParaRPr lang="en-US" sz="2000" b="1" kern="0" dirty="0">
              <a:latin typeface="Century Gothic" pitchFamily="34" charset="0"/>
              <a:ea typeface="ＭＳ Ｐゴシック" charset="-128"/>
            </a:endParaRPr>
          </a:p>
          <a:p>
            <a:pPr>
              <a:buFontTx/>
              <a:buNone/>
            </a:pPr>
            <a:endParaRPr lang="en-US" kern="0" dirty="0"/>
          </a:p>
        </p:txBody>
      </p:sp>
    </p:spTree>
    <p:extLst>
      <p:ext uri="{BB962C8B-B14F-4D97-AF65-F5344CB8AC3E}">
        <p14:creationId xmlns:p14="http://schemas.microsoft.com/office/powerpoint/2010/main" val="61870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6</a:t>
            </a:fld>
            <a:endParaRPr lang="en-US" dirty="0"/>
          </a:p>
        </p:txBody>
      </p:sp>
      <p:sp>
        <p:nvSpPr>
          <p:cNvPr id="10" name="Title 1"/>
          <p:cNvSpPr>
            <a:spLocks noGrp="1"/>
          </p:cNvSpPr>
          <p:nvPr>
            <p:ph type="title"/>
          </p:nvPr>
        </p:nvSpPr>
        <p:spPr>
          <a:xfrm>
            <a:off x="304800" y="533400"/>
            <a:ext cx="6934200" cy="657225"/>
          </a:xfrm>
        </p:spPr>
        <p:txBody>
          <a:bodyPr>
            <a:normAutofit/>
          </a:bodyPr>
          <a:lstStyle/>
          <a:p>
            <a:r>
              <a:rPr lang="en-US" sz="2400" dirty="0"/>
              <a:t>Intended Outcomes</a:t>
            </a:r>
          </a:p>
        </p:txBody>
      </p:sp>
      <p:sp>
        <p:nvSpPr>
          <p:cNvPr id="5" name="Content Placeholder 8"/>
          <p:cNvSpPr txBox="1">
            <a:spLocks/>
          </p:cNvSpPr>
          <p:nvPr/>
        </p:nvSpPr>
        <p:spPr bwMode="auto">
          <a:xfrm>
            <a:off x="1261258" y="1629517"/>
            <a:ext cx="10092542" cy="3628283"/>
          </a:xfrm>
          <a:prstGeom prst="roundRect">
            <a:avLst/>
          </a:prstGeom>
          <a:ln w="38100" cap="flat" cmpd="sng" algn="ctr">
            <a:solidFill>
              <a:schemeClr val="accent2"/>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ct val="20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1pPr>
            <a:lvl2pPr marL="571500" indent="-228600" algn="l" rtl="0" eaLnBrk="1" fontAlgn="base" hangingPunct="1">
              <a:spcBef>
                <a:spcPct val="20000"/>
              </a:spcBef>
              <a:spcAft>
                <a:spcPct val="0"/>
              </a:spcAft>
              <a:buClr>
                <a:schemeClr val="tx1"/>
              </a:buClr>
              <a:buChar char="o"/>
              <a:defRPr sz="2400">
                <a:solidFill>
                  <a:schemeClr val="dk1"/>
                </a:solidFill>
                <a:latin typeface="Calibri" panose="020F0502020204030204" pitchFamily="34" charset="0"/>
                <a:ea typeface="+mn-ea"/>
                <a:cs typeface="Calibri" panose="020F0502020204030204" pitchFamily="34" charset="0"/>
              </a:defRPr>
            </a:lvl2pPr>
            <a:lvl3pPr marL="914400" indent="-228600" algn="l" rtl="0" eaLnBrk="1" fontAlgn="base" hangingPunct="1">
              <a:spcBef>
                <a:spcPct val="20000"/>
              </a:spcBef>
              <a:spcAft>
                <a:spcPct val="0"/>
              </a:spcAft>
              <a:buClr>
                <a:schemeClr val="tx1"/>
              </a:buClr>
              <a:buFont typeface="Wingdings" pitchFamily="2" charset="2"/>
              <a:buChar char="§"/>
              <a:defRPr sz="2400">
                <a:solidFill>
                  <a:schemeClr val="dk1"/>
                </a:solidFill>
                <a:latin typeface="Calibri" panose="020F0502020204030204" pitchFamily="34" charset="0"/>
                <a:ea typeface="+mn-ea"/>
                <a:cs typeface="Calibri" panose="020F0502020204030204" pitchFamily="34" charset="0"/>
              </a:defRPr>
            </a:lvl3pPr>
            <a:lvl4pPr marL="1257300" indent="-228600" algn="l" rtl="0" eaLnBrk="1" fontAlgn="base" hangingPunct="1">
              <a:spcBef>
                <a:spcPct val="20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4pPr>
            <a:lvl5pPr marL="1600200" indent="-228600" algn="l" rtl="0" eaLnBrk="1" fontAlgn="base" hangingPunct="1">
              <a:spcBef>
                <a:spcPct val="25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5pPr>
            <a:lvl6pPr marL="20574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6pPr>
            <a:lvl7pPr marL="25146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7pPr>
            <a:lvl8pPr marL="29718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8pPr>
            <a:lvl9pPr marL="34290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9pPr>
          </a:lstStyle>
          <a:p>
            <a:pPr marL="0" indent="0">
              <a:buClr>
                <a:prstClr val="black"/>
              </a:buClr>
              <a:buFontTx/>
              <a:buNone/>
            </a:pPr>
            <a:r>
              <a:rPr lang="en-US" sz="3000" kern="0" dirty="0">
                <a:solidFill>
                  <a:prstClr val="black"/>
                </a:solidFill>
                <a:latin typeface="+mj-lt"/>
              </a:rPr>
              <a:t>Today’s intended outcomes are to:</a:t>
            </a:r>
          </a:p>
          <a:p>
            <a:pPr marL="457200" indent="-457200">
              <a:buClr>
                <a:prstClr val="black"/>
              </a:buClr>
              <a:buFont typeface="+mj-lt"/>
              <a:buAutoNum type="arabicPeriod"/>
            </a:pPr>
            <a:r>
              <a:rPr lang="en-US" sz="3000" kern="0" dirty="0">
                <a:solidFill>
                  <a:srgbClr val="FF0000"/>
                </a:solidFill>
                <a:latin typeface="+mj-lt"/>
              </a:rPr>
              <a:t>Review the features of your chosen model: </a:t>
            </a:r>
            <a:r>
              <a:rPr lang="en-US" sz="3000" i="1" kern="0" dirty="0">
                <a:solidFill>
                  <a:srgbClr val="FF0000"/>
                </a:solidFill>
                <a:latin typeface="+mj-lt"/>
              </a:rPr>
              <a:t>Embedded Practice </a:t>
            </a:r>
            <a:r>
              <a:rPr lang="en-US" sz="3000" kern="0" dirty="0">
                <a:solidFill>
                  <a:srgbClr val="FF0000"/>
                </a:solidFill>
                <a:latin typeface="+mj-lt"/>
              </a:rPr>
              <a:t>or </a:t>
            </a:r>
            <a:r>
              <a:rPr lang="en-US" sz="3000" i="1" kern="0" dirty="0">
                <a:solidFill>
                  <a:srgbClr val="FF0000"/>
                </a:solidFill>
                <a:latin typeface="+mj-lt"/>
              </a:rPr>
              <a:t>Student Learning Goals</a:t>
            </a:r>
            <a:endParaRPr lang="en-US" sz="3000" kern="0" dirty="0">
              <a:solidFill>
                <a:srgbClr val="FF0000"/>
              </a:solidFill>
              <a:latin typeface="+mj-lt"/>
            </a:endParaRPr>
          </a:p>
          <a:p>
            <a:pPr marL="457200" indent="-457200">
              <a:buClr>
                <a:prstClr val="black"/>
              </a:buClr>
              <a:buFont typeface="+mj-lt"/>
              <a:buAutoNum type="arabicPeriod"/>
            </a:pPr>
            <a:r>
              <a:rPr lang="en-US" sz="3000" kern="0" dirty="0">
                <a:solidFill>
                  <a:schemeClr val="tx1"/>
                </a:solidFill>
                <a:latin typeface="+mj-lt"/>
              </a:rPr>
              <a:t>Understand how instructional processes lead to instructional outcomes using the 3e rubric and guidance</a:t>
            </a:r>
          </a:p>
          <a:p>
            <a:pPr marL="457200" indent="-457200">
              <a:buClr>
                <a:prstClr val="black"/>
              </a:buClr>
              <a:buFont typeface="+mj-lt"/>
              <a:buAutoNum type="arabicPeriod"/>
            </a:pPr>
            <a:r>
              <a:rPr lang="en-US" sz="3000" kern="0" dirty="0">
                <a:solidFill>
                  <a:schemeClr val="tx1"/>
                </a:solidFill>
                <a:latin typeface="+mj-lt"/>
              </a:rPr>
              <a:t>Plan for implementation</a:t>
            </a:r>
            <a:endParaRPr lang="en-US" sz="3000" b="1" kern="0" dirty="0">
              <a:solidFill>
                <a:schemeClr val="tx1"/>
              </a:solidFill>
              <a:latin typeface="+mj-lt"/>
            </a:endParaRPr>
          </a:p>
          <a:p>
            <a:pPr marL="0" indent="0">
              <a:buFontTx/>
              <a:buNone/>
            </a:pPr>
            <a:endParaRPr lang="en-US" sz="2000" b="1" kern="0" dirty="0">
              <a:latin typeface="Century Gothic" pitchFamily="34" charset="0"/>
              <a:ea typeface="ＭＳ Ｐゴシック" charset="-128"/>
            </a:endParaRPr>
          </a:p>
          <a:p>
            <a:pPr>
              <a:buFontTx/>
              <a:buNone/>
            </a:pPr>
            <a:endParaRPr lang="en-US" kern="0" dirty="0"/>
          </a:p>
        </p:txBody>
      </p:sp>
    </p:spTree>
    <p:extLst>
      <p:ext uri="{BB962C8B-B14F-4D97-AF65-F5344CB8AC3E}">
        <p14:creationId xmlns:p14="http://schemas.microsoft.com/office/powerpoint/2010/main" val="43894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7</a:t>
            </a:fld>
            <a:endParaRPr lang="en-US" dirty="0"/>
          </a:p>
        </p:txBody>
      </p:sp>
      <p:sp>
        <p:nvSpPr>
          <p:cNvPr id="10" name="Title 1"/>
          <p:cNvSpPr>
            <a:spLocks noGrp="1"/>
          </p:cNvSpPr>
          <p:nvPr>
            <p:ph type="title"/>
          </p:nvPr>
        </p:nvSpPr>
        <p:spPr>
          <a:xfrm>
            <a:off x="304800" y="533400"/>
            <a:ext cx="6934200" cy="657225"/>
          </a:xfrm>
        </p:spPr>
        <p:txBody>
          <a:bodyPr>
            <a:normAutofit/>
          </a:bodyPr>
          <a:lstStyle/>
          <a:p>
            <a:r>
              <a:rPr lang="en-US" sz="2800" dirty="0"/>
              <a:t>Activity: Review Your Model (30 min.)</a:t>
            </a:r>
          </a:p>
        </p:txBody>
      </p:sp>
      <p:sp>
        <p:nvSpPr>
          <p:cNvPr id="3" name="TextBox 2"/>
          <p:cNvSpPr txBox="1"/>
          <p:nvPr/>
        </p:nvSpPr>
        <p:spPr>
          <a:xfrm>
            <a:off x="649706" y="1306286"/>
            <a:ext cx="8975558" cy="4278094"/>
          </a:xfrm>
          <a:prstGeom prst="rect">
            <a:avLst/>
          </a:prstGeom>
          <a:noFill/>
        </p:spPr>
        <p:txBody>
          <a:bodyPr wrap="square" rtlCol="0">
            <a:spAutoFit/>
          </a:bodyPr>
          <a:lstStyle/>
          <a:p>
            <a:pPr marL="342900" indent="-342900">
              <a:buAutoNum type="arabicPeriod"/>
            </a:pPr>
            <a:r>
              <a:rPr lang="en-US" sz="2800" dirty="0">
                <a:latin typeface="+mj-lt"/>
              </a:rPr>
              <a:t>Navigate to the </a:t>
            </a:r>
            <a:r>
              <a:rPr lang="en-US" sz="2800" dirty="0">
                <a:latin typeface="+mj-lt"/>
                <a:hlinkClick r:id="rId3"/>
              </a:rPr>
              <a:t>Student Learning Pilot webpage</a:t>
            </a:r>
            <a:r>
              <a:rPr lang="en-US" sz="2800" dirty="0">
                <a:latin typeface="+mj-lt"/>
              </a:rPr>
              <a:t>.</a:t>
            </a:r>
          </a:p>
          <a:p>
            <a:pPr marL="342900" indent="-342900">
              <a:buAutoNum type="arabicPeriod"/>
            </a:pPr>
            <a:r>
              <a:rPr lang="en-US" sz="2800" dirty="0">
                <a:latin typeface="+mj-lt"/>
              </a:rPr>
              <a:t>Review your model’s infographic &amp; process graphic.</a:t>
            </a:r>
          </a:p>
          <a:p>
            <a:pPr marL="342900" indent="-342900">
              <a:buAutoNum type="arabicPeriod"/>
            </a:pPr>
            <a:r>
              <a:rPr lang="en-US" sz="2800" dirty="0">
                <a:latin typeface="+mj-lt"/>
              </a:rPr>
              <a:t>Then, read your model’s narrative scenario.</a:t>
            </a:r>
          </a:p>
          <a:p>
            <a:pPr marL="800100" lvl="1" indent="-342900">
              <a:buFont typeface="Arial" panose="020B0604020202020204" pitchFamily="34" charset="0"/>
              <a:buChar char="•"/>
            </a:pPr>
            <a:r>
              <a:rPr lang="en-US" sz="2000" dirty="0">
                <a:latin typeface="+mj-lt"/>
              </a:rPr>
              <a:t>This is only one representation of the model in practice. It is designed to help you think about how your current practices align with your model, and what might need to be done differently from SLOs in years past.</a:t>
            </a:r>
            <a:endParaRPr lang="en-US" sz="2800" dirty="0">
              <a:latin typeface="+mj-lt"/>
            </a:endParaRPr>
          </a:p>
          <a:p>
            <a:pPr marL="342900" indent="-342900">
              <a:buAutoNum type="arabicPeriod"/>
            </a:pPr>
            <a:r>
              <a:rPr lang="en-US" sz="2800" dirty="0">
                <a:latin typeface="+mj-lt"/>
              </a:rPr>
              <a:t>Discuss with your group.</a:t>
            </a:r>
          </a:p>
          <a:p>
            <a:pPr marL="800100" lvl="1" indent="-342900">
              <a:buFont typeface="Arial" panose="020B0604020202020204" pitchFamily="34" charset="0"/>
              <a:buChar char="•"/>
            </a:pPr>
            <a:r>
              <a:rPr lang="en-US" sz="2000" i="1" dirty="0">
                <a:latin typeface="+mj-lt"/>
              </a:rPr>
              <a:t>When compared to SLOs, what opportunities do you see in your model? Challenges?</a:t>
            </a:r>
          </a:p>
          <a:p>
            <a:pPr marL="800100" lvl="1" indent="-342900">
              <a:buFont typeface="Arial" panose="020B0604020202020204" pitchFamily="34" charset="0"/>
              <a:buChar char="•"/>
            </a:pPr>
            <a:r>
              <a:rPr lang="en-US" sz="2000" i="1" dirty="0">
                <a:latin typeface="+mj-lt"/>
              </a:rPr>
              <a:t>What might you need to think about/do differently this year?</a:t>
            </a:r>
          </a:p>
          <a:p>
            <a:pPr marL="800100" lvl="1" indent="-342900">
              <a:buFont typeface="Arial" panose="020B0604020202020204" pitchFamily="34" charset="0"/>
              <a:buChar char="•"/>
            </a:pPr>
            <a:r>
              <a:rPr lang="en-US" sz="2000" i="1" dirty="0">
                <a:latin typeface="+mj-lt"/>
              </a:rPr>
              <a:t>What questions do you still have about your model?</a:t>
            </a:r>
          </a:p>
          <a:p>
            <a:pPr marL="800100" lvl="1" indent="-342900">
              <a:buFont typeface="Arial" panose="020B0604020202020204" pitchFamily="34" charset="0"/>
              <a:buChar char="•"/>
            </a:pPr>
            <a:r>
              <a:rPr lang="en-US" sz="2000" i="1" dirty="0">
                <a:latin typeface="+mj-lt"/>
              </a:rPr>
              <a:t>What areas might you want to talk about more?</a:t>
            </a:r>
          </a:p>
        </p:txBody>
      </p:sp>
    </p:spTree>
    <p:extLst>
      <p:ext uri="{BB962C8B-B14F-4D97-AF65-F5344CB8AC3E}">
        <p14:creationId xmlns:p14="http://schemas.microsoft.com/office/powerpoint/2010/main" val="45729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8</a:t>
            </a:fld>
            <a:endParaRPr lang="en-US" dirty="0"/>
          </a:p>
        </p:txBody>
      </p:sp>
      <p:sp>
        <p:nvSpPr>
          <p:cNvPr id="10" name="Title 1"/>
          <p:cNvSpPr>
            <a:spLocks noGrp="1"/>
          </p:cNvSpPr>
          <p:nvPr>
            <p:ph type="title"/>
          </p:nvPr>
        </p:nvSpPr>
        <p:spPr>
          <a:xfrm>
            <a:off x="583870" y="532905"/>
            <a:ext cx="9398330" cy="492919"/>
          </a:xfrm>
        </p:spPr>
        <p:txBody>
          <a:bodyPr>
            <a:noAutofit/>
          </a:bodyPr>
          <a:lstStyle/>
          <a:p>
            <a:r>
              <a:rPr lang="en-US" sz="2800" dirty="0"/>
              <a:t>Critical Discussion Questions for Local Teams</a:t>
            </a:r>
          </a:p>
        </p:txBody>
      </p:sp>
      <p:sp>
        <p:nvSpPr>
          <p:cNvPr id="6" name="Content Placeholder 1"/>
          <p:cNvSpPr>
            <a:spLocks noGrp="1"/>
          </p:cNvSpPr>
          <p:nvPr>
            <p:ph idx="1"/>
          </p:nvPr>
        </p:nvSpPr>
        <p:spPr>
          <a:xfrm>
            <a:off x="842275" y="1241495"/>
            <a:ext cx="9987147" cy="4728999"/>
          </a:xfrm>
        </p:spPr>
        <p:txBody>
          <a:bodyPr>
            <a:noAutofit/>
          </a:bodyPr>
          <a:lstStyle/>
          <a:p>
            <a:pPr algn="just">
              <a:spcBef>
                <a:spcPts val="0"/>
              </a:spcBef>
              <a:buFont typeface="Wingdings" panose="05000000000000000000" pitchFamily="2" charset="2"/>
              <a:buChar char="ü"/>
            </a:pPr>
            <a:r>
              <a:rPr lang="en-US" sz="2400" dirty="0">
                <a:latin typeface="+mj-lt"/>
                <a:cs typeface="Arial"/>
              </a:rPr>
              <a:t>What data are available in your school through which to measure student learning? How are these examples of student learning?</a:t>
            </a:r>
          </a:p>
          <a:p>
            <a:pPr marL="0" indent="0" algn="just">
              <a:spcBef>
                <a:spcPts val="0"/>
              </a:spcBef>
              <a:buNone/>
            </a:pPr>
            <a:endParaRPr lang="en-US" sz="2400" dirty="0">
              <a:solidFill>
                <a:prstClr val="black"/>
              </a:solidFill>
              <a:latin typeface="+mj-lt"/>
              <a:cs typeface="Arial"/>
            </a:endParaRPr>
          </a:p>
          <a:p>
            <a:pPr algn="just">
              <a:spcBef>
                <a:spcPts val="0"/>
              </a:spcBef>
              <a:buFont typeface="Wingdings" panose="05000000000000000000" pitchFamily="2" charset="2"/>
              <a:buChar char="ü"/>
            </a:pPr>
            <a:r>
              <a:rPr lang="en-US" sz="2400" dirty="0">
                <a:solidFill>
                  <a:prstClr val="black"/>
                </a:solidFill>
                <a:latin typeface="+mj-lt"/>
                <a:cs typeface="Arial"/>
              </a:rPr>
              <a:t>What meetings will be considered ‘data discussions’ within your model?</a:t>
            </a:r>
          </a:p>
          <a:p>
            <a:pPr marL="0" indent="0" algn="just">
              <a:spcBef>
                <a:spcPts val="0"/>
              </a:spcBef>
              <a:buNone/>
            </a:pPr>
            <a:endParaRPr lang="en-US" sz="2400" dirty="0">
              <a:solidFill>
                <a:prstClr val="black"/>
              </a:solidFill>
              <a:latin typeface="+mj-lt"/>
              <a:cs typeface="Arial"/>
            </a:endParaRPr>
          </a:p>
          <a:p>
            <a:pPr algn="just">
              <a:spcBef>
                <a:spcPts val="0"/>
              </a:spcBef>
              <a:buFont typeface="Wingdings" panose="05000000000000000000" pitchFamily="2" charset="2"/>
              <a:buChar char="ü"/>
            </a:pPr>
            <a:r>
              <a:rPr lang="en-US" sz="2400" dirty="0">
                <a:solidFill>
                  <a:prstClr val="black"/>
                </a:solidFill>
                <a:latin typeface="+mj-lt"/>
                <a:cs typeface="Arial"/>
              </a:rPr>
              <a:t>How often will you meet to discuss data, and with whom? Do evaluators need to be present at </a:t>
            </a:r>
            <a:r>
              <a:rPr lang="en-US" sz="2400" i="1" dirty="0">
                <a:solidFill>
                  <a:prstClr val="black"/>
                </a:solidFill>
                <a:latin typeface="+mj-lt"/>
                <a:cs typeface="Arial"/>
              </a:rPr>
              <a:t>all</a:t>
            </a:r>
            <a:r>
              <a:rPr lang="en-US" sz="2400" dirty="0">
                <a:solidFill>
                  <a:prstClr val="black"/>
                </a:solidFill>
                <a:latin typeface="+mj-lt"/>
                <a:cs typeface="Arial"/>
              </a:rPr>
              <a:t> meetings? Explain.</a:t>
            </a:r>
          </a:p>
          <a:p>
            <a:pPr marL="0" indent="0" algn="just">
              <a:spcBef>
                <a:spcPts val="0"/>
              </a:spcBef>
              <a:buNone/>
            </a:pPr>
            <a:endParaRPr lang="en-US" sz="2400" dirty="0">
              <a:solidFill>
                <a:prstClr val="black"/>
              </a:solidFill>
              <a:latin typeface="+mj-lt"/>
              <a:cs typeface="Arial"/>
            </a:endParaRPr>
          </a:p>
          <a:p>
            <a:pPr algn="just">
              <a:spcBef>
                <a:spcPts val="0"/>
              </a:spcBef>
              <a:buFont typeface="Wingdings" panose="05000000000000000000" pitchFamily="2" charset="2"/>
              <a:buChar char="ü"/>
            </a:pPr>
            <a:r>
              <a:rPr lang="en-US" sz="2400" dirty="0">
                <a:solidFill>
                  <a:prstClr val="black"/>
                </a:solidFill>
                <a:latin typeface="+mj-lt"/>
              </a:rPr>
              <a:t>How will you communicate and keep track of these discussions? </a:t>
            </a:r>
            <a:r>
              <a:rPr lang="en-US" sz="2400" dirty="0">
                <a:solidFill>
                  <a:prstClr val="black"/>
                </a:solidFill>
                <a:latin typeface="+mj-lt"/>
                <a:cs typeface="Arial"/>
              </a:rPr>
              <a:t>What preparation is needed for these discussions? Will artifacts of student learning be encouraged, or required?</a:t>
            </a:r>
          </a:p>
          <a:p>
            <a:pPr marL="0" indent="0" algn="just">
              <a:spcBef>
                <a:spcPts val="0"/>
              </a:spcBef>
              <a:buNone/>
            </a:pPr>
            <a:endParaRPr lang="en-US" sz="2400" dirty="0">
              <a:solidFill>
                <a:prstClr val="black"/>
              </a:solidFill>
              <a:latin typeface="+mj-lt"/>
              <a:cs typeface="Arial"/>
            </a:endParaRPr>
          </a:p>
          <a:p>
            <a:pPr algn="just">
              <a:spcBef>
                <a:spcPts val="0"/>
              </a:spcBef>
              <a:buFont typeface="Wingdings" panose="05000000000000000000" pitchFamily="2" charset="2"/>
              <a:buChar char="ü"/>
            </a:pPr>
            <a:r>
              <a:rPr lang="en-US" sz="2400" dirty="0">
                <a:solidFill>
                  <a:prstClr val="black"/>
                </a:solidFill>
                <a:latin typeface="+mj-lt"/>
              </a:rPr>
              <a:t>How will you capture/record expectations for student learning? If so, who will do this?</a:t>
            </a:r>
          </a:p>
        </p:txBody>
      </p:sp>
    </p:spTree>
    <p:extLst>
      <p:ext uri="{BB962C8B-B14F-4D97-AF65-F5344CB8AC3E}">
        <p14:creationId xmlns:p14="http://schemas.microsoft.com/office/powerpoint/2010/main" val="3711325903"/>
      </p:ext>
    </p:extLst>
  </p:cSld>
  <p:clrMapOvr>
    <a:masterClrMapping/>
  </p:clrMapOvr>
  <mc:AlternateContent xmlns:mc="http://schemas.openxmlformats.org/markup-compatibility/2006" xmlns:p14="http://schemas.microsoft.com/office/powerpoint/2010/main">
    <mc:Choice Requires="p14">
      <p:transition spd="slow" p14:dur="2000" advTm="79755"/>
    </mc:Choice>
    <mc:Fallback xmlns="">
      <p:transition spd="slow" advTm="797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9</a:t>
            </a:fld>
            <a:endParaRPr lang="en-US" dirty="0"/>
          </a:p>
        </p:txBody>
      </p:sp>
      <p:sp>
        <p:nvSpPr>
          <p:cNvPr id="10" name="Title 1"/>
          <p:cNvSpPr>
            <a:spLocks noGrp="1"/>
          </p:cNvSpPr>
          <p:nvPr>
            <p:ph type="title"/>
          </p:nvPr>
        </p:nvSpPr>
        <p:spPr>
          <a:xfrm>
            <a:off x="304800" y="533400"/>
            <a:ext cx="6934200" cy="657225"/>
          </a:xfrm>
        </p:spPr>
        <p:txBody>
          <a:bodyPr>
            <a:normAutofit/>
          </a:bodyPr>
          <a:lstStyle/>
          <a:p>
            <a:r>
              <a:rPr lang="en-US" sz="2400" dirty="0"/>
              <a:t>Intended Outcomes</a:t>
            </a:r>
          </a:p>
        </p:txBody>
      </p:sp>
      <p:sp>
        <p:nvSpPr>
          <p:cNvPr id="5" name="Content Placeholder 8"/>
          <p:cNvSpPr txBox="1">
            <a:spLocks/>
          </p:cNvSpPr>
          <p:nvPr/>
        </p:nvSpPr>
        <p:spPr bwMode="auto">
          <a:xfrm>
            <a:off x="1261258" y="1629517"/>
            <a:ext cx="10092542" cy="3628283"/>
          </a:xfrm>
          <a:prstGeom prst="roundRect">
            <a:avLst/>
          </a:prstGeom>
          <a:ln w="38100" cap="flat" cmpd="sng" algn="ctr">
            <a:solidFill>
              <a:schemeClr val="accent2"/>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ct val="20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1pPr>
            <a:lvl2pPr marL="571500" indent="-228600" algn="l" rtl="0" eaLnBrk="1" fontAlgn="base" hangingPunct="1">
              <a:spcBef>
                <a:spcPct val="20000"/>
              </a:spcBef>
              <a:spcAft>
                <a:spcPct val="0"/>
              </a:spcAft>
              <a:buClr>
                <a:schemeClr val="tx1"/>
              </a:buClr>
              <a:buChar char="o"/>
              <a:defRPr sz="2400">
                <a:solidFill>
                  <a:schemeClr val="dk1"/>
                </a:solidFill>
                <a:latin typeface="Calibri" panose="020F0502020204030204" pitchFamily="34" charset="0"/>
                <a:ea typeface="+mn-ea"/>
                <a:cs typeface="Calibri" panose="020F0502020204030204" pitchFamily="34" charset="0"/>
              </a:defRPr>
            </a:lvl2pPr>
            <a:lvl3pPr marL="914400" indent="-228600" algn="l" rtl="0" eaLnBrk="1" fontAlgn="base" hangingPunct="1">
              <a:spcBef>
                <a:spcPct val="20000"/>
              </a:spcBef>
              <a:spcAft>
                <a:spcPct val="0"/>
              </a:spcAft>
              <a:buClr>
                <a:schemeClr val="tx1"/>
              </a:buClr>
              <a:buFont typeface="Wingdings" pitchFamily="2" charset="2"/>
              <a:buChar char="§"/>
              <a:defRPr sz="2400">
                <a:solidFill>
                  <a:schemeClr val="dk1"/>
                </a:solidFill>
                <a:latin typeface="Calibri" panose="020F0502020204030204" pitchFamily="34" charset="0"/>
                <a:ea typeface="+mn-ea"/>
                <a:cs typeface="Calibri" panose="020F0502020204030204" pitchFamily="34" charset="0"/>
              </a:defRPr>
            </a:lvl3pPr>
            <a:lvl4pPr marL="1257300" indent="-228600" algn="l" rtl="0" eaLnBrk="1" fontAlgn="base" hangingPunct="1">
              <a:spcBef>
                <a:spcPct val="20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4pPr>
            <a:lvl5pPr marL="1600200" indent="-228600" algn="l" rtl="0" eaLnBrk="1" fontAlgn="base" hangingPunct="1">
              <a:spcBef>
                <a:spcPct val="25000"/>
              </a:spcBef>
              <a:spcAft>
                <a:spcPct val="0"/>
              </a:spcAft>
              <a:buClr>
                <a:schemeClr val="tx1"/>
              </a:buClr>
              <a:buChar char="•"/>
              <a:defRPr sz="2400">
                <a:solidFill>
                  <a:schemeClr val="dk1"/>
                </a:solidFill>
                <a:latin typeface="Calibri" panose="020F0502020204030204" pitchFamily="34" charset="0"/>
                <a:ea typeface="+mn-ea"/>
                <a:cs typeface="Calibri" panose="020F0502020204030204" pitchFamily="34" charset="0"/>
              </a:defRPr>
            </a:lvl5pPr>
            <a:lvl6pPr marL="20574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6pPr>
            <a:lvl7pPr marL="25146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7pPr>
            <a:lvl8pPr marL="29718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8pPr>
            <a:lvl9pPr marL="34290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9pPr>
          </a:lstStyle>
          <a:p>
            <a:pPr marL="0" indent="0">
              <a:buClr>
                <a:prstClr val="black"/>
              </a:buClr>
              <a:buFontTx/>
              <a:buNone/>
            </a:pPr>
            <a:r>
              <a:rPr lang="en-US" sz="3000" kern="0" dirty="0">
                <a:solidFill>
                  <a:prstClr val="black"/>
                </a:solidFill>
                <a:latin typeface="+mj-lt"/>
              </a:rPr>
              <a:t>Today’s intended outcomes are to:</a:t>
            </a:r>
          </a:p>
          <a:p>
            <a:pPr marL="457200" indent="-457200">
              <a:buClr>
                <a:prstClr val="black"/>
              </a:buClr>
              <a:buFont typeface="+mj-lt"/>
              <a:buAutoNum type="arabicPeriod"/>
            </a:pPr>
            <a:r>
              <a:rPr lang="en-US" sz="3000" kern="0" dirty="0">
                <a:solidFill>
                  <a:schemeClr val="tx1"/>
                </a:solidFill>
                <a:latin typeface="+mj-lt"/>
              </a:rPr>
              <a:t>Review the features of your chosen model: </a:t>
            </a:r>
            <a:r>
              <a:rPr lang="en-US" sz="3000" i="1" kern="0" dirty="0">
                <a:solidFill>
                  <a:schemeClr val="tx1"/>
                </a:solidFill>
                <a:latin typeface="+mj-lt"/>
              </a:rPr>
              <a:t>Embedded Practice </a:t>
            </a:r>
            <a:r>
              <a:rPr lang="en-US" sz="3000" kern="0" dirty="0">
                <a:solidFill>
                  <a:schemeClr val="tx1"/>
                </a:solidFill>
                <a:latin typeface="+mj-lt"/>
              </a:rPr>
              <a:t>&amp; </a:t>
            </a:r>
            <a:r>
              <a:rPr lang="en-US" sz="3000" i="1" kern="0" dirty="0">
                <a:solidFill>
                  <a:schemeClr val="tx1"/>
                </a:solidFill>
                <a:latin typeface="+mj-lt"/>
              </a:rPr>
              <a:t>Student Learning Goals</a:t>
            </a:r>
            <a:endParaRPr lang="en-US" sz="3000" kern="0" dirty="0">
              <a:solidFill>
                <a:schemeClr val="tx1"/>
              </a:solidFill>
              <a:latin typeface="+mj-lt"/>
            </a:endParaRPr>
          </a:p>
          <a:p>
            <a:pPr marL="457200" indent="-457200">
              <a:buClr>
                <a:prstClr val="black"/>
              </a:buClr>
              <a:buFont typeface="+mj-lt"/>
              <a:buAutoNum type="arabicPeriod"/>
            </a:pPr>
            <a:r>
              <a:rPr lang="en-US" sz="3000" kern="0" dirty="0">
                <a:solidFill>
                  <a:srgbClr val="FF0000"/>
                </a:solidFill>
                <a:latin typeface="+mj-lt"/>
              </a:rPr>
              <a:t>Understand how instructional processes lead to instructional outcomes using the 3e rubric and guidance</a:t>
            </a:r>
          </a:p>
          <a:p>
            <a:pPr marL="457200" indent="-457200">
              <a:buClr>
                <a:prstClr val="black"/>
              </a:buClr>
              <a:buFont typeface="+mj-lt"/>
              <a:buAutoNum type="arabicPeriod"/>
            </a:pPr>
            <a:r>
              <a:rPr lang="en-US" sz="3000" kern="0" dirty="0">
                <a:solidFill>
                  <a:schemeClr val="tx1"/>
                </a:solidFill>
                <a:latin typeface="+mj-lt"/>
              </a:rPr>
              <a:t>Plan for implementation</a:t>
            </a:r>
            <a:endParaRPr lang="en-US" sz="3000" b="1" kern="0" dirty="0">
              <a:solidFill>
                <a:schemeClr val="tx1"/>
              </a:solidFill>
              <a:latin typeface="+mj-lt"/>
            </a:endParaRPr>
          </a:p>
          <a:p>
            <a:pPr marL="0" indent="0">
              <a:buFontTx/>
              <a:buNone/>
            </a:pPr>
            <a:endParaRPr lang="en-US" sz="2000" b="1" kern="0" dirty="0">
              <a:latin typeface="Century Gothic" pitchFamily="34" charset="0"/>
              <a:ea typeface="ＭＳ Ｐゴシック" charset="-128"/>
            </a:endParaRPr>
          </a:p>
          <a:p>
            <a:pPr>
              <a:buFontTx/>
              <a:buNone/>
            </a:pPr>
            <a:endParaRPr lang="en-US" kern="0" dirty="0"/>
          </a:p>
        </p:txBody>
      </p:sp>
    </p:spTree>
    <p:extLst>
      <p:ext uri="{BB962C8B-B14F-4D97-AF65-F5344CB8AC3E}">
        <p14:creationId xmlns:p14="http://schemas.microsoft.com/office/powerpoint/2010/main" val="2242736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9|0.9|0.9"/>
</p:tagLst>
</file>

<file path=ppt/tags/tag2.xml><?xml version="1.0" encoding="utf-8"?>
<p:tagLst xmlns:a="http://schemas.openxmlformats.org/drawingml/2006/main" xmlns:r="http://schemas.openxmlformats.org/officeDocument/2006/relationships" xmlns:p="http://schemas.openxmlformats.org/presentationml/2006/main">
  <p:tag name="TIMING" val="|15.9|0.9|0.9"/>
</p:tagLst>
</file>

<file path=ppt/tags/tag3.xml><?xml version="1.0" encoding="utf-8"?>
<p:tagLst xmlns:a="http://schemas.openxmlformats.org/drawingml/2006/main" xmlns:r="http://schemas.openxmlformats.org/officeDocument/2006/relationships" xmlns:p="http://schemas.openxmlformats.org/presentationml/2006/main">
  <p:tag name="TIMING" val="|13.1|34.2|43.7"/>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95186"/>
      </a:dk2>
      <a:lt2>
        <a:srgbClr val="E7E6E6"/>
      </a:lt2>
      <a:accent1>
        <a:srgbClr val="1C5F8A"/>
      </a:accent1>
      <a:accent2>
        <a:srgbClr val="F46809"/>
      </a:accent2>
      <a:accent3>
        <a:srgbClr val="D8D8D8"/>
      </a:accent3>
      <a:accent4>
        <a:srgbClr val="F0AA00"/>
      </a:accent4>
      <a:accent5>
        <a:srgbClr val="008ABE"/>
      </a:accent5>
      <a:accent6>
        <a:srgbClr val="23736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2" ma:contentTypeDescription="Create a new document." ma:contentTypeScope="" ma:versionID="9c0c9bc70cdc270779b917418773c0a8">
  <xsd:schema xmlns:xsd="http://www.w3.org/2001/XMLSchema" xmlns:xs="http://www.w3.org/2001/XMLSchema" xmlns:p="http://schemas.microsoft.com/office/2006/metadata/properties" xmlns:ns2="6a1f635c-d292-4469-a7df-b4015b1ad9f2" xmlns:ns3="fb4ce569-0273-4228-9157-33b14876d013" targetNamespace="http://schemas.microsoft.com/office/2006/metadata/properties" ma:root="true" ma:fieldsID="d262ebc8035ca3eb3d051e97261e3d3e" ns2:_="" ns3:_="">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E4D046-FA9A-40D0-A3C3-F5368F1D268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a1f635c-d292-4469-a7df-b4015b1ad9f2"/>
    <ds:schemaRef ds:uri="http://purl.org/dc/elements/1.1/"/>
    <ds:schemaRef ds:uri="http://schemas.microsoft.com/office/2006/metadata/properties"/>
    <ds:schemaRef ds:uri="fb4ce569-0273-4228-9157-33b14876d013"/>
    <ds:schemaRef ds:uri="http://www.w3.org/XML/1998/namespace"/>
    <ds:schemaRef ds:uri="http://purl.org/dc/dcmitype/"/>
  </ds:schemaRefs>
</ds:datastoreItem>
</file>

<file path=customXml/itemProps2.xml><?xml version="1.0" encoding="utf-8"?>
<ds:datastoreItem xmlns:ds="http://schemas.openxmlformats.org/officeDocument/2006/customXml" ds:itemID="{9CF4EF45-C52C-4EB8-BFD2-15726DD234FF}">
  <ds:schemaRefs>
    <ds:schemaRef ds:uri="http://schemas.microsoft.com/sharepoint/v3/contenttype/forms"/>
  </ds:schemaRefs>
</ds:datastoreItem>
</file>

<file path=customXml/itemProps3.xml><?xml version="1.0" encoding="utf-8"?>
<ds:datastoreItem xmlns:ds="http://schemas.openxmlformats.org/officeDocument/2006/customXml" ds:itemID="{69C0D894-DB3F-4D0E-BAD4-2CCB9B2E7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f635c-d292-4469-a7df-b4015b1ad9f2"/>
    <ds:schemaRef ds:uri="fb4ce569-0273-4228-9157-33b14876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1387</TotalTime>
  <Words>3184</Words>
  <Application>Microsoft Office PowerPoint</Application>
  <PresentationFormat>Widescreen</PresentationFormat>
  <Paragraphs>177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Calibri Light</vt:lpstr>
      <vt:lpstr>Century Gothic</vt:lpstr>
      <vt:lpstr>Times New Roman</vt:lpstr>
      <vt:lpstr>Wingdings</vt:lpstr>
      <vt:lpstr>Office Theme</vt:lpstr>
      <vt:lpstr>Student Learning Options: Embedded Practice &amp;  Student Learning Goals  Fall Convening Module</vt:lpstr>
      <vt:lpstr>PowerPoint Presentation</vt:lpstr>
      <vt:lpstr>Year-at-a-Glance: Student Learning Options</vt:lpstr>
      <vt:lpstr>Guiding Principles</vt:lpstr>
      <vt:lpstr>Intended Outcomes: Overview</vt:lpstr>
      <vt:lpstr>Intended Outcomes</vt:lpstr>
      <vt:lpstr>Activity: Review Your Model (30 min.)</vt:lpstr>
      <vt:lpstr>Critical Discussion Questions for Local Teams</vt:lpstr>
      <vt:lpstr>Intended Outcomes</vt:lpstr>
      <vt:lpstr>PowerPoint Presentation</vt:lpstr>
      <vt:lpstr>PowerPoint Presentation</vt:lpstr>
      <vt:lpstr>PowerPoint Presentation</vt:lpstr>
      <vt:lpstr>Activity: “Left Side” (30 min.)</vt:lpstr>
      <vt:lpstr>Activity: “Right Side” (20 min.)</vt:lpstr>
      <vt:lpstr>Intended Outcomes</vt:lpstr>
      <vt:lpstr>Year-at-a-Glance: Student Learning Options</vt:lpstr>
      <vt:lpstr>Immediate District Next Steps</vt:lpstr>
      <vt:lpstr>Closing</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(52-60pt, normal or bold)</dc:title>
  <dc:creator>Matlach, Lauren</dc:creator>
  <cp:lastModifiedBy>LaBounty-McNair, Steven</cp:lastModifiedBy>
  <cp:revision>131</cp:revision>
  <cp:lastPrinted>2018-09-26T14:25:45Z</cp:lastPrinted>
  <dcterms:created xsi:type="dcterms:W3CDTF">2018-03-16T13:00:32Z</dcterms:created>
  <dcterms:modified xsi:type="dcterms:W3CDTF">2019-10-22T18:47:26Z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ies>
</file>