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76" r:id="rId2"/>
    <p:sldId id="377" r:id="rId3"/>
    <p:sldId id="378" r:id="rId4"/>
    <p:sldId id="379" r:id="rId5"/>
    <p:sldId id="395" r:id="rId6"/>
    <p:sldId id="380" r:id="rId7"/>
    <p:sldId id="381" r:id="rId8"/>
    <p:sldId id="382" r:id="rId9"/>
    <p:sldId id="383" r:id="rId10"/>
    <p:sldId id="384" r:id="rId11"/>
    <p:sldId id="385" r:id="rId12"/>
    <p:sldId id="386" r:id="rId13"/>
    <p:sldId id="387" r:id="rId14"/>
    <p:sldId id="388" r:id="rId15"/>
    <p:sldId id="389" r:id="rId16"/>
    <p:sldId id="390" r:id="rId17"/>
    <p:sldId id="391" r:id="rId18"/>
    <p:sldId id="392" r:id="rId19"/>
    <p:sldId id="393" r:id="rId20"/>
    <p:sldId id="394" r:id="rId2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p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4660"/>
  </p:normalViewPr>
  <p:slideViewPr>
    <p:cSldViewPr>
      <p:cViewPr>
        <p:scale>
          <a:sx n="78" d="100"/>
          <a:sy n="78" d="100"/>
        </p:scale>
        <p:origin x="-906" y="-6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82"/>
    </p:cViewPr>
  </p:sorterViewPr>
  <p:notesViewPr>
    <p:cSldViewPr>
      <p:cViewPr varScale="1">
        <p:scale>
          <a:sx n="55" d="100"/>
          <a:sy n="55" d="100"/>
        </p:scale>
        <p:origin x="-2856"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06B99B-6B48-4124-9E84-CF64E5D5B1A3}" type="doc">
      <dgm:prSet loTypeId="urn:microsoft.com/office/officeart/2005/8/layout/pyramid1" loCatId="pyramid" qsTypeId="urn:microsoft.com/office/officeart/2005/8/quickstyle/simple1" qsCatId="simple" csTypeId="urn:microsoft.com/office/officeart/2005/8/colors/accent1_5" csCatId="accent1" phldr="1"/>
      <dgm:spPr/>
    </dgm:pt>
    <dgm:pt modelId="{F04451EE-4F54-437E-AE33-356A5CF1818D}">
      <dgm:prSet phldrT="[Text]" custT="1"/>
      <dgm:spPr>
        <a:solidFill>
          <a:schemeClr val="accent1">
            <a:lumMod val="40000"/>
            <a:lumOff val="60000"/>
          </a:schemeClr>
        </a:solidFill>
      </dgm:spPr>
      <dgm:t>
        <a:bodyPr/>
        <a:lstStyle/>
        <a:p>
          <a:r>
            <a:rPr lang="en-US" sz="2000" dirty="0" smtClean="0">
              <a:solidFill>
                <a:srgbClr val="CC0099"/>
              </a:solidFill>
            </a:rPr>
            <a:t>Tier 3:</a:t>
          </a:r>
        </a:p>
        <a:p>
          <a:r>
            <a:rPr lang="en-US" sz="2000" dirty="0" smtClean="0"/>
            <a:t>Domain- Specific Words</a:t>
          </a:r>
          <a:endParaRPr lang="en-US" sz="2000" dirty="0"/>
        </a:p>
      </dgm:t>
    </dgm:pt>
    <dgm:pt modelId="{D92547F9-FA69-4269-9000-63BF245E72D4}" type="parTrans" cxnId="{E56BEE72-E2F2-4A32-9A99-5B30F8DCFAF0}">
      <dgm:prSet/>
      <dgm:spPr/>
      <dgm:t>
        <a:bodyPr/>
        <a:lstStyle/>
        <a:p>
          <a:endParaRPr lang="en-US"/>
        </a:p>
      </dgm:t>
    </dgm:pt>
    <dgm:pt modelId="{9DF14035-6130-4B7D-A20B-11AECD77C64B}" type="sibTrans" cxnId="{E56BEE72-E2F2-4A32-9A99-5B30F8DCFAF0}">
      <dgm:prSet/>
      <dgm:spPr/>
      <dgm:t>
        <a:bodyPr/>
        <a:lstStyle/>
        <a:p>
          <a:endParaRPr lang="en-US"/>
        </a:p>
      </dgm:t>
    </dgm:pt>
    <dgm:pt modelId="{D9DCBE93-56BE-484E-9551-B83FAD311885}">
      <dgm:prSet phldrT="[Text]" custT="1"/>
      <dgm:spPr>
        <a:solidFill>
          <a:schemeClr val="accent1">
            <a:lumMod val="40000"/>
            <a:lumOff val="60000"/>
          </a:schemeClr>
        </a:solidFill>
      </dgm:spPr>
      <dgm:t>
        <a:bodyPr/>
        <a:lstStyle/>
        <a:p>
          <a:r>
            <a:rPr lang="en-US" sz="2000" dirty="0" smtClean="0">
              <a:solidFill>
                <a:srgbClr val="CC0099"/>
              </a:solidFill>
            </a:rPr>
            <a:t>Tier 2:</a:t>
          </a:r>
        </a:p>
        <a:p>
          <a:r>
            <a:rPr lang="en-US" sz="2000" dirty="0" smtClean="0"/>
            <a:t>General Academic Words</a:t>
          </a:r>
          <a:endParaRPr lang="en-US" sz="2000" dirty="0"/>
        </a:p>
      </dgm:t>
    </dgm:pt>
    <dgm:pt modelId="{FB7EFAEE-1EDA-40CA-8EF1-65999E74A3D5}" type="parTrans" cxnId="{829CC661-63CC-4583-96B1-270FB96F5A0F}">
      <dgm:prSet/>
      <dgm:spPr/>
      <dgm:t>
        <a:bodyPr/>
        <a:lstStyle/>
        <a:p>
          <a:endParaRPr lang="en-US"/>
        </a:p>
      </dgm:t>
    </dgm:pt>
    <dgm:pt modelId="{82801A13-4CF9-4507-9AB0-D30DC38DA84D}" type="sibTrans" cxnId="{829CC661-63CC-4583-96B1-270FB96F5A0F}">
      <dgm:prSet/>
      <dgm:spPr/>
      <dgm:t>
        <a:bodyPr/>
        <a:lstStyle/>
        <a:p>
          <a:endParaRPr lang="en-US"/>
        </a:p>
      </dgm:t>
    </dgm:pt>
    <dgm:pt modelId="{9FB1E0F9-2B5B-4761-8D91-E726C8A9EF62}">
      <dgm:prSet phldrT="[Text]" custT="1"/>
      <dgm:spPr/>
      <dgm:t>
        <a:bodyPr/>
        <a:lstStyle/>
        <a:p>
          <a:r>
            <a:rPr lang="en-US" sz="2000" dirty="0" smtClean="0">
              <a:solidFill>
                <a:srgbClr val="CC0099"/>
              </a:solidFill>
            </a:rPr>
            <a:t>Tier 1:</a:t>
          </a:r>
        </a:p>
        <a:p>
          <a:r>
            <a:rPr lang="en-US" sz="2000" dirty="0" smtClean="0"/>
            <a:t>Words of Everyday Speech</a:t>
          </a:r>
          <a:endParaRPr lang="en-US" sz="2000" dirty="0"/>
        </a:p>
      </dgm:t>
    </dgm:pt>
    <dgm:pt modelId="{B9EDEDA1-E892-4124-B6D6-7CE85BE26647}" type="parTrans" cxnId="{13A0A1F0-78DA-4B8A-8260-15207C29D603}">
      <dgm:prSet/>
      <dgm:spPr/>
      <dgm:t>
        <a:bodyPr/>
        <a:lstStyle/>
        <a:p>
          <a:endParaRPr lang="en-US"/>
        </a:p>
      </dgm:t>
    </dgm:pt>
    <dgm:pt modelId="{1CB4DDD9-9CB7-4A1B-A0FA-BF7236CA0FF6}" type="sibTrans" cxnId="{13A0A1F0-78DA-4B8A-8260-15207C29D603}">
      <dgm:prSet/>
      <dgm:spPr/>
      <dgm:t>
        <a:bodyPr/>
        <a:lstStyle/>
        <a:p>
          <a:endParaRPr lang="en-US"/>
        </a:p>
      </dgm:t>
    </dgm:pt>
    <dgm:pt modelId="{E89C6206-068A-4D72-909E-A01C3550FFB4}" type="pres">
      <dgm:prSet presAssocID="{B906B99B-6B48-4124-9E84-CF64E5D5B1A3}" presName="Name0" presStyleCnt="0">
        <dgm:presLayoutVars>
          <dgm:dir/>
          <dgm:animLvl val="lvl"/>
          <dgm:resizeHandles val="exact"/>
        </dgm:presLayoutVars>
      </dgm:prSet>
      <dgm:spPr/>
    </dgm:pt>
    <dgm:pt modelId="{D7FC13F9-BAFF-4D20-BB56-DE6BEB792FA3}" type="pres">
      <dgm:prSet presAssocID="{F04451EE-4F54-437E-AE33-356A5CF1818D}" presName="Name8" presStyleCnt="0"/>
      <dgm:spPr/>
    </dgm:pt>
    <dgm:pt modelId="{B1CF9783-1860-4034-BE0A-3FE0DBB69627}" type="pres">
      <dgm:prSet presAssocID="{F04451EE-4F54-437E-AE33-356A5CF1818D}" presName="level" presStyleLbl="node1" presStyleIdx="0" presStyleCnt="3">
        <dgm:presLayoutVars>
          <dgm:chMax val="1"/>
          <dgm:bulletEnabled val="1"/>
        </dgm:presLayoutVars>
      </dgm:prSet>
      <dgm:spPr/>
      <dgm:t>
        <a:bodyPr/>
        <a:lstStyle/>
        <a:p>
          <a:endParaRPr lang="en-US"/>
        </a:p>
      </dgm:t>
    </dgm:pt>
    <dgm:pt modelId="{2FAEC83D-81BA-40E5-83E8-89FC1CB65057}" type="pres">
      <dgm:prSet presAssocID="{F04451EE-4F54-437E-AE33-356A5CF1818D}" presName="levelTx" presStyleLbl="revTx" presStyleIdx="0" presStyleCnt="0">
        <dgm:presLayoutVars>
          <dgm:chMax val="1"/>
          <dgm:bulletEnabled val="1"/>
        </dgm:presLayoutVars>
      </dgm:prSet>
      <dgm:spPr/>
      <dgm:t>
        <a:bodyPr/>
        <a:lstStyle/>
        <a:p>
          <a:endParaRPr lang="en-US"/>
        </a:p>
      </dgm:t>
    </dgm:pt>
    <dgm:pt modelId="{4D752A24-FF7F-42D1-9D30-4334B3D2338E}" type="pres">
      <dgm:prSet presAssocID="{D9DCBE93-56BE-484E-9551-B83FAD311885}" presName="Name8" presStyleCnt="0"/>
      <dgm:spPr/>
    </dgm:pt>
    <dgm:pt modelId="{73BC77F1-1A8C-4D73-A03F-DCFB69E5BCEB}" type="pres">
      <dgm:prSet presAssocID="{D9DCBE93-56BE-484E-9551-B83FAD311885}" presName="level" presStyleLbl="node1" presStyleIdx="1" presStyleCnt="3">
        <dgm:presLayoutVars>
          <dgm:chMax val="1"/>
          <dgm:bulletEnabled val="1"/>
        </dgm:presLayoutVars>
      </dgm:prSet>
      <dgm:spPr/>
      <dgm:t>
        <a:bodyPr/>
        <a:lstStyle/>
        <a:p>
          <a:endParaRPr lang="en-US"/>
        </a:p>
      </dgm:t>
    </dgm:pt>
    <dgm:pt modelId="{0CE84BD3-D91B-422F-91B7-0B1D82421BA2}" type="pres">
      <dgm:prSet presAssocID="{D9DCBE93-56BE-484E-9551-B83FAD311885}" presName="levelTx" presStyleLbl="revTx" presStyleIdx="0" presStyleCnt="0">
        <dgm:presLayoutVars>
          <dgm:chMax val="1"/>
          <dgm:bulletEnabled val="1"/>
        </dgm:presLayoutVars>
      </dgm:prSet>
      <dgm:spPr/>
      <dgm:t>
        <a:bodyPr/>
        <a:lstStyle/>
        <a:p>
          <a:endParaRPr lang="en-US"/>
        </a:p>
      </dgm:t>
    </dgm:pt>
    <dgm:pt modelId="{9EBBD776-7F2F-429A-B2BD-C57E2F821184}" type="pres">
      <dgm:prSet presAssocID="{9FB1E0F9-2B5B-4761-8D91-E726C8A9EF62}" presName="Name8" presStyleCnt="0"/>
      <dgm:spPr/>
    </dgm:pt>
    <dgm:pt modelId="{B67C7231-69EE-44DD-A746-803B082BAA4B}" type="pres">
      <dgm:prSet presAssocID="{9FB1E0F9-2B5B-4761-8D91-E726C8A9EF62}" presName="level" presStyleLbl="node1" presStyleIdx="2" presStyleCnt="3">
        <dgm:presLayoutVars>
          <dgm:chMax val="1"/>
          <dgm:bulletEnabled val="1"/>
        </dgm:presLayoutVars>
      </dgm:prSet>
      <dgm:spPr/>
      <dgm:t>
        <a:bodyPr/>
        <a:lstStyle/>
        <a:p>
          <a:endParaRPr lang="en-US"/>
        </a:p>
      </dgm:t>
    </dgm:pt>
    <dgm:pt modelId="{0E43FF11-D2D3-42EB-A3CC-5D2D74D5F010}" type="pres">
      <dgm:prSet presAssocID="{9FB1E0F9-2B5B-4761-8D91-E726C8A9EF62}" presName="levelTx" presStyleLbl="revTx" presStyleIdx="0" presStyleCnt="0">
        <dgm:presLayoutVars>
          <dgm:chMax val="1"/>
          <dgm:bulletEnabled val="1"/>
        </dgm:presLayoutVars>
      </dgm:prSet>
      <dgm:spPr/>
      <dgm:t>
        <a:bodyPr/>
        <a:lstStyle/>
        <a:p>
          <a:endParaRPr lang="en-US"/>
        </a:p>
      </dgm:t>
    </dgm:pt>
  </dgm:ptLst>
  <dgm:cxnLst>
    <dgm:cxn modelId="{B8ABB554-EC58-42A3-85C5-00AD8D921CC0}" type="presOf" srcId="{B906B99B-6B48-4124-9E84-CF64E5D5B1A3}" destId="{E89C6206-068A-4D72-909E-A01C3550FFB4}" srcOrd="0" destOrd="0" presId="urn:microsoft.com/office/officeart/2005/8/layout/pyramid1"/>
    <dgm:cxn modelId="{E56BEE72-E2F2-4A32-9A99-5B30F8DCFAF0}" srcId="{B906B99B-6B48-4124-9E84-CF64E5D5B1A3}" destId="{F04451EE-4F54-437E-AE33-356A5CF1818D}" srcOrd="0" destOrd="0" parTransId="{D92547F9-FA69-4269-9000-63BF245E72D4}" sibTransId="{9DF14035-6130-4B7D-A20B-11AECD77C64B}"/>
    <dgm:cxn modelId="{ECAC1654-A302-4E82-8492-210067F674B9}" type="presOf" srcId="{D9DCBE93-56BE-484E-9551-B83FAD311885}" destId="{0CE84BD3-D91B-422F-91B7-0B1D82421BA2}" srcOrd="1" destOrd="0" presId="urn:microsoft.com/office/officeart/2005/8/layout/pyramid1"/>
    <dgm:cxn modelId="{0E138F38-6A6F-4814-AEF8-3F1333836C9F}" type="presOf" srcId="{F04451EE-4F54-437E-AE33-356A5CF1818D}" destId="{2FAEC83D-81BA-40E5-83E8-89FC1CB65057}" srcOrd="1" destOrd="0" presId="urn:microsoft.com/office/officeart/2005/8/layout/pyramid1"/>
    <dgm:cxn modelId="{829CC661-63CC-4583-96B1-270FB96F5A0F}" srcId="{B906B99B-6B48-4124-9E84-CF64E5D5B1A3}" destId="{D9DCBE93-56BE-484E-9551-B83FAD311885}" srcOrd="1" destOrd="0" parTransId="{FB7EFAEE-1EDA-40CA-8EF1-65999E74A3D5}" sibTransId="{82801A13-4CF9-4507-9AB0-D30DC38DA84D}"/>
    <dgm:cxn modelId="{13A0A1F0-78DA-4B8A-8260-15207C29D603}" srcId="{B906B99B-6B48-4124-9E84-CF64E5D5B1A3}" destId="{9FB1E0F9-2B5B-4761-8D91-E726C8A9EF62}" srcOrd="2" destOrd="0" parTransId="{B9EDEDA1-E892-4124-B6D6-7CE85BE26647}" sibTransId="{1CB4DDD9-9CB7-4A1B-A0FA-BF7236CA0FF6}"/>
    <dgm:cxn modelId="{E5ADBB71-AD3C-4BEE-9949-F103B10E1FBC}" type="presOf" srcId="{D9DCBE93-56BE-484E-9551-B83FAD311885}" destId="{73BC77F1-1A8C-4D73-A03F-DCFB69E5BCEB}" srcOrd="0" destOrd="0" presId="urn:microsoft.com/office/officeart/2005/8/layout/pyramid1"/>
    <dgm:cxn modelId="{CB0A8B3D-86C8-4BA6-AB70-E8420FAF6895}" type="presOf" srcId="{9FB1E0F9-2B5B-4761-8D91-E726C8A9EF62}" destId="{0E43FF11-D2D3-42EB-A3CC-5D2D74D5F010}" srcOrd="1" destOrd="0" presId="urn:microsoft.com/office/officeart/2005/8/layout/pyramid1"/>
    <dgm:cxn modelId="{3E0CEE50-569A-43B9-AEC5-71EEC5FDF662}" type="presOf" srcId="{9FB1E0F9-2B5B-4761-8D91-E726C8A9EF62}" destId="{B67C7231-69EE-44DD-A746-803B082BAA4B}" srcOrd="0" destOrd="0" presId="urn:microsoft.com/office/officeart/2005/8/layout/pyramid1"/>
    <dgm:cxn modelId="{C0D8B087-60DF-4C0A-8EE2-B71C49089541}" type="presOf" srcId="{F04451EE-4F54-437E-AE33-356A5CF1818D}" destId="{B1CF9783-1860-4034-BE0A-3FE0DBB69627}" srcOrd="0" destOrd="0" presId="urn:microsoft.com/office/officeart/2005/8/layout/pyramid1"/>
    <dgm:cxn modelId="{5D48F105-67C7-4085-8134-23F00558AD28}" type="presParOf" srcId="{E89C6206-068A-4D72-909E-A01C3550FFB4}" destId="{D7FC13F9-BAFF-4D20-BB56-DE6BEB792FA3}" srcOrd="0" destOrd="0" presId="urn:microsoft.com/office/officeart/2005/8/layout/pyramid1"/>
    <dgm:cxn modelId="{C0E403A2-2D7A-4AEC-A1BC-6D6024115F6F}" type="presParOf" srcId="{D7FC13F9-BAFF-4D20-BB56-DE6BEB792FA3}" destId="{B1CF9783-1860-4034-BE0A-3FE0DBB69627}" srcOrd="0" destOrd="0" presId="urn:microsoft.com/office/officeart/2005/8/layout/pyramid1"/>
    <dgm:cxn modelId="{DAFD3F40-62F8-43E5-A926-707CA68A9963}" type="presParOf" srcId="{D7FC13F9-BAFF-4D20-BB56-DE6BEB792FA3}" destId="{2FAEC83D-81BA-40E5-83E8-89FC1CB65057}" srcOrd="1" destOrd="0" presId="urn:microsoft.com/office/officeart/2005/8/layout/pyramid1"/>
    <dgm:cxn modelId="{9EB46CFC-8E77-49FA-8B8B-D8358FF3ADC6}" type="presParOf" srcId="{E89C6206-068A-4D72-909E-A01C3550FFB4}" destId="{4D752A24-FF7F-42D1-9D30-4334B3D2338E}" srcOrd="1" destOrd="0" presId="urn:microsoft.com/office/officeart/2005/8/layout/pyramid1"/>
    <dgm:cxn modelId="{A0A769C2-BBBD-4B62-8756-2E22518EEDEA}" type="presParOf" srcId="{4D752A24-FF7F-42D1-9D30-4334B3D2338E}" destId="{73BC77F1-1A8C-4D73-A03F-DCFB69E5BCEB}" srcOrd="0" destOrd="0" presId="urn:microsoft.com/office/officeart/2005/8/layout/pyramid1"/>
    <dgm:cxn modelId="{E8D23B88-C59A-42D3-81ED-663A6DFAF8D9}" type="presParOf" srcId="{4D752A24-FF7F-42D1-9D30-4334B3D2338E}" destId="{0CE84BD3-D91B-422F-91B7-0B1D82421BA2}" srcOrd="1" destOrd="0" presId="urn:microsoft.com/office/officeart/2005/8/layout/pyramid1"/>
    <dgm:cxn modelId="{C321A253-AE7F-4000-89B1-5A56F913E871}" type="presParOf" srcId="{E89C6206-068A-4D72-909E-A01C3550FFB4}" destId="{9EBBD776-7F2F-429A-B2BD-C57E2F821184}" srcOrd="2" destOrd="0" presId="urn:microsoft.com/office/officeart/2005/8/layout/pyramid1"/>
    <dgm:cxn modelId="{E7749977-1C58-4E4F-8847-45A994202DDA}" type="presParOf" srcId="{9EBBD776-7F2F-429A-B2BD-C57E2F821184}" destId="{B67C7231-69EE-44DD-A746-803B082BAA4B}" srcOrd="0" destOrd="0" presId="urn:microsoft.com/office/officeart/2005/8/layout/pyramid1"/>
    <dgm:cxn modelId="{1B18B393-B4F8-4C03-BBCF-D326B130E625}" type="presParOf" srcId="{9EBBD776-7F2F-429A-B2BD-C57E2F821184}" destId="{0E43FF11-D2D3-42EB-A3CC-5D2D74D5F010}"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F9783-1860-4034-BE0A-3FE0DBB69627}">
      <dsp:nvSpPr>
        <dsp:cNvPr id="0" name=""/>
        <dsp:cNvSpPr/>
      </dsp:nvSpPr>
      <dsp:spPr>
        <a:xfrm>
          <a:off x="2158999" y="0"/>
          <a:ext cx="2159000" cy="1524000"/>
        </a:xfrm>
        <a:prstGeom prst="trapezoid">
          <a:avLst>
            <a:gd name="adj" fmla="val 70833"/>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rgbClr val="CC0099"/>
              </a:solidFill>
            </a:rPr>
            <a:t>Tier 3:</a:t>
          </a:r>
        </a:p>
        <a:p>
          <a:pPr lvl="0" algn="ctr" defTabSz="889000">
            <a:lnSpc>
              <a:spcPct val="90000"/>
            </a:lnSpc>
            <a:spcBef>
              <a:spcPct val="0"/>
            </a:spcBef>
            <a:spcAft>
              <a:spcPct val="35000"/>
            </a:spcAft>
          </a:pPr>
          <a:r>
            <a:rPr lang="en-US" sz="2000" kern="1200" dirty="0" smtClean="0"/>
            <a:t>Domain- Specific Words</a:t>
          </a:r>
          <a:endParaRPr lang="en-US" sz="2000" kern="1200" dirty="0"/>
        </a:p>
      </dsp:txBody>
      <dsp:txXfrm>
        <a:off x="2158999" y="0"/>
        <a:ext cx="2159000" cy="1524000"/>
      </dsp:txXfrm>
    </dsp:sp>
    <dsp:sp modelId="{73BC77F1-1A8C-4D73-A03F-DCFB69E5BCEB}">
      <dsp:nvSpPr>
        <dsp:cNvPr id="0" name=""/>
        <dsp:cNvSpPr/>
      </dsp:nvSpPr>
      <dsp:spPr>
        <a:xfrm>
          <a:off x="1079499" y="1523999"/>
          <a:ext cx="4318000" cy="1524000"/>
        </a:xfrm>
        <a:prstGeom prst="trapezoid">
          <a:avLst>
            <a:gd name="adj" fmla="val 70833"/>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rgbClr val="CC0099"/>
              </a:solidFill>
            </a:rPr>
            <a:t>Tier 2:</a:t>
          </a:r>
        </a:p>
        <a:p>
          <a:pPr lvl="0" algn="ctr" defTabSz="889000">
            <a:lnSpc>
              <a:spcPct val="90000"/>
            </a:lnSpc>
            <a:spcBef>
              <a:spcPct val="0"/>
            </a:spcBef>
            <a:spcAft>
              <a:spcPct val="35000"/>
            </a:spcAft>
          </a:pPr>
          <a:r>
            <a:rPr lang="en-US" sz="2000" kern="1200" dirty="0" smtClean="0"/>
            <a:t>General Academic Words</a:t>
          </a:r>
          <a:endParaRPr lang="en-US" sz="2000" kern="1200" dirty="0"/>
        </a:p>
      </dsp:txBody>
      <dsp:txXfrm>
        <a:off x="1835149" y="1523999"/>
        <a:ext cx="2806700" cy="1524000"/>
      </dsp:txXfrm>
    </dsp:sp>
    <dsp:sp modelId="{B67C7231-69EE-44DD-A746-803B082BAA4B}">
      <dsp:nvSpPr>
        <dsp:cNvPr id="0" name=""/>
        <dsp:cNvSpPr/>
      </dsp:nvSpPr>
      <dsp:spPr>
        <a:xfrm>
          <a:off x="0" y="3047999"/>
          <a:ext cx="6477000" cy="1524000"/>
        </a:xfrm>
        <a:prstGeom prst="trapezoid">
          <a:avLst>
            <a:gd name="adj" fmla="val 70833"/>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rgbClr val="CC0099"/>
              </a:solidFill>
            </a:rPr>
            <a:t>Tier 1:</a:t>
          </a:r>
        </a:p>
        <a:p>
          <a:pPr lvl="0" algn="ctr" defTabSz="889000">
            <a:lnSpc>
              <a:spcPct val="90000"/>
            </a:lnSpc>
            <a:spcBef>
              <a:spcPct val="0"/>
            </a:spcBef>
            <a:spcAft>
              <a:spcPct val="35000"/>
            </a:spcAft>
          </a:pPr>
          <a:r>
            <a:rPr lang="en-US" sz="2000" kern="1200" dirty="0" smtClean="0"/>
            <a:t>Words of Everyday Speech</a:t>
          </a:r>
          <a:endParaRPr lang="en-US" sz="2000" kern="1200" dirty="0"/>
        </a:p>
      </dsp:txBody>
      <dsp:txXfrm>
        <a:off x="1133474" y="3047999"/>
        <a:ext cx="4210050" cy="1524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E9FE0C48-9F97-46D4-BECD-B165E06E0FC4}" type="datetimeFigureOut">
              <a:rPr lang="en-US" smtClean="0"/>
              <a:pPr/>
              <a:t>7/14/2016</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17481EF3-B683-4A18-8CD4-A32B900A8D38}" type="slidenum">
              <a:rPr lang="en-US" smtClean="0"/>
              <a:pPr/>
              <a:t>‹#›</a:t>
            </a:fld>
            <a:endParaRPr lang="en-US" dirty="0"/>
          </a:p>
        </p:txBody>
      </p:sp>
    </p:spTree>
    <p:extLst>
      <p:ext uri="{BB962C8B-B14F-4D97-AF65-F5344CB8AC3E}">
        <p14:creationId xmlns:p14="http://schemas.microsoft.com/office/powerpoint/2010/main" val="1863367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A1D78217-3E96-48D7-94D1-864F6D3DC608}" type="datetimeFigureOut">
              <a:rPr lang="en-US" smtClean="0"/>
              <a:pPr/>
              <a:t>7/14/2016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6EA9D8D-FD15-4445-8BFA-4BB474DD4ECF}" type="slidenum">
              <a:rPr lang="en-US" smtClean="0"/>
              <a:pPr/>
              <a:t>‹#›</a:t>
            </a:fld>
            <a:endParaRPr lang="en-US" dirty="0"/>
          </a:p>
        </p:txBody>
      </p:sp>
    </p:spTree>
    <p:extLst>
      <p:ext uri="{BB962C8B-B14F-4D97-AF65-F5344CB8AC3E}">
        <p14:creationId xmlns:p14="http://schemas.microsoft.com/office/powerpoint/2010/main" val="315284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achievethecore.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6" name="Shape 93"/>
          <p:cNvSpPr>
            <a:spLocks noGrp="1" noRot="1" noChangeAspect="1" noTextEdit="1"/>
          </p:cNvSpPr>
          <p:nvPr>
            <p:ph type="sldImg" idx="2"/>
          </p:nvPr>
        </p:nvSpPr>
        <p:spPr>
          <a:noFill/>
          <a:ln>
            <a:headEnd/>
            <a:tailEnd/>
          </a:ln>
        </p:spPr>
      </p:sp>
      <p:sp>
        <p:nvSpPr>
          <p:cNvPr id="94" name="Shape 94"/>
          <p:cNvSpPr txBox="1">
            <a:spLocks noGrp="1"/>
          </p:cNvSpPr>
          <p:nvPr>
            <p:ph type="body" idx="1"/>
          </p:nvPr>
        </p:nvSpPr>
        <p:spPr>
          <a:xfrm>
            <a:off x="685800" y="4416426"/>
            <a:ext cx="5486400" cy="9128997"/>
          </a:xfrm>
          <a:ln/>
        </p:spPr>
        <p:txBody>
          <a:bodyPr tIns="45700" bIns="45700" anchor="t">
            <a:spAutoFit/>
          </a:bodyPr>
          <a:lstStyle/>
          <a:p>
            <a:pPr eaLnBrk="1" fontAlgn="auto" hangingPunct="1">
              <a:spcBef>
                <a:spcPts val="0"/>
              </a:spcBef>
              <a:spcAft>
                <a:spcPts val="0"/>
              </a:spcAft>
              <a:defRPr/>
            </a:pPr>
            <a:r>
              <a:rPr lang="x-none" sz="1650"/>
              <a:t>To have more students </a:t>
            </a:r>
            <a:r>
              <a:rPr lang="x-none" sz="1650" smtClean="0"/>
              <a:t>meet </a:t>
            </a:r>
            <a:r>
              <a:rPr lang="x-none" sz="1650"/>
              <a:t>the requirements for post-secondary success, there </a:t>
            </a:r>
            <a:r>
              <a:rPr lang="x-none" sz="1650" smtClean="0"/>
              <a:t>need</a:t>
            </a:r>
            <a:r>
              <a:rPr lang="en-US" sz="1650" dirty="0" smtClean="0"/>
              <a:t>s to be</a:t>
            </a:r>
            <a:r>
              <a:rPr lang="x-none" sz="1650" smtClean="0"/>
              <a:t> </a:t>
            </a:r>
            <a:r>
              <a:rPr lang="x-none" sz="1650"/>
              <a:t>greater clarity in what </a:t>
            </a:r>
            <a:r>
              <a:rPr lang="en-US" sz="1650" dirty="0" smtClean="0"/>
              <a:t>is </a:t>
            </a:r>
            <a:r>
              <a:rPr lang="x-none" sz="1650" smtClean="0"/>
              <a:t>expected </a:t>
            </a:r>
            <a:r>
              <a:rPr lang="x-none" sz="1650"/>
              <a:t>of students each year during </a:t>
            </a:r>
            <a:r>
              <a:rPr lang="en-US" sz="1650" dirty="0" smtClean="0"/>
              <a:t>K</a:t>
            </a:r>
            <a:r>
              <a:rPr lang="x-none" sz="1650" smtClean="0"/>
              <a:t>-12 </a:t>
            </a:r>
            <a:r>
              <a:rPr lang="x-none" sz="1650"/>
              <a:t>education.</a:t>
            </a:r>
          </a:p>
          <a:p>
            <a:pPr eaLnBrk="1" fontAlgn="auto" hangingPunct="1">
              <a:spcBef>
                <a:spcPts val="0"/>
              </a:spcBef>
              <a:spcAft>
                <a:spcPts val="0"/>
              </a:spcAft>
              <a:defRPr/>
            </a:pPr>
            <a:endParaRPr lang="x-none" sz="1650"/>
          </a:p>
          <a:p>
            <a:pPr eaLnBrk="1" fontAlgn="auto" hangingPunct="1">
              <a:spcBef>
                <a:spcPts val="0"/>
              </a:spcBef>
              <a:spcAft>
                <a:spcPts val="0"/>
              </a:spcAft>
              <a:defRPr/>
            </a:pPr>
            <a:r>
              <a:rPr lang="x-none" sz="1650"/>
              <a:t>Typical state standards that preceded the Common Core were too vague and too long to realistically inform instruction.  </a:t>
            </a:r>
          </a:p>
          <a:p>
            <a:pPr eaLnBrk="1" fontAlgn="auto" hangingPunct="1">
              <a:spcBef>
                <a:spcPts val="0"/>
              </a:spcBef>
              <a:spcAft>
                <a:spcPts val="0"/>
              </a:spcAft>
              <a:defRPr/>
            </a:pPr>
            <a:endParaRPr lang="x-none" sz="1650"/>
          </a:p>
          <a:p>
            <a:pPr eaLnBrk="1" fontAlgn="auto" hangingPunct="1">
              <a:spcBef>
                <a:spcPts val="0"/>
              </a:spcBef>
              <a:spcAft>
                <a:spcPts val="0"/>
              </a:spcAft>
              <a:defRPr/>
            </a:pPr>
            <a:r>
              <a:rPr lang="x-none" sz="1650"/>
              <a:t>So the Common Core was designed to be a set of standards that are </a:t>
            </a:r>
            <a:r>
              <a:rPr lang="x-none" sz="1650" i="1"/>
              <a:t>fewer</a:t>
            </a:r>
            <a:r>
              <a:rPr lang="x-none" sz="1650"/>
              <a:t> in number, </a:t>
            </a:r>
            <a:r>
              <a:rPr lang="x-none" sz="1650" i="1"/>
              <a:t>clearer</a:t>
            </a:r>
            <a:r>
              <a:rPr lang="x-none" sz="1650"/>
              <a:t> in describing outcomes, and </a:t>
            </a:r>
            <a:r>
              <a:rPr lang="x-none" sz="1650" i="1"/>
              <a:t>higher</a:t>
            </a:r>
            <a:r>
              <a:rPr lang="x-none" sz="1650"/>
              <a:t>. What is included is what is expected for ALL students.</a:t>
            </a:r>
          </a:p>
          <a:p>
            <a:pPr eaLnBrk="1" fontAlgn="auto" hangingPunct="1">
              <a:spcBef>
                <a:spcPts val="0"/>
              </a:spcBef>
              <a:spcAft>
                <a:spcPts val="0"/>
              </a:spcAft>
              <a:defRPr/>
            </a:pPr>
            <a:endParaRPr lang="x-none" sz="1650"/>
          </a:p>
          <a:p>
            <a:pPr eaLnBrk="1" fontAlgn="auto" hangingPunct="1">
              <a:spcBef>
                <a:spcPts val="0"/>
              </a:spcBef>
              <a:spcAft>
                <a:spcPts val="0"/>
              </a:spcAft>
              <a:defRPr/>
            </a:pPr>
            <a:r>
              <a:rPr lang="x-none" sz="1650"/>
              <a:t>To help students achieve these standards, all practitioners must be honest about the time they require. Teaching less at a much deeper level really is the key to Common Core success.</a:t>
            </a:r>
          </a:p>
          <a:p>
            <a:pPr eaLnBrk="1" fontAlgn="auto" hangingPunct="1">
              <a:spcBef>
                <a:spcPts val="0"/>
              </a:spcBef>
              <a:spcAft>
                <a:spcPts val="0"/>
              </a:spcAft>
              <a:defRPr/>
            </a:pPr>
            <a:endParaRPr lang="x-none" sz="1650"/>
          </a:p>
          <a:p>
            <a:pPr eaLnBrk="1" fontAlgn="auto" hangingPunct="1">
              <a:spcBef>
                <a:spcPts val="0"/>
              </a:spcBef>
              <a:spcAft>
                <a:spcPts val="0"/>
              </a:spcAft>
              <a:defRPr/>
            </a:pPr>
            <a:r>
              <a:rPr lang="x-none" sz="1650"/>
              <a:t>The decisions surrounding how to focus the standards had to be grounded in evidence regarding what students in fact need in order to have a solid base of education and to be well prepared for career or college demands. </a:t>
            </a:r>
          </a:p>
          <a:p>
            <a:pPr eaLnBrk="1" fontAlgn="auto" hangingPunct="1">
              <a:spcBef>
                <a:spcPts val="0"/>
              </a:spcBef>
              <a:spcAft>
                <a:spcPts val="0"/>
              </a:spcAft>
              <a:defRPr/>
            </a:pPr>
            <a:endParaRPr lang="x-none" sz="1650"/>
          </a:p>
          <a:p>
            <a:pPr eaLnBrk="1" fontAlgn="auto" hangingPunct="1">
              <a:spcBef>
                <a:spcPts val="0"/>
              </a:spcBef>
              <a:spcAft>
                <a:spcPts val="0"/>
              </a:spcAft>
              <a:defRPr/>
            </a:pPr>
            <a:r>
              <a:rPr lang="x-none" sz="1650"/>
              <a:t>There had to be many decisions about what </a:t>
            </a:r>
            <a:r>
              <a:rPr lang="x-none" sz="1650" i="1"/>
              <a:t>not </a:t>
            </a:r>
            <a:r>
              <a:rPr lang="x-none" sz="1650"/>
              <a:t>to include. The focus was narrowed to what mattered most. You can look at the anchor standards and probably agree that all of them are skills you would really want every student you know and care about to leave school able to exercise.</a:t>
            </a:r>
          </a:p>
          <a:p>
            <a:pPr eaLnBrk="1" fontAlgn="auto" hangingPunct="1">
              <a:spcBef>
                <a:spcPts val="0"/>
              </a:spcBef>
              <a:spcAft>
                <a:spcPts val="0"/>
              </a:spcAft>
              <a:defRPr/>
            </a:pPr>
            <a:endParaRPr lang="x-none" sz="1650"/>
          </a:p>
          <a:p>
            <a:pPr eaLnBrk="1" fontAlgn="auto" hangingPunct="1">
              <a:spcBef>
                <a:spcPts val="0"/>
              </a:spcBef>
              <a:spcAft>
                <a:spcPts val="0"/>
              </a:spcAft>
              <a:defRPr/>
            </a:pPr>
            <a:r>
              <a:rPr lang="x-none" sz="1650"/>
              <a:t>So the CCSS represent that rarest of moments in education when an effort starts by communicating that we must </a:t>
            </a:r>
            <a:r>
              <a:rPr lang="x-none" sz="1650" u="sng"/>
              <a:t>stop</a:t>
            </a:r>
            <a:r>
              <a:rPr lang="x-none" sz="1650"/>
              <a:t> doing certain things, rather than telling educators about </a:t>
            </a:r>
            <a:r>
              <a:rPr lang="x-none" sz="1650" i="1"/>
              <a:t>one more thing</a:t>
            </a:r>
            <a:r>
              <a:rPr lang="x-none" sz="1650"/>
              <a:t> they can add to their already overbooked agenda to help support their students.  You can think of the standards and this focus on the shifts that really are at the center of what is different about them as the “power of the eraser” over the power of the pen.  </a:t>
            </a:r>
          </a:p>
          <a:p>
            <a:pPr eaLnBrk="1" fontAlgn="auto" hangingPunct="1">
              <a:spcBef>
                <a:spcPts val="0"/>
              </a:spcBef>
              <a:spcAft>
                <a:spcPts val="0"/>
              </a:spcAft>
              <a:defRPr/>
            </a:pPr>
            <a:endParaRPr lang="x-none" sz="1650"/>
          </a:p>
        </p:txBody>
      </p:sp>
      <p:sp>
        <p:nvSpPr>
          <p:cNvPr id="52228" name="Shape 95"/>
          <p:cNvSpPr>
            <a:spLocks noGrp="1"/>
          </p:cNvSpPr>
          <p:nvPr>
            <p:ph type="sldNum" sz="quarter" idx="12"/>
          </p:nvPr>
        </p:nvSpPr>
        <p:spPr>
          <a:xfrm>
            <a:off x="3884613" y="9013240"/>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2674585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Instruct Participants to</a:t>
            </a:r>
            <a:r>
              <a:rPr lang="en-US" sz="1200" b="0" dirty="0" smtClean="0"/>
              <a:t>:</a:t>
            </a: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Reread the excerpt taking note of the Tier Two and Tier Three words highlighted in red and blue.  </a:t>
            </a: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Think about: </a:t>
            </a:r>
            <a:r>
              <a:rPr lang="en-US" sz="1200" i="1" baseline="0" dirty="0" smtClean="0"/>
              <a:t>Did you have similar words highlighted as tier 2 and tier 3?</a:t>
            </a: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Discuss with a partner:  Which word(s) is the most important to the overall meaning of the excerpt?  </a:t>
            </a:r>
          </a:p>
          <a:p>
            <a:pPr marL="228600" marR="0" indent="-22860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baseline="0" dirty="0" smtClean="0"/>
              <a:t>Say to Participants:  </a:t>
            </a:r>
            <a:endParaRPr lang="en-US" sz="1200" b="1" dirty="0" smtClean="0"/>
          </a:p>
          <a:p>
            <a:pPr>
              <a:buFont typeface="Arial" pitchFamily="34" charset="0"/>
              <a:buChar char="•"/>
            </a:pPr>
            <a:r>
              <a:rPr lang="en-US" sz="1200" kern="1200" baseline="0" dirty="0" smtClean="0">
                <a:solidFill>
                  <a:schemeClr val="tx1"/>
                </a:solidFill>
                <a:latin typeface="+mn-lt"/>
                <a:ea typeface="+mn-ea"/>
                <a:cs typeface="+mn-cs"/>
              </a:rPr>
              <a:t>Tier Three words often repeat; in this excerpt, all of the Tier Three words except </a:t>
            </a:r>
            <a:r>
              <a:rPr lang="en-US" sz="1200" i="1" kern="1200" baseline="0" dirty="0" smtClean="0">
                <a:solidFill>
                  <a:schemeClr val="tx1"/>
                </a:solidFill>
                <a:latin typeface="+mn-lt"/>
                <a:ea typeface="+mn-ea"/>
                <a:cs typeface="+mn-cs"/>
              </a:rPr>
              <a:t>mantle</a:t>
            </a:r>
            <a:r>
              <a:rPr lang="en-US" sz="1200" kern="1200" baseline="0" dirty="0" smtClean="0">
                <a:solidFill>
                  <a:schemeClr val="tx1"/>
                </a:solidFill>
                <a:latin typeface="+mn-lt"/>
                <a:ea typeface="+mn-ea"/>
                <a:cs typeface="+mn-cs"/>
              </a:rPr>
              <a:t> and </a:t>
            </a:r>
            <a:r>
              <a:rPr lang="en-US" sz="1200" i="1" kern="1200" baseline="0" dirty="0" smtClean="0">
                <a:solidFill>
                  <a:schemeClr val="tx1"/>
                </a:solidFill>
                <a:latin typeface="+mn-lt"/>
                <a:ea typeface="+mn-ea"/>
                <a:cs typeface="+mn-cs"/>
              </a:rPr>
              <a:t>lava</a:t>
            </a:r>
            <a:r>
              <a:rPr lang="en-US" sz="1200" kern="1200" baseline="0" dirty="0" smtClean="0">
                <a:solidFill>
                  <a:schemeClr val="tx1"/>
                </a:solidFill>
                <a:latin typeface="+mn-lt"/>
                <a:ea typeface="+mn-ea"/>
                <a:cs typeface="+mn-cs"/>
              </a:rPr>
              <a:t> appear at least twice.  </a:t>
            </a:r>
            <a:r>
              <a:rPr lang="en-US" sz="1200" i="1" kern="1200" baseline="0" dirty="0" smtClean="0">
                <a:solidFill>
                  <a:schemeClr val="tx1"/>
                </a:solidFill>
                <a:latin typeface="+mn-lt"/>
                <a:ea typeface="+mn-ea"/>
                <a:cs typeface="+mn-cs"/>
              </a:rPr>
              <a:t>Volcano(</a:t>
            </a:r>
            <a:r>
              <a:rPr lang="en-US" sz="1200" i="1" kern="1200" baseline="0" dirty="0" err="1" smtClean="0">
                <a:solidFill>
                  <a:schemeClr val="tx1"/>
                </a:solidFill>
                <a:latin typeface="+mn-lt"/>
                <a:ea typeface="+mn-ea"/>
                <a:cs typeface="+mn-cs"/>
              </a:rPr>
              <a:t>es</a:t>
            </a:r>
            <a:r>
              <a:rPr lang="en-US" sz="1200" kern="1200" baseline="0" dirty="0" smtClean="0">
                <a:solidFill>
                  <a:schemeClr val="tx1"/>
                </a:solidFill>
                <a:latin typeface="+mn-lt"/>
                <a:ea typeface="+mn-ea"/>
                <a:cs typeface="+mn-cs"/>
              </a:rPr>
              <a:t>) appears four times—five if </a:t>
            </a:r>
            <a:r>
              <a:rPr lang="en-US" sz="1200" i="1" kern="1200" baseline="0" dirty="0" smtClean="0">
                <a:solidFill>
                  <a:schemeClr val="tx1"/>
                </a:solidFill>
                <a:latin typeface="+mn-lt"/>
                <a:ea typeface="+mn-ea"/>
                <a:cs typeface="+mn-cs"/>
              </a:rPr>
              <a:t>volcanic</a:t>
            </a:r>
            <a:r>
              <a:rPr lang="en-US" sz="1200" kern="1200" baseline="0" dirty="0" smtClean="0">
                <a:solidFill>
                  <a:schemeClr val="tx1"/>
                </a:solidFill>
                <a:latin typeface="+mn-lt"/>
                <a:ea typeface="+mn-ea"/>
                <a:cs typeface="+mn-cs"/>
              </a:rPr>
              <a:t> is counted. </a:t>
            </a:r>
          </a:p>
          <a:p>
            <a:pPr>
              <a:buFont typeface="Arial" pitchFamily="34" charset="0"/>
              <a:buChar char="•"/>
            </a:pPr>
            <a:r>
              <a:rPr lang="en-US" sz="1200" kern="1200" baseline="0" dirty="0" smtClean="0">
                <a:solidFill>
                  <a:schemeClr val="tx1"/>
                </a:solidFill>
                <a:latin typeface="+mn-lt"/>
                <a:ea typeface="+mn-ea"/>
                <a:cs typeface="+mn-cs"/>
              </a:rPr>
              <a:t>As is also typical with Tier Three words, the text provides the reader with generous support in determining meaning, including explicit definitions (e.g., “the </a:t>
            </a:r>
            <a:r>
              <a:rPr lang="en-US" sz="1200" i="1" kern="1200" baseline="0" dirty="0" smtClean="0">
                <a:solidFill>
                  <a:schemeClr val="tx1"/>
                </a:solidFill>
                <a:latin typeface="+mn-lt"/>
                <a:ea typeface="+mn-ea"/>
                <a:cs typeface="+mn-cs"/>
              </a:rPr>
              <a:t>melted</a:t>
            </a:r>
            <a:r>
              <a:rPr lang="en-US" sz="1200" kern="1200" baseline="0" dirty="0" smtClean="0">
                <a:solidFill>
                  <a:schemeClr val="tx1"/>
                </a:solidFill>
                <a:latin typeface="+mn-lt"/>
                <a:ea typeface="+mn-ea"/>
                <a:cs typeface="+mn-cs"/>
              </a:rPr>
              <a:t>, or </a:t>
            </a:r>
            <a:r>
              <a:rPr lang="en-US" sz="1200" i="1" kern="1200" baseline="0" dirty="0" smtClean="0">
                <a:solidFill>
                  <a:schemeClr val="tx1"/>
                </a:solidFill>
                <a:latin typeface="+mn-lt"/>
                <a:ea typeface="+mn-ea"/>
                <a:cs typeface="+mn-cs"/>
              </a:rPr>
              <a:t>molten</a:t>
            </a:r>
            <a:r>
              <a:rPr lang="en-US" sz="1200" kern="1200" baseline="0" dirty="0" smtClean="0">
                <a:solidFill>
                  <a:schemeClr val="tx1"/>
                </a:solidFill>
                <a:latin typeface="+mn-lt"/>
                <a:ea typeface="+mn-ea"/>
                <a:cs typeface="+mn-cs"/>
              </a:rPr>
              <a:t>, rock is called </a:t>
            </a:r>
            <a:r>
              <a:rPr lang="en-US" sz="1200" i="1" kern="1200" baseline="0" dirty="0" smtClean="0">
                <a:solidFill>
                  <a:schemeClr val="tx1"/>
                </a:solidFill>
                <a:latin typeface="+mn-lt"/>
                <a:ea typeface="+mn-ea"/>
                <a:cs typeface="+mn-cs"/>
              </a:rPr>
              <a:t>magma</a:t>
            </a:r>
            <a:r>
              <a:rPr lang="en-US" sz="1200" kern="1200" baseline="0" dirty="0" smtClean="0">
                <a:solidFill>
                  <a:schemeClr val="tx1"/>
                </a:solidFill>
                <a:latin typeface="+mn-lt"/>
                <a:ea typeface="+mn-ea"/>
                <a:cs typeface="+mn-cs"/>
              </a:rPr>
              <a:t>”) and repetition and overlapping sentences (e.g., . . . called the </a:t>
            </a:r>
            <a:r>
              <a:rPr lang="en-US" sz="1200" i="1" kern="1200" baseline="0" dirty="0" smtClean="0">
                <a:solidFill>
                  <a:schemeClr val="tx1"/>
                </a:solidFill>
                <a:latin typeface="+mn-lt"/>
                <a:ea typeface="+mn-ea"/>
                <a:cs typeface="+mn-cs"/>
              </a:rPr>
              <a:t>crust</a:t>
            </a:r>
            <a:r>
              <a:rPr lang="en-US" sz="1200" kern="1200" baseline="0" dirty="0" smtClean="0">
                <a:solidFill>
                  <a:schemeClr val="tx1"/>
                </a:solidFill>
                <a:latin typeface="+mn-lt"/>
                <a:ea typeface="+mn-ea"/>
                <a:cs typeface="+mn-cs"/>
              </a:rPr>
              <a:t>. Deep beneath the crust . . .).</a:t>
            </a:r>
            <a:endParaRPr lang="en-US" dirty="0"/>
          </a:p>
        </p:txBody>
      </p:sp>
      <p:sp>
        <p:nvSpPr>
          <p:cNvPr id="4" name="Slide Number Placeholder 3"/>
          <p:cNvSpPr>
            <a:spLocks noGrp="1"/>
          </p:cNvSpPr>
          <p:nvPr>
            <p:ph type="sldNum" sz="quarter" idx="10"/>
          </p:nvPr>
        </p:nvSpPr>
        <p:spPr/>
        <p:txBody>
          <a:bodyPr/>
          <a:lstStyle/>
          <a:p>
            <a:fld id="{69BDA013-6204-44EF-AF70-83D2EDB6A236}" type="slidenum">
              <a:rPr lang="en-US" smtClean="0"/>
              <a:pPr/>
              <a:t>11</a:t>
            </a:fld>
            <a:endParaRPr lang="en-US"/>
          </a:p>
        </p:txBody>
      </p:sp>
    </p:spTree>
    <p:extLst>
      <p:ext uri="{BB962C8B-B14F-4D97-AF65-F5344CB8AC3E}">
        <p14:creationId xmlns:p14="http://schemas.microsoft.com/office/powerpoint/2010/main" val="3005983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a:headEnd/>
            <a:tailEnd/>
          </a:ln>
        </p:spPr>
      </p:sp>
      <p:sp>
        <p:nvSpPr>
          <p:cNvPr id="58371" name="Notes Placeholder 2"/>
          <p:cNvSpPr txBox="1">
            <a:spLocks noGrp="1"/>
          </p:cNvSpPr>
          <p:nvPr>
            <p:ph type="body" idx="1"/>
          </p:nvPr>
        </p:nvSpPr>
        <p:spPr bwMode="auto">
          <a:noFill/>
        </p:spPr>
        <p:txBody>
          <a:bodyPr vert="horz" wrap="square" numCol="1" compatLnSpc="1">
            <a:prstTxWarp prst="textNoShape">
              <a:avLst/>
            </a:prstTxWarp>
          </a:bodyPr>
          <a:lstStyle/>
          <a:p>
            <a:r>
              <a:rPr lang="en-US" altLang="en-US" smtClean="0"/>
              <a:t>The standards clearly articulate what students should know and do in order to be college and career ready.  The standards are the same for all student populations.</a:t>
            </a:r>
          </a:p>
          <a:p>
            <a:endParaRPr lang="en-US" altLang="en-US" smtClean="0"/>
          </a:p>
          <a:p>
            <a:r>
              <a:rPr lang="en-US" altLang="en-US" smtClean="0"/>
              <a:t>The conversation for EL and SPED teachers is around how to provided students with the appropriate scaffolding to access to the work.</a:t>
            </a:r>
          </a:p>
          <a:p>
            <a:endParaRPr lang="en-US" altLang="en-US" smtClean="0"/>
          </a:p>
          <a:p>
            <a:r>
              <a:rPr lang="en-US" altLang="en-US" smtClean="0"/>
              <a:t>What we know is that students must have access to texts, tasks, and conversation that lead to college and career readiness.</a:t>
            </a:r>
          </a:p>
        </p:txBody>
      </p:sp>
      <p:sp>
        <p:nvSpPr>
          <p:cNvPr id="58372" name="Slide Number Placeholder 3"/>
          <p:cNvSpPr>
            <a:spLocks noGrp="1"/>
          </p:cNvSpPr>
          <p:nvPr>
            <p:ph type="sldNum" sz="quarter" idx="12"/>
          </p:nvPr>
        </p:nvSpPr>
        <p:spPr>
          <a:noFill/>
          <a:ln>
            <a:miter lim="800000"/>
            <a:headEnd/>
            <a:tailEnd/>
          </a:ln>
        </p:spPr>
        <p:txBody>
          <a:bodyPr/>
          <a:lstStyle/>
          <a:p>
            <a:fld id="{24A94DD8-7C7D-4983-8B52-8C7C71AEA2B9}" type="slidenum">
              <a:rPr lang="en-US" altLang="en-US" smtClean="0"/>
              <a:pPr/>
              <a:t>12</a:t>
            </a:fld>
            <a:endParaRPr lang="en-US" altLang="en-US" smtClean="0"/>
          </a:p>
        </p:txBody>
      </p:sp>
    </p:spTree>
    <p:extLst>
      <p:ext uri="{BB962C8B-B14F-4D97-AF65-F5344CB8AC3E}">
        <p14:creationId xmlns:p14="http://schemas.microsoft.com/office/powerpoint/2010/main" val="3044791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4" name="Shape 258"/>
          <p:cNvSpPr>
            <a:spLocks noGrp="1" noRot="1" noChangeAspect="1" noTextEdit="1"/>
          </p:cNvSpPr>
          <p:nvPr>
            <p:ph type="sldImg" idx="2"/>
          </p:nvPr>
        </p:nvSpPr>
        <p:spPr>
          <a:noFill/>
          <a:ln>
            <a:headEnd/>
            <a:tailEnd/>
          </a:ln>
        </p:spPr>
      </p:sp>
      <p:sp>
        <p:nvSpPr>
          <p:cNvPr id="59395" name="Shape 259"/>
          <p:cNvSpPr txBox="1">
            <a:spLocks noGrp="1"/>
          </p:cNvSpPr>
          <p:nvPr>
            <p:ph type="body" idx="1"/>
          </p:nvPr>
        </p:nvSpPr>
        <p:spPr bwMode="auto">
          <a:xfrm>
            <a:off x="685800" y="4416425"/>
            <a:ext cx="5486400" cy="1971268"/>
          </a:xfrm>
          <a:noFill/>
        </p:spPr>
        <p:txBody>
          <a:bodyPr vert="horz" wrap="square" tIns="45700" bIns="45700" numCol="1" anchor="t" compatLnSpc="1">
            <a:prstTxWarp prst="textNoShape">
              <a:avLst/>
            </a:prstTxWarp>
            <a:spAutoFit/>
          </a:bodyPr>
          <a:lstStyle/>
          <a:p>
            <a:pPr eaLnBrk="1" hangingPunct="1">
              <a:spcBef>
                <a:spcPct val="0"/>
              </a:spcBef>
            </a:pPr>
            <a:r>
              <a:rPr lang="en-US" altLang="en-US" dirty="0" smtClean="0"/>
              <a:t>Close reading hones in on difficult portions of text, and provides students an opportunity to work with those sections. Close reading opposes  "think aloud," where teacher explain these difficult portions before students have had a chance to learn from them on their own.</a:t>
            </a:r>
          </a:p>
          <a:p>
            <a:pPr eaLnBrk="1" hangingPunct="1">
              <a:spcBef>
                <a:spcPct val="0"/>
              </a:spcBef>
            </a:pPr>
            <a:endParaRPr lang="en-US" altLang="en-US" dirty="0" smtClean="0"/>
          </a:p>
          <a:p>
            <a:pPr eaLnBrk="1" hangingPunct="1">
              <a:spcBef>
                <a:spcPct val="0"/>
              </a:spcBef>
            </a:pPr>
            <a:r>
              <a:rPr lang="en-US" altLang="en-US" dirty="0" smtClean="0"/>
              <a:t>Not only is virtually every standard evident when students close read – the 3 shifts required by the standards are evident as well!  When reading appropriately complex non-fiction or literature, ask students to respond the text-dependent questions about the text.</a:t>
            </a:r>
          </a:p>
          <a:p>
            <a:pPr eaLnBrk="1" hangingPunct="1">
              <a:spcBef>
                <a:spcPct val="0"/>
              </a:spcBef>
            </a:pPr>
            <a:endParaRPr lang="en-US" altLang="en-US" dirty="0" smtClean="0"/>
          </a:p>
        </p:txBody>
      </p:sp>
      <p:sp>
        <p:nvSpPr>
          <p:cNvPr id="59396" name="Shape 260"/>
          <p:cNvSpPr>
            <a:spLocks noGrp="1"/>
          </p:cNvSpPr>
          <p:nvPr>
            <p:ph type="sldNum" sz="quarter" idx="12"/>
          </p:nvPr>
        </p:nvSpPr>
        <p:spPr>
          <a:xfrm>
            <a:off x="3884613" y="9013240"/>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1884973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0418" name="Shape 183"/>
          <p:cNvSpPr>
            <a:spLocks noGrp="1" noRot="1" noChangeAspect="1" noTextEdit="1"/>
          </p:cNvSpPr>
          <p:nvPr>
            <p:ph type="sldImg" idx="2"/>
          </p:nvPr>
        </p:nvSpPr>
        <p:spPr>
          <a:noFill/>
          <a:ln>
            <a:headEnd/>
            <a:tailEnd/>
          </a:ln>
        </p:spPr>
      </p:sp>
      <p:sp>
        <p:nvSpPr>
          <p:cNvPr id="60419" name="Shape 184"/>
          <p:cNvSpPr txBox="1">
            <a:spLocks noGrp="1"/>
          </p:cNvSpPr>
          <p:nvPr>
            <p:ph type="body" idx="1"/>
          </p:nvPr>
        </p:nvSpPr>
        <p:spPr bwMode="auto">
          <a:xfrm>
            <a:off x="685800" y="4416424"/>
            <a:ext cx="5486400" cy="2722243"/>
          </a:xfrm>
          <a:noFill/>
        </p:spPr>
        <p:txBody>
          <a:bodyPr vert="horz" wrap="square" tIns="45700" bIns="45700" numCol="1" anchor="t" compatLnSpc="1">
            <a:prstTxWarp prst="textNoShape">
              <a:avLst/>
            </a:prstTxWarp>
            <a:spAutoFit/>
          </a:bodyPr>
          <a:lstStyle/>
          <a:p>
            <a:pPr eaLnBrk="1" hangingPunct="1">
              <a:spcBef>
                <a:spcPct val="0"/>
              </a:spcBef>
              <a:buSzPct val="25000"/>
            </a:pPr>
            <a:r>
              <a:rPr lang="en-US" altLang="en-US" smtClean="0"/>
              <a:t>The second of the three shifts in ELA/Literacy concerns evidence - the obligation of students to pay close attention to what they read and to support what they say or write about it by providing evidence.  </a:t>
            </a:r>
          </a:p>
          <a:p>
            <a:pPr eaLnBrk="1" hangingPunct="1">
              <a:spcBef>
                <a:spcPct val="0"/>
              </a:spcBef>
            </a:pPr>
            <a:endParaRPr lang="en-US" altLang="en-US" smtClean="0"/>
          </a:p>
          <a:p>
            <a:pPr eaLnBrk="1" hangingPunct="1">
              <a:spcBef>
                <a:spcPct val="0"/>
              </a:spcBef>
              <a:buSzPct val="25000"/>
            </a:pPr>
            <a:r>
              <a:rPr lang="en-US" altLang="en-US" smtClean="0"/>
              <a:t>Grounding reading, writing, and speaking in evidence from the text is not only applicable to informational text, but to stories as well. </a:t>
            </a:r>
          </a:p>
          <a:p>
            <a:pPr eaLnBrk="1" hangingPunct="1">
              <a:spcBef>
                <a:spcPct val="0"/>
              </a:spcBef>
            </a:pPr>
            <a:endParaRPr lang="en-US" altLang="en-US" smtClean="0"/>
          </a:p>
          <a:p>
            <a:pPr eaLnBrk="1" hangingPunct="1">
              <a:spcBef>
                <a:spcPct val="0"/>
              </a:spcBef>
              <a:buSzPct val="25000"/>
            </a:pPr>
            <a:r>
              <a:rPr lang="en-US" altLang="en-US" smtClean="0"/>
              <a:t>The demand for evidence can be thought of as  “reading like a detective and writing like a reporter.”</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p:txBody>
      </p:sp>
      <p:sp>
        <p:nvSpPr>
          <p:cNvPr id="60420" name="Shape 185"/>
          <p:cNvSpPr>
            <a:spLocks noGrp="1"/>
          </p:cNvSpPr>
          <p:nvPr>
            <p:ph type="sldNum" sz="quarter" idx="12"/>
          </p:nvPr>
        </p:nvSpPr>
        <p:spPr>
          <a:xfrm>
            <a:off x="3884613" y="9013240"/>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224644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42" name="Shape 190"/>
          <p:cNvSpPr>
            <a:spLocks noGrp="1" noRot="1" noChangeAspect="1" noTextEdit="1"/>
          </p:cNvSpPr>
          <p:nvPr>
            <p:ph type="sldImg" idx="2"/>
          </p:nvPr>
        </p:nvSpPr>
        <p:spPr>
          <a:noFill/>
          <a:ln>
            <a:headEnd/>
            <a:tailEnd/>
          </a:ln>
        </p:spPr>
      </p:sp>
      <p:sp>
        <p:nvSpPr>
          <p:cNvPr id="61443" name="Shape 191"/>
          <p:cNvSpPr txBox="1">
            <a:spLocks noGrp="1"/>
          </p:cNvSpPr>
          <p:nvPr>
            <p:ph type="body" idx="1"/>
          </p:nvPr>
        </p:nvSpPr>
        <p:spPr bwMode="auto">
          <a:xfrm>
            <a:off x="685800" y="4416425"/>
            <a:ext cx="5486400" cy="5538398"/>
          </a:xfrm>
          <a:noFill/>
        </p:spPr>
        <p:txBody>
          <a:bodyPr vert="horz" wrap="square" tIns="45700" bIns="45700" numCol="1" anchor="t" compatLnSpc="1">
            <a:prstTxWarp prst="textNoShape">
              <a:avLst/>
            </a:prstTxWarp>
            <a:spAutoFit/>
          </a:bodyPr>
          <a:lstStyle/>
          <a:p>
            <a:pPr eaLnBrk="1" hangingPunct="1">
              <a:spcBef>
                <a:spcPct val="0"/>
              </a:spcBef>
              <a:buSzPct val="25000"/>
            </a:pPr>
            <a:r>
              <a:rPr lang="en-US" altLang="en-US" smtClean="0"/>
              <a:t>Most college and career writing requires students to take a position or inform others citing evidence from the text, not provide a personal opinion.  </a:t>
            </a:r>
          </a:p>
          <a:p>
            <a:pPr eaLnBrk="1" hangingPunct="1">
              <a:spcBef>
                <a:spcPct val="0"/>
              </a:spcBef>
            </a:pPr>
            <a:endParaRPr lang="en-US" altLang="en-US" smtClean="0"/>
          </a:p>
          <a:p>
            <a:pPr eaLnBrk="1" hangingPunct="1">
              <a:spcBef>
                <a:spcPct val="0"/>
              </a:spcBef>
              <a:buSzPct val="25000"/>
            </a:pPr>
            <a:r>
              <a:rPr lang="en-US" altLang="en-US" smtClean="0"/>
              <a:t>Across the grades, and even across the content areas, students need to develop the skill of grounding their responses in evidence from the text.</a:t>
            </a:r>
          </a:p>
          <a:p>
            <a:pPr eaLnBrk="1" hangingPunct="1">
              <a:spcBef>
                <a:spcPct val="0"/>
              </a:spcBef>
            </a:pPr>
            <a:endParaRPr lang="en-US" altLang="en-US" smtClean="0"/>
          </a:p>
          <a:p>
            <a:pPr eaLnBrk="1" hangingPunct="1">
              <a:spcBef>
                <a:spcPct val="0"/>
              </a:spcBef>
              <a:buSzPct val="25000"/>
            </a:pPr>
            <a:r>
              <a:rPr lang="en-US" altLang="en-US" smtClean="0"/>
              <a:t>Requiring students to use evidence can and should occur during oral discussions with “read alouds” in the youngest grades and continue across all grades and content areas. </a:t>
            </a:r>
          </a:p>
          <a:p>
            <a:pPr eaLnBrk="1" hangingPunct="1">
              <a:spcBef>
                <a:spcPct val="0"/>
              </a:spcBef>
            </a:pPr>
            <a:endParaRPr lang="en-US" altLang="en-US" smtClean="0"/>
          </a:p>
          <a:p>
            <a:pPr eaLnBrk="1" hangingPunct="1">
              <a:spcBef>
                <a:spcPct val="0"/>
              </a:spcBef>
              <a:buSzPct val="25000"/>
            </a:pPr>
            <a:r>
              <a:rPr lang="en-US" altLang="en-US" smtClean="0"/>
              <a:t>This is a sharp departure from much current practice where the focus is commonly to relate the text to yourself in narrative expressive pieces, where students share their views on various topics.</a:t>
            </a:r>
          </a:p>
          <a:p>
            <a:pPr eaLnBrk="1" hangingPunct="1">
              <a:spcBef>
                <a:spcPct val="0"/>
              </a:spcBef>
            </a:pPr>
            <a:endParaRPr lang="en-US" altLang="en-US" smtClean="0"/>
          </a:p>
          <a:p>
            <a:pPr eaLnBrk="1" hangingPunct="1">
              <a:spcBef>
                <a:spcPct val="0"/>
              </a:spcBef>
            </a:pPr>
            <a:r>
              <a:rPr lang="en-US" altLang="en-US" smtClean="0"/>
              <a:t>Even when students are reading grade-level texts, they have too often been encouraged to write or discuss without having to use evidence from the text.  </a:t>
            </a:r>
          </a:p>
          <a:p>
            <a:pPr eaLnBrk="1" hangingPunct="1">
              <a:spcBef>
                <a:spcPct val="0"/>
              </a:spcBef>
            </a:pPr>
            <a:endParaRPr lang="en-US" altLang="en-US" smtClean="0"/>
          </a:p>
          <a:p>
            <a:pPr eaLnBrk="1" hangingPunct="1">
              <a:spcBef>
                <a:spcPct val="0"/>
              </a:spcBef>
            </a:pPr>
            <a:r>
              <a:rPr lang="en-US" altLang="en-US" smtClean="0"/>
              <a:t>It is easier to talk about personal responses than to analyze what the text has to say, hence students - and teachers - are likely to engage in this type of dialogue before a text is fully analyzed. The unintended consequence of all of this is less time in the text more outside the text; problematic in any case but far more so with complex text.</a:t>
            </a:r>
          </a:p>
          <a:p>
            <a:pPr eaLnBrk="1" hangingPunct="1">
              <a:spcBef>
                <a:spcPct val="0"/>
              </a:spcBef>
            </a:pPr>
            <a:endParaRPr lang="en-US" altLang="en-US" smtClean="0"/>
          </a:p>
          <a:p>
            <a:pPr eaLnBrk="1" hangingPunct="1">
              <a:spcBef>
                <a:spcPct val="0"/>
              </a:spcBef>
            </a:pPr>
            <a:r>
              <a:rPr lang="en-US" altLang="en-US" smtClean="0"/>
              <a:t>This is does not mean banishing personal response to a text. Though not called for in the standards, there are times these responses and discussion are essential. They are best done however AFTER the text is fully analyzed. At this point students' personal responses will be enhanced by what the text has to offer. </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p:txBody>
      </p:sp>
      <p:sp>
        <p:nvSpPr>
          <p:cNvPr id="61444" name="Shape 192"/>
          <p:cNvSpPr>
            <a:spLocks noGrp="1"/>
          </p:cNvSpPr>
          <p:nvPr>
            <p:ph type="sldNum" sz="quarter" idx="12"/>
          </p:nvPr>
        </p:nvSpPr>
        <p:spPr>
          <a:xfrm>
            <a:off x="3884613" y="9013240"/>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2907812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2466" name="Shape 145"/>
          <p:cNvSpPr>
            <a:spLocks noGrp="1" noRot="1" noChangeAspect="1" noTextEdit="1"/>
          </p:cNvSpPr>
          <p:nvPr>
            <p:ph type="sldImg" idx="2"/>
          </p:nvPr>
        </p:nvSpPr>
        <p:spPr>
          <a:noFill/>
          <a:ln>
            <a:headEnd/>
            <a:tailEnd/>
          </a:ln>
        </p:spPr>
      </p:sp>
      <p:sp>
        <p:nvSpPr>
          <p:cNvPr id="146" name="Shape 146"/>
          <p:cNvSpPr txBox="1">
            <a:spLocks noGrp="1"/>
          </p:cNvSpPr>
          <p:nvPr>
            <p:ph type="body" idx="1"/>
          </p:nvPr>
        </p:nvSpPr>
        <p:spPr>
          <a:xfrm>
            <a:off x="685800" y="4415790"/>
            <a:ext cx="5486400" cy="2534499"/>
          </a:xfrm>
          <a:ln/>
        </p:spPr>
        <p:txBody>
          <a:bodyPr tIns="45700" bIns="45700" anchor="t">
            <a:spAutoFit/>
          </a:bodyPr>
          <a:lstStyle/>
          <a:p>
            <a:pPr eaLnBrk="1" fontAlgn="auto" hangingPunct="1">
              <a:spcBef>
                <a:spcPts val="0"/>
              </a:spcBef>
              <a:spcAft>
                <a:spcPts val="0"/>
              </a:spcAft>
              <a:buSzPct val="25000"/>
              <a:buFont typeface="Arial"/>
              <a:buNone/>
              <a:defRPr/>
            </a:pPr>
            <a:r>
              <a:rPr lang="en-US" dirty="0" smtClean="0"/>
              <a:t>Examples of questions that take students outside and inside the text.</a:t>
            </a:r>
          </a:p>
          <a:p>
            <a:pPr eaLnBrk="1" fontAlgn="auto" hangingPunct="1">
              <a:spcBef>
                <a:spcPts val="0"/>
              </a:spcBef>
              <a:spcAft>
                <a:spcPts val="0"/>
              </a:spcAft>
              <a:buSzPct val="25000"/>
              <a:buFont typeface="Arial"/>
              <a:buNone/>
              <a:defRPr/>
            </a:pPr>
            <a:endParaRPr lang="en-US" dirty="0" smtClean="0"/>
          </a:p>
          <a:p>
            <a:pPr eaLnBrk="1" fontAlgn="auto" hangingPunct="1">
              <a:spcBef>
                <a:spcPts val="0"/>
              </a:spcBef>
              <a:spcAft>
                <a:spcPts val="0"/>
              </a:spcAft>
              <a:buSzPct val="25000"/>
              <a:buFont typeface="Arial"/>
              <a:buNone/>
              <a:defRPr/>
            </a:pPr>
            <a:r>
              <a:rPr lang="x-none" smtClean="0"/>
              <a:t>Text-dependent </a:t>
            </a:r>
            <a:r>
              <a:rPr lang="x-none"/>
              <a:t>questions require students to pay attention to the text at hand and to draw evidence from that text.</a:t>
            </a:r>
          </a:p>
          <a:p>
            <a:pPr eaLnBrk="1" fontAlgn="auto" hangingPunct="1">
              <a:spcBef>
                <a:spcPts val="0"/>
              </a:spcBef>
              <a:spcAft>
                <a:spcPts val="0"/>
              </a:spcAft>
              <a:defRPr/>
            </a:pPr>
            <a:endParaRPr lang="x-none"/>
          </a:p>
          <a:p>
            <a:pPr eaLnBrk="1" fontAlgn="auto" hangingPunct="1">
              <a:spcBef>
                <a:spcPts val="0"/>
              </a:spcBef>
              <a:spcAft>
                <a:spcPts val="0"/>
              </a:spcAft>
              <a:buSzPct val="25000"/>
              <a:buFont typeface="Arial"/>
              <a:buNone/>
              <a:defRPr/>
            </a:pPr>
            <a:r>
              <a:rPr lang="x-none"/>
              <a:t>What does this look like in the classroom?</a:t>
            </a:r>
          </a:p>
          <a:p>
            <a:pPr eaLnBrk="1" fontAlgn="auto" hangingPunct="1">
              <a:spcBef>
                <a:spcPts val="0"/>
              </a:spcBef>
              <a:spcAft>
                <a:spcPts val="0"/>
              </a:spcAft>
              <a:defRPr/>
            </a:pPr>
            <a:endParaRPr lang="x-none"/>
          </a:p>
          <a:p>
            <a:pPr marL="171450" indent="-171450" eaLnBrk="1" fontAlgn="auto" hangingPunct="1">
              <a:spcBef>
                <a:spcPts val="0"/>
              </a:spcBef>
              <a:spcAft>
                <a:spcPts val="0"/>
              </a:spcAft>
              <a:buClr>
                <a:srgbClr val="000000"/>
              </a:buClr>
              <a:buSzPct val="129629"/>
              <a:buFont typeface="Arial"/>
              <a:buChar char="•"/>
              <a:defRPr/>
            </a:pPr>
            <a:r>
              <a:rPr lang="x-none"/>
              <a:t>Teachers insist that classroom experiences stay deeply connected to the text on the page and that students develop habits for making evidentiary argument both in conversation, as well as in writing to assess comprehension of a text.</a:t>
            </a:r>
          </a:p>
          <a:p>
            <a:pPr eaLnBrk="1" fontAlgn="auto" hangingPunct="1">
              <a:spcBef>
                <a:spcPts val="0"/>
              </a:spcBef>
              <a:spcAft>
                <a:spcPts val="0"/>
              </a:spcAft>
              <a:defRPr/>
            </a:pPr>
            <a:endParaRPr lang="x-none"/>
          </a:p>
          <a:p>
            <a:pPr marL="171450" indent="-171450" eaLnBrk="1" fontAlgn="auto" hangingPunct="1">
              <a:spcBef>
                <a:spcPts val="0"/>
              </a:spcBef>
              <a:spcAft>
                <a:spcPts val="0"/>
              </a:spcAft>
              <a:buClr>
                <a:srgbClr val="000000"/>
              </a:buClr>
              <a:buSzPct val="129629"/>
              <a:buFont typeface="Arial"/>
              <a:buChar char="•"/>
              <a:defRPr/>
            </a:pPr>
            <a:r>
              <a:rPr lang="x-none"/>
              <a:t>Students have rich and rigorous conversations and develop writing that are dependent on a common text. </a:t>
            </a:r>
          </a:p>
        </p:txBody>
      </p:sp>
      <p:sp>
        <p:nvSpPr>
          <p:cNvPr id="62468" name="Shape 147"/>
          <p:cNvSpPr>
            <a:spLocks noGrp="1"/>
          </p:cNvSpPr>
          <p:nvPr>
            <p:ph type="sldNum" sz="quarter" idx="12"/>
          </p:nvPr>
        </p:nvSpPr>
        <p:spPr>
          <a:xfrm>
            <a:off x="3884613" y="9013212"/>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1883041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562" name="Shape 230"/>
          <p:cNvSpPr>
            <a:spLocks noGrp="1" noRot="1" noChangeAspect="1" noTextEdit="1"/>
          </p:cNvSpPr>
          <p:nvPr>
            <p:ph type="sldImg" idx="2"/>
          </p:nvPr>
        </p:nvSpPr>
        <p:spPr>
          <a:noFill/>
          <a:ln>
            <a:headEnd/>
            <a:tailEnd/>
          </a:ln>
        </p:spPr>
      </p:sp>
      <p:sp>
        <p:nvSpPr>
          <p:cNvPr id="66563" name="Shape 231"/>
          <p:cNvSpPr txBox="1">
            <a:spLocks noGrp="1"/>
          </p:cNvSpPr>
          <p:nvPr>
            <p:ph type="body" idx="1"/>
          </p:nvPr>
        </p:nvSpPr>
        <p:spPr bwMode="auto">
          <a:xfrm>
            <a:off x="685800" y="4416424"/>
            <a:ext cx="5486400" cy="2159012"/>
          </a:xfrm>
          <a:noFill/>
        </p:spPr>
        <p:txBody>
          <a:bodyPr vert="horz" wrap="square" tIns="45700" bIns="45700" numCol="1" anchor="t" compatLnSpc="1">
            <a:prstTxWarp prst="textNoShape">
              <a:avLst/>
            </a:prstTxWarp>
            <a:spAutoFit/>
          </a:bodyPr>
          <a:lstStyle/>
          <a:p>
            <a:pPr eaLnBrk="1" hangingPunct="1">
              <a:spcBef>
                <a:spcPct val="0"/>
              </a:spcBef>
            </a:pPr>
            <a:r>
              <a:rPr lang="en-US" altLang="en-US" smtClean="0"/>
              <a:t>The third shift requires that ALL students have regular practice with grade-level appropriate complex text and its academic language (vocabulary and syntax.)</a:t>
            </a:r>
          </a:p>
          <a:p>
            <a:pPr eaLnBrk="1" hangingPunct="1">
              <a:spcBef>
                <a:spcPct val="0"/>
              </a:spcBef>
            </a:pPr>
            <a:endParaRPr lang="en-US" altLang="en-US" smtClean="0"/>
          </a:p>
          <a:p>
            <a:pPr eaLnBrk="1" hangingPunct="1">
              <a:spcBef>
                <a:spcPct val="0"/>
              </a:spcBef>
            </a:pPr>
            <a:r>
              <a:rPr lang="en-US" altLang="en-US" smtClean="0"/>
              <a:t>Just as evidence appears all over the ELA standards, so does complex text. It is the first half of Standard Ten, the same standard that calls for a range of text types. It is a </a:t>
            </a:r>
            <a:r>
              <a:rPr lang="en-US" altLang="en-US" i="1" smtClean="0"/>
              <a:t>standard </a:t>
            </a:r>
            <a:r>
              <a:rPr lang="en-US" altLang="en-US" smtClean="0"/>
              <a:t>for students to read grade appropriate complex text at every point in school. </a:t>
            </a:r>
          </a:p>
          <a:p>
            <a:pPr eaLnBrk="1" hangingPunct="1">
              <a:spcBef>
                <a:spcPct val="0"/>
              </a:spcBef>
            </a:pPr>
            <a:endParaRPr lang="en-US" altLang="en-US" smtClean="0"/>
          </a:p>
          <a:p>
            <a:pPr eaLnBrk="1" hangingPunct="1">
              <a:spcBef>
                <a:spcPct val="0"/>
              </a:spcBef>
            </a:pPr>
            <a:r>
              <a:rPr lang="en-US" altLang="en-US" smtClean="0"/>
              <a:t>Vocabulary is central to the standards as well. It is what Reading Standard 4 is about, and is also the focus of Language Standards 4,5, and 6.</a:t>
            </a:r>
          </a:p>
          <a:p>
            <a:pPr eaLnBrk="1" hangingPunct="1">
              <a:spcBef>
                <a:spcPct val="0"/>
              </a:spcBef>
            </a:pPr>
            <a:endParaRPr lang="en-US" altLang="en-US" smtClean="0"/>
          </a:p>
          <a:p>
            <a:pPr eaLnBrk="1" hangingPunct="1">
              <a:spcBef>
                <a:spcPct val="0"/>
              </a:spcBef>
            </a:pPr>
            <a:endParaRPr lang="en-US" altLang="en-US" smtClean="0"/>
          </a:p>
        </p:txBody>
      </p:sp>
      <p:sp>
        <p:nvSpPr>
          <p:cNvPr id="66564" name="Shape 232"/>
          <p:cNvSpPr>
            <a:spLocks noGrp="1"/>
          </p:cNvSpPr>
          <p:nvPr>
            <p:ph type="sldNum" sz="quarter" idx="12"/>
          </p:nvPr>
        </p:nvSpPr>
        <p:spPr>
          <a:xfrm>
            <a:off x="3884613" y="9013240"/>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3075786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7586" name="Shape 162"/>
          <p:cNvSpPr>
            <a:spLocks noGrp="1" noRot="1" noChangeAspect="1" noTextEdit="1"/>
          </p:cNvSpPr>
          <p:nvPr>
            <p:ph type="sldImg" idx="2"/>
          </p:nvPr>
        </p:nvSpPr>
        <p:spPr>
          <a:noFill/>
          <a:ln>
            <a:headEnd/>
            <a:tailEnd/>
          </a:ln>
        </p:spPr>
      </p:sp>
      <p:sp>
        <p:nvSpPr>
          <p:cNvPr id="67587" name="Shape 163"/>
          <p:cNvSpPr txBox="1">
            <a:spLocks noGrp="1"/>
          </p:cNvSpPr>
          <p:nvPr>
            <p:ph type="body" idx="1"/>
          </p:nvPr>
        </p:nvSpPr>
        <p:spPr bwMode="auto">
          <a:xfrm>
            <a:off x="685800" y="4416425"/>
            <a:ext cx="5486400" cy="1971268"/>
          </a:xfrm>
          <a:noFill/>
        </p:spPr>
        <p:txBody>
          <a:bodyPr vert="horz" wrap="square" tIns="45700" bIns="45700" numCol="1" anchor="t" compatLnSpc="1">
            <a:prstTxWarp prst="textNoShape">
              <a:avLst/>
            </a:prstTxWarp>
            <a:spAutoFit/>
          </a:bodyPr>
          <a:lstStyle/>
          <a:p>
            <a:pPr eaLnBrk="1" hangingPunct="1">
              <a:spcBef>
                <a:spcPct val="0"/>
              </a:spcBef>
              <a:buSzPct val="25000"/>
            </a:pPr>
            <a:r>
              <a:rPr lang="en-US" altLang="en-US" smtClean="0"/>
              <a:t>In K-5 this means that we should have a balance in what students read of 50/50. So about half of instructional material is stories, poetry, and drama, and the other half is nonfiction. </a:t>
            </a:r>
          </a:p>
          <a:p>
            <a:pPr eaLnBrk="1" hangingPunct="1">
              <a:spcBef>
                <a:spcPct val="0"/>
              </a:spcBef>
            </a:pPr>
            <a:endParaRPr lang="en-US" altLang="en-US" smtClean="0"/>
          </a:p>
          <a:p>
            <a:pPr eaLnBrk="1" hangingPunct="1">
              <a:spcBef>
                <a:spcPct val="0"/>
              </a:spcBef>
              <a:buSzPct val="25000"/>
            </a:pPr>
            <a:r>
              <a:rPr lang="en-US" altLang="en-US" smtClean="0"/>
              <a:t>In middle school, the recommendation shifts to a 45/55 split between literary texts and informational. </a:t>
            </a:r>
          </a:p>
          <a:p>
            <a:pPr eaLnBrk="1" hangingPunct="1">
              <a:spcBef>
                <a:spcPct val="0"/>
              </a:spcBef>
            </a:pPr>
            <a:endParaRPr lang="en-US" altLang="en-US" smtClean="0"/>
          </a:p>
          <a:p>
            <a:pPr eaLnBrk="1" hangingPunct="1">
              <a:spcBef>
                <a:spcPct val="0"/>
              </a:spcBef>
              <a:buSzPct val="25000"/>
            </a:pPr>
            <a:r>
              <a:rPr lang="en-US" altLang="en-US" smtClean="0"/>
              <a:t>By high school, the standards call for a 30/70 split between literary texts and informational texts. </a:t>
            </a:r>
          </a:p>
          <a:p>
            <a:pPr eaLnBrk="1" hangingPunct="1">
              <a:spcBef>
                <a:spcPct val="0"/>
              </a:spcBef>
            </a:pPr>
            <a:endParaRPr lang="en-US" altLang="en-US" smtClean="0"/>
          </a:p>
        </p:txBody>
      </p:sp>
      <p:sp>
        <p:nvSpPr>
          <p:cNvPr id="67588" name="Shape 164"/>
          <p:cNvSpPr>
            <a:spLocks noGrp="1"/>
          </p:cNvSpPr>
          <p:nvPr>
            <p:ph type="sldNum" sz="quarter" idx="12"/>
          </p:nvPr>
        </p:nvSpPr>
        <p:spPr>
          <a:xfrm>
            <a:off x="3884613" y="9013240"/>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1440232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8610" name="Shape 169"/>
          <p:cNvSpPr>
            <a:spLocks noGrp="1" noRot="1" noChangeAspect="1" noTextEdit="1"/>
          </p:cNvSpPr>
          <p:nvPr>
            <p:ph type="sldImg" idx="2"/>
          </p:nvPr>
        </p:nvSpPr>
        <p:spPr>
          <a:noFill/>
          <a:ln>
            <a:headEnd/>
            <a:tailEnd/>
          </a:ln>
        </p:spPr>
      </p:sp>
      <p:sp>
        <p:nvSpPr>
          <p:cNvPr id="68611" name="Shape 170"/>
          <p:cNvSpPr txBox="1">
            <a:spLocks noGrp="1"/>
          </p:cNvSpPr>
          <p:nvPr>
            <p:ph type="body" idx="1"/>
          </p:nvPr>
        </p:nvSpPr>
        <p:spPr bwMode="auto">
          <a:xfrm>
            <a:off x="685800" y="4416425"/>
            <a:ext cx="5486400" cy="3473217"/>
          </a:xfrm>
          <a:noFill/>
        </p:spPr>
        <p:txBody>
          <a:bodyPr vert="horz" wrap="square" tIns="45700" bIns="45700" numCol="1" anchor="t" compatLnSpc="1">
            <a:prstTxWarp prst="textNoShape">
              <a:avLst/>
            </a:prstTxWarp>
            <a:spAutoFit/>
          </a:bodyPr>
          <a:lstStyle/>
          <a:p>
            <a:pPr eaLnBrk="1" hangingPunct="1">
              <a:spcBef>
                <a:spcPct val="0"/>
              </a:spcBef>
              <a:buSzPct val="25000"/>
            </a:pPr>
            <a:r>
              <a:rPr lang="en-US" altLang="en-US" smtClean="0"/>
              <a:t>Literacy plays a role in science and technology, history and social studies, and in classes focused on the arts – and in English Language Arts.  </a:t>
            </a:r>
          </a:p>
          <a:p>
            <a:pPr eaLnBrk="1" hangingPunct="1">
              <a:spcBef>
                <a:spcPct val="0"/>
              </a:spcBef>
            </a:pPr>
            <a:endParaRPr lang="en-US" altLang="en-US" smtClean="0"/>
          </a:p>
          <a:p>
            <a:pPr eaLnBrk="1" hangingPunct="1">
              <a:spcBef>
                <a:spcPct val="0"/>
              </a:spcBef>
              <a:buSzPct val="25000"/>
            </a:pPr>
            <a:r>
              <a:rPr lang="en-US" altLang="en-US" smtClean="0"/>
              <a:t>Background knowledge has long been connected to comprehension. Reading informational text is essential in building background knowledge.</a:t>
            </a:r>
          </a:p>
          <a:p>
            <a:pPr eaLnBrk="1" hangingPunct="1">
              <a:spcBef>
                <a:spcPct val="0"/>
              </a:spcBef>
            </a:pPr>
            <a:endParaRPr lang="en-US" altLang="en-US" smtClean="0"/>
          </a:p>
          <a:p>
            <a:pPr eaLnBrk="1" hangingPunct="1">
              <a:spcBef>
                <a:spcPct val="0"/>
              </a:spcBef>
              <a:buSzPct val="25000"/>
            </a:pPr>
            <a:r>
              <a:rPr lang="en-US" altLang="en-US" smtClean="0"/>
              <a:t>The standards demand that students work on literacy in all the content areas, not as a distraction or as an addition to their study of content, but to build their understanding of the content being studied. </a:t>
            </a:r>
          </a:p>
          <a:p>
            <a:pPr eaLnBrk="1" hangingPunct="1">
              <a:spcBef>
                <a:spcPct val="0"/>
              </a:spcBef>
            </a:pPr>
            <a:endParaRPr lang="en-US" altLang="en-US" smtClean="0"/>
          </a:p>
          <a:p>
            <a:pPr eaLnBrk="1" hangingPunct="1">
              <a:spcBef>
                <a:spcPct val="0"/>
              </a:spcBef>
              <a:buSzPct val="25000"/>
            </a:pPr>
            <a:r>
              <a:rPr lang="en-US" altLang="en-US" smtClean="0"/>
              <a:t>This is displayed most prominently in two ways. 1) At every grade level, there are a set of standards for informational text and a set for literary standards. 2) Reading Standard 10 calls for students to read a wide range of informational text. It is actually a </a:t>
            </a:r>
            <a:r>
              <a:rPr lang="en-US" altLang="en-US" i="1" smtClean="0"/>
              <a:t>standard </a:t>
            </a:r>
            <a:r>
              <a:rPr lang="en-US" altLang="en-US" smtClean="0"/>
              <a:t> to read informational text.</a:t>
            </a:r>
          </a:p>
          <a:p>
            <a:pPr eaLnBrk="1" hangingPunct="1">
              <a:spcBef>
                <a:spcPct val="0"/>
              </a:spcBef>
            </a:pPr>
            <a:endParaRPr lang="en-US" altLang="en-US" smtClean="0"/>
          </a:p>
          <a:p>
            <a:pPr eaLnBrk="1" hangingPunct="1">
              <a:spcBef>
                <a:spcPct val="0"/>
              </a:spcBef>
              <a:buSzPct val="25000"/>
            </a:pPr>
            <a:r>
              <a:rPr lang="en-US" altLang="en-US" smtClean="0"/>
              <a:t> </a:t>
            </a:r>
          </a:p>
          <a:p>
            <a:pPr eaLnBrk="1" hangingPunct="1">
              <a:spcBef>
                <a:spcPct val="0"/>
              </a:spcBef>
            </a:pPr>
            <a:endParaRPr lang="en-US" altLang="en-US" smtClean="0"/>
          </a:p>
          <a:p>
            <a:pPr eaLnBrk="1" hangingPunct="1">
              <a:spcBef>
                <a:spcPct val="0"/>
              </a:spcBef>
            </a:pPr>
            <a:endParaRPr lang="en-US" altLang="en-US" smtClean="0"/>
          </a:p>
        </p:txBody>
      </p:sp>
      <p:sp>
        <p:nvSpPr>
          <p:cNvPr id="68612" name="Shape 171"/>
          <p:cNvSpPr>
            <a:spLocks noGrp="1"/>
          </p:cNvSpPr>
          <p:nvPr>
            <p:ph type="sldNum" sz="quarter" idx="12"/>
          </p:nvPr>
        </p:nvSpPr>
        <p:spPr>
          <a:xfrm>
            <a:off x="3884613" y="9013240"/>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28509519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9634" name="Shape 177"/>
          <p:cNvSpPr>
            <a:spLocks noGrp="1" noRot="1" noChangeAspect="1" noTextEdit="1"/>
          </p:cNvSpPr>
          <p:nvPr>
            <p:ph type="sldImg" idx="2"/>
          </p:nvPr>
        </p:nvSpPr>
        <p:spPr>
          <a:noFill/>
          <a:ln>
            <a:headEnd/>
            <a:tailEnd/>
          </a:ln>
        </p:spPr>
      </p:sp>
      <p:sp>
        <p:nvSpPr>
          <p:cNvPr id="69635" name="Shape 178"/>
          <p:cNvSpPr txBox="1">
            <a:spLocks noGrp="1"/>
          </p:cNvSpPr>
          <p:nvPr>
            <p:ph type="body" idx="1"/>
          </p:nvPr>
        </p:nvSpPr>
        <p:spPr bwMode="auto">
          <a:xfrm>
            <a:off x="685800" y="4416425"/>
            <a:ext cx="5486400" cy="2722243"/>
          </a:xfrm>
          <a:noFill/>
        </p:spPr>
        <p:txBody>
          <a:bodyPr vert="horz" wrap="square" tIns="45700" bIns="45700" numCol="1" anchor="t" compatLnSpc="1">
            <a:prstTxWarp prst="textNoShape">
              <a:avLst/>
            </a:prstTxWarp>
            <a:spAutoFit/>
          </a:bodyPr>
          <a:lstStyle/>
          <a:p>
            <a:pPr eaLnBrk="1" hangingPunct="1">
              <a:spcBef>
                <a:spcPct val="0"/>
              </a:spcBef>
              <a:buSzPct val="25000"/>
            </a:pPr>
            <a:r>
              <a:rPr lang="en-US" altLang="en-US" smtClean="0"/>
              <a:t>Much of what students read in English classes will be literature, but English teachers should also expose their students to high quality literary non-fiction: speeches and essays and literary criticism for example. </a:t>
            </a:r>
          </a:p>
          <a:p>
            <a:pPr eaLnBrk="1" hangingPunct="1">
              <a:spcBef>
                <a:spcPct val="0"/>
              </a:spcBef>
            </a:pPr>
            <a:endParaRPr lang="en-US" altLang="en-US" smtClean="0"/>
          </a:p>
          <a:p>
            <a:pPr eaLnBrk="1" hangingPunct="1">
              <a:spcBef>
                <a:spcPct val="0"/>
              </a:spcBef>
              <a:buSzPct val="25000"/>
            </a:pPr>
            <a:r>
              <a:rPr lang="en-US" altLang="en-US" smtClean="0"/>
              <a:t>In content classes, teachers engage students in reading of the texts that are the sources of knowledge and communication in their fields, i.e.:  the textbook, trade journal articles, experimental results, and primary source documents.</a:t>
            </a:r>
          </a:p>
          <a:p>
            <a:pPr eaLnBrk="1" hangingPunct="1">
              <a:spcBef>
                <a:spcPct val="0"/>
              </a:spcBef>
            </a:pPr>
            <a:endParaRPr lang="en-US" altLang="en-US" smtClean="0"/>
          </a:p>
          <a:p>
            <a:pPr eaLnBrk="1" hangingPunct="1">
              <a:spcBef>
                <a:spcPct val="0"/>
              </a:spcBef>
              <a:buSzPct val="25000"/>
            </a:pPr>
            <a:r>
              <a:rPr lang="en-US" altLang="en-US" smtClean="0"/>
              <a:t>It is important that students see that text as a source of knowledge – that you always read </a:t>
            </a:r>
            <a:r>
              <a:rPr lang="en-US" altLang="en-US" i="1" smtClean="0"/>
              <a:t>about </a:t>
            </a:r>
            <a:r>
              <a:rPr lang="en-US" altLang="en-US" smtClean="0"/>
              <a:t>something. As they read a series of texts on a particular topic, they are building their knowledge and understanding of that area. The better they get at reading, the more able they are to learn independently and efficiently through text.</a:t>
            </a:r>
          </a:p>
          <a:p>
            <a:pPr eaLnBrk="1" hangingPunct="1">
              <a:spcBef>
                <a:spcPct val="0"/>
              </a:spcBef>
            </a:pPr>
            <a:endParaRPr lang="en-US" altLang="en-US" smtClean="0"/>
          </a:p>
          <a:p>
            <a:pPr eaLnBrk="1" hangingPunct="1">
              <a:spcBef>
                <a:spcPct val="0"/>
              </a:spcBef>
            </a:pPr>
            <a:endParaRPr lang="en-US" altLang="en-US" smtClean="0"/>
          </a:p>
        </p:txBody>
      </p:sp>
      <p:sp>
        <p:nvSpPr>
          <p:cNvPr id="69636" name="Shape 179"/>
          <p:cNvSpPr>
            <a:spLocks noGrp="1"/>
          </p:cNvSpPr>
          <p:nvPr>
            <p:ph type="sldNum" sz="quarter" idx="12"/>
          </p:nvPr>
        </p:nvSpPr>
        <p:spPr>
          <a:xfrm>
            <a:off x="3884613" y="9013240"/>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3882933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50" name="Shape 93"/>
          <p:cNvSpPr>
            <a:spLocks noGrp="1" noRot="1" noChangeAspect="1" noTextEdit="1"/>
          </p:cNvSpPr>
          <p:nvPr>
            <p:ph type="sldImg" idx="2"/>
          </p:nvPr>
        </p:nvSpPr>
        <p:spPr>
          <a:noFill/>
          <a:ln>
            <a:headEnd/>
            <a:tailEnd/>
          </a:ln>
        </p:spPr>
      </p:sp>
      <p:sp>
        <p:nvSpPr>
          <p:cNvPr id="53251" name="Shape 94"/>
          <p:cNvSpPr txBox="1">
            <a:spLocks noGrp="1"/>
          </p:cNvSpPr>
          <p:nvPr>
            <p:ph type="body" idx="1"/>
          </p:nvPr>
        </p:nvSpPr>
        <p:spPr bwMode="auto">
          <a:xfrm>
            <a:off x="685800" y="4415790"/>
            <a:ext cx="5486400" cy="2534499"/>
          </a:xfrm>
          <a:noFill/>
        </p:spPr>
        <p:txBody>
          <a:bodyPr vert="horz" wrap="square" tIns="45700" bIns="45700" numCol="1" anchor="t" compatLnSpc="1">
            <a:prstTxWarp prst="textNoShape">
              <a:avLst/>
            </a:prstTxWarp>
            <a:spAutoFit/>
          </a:bodyPr>
          <a:lstStyle/>
          <a:p>
            <a:pPr marL="171450" indent="-171450" eaLnBrk="1" hangingPunct="1">
              <a:spcBef>
                <a:spcPct val="0"/>
              </a:spcBef>
              <a:buClr>
                <a:srgbClr val="000000"/>
              </a:buClr>
              <a:buSzPct val="153000"/>
              <a:buFontTx/>
              <a:buChar char="•"/>
            </a:pPr>
            <a:r>
              <a:rPr lang="en-US" altLang="en-US" sz="1200" smtClean="0"/>
              <a:t>The shifts are a high-level summary of the biggest changes signified by the adoption of the CCSS.  </a:t>
            </a:r>
          </a:p>
          <a:p>
            <a:pPr marL="171450" indent="-171450" eaLnBrk="1" hangingPunct="1">
              <a:spcBef>
                <a:spcPct val="0"/>
              </a:spcBef>
              <a:buClr>
                <a:srgbClr val="000000"/>
              </a:buClr>
              <a:buSzPct val="153000"/>
              <a:buFontTx/>
              <a:buChar char="•"/>
            </a:pPr>
            <a:r>
              <a:rPr lang="en-US" altLang="en-US" sz="1200" smtClean="0"/>
              <a:t>They represent the most significant shifts for curriculum materials, instruction, student learning, and thinking about assessment. Taken all together, they should lead to desired student outcomes. Communicate the shifts to everyone who will listen! Everyone working in your school and district should have a solid understanding of the shifts required in both ELA/Literacy and Mathematics. They are a great starting point for learning about and understanding the CCSS.</a:t>
            </a:r>
          </a:p>
          <a:p>
            <a:pPr marL="171450" indent="-171450" eaLnBrk="1" hangingPunct="1">
              <a:spcBef>
                <a:spcPct val="0"/>
              </a:spcBef>
              <a:buClr>
                <a:srgbClr val="000000"/>
              </a:buClr>
              <a:buSzPct val="153000"/>
              <a:buFontTx/>
              <a:buChar char="•"/>
            </a:pPr>
            <a:r>
              <a:rPr lang="en-US" altLang="en-US" sz="1200" smtClean="0"/>
              <a:t>You can test any message or effort regarding the CCSS against these touchstones. From state, district, school, or classroom – how does X support the ideas of the shifts?</a:t>
            </a:r>
          </a:p>
          <a:p>
            <a:pPr marL="171450" indent="-171450" eaLnBrk="1" hangingPunct="1">
              <a:spcBef>
                <a:spcPct val="0"/>
              </a:spcBef>
              <a:buClr>
                <a:srgbClr val="000000"/>
              </a:buClr>
              <a:buSzPct val="97000"/>
              <a:buFontTx/>
              <a:buChar char="•"/>
            </a:pPr>
            <a:r>
              <a:rPr lang="en-US" altLang="en-US" sz="1200" smtClean="0">
                <a:solidFill>
                  <a:srgbClr val="000000"/>
                </a:solidFill>
                <a:cs typeface="Arial" charset="0"/>
                <a:sym typeface="Arial" charset="0"/>
              </a:rPr>
              <a:t>They are meant to be succinct and easy to remember.</a:t>
            </a:r>
          </a:p>
          <a:p>
            <a:pPr marL="171450" indent="-171450" eaLnBrk="1" hangingPunct="1">
              <a:spcBef>
                <a:spcPct val="0"/>
              </a:spcBef>
              <a:buClr>
                <a:srgbClr val="000000"/>
              </a:buClr>
              <a:buSzPct val="97000"/>
              <a:buFontTx/>
              <a:buChar char="•"/>
            </a:pPr>
            <a:r>
              <a:rPr lang="en-US" altLang="en-US" sz="1200" smtClean="0">
                <a:solidFill>
                  <a:srgbClr val="000000"/>
                </a:solidFill>
                <a:cs typeface="Arial" charset="0"/>
                <a:sym typeface="Arial" charset="0"/>
              </a:rPr>
              <a:t>We’ll discuss them each in turn. </a:t>
            </a:r>
          </a:p>
        </p:txBody>
      </p:sp>
      <p:sp>
        <p:nvSpPr>
          <p:cNvPr id="53252" name="Shape 95"/>
          <p:cNvSpPr>
            <a:spLocks noGrp="1"/>
          </p:cNvSpPr>
          <p:nvPr>
            <p:ph type="sldNum" sz="quarter" idx="12"/>
          </p:nvPr>
        </p:nvSpPr>
        <p:spPr>
          <a:xfrm>
            <a:off x="3884613" y="9013212"/>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1936067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4" name="Shape 154"/>
          <p:cNvSpPr>
            <a:spLocks noGrp="1" noRot="1" noChangeAspect="1" noTextEdit="1"/>
          </p:cNvSpPr>
          <p:nvPr>
            <p:ph type="sldImg" idx="2"/>
          </p:nvPr>
        </p:nvSpPr>
        <p:spPr>
          <a:noFill/>
          <a:ln>
            <a:headEnd/>
            <a:tailEnd/>
          </a:ln>
        </p:spPr>
      </p:sp>
      <p:sp>
        <p:nvSpPr>
          <p:cNvPr id="54275" name="Shape 155"/>
          <p:cNvSpPr txBox="1">
            <a:spLocks noGrp="1"/>
          </p:cNvSpPr>
          <p:nvPr>
            <p:ph type="body" idx="1"/>
          </p:nvPr>
        </p:nvSpPr>
        <p:spPr bwMode="auto">
          <a:xfrm>
            <a:off x="685800" y="4416425"/>
            <a:ext cx="5486400" cy="1220293"/>
          </a:xfrm>
          <a:noFill/>
        </p:spPr>
        <p:txBody>
          <a:bodyPr vert="horz" wrap="square" tIns="45700" bIns="45700" numCol="1" anchor="t" compatLnSpc="1">
            <a:prstTxWarp prst="textNoShape">
              <a:avLst/>
            </a:prstTxWarp>
            <a:spAutoFit/>
          </a:bodyPr>
          <a:lstStyle/>
          <a:p>
            <a:pPr eaLnBrk="1" hangingPunct="1">
              <a:spcBef>
                <a:spcPct val="0"/>
              </a:spcBef>
              <a:buSzPct val="25000"/>
            </a:pPr>
            <a:r>
              <a:rPr lang="en-US" altLang="en-US" smtClean="0"/>
              <a:t>The first of the three shifts in ELA/Literacy is building knowledge through content-rich nonfiction. </a:t>
            </a:r>
          </a:p>
          <a:p>
            <a:pPr eaLnBrk="1" hangingPunct="1">
              <a:spcBef>
                <a:spcPct val="0"/>
              </a:spcBef>
            </a:pPr>
            <a:endParaRPr lang="en-US" altLang="en-US" smtClean="0"/>
          </a:p>
          <a:p>
            <a:pPr eaLnBrk="1" hangingPunct="1">
              <a:spcBef>
                <a:spcPct val="0"/>
              </a:spcBef>
              <a:buSzPct val="25000"/>
            </a:pPr>
            <a:r>
              <a:rPr lang="en-US" altLang="en-US" smtClean="0"/>
              <a:t>The standards have followed the NAEP (National Assessment of Educational Progress) guidelines in establishing how much informational text students should read in school. </a:t>
            </a:r>
          </a:p>
        </p:txBody>
      </p:sp>
      <p:sp>
        <p:nvSpPr>
          <p:cNvPr id="54276" name="Shape 156"/>
          <p:cNvSpPr>
            <a:spLocks noGrp="1"/>
          </p:cNvSpPr>
          <p:nvPr>
            <p:ph type="sldNum" sz="quarter" idx="12"/>
          </p:nvPr>
        </p:nvSpPr>
        <p:spPr>
          <a:xfrm>
            <a:off x="3884613" y="9013240"/>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3802339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8" name="Shape 237"/>
          <p:cNvSpPr>
            <a:spLocks noGrp="1" noRot="1" noChangeAspect="1" noTextEdit="1"/>
          </p:cNvSpPr>
          <p:nvPr>
            <p:ph type="sldImg" idx="2"/>
          </p:nvPr>
        </p:nvSpPr>
        <p:spPr>
          <a:noFill/>
          <a:ln>
            <a:headEnd/>
            <a:tailEnd/>
          </a:ln>
        </p:spPr>
      </p:sp>
      <p:sp>
        <p:nvSpPr>
          <p:cNvPr id="55299" name="Shape 238"/>
          <p:cNvSpPr txBox="1">
            <a:spLocks noGrp="1"/>
          </p:cNvSpPr>
          <p:nvPr>
            <p:ph type="body" idx="1"/>
          </p:nvPr>
        </p:nvSpPr>
        <p:spPr bwMode="auto">
          <a:xfrm>
            <a:off x="685800" y="4416425"/>
            <a:ext cx="5486400" cy="5913886"/>
          </a:xfrm>
          <a:noFill/>
        </p:spPr>
        <p:txBody>
          <a:bodyPr vert="horz" wrap="square" tIns="45700" bIns="45700" numCol="1" anchor="t" compatLnSpc="1">
            <a:prstTxWarp prst="textNoShape">
              <a:avLst/>
            </a:prstTxWarp>
            <a:spAutoFit/>
          </a:bodyPr>
          <a:lstStyle/>
          <a:p>
            <a:pPr eaLnBrk="1" hangingPunct="1">
              <a:spcBef>
                <a:spcPct val="0"/>
              </a:spcBef>
            </a:pPr>
            <a:r>
              <a:rPr lang="en-US" altLang="en-US" dirty="0" smtClean="0"/>
              <a:t>Research that informed the development of the Standards revealed that there is a significant gap in the complexity of what students read by the end of high school and what they are required to read in both college and careers – 4 years!</a:t>
            </a:r>
          </a:p>
          <a:p>
            <a:pPr eaLnBrk="1" hangingPunct="1">
              <a:spcBef>
                <a:spcPct val="0"/>
              </a:spcBef>
            </a:pPr>
            <a:endParaRPr lang="en-US" altLang="en-US" dirty="0" smtClean="0"/>
          </a:p>
          <a:p>
            <a:pPr eaLnBrk="1" hangingPunct="1">
              <a:spcBef>
                <a:spcPct val="0"/>
              </a:spcBef>
            </a:pPr>
            <a:r>
              <a:rPr lang="en-US" altLang="en-US" dirty="0" smtClean="0"/>
              <a:t>In a study done by ACT in 2006, it was found that the complexity level of what students read at each grade level has dropped 4 years in the last half of the 20th century (and has remained the same in the last decade.)</a:t>
            </a:r>
          </a:p>
          <a:p>
            <a:pPr eaLnBrk="1" hangingPunct="1">
              <a:spcBef>
                <a:spcPct val="0"/>
              </a:spcBef>
            </a:pPr>
            <a:endParaRPr lang="en-US" altLang="en-US" dirty="0" smtClean="0"/>
          </a:p>
          <a:p>
            <a:pPr eaLnBrk="1" hangingPunct="1">
              <a:spcBef>
                <a:spcPct val="0"/>
              </a:spcBef>
            </a:pPr>
            <a:r>
              <a:rPr lang="en-US" altLang="en-US" dirty="0" smtClean="0"/>
              <a:t>The academic language of informational text is different than narrative literature. Exposing students to this enhances the breadth of their academic language, lack of this exposure narrows it. </a:t>
            </a:r>
          </a:p>
          <a:p>
            <a:pPr eaLnBrk="1" hangingPunct="1">
              <a:spcBef>
                <a:spcPct val="0"/>
              </a:spcBef>
            </a:pPr>
            <a:endParaRPr lang="en-US" altLang="en-US" dirty="0" smtClean="0"/>
          </a:p>
          <a:p>
            <a:pPr eaLnBrk="1" hangingPunct="1">
              <a:spcBef>
                <a:spcPct val="0"/>
              </a:spcBef>
            </a:pPr>
            <a:r>
              <a:rPr lang="en-US" altLang="en-US" dirty="0" smtClean="0"/>
              <a:t>For too long, proficiency in reading has been defined as skill in using reading strategies, even to the point of separating those strategies from the context or challenge that might call for a given strategy. The Common Core puts the text in the center of the equation and demands that students activate strategies in service of understanding the text.</a:t>
            </a:r>
          </a:p>
          <a:p>
            <a:pPr eaLnBrk="1" hangingPunct="1">
              <a:spcBef>
                <a:spcPct val="0"/>
              </a:spcBef>
            </a:pPr>
            <a:endParaRPr lang="en-US" altLang="en-US" dirty="0" smtClean="0"/>
          </a:p>
          <a:p>
            <a:pPr eaLnBrk="1" hangingPunct="1">
              <a:spcBef>
                <a:spcPct val="0"/>
              </a:spcBef>
            </a:pPr>
            <a:r>
              <a:rPr lang="en-US" altLang="en-US" dirty="0" smtClean="0"/>
              <a:t>Mastering the strategies in isolation only take students so far. A successful reader possesses the ability to activate strategies skillfully in response to challenges most frequently encountered in complex text. Like every other complex set of skills, this takes lots of practice. </a:t>
            </a:r>
          </a:p>
          <a:p>
            <a:pPr eaLnBrk="1" hangingPunct="1">
              <a:spcBef>
                <a:spcPct val="0"/>
              </a:spcBef>
            </a:pPr>
            <a:endParaRPr lang="en-US" altLang="en-US" dirty="0" smtClean="0"/>
          </a:p>
          <a:p>
            <a:pPr eaLnBrk="1" hangingPunct="1">
              <a:spcBef>
                <a:spcPct val="0"/>
              </a:spcBef>
            </a:pPr>
            <a:r>
              <a:rPr lang="en-US" altLang="en-US" dirty="0" smtClean="0"/>
              <a:t>Increasing complexity of text is the path to CCR, not increasing complicated reading strategies.</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p:txBody>
      </p:sp>
      <p:sp>
        <p:nvSpPr>
          <p:cNvPr id="55300" name="Shape 239"/>
          <p:cNvSpPr>
            <a:spLocks noGrp="1"/>
          </p:cNvSpPr>
          <p:nvPr>
            <p:ph type="sldNum" sz="quarter" idx="12"/>
          </p:nvPr>
        </p:nvSpPr>
        <p:spPr>
          <a:xfrm>
            <a:off x="3884613" y="9013240"/>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2919757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2" name="Shape 244"/>
          <p:cNvSpPr>
            <a:spLocks noGrp="1" noRot="1" noChangeAspect="1" noTextEdit="1"/>
          </p:cNvSpPr>
          <p:nvPr>
            <p:ph type="sldImg" idx="2"/>
          </p:nvPr>
        </p:nvSpPr>
        <p:spPr>
          <a:noFill/>
          <a:ln>
            <a:headEnd/>
            <a:tailEnd/>
          </a:ln>
        </p:spPr>
      </p:sp>
      <p:sp>
        <p:nvSpPr>
          <p:cNvPr id="245" name="Shape 245"/>
          <p:cNvSpPr txBox="1">
            <a:spLocks noGrp="1"/>
          </p:cNvSpPr>
          <p:nvPr>
            <p:ph type="body" idx="1"/>
          </p:nvPr>
        </p:nvSpPr>
        <p:spPr>
          <a:xfrm>
            <a:off x="685800" y="4416426"/>
            <a:ext cx="5486400" cy="9903439"/>
          </a:xfrm>
          <a:ln/>
        </p:spPr>
        <p:txBody>
          <a:bodyPr tIns="45700" bIns="45700" anchor="t">
            <a:spAutoFit/>
          </a:bodyPr>
          <a:lstStyle/>
          <a:p>
            <a:pPr eaLnBrk="1" fontAlgn="auto" hangingPunct="1">
              <a:spcBef>
                <a:spcPts val="0"/>
              </a:spcBef>
              <a:spcAft>
                <a:spcPts val="0"/>
              </a:spcAft>
              <a:defRPr/>
            </a:pPr>
            <a:r>
              <a:rPr lang="x-none" sz="1650"/>
              <a:t>Complex text contains any and all combinations of these features in many combinations. </a:t>
            </a:r>
          </a:p>
          <a:p>
            <a:pPr eaLnBrk="1" fontAlgn="auto" hangingPunct="1">
              <a:spcBef>
                <a:spcPts val="0"/>
              </a:spcBef>
              <a:spcAft>
                <a:spcPts val="0"/>
              </a:spcAft>
              <a:defRPr/>
            </a:pPr>
            <a:endParaRPr lang="x-none" sz="1650"/>
          </a:p>
          <a:p>
            <a:pPr eaLnBrk="1" fontAlgn="auto" hangingPunct="1">
              <a:spcBef>
                <a:spcPts val="0"/>
              </a:spcBef>
              <a:spcAft>
                <a:spcPts val="0"/>
              </a:spcAft>
              <a:defRPr/>
            </a:pPr>
            <a:r>
              <a:rPr lang="x-none" sz="1650"/>
              <a:t>The complexity level is determined by both quantitative and qualitative measures.  The details of text complexity are well described in Appendix A of the Standards, one of the supplemental readings offered with this module. New tools have been developed since the Standards were developed to help determine qualitative text complexity. Those materials are available on </a:t>
            </a:r>
            <a:r>
              <a:rPr lang="x-none" sz="1650" u="sng">
                <a:solidFill>
                  <a:schemeClr val="hlink"/>
                </a:solidFill>
                <a:hlinkClick r:id="rId3"/>
              </a:rPr>
              <a:t>www.achievethecore.org</a:t>
            </a:r>
          </a:p>
          <a:p>
            <a:pPr eaLnBrk="1" fontAlgn="auto" hangingPunct="1">
              <a:spcBef>
                <a:spcPts val="0"/>
              </a:spcBef>
              <a:spcAft>
                <a:spcPts val="0"/>
              </a:spcAft>
              <a:defRPr/>
            </a:pPr>
            <a:endParaRPr lang="x-none" sz="1650" u="sng">
              <a:solidFill>
                <a:schemeClr val="hlink"/>
              </a:solidFill>
              <a:hlinkClick r:id="rId3"/>
            </a:endParaRPr>
          </a:p>
          <a:p>
            <a:pPr eaLnBrk="1" fontAlgn="auto" hangingPunct="1">
              <a:spcBef>
                <a:spcPts val="0"/>
              </a:spcBef>
              <a:spcAft>
                <a:spcPts val="0"/>
              </a:spcAft>
              <a:defRPr/>
            </a:pPr>
            <a:r>
              <a:rPr lang="x-none" sz="1650"/>
              <a:t>Students who struggle with reading almost always have gaps in their vocabulary and their ability to deal with more complex sentence structures. This too is well documented in research. </a:t>
            </a:r>
          </a:p>
          <a:p>
            <a:pPr eaLnBrk="1" fontAlgn="auto" hangingPunct="1">
              <a:spcBef>
                <a:spcPts val="0"/>
              </a:spcBef>
              <a:spcAft>
                <a:spcPts val="0"/>
              </a:spcAft>
              <a:defRPr/>
            </a:pPr>
            <a:endParaRPr lang="x-none" sz="1650"/>
          </a:p>
          <a:p>
            <a:pPr eaLnBrk="1" fontAlgn="auto" hangingPunct="1">
              <a:spcBef>
                <a:spcPts val="0"/>
              </a:spcBef>
              <a:spcAft>
                <a:spcPts val="0"/>
              </a:spcAft>
              <a:defRPr/>
            </a:pPr>
            <a:r>
              <a:rPr lang="x-none" sz="1650"/>
              <a:t>Too often, less proficient students are given texts at their level where they do not see these features, where the demands of vocabulary and sentence structure are lowered. Though this is done for the kindest of reasons, it has disastrous consequences. Day by day, differentiating by level of text during instructional time increases the achievement gap between high performers and those who struggle.  </a:t>
            </a:r>
          </a:p>
          <a:p>
            <a:pPr eaLnBrk="1" fontAlgn="auto" hangingPunct="1">
              <a:spcBef>
                <a:spcPts val="0"/>
              </a:spcBef>
              <a:spcAft>
                <a:spcPts val="0"/>
              </a:spcAft>
              <a:defRPr/>
            </a:pPr>
            <a:endParaRPr lang="x-none" sz="1650"/>
          </a:p>
          <a:p>
            <a:pPr eaLnBrk="1" fontAlgn="auto" hangingPunct="1">
              <a:spcBef>
                <a:spcPts val="0"/>
              </a:spcBef>
              <a:spcAft>
                <a:spcPts val="0"/>
              </a:spcAft>
              <a:defRPr/>
            </a:pPr>
            <a:r>
              <a:rPr lang="x-none" sz="1650"/>
              <a:t>Students cannot address gaps in their vocabulary and develop skill with unpacking complex syntax text when they are not given the opportunity to work with material that provides these opportunities.  </a:t>
            </a:r>
          </a:p>
          <a:p>
            <a:pPr eaLnBrk="1" fontAlgn="auto" hangingPunct="1">
              <a:spcBef>
                <a:spcPts val="0"/>
              </a:spcBef>
              <a:spcAft>
                <a:spcPts val="0"/>
              </a:spcAft>
              <a:defRPr/>
            </a:pPr>
            <a:endParaRPr lang="x-none" sz="1650"/>
          </a:p>
          <a:p>
            <a:pPr eaLnBrk="1" fontAlgn="auto" hangingPunct="1">
              <a:spcBef>
                <a:spcPts val="0"/>
              </a:spcBef>
              <a:spcAft>
                <a:spcPts val="0"/>
              </a:spcAft>
              <a:defRPr/>
            </a:pPr>
            <a:r>
              <a:rPr lang="x-none" sz="1650"/>
              <a:t>With that said, there is a place for providing students with text more appropriately matched to their individual reading abilities to build fluency and provide opportunity for increasing the volume of reading.  But those </a:t>
            </a:r>
            <a:r>
              <a:rPr lang="x-none" sz="1650" smtClean="0"/>
              <a:t>texts </a:t>
            </a:r>
            <a:r>
              <a:rPr lang="x-none" sz="1650"/>
              <a:t>cannot be the primary texts for instruction.</a:t>
            </a:r>
          </a:p>
          <a:p>
            <a:pPr eaLnBrk="1" fontAlgn="auto" hangingPunct="1">
              <a:spcBef>
                <a:spcPts val="0"/>
              </a:spcBef>
              <a:spcAft>
                <a:spcPts val="0"/>
              </a:spcAft>
              <a:defRPr/>
            </a:pPr>
            <a:endParaRPr lang="x-none" sz="1650"/>
          </a:p>
          <a:p>
            <a:pPr eaLnBrk="1" fontAlgn="auto" hangingPunct="1">
              <a:spcBef>
                <a:spcPts val="0"/>
              </a:spcBef>
              <a:spcAft>
                <a:spcPts val="0"/>
              </a:spcAft>
              <a:defRPr/>
            </a:pPr>
            <a:endParaRPr lang="x-none" sz="1650"/>
          </a:p>
          <a:p>
            <a:pPr eaLnBrk="1" fontAlgn="auto" hangingPunct="1">
              <a:spcBef>
                <a:spcPts val="0"/>
              </a:spcBef>
              <a:spcAft>
                <a:spcPts val="0"/>
              </a:spcAft>
              <a:defRPr/>
            </a:pPr>
            <a:endParaRPr lang="x-none" sz="1650"/>
          </a:p>
          <a:p>
            <a:pPr eaLnBrk="1" fontAlgn="auto" hangingPunct="1">
              <a:spcBef>
                <a:spcPts val="0"/>
              </a:spcBef>
              <a:spcAft>
                <a:spcPts val="0"/>
              </a:spcAft>
              <a:defRPr/>
            </a:pPr>
            <a:endParaRPr lang="x-none" sz="1650"/>
          </a:p>
          <a:p>
            <a:pPr eaLnBrk="1" fontAlgn="auto" hangingPunct="1">
              <a:spcBef>
                <a:spcPts val="0"/>
              </a:spcBef>
              <a:spcAft>
                <a:spcPts val="0"/>
              </a:spcAft>
              <a:defRPr/>
            </a:pPr>
            <a:endParaRPr lang="x-none" sz="1650"/>
          </a:p>
        </p:txBody>
      </p:sp>
      <p:sp>
        <p:nvSpPr>
          <p:cNvPr id="56324" name="Shape 246"/>
          <p:cNvSpPr>
            <a:spLocks noGrp="1"/>
          </p:cNvSpPr>
          <p:nvPr>
            <p:ph type="sldNum" sz="quarter" idx="12"/>
          </p:nvPr>
        </p:nvSpPr>
        <p:spPr>
          <a:xfrm>
            <a:off x="3884613" y="9013240"/>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2639234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6" name="Shape 251"/>
          <p:cNvSpPr>
            <a:spLocks noGrp="1" noRot="1" noChangeAspect="1" noTextEdit="1"/>
          </p:cNvSpPr>
          <p:nvPr>
            <p:ph type="sldImg" idx="2"/>
          </p:nvPr>
        </p:nvSpPr>
        <p:spPr>
          <a:noFill/>
          <a:ln>
            <a:headEnd/>
            <a:tailEnd/>
          </a:ln>
        </p:spPr>
      </p:sp>
      <p:sp>
        <p:nvSpPr>
          <p:cNvPr id="252" name="Shape 252"/>
          <p:cNvSpPr txBox="1">
            <a:spLocks noGrp="1"/>
          </p:cNvSpPr>
          <p:nvPr>
            <p:ph type="body" idx="1"/>
          </p:nvPr>
        </p:nvSpPr>
        <p:spPr>
          <a:xfrm>
            <a:off x="685800" y="4416425"/>
            <a:ext cx="5486400" cy="13048146"/>
          </a:xfrm>
          <a:ln/>
        </p:spPr>
        <p:txBody>
          <a:bodyPr tIns="45700" bIns="45700" anchor="t">
            <a:spAutoFit/>
          </a:bodyPr>
          <a:lstStyle/>
          <a:p>
            <a:pPr eaLnBrk="1" fontAlgn="auto" hangingPunct="1">
              <a:spcBef>
                <a:spcPts val="0"/>
              </a:spcBef>
              <a:spcAft>
                <a:spcPts val="0"/>
              </a:spcAft>
              <a:defRPr/>
            </a:pPr>
            <a:r>
              <a:rPr lang="x-none" sz="1400"/>
              <a:t>This does not mean students do this without any support! It is essential that teachers and instructional material provide scaffolds to support ALL students in comprehending complex text. </a:t>
            </a:r>
          </a:p>
          <a:p>
            <a:pPr eaLnBrk="1" fontAlgn="auto" hangingPunct="1">
              <a:spcBef>
                <a:spcPts val="0"/>
              </a:spcBef>
              <a:spcAft>
                <a:spcPts val="0"/>
              </a:spcAft>
              <a:defRPr/>
            </a:pPr>
            <a:endParaRPr lang="x-none" sz="1400"/>
          </a:p>
          <a:p>
            <a:pPr eaLnBrk="1" fontAlgn="auto" hangingPunct="1">
              <a:spcBef>
                <a:spcPts val="0"/>
              </a:spcBef>
              <a:spcAft>
                <a:spcPts val="0"/>
              </a:spcAft>
              <a:defRPr/>
            </a:pPr>
            <a:r>
              <a:rPr lang="x-none" sz="1400"/>
              <a:t>These scaffolding types will reliably support many students and a has a strong research base:</a:t>
            </a:r>
          </a:p>
          <a:p>
            <a:pPr marL="171450" indent="-171450" eaLnBrk="1" fontAlgn="auto" hangingPunct="1">
              <a:spcBef>
                <a:spcPts val="0"/>
              </a:spcBef>
              <a:spcAft>
                <a:spcPts val="0"/>
              </a:spcAft>
              <a:buClr>
                <a:srgbClr val="000000"/>
              </a:buClr>
              <a:buSzPct val="130952"/>
              <a:buFont typeface="Arial"/>
              <a:buChar char="•"/>
              <a:defRPr/>
            </a:pPr>
            <a:r>
              <a:rPr lang="x-none" sz="1400"/>
              <a:t>Multiple readings. Complex text takes multiple reads to fully understand the layers of meaning provided by the author. Because of this, the text selected for close reading should be excellent or they will not be worthy of the time commitment they require to read fully. Re-reading assists fluency and is the primary way readers make sense of challenges encountered when reading.</a:t>
            </a:r>
          </a:p>
          <a:p>
            <a:pPr marL="171450" indent="-171450" eaLnBrk="1" fontAlgn="auto" hangingPunct="1">
              <a:spcBef>
                <a:spcPts val="0"/>
              </a:spcBef>
              <a:spcAft>
                <a:spcPts val="0"/>
              </a:spcAft>
              <a:buClr>
                <a:srgbClr val="000000"/>
              </a:buClr>
              <a:buSzPct val="130952"/>
              <a:buFont typeface="Arial"/>
              <a:buChar char="•"/>
              <a:defRPr/>
            </a:pPr>
            <a:r>
              <a:rPr lang="x-none" sz="1400"/>
              <a:t>Reading the text aloud </a:t>
            </a:r>
            <a:r>
              <a:rPr lang="x-none" sz="1400" i="1"/>
              <a:t>while students follow along </a:t>
            </a:r>
            <a:r>
              <a:rPr lang="x-none" sz="1400"/>
              <a:t>. Fluency challenges are rampant when students encounter grade level appropriate text. All teachers must be aware of this and reach in to help. The two best ways to help are having the students follow along while the text is read aloud and by reading text multiple times. </a:t>
            </a:r>
            <a:r>
              <a:rPr lang="en-US" sz="1400" dirty="0" smtClean="0"/>
              <a:t>(</a:t>
            </a:r>
            <a:r>
              <a:rPr lang="x-none" sz="1400" smtClean="0"/>
              <a:t>These </a:t>
            </a:r>
            <a:r>
              <a:rPr lang="x-none" sz="1400"/>
              <a:t>two methods are systematically built into the close reading </a:t>
            </a:r>
            <a:r>
              <a:rPr lang="en-US" sz="1400" dirty="0" smtClean="0"/>
              <a:t>model included in this module</a:t>
            </a:r>
            <a:r>
              <a:rPr lang="x-none" sz="1400" smtClean="0"/>
              <a:t>.</a:t>
            </a:r>
            <a:r>
              <a:rPr lang="en-US" sz="1400" dirty="0" smtClean="0"/>
              <a:t>)</a:t>
            </a:r>
            <a:r>
              <a:rPr lang="x-none" sz="1400" smtClean="0"/>
              <a:t> </a:t>
            </a:r>
            <a:endParaRPr lang="x-none" sz="1400"/>
          </a:p>
          <a:p>
            <a:pPr marL="171450" indent="-171450" eaLnBrk="1" fontAlgn="auto" hangingPunct="1">
              <a:spcBef>
                <a:spcPts val="0"/>
              </a:spcBef>
              <a:spcAft>
                <a:spcPts val="0"/>
              </a:spcAft>
              <a:buClr>
                <a:srgbClr val="000000"/>
              </a:buClr>
              <a:buSzPct val="130952"/>
              <a:buFont typeface="Arial"/>
              <a:buChar char="•"/>
              <a:defRPr/>
            </a:pPr>
            <a:r>
              <a:rPr lang="x-none"/>
              <a:t>Read aloud </a:t>
            </a:r>
            <a:r>
              <a:rPr lang="en-US" dirty="0" smtClean="0"/>
              <a:t>of complex text </a:t>
            </a:r>
            <a:r>
              <a:rPr lang="x-none" smtClean="0"/>
              <a:t>is </a:t>
            </a:r>
            <a:r>
              <a:rPr lang="x-none"/>
              <a:t>especially important for early readers K-2 because </a:t>
            </a:r>
            <a:r>
              <a:rPr lang="x-none" smtClean="0"/>
              <a:t>the</a:t>
            </a:r>
            <a:r>
              <a:rPr lang="en-US" dirty="0" smtClean="0"/>
              <a:t> work of the</a:t>
            </a:r>
            <a:r>
              <a:rPr lang="x-none" smtClean="0"/>
              <a:t> </a:t>
            </a:r>
            <a:r>
              <a:rPr lang="x-none"/>
              <a:t>standards </a:t>
            </a:r>
            <a:r>
              <a:rPr lang="en-US" dirty="0" smtClean="0"/>
              <a:t>is </a:t>
            </a:r>
            <a:r>
              <a:rPr lang="x-none" smtClean="0"/>
              <a:t>too </a:t>
            </a:r>
            <a:r>
              <a:rPr lang="x-none"/>
              <a:t>complex to </a:t>
            </a:r>
            <a:r>
              <a:rPr lang="en-US" dirty="0" smtClean="0"/>
              <a:t>apply to </a:t>
            </a:r>
            <a:r>
              <a:rPr lang="x-none" smtClean="0"/>
              <a:t>the texts </a:t>
            </a:r>
            <a:r>
              <a:rPr lang="x-none"/>
              <a:t>students can read on their </a:t>
            </a:r>
            <a:r>
              <a:rPr lang="x-none" smtClean="0"/>
              <a:t>own</a:t>
            </a:r>
            <a:r>
              <a:rPr lang="en-US" dirty="0" smtClean="0"/>
              <a:t>,</a:t>
            </a:r>
            <a:r>
              <a:rPr lang="x-none" smtClean="0"/>
              <a:t> </a:t>
            </a:r>
            <a:r>
              <a:rPr lang="x-none"/>
              <a:t>and students cannot develop academic language through </a:t>
            </a:r>
            <a:r>
              <a:rPr lang="en-US" dirty="0" smtClean="0"/>
              <a:t>the texts </a:t>
            </a:r>
            <a:r>
              <a:rPr lang="x-none" smtClean="0"/>
              <a:t>students </a:t>
            </a:r>
            <a:r>
              <a:rPr lang="en-US" dirty="0" smtClean="0"/>
              <a:t>can </a:t>
            </a:r>
            <a:r>
              <a:rPr lang="x-none" smtClean="0"/>
              <a:t>read </a:t>
            </a:r>
            <a:r>
              <a:rPr lang="x-none"/>
              <a:t>on their own at these grades (levels); for all practical purposes </a:t>
            </a:r>
            <a:r>
              <a:rPr lang="en-US" dirty="0" smtClean="0"/>
              <a:t>read aloud </a:t>
            </a:r>
            <a:r>
              <a:rPr lang="x-none" smtClean="0"/>
              <a:t>provides </a:t>
            </a:r>
            <a:r>
              <a:rPr lang="x-none"/>
              <a:t>students who come to kindergarten with less developed academic language with a way to catch </a:t>
            </a:r>
            <a:r>
              <a:rPr lang="x-none" smtClean="0"/>
              <a:t>up</a:t>
            </a:r>
            <a:r>
              <a:rPr lang="en-US" dirty="0" smtClean="0"/>
              <a:t>.</a:t>
            </a:r>
            <a:endParaRPr lang="x-none"/>
          </a:p>
          <a:p>
            <a:pPr marL="171450" indent="-171450" eaLnBrk="1" fontAlgn="auto" hangingPunct="1">
              <a:spcBef>
                <a:spcPts val="0"/>
              </a:spcBef>
              <a:spcAft>
                <a:spcPts val="0"/>
              </a:spcAft>
              <a:buClr>
                <a:srgbClr val="000000"/>
              </a:buClr>
              <a:buSzPct val="130952"/>
              <a:buFont typeface="Arial"/>
              <a:buChar char="•"/>
              <a:defRPr/>
            </a:pPr>
            <a:r>
              <a:rPr lang="x-none" sz="1400"/>
              <a:t>“Chunking” longer text into smaller and logical sections makes the text more manageable and helps demonstrate how the author structured the text. </a:t>
            </a:r>
          </a:p>
          <a:p>
            <a:pPr marL="171450" indent="-171450" eaLnBrk="1" fontAlgn="auto" hangingPunct="1">
              <a:spcBef>
                <a:spcPts val="0"/>
              </a:spcBef>
              <a:spcAft>
                <a:spcPts val="0"/>
              </a:spcAft>
              <a:buClr>
                <a:srgbClr val="000000"/>
              </a:buClr>
              <a:buSzPct val="130952"/>
              <a:buFont typeface="Arial"/>
              <a:buChar char="•"/>
              <a:defRPr/>
            </a:pPr>
            <a:r>
              <a:rPr lang="x-none" sz="1400"/>
              <a:t>Careful, text-specific questions point readers to challenging sentences and ask for special attention to be paid to them. They direct students to what matters most and asks them to examine those parts. They also pay particularly close attention to vocabulary that can be figured out in the context of the text. Because they require text evidence, they demand re-reading.</a:t>
            </a:r>
          </a:p>
          <a:p>
            <a:pPr marL="171450" indent="-171450" eaLnBrk="1" fontAlgn="auto" hangingPunct="1">
              <a:spcBef>
                <a:spcPts val="0"/>
              </a:spcBef>
              <a:spcAft>
                <a:spcPts val="0"/>
              </a:spcAft>
              <a:buClr>
                <a:srgbClr val="000000"/>
              </a:buClr>
              <a:buSzPct val="130952"/>
              <a:buFont typeface="Arial"/>
              <a:buChar char="•"/>
              <a:defRPr/>
            </a:pPr>
            <a:r>
              <a:rPr lang="x-none" sz="1400"/>
              <a:t>Pointing out text structures or features that will either provide comprehension support (like section headers) or challenges (like long paragraphs or sentences).</a:t>
            </a:r>
          </a:p>
          <a:p>
            <a:pPr eaLnBrk="1" fontAlgn="auto" hangingPunct="1">
              <a:spcBef>
                <a:spcPts val="0"/>
              </a:spcBef>
              <a:spcAft>
                <a:spcPts val="0"/>
              </a:spcAft>
              <a:defRPr/>
            </a:pPr>
            <a:endParaRPr lang="x-none" sz="1400"/>
          </a:p>
          <a:p>
            <a:pPr eaLnBrk="1" fontAlgn="auto" hangingPunct="1">
              <a:spcBef>
                <a:spcPts val="0"/>
              </a:spcBef>
              <a:spcAft>
                <a:spcPts val="0"/>
              </a:spcAft>
              <a:defRPr/>
            </a:pPr>
            <a:r>
              <a:rPr lang="x-none" sz="1400"/>
              <a:t>Supports that do not promote improved reading incomes and do </a:t>
            </a:r>
            <a:r>
              <a:rPr lang="x-none" sz="1400" i="1"/>
              <a:t>not </a:t>
            </a:r>
            <a:r>
              <a:rPr lang="x-none" sz="1400"/>
              <a:t>have research support behind them:</a:t>
            </a:r>
          </a:p>
          <a:p>
            <a:pPr marL="171450" indent="-171450" eaLnBrk="1" fontAlgn="auto" hangingPunct="1">
              <a:spcBef>
                <a:spcPts val="0"/>
              </a:spcBef>
              <a:spcAft>
                <a:spcPts val="0"/>
              </a:spcAft>
              <a:buClr>
                <a:srgbClr val="000000"/>
              </a:buClr>
              <a:buSzPct val="130952"/>
              <a:buFont typeface="Arial"/>
              <a:buChar char="•"/>
              <a:defRPr/>
            </a:pPr>
            <a:r>
              <a:rPr lang="x-none" sz="1400"/>
              <a:t>Previewing the topic of the reading in a text-free way (just “teacher talk”). </a:t>
            </a:r>
            <a:r>
              <a:rPr lang="x-none" sz="1400" smtClean="0"/>
              <a:t>A careful examination of </a:t>
            </a:r>
            <a:r>
              <a:rPr lang="x-none" sz="1400"/>
              <a:t>the text is solid practice. But telling students what they will be reading </a:t>
            </a:r>
            <a:r>
              <a:rPr lang="en-US" sz="1400" dirty="0" smtClean="0"/>
              <a:t>before they read </a:t>
            </a:r>
            <a:r>
              <a:rPr lang="x-none" sz="1400" smtClean="0"/>
              <a:t>will </a:t>
            </a:r>
            <a:r>
              <a:rPr lang="x-none" sz="1400"/>
              <a:t>remove any motivation for discovering </a:t>
            </a:r>
            <a:r>
              <a:rPr lang="en-US" sz="1400" dirty="0" smtClean="0"/>
              <a:t>it </a:t>
            </a:r>
            <a:r>
              <a:rPr lang="x-none" sz="1400" smtClean="0"/>
              <a:t>for </a:t>
            </a:r>
            <a:r>
              <a:rPr lang="x-none" sz="1400"/>
              <a:t>themselves and </a:t>
            </a:r>
            <a:r>
              <a:rPr lang="en-US" sz="1400" dirty="0" smtClean="0"/>
              <a:t>it will </a:t>
            </a:r>
            <a:r>
              <a:rPr lang="x-none" sz="1400" smtClean="0"/>
              <a:t>teach </a:t>
            </a:r>
            <a:r>
              <a:rPr lang="x-none" sz="1400"/>
              <a:t>students that learning from reading is not a central activity in that classroom.</a:t>
            </a:r>
          </a:p>
          <a:p>
            <a:pPr marL="171450" indent="-171450" eaLnBrk="1" fontAlgn="auto" hangingPunct="1">
              <a:spcBef>
                <a:spcPts val="0"/>
              </a:spcBef>
              <a:spcAft>
                <a:spcPts val="0"/>
              </a:spcAft>
              <a:buClr>
                <a:srgbClr val="000000"/>
              </a:buClr>
              <a:buSzPct val="130952"/>
              <a:buFont typeface="Arial"/>
              <a:buChar char="•"/>
              <a:defRPr/>
            </a:pPr>
            <a:r>
              <a:rPr lang="x-none" sz="1400"/>
              <a:t>Providing simple text to weak readers and complex texts to strong readers. Differentiation by text type, as opposed to providing a variety of supports for the same complex </a:t>
            </a:r>
            <a:r>
              <a:rPr lang="x-none" sz="1400" smtClean="0"/>
              <a:t>text</a:t>
            </a:r>
            <a:r>
              <a:rPr lang="en-US" sz="1400" dirty="0" smtClean="0"/>
              <a:t>,</a:t>
            </a:r>
            <a:r>
              <a:rPr lang="x-none" sz="1400" smtClean="0"/>
              <a:t> </a:t>
            </a:r>
            <a:r>
              <a:rPr lang="x-none" sz="1400"/>
              <a:t>leads to the “Matthew Effect” – “to those who have, more will be given. To those who have little, even that little will be taken </a:t>
            </a:r>
            <a:r>
              <a:rPr lang="x-none" sz="1400" smtClean="0"/>
              <a:t>away</a:t>
            </a:r>
            <a:r>
              <a:rPr lang="en-US" sz="1400" dirty="0" smtClean="0"/>
              <a:t>,</a:t>
            </a:r>
            <a:r>
              <a:rPr lang="x-none" sz="1400" smtClean="0"/>
              <a:t>” </a:t>
            </a:r>
            <a:r>
              <a:rPr lang="x-none" sz="1400"/>
              <a:t>a well-researched finding. This is particularly true because of the differences in vocabulary that students will see from simpler to more complex text. Words create much of the differences in texts. </a:t>
            </a:r>
          </a:p>
          <a:p>
            <a:pPr eaLnBrk="1" fontAlgn="auto" hangingPunct="1">
              <a:spcBef>
                <a:spcPts val="0"/>
              </a:spcBef>
              <a:spcAft>
                <a:spcPts val="0"/>
              </a:spcAft>
              <a:defRPr/>
            </a:pPr>
            <a:endParaRPr lang="x-none" sz="1400"/>
          </a:p>
          <a:p>
            <a:pPr eaLnBrk="1" fontAlgn="auto" hangingPunct="1">
              <a:spcBef>
                <a:spcPts val="0"/>
              </a:spcBef>
              <a:spcAft>
                <a:spcPts val="0"/>
              </a:spcAft>
              <a:defRPr/>
            </a:pPr>
            <a:endParaRPr lang="x-none" sz="1400"/>
          </a:p>
          <a:p>
            <a:pPr eaLnBrk="1" fontAlgn="auto" hangingPunct="1">
              <a:spcBef>
                <a:spcPts val="0"/>
              </a:spcBef>
              <a:spcAft>
                <a:spcPts val="0"/>
              </a:spcAft>
              <a:defRPr/>
            </a:pPr>
            <a:r>
              <a:rPr lang="x-none" sz="1400"/>
              <a:t>The goal is growing independence with increasingly complex text.  The strategies implemented should all aim at getting students stronger and more skilled – like exercises and scrimmages in a sports practice.  </a:t>
            </a:r>
          </a:p>
          <a:p>
            <a:pPr eaLnBrk="1" fontAlgn="auto" hangingPunct="1">
              <a:spcBef>
                <a:spcPts val="0"/>
              </a:spcBef>
              <a:spcAft>
                <a:spcPts val="0"/>
              </a:spcAft>
              <a:defRPr/>
            </a:pPr>
            <a:endParaRPr lang="x-none" sz="1400"/>
          </a:p>
          <a:p>
            <a:pPr eaLnBrk="1" fontAlgn="auto" hangingPunct="1">
              <a:spcBef>
                <a:spcPts val="0"/>
              </a:spcBef>
              <a:spcAft>
                <a:spcPts val="0"/>
              </a:spcAft>
              <a:defRPr/>
            </a:pPr>
            <a:endParaRPr lang="x-none" sz="1400"/>
          </a:p>
        </p:txBody>
      </p:sp>
      <p:sp>
        <p:nvSpPr>
          <p:cNvPr id="57348" name="Shape 253"/>
          <p:cNvSpPr>
            <a:spLocks noGrp="1"/>
          </p:cNvSpPr>
          <p:nvPr>
            <p:ph type="sldNum" sz="quarter" idx="12"/>
          </p:nvPr>
        </p:nvSpPr>
        <p:spPr>
          <a:xfrm>
            <a:off x="3884613" y="9013240"/>
            <a:ext cx="2971800" cy="281575"/>
          </a:xfrm>
          <a:noFill/>
          <a:ln>
            <a:miter lim="800000"/>
            <a:headEnd/>
            <a:tailEnd/>
          </a:ln>
        </p:spPr>
        <p:txBody>
          <a:bodyPr tIns="45700" bIns="45700">
            <a:spAutoFit/>
          </a:bodyPr>
          <a:lstStyle/>
          <a:p>
            <a:pPr>
              <a:buSzPct val="25000"/>
            </a:pPr>
            <a:r>
              <a:rPr lang="en-US" altLang="en-US" smtClean="0"/>
              <a:t> </a:t>
            </a:r>
          </a:p>
        </p:txBody>
      </p:sp>
    </p:spTree>
    <p:extLst>
      <p:ext uri="{BB962C8B-B14F-4D97-AF65-F5344CB8AC3E}">
        <p14:creationId xmlns:p14="http://schemas.microsoft.com/office/powerpoint/2010/main" val="4061743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latin typeface="+mn-lt"/>
              </a:rPr>
              <a:t>Say to Participants:</a:t>
            </a:r>
          </a:p>
          <a:p>
            <a:pPr>
              <a:buFont typeface="Arial" pitchFamily="34" charset="0"/>
              <a:buChar char="•"/>
            </a:pPr>
            <a:r>
              <a:rPr lang="en-US" dirty="0" smtClean="0">
                <a:latin typeface="+mn-lt"/>
              </a:rPr>
              <a:t>“Vocabulary instruction and its</a:t>
            </a:r>
            <a:r>
              <a:rPr lang="en-US" baseline="0" dirty="0" smtClean="0">
                <a:latin typeface="+mn-lt"/>
              </a:rPr>
              <a:t> connection to comprehending complex texts is</a:t>
            </a:r>
            <a:r>
              <a:rPr lang="en-US" dirty="0" smtClean="0">
                <a:latin typeface="+mn-lt"/>
              </a:rPr>
              <a:t> an important part of the Common Core State Standards, and references to it appear throughout the grade-level standards. </a:t>
            </a:r>
          </a:p>
          <a:p>
            <a:pPr>
              <a:buFont typeface="Arial" pitchFamily="34" charset="0"/>
              <a:buChar char="•"/>
            </a:pPr>
            <a:r>
              <a:rPr lang="en-US" dirty="0" smtClean="0">
                <a:latin typeface="+mn-lt"/>
              </a:rPr>
              <a:t>One emphasis which may represent a bit of a shift in classroom practice is on acquiring and using what are termed ‘general academic words.’ </a:t>
            </a:r>
          </a:p>
          <a:p>
            <a:pPr lvl="0">
              <a:buFont typeface="Arial" pitchFamily="34" charset="0"/>
              <a:buChar char="•"/>
            </a:pPr>
            <a:r>
              <a:rPr lang="en-US" dirty="0" smtClean="0">
                <a:latin typeface="+mn-lt"/>
              </a:rPr>
              <a:t>These are words of great importance to understanding academic writing, but they are words that many students, especially those learning English, may not comprehend because this vocabulary is neither the language of everyday conversation nor the subject-area ‘hard words’ traditionally included in the explicit content instruction.”  </a:t>
            </a:r>
          </a:p>
          <a:p>
            <a:endParaRPr lang="en-US" dirty="0" smtClean="0">
              <a:latin typeface="+mn-lt"/>
            </a:endParaRPr>
          </a:p>
          <a:p>
            <a:r>
              <a:rPr lang="en-US" dirty="0" smtClean="0">
                <a:latin typeface="+mn-lt"/>
              </a:rPr>
              <a:t>Oregon Department of Education:  </a:t>
            </a:r>
          </a:p>
          <a:p>
            <a:r>
              <a:rPr lang="en-US" dirty="0" smtClean="0">
                <a:latin typeface="+mn-lt"/>
              </a:rPr>
              <a:t>http://www.ode.state.or.us/search/page/?id=3454</a:t>
            </a:r>
          </a:p>
          <a:p>
            <a:endParaRPr lang="en-US" dirty="0" smtClean="0">
              <a:latin typeface="+mn-lt"/>
            </a:endParaRPr>
          </a:p>
          <a:p>
            <a:endParaRPr lang="en-US" dirty="0">
              <a:latin typeface="+mn-lt"/>
            </a:endParaRPr>
          </a:p>
        </p:txBody>
      </p:sp>
      <p:sp>
        <p:nvSpPr>
          <p:cNvPr id="4" name="Slide Number Placeholder 3"/>
          <p:cNvSpPr>
            <a:spLocks noGrp="1"/>
          </p:cNvSpPr>
          <p:nvPr>
            <p:ph type="sldNum" sz="quarter" idx="10"/>
          </p:nvPr>
        </p:nvSpPr>
        <p:spPr/>
        <p:txBody>
          <a:bodyPr/>
          <a:lstStyle/>
          <a:p>
            <a:fld id="{69BDA013-6204-44EF-AF70-83D2EDB6A236}" type="slidenum">
              <a:rPr lang="en-US" smtClean="0"/>
              <a:pPr/>
              <a:t>8</a:t>
            </a:fld>
            <a:endParaRPr lang="en-US"/>
          </a:p>
        </p:txBody>
      </p:sp>
    </p:spTree>
    <p:extLst>
      <p:ext uri="{BB962C8B-B14F-4D97-AF65-F5344CB8AC3E}">
        <p14:creationId xmlns:p14="http://schemas.microsoft.com/office/powerpoint/2010/main" val="3760932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latin typeface="+mn-lt"/>
              </a:rPr>
              <a:t>Sa</a:t>
            </a:r>
            <a:r>
              <a:rPr lang="en-US" b="1" baseline="0" dirty="0" smtClean="0">
                <a:latin typeface="+mn-lt"/>
              </a:rPr>
              <a:t>y to Participants</a:t>
            </a:r>
            <a:r>
              <a:rPr lang="en-US" b="1" dirty="0" smtClean="0">
                <a:latin typeface="+mn-lt"/>
              </a:rPr>
              <a:t>:</a:t>
            </a:r>
          </a:p>
          <a:p>
            <a:pPr>
              <a:buFont typeface="Arial" pitchFamily="34" charset="0"/>
              <a:buChar char="•"/>
            </a:pPr>
            <a:r>
              <a:rPr lang="en-US" dirty="0" smtClean="0">
                <a:latin typeface="+mn-lt"/>
              </a:rPr>
              <a:t>This</a:t>
            </a:r>
            <a:r>
              <a:rPr lang="en-US" baseline="0" dirty="0" smtClean="0">
                <a:latin typeface="+mn-lt"/>
              </a:rPr>
              <a:t> is b</a:t>
            </a:r>
            <a:r>
              <a:rPr lang="en-US" dirty="0" smtClean="0">
                <a:latin typeface="+mn-lt"/>
              </a:rPr>
              <a:t>ased on the work of Isabel Beck, Margaret</a:t>
            </a:r>
            <a:r>
              <a:rPr lang="en-US" baseline="0" dirty="0" smtClean="0">
                <a:latin typeface="+mn-lt"/>
              </a:rPr>
              <a:t> </a:t>
            </a:r>
            <a:r>
              <a:rPr lang="en-US" baseline="0" dirty="0" err="1" smtClean="0">
                <a:latin typeface="+mn-lt"/>
              </a:rPr>
              <a:t>McKeown</a:t>
            </a:r>
            <a:r>
              <a:rPr lang="en-US" baseline="0" dirty="0" smtClean="0">
                <a:latin typeface="+mn-lt"/>
              </a:rPr>
              <a:t>, and Linda </a:t>
            </a:r>
            <a:r>
              <a:rPr lang="en-US" baseline="0" dirty="0" err="1" smtClean="0">
                <a:latin typeface="+mn-lt"/>
              </a:rPr>
              <a:t>Kucan</a:t>
            </a:r>
            <a:r>
              <a:rPr lang="en-US" baseline="0" dirty="0" smtClean="0">
                <a:latin typeface="+mn-lt"/>
              </a:rPr>
              <a: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latin typeface="+mn-lt"/>
              </a:rPr>
              <a:t>The Three Tier Model is intended to conceptualize and categorize </a:t>
            </a:r>
            <a:r>
              <a:rPr lang="en-US" dirty="0" smtClean="0">
                <a:latin typeface="+mn-lt"/>
              </a:rPr>
              <a:t>vocabulary words based on their frequency in texts (more to less frequently occurring) and applicability (broader to narrower) as you progress up the triangle.</a:t>
            </a:r>
          </a:p>
          <a:p>
            <a:pPr>
              <a:buFont typeface="Arial" pitchFamily="34" charset="0"/>
              <a:buNone/>
            </a:pPr>
            <a:endParaRPr lang="en-US" baseline="0" dirty="0" smtClean="0">
              <a:latin typeface="+mn-lt"/>
            </a:endParaRPr>
          </a:p>
          <a:p>
            <a:r>
              <a:rPr lang="en-US" sz="1200" b="1" dirty="0" smtClean="0"/>
              <a:t>Tier One words </a:t>
            </a:r>
            <a:r>
              <a:rPr lang="en-US" sz="1200" dirty="0" smtClean="0"/>
              <a:t>are the words of everyday speech usually learned in the early grades. They are not considered a challenge to the average native speaker, though English language learners of any age will have to attend carefully to them. </a:t>
            </a:r>
          </a:p>
          <a:p>
            <a:endParaRPr lang="en-US" sz="1200" dirty="0" smtClean="0"/>
          </a:p>
          <a:p>
            <a:r>
              <a:rPr lang="en-US" sz="1200" b="1" dirty="0" smtClean="0"/>
              <a:t>Tier Two words </a:t>
            </a:r>
            <a:r>
              <a:rPr lang="en-US" sz="1200" dirty="0" smtClean="0"/>
              <a:t>(what the Standards refer to as </a:t>
            </a:r>
            <a:r>
              <a:rPr lang="en-US" sz="1200" i="1" dirty="0" smtClean="0"/>
              <a:t>general academic words) </a:t>
            </a:r>
            <a:r>
              <a:rPr lang="en-US" sz="1200" dirty="0" smtClean="0"/>
              <a:t>are far more likely to appear in written texts than in speech. They appear in all sorts of texts.</a:t>
            </a:r>
            <a:r>
              <a:rPr lang="en-US" sz="1200" i="1" dirty="0" smtClean="0"/>
              <a:t> </a:t>
            </a:r>
            <a:r>
              <a:rPr lang="en-US" sz="1200" dirty="0" smtClean="0"/>
              <a:t>Tier Two words often represent subtle or precise ways to say relatively simple things.</a:t>
            </a:r>
            <a:r>
              <a:rPr lang="en-US" sz="1200" i="1" dirty="0" smtClean="0"/>
              <a:t> </a:t>
            </a:r>
            <a:r>
              <a:rPr lang="en-US" sz="1200" dirty="0" smtClean="0"/>
              <a:t>Because Tier Two words are found across many types of texts, they are highly </a:t>
            </a:r>
            <a:r>
              <a:rPr lang="en-US" sz="1200" dirty="0" err="1" smtClean="0"/>
              <a:t>generalizable</a:t>
            </a:r>
            <a:r>
              <a:rPr lang="en-US" sz="1200" dirty="0" smtClean="0"/>
              <a:t>.</a:t>
            </a:r>
          </a:p>
          <a:p>
            <a:pPr>
              <a:buNone/>
            </a:pPr>
            <a:endParaRPr lang="en-US" sz="1200" dirty="0" smtClean="0"/>
          </a:p>
          <a:p>
            <a:r>
              <a:rPr lang="en-US" sz="1200" b="1" dirty="0" smtClean="0"/>
              <a:t>Tier Three words </a:t>
            </a:r>
            <a:r>
              <a:rPr lang="en-US" sz="1200" dirty="0" smtClean="0"/>
              <a:t>(what the Standards refer to as </a:t>
            </a:r>
            <a:r>
              <a:rPr lang="en-US" sz="1200" i="1" dirty="0" smtClean="0"/>
              <a:t>domain-specific words) </a:t>
            </a:r>
            <a:r>
              <a:rPr lang="en-US" sz="1200" dirty="0" smtClean="0"/>
              <a:t>are specific to a domain or field of study and key to understanding a new concept within a text. Because of their specificity and close ties to content knowledge, Tier Three words are far more common in informational texts than in literature. Recognized as new and “hard” words for most readers, they are often explicitly defined by the author of a text, repeatedly used, and otherwise heavily </a:t>
            </a:r>
            <a:r>
              <a:rPr lang="en-US" sz="1200" dirty="0" err="1" smtClean="0"/>
              <a:t>scaffolded</a:t>
            </a:r>
            <a:r>
              <a:rPr lang="en-US" sz="1200" dirty="0" smtClean="0"/>
              <a:t>.</a:t>
            </a:r>
            <a:endParaRPr lang="en-US" sz="1200" i="1" dirty="0" smtClean="0"/>
          </a:p>
          <a:p>
            <a:pPr>
              <a:buFont typeface="Arial" pitchFamily="34" charset="0"/>
              <a:buNone/>
            </a:pPr>
            <a:endParaRPr lang="en-US" baseline="0" dirty="0" smtClean="0">
              <a:latin typeface="+mn-lt"/>
            </a:endParaRPr>
          </a:p>
        </p:txBody>
      </p:sp>
      <p:sp>
        <p:nvSpPr>
          <p:cNvPr id="4" name="Slide Number Placeholder 3"/>
          <p:cNvSpPr>
            <a:spLocks noGrp="1"/>
          </p:cNvSpPr>
          <p:nvPr>
            <p:ph type="sldNum" sz="quarter" idx="10"/>
          </p:nvPr>
        </p:nvSpPr>
        <p:spPr/>
        <p:txBody>
          <a:bodyPr/>
          <a:lstStyle/>
          <a:p>
            <a:fld id="{69BDA013-6204-44EF-AF70-83D2EDB6A236}" type="slidenum">
              <a:rPr lang="en-US" smtClean="0"/>
              <a:pPr/>
              <a:t>9</a:t>
            </a:fld>
            <a:endParaRPr lang="en-US"/>
          </a:p>
        </p:txBody>
      </p:sp>
    </p:spTree>
    <p:extLst>
      <p:ext uri="{BB962C8B-B14F-4D97-AF65-F5344CB8AC3E}">
        <p14:creationId xmlns:p14="http://schemas.microsoft.com/office/powerpoint/2010/main" val="2849570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Say to Participants</a:t>
            </a:r>
            <a:r>
              <a:rPr lang="en-US" dirty="0" smtClean="0"/>
              <a:t>: </a:t>
            </a:r>
          </a:p>
          <a:p>
            <a:pPr>
              <a:buFont typeface="Arial" pitchFamily="34" charset="0"/>
              <a:buChar char="•"/>
            </a:pPr>
            <a:r>
              <a:rPr lang="en-US" dirty="0" smtClean="0"/>
              <a:t>Tier Three words are important</a:t>
            </a:r>
            <a:r>
              <a:rPr lang="en-US" baseline="0" dirty="0" smtClean="0"/>
              <a:t> because they allow for greater access to content-specific texts, however they do not usually cross contents and students do not encounter them frequently.</a:t>
            </a:r>
            <a:endParaRPr lang="en-US" dirty="0"/>
          </a:p>
        </p:txBody>
      </p:sp>
      <p:sp>
        <p:nvSpPr>
          <p:cNvPr id="4" name="Slide Number Placeholder 3"/>
          <p:cNvSpPr>
            <a:spLocks noGrp="1"/>
          </p:cNvSpPr>
          <p:nvPr>
            <p:ph type="sldNum" sz="quarter" idx="10"/>
          </p:nvPr>
        </p:nvSpPr>
        <p:spPr/>
        <p:txBody>
          <a:bodyPr/>
          <a:lstStyle/>
          <a:p>
            <a:fld id="{69BDA013-6204-44EF-AF70-83D2EDB6A236}" type="slidenum">
              <a:rPr lang="en-US" smtClean="0"/>
              <a:pPr/>
              <a:t>10</a:t>
            </a:fld>
            <a:endParaRPr lang="en-US"/>
          </a:p>
        </p:txBody>
      </p:sp>
    </p:spTree>
    <p:extLst>
      <p:ext uri="{BB962C8B-B14F-4D97-AF65-F5344CB8AC3E}">
        <p14:creationId xmlns:p14="http://schemas.microsoft.com/office/powerpoint/2010/main" val="3410137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729A42-C0DA-405B-8ABA-F2B674FDF60C}"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247F2-FDA6-4452-BC0E-0D7B84B955D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29A42-C0DA-405B-8ABA-F2B674FDF60C}"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247F2-FDA6-4452-BC0E-0D7B84B955D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29A42-C0DA-405B-8ABA-F2B674FDF60C}"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247F2-FDA6-4452-BC0E-0D7B84B955D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3" name="Slide Number Placeholder 5"/>
          <p:cNvSpPr txBox="1">
            <a:spLocks/>
          </p:cNvSpPr>
          <p:nvPr userDrawn="1"/>
        </p:nvSpPr>
        <p:spPr>
          <a:xfrm>
            <a:off x="6983413" y="6502400"/>
            <a:ext cx="2133600" cy="365125"/>
          </a:xfrm>
          <a:prstGeom prst="rect">
            <a:avLst/>
          </a:prstGeom>
        </p:spPr>
        <p:txBody>
          <a:bodyPr anchor="ctr"/>
          <a:lstStyle>
            <a:defPPr>
              <a:defRPr lang="en-US"/>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557BA6A6-AC96-4E83-A095-A40CFAA31B56}" type="slidenum">
              <a:rPr lang="en-US" smtClean="0">
                <a:sym typeface="Arial"/>
              </a:rPr>
              <a:pPr fontAlgn="auto">
                <a:spcBef>
                  <a:spcPts val="0"/>
                </a:spcBef>
                <a:spcAft>
                  <a:spcPts val="0"/>
                </a:spcAft>
                <a:defRPr/>
              </a:pPr>
              <a:t>‹#›</a:t>
            </a:fld>
            <a:endParaRPr lang="en-US" dirty="0">
              <a:sym typeface="Arial"/>
            </a:endParaRPr>
          </a:p>
        </p:txBody>
      </p:sp>
      <p:grpSp>
        <p:nvGrpSpPr>
          <p:cNvPr id="4" name="Group 6"/>
          <p:cNvGrpSpPr>
            <a:grpSpLocks/>
          </p:cNvGrpSpPr>
          <p:nvPr userDrawn="1"/>
        </p:nvGrpSpPr>
        <p:grpSpPr bwMode="auto">
          <a:xfrm>
            <a:off x="771525" y="6550025"/>
            <a:ext cx="8372475" cy="320675"/>
            <a:chOff x="770964" y="6550228"/>
            <a:chExt cx="8373036" cy="320040"/>
          </a:xfrm>
        </p:grpSpPr>
        <p:sp>
          <p:nvSpPr>
            <p:cNvPr id="5" name="Rectangle 4"/>
            <p:cNvSpPr/>
            <p:nvPr userDrawn="1"/>
          </p:nvSpPr>
          <p:spPr>
            <a:xfrm>
              <a:off x="1098011" y="6550228"/>
              <a:ext cx="8045989" cy="3200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dirty="0">
                <a:solidFill>
                  <a:schemeClr val="bg1"/>
                </a:solidFill>
                <a:sym typeface="Arial"/>
              </a:endParaRPr>
            </a:p>
          </p:txBody>
        </p:sp>
        <p:sp>
          <p:nvSpPr>
            <p:cNvPr id="6" name="Right Triangle 5"/>
            <p:cNvSpPr/>
            <p:nvPr userDrawn="1"/>
          </p:nvSpPr>
          <p:spPr>
            <a:xfrm rot="16200000">
              <a:off x="771292" y="6549900"/>
              <a:ext cx="320040" cy="32069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dirty="0">
                <a:solidFill>
                  <a:schemeClr val="bg1"/>
                </a:solidFill>
                <a:sym typeface="Arial"/>
              </a:endParaRPr>
            </a:p>
          </p:txBody>
        </p:sp>
      </p:grpSp>
      <p:sp>
        <p:nvSpPr>
          <p:cNvPr id="7" name="TextBox 6"/>
          <p:cNvSpPr txBox="1"/>
          <p:nvPr userDrawn="1"/>
        </p:nvSpPr>
        <p:spPr>
          <a:xfrm>
            <a:off x="1219200" y="6537325"/>
            <a:ext cx="2438400" cy="320675"/>
          </a:xfrm>
          <a:prstGeom prst="rect">
            <a:avLst/>
          </a:prstGeom>
        </p:spPr>
        <p:txBody>
          <a:bodyPr anchor="ctr">
            <a:normAutofit fontScale="62500" lnSpcReduction="20000"/>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fontAlgn="auto">
              <a:spcBef>
                <a:spcPts val="0"/>
              </a:spcBef>
              <a:spcAft>
                <a:spcPts val="0"/>
              </a:spcAft>
              <a:defRPr/>
            </a:pPr>
            <a:r>
              <a:rPr lang="en-US" sz="2800" dirty="0" smtClean="0">
                <a:solidFill>
                  <a:schemeClr val="bg1"/>
                </a:solidFill>
                <a:latin typeface="+mn-lt"/>
                <a:cs typeface="+mn-cs"/>
              </a:rPr>
              <a:t>      </a:t>
            </a:r>
            <a:r>
              <a:rPr lang="en-US" sz="2600" dirty="0" smtClean="0">
                <a:solidFill>
                  <a:schemeClr val="bg1"/>
                </a:solidFill>
                <a:latin typeface="+mn-lt"/>
                <a:cs typeface="+mn-cs"/>
              </a:rPr>
              <a:t>achievethecore.org</a:t>
            </a:r>
            <a:endParaRPr lang="en-US" sz="2800" dirty="0">
              <a:solidFill>
                <a:schemeClr val="bg1"/>
              </a:solidFill>
              <a:latin typeface="+mn-lt"/>
              <a:cs typeface="+mn-cs"/>
            </a:endParaRPr>
          </a:p>
        </p:txBody>
      </p:sp>
      <p:sp>
        <p:nvSpPr>
          <p:cNvPr id="2" name="Title 1"/>
          <p:cNvSpPr>
            <a:spLocks noGrp="1"/>
          </p:cNvSpPr>
          <p:nvPr>
            <p:ph type="title"/>
          </p:nvPr>
        </p:nvSpPr>
        <p:spPr>
          <a:xfrm>
            <a:off x="722313" y="3352800"/>
            <a:ext cx="6440487" cy="1362075"/>
          </a:xfrm>
        </p:spPr>
        <p:txBody>
          <a:bodyPr anchor="t"/>
          <a:lstStyle>
            <a:lvl1pPr algn="l">
              <a:defRPr sz="4000" b="1" cap="all">
                <a:solidFill>
                  <a:schemeClr val="tx2">
                    <a:lumMod val="75000"/>
                  </a:schemeClr>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29A42-C0DA-405B-8ABA-F2B674FDF60C}"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247F2-FDA6-4452-BC0E-0D7B84B955D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729A42-C0DA-405B-8ABA-F2B674FDF60C}"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247F2-FDA6-4452-BC0E-0D7B84B955D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729A42-C0DA-405B-8ABA-F2B674FDF60C}"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3247F2-FDA6-4452-BC0E-0D7B84B955D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729A42-C0DA-405B-8ABA-F2B674FDF60C}" type="datetimeFigureOut">
              <a:rPr lang="en-US" smtClean="0"/>
              <a:pPr/>
              <a:t>7/14/2016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3247F2-FDA6-4452-BC0E-0D7B84B955D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729A42-C0DA-405B-8ABA-F2B674FDF60C}" type="datetimeFigureOut">
              <a:rPr lang="en-US" smtClean="0"/>
              <a:pPr/>
              <a:t>7/14/2016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3247F2-FDA6-4452-BC0E-0D7B84B955D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29A42-C0DA-405B-8ABA-F2B674FDF60C}" type="datetimeFigureOut">
              <a:rPr lang="en-US" smtClean="0"/>
              <a:pPr/>
              <a:t>7/14/2016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3247F2-FDA6-4452-BC0E-0D7B84B955D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29A42-C0DA-405B-8ABA-F2B674FDF60C}"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3247F2-FDA6-4452-BC0E-0D7B84B955D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29A42-C0DA-405B-8ABA-F2B674FDF60C}"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3247F2-FDA6-4452-BC0E-0D7B84B955D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29A42-C0DA-405B-8ABA-F2B674FDF60C}" type="datetimeFigureOut">
              <a:rPr lang="en-US" smtClean="0"/>
              <a:pPr/>
              <a:t>7/14/2016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247F2-FDA6-4452-BC0E-0D7B84B955D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ride.ri.gov/default.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1.xml.rels><?xml version="1.0" encoding="UTF-8" standalone="yes"?>
<Relationships xmlns="http://schemas.openxmlformats.org/package/2006/relationships"><Relationship Id="rId3" Type="http://schemas.openxmlformats.org/officeDocument/2006/relationships/hyperlink" Target="http://www.ride.ri.gov/default.aspx"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ride.ri.gov/default.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9.xml.rels><?xml version="1.0" encoding="UTF-8" standalone="yes"?>
<Relationships xmlns="http://schemas.openxmlformats.org/package/2006/relationships"><Relationship Id="rId8" Type="http://schemas.openxmlformats.org/officeDocument/2006/relationships/hyperlink" Target="http://www.ride.ri.gov/default.aspx"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dirty="0" smtClean="0"/>
              <a:t>ELA/Literacy Shifts of the Common Core </a:t>
            </a:r>
            <a:br>
              <a:rPr lang="en-US" altLang="en-US" dirty="0" smtClean="0"/>
            </a:br>
            <a:r>
              <a:rPr lang="en-US" altLang="en-US" dirty="0" smtClean="0"/>
              <a:t>State Standards</a:t>
            </a:r>
            <a:endParaRPr lang="en-US" dirty="0"/>
          </a:p>
        </p:txBody>
      </p:sp>
      <p:sp>
        <p:nvSpPr>
          <p:cNvPr id="3" name="Subtitle 2"/>
          <p:cNvSpPr>
            <a:spLocks noGrp="1"/>
          </p:cNvSpPr>
          <p:nvPr>
            <p:ph type="subTitle" idx="1"/>
          </p:nvPr>
        </p:nvSpPr>
        <p:spPr>
          <a:xfrm>
            <a:off x="1371600" y="4495800"/>
            <a:ext cx="6400800" cy="1143000"/>
          </a:xfrm>
        </p:spPr>
        <p:txBody>
          <a:bodyPr>
            <a:normAutofit fontScale="85000" lnSpcReduction="10000"/>
          </a:bodyPr>
          <a:lstStyle/>
          <a:p>
            <a:r>
              <a:rPr lang="en-US" dirty="0" smtClean="0"/>
              <a:t>Adapted from Achieve the Core and presented to Directors of Special Education</a:t>
            </a:r>
          </a:p>
          <a:p>
            <a:r>
              <a:rPr lang="en-US" sz="2000" smtClean="0"/>
              <a:t>February 6, 2014</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Access to Complex Texts</a:t>
            </a:r>
            <a:endParaRPr lang="en-US" sz="4800" dirty="0"/>
          </a:p>
        </p:txBody>
      </p:sp>
      <p:sp>
        <p:nvSpPr>
          <p:cNvPr id="3" name="Content Placeholder 2"/>
          <p:cNvSpPr>
            <a:spLocks noGrp="1"/>
          </p:cNvSpPr>
          <p:nvPr>
            <p:ph idx="1"/>
          </p:nvPr>
        </p:nvSpPr>
        <p:spPr>
          <a:noFill/>
          <a:ln>
            <a:solidFill>
              <a:schemeClr val="accent1"/>
            </a:solidFill>
          </a:ln>
        </p:spPr>
        <p:txBody>
          <a:bodyPr>
            <a:normAutofit fontScale="92500"/>
          </a:bodyPr>
          <a:lstStyle/>
          <a:p>
            <a:pPr>
              <a:buNone/>
            </a:pPr>
            <a:r>
              <a:rPr lang="en-US" sz="2400" b="1" dirty="0" smtClean="0"/>
              <a:t>Tier Three </a:t>
            </a:r>
            <a:r>
              <a:rPr lang="en-US" sz="2400" dirty="0" smtClean="0"/>
              <a:t>words often receive the most instructional time and attention because they:</a:t>
            </a:r>
          </a:p>
          <a:p>
            <a:pPr lvl="2"/>
            <a:r>
              <a:rPr lang="en-US" sz="1800" dirty="0" smtClean="0"/>
              <a:t>are unfamiliar to most students</a:t>
            </a:r>
          </a:p>
          <a:p>
            <a:pPr lvl="2"/>
            <a:r>
              <a:rPr lang="en-US" sz="1800" dirty="0" smtClean="0"/>
              <a:t>contain ideas necessary to a new topic</a:t>
            </a:r>
          </a:p>
          <a:p>
            <a:pPr lvl="2"/>
            <a:r>
              <a:rPr lang="en-US" sz="1800" dirty="0" smtClean="0"/>
              <a:t>are important to specific subject areas</a:t>
            </a:r>
          </a:p>
          <a:p>
            <a:pPr>
              <a:buNone/>
            </a:pPr>
            <a:endParaRPr lang="en-US" sz="2400" dirty="0" smtClean="0"/>
          </a:p>
          <a:p>
            <a:pPr>
              <a:buNone/>
            </a:pPr>
            <a:r>
              <a:rPr lang="en-US" sz="2400" b="1" dirty="0" smtClean="0"/>
              <a:t>Tier Two </a:t>
            </a:r>
            <a:r>
              <a:rPr lang="en-US" sz="2400" dirty="0" smtClean="0"/>
              <a:t>words are not unique to a particular discipline, therefore are not usually the focus of vocabulary instruction, however they are:</a:t>
            </a:r>
          </a:p>
          <a:p>
            <a:pPr lvl="2"/>
            <a:r>
              <a:rPr lang="en-US" sz="1800" dirty="0" smtClean="0"/>
              <a:t>far less well defined by contextual clues</a:t>
            </a:r>
          </a:p>
          <a:p>
            <a:pPr lvl="2"/>
            <a:r>
              <a:rPr lang="en-US" sz="1800" dirty="0" smtClean="0"/>
              <a:t>far less likely to be defined explicitly within a text than Tier Three words</a:t>
            </a:r>
          </a:p>
          <a:p>
            <a:pPr lvl="2"/>
            <a:r>
              <a:rPr lang="en-US" sz="1800" dirty="0" smtClean="0"/>
              <a:t>frequently encountered in all sorts of texts</a:t>
            </a:r>
          </a:p>
          <a:p>
            <a:pPr lvl="2"/>
            <a:r>
              <a:rPr lang="en-US" sz="1800" dirty="0" smtClean="0"/>
              <a:t>powerful because of their wide applicability to many sorts of reading.</a:t>
            </a:r>
          </a:p>
          <a:p>
            <a:pPr lvl="2"/>
            <a:r>
              <a:rPr lang="en-US" sz="1800" dirty="0" smtClean="0"/>
              <a:t>words that often represent subtle or precise ways to say fairly simple things</a:t>
            </a:r>
          </a:p>
          <a:p>
            <a:pPr lvl="2"/>
            <a:endParaRPr lang="en-US" dirty="0"/>
          </a:p>
        </p:txBody>
      </p:sp>
      <p:pic>
        <p:nvPicPr>
          <p:cNvPr id="4" name="Picture 3" descr="http://www.ride.ri.gov/images/new_header_left.gif">
            <a:hlinkClick r:id="rId3"/>
          </p:cNvPr>
          <p:cNvPicPr>
            <a:picLocks noChangeAspect="1" noChangeArrowheads="1"/>
          </p:cNvPicPr>
          <p:nvPr/>
        </p:nvPicPr>
        <p:blipFill>
          <a:blip r:embed="rId4" cstate="print"/>
          <a:srcRect r="71704" b="45946"/>
          <a:stretch>
            <a:fillRect/>
          </a:stretch>
        </p:blipFill>
        <p:spPr bwMode="auto">
          <a:xfrm>
            <a:off x="7620000" y="6324600"/>
            <a:ext cx="1219200" cy="27709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533400"/>
            <a:ext cx="8458200" cy="6096000"/>
          </a:xfrm>
        </p:spPr>
        <p:txBody>
          <a:bodyPr>
            <a:normAutofit lnSpcReduction="10000"/>
          </a:bodyPr>
          <a:lstStyle/>
          <a:p>
            <a:pPr>
              <a:buNone/>
            </a:pPr>
            <a:r>
              <a:rPr lang="en-US" sz="1400" dirty="0" smtClean="0"/>
              <a:t>Example 1: </a:t>
            </a:r>
            <a:r>
              <a:rPr lang="en-US" sz="1400" i="1" dirty="0" smtClean="0"/>
              <a:t>Volcanoes (Grades 4–5 Text Complexity Band)</a:t>
            </a:r>
          </a:p>
          <a:p>
            <a:pPr>
              <a:buNone/>
            </a:pPr>
            <a:r>
              <a:rPr lang="en-US" sz="1000" dirty="0" smtClean="0"/>
              <a:t>Simon, Seymour. </a:t>
            </a:r>
            <a:r>
              <a:rPr lang="en-US" sz="1000" i="1" dirty="0" smtClean="0"/>
              <a:t>Volcanoes. New York: HarperCollins, 2006. (2006)</a:t>
            </a:r>
            <a:endParaRPr lang="en-US" sz="1000" dirty="0" smtClean="0"/>
          </a:p>
          <a:p>
            <a:pPr>
              <a:buNone/>
            </a:pPr>
            <a:endParaRPr lang="en-US" sz="1000" b="1" i="1" dirty="0" smtClean="0"/>
          </a:p>
          <a:p>
            <a:pPr>
              <a:buNone/>
            </a:pPr>
            <a:r>
              <a:rPr lang="en-US" sz="1400" b="1" i="1" dirty="0" smtClean="0"/>
              <a:t>Excerpt</a:t>
            </a:r>
          </a:p>
          <a:p>
            <a:pPr>
              <a:buNone/>
            </a:pPr>
            <a:r>
              <a:rPr lang="en-US" sz="1400" dirty="0" smtClean="0"/>
              <a:t>In </a:t>
            </a:r>
            <a:r>
              <a:rPr lang="en-US" sz="1400" dirty="0" smtClean="0">
                <a:solidFill>
                  <a:srgbClr val="C00000"/>
                </a:solidFill>
              </a:rPr>
              <a:t>early times</a:t>
            </a:r>
            <a:r>
              <a:rPr lang="en-US" sz="1400" dirty="0" smtClean="0"/>
              <a:t>, no one knew how </a:t>
            </a:r>
            <a:r>
              <a:rPr lang="en-US" sz="1400" u="sng" dirty="0" smtClean="0">
                <a:solidFill>
                  <a:schemeClr val="accent1"/>
                </a:solidFill>
              </a:rPr>
              <a:t>volcanoes</a:t>
            </a:r>
            <a:r>
              <a:rPr lang="en-US" sz="1400" dirty="0" smtClean="0"/>
              <a:t> </a:t>
            </a:r>
            <a:r>
              <a:rPr lang="en-US" sz="1400" dirty="0" smtClean="0">
                <a:solidFill>
                  <a:srgbClr val="C00000"/>
                </a:solidFill>
              </a:rPr>
              <a:t>formed</a:t>
            </a:r>
            <a:r>
              <a:rPr lang="en-US" sz="1400" dirty="0" smtClean="0"/>
              <a:t> or why they </a:t>
            </a:r>
            <a:r>
              <a:rPr lang="en-US" sz="1400" dirty="0" smtClean="0">
                <a:solidFill>
                  <a:srgbClr val="C00000"/>
                </a:solidFill>
              </a:rPr>
              <a:t>spouted red-hot </a:t>
            </a:r>
            <a:r>
              <a:rPr lang="en-US" sz="1400" u="sng" dirty="0" smtClean="0">
                <a:solidFill>
                  <a:schemeClr val="accent1"/>
                </a:solidFill>
              </a:rPr>
              <a:t>molten</a:t>
            </a:r>
            <a:r>
              <a:rPr lang="en-US" sz="1400" dirty="0" smtClean="0"/>
              <a:t> rock.  In</a:t>
            </a:r>
          </a:p>
          <a:p>
            <a:pPr>
              <a:buNone/>
            </a:pPr>
            <a:r>
              <a:rPr lang="en-US" sz="1400" dirty="0" smtClean="0">
                <a:solidFill>
                  <a:srgbClr val="C00000"/>
                </a:solidFill>
              </a:rPr>
              <a:t>modern times</a:t>
            </a:r>
            <a:r>
              <a:rPr lang="en-US" sz="1400" dirty="0" smtClean="0"/>
              <a:t>, scientists began to study </a:t>
            </a:r>
            <a:r>
              <a:rPr lang="en-US" sz="1400" u="sng" dirty="0" smtClean="0">
                <a:solidFill>
                  <a:schemeClr val="accent1"/>
                </a:solidFill>
              </a:rPr>
              <a:t>volcanoes</a:t>
            </a:r>
            <a:r>
              <a:rPr lang="en-US" sz="1400" dirty="0" smtClean="0"/>
              <a:t>.  They still don’t know all the answers, but they</a:t>
            </a:r>
          </a:p>
          <a:p>
            <a:pPr>
              <a:buNone/>
            </a:pPr>
            <a:r>
              <a:rPr lang="en-US" sz="1400" dirty="0" smtClean="0"/>
              <a:t>know much about how a </a:t>
            </a:r>
            <a:r>
              <a:rPr lang="en-US" sz="1400" u="sng" dirty="0" smtClean="0">
                <a:solidFill>
                  <a:schemeClr val="accent1"/>
                </a:solidFill>
              </a:rPr>
              <a:t>volcano</a:t>
            </a:r>
            <a:r>
              <a:rPr lang="en-US" sz="1400" dirty="0" smtClean="0"/>
              <a:t> works. </a:t>
            </a:r>
          </a:p>
          <a:p>
            <a:pPr>
              <a:buNone/>
            </a:pPr>
            <a:endParaRPr lang="en-US" sz="1400" dirty="0" smtClean="0"/>
          </a:p>
          <a:p>
            <a:pPr>
              <a:buNone/>
            </a:pPr>
            <a:r>
              <a:rPr lang="en-US" sz="1400" dirty="0" smtClean="0"/>
              <a:t>Our planet made up of many </a:t>
            </a:r>
            <a:r>
              <a:rPr lang="en-US" sz="1400" dirty="0" smtClean="0">
                <a:solidFill>
                  <a:srgbClr val="C00000"/>
                </a:solidFill>
              </a:rPr>
              <a:t>layers</a:t>
            </a:r>
            <a:r>
              <a:rPr lang="en-US" sz="1400" dirty="0" smtClean="0"/>
              <a:t> of rock.  The top </a:t>
            </a:r>
            <a:r>
              <a:rPr lang="en-US" sz="1400" dirty="0" smtClean="0">
                <a:solidFill>
                  <a:srgbClr val="C00000"/>
                </a:solidFill>
              </a:rPr>
              <a:t>layers</a:t>
            </a:r>
            <a:r>
              <a:rPr lang="en-US" sz="1400" dirty="0" smtClean="0"/>
              <a:t> of </a:t>
            </a:r>
            <a:r>
              <a:rPr lang="en-US" sz="1400" dirty="0" smtClean="0">
                <a:solidFill>
                  <a:srgbClr val="C00000"/>
                </a:solidFill>
              </a:rPr>
              <a:t>solid</a:t>
            </a:r>
            <a:r>
              <a:rPr lang="en-US" sz="1400" dirty="0" smtClean="0"/>
              <a:t> rock are called the </a:t>
            </a:r>
            <a:r>
              <a:rPr lang="en-US" sz="1400" u="sng" dirty="0" smtClean="0">
                <a:solidFill>
                  <a:schemeClr val="accent1"/>
                </a:solidFill>
              </a:rPr>
              <a:t>crust</a:t>
            </a:r>
            <a:r>
              <a:rPr lang="en-US" sz="1400" dirty="0" smtClean="0"/>
              <a:t>. Deep</a:t>
            </a:r>
          </a:p>
          <a:p>
            <a:pPr>
              <a:buNone/>
            </a:pPr>
            <a:r>
              <a:rPr lang="en-US" sz="1400" dirty="0" smtClean="0"/>
              <a:t>beneath the </a:t>
            </a:r>
            <a:r>
              <a:rPr lang="en-US" sz="1400" u="sng" dirty="0" smtClean="0">
                <a:solidFill>
                  <a:schemeClr val="accent1"/>
                </a:solidFill>
              </a:rPr>
              <a:t>crust</a:t>
            </a:r>
            <a:r>
              <a:rPr lang="en-US" sz="1400" dirty="0" smtClean="0"/>
              <a:t> is the </a:t>
            </a:r>
            <a:r>
              <a:rPr lang="en-US" sz="1400" u="sng" dirty="0" smtClean="0">
                <a:solidFill>
                  <a:schemeClr val="accent1"/>
                </a:solidFill>
              </a:rPr>
              <a:t>mantle</a:t>
            </a:r>
            <a:r>
              <a:rPr lang="en-US" sz="1400" dirty="0" smtClean="0"/>
              <a:t>, where it is so hot that some rock melts.  The melted, or </a:t>
            </a:r>
            <a:r>
              <a:rPr lang="en-US" sz="1400" u="sng" dirty="0" smtClean="0">
                <a:solidFill>
                  <a:schemeClr val="accent1"/>
                </a:solidFill>
              </a:rPr>
              <a:t>molten</a:t>
            </a:r>
            <a:r>
              <a:rPr lang="en-US" sz="1400" dirty="0" smtClean="0"/>
              <a:t>,</a:t>
            </a:r>
          </a:p>
          <a:p>
            <a:pPr>
              <a:buNone/>
            </a:pPr>
            <a:r>
              <a:rPr lang="en-US" sz="1400" dirty="0" smtClean="0"/>
              <a:t>rock is called </a:t>
            </a:r>
            <a:r>
              <a:rPr lang="en-US" sz="1400" u="sng" dirty="0" smtClean="0">
                <a:solidFill>
                  <a:schemeClr val="accent1"/>
                </a:solidFill>
              </a:rPr>
              <a:t>magma</a:t>
            </a:r>
            <a:r>
              <a:rPr lang="en-US" sz="1400" dirty="0" smtClean="0"/>
              <a:t>.</a:t>
            </a:r>
          </a:p>
          <a:p>
            <a:pPr>
              <a:buNone/>
            </a:pPr>
            <a:endParaRPr lang="en-US" sz="1400" dirty="0" smtClean="0"/>
          </a:p>
          <a:p>
            <a:pPr>
              <a:buNone/>
            </a:pPr>
            <a:r>
              <a:rPr lang="en-US" sz="1400" u="sng" dirty="0" smtClean="0">
                <a:solidFill>
                  <a:schemeClr val="accent1"/>
                </a:solidFill>
              </a:rPr>
              <a:t>Volcanoes</a:t>
            </a:r>
            <a:r>
              <a:rPr lang="en-US" sz="1400" dirty="0" smtClean="0"/>
              <a:t> are </a:t>
            </a:r>
            <a:r>
              <a:rPr lang="en-US" sz="1400" dirty="0" smtClean="0">
                <a:solidFill>
                  <a:srgbClr val="C00000"/>
                </a:solidFill>
              </a:rPr>
              <a:t>formed</a:t>
            </a:r>
            <a:r>
              <a:rPr lang="en-US" sz="1400" dirty="0" smtClean="0"/>
              <a:t> when </a:t>
            </a:r>
            <a:r>
              <a:rPr lang="en-US" sz="1400" u="sng" dirty="0" smtClean="0">
                <a:solidFill>
                  <a:schemeClr val="accent1"/>
                </a:solidFill>
              </a:rPr>
              <a:t>magma</a:t>
            </a:r>
            <a:r>
              <a:rPr lang="en-US" sz="1400" dirty="0" smtClean="0"/>
              <a:t> pushes its way up through the crack in Earth’s </a:t>
            </a:r>
            <a:r>
              <a:rPr lang="en-US" sz="1400" u="sng" dirty="0" smtClean="0">
                <a:solidFill>
                  <a:schemeClr val="accent1"/>
                </a:solidFill>
              </a:rPr>
              <a:t>crust</a:t>
            </a:r>
            <a:r>
              <a:rPr lang="en-US" sz="1400" dirty="0" smtClean="0"/>
              <a:t>.  This is</a:t>
            </a:r>
          </a:p>
          <a:p>
            <a:pPr>
              <a:buNone/>
            </a:pPr>
            <a:r>
              <a:rPr lang="en-US" sz="1400" dirty="0" smtClean="0"/>
              <a:t>called a </a:t>
            </a:r>
            <a:r>
              <a:rPr lang="en-US" sz="1400" u="sng" dirty="0" smtClean="0">
                <a:solidFill>
                  <a:schemeClr val="accent1"/>
                </a:solidFill>
              </a:rPr>
              <a:t>volcanic</a:t>
            </a:r>
            <a:r>
              <a:rPr lang="en-US" sz="1400" dirty="0" smtClean="0"/>
              <a:t> </a:t>
            </a:r>
            <a:r>
              <a:rPr lang="en-US" sz="1400" dirty="0" smtClean="0">
                <a:solidFill>
                  <a:srgbClr val="C00000"/>
                </a:solidFill>
              </a:rPr>
              <a:t>eruption</a:t>
            </a:r>
            <a:r>
              <a:rPr lang="en-US" sz="1400" dirty="0" smtClean="0"/>
              <a:t>.  When </a:t>
            </a:r>
            <a:r>
              <a:rPr lang="en-US" sz="1400" u="sng" dirty="0" smtClean="0">
                <a:solidFill>
                  <a:schemeClr val="accent1"/>
                </a:solidFill>
              </a:rPr>
              <a:t>magma</a:t>
            </a:r>
            <a:r>
              <a:rPr lang="en-US" sz="1400" dirty="0" smtClean="0"/>
              <a:t> </a:t>
            </a:r>
            <a:r>
              <a:rPr lang="en-US" sz="1400" dirty="0" smtClean="0">
                <a:solidFill>
                  <a:srgbClr val="C00000"/>
                </a:solidFill>
              </a:rPr>
              <a:t>pours forth </a:t>
            </a:r>
            <a:r>
              <a:rPr lang="en-US" sz="1400" dirty="0" smtClean="0"/>
              <a:t>on the </a:t>
            </a:r>
            <a:r>
              <a:rPr lang="en-US" sz="1400" dirty="0" smtClean="0">
                <a:solidFill>
                  <a:srgbClr val="C00000"/>
                </a:solidFill>
              </a:rPr>
              <a:t>surface</a:t>
            </a:r>
            <a:r>
              <a:rPr lang="en-US" sz="1400" dirty="0" smtClean="0"/>
              <a:t>, it is called </a:t>
            </a:r>
            <a:r>
              <a:rPr lang="en-US" sz="1400" u="sng" dirty="0" smtClean="0">
                <a:solidFill>
                  <a:schemeClr val="accent1"/>
                </a:solidFill>
              </a:rPr>
              <a:t>lava</a:t>
            </a:r>
            <a:r>
              <a:rPr lang="en-US" sz="1400" dirty="0" smtClean="0"/>
              <a:t>.</a:t>
            </a:r>
          </a:p>
          <a:p>
            <a:pPr>
              <a:buNone/>
            </a:pPr>
            <a:endParaRPr lang="en-US" sz="1400" dirty="0" smtClean="0"/>
          </a:p>
          <a:p>
            <a:pPr>
              <a:buNone/>
            </a:pPr>
            <a:endParaRPr lang="en-US" sz="1400" dirty="0" smtClean="0">
              <a:latin typeface="Arial Black" pitchFamily="34" charset="0"/>
            </a:endParaRPr>
          </a:p>
          <a:p>
            <a:pPr>
              <a:buNone/>
            </a:pPr>
            <a:endParaRPr lang="en-US" sz="1400" dirty="0" smtClean="0">
              <a:latin typeface="Arial Black" pitchFamily="34" charset="0"/>
            </a:endParaRPr>
          </a:p>
          <a:p>
            <a:pPr>
              <a:buNone/>
            </a:pPr>
            <a:r>
              <a:rPr lang="en-US" sz="1400" dirty="0" smtClean="0">
                <a:latin typeface="Arial Black" pitchFamily="34" charset="0"/>
              </a:rPr>
              <a:t>Of the </a:t>
            </a:r>
            <a:r>
              <a:rPr lang="en-US" sz="1400" dirty="0" smtClean="0">
                <a:solidFill>
                  <a:srgbClr val="C00000"/>
                </a:solidFill>
                <a:latin typeface="Arial Black" pitchFamily="34" charset="0"/>
              </a:rPr>
              <a:t>Tier Two words</a:t>
            </a:r>
            <a:r>
              <a:rPr lang="en-US" sz="1400" dirty="0" smtClean="0">
                <a:latin typeface="Arial Black" pitchFamily="34" charset="0"/>
              </a:rPr>
              <a:t>, which word is the most important to the overall meaning of the excerpt? </a:t>
            </a:r>
          </a:p>
          <a:p>
            <a:r>
              <a:rPr lang="en-US" sz="1400" dirty="0" smtClean="0">
                <a:latin typeface="Arial" pitchFamily="34" charset="0"/>
                <a:cs typeface="Arial" pitchFamily="34" charset="0"/>
              </a:rPr>
              <a:t> An understanding of the word </a:t>
            </a:r>
            <a:r>
              <a:rPr lang="en-US" sz="1400" dirty="0" smtClean="0">
                <a:solidFill>
                  <a:srgbClr val="C00000"/>
                </a:solidFill>
                <a:latin typeface="Arial" pitchFamily="34" charset="0"/>
                <a:cs typeface="Arial" pitchFamily="34" charset="0"/>
              </a:rPr>
              <a:t>layers</a:t>
            </a:r>
            <a:r>
              <a:rPr lang="en-US" sz="1400" dirty="0" smtClean="0">
                <a:latin typeface="Arial" pitchFamily="34" charset="0"/>
                <a:cs typeface="Arial" pitchFamily="34" charset="0"/>
              </a:rPr>
              <a:t> is necessary both to visualize the structure of the crust (“the top layers of solid rock are called the crust”) and to grasp the notion of the planet being composed of layers. </a:t>
            </a:r>
          </a:p>
          <a:p>
            <a:r>
              <a:rPr lang="en-US" sz="1400" dirty="0" smtClean="0">
                <a:latin typeface="Arial" pitchFamily="34" charset="0"/>
                <a:cs typeface="Arial" pitchFamily="34" charset="0"/>
              </a:rPr>
              <a:t>Perhaps equally important are the word </a:t>
            </a:r>
            <a:r>
              <a:rPr lang="en-US" sz="1400" dirty="0" smtClean="0">
                <a:solidFill>
                  <a:srgbClr val="C00000"/>
                </a:solidFill>
                <a:latin typeface="Arial" pitchFamily="34" charset="0"/>
                <a:cs typeface="Arial" pitchFamily="34" charset="0"/>
              </a:rPr>
              <a:t>spouted</a:t>
            </a:r>
            <a:r>
              <a:rPr lang="en-US" sz="1400" dirty="0" smtClean="0">
                <a:latin typeface="Arial" pitchFamily="34" charset="0"/>
                <a:cs typeface="Arial" pitchFamily="34" charset="0"/>
              </a:rPr>
              <a:t> and the phrase </a:t>
            </a:r>
            <a:r>
              <a:rPr lang="en-US" sz="1400" dirty="0" smtClean="0">
                <a:solidFill>
                  <a:srgbClr val="C00000"/>
                </a:solidFill>
                <a:latin typeface="Arial" pitchFamily="34" charset="0"/>
                <a:cs typeface="Arial" pitchFamily="34" charset="0"/>
              </a:rPr>
              <a:t>pours forth</a:t>
            </a:r>
            <a:r>
              <a:rPr lang="en-US" sz="1400" dirty="0" smtClean="0">
                <a:latin typeface="Arial" pitchFamily="34" charset="0"/>
                <a:cs typeface="Arial" pitchFamily="34" charset="0"/>
              </a:rPr>
              <a:t>; an understanding of each of these is needed to visualize the action of a volcano. </a:t>
            </a:r>
          </a:p>
          <a:p>
            <a:r>
              <a:rPr lang="en-US" sz="1400" dirty="0" smtClean="0">
                <a:latin typeface="Arial" pitchFamily="34" charset="0"/>
                <a:cs typeface="Arial" pitchFamily="34" charset="0"/>
              </a:rPr>
              <a:t>The same could be said of the word </a:t>
            </a:r>
            <a:r>
              <a:rPr lang="en-US" sz="1400" dirty="0" smtClean="0">
                <a:solidFill>
                  <a:srgbClr val="C00000"/>
                </a:solidFill>
                <a:latin typeface="Arial" pitchFamily="34" charset="0"/>
                <a:cs typeface="Arial" pitchFamily="34" charset="0"/>
              </a:rPr>
              <a:t>surface</a:t>
            </a:r>
            <a:r>
              <a:rPr lang="en-US" sz="1400" dirty="0" smtClean="0">
                <a:latin typeface="Arial" pitchFamily="34" charset="0"/>
                <a:cs typeface="Arial" pitchFamily="34" charset="0"/>
              </a:rPr>
              <a:t>. </a:t>
            </a:r>
          </a:p>
          <a:p>
            <a:r>
              <a:rPr lang="en-US" sz="1400" dirty="0" smtClean="0">
                <a:latin typeface="Arial" pitchFamily="34" charset="0"/>
                <a:cs typeface="Arial" pitchFamily="34" charset="0"/>
              </a:rPr>
              <a:t>Both </a:t>
            </a:r>
            <a:r>
              <a:rPr lang="en-US" sz="1400" dirty="0" smtClean="0">
                <a:solidFill>
                  <a:srgbClr val="C00000"/>
                </a:solidFill>
                <a:latin typeface="Arial" pitchFamily="34" charset="0"/>
                <a:cs typeface="Arial" pitchFamily="34" charset="0"/>
              </a:rPr>
              <a:t>layers</a:t>
            </a:r>
            <a:r>
              <a:rPr lang="en-US" sz="1400" dirty="0" smtClean="0">
                <a:latin typeface="Arial" pitchFamily="34" charset="0"/>
                <a:cs typeface="Arial" pitchFamily="34" charset="0"/>
              </a:rPr>
              <a:t> and </a:t>
            </a:r>
            <a:r>
              <a:rPr lang="en-US" sz="1400" dirty="0" smtClean="0">
                <a:solidFill>
                  <a:srgbClr val="C00000"/>
                </a:solidFill>
                <a:latin typeface="Arial" pitchFamily="34" charset="0"/>
                <a:cs typeface="Arial" pitchFamily="34" charset="0"/>
              </a:rPr>
              <a:t>surface</a:t>
            </a:r>
            <a:r>
              <a:rPr lang="en-US" sz="1400" dirty="0" smtClean="0">
                <a:latin typeface="Arial" pitchFamily="34" charset="0"/>
                <a:cs typeface="Arial" pitchFamily="34" charset="0"/>
              </a:rPr>
              <a:t> are likely to reappear in middle and high school academic texts , which would justify more intensive instruction in them in grades 4–5.</a:t>
            </a:r>
          </a:p>
        </p:txBody>
      </p:sp>
      <p:sp>
        <p:nvSpPr>
          <p:cNvPr id="4" name="Rectangle 3"/>
          <p:cNvSpPr/>
          <p:nvPr/>
        </p:nvSpPr>
        <p:spPr>
          <a:xfrm>
            <a:off x="381000" y="533400"/>
            <a:ext cx="5486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V="1">
            <a:off x="381000" y="4114800"/>
            <a:ext cx="8382000" cy="76200"/>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609600" y="1295400"/>
            <a:ext cx="1066800" cy="228600"/>
          </a:xfrm>
          <a:prstGeom prst="ellipse">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962400" y="1295400"/>
            <a:ext cx="685800" cy="228600"/>
          </a:xfrm>
          <a:prstGeom prst="ellipse">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1000" y="1524000"/>
            <a:ext cx="1295400" cy="228600"/>
          </a:xfrm>
          <a:prstGeom prst="ellipse">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34000" y="3200400"/>
            <a:ext cx="762000" cy="304800"/>
          </a:xfrm>
          <a:prstGeom prst="ellipse">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810000" y="3200400"/>
            <a:ext cx="1066800" cy="304800"/>
          </a:xfrm>
          <a:prstGeom prst="ellipse">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828800" y="3200400"/>
            <a:ext cx="838200" cy="304800"/>
          </a:xfrm>
          <a:prstGeom prst="ellipse">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600200" y="2971800"/>
            <a:ext cx="762000" cy="304800"/>
          </a:xfrm>
          <a:prstGeom prst="ellipse">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743200" y="2133600"/>
            <a:ext cx="762000" cy="228600"/>
          </a:xfrm>
          <a:prstGeom prst="ellipse">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648200" y="2133600"/>
            <a:ext cx="685800" cy="228600"/>
          </a:xfrm>
          <a:prstGeom prst="ellipse">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410200" y="2133600"/>
            <a:ext cx="533400" cy="228600"/>
          </a:xfrm>
          <a:prstGeom prst="ellipse">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562600" y="1295400"/>
            <a:ext cx="1447800" cy="228600"/>
          </a:xfrm>
          <a:prstGeom prst="ellipse">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http://www.ride.ri.gov/images/new_header_left.gif">
            <a:hlinkClick r:id="rId3"/>
          </p:cNvPr>
          <p:cNvPicPr>
            <a:picLocks noChangeAspect="1" noChangeArrowheads="1"/>
          </p:cNvPicPr>
          <p:nvPr/>
        </p:nvPicPr>
        <p:blipFill>
          <a:blip r:embed="rId4" cstate="print"/>
          <a:srcRect r="71704" b="45946"/>
          <a:stretch>
            <a:fillRect/>
          </a:stretch>
        </p:blipFill>
        <p:spPr bwMode="auto">
          <a:xfrm>
            <a:off x="7696200" y="6324600"/>
            <a:ext cx="1219200" cy="2770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4114800"/>
          </a:xfrm>
        </p:spPr>
        <p:txBody>
          <a:bodyPr>
            <a:noAutofit/>
          </a:bodyPr>
          <a:lstStyle/>
          <a:p>
            <a:pPr marL="342900" indent="-342900">
              <a:buFont typeface="Arial" pitchFamily="34" charset="0"/>
              <a:buChar char="•"/>
              <a:defRPr/>
            </a:pPr>
            <a:r>
              <a:rPr lang="en-US" sz="2000" dirty="0" smtClean="0"/>
              <a:t>Instruction must include both “macro-scaffolding,” in which teachers attend to the integration of language and content within and across lessons and units, as well as “microscaffolding” during the “moment-to-moment work of teaching.”</a:t>
            </a:r>
            <a:r>
              <a:rPr lang="en-US" sz="2000" baseline="30000" dirty="0" smtClean="0"/>
              <a:t>1</a:t>
            </a:r>
          </a:p>
          <a:p>
            <a:pPr>
              <a:defRPr/>
            </a:pPr>
            <a:endParaRPr lang="en-US" sz="2000" dirty="0" smtClean="0"/>
          </a:p>
          <a:p>
            <a:pPr marL="342900" indent="-342900">
              <a:buFont typeface="Arial" pitchFamily="34" charset="0"/>
              <a:buChar char="•"/>
              <a:defRPr/>
            </a:pPr>
            <a:r>
              <a:rPr lang="en-US" sz="2000" dirty="0" smtClean="0"/>
              <a:t>In order to develop the ability to read complex texts and engage in academic conversations, ELs and SWDs need access to such texts and conversations, along with support in engaging with them.</a:t>
            </a:r>
          </a:p>
          <a:p>
            <a:pPr marL="342900" indent="-342900">
              <a:buFont typeface="Arial" pitchFamily="34" charset="0"/>
              <a:buChar char="•"/>
              <a:defRPr/>
            </a:pPr>
            <a:endParaRPr lang="en-US" sz="2000" dirty="0" smtClean="0"/>
          </a:p>
          <a:p>
            <a:pPr marL="342900" indent="-342900">
              <a:buFont typeface="Arial" pitchFamily="34" charset="0"/>
              <a:buChar char="•"/>
              <a:defRPr/>
            </a:pPr>
            <a:r>
              <a:rPr lang="en-US" sz="2000" dirty="0" smtClean="0"/>
              <a:t>With support, ELs can build such repertoires and engage productively in the kinds of language and literacy practices called for by the Standards for both ELA and other disciplines</a:t>
            </a:r>
          </a:p>
        </p:txBody>
      </p:sp>
      <p:sp>
        <p:nvSpPr>
          <p:cNvPr id="33795" name="TextBox 5"/>
          <p:cNvSpPr txBox="1">
            <a:spLocks noChangeArrowheads="1"/>
          </p:cNvSpPr>
          <p:nvPr/>
        </p:nvSpPr>
        <p:spPr bwMode="auto">
          <a:xfrm>
            <a:off x="685800" y="6096000"/>
            <a:ext cx="7772400" cy="400050"/>
          </a:xfrm>
          <a:prstGeom prst="rect">
            <a:avLst/>
          </a:prstGeom>
          <a:noFill/>
          <a:ln w="9525">
            <a:noFill/>
            <a:miter lim="800000"/>
            <a:headEnd/>
            <a:tailEnd/>
          </a:ln>
        </p:spPr>
        <p:txBody>
          <a:bodyPr>
            <a:spAutoFit/>
          </a:bodyPr>
          <a:lstStyle/>
          <a:p>
            <a:r>
              <a:rPr lang="en-US" altLang="en-US" sz="1000" baseline="30000"/>
              <a:t>1</a:t>
            </a:r>
            <a:r>
              <a:rPr lang="en-US" altLang="en-US" sz="1000"/>
              <a:t> Bunch, George C., Amanda Kibler, and Susan Pimentel. "Realizing Opportunities for English Learners in the Common Core English Language Arts and Disciplinary Literacy Standards." Understanding Language, Stanford University. Web.</a:t>
            </a:r>
          </a:p>
        </p:txBody>
      </p:sp>
      <p:sp>
        <p:nvSpPr>
          <p:cNvPr id="33796" name="Shape 248"/>
          <p:cNvSpPr>
            <a:spLocks noGrp="1"/>
          </p:cNvSpPr>
          <p:nvPr>
            <p:ph type="title"/>
          </p:nvPr>
        </p:nvSpPr>
        <p:spPr>
          <a:xfrm>
            <a:off x="457200" y="485775"/>
            <a:ext cx="8229600" cy="522288"/>
          </a:xfrm>
        </p:spPr>
        <p:txBody>
          <a:bodyPr lIns="91425" tIns="45700" rIns="91425" bIns="45700">
            <a:spAutoFit/>
          </a:bodyPr>
          <a:lstStyle/>
          <a:p>
            <a:pPr eaLnBrk="1" hangingPunct="1">
              <a:buClr>
                <a:srgbClr val="000000"/>
              </a:buClr>
              <a:buSzPct val="25000"/>
            </a:pPr>
            <a:r>
              <a:rPr lang="en-US" altLang="en-US" dirty="0" smtClean="0">
                <a:solidFill>
                  <a:srgbClr val="17375E"/>
                </a:solidFill>
                <a:sym typeface="Arial" charset="0"/>
              </a:rPr>
              <a:t>Considerations </a:t>
            </a:r>
            <a:r>
              <a:rPr lang="en-US" altLang="en-US" smtClean="0">
                <a:solidFill>
                  <a:srgbClr val="17375E"/>
                </a:solidFill>
                <a:sym typeface="Arial" charset="0"/>
              </a:rPr>
              <a:t>for ELL/SWD</a:t>
            </a:r>
            <a:endParaRPr lang="en-US" altLang="en-US" dirty="0" smtClean="0">
              <a:solidFill>
                <a:srgbClr val="17375E"/>
              </a:solidFill>
              <a:sym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hape 255"/>
          <p:cNvSpPr>
            <a:spLocks noGrp="1"/>
          </p:cNvSpPr>
          <p:nvPr>
            <p:ph type="title"/>
          </p:nvPr>
        </p:nvSpPr>
        <p:spPr>
          <a:xfrm>
            <a:off x="457200" y="425450"/>
            <a:ext cx="8229600" cy="641350"/>
          </a:xfrm>
        </p:spPr>
        <p:txBody>
          <a:bodyPr lIns="91425" tIns="45700" rIns="91425" bIns="45700">
            <a:spAutoFit/>
          </a:bodyPr>
          <a:lstStyle/>
          <a:p>
            <a:pPr eaLnBrk="1" hangingPunct="1">
              <a:buClr>
                <a:srgbClr val="000000"/>
              </a:buClr>
              <a:buSzPct val="25000"/>
            </a:pPr>
            <a:r>
              <a:rPr lang="en-US" altLang="en-US" smtClean="0">
                <a:solidFill>
                  <a:srgbClr val="17375E"/>
                </a:solidFill>
                <a:sym typeface="Arial" charset="0"/>
              </a:rPr>
              <a:t>Close Analytic Reading</a:t>
            </a:r>
          </a:p>
        </p:txBody>
      </p:sp>
      <p:sp>
        <p:nvSpPr>
          <p:cNvPr id="256" name="Shape 256"/>
          <p:cNvSpPr txBox="1">
            <a:spLocks noGrp="1"/>
          </p:cNvSpPr>
          <p:nvPr>
            <p:ph type="body" idx="1"/>
          </p:nvPr>
        </p:nvSpPr>
        <p:spPr>
          <a:xfrm>
            <a:off x="503238" y="1176338"/>
            <a:ext cx="8137525" cy="5435422"/>
          </a:xfrm>
        </p:spPr>
        <p:txBody>
          <a:bodyPr lIns="91425" tIns="45700" rIns="91425" bIns="45700" rtlCol="0">
            <a:spAutoFit/>
          </a:bodyPr>
          <a:lstStyle/>
          <a:p>
            <a:pPr marL="342900" indent="-342900" eaLnBrk="1" hangingPunct="1">
              <a:lnSpc>
                <a:spcPct val="114000"/>
              </a:lnSpc>
              <a:spcBef>
                <a:spcPts val="1200"/>
              </a:spcBef>
              <a:buClr>
                <a:srgbClr val="000000"/>
              </a:buClr>
              <a:buSzPct val="132000"/>
              <a:buFont typeface="Arial" charset="0"/>
              <a:buChar char="•"/>
              <a:defRPr/>
            </a:pPr>
            <a:r>
              <a:rPr lang="x-none" sz="2800">
                <a:solidFill>
                  <a:schemeClr val="tx1"/>
                </a:solidFill>
                <a:latin typeface="+mj-lt"/>
              </a:rPr>
              <a:t>R</a:t>
            </a:r>
            <a:r>
              <a:rPr lang="x-none" sz="2800">
                <a:solidFill>
                  <a:schemeClr val="tx1"/>
                </a:solidFill>
                <a:latin typeface="+mj-lt"/>
                <a:sym typeface="Arial"/>
              </a:rPr>
              <a:t>equires prompting students with questions to unpack unique complexity of any text so students learn to read complex text independently and </a:t>
            </a:r>
            <a:r>
              <a:rPr lang="x-none" sz="2800" smtClean="0">
                <a:solidFill>
                  <a:schemeClr val="tx1"/>
                </a:solidFill>
                <a:latin typeface="+mj-lt"/>
                <a:sym typeface="Arial"/>
              </a:rPr>
              <a:t>proficiently</a:t>
            </a:r>
            <a:r>
              <a:rPr lang="en-US" sz="2800" dirty="0" smtClean="0">
                <a:solidFill>
                  <a:schemeClr val="tx1"/>
                </a:solidFill>
                <a:latin typeface="+mj-lt"/>
                <a:sym typeface="Arial"/>
              </a:rPr>
              <a:t>.</a:t>
            </a:r>
            <a:endParaRPr lang="x-none" sz="2800">
              <a:solidFill>
                <a:schemeClr val="tx1"/>
              </a:solidFill>
              <a:latin typeface="+mj-lt"/>
              <a:sym typeface="Arial"/>
            </a:endParaRPr>
          </a:p>
          <a:p>
            <a:pPr marL="342900" indent="-342900" eaLnBrk="1" hangingPunct="1">
              <a:lnSpc>
                <a:spcPct val="114000"/>
              </a:lnSpc>
              <a:spcBef>
                <a:spcPts val="1200"/>
              </a:spcBef>
              <a:buClr>
                <a:srgbClr val="000000"/>
              </a:buClr>
              <a:buSzPct val="132000"/>
              <a:buFont typeface="Arial" charset="0"/>
              <a:buChar char="•"/>
              <a:defRPr/>
            </a:pPr>
            <a:r>
              <a:rPr lang="x-none" sz="2800">
                <a:solidFill>
                  <a:schemeClr val="tx1"/>
                </a:solidFill>
                <a:latin typeface="+mj-lt"/>
              </a:rPr>
              <a:t>Not teacher "think </a:t>
            </a:r>
            <a:r>
              <a:rPr lang="x-none" sz="2800" smtClean="0">
                <a:solidFill>
                  <a:schemeClr val="tx1"/>
                </a:solidFill>
                <a:latin typeface="+mj-lt"/>
              </a:rPr>
              <a:t>aloud“</a:t>
            </a:r>
            <a:r>
              <a:rPr lang="en-US" sz="2800" dirty="0" smtClean="0">
                <a:solidFill>
                  <a:schemeClr val="tx1"/>
                </a:solidFill>
                <a:latin typeface="+mj-lt"/>
              </a:rPr>
              <a:t>.</a:t>
            </a:r>
            <a:endParaRPr lang="x-none" sz="2800">
              <a:solidFill>
                <a:schemeClr val="tx1"/>
              </a:solidFill>
              <a:latin typeface="+mj-lt"/>
            </a:endParaRPr>
          </a:p>
          <a:p>
            <a:pPr marL="342900" indent="-342900" eaLnBrk="1" hangingPunct="1">
              <a:lnSpc>
                <a:spcPct val="114000"/>
              </a:lnSpc>
              <a:spcBef>
                <a:spcPts val="1200"/>
              </a:spcBef>
              <a:buClr>
                <a:srgbClr val="000000"/>
              </a:buClr>
              <a:buSzPct val="132000"/>
              <a:buFont typeface="Arial" charset="0"/>
              <a:buChar char="•"/>
              <a:defRPr/>
            </a:pPr>
            <a:r>
              <a:rPr lang="x-none" sz="2800">
                <a:solidFill>
                  <a:schemeClr val="tx1"/>
                </a:solidFill>
                <a:latin typeface="+mj-lt"/>
                <a:sym typeface="Arial"/>
              </a:rPr>
              <a:t>Virtually every standard is activated during the course of every close analytic reading exemplar through the use of text dependent </a:t>
            </a:r>
            <a:r>
              <a:rPr lang="x-none" sz="2800" smtClean="0">
                <a:solidFill>
                  <a:schemeClr val="tx1"/>
                </a:solidFill>
                <a:latin typeface="+mj-lt"/>
                <a:sym typeface="Arial"/>
              </a:rPr>
              <a:t>questions</a:t>
            </a:r>
            <a:r>
              <a:rPr lang="en-US" sz="2800" dirty="0" smtClean="0">
                <a:solidFill>
                  <a:schemeClr val="tx1"/>
                </a:solidFill>
                <a:latin typeface="+mj-lt"/>
                <a:sym typeface="Arial"/>
              </a:rPr>
              <a:t>.</a:t>
            </a:r>
            <a:endParaRPr lang="x-none" sz="2800">
              <a:solidFill>
                <a:schemeClr val="tx1"/>
              </a:solidFill>
              <a:latin typeface="+mj-lt"/>
              <a:sym typeface="Arial"/>
            </a:endParaRPr>
          </a:p>
          <a:p>
            <a:pPr marL="342900" indent="-342900" eaLnBrk="1" hangingPunct="1">
              <a:lnSpc>
                <a:spcPct val="114000"/>
              </a:lnSpc>
              <a:spcBef>
                <a:spcPts val="1200"/>
              </a:spcBef>
              <a:buClr>
                <a:srgbClr val="000000"/>
              </a:buClr>
              <a:buSzPct val="132000"/>
              <a:buFont typeface="Arial" charset="0"/>
              <a:buChar char="•"/>
              <a:defRPr/>
            </a:pPr>
            <a:r>
              <a:rPr lang="x-none" sz="2800">
                <a:solidFill>
                  <a:schemeClr val="tx1"/>
                </a:solidFill>
                <a:latin typeface="+mj-lt"/>
                <a:sym typeface="Arial"/>
              </a:rPr>
              <a:t>Text dependent questions require text-based answers </a:t>
            </a:r>
            <a:r>
              <a:rPr lang="x-none" sz="2800" smtClean="0">
                <a:solidFill>
                  <a:schemeClr val="tx1"/>
                </a:solidFill>
                <a:latin typeface="+mj-lt"/>
                <a:sym typeface="Arial"/>
              </a:rPr>
              <a:t>– evidence</a:t>
            </a:r>
            <a:r>
              <a:rPr lang="en-US" sz="2800" dirty="0" smtClean="0">
                <a:solidFill>
                  <a:schemeClr val="tx1"/>
                </a:solidFill>
                <a:latin typeface="+mj-lt"/>
                <a:sym typeface="Arial"/>
              </a:rPr>
              <a:t>.</a:t>
            </a:r>
            <a:endParaRPr lang="x-none" sz="2800">
              <a:solidFill>
                <a:schemeClr val="dk1"/>
              </a:solidFill>
              <a:latin typeface="Arial"/>
              <a:ea typeface="Arial"/>
              <a:cs typeface="Arial"/>
              <a:sym typeface="Arial"/>
            </a:endParaRPr>
          </a:p>
        </p:txBody>
      </p:sp>
      <p:sp>
        <p:nvSpPr>
          <p:cNvPr id="34820" name="Slide Number Placeholder 5"/>
          <p:cNvSpPr>
            <a:spLocks noGrp="1"/>
          </p:cNvSpPr>
          <p:nvPr>
            <p:ph type="sldNum" sz="quarter" idx="10"/>
          </p:nvPr>
        </p:nvSpPr>
        <p:spPr>
          <a:xfrm>
            <a:off x="6929438" y="6542088"/>
            <a:ext cx="2133600" cy="320675"/>
          </a:xfrm>
          <a:noFill/>
          <a:ln>
            <a:miter lim="800000"/>
            <a:headEnd/>
            <a:tailEnd/>
          </a:ln>
        </p:spPr>
        <p:txBody>
          <a:bodyPr/>
          <a:lstStyle/>
          <a:p>
            <a:fld id="{8F75389E-4FC5-4C30-BED3-DB86AEE92D9E}" type="slidenum">
              <a:rPr lang="en-US" altLang="en-US" smtClean="0"/>
              <a:pPr/>
              <a:t>13</a:t>
            </a:fld>
            <a:endParaRPr lang="en-US" altLang="en-US" smtClean="0"/>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txBox="1">
            <a:spLocks noGrp="1"/>
          </p:cNvSpPr>
          <p:nvPr>
            <p:ph type="title"/>
          </p:nvPr>
        </p:nvSpPr>
        <p:spPr>
          <a:xfrm>
            <a:off x="722313" y="2438400"/>
            <a:ext cx="7864475" cy="2308225"/>
          </a:xfrm>
        </p:spPr>
        <p:txBody>
          <a:bodyPr tIns="45700" bIns="45700" rtlCol="0">
            <a:spAutoFit/>
          </a:bodyPr>
          <a:lstStyle/>
          <a:p>
            <a:pPr eaLnBrk="1" fontAlgn="auto" hangingPunct="1">
              <a:spcBef>
                <a:spcPts val="0"/>
              </a:spcBef>
              <a:spcAft>
                <a:spcPts val="0"/>
              </a:spcAft>
              <a:buClr>
                <a:schemeClr val="dk1"/>
              </a:buClr>
              <a:buSzPct val="25000"/>
              <a:defRPr/>
            </a:pPr>
            <a:r>
              <a:rPr lang="x-none" sz="3600" cap="none">
                <a:solidFill>
                  <a:schemeClr val="accent1">
                    <a:lumMod val="50000"/>
                  </a:schemeClr>
                </a:solidFill>
                <a:ea typeface="Arial"/>
                <a:cs typeface="Arial"/>
                <a:sym typeface="Arial"/>
              </a:rPr>
              <a:t>Shift </a:t>
            </a:r>
            <a:r>
              <a:rPr lang="x-none" sz="3600" cap="none" smtClean="0">
                <a:solidFill>
                  <a:schemeClr val="accent1">
                    <a:lumMod val="50000"/>
                  </a:schemeClr>
                </a:solidFill>
                <a:ea typeface="Arial"/>
                <a:cs typeface="Arial"/>
                <a:sym typeface="Arial"/>
              </a:rPr>
              <a:t>#</a:t>
            </a:r>
            <a:r>
              <a:rPr lang="en-US" sz="3600" cap="none" dirty="0">
                <a:solidFill>
                  <a:schemeClr val="accent1">
                    <a:lumMod val="50000"/>
                  </a:schemeClr>
                </a:solidFill>
                <a:ea typeface="Arial"/>
                <a:cs typeface="Arial"/>
                <a:sym typeface="Arial"/>
              </a:rPr>
              <a:t>2</a:t>
            </a:r>
            <a:r>
              <a:rPr lang="x-none" sz="3600" cap="none" smtClean="0">
                <a:solidFill>
                  <a:schemeClr val="accent1">
                    <a:lumMod val="50000"/>
                  </a:schemeClr>
                </a:solidFill>
                <a:ea typeface="Arial"/>
                <a:cs typeface="Arial"/>
                <a:sym typeface="Arial"/>
              </a:rPr>
              <a:t>:</a:t>
            </a:r>
            <a:r>
              <a:rPr lang="en-US" sz="3600" cap="none" dirty="0" smtClean="0">
                <a:solidFill>
                  <a:schemeClr val="accent1">
                    <a:lumMod val="50000"/>
                  </a:schemeClr>
                </a:solidFill>
                <a:ea typeface="Arial"/>
                <a:cs typeface="Arial"/>
                <a:sym typeface="Arial"/>
              </a:rPr>
              <a:t> </a:t>
            </a:r>
            <a:r>
              <a:rPr lang="x-none" sz="3600" cap="none" smtClean="0">
                <a:solidFill>
                  <a:schemeClr val="accent1">
                    <a:lumMod val="50000"/>
                  </a:schemeClr>
                </a:solidFill>
                <a:ea typeface="Arial"/>
                <a:cs typeface="Arial"/>
                <a:sym typeface="Arial"/>
              </a:rPr>
              <a:t>Reading</a:t>
            </a:r>
            <a:r>
              <a:rPr lang="x-none" sz="3600" cap="none">
                <a:solidFill>
                  <a:schemeClr val="accent1">
                    <a:lumMod val="50000"/>
                  </a:schemeClr>
                </a:solidFill>
                <a:ea typeface="Arial"/>
                <a:cs typeface="Arial"/>
                <a:sym typeface="Arial"/>
              </a:rPr>
              <a:t>, </a:t>
            </a:r>
            <a:r>
              <a:rPr lang="en-US" sz="3600" cap="none" dirty="0" smtClean="0">
                <a:solidFill>
                  <a:schemeClr val="accent1">
                    <a:lumMod val="50000"/>
                  </a:schemeClr>
                </a:solidFill>
                <a:ea typeface="Arial"/>
                <a:cs typeface="Arial"/>
                <a:sym typeface="Arial"/>
              </a:rPr>
              <a:t>W</a:t>
            </a:r>
            <a:r>
              <a:rPr lang="x-none" sz="3600" cap="none" smtClean="0">
                <a:solidFill>
                  <a:schemeClr val="accent1">
                    <a:lumMod val="50000"/>
                  </a:schemeClr>
                </a:solidFill>
                <a:ea typeface="Arial"/>
                <a:cs typeface="Arial"/>
                <a:sym typeface="Arial"/>
              </a:rPr>
              <a:t>riting</a:t>
            </a:r>
            <a:r>
              <a:rPr lang="en-US" sz="3600" cap="none" dirty="0" smtClean="0">
                <a:solidFill>
                  <a:schemeClr val="accent1">
                    <a:lumMod val="50000"/>
                  </a:schemeClr>
                </a:solidFill>
                <a:ea typeface="Arial"/>
                <a:cs typeface="Arial"/>
                <a:sym typeface="Arial"/>
              </a:rPr>
              <a:t>,</a:t>
            </a:r>
            <a:r>
              <a:rPr lang="x-none" sz="3600" cap="none" smtClean="0">
                <a:solidFill>
                  <a:schemeClr val="accent1">
                    <a:lumMod val="50000"/>
                  </a:schemeClr>
                </a:solidFill>
                <a:ea typeface="Arial"/>
                <a:cs typeface="Arial"/>
                <a:sym typeface="Arial"/>
              </a:rPr>
              <a:t> </a:t>
            </a:r>
            <a:r>
              <a:rPr lang="x-none" sz="3600" cap="none">
                <a:solidFill>
                  <a:schemeClr val="accent1">
                    <a:lumMod val="50000"/>
                  </a:schemeClr>
                </a:solidFill>
                <a:ea typeface="Arial"/>
                <a:cs typeface="Arial"/>
                <a:sym typeface="Arial"/>
              </a:rPr>
              <a:t>and </a:t>
            </a:r>
            <a:r>
              <a:rPr lang="en-US" sz="3600" cap="none" dirty="0" smtClean="0">
                <a:solidFill>
                  <a:schemeClr val="accent1">
                    <a:lumMod val="50000"/>
                  </a:schemeClr>
                </a:solidFill>
                <a:ea typeface="Arial"/>
                <a:cs typeface="Arial"/>
                <a:sym typeface="Arial"/>
              </a:rPr>
              <a:t>S</a:t>
            </a:r>
            <a:r>
              <a:rPr lang="x-none" sz="3600" cap="none" smtClean="0">
                <a:solidFill>
                  <a:schemeClr val="accent1">
                    <a:lumMod val="50000"/>
                  </a:schemeClr>
                </a:solidFill>
                <a:ea typeface="Arial"/>
                <a:cs typeface="Arial"/>
                <a:sym typeface="Arial"/>
              </a:rPr>
              <a:t>peaking </a:t>
            </a:r>
            <a:r>
              <a:rPr lang="en-US" sz="3600" cap="none" dirty="0" smtClean="0">
                <a:solidFill>
                  <a:schemeClr val="accent1">
                    <a:lumMod val="50000"/>
                  </a:schemeClr>
                </a:solidFill>
                <a:ea typeface="Arial"/>
                <a:cs typeface="Arial"/>
                <a:sym typeface="Arial"/>
              </a:rPr>
              <a:t>G</a:t>
            </a:r>
            <a:r>
              <a:rPr lang="x-none" sz="3600" cap="none" smtClean="0">
                <a:solidFill>
                  <a:schemeClr val="accent1">
                    <a:lumMod val="50000"/>
                  </a:schemeClr>
                </a:solidFill>
                <a:ea typeface="Arial"/>
                <a:cs typeface="Arial"/>
                <a:sym typeface="Arial"/>
              </a:rPr>
              <a:t>rounded </a:t>
            </a:r>
            <a:r>
              <a:rPr lang="x-none" sz="3600" cap="none">
                <a:solidFill>
                  <a:schemeClr val="accent1">
                    <a:lumMod val="50000"/>
                  </a:schemeClr>
                </a:solidFill>
                <a:ea typeface="Arial"/>
                <a:cs typeface="Arial"/>
                <a:sym typeface="Arial"/>
              </a:rPr>
              <a:t>in </a:t>
            </a:r>
            <a:r>
              <a:rPr lang="en-US" sz="3600" cap="none" dirty="0" smtClean="0">
                <a:solidFill>
                  <a:schemeClr val="accent1">
                    <a:lumMod val="50000"/>
                  </a:schemeClr>
                </a:solidFill>
                <a:ea typeface="Arial"/>
                <a:cs typeface="Arial"/>
                <a:sym typeface="Arial"/>
              </a:rPr>
              <a:t>E</a:t>
            </a:r>
            <a:r>
              <a:rPr lang="x-none" sz="3600" cap="none" smtClean="0">
                <a:solidFill>
                  <a:schemeClr val="accent1">
                    <a:lumMod val="50000"/>
                  </a:schemeClr>
                </a:solidFill>
                <a:ea typeface="Arial"/>
                <a:cs typeface="Arial"/>
                <a:sym typeface="Arial"/>
              </a:rPr>
              <a:t>vidence </a:t>
            </a:r>
            <a:r>
              <a:rPr lang="en-US" sz="3600" cap="none" dirty="0" smtClean="0">
                <a:solidFill>
                  <a:schemeClr val="accent1">
                    <a:lumMod val="50000"/>
                  </a:schemeClr>
                </a:solidFill>
                <a:ea typeface="Arial"/>
                <a:cs typeface="Arial"/>
                <a:sym typeface="Arial"/>
              </a:rPr>
              <a:t>F</a:t>
            </a:r>
            <a:r>
              <a:rPr lang="x-none" sz="3600" cap="none" smtClean="0">
                <a:solidFill>
                  <a:schemeClr val="accent1">
                    <a:lumMod val="50000"/>
                  </a:schemeClr>
                </a:solidFill>
                <a:ea typeface="Arial"/>
                <a:cs typeface="Arial"/>
                <a:sym typeface="Arial"/>
              </a:rPr>
              <a:t>rom </a:t>
            </a:r>
            <a:r>
              <a:rPr lang="en-US" sz="3600" cap="none" dirty="0" smtClean="0">
                <a:solidFill>
                  <a:schemeClr val="accent1">
                    <a:lumMod val="50000"/>
                  </a:schemeClr>
                </a:solidFill>
                <a:ea typeface="Arial"/>
                <a:cs typeface="Arial"/>
                <a:sym typeface="Arial"/>
              </a:rPr>
              <a:t>T</a:t>
            </a:r>
            <a:r>
              <a:rPr lang="x-none" sz="3600" cap="none" smtClean="0">
                <a:solidFill>
                  <a:schemeClr val="accent1">
                    <a:lumMod val="50000"/>
                  </a:schemeClr>
                </a:solidFill>
                <a:ea typeface="Arial"/>
                <a:cs typeface="Arial"/>
                <a:sym typeface="Arial"/>
              </a:rPr>
              <a:t>ext</a:t>
            </a:r>
            <a:r>
              <a:rPr lang="x-none" sz="3600" cap="none">
                <a:solidFill>
                  <a:schemeClr val="accent1">
                    <a:lumMod val="50000"/>
                  </a:schemeClr>
                </a:solidFill>
                <a:ea typeface="Arial"/>
                <a:cs typeface="Arial"/>
                <a:sym typeface="Arial"/>
              </a:rPr>
              <a:t>, </a:t>
            </a:r>
            <a:r>
              <a:rPr lang="en-US" sz="3600" cap="none" dirty="0" smtClean="0">
                <a:solidFill>
                  <a:schemeClr val="accent1">
                    <a:lumMod val="50000"/>
                  </a:schemeClr>
                </a:solidFill>
                <a:ea typeface="Arial"/>
                <a:cs typeface="Arial"/>
                <a:sym typeface="Arial"/>
              </a:rPr>
              <a:t>B</a:t>
            </a:r>
            <a:r>
              <a:rPr lang="x-none" sz="3600" cap="none" smtClean="0">
                <a:solidFill>
                  <a:schemeClr val="accent1">
                    <a:lumMod val="50000"/>
                  </a:schemeClr>
                </a:solidFill>
                <a:ea typeface="Arial"/>
                <a:cs typeface="Arial"/>
                <a:sym typeface="Arial"/>
              </a:rPr>
              <a:t>oth </a:t>
            </a:r>
            <a:r>
              <a:rPr lang="en-US" sz="3600" cap="none" dirty="0" smtClean="0">
                <a:solidFill>
                  <a:schemeClr val="accent1">
                    <a:lumMod val="50000"/>
                  </a:schemeClr>
                </a:solidFill>
                <a:ea typeface="Arial"/>
                <a:cs typeface="Arial"/>
                <a:sym typeface="Arial"/>
              </a:rPr>
              <a:t>L</a:t>
            </a:r>
            <a:r>
              <a:rPr lang="x-none" sz="3600" cap="none" smtClean="0">
                <a:solidFill>
                  <a:schemeClr val="accent1">
                    <a:lumMod val="50000"/>
                  </a:schemeClr>
                </a:solidFill>
                <a:ea typeface="Arial"/>
                <a:cs typeface="Arial"/>
                <a:sym typeface="Arial"/>
              </a:rPr>
              <a:t>iterary </a:t>
            </a:r>
            <a:r>
              <a:rPr lang="x-none" sz="3600" cap="none">
                <a:solidFill>
                  <a:schemeClr val="accent1">
                    <a:lumMod val="50000"/>
                  </a:schemeClr>
                </a:solidFill>
                <a:ea typeface="Arial"/>
                <a:cs typeface="Arial"/>
                <a:sym typeface="Arial"/>
              </a:rPr>
              <a:t>and </a:t>
            </a:r>
            <a:r>
              <a:rPr lang="en-US" sz="3600" cap="none" dirty="0" smtClean="0">
                <a:solidFill>
                  <a:schemeClr val="accent1">
                    <a:lumMod val="50000"/>
                  </a:schemeClr>
                </a:solidFill>
                <a:ea typeface="Arial"/>
                <a:cs typeface="Arial"/>
                <a:sym typeface="Arial"/>
              </a:rPr>
              <a:t>I</a:t>
            </a:r>
            <a:r>
              <a:rPr lang="x-none" sz="3600" cap="none" smtClean="0">
                <a:solidFill>
                  <a:schemeClr val="accent1">
                    <a:lumMod val="50000"/>
                  </a:schemeClr>
                </a:solidFill>
                <a:ea typeface="Arial"/>
                <a:cs typeface="Arial"/>
                <a:sym typeface="Arial"/>
              </a:rPr>
              <a:t>nformational</a:t>
            </a:r>
            <a:endParaRPr lang="x-none" sz="3600" cap="none">
              <a:solidFill>
                <a:schemeClr val="accent1">
                  <a:lumMod val="50000"/>
                </a:schemeClr>
              </a:solidFill>
              <a:ea typeface="Arial"/>
              <a:cs typeface="Arial"/>
              <a:sym typeface="Arial"/>
            </a:endParaRPr>
          </a:p>
        </p:txBody>
      </p:sp>
      <p:sp>
        <p:nvSpPr>
          <p:cNvPr id="35843" name="Slide Number Placeholder 5"/>
          <p:cNvSpPr txBox="1">
            <a:spLocks/>
          </p:cNvSpPr>
          <p:nvPr/>
        </p:nvSpPr>
        <p:spPr bwMode="auto">
          <a:xfrm>
            <a:off x="6929438" y="6542088"/>
            <a:ext cx="2133600" cy="320675"/>
          </a:xfrm>
          <a:prstGeom prst="rect">
            <a:avLst/>
          </a:prstGeom>
          <a:noFill/>
          <a:ln w="9525">
            <a:noFill/>
            <a:miter lim="800000"/>
            <a:headEnd/>
            <a:tailEnd/>
          </a:ln>
        </p:spPr>
        <p:txBody>
          <a:bodyPr/>
          <a:lstStyle/>
          <a:p>
            <a:pPr algn="r"/>
            <a:fld id="{06D92A41-6122-4041-AD4A-093A7B2DA694}" type="slidenum">
              <a:rPr lang="en-US" altLang="en-US">
                <a:solidFill>
                  <a:srgbClr val="FFFFFF"/>
                </a:solidFill>
              </a:rPr>
              <a:pPr algn="r"/>
              <a:t>14</a:t>
            </a:fld>
            <a:endParaRPr lang="en-US" altLang="en-US">
              <a:solidFill>
                <a:srgbClr val="FFFFFF"/>
              </a:solidFill>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hape 187"/>
          <p:cNvSpPr>
            <a:spLocks noGrp="1"/>
          </p:cNvSpPr>
          <p:nvPr>
            <p:ph type="title"/>
          </p:nvPr>
        </p:nvSpPr>
        <p:spPr>
          <a:xfrm>
            <a:off x="411163" y="-4037"/>
            <a:ext cx="8137525" cy="1200288"/>
          </a:xfrm>
        </p:spPr>
        <p:txBody>
          <a:bodyPr lIns="91425" tIns="45700" rIns="91425" bIns="45700">
            <a:spAutoFit/>
          </a:bodyPr>
          <a:lstStyle/>
          <a:p>
            <a:pPr eaLnBrk="1" hangingPunct="1">
              <a:buClr>
                <a:srgbClr val="000000"/>
              </a:buClr>
              <a:buSzPct val="25000"/>
            </a:pPr>
            <a:r>
              <a:rPr lang="en-US" altLang="en-US" sz="3600" dirty="0" smtClean="0">
                <a:solidFill>
                  <a:srgbClr val="17375E"/>
                </a:solidFill>
                <a:sym typeface="Arial" charset="0"/>
              </a:rPr>
              <a:t>Reading, Writing and Speaking Grounded in Evidence from Text: Why?</a:t>
            </a:r>
          </a:p>
        </p:txBody>
      </p:sp>
      <p:sp>
        <p:nvSpPr>
          <p:cNvPr id="36867" name="Shape 188"/>
          <p:cNvSpPr>
            <a:spLocks noGrp="1"/>
          </p:cNvSpPr>
          <p:nvPr>
            <p:ph type="body" idx="1"/>
          </p:nvPr>
        </p:nvSpPr>
        <p:spPr>
          <a:xfrm>
            <a:off x="457200" y="1600200"/>
            <a:ext cx="8139113" cy="4316719"/>
          </a:xfrm>
        </p:spPr>
        <p:txBody>
          <a:bodyPr lIns="91425" tIns="45700" rIns="91425" bIns="45700">
            <a:spAutoFit/>
          </a:bodyPr>
          <a:lstStyle/>
          <a:p>
            <a:pPr marL="342900" indent="-342900" eaLnBrk="1" hangingPunct="1">
              <a:lnSpc>
                <a:spcPct val="114000"/>
              </a:lnSpc>
              <a:spcBef>
                <a:spcPts val="1200"/>
              </a:spcBef>
              <a:buClr>
                <a:srgbClr val="000000"/>
              </a:buClr>
              <a:buSzPct val="132000"/>
              <a:buFont typeface="Arial" charset="0"/>
              <a:buChar char="•"/>
            </a:pPr>
            <a:r>
              <a:rPr lang="en-US" altLang="en-US" sz="2400" dirty="0" smtClean="0">
                <a:solidFill>
                  <a:schemeClr val="tx1"/>
                </a:solidFill>
                <a:sym typeface="Arial" charset="0"/>
              </a:rPr>
              <a:t>Most college and workplace writing requires evidence.</a:t>
            </a:r>
          </a:p>
          <a:p>
            <a:pPr marL="342900" indent="-342900" eaLnBrk="1" hangingPunct="1">
              <a:lnSpc>
                <a:spcPct val="114000"/>
              </a:lnSpc>
              <a:spcBef>
                <a:spcPts val="1200"/>
              </a:spcBef>
              <a:buClr>
                <a:srgbClr val="000000"/>
              </a:buClr>
              <a:buSzPct val="132000"/>
              <a:buFont typeface="Arial" charset="0"/>
              <a:buChar char="•"/>
            </a:pPr>
            <a:r>
              <a:rPr lang="en-US" altLang="en-US" sz="2400" dirty="0" smtClean="0">
                <a:solidFill>
                  <a:schemeClr val="tx1"/>
                </a:solidFill>
                <a:sym typeface="Arial" charset="0"/>
              </a:rPr>
              <a:t>Ability to cite evidence differentiates strong from weak student performance on NAEP</a:t>
            </a:r>
          </a:p>
          <a:p>
            <a:pPr marL="342900" indent="-342900" eaLnBrk="1" hangingPunct="1">
              <a:lnSpc>
                <a:spcPct val="114000"/>
              </a:lnSpc>
              <a:spcBef>
                <a:spcPts val="1200"/>
              </a:spcBef>
              <a:buClr>
                <a:srgbClr val="000000"/>
              </a:buClr>
              <a:buSzPct val="132000"/>
              <a:buFont typeface="Arial" charset="0"/>
              <a:buChar char="•"/>
            </a:pPr>
            <a:r>
              <a:rPr lang="en-US" altLang="en-US" sz="2400" dirty="0" smtClean="0">
                <a:solidFill>
                  <a:schemeClr val="tx1"/>
                </a:solidFill>
                <a:sym typeface="Arial" charset="0"/>
              </a:rPr>
              <a:t>Evidence is a major emphasis of the ELA Standards: Reading Standard 1, Writing Standard 9, Speaking and Listening standards 2, 3, and 4, all focus on the gathering, evaluating and presenting of evidence from text. </a:t>
            </a:r>
          </a:p>
          <a:p>
            <a:pPr marL="342900" indent="-342900" eaLnBrk="1" hangingPunct="1">
              <a:lnSpc>
                <a:spcPct val="114000"/>
              </a:lnSpc>
              <a:spcBef>
                <a:spcPts val="1200"/>
              </a:spcBef>
              <a:buClr>
                <a:srgbClr val="000000"/>
              </a:buClr>
              <a:buSzPct val="132000"/>
              <a:buFont typeface="Arial" charset="0"/>
              <a:buChar char="•"/>
            </a:pPr>
            <a:r>
              <a:rPr lang="en-US" altLang="en-US" sz="2400" dirty="0" smtClean="0">
                <a:solidFill>
                  <a:schemeClr val="tx1"/>
                </a:solidFill>
                <a:sym typeface="Arial" charset="0"/>
              </a:rPr>
              <a:t>Being able to locate and deploy evidence are hallmarks of  strong readers and writers</a:t>
            </a:r>
            <a:endParaRPr lang="en-US" altLang="en-US" sz="2400" dirty="0" smtClean="0">
              <a:solidFill>
                <a:srgbClr val="000000"/>
              </a:solidFill>
              <a:latin typeface="Arial" charset="0"/>
              <a:cs typeface="Arial" charset="0"/>
              <a:sym typeface="Arial" charset="0"/>
            </a:endParaRPr>
          </a:p>
        </p:txBody>
      </p:sp>
      <p:sp>
        <p:nvSpPr>
          <p:cNvPr id="36868" name="Slide Number Placeholder 5"/>
          <p:cNvSpPr>
            <a:spLocks noGrp="1"/>
          </p:cNvSpPr>
          <p:nvPr>
            <p:ph type="sldNum" sz="quarter" idx="10"/>
          </p:nvPr>
        </p:nvSpPr>
        <p:spPr>
          <a:xfrm>
            <a:off x="6929438" y="6542088"/>
            <a:ext cx="2133600" cy="320675"/>
          </a:xfrm>
          <a:noFill/>
          <a:ln>
            <a:miter lim="800000"/>
            <a:headEnd/>
            <a:tailEnd/>
          </a:ln>
        </p:spPr>
        <p:txBody>
          <a:bodyPr/>
          <a:lstStyle/>
          <a:p>
            <a:fld id="{421E8522-84EE-4BFE-B8D5-702784E48FED}" type="slidenum">
              <a:rPr lang="en-US" altLang="en-US" smtClean="0"/>
              <a:pPr/>
              <a:t>15</a:t>
            </a:fld>
            <a:endParaRPr lang="en-US" altLang="en-US" smtClean="0"/>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hape 143"/>
          <p:cNvSpPr>
            <a:spLocks noGrp="1"/>
          </p:cNvSpPr>
          <p:nvPr>
            <p:ph type="title"/>
          </p:nvPr>
        </p:nvSpPr>
        <p:spPr>
          <a:xfrm>
            <a:off x="457200" y="460375"/>
            <a:ext cx="8229600" cy="522288"/>
          </a:xfrm>
        </p:spPr>
        <p:txBody>
          <a:bodyPr lIns="91425" tIns="45700" rIns="91425" bIns="45700">
            <a:spAutoFit/>
          </a:bodyPr>
          <a:lstStyle/>
          <a:p>
            <a:pPr eaLnBrk="1" hangingPunct="1">
              <a:buClr>
                <a:srgbClr val="000000"/>
              </a:buClr>
              <a:buSzPct val="25000"/>
            </a:pPr>
            <a:r>
              <a:rPr lang="en-US" altLang="en-US" smtClean="0">
                <a:sym typeface="Arial" charset="0"/>
              </a:rPr>
              <a:t>Content Shift #2</a:t>
            </a:r>
          </a:p>
        </p:txBody>
      </p:sp>
      <p:sp>
        <p:nvSpPr>
          <p:cNvPr id="37891" name="Slide Number Placeholder 5"/>
          <p:cNvSpPr>
            <a:spLocks noGrp="1"/>
          </p:cNvSpPr>
          <p:nvPr>
            <p:ph type="sldNum" sz="quarter" idx="10"/>
          </p:nvPr>
        </p:nvSpPr>
        <p:spPr>
          <a:noFill/>
          <a:ln>
            <a:miter lim="800000"/>
            <a:headEnd/>
            <a:tailEnd/>
          </a:ln>
        </p:spPr>
        <p:txBody>
          <a:bodyPr/>
          <a:lstStyle/>
          <a:p>
            <a:fld id="{4D307AD8-FCC2-43CC-A2E3-6567EE165769}" type="slidenum">
              <a:rPr lang="en-US" altLang="en-US" smtClean="0"/>
              <a:pPr/>
              <a:t>16</a:t>
            </a:fld>
            <a:endParaRPr lang="en-US" altLang="en-US" smtClean="0"/>
          </a:p>
        </p:txBody>
      </p:sp>
      <p:sp>
        <p:nvSpPr>
          <p:cNvPr id="37892" name="Shape 136"/>
          <p:cNvSpPr>
            <a:spLocks noGrp="1"/>
          </p:cNvSpPr>
          <p:nvPr>
            <p:ph idx="4294967295"/>
          </p:nvPr>
        </p:nvSpPr>
        <p:spPr>
          <a:xfrm>
            <a:off x="457200" y="1989138"/>
            <a:ext cx="4022725" cy="4530725"/>
          </a:xfrm>
        </p:spPr>
        <p:txBody>
          <a:bodyPr lIns="91425" tIns="45700" rIns="91425" bIns="45700">
            <a:spAutoFit/>
          </a:bodyPr>
          <a:lstStyle/>
          <a:p>
            <a:pPr marL="0" indent="0" eaLnBrk="1" hangingPunct="1">
              <a:lnSpc>
                <a:spcPct val="114000"/>
              </a:lnSpc>
              <a:spcBef>
                <a:spcPct val="0"/>
              </a:spcBef>
              <a:buClr>
                <a:srgbClr val="000000"/>
              </a:buClr>
              <a:buSzPct val="173000"/>
            </a:pPr>
            <a:r>
              <a:rPr lang="en-US" altLang="en-US" sz="1800" smtClean="0">
                <a:solidFill>
                  <a:srgbClr val="000000"/>
                </a:solidFill>
                <a:cs typeface="Arial" charset="0"/>
                <a:sym typeface="Arial" charset="0"/>
              </a:rPr>
              <a:t>In “Casey at the Bat,” Casey strikes out. Describe a time when you failed at something.</a:t>
            </a:r>
          </a:p>
          <a:p>
            <a:pPr marL="0" indent="0" eaLnBrk="1" hangingPunct="1">
              <a:lnSpc>
                <a:spcPct val="114000"/>
              </a:lnSpc>
              <a:spcBef>
                <a:spcPct val="0"/>
              </a:spcBef>
              <a:buClr>
                <a:srgbClr val="000000"/>
              </a:buClr>
              <a:buSzPct val="173000"/>
            </a:pPr>
            <a:endParaRPr lang="en-US" altLang="en-US" sz="1000" smtClean="0">
              <a:solidFill>
                <a:srgbClr val="000000"/>
              </a:solidFill>
              <a:cs typeface="Arial" charset="0"/>
              <a:sym typeface="Arial" charset="0"/>
            </a:endParaRPr>
          </a:p>
          <a:p>
            <a:pPr marL="0" indent="0" eaLnBrk="1" hangingPunct="1">
              <a:lnSpc>
                <a:spcPct val="114000"/>
              </a:lnSpc>
              <a:spcBef>
                <a:spcPct val="0"/>
              </a:spcBef>
              <a:buClr>
                <a:srgbClr val="000000"/>
              </a:buClr>
              <a:buSzPct val="173000"/>
            </a:pPr>
            <a:r>
              <a:rPr lang="en-US" altLang="en-US" sz="1800" smtClean="0">
                <a:solidFill>
                  <a:srgbClr val="000000"/>
                </a:solidFill>
                <a:cs typeface="Arial" charset="0"/>
                <a:sym typeface="Arial" charset="0"/>
              </a:rPr>
              <a:t>In “Letter from a Birmingham Jail,” Dr. King discusses nonviolent protest. Discuss, in writing, a time when you wanted to fight against something that you felt was unfair.</a:t>
            </a:r>
          </a:p>
          <a:p>
            <a:pPr marL="0" indent="0" eaLnBrk="1" hangingPunct="1">
              <a:lnSpc>
                <a:spcPct val="114000"/>
              </a:lnSpc>
              <a:spcBef>
                <a:spcPct val="0"/>
              </a:spcBef>
              <a:buClr>
                <a:srgbClr val="000000"/>
              </a:buClr>
              <a:buSzPct val="173000"/>
            </a:pPr>
            <a:endParaRPr lang="en-US" altLang="en-US" sz="1000" smtClean="0">
              <a:solidFill>
                <a:srgbClr val="000000"/>
              </a:solidFill>
              <a:cs typeface="Arial" charset="0"/>
              <a:sym typeface="Arial" charset="0"/>
            </a:endParaRPr>
          </a:p>
          <a:p>
            <a:pPr marL="0" indent="0" eaLnBrk="1" hangingPunct="1">
              <a:lnSpc>
                <a:spcPct val="114000"/>
              </a:lnSpc>
              <a:spcBef>
                <a:spcPct val="0"/>
              </a:spcBef>
              <a:buClr>
                <a:srgbClr val="000000"/>
              </a:buClr>
              <a:buSzPct val="173000"/>
            </a:pPr>
            <a:r>
              <a:rPr lang="en-US" altLang="en-US" sz="1800" smtClean="0">
                <a:solidFill>
                  <a:srgbClr val="000000"/>
                </a:solidFill>
                <a:cs typeface="Arial" charset="0"/>
                <a:sym typeface="Arial" charset="0"/>
              </a:rPr>
              <a:t>In “The Gettysburg Address” Lincoln says the nation is dedicated to the proposition that all men are created equal. Why is equality an important value to promote?</a:t>
            </a:r>
          </a:p>
        </p:txBody>
      </p:sp>
      <p:sp>
        <p:nvSpPr>
          <p:cNvPr id="137" name="Shape 137"/>
          <p:cNvSpPr txBox="1">
            <a:spLocks noGrp="1"/>
          </p:cNvSpPr>
          <p:nvPr>
            <p:ph type="body" idx="4294967295"/>
          </p:nvPr>
        </p:nvSpPr>
        <p:spPr>
          <a:xfrm>
            <a:off x="5145088" y="1989138"/>
            <a:ext cx="3841750" cy="4259262"/>
          </a:xfrm>
        </p:spPr>
        <p:txBody>
          <a:bodyPr lIns="91425" tIns="45700" rIns="91425" bIns="45700" rtlCol="0">
            <a:spAutoFit/>
          </a:bodyPr>
          <a:lstStyle/>
          <a:p>
            <a:pPr marL="0" indent="0" eaLnBrk="1" fontAlgn="auto" hangingPunct="1">
              <a:lnSpc>
                <a:spcPct val="114000"/>
              </a:lnSpc>
              <a:spcBef>
                <a:spcPts val="0"/>
              </a:spcBef>
              <a:spcAft>
                <a:spcPts val="0"/>
              </a:spcAft>
              <a:buClr>
                <a:schemeClr val="dk1"/>
              </a:buClr>
              <a:buSzPct val="25000"/>
              <a:buFont typeface="Arial"/>
              <a:buNone/>
              <a:defRPr/>
            </a:pPr>
            <a:r>
              <a:rPr lang="x-none" sz="1750" smtClean="0">
                <a:solidFill>
                  <a:schemeClr val="dk1"/>
                </a:solidFill>
                <a:ea typeface="Arial"/>
                <a:cs typeface="Arial"/>
                <a:sym typeface="Arial"/>
              </a:rPr>
              <a:t>What </a:t>
            </a:r>
            <a:r>
              <a:rPr lang="x-none" sz="1750">
                <a:solidFill>
                  <a:schemeClr val="dk1"/>
                </a:solidFill>
                <a:ea typeface="Arial"/>
                <a:cs typeface="Arial"/>
                <a:sym typeface="Arial"/>
              </a:rPr>
              <a:t>makes Casey’s experiences </a:t>
            </a:r>
            <a:r>
              <a:rPr lang="x-none" sz="1750" smtClean="0">
                <a:solidFill>
                  <a:schemeClr val="dk1"/>
                </a:solidFill>
                <a:ea typeface="Arial"/>
                <a:cs typeface="Arial"/>
                <a:sym typeface="Arial"/>
              </a:rPr>
              <a:t>at bat</a:t>
            </a:r>
            <a:r>
              <a:rPr lang="en-US" sz="1750" dirty="0" smtClean="0">
                <a:solidFill>
                  <a:schemeClr val="dk1"/>
                </a:solidFill>
                <a:ea typeface="Arial"/>
                <a:cs typeface="Arial"/>
                <a:sym typeface="Arial"/>
              </a:rPr>
              <a:t> humorous?</a:t>
            </a:r>
          </a:p>
          <a:p>
            <a:pPr marL="231775" indent="-231775" eaLnBrk="1" fontAlgn="auto" hangingPunct="1">
              <a:lnSpc>
                <a:spcPct val="114000"/>
              </a:lnSpc>
              <a:spcBef>
                <a:spcPts val="0"/>
              </a:spcBef>
              <a:spcAft>
                <a:spcPts val="0"/>
              </a:spcAft>
              <a:buClr>
                <a:schemeClr val="dk1"/>
              </a:buClr>
              <a:buSzPct val="25000"/>
              <a:buFont typeface="Arial"/>
              <a:buNone/>
              <a:defRPr/>
            </a:pPr>
            <a:endParaRPr lang="en-US" sz="1000" dirty="0" smtClean="0">
              <a:solidFill>
                <a:schemeClr val="dk1"/>
              </a:solidFill>
              <a:ea typeface="Arial"/>
              <a:cs typeface="Arial"/>
              <a:sym typeface="Arial"/>
            </a:endParaRPr>
          </a:p>
          <a:p>
            <a:pPr marL="231775" indent="-231775" eaLnBrk="1" fontAlgn="auto" hangingPunct="1">
              <a:lnSpc>
                <a:spcPct val="114000"/>
              </a:lnSpc>
              <a:spcBef>
                <a:spcPts val="0"/>
              </a:spcBef>
              <a:spcAft>
                <a:spcPts val="0"/>
              </a:spcAft>
              <a:buClr>
                <a:schemeClr val="dk1"/>
              </a:buClr>
              <a:buSzPct val="25000"/>
              <a:buFont typeface="Arial"/>
              <a:buNone/>
              <a:defRPr/>
            </a:pPr>
            <a:endParaRPr lang="en-US" sz="1750" dirty="0" smtClean="0">
              <a:solidFill>
                <a:schemeClr val="dk1"/>
              </a:solidFill>
              <a:ea typeface="Arial"/>
              <a:cs typeface="Arial"/>
              <a:sym typeface="Arial"/>
            </a:endParaRPr>
          </a:p>
          <a:p>
            <a:pPr marL="0" indent="0" eaLnBrk="1" fontAlgn="auto" hangingPunct="1">
              <a:lnSpc>
                <a:spcPct val="114000"/>
              </a:lnSpc>
              <a:spcBef>
                <a:spcPts val="0"/>
              </a:spcBef>
              <a:spcAft>
                <a:spcPts val="0"/>
              </a:spcAft>
              <a:buClr>
                <a:schemeClr val="dk1"/>
              </a:buClr>
              <a:buSzPct val="25000"/>
              <a:buFont typeface="Arial" pitchFamily="34" charset="0"/>
              <a:buNone/>
              <a:defRPr/>
            </a:pPr>
            <a:r>
              <a:rPr lang="x-none" sz="1750">
                <a:solidFill>
                  <a:schemeClr val="dk1"/>
                </a:solidFill>
                <a:ea typeface="Arial"/>
                <a:cs typeface="Arial"/>
                <a:sym typeface="Arial"/>
              </a:rPr>
              <a:t>What can you infer from King’s</a:t>
            </a:r>
            <a:r>
              <a:rPr lang="en-US" sz="1750" dirty="0">
                <a:solidFill>
                  <a:schemeClr val="dk1"/>
                </a:solidFill>
                <a:ea typeface="Arial"/>
                <a:cs typeface="Arial"/>
                <a:sym typeface="Arial"/>
              </a:rPr>
              <a:t> </a:t>
            </a:r>
            <a:r>
              <a:rPr lang="x-none" sz="1750">
                <a:solidFill>
                  <a:schemeClr val="dk1"/>
                </a:solidFill>
                <a:ea typeface="Arial"/>
                <a:cs typeface="Arial"/>
                <a:sym typeface="Arial"/>
              </a:rPr>
              <a:t>letter about the letter that he </a:t>
            </a:r>
            <a:r>
              <a:rPr lang="x-none" sz="1750">
                <a:solidFill>
                  <a:schemeClr val="dk1"/>
                </a:solidFill>
                <a:ea typeface="Arial"/>
                <a:cs typeface="Arial"/>
              </a:rPr>
              <a:t>received?</a:t>
            </a:r>
            <a:r>
              <a:rPr lang="x-none" sz="1750">
                <a:solidFill>
                  <a:schemeClr val="dk1"/>
                </a:solidFill>
                <a:ea typeface="Arial"/>
                <a:cs typeface="Arial"/>
                <a:sym typeface="Arial"/>
              </a:rPr>
              <a:t>  </a:t>
            </a:r>
            <a:endParaRPr lang="en-US" sz="1750" dirty="0">
              <a:solidFill>
                <a:schemeClr val="dk1"/>
              </a:solidFill>
              <a:ea typeface="Arial"/>
              <a:cs typeface="Arial"/>
              <a:sym typeface="Arial"/>
            </a:endParaRPr>
          </a:p>
          <a:p>
            <a:pPr marL="225425" indent="0" eaLnBrk="1" fontAlgn="auto" hangingPunct="1">
              <a:lnSpc>
                <a:spcPct val="114000"/>
              </a:lnSpc>
              <a:spcBef>
                <a:spcPts val="0"/>
              </a:spcBef>
              <a:spcAft>
                <a:spcPts val="0"/>
              </a:spcAft>
              <a:buClr>
                <a:schemeClr val="dk1"/>
              </a:buClr>
              <a:buSzPct val="25000"/>
              <a:buFont typeface="Arial"/>
              <a:buNone/>
              <a:defRPr/>
            </a:pPr>
            <a:endParaRPr lang="en-US" sz="1000" dirty="0">
              <a:solidFill>
                <a:schemeClr val="dk1"/>
              </a:solidFill>
              <a:ea typeface="Arial"/>
              <a:cs typeface="Arial"/>
              <a:sym typeface="Arial"/>
            </a:endParaRPr>
          </a:p>
          <a:p>
            <a:pPr marL="225425" indent="0" eaLnBrk="1" fontAlgn="auto" hangingPunct="1">
              <a:lnSpc>
                <a:spcPct val="114000"/>
              </a:lnSpc>
              <a:spcBef>
                <a:spcPts val="0"/>
              </a:spcBef>
              <a:spcAft>
                <a:spcPts val="0"/>
              </a:spcAft>
              <a:buClr>
                <a:schemeClr val="dk1"/>
              </a:buClr>
              <a:buSzPct val="25000"/>
              <a:buFont typeface="Arial"/>
              <a:buNone/>
              <a:defRPr/>
            </a:pPr>
            <a:endParaRPr lang="en-US" sz="1750" dirty="0" smtClean="0">
              <a:solidFill>
                <a:schemeClr val="dk1"/>
              </a:solidFill>
              <a:ea typeface="Arial"/>
              <a:cs typeface="Arial"/>
              <a:sym typeface="Arial"/>
            </a:endParaRPr>
          </a:p>
          <a:p>
            <a:pPr marL="225425" indent="0" eaLnBrk="1" fontAlgn="auto" hangingPunct="1">
              <a:lnSpc>
                <a:spcPct val="114000"/>
              </a:lnSpc>
              <a:spcBef>
                <a:spcPts val="0"/>
              </a:spcBef>
              <a:spcAft>
                <a:spcPts val="0"/>
              </a:spcAft>
              <a:buClr>
                <a:schemeClr val="dk1"/>
              </a:buClr>
              <a:buSzPct val="25000"/>
              <a:buFont typeface="Arial"/>
              <a:buNone/>
              <a:defRPr/>
            </a:pPr>
            <a:endParaRPr lang="en-US" sz="1750" dirty="0">
              <a:solidFill>
                <a:schemeClr val="dk1"/>
              </a:solidFill>
              <a:ea typeface="Arial"/>
              <a:cs typeface="Arial"/>
              <a:sym typeface="Arial"/>
            </a:endParaRPr>
          </a:p>
          <a:p>
            <a:pPr marL="225425" indent="0" eaLnBrk="1" fontAlgn="auto" hangingPunct="1">
              <a:lnSpc>
                <a:spcPct val="114000"/>
              </a:lnSpc>
              <a:spcBef>
                <a:spcPts val="0"/>
              </a:spcBef>
              <a:spcAft>
                <a:spcPts val="0"/>
              </a:spcAft>
              <a:buClr>
                <a:schemeClr val="dk1"/>
              </a:buClr>
              <a:buSzPct val="25000"/>
              <a:buFont typeface="Arial"/>
              <a:buNone/>
              <a:defRPr/>
            </a:pPr>
            <a:endParaRPr lang="en-US" sz="1750" dirty="0" smtClean="0">
              <a:solidFill>
                <a:schemeClr val="dk1"/>
              </a:solidFill>
              <a:ea typeface="Arial"/>
              <a:cs typeface="Arial"/>
              <a:sym typeface="Arial"/>
            </a:endParaRPr>
          </a:p>
          <a:p>
            <a:pPr marL="0" indent="0" eaLnBrk="1" fontAlgn="auto" hangingPunct="1">
              <a:lnSpc>
                <a:spcPct val="114000"/>
              </a:lnSpc>
              <a:spcBef>
                <a:spcPts val="0"/>
              </a:spcBef>
              <a:spcAft>
                <a:spcPts val="0"/>
              </a:spcAft>
              <a:buClr>
                <a:schemeClr val="dk1"/>
              </a:buClr>
              <a:buSzPct val="25000"/>
              <a:buFont typeface="Arial" pitchFamily="34" charset="0"/>
              <a:buNone/>
              <a:defRPr/>
            </a:pPr>
            <a:r>
              <a:rPr lang="x-none" sz="1750">
                <a:solidFill>
                  <a:schemeClr val="dk1"/>
                </a:solidFill>
                <a:ea typeface="Arial"/>
                <a:cs typeface="Arial"/>
                <a:sym typeface="Arial"/>
              </a:rPr>
              <a:t>“The Gettysburg Address” mentions the year 1776. According to Lincoln’s speech, why is this year significant to the events described in the speech?</a:t>
            </a:r>
          </a:p>
        </p:txBody>
      </p:sp>
      <p:sp>
        <p:nvSpPr>
          <p:cNvPr id="37894" name="Shape 139"/>
          <p:cNvSpPr txBox="1">
            <a:spLocks noChangeArrowheads="1"/>
          </p:cNvSpPr>
          <p:nvPr/>
        </p:nvSpPr>
        <p:spPr bwMode="auto">
          <a:xfrm>
            <a:off x="228600" y="6122988"/>
            <a:ext cx="533400" cy="460375"/>
          </a:xfrm>
          <a:prstGeom prst="rect">
            <a:avLst/>
          </a:prstGeom>
          <a:noFill/>
          <a:ln w="9525">
            <a:noFill/>
            <a:miter lim="800000"/>
            <a:headEnd/>
            <a:tailEnd/>
          </a:ln>
        </p:spPr>
        <p:txBody>
          <a:bodyPr lIns="91425" tIns="45700" rIns="91425" bIns="45700">
            <a:spAutoFit/>
          </a:bodyPr>
          <a:lstStyle/>
          <a:p>
            <a:pPr algn="ctr">
              <a:buClr>
                <a:srgbClr val="000000"/>
              </a:buClr>
              <a:buSzPct val="25000"/>
              <a:buFont typeface="Arial" charset="0"/>
              <a:buNone/>
            </a:pPr>
            <a:r>
              <a:rPr lang="en-US" altLang="en-US"/>
              <a:t> </a:t>
            </a:r>
          </a:p>
        </p:txBody>
      </p:sp>
      <p:sp>
        <p:nvSpPr>
          <p:cNvPr id="2" name="TextBox 1"/>
          <p:cNvSpPr txBox="1"/>
          <p:nvPr/>
        </p:nvSpPr>
        <p:spPr>
          <a:xfrm>
            <a:off x="457200" y="1593850"/>
            <a:ext cx="4022725" cy="366713"/>
          </a:xfrm>
          <a:prstGeom prst="rect">
            <a:avLst/>
          </a:prstGeom>
          <a:solidFill>
            <a:schemeClr val="accent1">
              <a:lumMod val="20000"/>
              <a:lumOff val="80000"/>
            </a:schemeClr>
          </a:solidFill>
        </p:spPr>
        <p:txBody>
          <a:bodyPr anchor="ctr">
            <a:normAutofit/>
          </a:bodyPr>
          <a:lstStyle/>
          <a:p>
            <a:pPr fontAlgn="auto">
              <a:spcBef>
                <a:spcPts val="0"/>
              </a:spcBef>
              <a:spcAft>
                <a:spcPts val="0"/>
              </a:spcAft>
              <a:defRPr/>
            </a:pPr>
            <a:r>
              <a:rPr lang="en-US" sz="1800" b="1" kern="0" dirty="0">
                <a:solidFill>
                  <a:schemeClr val="tx1">
                    <a:lumMod val="85000"/>
                    <a:lumOff val="15000"/>
                  </a:schemeClr>
                </a:solidFill>
                <a:latin typeface="Arial"/>
                <a:ea typeface="Arial"/>
                <a:cs typeface="Arial"/>
                <a:sym typeface="Arial"/>
              </a:rPr>
              <a:t>Not Text-Dependent</a:t>
            </a:r>
          </a:p>
        </p:txBody>
      </p:sp>
      <p:grpSp>
        <p:nvGrpSpPr>
          <p:cNvPr id="3" name="Group 2"/>
          <p:cNvGrpSpPr>
            <a:grpSpLocks/>
          </p:cNvGrpSpPr>
          <p:nvPr/>
        </p:nvGrpSpPr>
        <p:grpSpPr bwMode="auto">
          <a:xfrm>
            <a:off x="4538663" y="1695450"/>
            <a:ext cx="549275" cy="5029200"/>
            <a:chOff x="4479106" y="1320798"/>
            <a:chExt cx="548641" cy="5029199"/>
          </a:xfrm>
        </p:grpSpPr>
        <p:cxnSp>
          <p:nvCxnSpPr>
            <p:cNvPr id="138" name="Shape 138"/>
            <p:cNvCxnSpPr/>
            <p:nvPr/>
          </p:nvCxnSpPr>
          <p:spPr>
            <a:xfrm rot="5400000">
              <a:off x="2210284" y="3835398"/>
              <a:ext cx="5029199" cy="0"/>
            </a:xfrm>
            <a:prstGeom prst="straightConnector1">
              <a:avLst/>
            </a:prstGeom>
            <a:noFill/>
            <a:ln w="19050" cap="flat">
              <a:solidFill>
                <a:schemeClr val="tx2">
                  <a:lumMod val="50000"/>
                </a:schemeClr>
              </a:solidFill>
              <a:prstDash val="solid"/>
              <a:round/>
              <a:headEnd type="none" w="med" len="med"/>
              <a:tailEnd type="none" w="med" len="med"/>
            </a:ln>
          </p:spPr>
        </p:cxnSp>
        <p:sp>
          <p:nvSpPr>
            <p:cNvPr id="140" name="Shape 140"/>
            <p:cNvSpPr/>
            <p:nvPr/>
          </p:nvSpPr>
          <p:spPr>
            <a:xfrm rot="10800000" flipH="1">
              <a:off x="4479106" y="1836736"/>
              <a:ext cx="548641" cy="365125"/>
            </a:xfrm>
            <a:prstGeom prst="rightArrow">
              <a:avLst>
                <a:gd name="adj1" fmla="val 50000"/>
                <a:gd name="adj2" fmla="val 50000"/>
              </a:avLst>
            </a:prstGeom>
            <a:solidFill>
              <a:schemeClr val="tx2">
                <a:lumMod val="60000"/>
                <a:lumOff val="40000"/>
              </a:schemeClr>
            </a:solidFill>
            <a:ln w="9525" cap="flat">
              <a:noFill/>
              <a:prstDash val="solid"/>
              <a:round/>
              <a:headEnd type="none" w="med" len="med"/>
              <a:tailEnd type="none" w="med" len="med"/>
            </a:ln>
          </p:spPr>
          <p:txBody>
            <a:bodyPr lIns="91425" tIns="45700" rIns="91425" bIns="45700" anchor="ctr">
              <a:spAutoFit/>
            </a:bodyPr>
            <a:lstStyle/>
            <a:p>
              <a:pPr fontAlgn="auto">
                <a:spcBef>
                  <a:spcPts val="0"/>
                </a:spcBef>
                <a:spcAft>
                  <a:spcPts val="0"/>
                </a:spcAft>
                <a:defRPr/>
              </a:pPr>
              <a:endParaRPr kern="0" dirty="0">
                <a:latin typeface="Arial"/>
                <a:ea typeface="Arial"/>
                <a:cs typeface="Arial"/>
                <a:sym typeface="Arial"/>
              </a:endParaRPr>
            </a:p>
          </p:txBody>
        </p:sp>
        <p:sp>
          <p:nvSpPr>
            <p:cNvPr id="12" name="Shape 140"/>
            <p:cNvSpPr/>
            <p:nvPr/>
          </p:nvSpPr>
          <p:spPr>
            <a:xfrm rot="10800000" flipH="1">
              <a:off x="4479106" y="3071811"/>
              <a:ext cx="548641" cy="365125"/>
            </a:xfrm>
            <a:prstGeom prst="rightArrow">
              <a:avLst>
                <a:gd name="adj1" fmla="val 50000"/>
                <a:gd name="adj2" fmla="val 50000"/>
              </a:avLst>
            </a:prstGeom>
            <a:solidFill>
              <a:schemeClr val="tx2">
                <a:lumMod val="60000"/>
                <a:lumOff val="40000"/>
              </a:schemeClr>
            </a:solidFill>
            <a:ln w="9525" cap="flat">
              <a:noFill/>
              <a:prstDash val="solid"/>
              <a:round/>
              <a:headEnd type="none" w="med" len="med"/>
              <a:tailEnd type="none" w="med" len="med"/>
            </a:ln>
          </p:spPr>
          <p:txBody>
            <a:bodyPr lIns="91425" tIns="45700" rIns="91425" bIns="45700" anchor="ctr">
              <a:spAutoFit/>
            </a:bodyPr>
            <a:lstStyle/>
            <a:p>
              <a:pPr fontAlgn="auto">
                <a:spcBef>
                  <a:spcPts val="0"/>
                </a:spcBef>
                <a:spcAft>
                  <a:spcPts val="0"/>
                </a:spcAft>
                <a:defRPr/>
              </a:pPr>
              <a:endParaRPr kern="0" dirty="0">
                <a:latin typeface="Arial"/>
                <a:ea typeface="Arial"/>
                <a:cs typeface="Arial"/>
                <a:sym typeface="Arial"/>
              </a:endParaRPr>
            </a:p>
          </p:txBody>
        </p:sp>
        <p:sp>
          <p:nvSpPr>
            <p:cNvPr id="13" name="Shape 140"/>
            <p:cNvSpPr/>
            <p:nvPr/>
          </p:nvSpPr>
          <p:spPr>
            <a:xfrm rot="10800000" flipH="1">
              <a:off x="4479106" y="4967285"/>
              <a:ext cx="548641" cy="366712"/>
            </a:xfrm>
            <a:prstGeom prst="rightArrow">
              <a:avLst>
                <a:gd name="adj1" fmla="val 50000"/>
                <a:gd name="adj2" fmla="val 50000"/>
              </a:avLst>
            </a:prstGeom>
            <a:solidFill>
              <a:schemeClr val="tx2">
                <a:lumMod val="60000"/>
                <a:lumOff val="40000"/>
              </a:schemeClr>
            </a:solidFill>
            <a:ln w="9525" cap="flat">
              <a:noFill/>
              <a:prstDash val="solid"/>
              <a:round/>
              <a:headEnd type="none" w="med" len="med"/>
              <a:tailEnd type="none" w="med" len="med"/>
            </a:ln>
          </p:spPr>
          <p:txBody>
            <a:bodyPr lIns="91425" tIns="45700" rIns="91425" bIns="45700" anchor="ctr">
              <a:spAutoFit/>
            </a:bodyPr>
            <a:lstStyle/>
            <a:p>
              <a:pPr fontAlgn="auto">
                <a:spcBef>
                  <a:spcPts val="0"/>
                </a:spcBef>
                <a:spcAft>
                  <a:spcPts val="0"/>
                </a:spcAft>
                <a:defRPr/>
              </a:pPr>
              <a:endParaRPr kern="0" dirty="0">
                <a:latin typeface="Arial"/>
                <a:ea typeface="Arial"/>
                <a:cs typeface="Arial"/>
                <a:sym typeface="Arial"/>
              </a:endParaRPr>
            </a:p>
          </p:txBody>
        </p:sp>
      </p:grpSp>
      <p:sp>
        <p:nvSpPr>
          <p:cNvPr id="15" name="TextBox 14"/>
          <p:cNvSpPr txBox="1"/>
          <p:nvPr/>
        </p:nvSpPr>
        <p:spPr>
          <a:xfrm>
            <a:off x="5145088" y="1593850"/>
            <a:ext cx="3841750" cy="366713"/>
          </a:xfrm>
          <a:prstGeom prst="rect">
            <a:avLst/>
          </a:prstGeom>
          <a:solidFill>
            <a:schemeClr val="accent1">
              <a:lumMod val="20000"/>
              <a:lumOff val="80000"/>
            </a:schemeClr>
          </a:solidFill>
        </p:spPr>
        <p:txBody>
          <a:bodyPr anchor="ctr">
            <a:normAutofit/>
          </a:bodyPr>
          <a:lstStyle/>
          <a:p>
            <a:pPr fontAlgn="auto">
              <a:spcBef>
                <a:spcPts val="0"/>
              </a:spcBef>
              <a:spcAft>
                <a:spcPts val="0"/>
              </a:spcAft>
              <a:defRPr/>
            </a:pPr>
            <a:r>
              <a:rPr lang="en-US" sz="1800" b="1" kern="0" dirty="0">
                <a:solidFill>
                  <a:schemeClr val="tx1">
                    <a:lumMod val="85000"/>
                    <a:lumOff val="15000"/>
                  </a:schemeClr>
                </a:solidFill>
                <a:latin typeface="Arial"/>
                <a:ea typeface="Arial"/>
                <a:cs typeface="Arial"/>
                <a:sym typeface="Arial"/>
              </a:rPr>
              <a:t>Text-Dependent</a:t>
            </a:r>
          </a:p>
        </p:txBody>
      </p:sp>
      <p:sp>
        <p:nvSpPr>
          <p:cNvPr id="37898" name="Rectangle 2"/>
          <p:cNvSpPr>
            <a:spLocks noChangeArrowheads="1"/>
          </p:cNvSpPr>
          <p:nvPr/>
        </p:nvSpPr>
        <p:spPr bwMode="auto">
          <a:xfrm>
            <a:off x="466725" y="1114425"/>
            <a:ext cx="3763963" cy="446088"/>
          </a:xfrm>
          <a:prstGeom prst="rect">
            <a:avLst/>
          </a:prstGeom>
          <a:noFill/>
          <a:ln w="9525">
            <a:noFill/>
            <a:miter lim="800000"/>
            <a:headEnd/>
            <a:tailEnd/>
          </a:ln>
        </p:spPr>
        <p:txBody>
          <a:bodyPr wrap="none">
            <a:spAutoFit/>
          </a:bodyPr>
          <a:lstStyle/>
          <a:p>
            <a:pPr>
              <a:lnSpc>
                <a:spcPct val="114000"/>
              </a:lnSpc>
              <a:spcBef>
                <a:spcPts val="1200"/>
              </a:spcBef>
              <a:buClr>
                <a:srgbClr val="000000"/>
              </a:buClr>
              <a:buSzPct val="132000"/>
            </a:pPr>
            <a:r>
              <a:rPr lang="en-US" altLang="en-US" sz="2200" b="1">
                <a:solidFill>
                  <a:schemeClr val="tx1"/>
                </a:solidFill>
              </a:rPr>
              <a:t>Text-Dependent Questions</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txBox="1">
            <a:spLocks noGrp="1"/>
          </p:cNvSpPr>
          <p:nvPr>
            <p:ph type="title" idx="4294967295"/>
          </p:nvPr>
        </p:nvSpPr>
        <p:spPr>
          <a:xfrm>
            <a:off x="685800" y="2867025"/>
            <a:ext cx="7864475" cy="1201738"/>
          </a:xfrm>
        </p:spPr>
        <p:txBody>
          <a:bodyPr tIns="45700" bIns="45700" rtlCol="0">
            <a:spAutoFit/>
          </a:bodyPr>
          <a:lstStyle/>
          <a:p>
            <a:pPr eaLnBrk="1" fontAlgn="auto" hangingPunct="1">
              <a:spcBef>
                <a:spcPts val="0"/>
              </a:spcBef>
              <a:spcAft>
                <a:spcPts val="0"/>
              </a:spcAft>
              <a:buClr>
                <a:schemeClr val="dk1"/>
              </a:buClr>
              <a:buSzPct val="25000"/>
              <a:defRPr/>
            </a:pPr>
            <a:r>
              <a:rPr lang="x-none" sz="3600">
                <a:solidFill>
                  <a:schemeClr val="accent1">
                    <a:lumMod val="50000"/>
                  </a:schemeClr>
                </a:solidFill>
                <a:ea typeface="Arial"/>
                <a:cs typeface="Arial"/>
                <a:sym typeface="Arial"/>
              </a:rPr>
              <a:t>Shift </a:t>
            </a:r>
            <a:r>
              <a:rPr lang="en-US" sz="3600" dirty="0" smtClean="0">
                <a:solidFill>
                  <a:schemeClr val="accent1">
                    <a:lumMod val="50000"/>
                  </a:schemeClr>
                </a:solidFill>
                <a:ea typeface="Arial"/>
                <a:cs typeface="Arial"/>
                <a:sym typeface="Arial"/>
              </a:rPr>
              <a:t>#3</a:t>
            </a:r>
            <a:r>
              <a:rPr lang="x-none" sz="3600" smtClean="0">
                <a:solidFill>
                  <a:schemeClr val="accent1">
                    <a:lumMod val="50000"/>
                  </a:schemeClr>
                </a:solidFill>
                <a:ea typeface="Arial"/>
                <a:cs typeface="Arial"/>
                <a:sym typeface="Arial"/>
              </a:rPr>
              <a:t>:</a:t>
            </a:r>
            <a:r>
              <a:rPr lang="en-US" sz="3600" dirty="0" smtClean="0">
                <a:solidFill>
                  <a:schemeClr val="accent1">
                    <a:lumMod val="50000"/>
                  </a:schemeClr>
                </a:solidFill>
                <a:ea typeface="Arial"/>
                <a:cs typeface="Arial"/>
                <a:sym typeface="Arial"/>
              </a:rPr>
              <a:t> Building knowledge through content-rich nonfiction</a:t>
            </a:r>
            <a:endParaRPr lang="x-none" sz="3600">
              <a:solidFill>
                <a:schemeClr val="accent1">
                  <a:lumMod val="50000"/>
                </a:schemeClr>
              </a:solidFill>
              <a:ea typeface="Arial"/>
              <a:cs typeface="Arial"/>
              <a:sym typeface="Arial"/>
            </a:endParaRPr>
          </a:p>
        </p:txBody>
      </p:sp>
      <p:sp>
        <p:nvSpPr>
          <p:cNvPr id="41987" name="Slide Number Placeholder 5"/>
          <p:cNvSpPr>
            <a:spLocks noGrp="1"/>
          </p:cNvSpPr>
          <p:nvPr>
            <p:ph type="sldNum" sz="quarter" idx="10"/>
          </p:nvPr>
        </p:nvSpPr>
        <p:spPr>
          <a:noFill/>
          <a:ln>
            <a:miter lim="800000"/>
            <a:headEnd/>
            <a:tailEnd/>
          </a:ln>
        </p:spPr>
        <p:txBody>
          <a:bodyPr/>
          <a:lstStyle/>
          <a:p>
            <a:fld id="{EA0EB74C-8C19-4E77-99A1-D434129DE7FD}" type="slidenum">
              <a:rPr lang="en-US" altLang="en-US" smtClean="0">
                <a:solidFill>
                  <a:srgbClr val="FFFFFF"/>
                </a:solidFill>
              </a:rPr>
              <a:pPr/>
              <a:t>17</a:t>
            </a:fld>
            <a:endParaRPr lang="en-US" altLang="en-US" smtClean="0">
              <a:solidFill>
                <a:srgbClr val="FFFFFF"/>
              </a:solidFill>
            </a:endParaRP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hape 158"/>
          <p:cNvSpPr>
            <a:spLocks noGrp="1"/>
          </p:cNvSpPr>
          <p:nvPr>
            <p:ph type="title"/>
          </p:nvPr>
        </p:nvSpPr>
        <p:spPr>
          <a:xfrm>
            <a:off x="457200" y="484188"/>
            <a:ext cx="8229600" cy="523875"/>
          </a:xfrm>
        </p:spPr>
        <p:txBody>
          <a:bodyPr lIns="91425" tIns="45700" rIns="91425" bIns="45700">
            <a:spAutoFit/>
          </a:bodyPr>
          <a:lstStyle/>
          <a:p>
            <a:pPr eaLnBrk="1" hangingPunct="1">
              <a:buClr>
                <a:srgbClr val="000000"/>
              </a:buClr>
              <a:buSzPct val="25000"/>
            </a:pPr>
            <a:r>
              <a:rPr lang="en-US" altLang="en-US" smtClean="0">
                <a:solidFill>
                  <a:srgbClr val="17375E"/>
                </a:solidFill>
                <a:sym typeface="Arial" charset="0"/>
              </a:rPr>
              <a:t>Content Shift #3</a:t>
            </a:r>
          </a:p>
        </p:txBody>
      </p:sp>
      <p:sp>
        <p:nvSpPr>
          <p:cNvPr id="159" name="Shape 159"/>
          <p:cNvSpPr txBox="1">
            <a:spLocks noGrp="1"/>
          </p:cNvSpPr>
          <p:nvPr>
            <p:ph type="body" idx="1"/>
          </p:nvPr>
        </p:nvSpPr>
        <p:spPr>
          <a:xfrm>
            <a:off x="503238" y="1174750"/>
            <a:ext cx="8137525" cy="5072063"/>
          </a:xfrm>
        </p:spPr>
        <p:txBody>
          <a:bodyPr lIns="91425" tIns="45700" rIns="91425" bIns="45700" rtlCol="0">
            <a:spAutoFit/>
          </a:bodyPr>
          <a:lstStyle/>
          <a:p>
            <a:pPr eaLnBrk="1" hangingPunct="1">
              <a:lnSpc>
                <a:spcPct val="114000"/>
              </a:lnSpc>
              <a:spcBef>
                <a:spcPts val="1200"/>
              </a:spcBef>
              <a:buClr>
                <a:srgbClr val="000000"/>
              </a:buClr>
              <a:buSzPct val="132000"/>
              <a:defRPr/>
            </a:pPr>
            <a:r>
              <a:rPr lang="en-US" sz="2400" b="1" dirty="0" smtClean="0">
                <a:solidFill>
                  <a:schemeClr val="tx1"/>
                </a:solidFill>
                <a:sym typeface="Arial"/>
              </a:rPr>
              <a:t>Content-Rich Nonfiction</a:t>
            </a:r>
          </a:p>
          <a:p>
            <a:pPr marL="342900" indent="-342900" eaLnBrk="1" hangingPunct="1">
              <a:lnSpc>
                <a:spcPct val="114000"/>
              </a:lnSpc>
              <a:spcBef>
                <a:spcPts val="1200"/>
              </a:spcBef>
              <a:buClr>
                <a:srgbClr val="000000"/>
              </a:buClr>
              <a:buSzPct val="132000"/>
              <a:buFont typeface="Arial" charset="0"/>
              <a:buChar char="•"/>
              <a:defRPr/>
            </a:pPr>
            <a:r>
              <a:rPr lang="x-none" sz="2400" smtClean="0">
                <a:solidFill>
                  <a:schemeClr val="tx1"/>
                </a:solidFill>
                <a:sym typeface="Arial"/>
              </a:rPr>
              <a:t>50/50 </a:t>
            </a:r>
            <a:r>
              <a:rPr lang="x-none" sz="2400">
                <a:solidFill>
                  <a:schemeClr val="tx1"/>
                </a:solidFill>
                <a:sym typeface="Arial"/>
              </a:rPr>
              <a:t>balance K-5</a:t>
            </a:r>
          </a:p>
          <a:p>
            <a:pPr marL="342900" indent="-342900" eaLnBrk="1" hangingPunct="1">
              <a:lnSpc>
                <a:spcPct val="114000"/>
              </a:lnSpc>
              <a:spcBef>
                <a:spcPts val="1200"/>
              </a:spcBef>
              <a:buClr>
                <a:srgbClr val="000000"/>
              </a:buClr>
              <a:buSzPct val="132000"/>
              <a:buFont typeface="Arial" charset="0"/>
              <a:buChar char="•"/>
              <a:defRPr/>
            </a:pPr>
            <a:r>
              <a:rPr lang="x-none" sz="2400">
                <a:solidFill>
                  <a:schemeClr val="tx1"/>
                </a:solidFill>
                <a:sym typeface="Arial"/>
              </a:rPr>
              <a:t>70/30 in grades</a:t>
            </a:r>
            <a:r>
              <a:rPr lang="x-none" sz="2400">
                <a:solidFill>
                  <a:schemeClr val="tx1"/>
                </a:solidFill>
              </a:rPr>
              <a:t> 9-12</a:t>
            </a:r>
          </a:p>
          <a:p>
            <a:pPr marL="342900" indent="-342900" eaLnBrk="1" hangingPunct="1">
              <a:lnSpc>
                <a:spcPct val="114000"/>
              </a:lnSpc>
              <a:spcBef>
                <a:spcPts val="1200"/>
              </a:spcBef>
              <a:buClr>
                <a:srgbClr val="000000"/>
              </a:buClr>
              <a:buSzPct val="132000"/>
              <a:buFont typeface="Arial" charset="0"/>
              <a:buChar char="•"/>
              <a:defRPr/>
            </a:pPr>
            <a:r>
              <a:rPr lang="x-none" sz="2400">
                <a:solidFill>
                  <a:schemeClr val="tx1"/>
                </a:solidFill>
              </a:rPr>
              <a:t>S</a:t>
            </a:r>
            <a:r>
              <a:rPr lang="x-none" sz="2400">
                <a:solidFill>
                  <a:schemeClr val="tx1"/>
                </a:solidFill>
                <a:sym typeface="Arial"/>
              </a:rPr>
              <a:t>tudents</a:t>
            </a:r>
            <a:r>
              <a:rPr lang="x-none" sz="2400">
                <a:solidFill>
                  <a:schemeClr val="tx1"/>
                </a:solidFill>
              </a:rPr>
              <a:t> </a:t>
            </a:r>
            <a:r>
              <a:rPr lang="x-none" sz="2400">
                <a:solidFill>
                  <a:schemeClr val="tx1"/>
                </a:solidFill>
                <a:sym typeface="Arial"/>
              </a:rPr>
              <a:t>learning to read should exercise their ability to comprehend complex text through read-aloud texts</a:t>
            </a:r>
            <a:r>
              <a:rPr lang="en-US" sz="2400" dirty="0">
                <a:solidFill>
                  <a:schemeClr val="tx1"/>
                </a:solidFill>
                <a:sym typeface="Arial"/>
              </a:rPr>
              <a:t>.</a:t>
            </a:r>
            <a:endParaRPr lang="x-none" sz="2400">
              <a:solidFill>
                <a:schemeClr val="tx1"/>
              </a:solidFill>
              <a:sym typeface="Arial"/>
            </a:endParaRPr>
          </a:p>
          <a:p>
            <a:pPr marL="342900" indent="-342900" eaLnBrk="1" hangingPunct="1">
              <a:lnSpc>
                <a:spcPct val="114000"/>
              </a:lnSpc>
              <a:spcBef>
                <a:spcPts val="1200"/>
              </a:spcBef>
              <a:buClr>
                <a:srgbClr val="000000"/>
              </a:buClr>
              <a:buSzPct val="132000"/>
              <a:buFont typeface="Arial" charset="0"/>
              <a:buChar char="•"/>
              <a:defRPr/>
            </a:pPr>
            <a:r>
              <a:rPr lang="x-none" sz="2400">
                <a:solidFill>
                  <a:schemeClr val="tx1"/>
                </a:solidFill>
                <a:sym typeface="Arial"/>
              </a:rPr>
              <a:t>In grades 2+, students begin reading more complex texts, consolidating the foundational skills with reading comprehension. </a:t>
            </a:r>
          </a:p>
          <a:p>
            <a:pPr marL="342900" indent="-342900" eaLnBrk="1" hangingPunct="1">
              <a:lnSpc>
                <a:spcPct val="114000"/>
              </a:lnSpc>
              <a:spcBef>
                <a:spcPts val="1200"/>
              </a:spcBef>
              <a:buClr>
                <a:srgbClr val="000000"/>
              </a:buClr>
              <a:buSzPct val="132000"/>
              <a:buFont typeface="Arial" charset="0"/>
              <a:buChar char="•"/>
              <a:defRPr/>
            </a:pPr>
            <a:r>
              <a:rPr lang="x-none" sz="2400">
                <a:solidFill>
                  <a:schemeClr val="tx1"/>
                </a:solidFill>
                <a:sym typeface="Arial"/>
              </a:rPr>
              <a:t>Reading aloud texts that are well-above grade level should be done throughout K-5 and beyond.</a:t>
            </a:r>
          </a:p>
        </p:txBody>
      </p:sp>
      <p:sp>
        <p:nvSpPr>
          <p:cNvPr id="43012" name="Slide Number Placeholder 5"/>
          <p:cNvSpPr>
            <a:spLocks noGrp="1"/>
          </p:cNvSpPr>
          <p:nvPr>
            <p:ph type="sldNum" sz="quarter" idx="10"/>
          </p:nvPr>
        </p:nvSpPr>
        <p:spPr>
          <a:xfrm>
            <a:off x="6929438" y="6542088"/>
            <a:ext cx="2133600" cy="320675"/>
          </a:xfrm>
          <a:noFill/>
          <a:ln>
            <a:miter lim="800000"/>
            <a:headEnd/>
            <a:tailEnd/>
          </a:ln>
        </p:spPr>
        <p:txBody>
          <a:bodyPr/>
          <a:lstStyle/>
          <a:p>
            <a:fld id="{A2D06EA4-225A-4113-96A9-9B7553A59F3C}" type="slidenum">
              <a:rPr lang="en-US" altLang="en-US" smtClean="0"/>
              <a:pPr/>
              <a:t>18</a:t>
            </a:fld>
            <a:endParaRPr lang="en-US" altLang="en-US" smtClean="0"/>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hape 166"/>
          <p:cNvSpPr>
            <a:spLocks noGrp="1"/>
          </p:cNvSpPr>
          <p:nvPr>
            <p:ph type="title"/>
          </p:nvPr>
        </p:nvSpPr>
        <p:spPr>
          <a:xfrm>
            <a:off x="457200" y="381000"/>
            <a:ext cx="8137525" cy="954087"/>
          </a:xfrm>
        </p:spPr>
        <p:txBody>
          <a:bodyPr lIns="91425" tIns="45700" rIns="91425" bIns="45700">
            <a:spAutoFit/>
          </a:bodyPr>
          <a:lstStyle/>
          <a:p>
            <a:pPr eaLnBrk="1" hangingPunct="1">
              <a:buClr>
                <a:srgbClr val="000000"/>
              </a:buClr>
              <a:buSzPct val="25000"/>
            </a:pPr>
            <a:r>
              <a:rPr lang="en-US" altLang="en-US" dirty="0" smtClean="0">
                <a:solidFill>
                  <a:srgbClr val="17375E"/>
                </a:solidFill>
                <a:sym typeface="Arial" charset="0"/>
              </a:rPr>
              <a:t>Building Knowledge Through Content-Rich Nonfiction: Why?</a:t>
            </a:r>
          </a:p>
        </p:txBody>
      </p:sp>
      <p:sp>
        <p:nvSpPr>
          <p:cNvPr id="44035" name="Shape 167"/>
          <p:cNvSpPr>
            <a:spLocks noGrp="1"/>
          </p:cNvSpPr>
          <p:nvPr>
            <p:ph type="body" idx="1"/>
          </p:nvPr>
        </p:nvSpPr>
        <p:spPr>
          <a:xfrm>
            <a:off x="457200" y="1676400"/>
            <a:ext cx="8137525" cy="4455731"/>
          </a:xfrm>
        </p:spPr>
        <p:txBody>
          <a:bodyPr lIns="91425" tIns="45700" rIns="91425" bIns="45700">
            <a:spAutoFit/>
          </a:bodyPr>
          <a:lstStyle/>
          <a:p>
            <a:pPr marL="342900" indent="-342900" eaLnBrk="1" hangingPunct="1">
              <a:lnSpc>
                <a:spcPct val="114000"/>
              </a:lnSpc>
              <a:spcBef>
                <a:spcPts val="1200"/>
              </a:spcBef>
              <a:buClr>
                <a:srgbClr val="000000"/>
              </a:buClr>
              <a:buSzPct val="132000"/>
              <a:buFont typeface="Arial" charset="0"/>
              <a:buChar char="•"/>
            </a:pPr>
            <a:r>
              <a:rPr lang="en-US" altLang="en-US" sz="2800" dirty="0" smtClean="0">
                <a:solidFill>
                  <a:schemeClr val="tx1"/>
                </a:solidFill>
                <a:sym typeface="Arial" charset="0"/>
              </a:rPr>
              <a:t>Students are required to read very little informational text in elementary and middle school.</a:t>
            </a:r>
          </a:p>
          <a:p>
            <a:pPr marL="342900" indent="-342900" eaLnBrk="1" hangingPunct="1">
              <a:lnSpc>
                <a:spcPct val="114000"/>
              </a:lnSpc>
              <a:spcBef>
                <a:spcPts val="1200"/>
              </a:spcBef>
              <a:buClr>
                <a:srgbClr val="000000"/>
              </a:buClr>
              <a:buSzPct val="132000"/>
              <a:buFont typeface="Arial" charset="0"/>
              <a:buChar char="•"/>
            </a:pPr>
            <a:r>
              <a:rPr lang="en-US" altLang="en-US" sz="2800" dirty="0" smtClean="0">
                <a:solidFill>
                  <a:schemeClr val="tx1"/>
                </a:solidFill>
                <a:sym typeface="Arial" charset="0"/>
              </a:rPr>
              <a:t>Non-fiction makes up the vast majority of required reading in college/workplace.</a:t>
            </a:r>
          </a:p>
          <a:p>
            <a:pPr marL="342900" indent="-342900" eaLnBrk="1" hangingPunct="1">
              <a:lnSpc>
                <a:spcPct val="114000"/>
              </a:lnSpc>
              <a:spcBef>
                <a:spcPts val="1200"/>
              </a:spcBef>
              <a:buClr>
                <a:srgbClr val="000000"/>
              </a:buClr>
              <a:buSzPct val="132000"/>
              <a:buFont typeface="Arial" charset="0"/>
              <a:buChar char="•"/>
            </a:pPr>
            <a:r>
              <a:rPr lang="en-US" altLang="en-US" sz="2800" dirty="0" smtClean="0">
                <a:solidFill>
                  <a:schemeClr val="tx1"/>
                </a:solidFill>
                <a:sym typeface="Arial" charset="0"/>
              </a:rPr>
              <a:t>Informational text is harder for students to comprehend than narrative text.</a:t>
            </a:r>
          </a:p>
          <a:p>
            <a:pPr marL="342900" indent="-342900" eaLnBrk="1" hangingPunct="1">
              <a:lnSpc>
                <a:spcPct val="114000"/>
              </a:lnSpc>
              <a:spcBef>
                <a:spcPts val="1200"/>
              </a:spcBef>
              <a:buClr>
                <a:srgbClr val="000000"/>
              </a:buClr>
              <a:buSzPct val="132000"/>
              <a:buFont typeface="Arial" charset="0"/>
              <a:buChar char="•"/>
            </a:pPr>
            <a:r>
              <a:rPr lang="en-US" altLang="en-US" sz="2800" dirty="0" smtClean="0">
                <a:solidFill>
                  <a:schemeClr val="tx1"/>
                </a:solidFill>
                <a:sym typeface="Arial" charset="0"/>
              </a:rPr>
              <a:t>Supports students learning how to read different types of informational text.</a:t>
            </a:r>
          </a:p>
        </p:txBody>
      </p:sp>
      <p:sp>
        <p:nvSpPr>
          <p:cNvPr id="44036" name="Slide Number Placeholder 5"/>
          <p:cNvSpPr>
            <a:spLocks noGrp="1"/>
          </p:cNvSpPr>
          <p:nvPr>
            <p:ph type="sldNum" sz="quarter" idx="10"/>
          </p:nvPr>
        </p:nvSpPr>
        <p:spPr>
          <a:xfrm>
            <a:off x="6929438" y="6542088"/>
            <a:ext cx="2133600" cy="320675"/>
          </a:xfrm>
          <a:noFill/>
          <a:ln>
            <a:miter lim="800000"/>
            <a:headEnd/>
            <a:tailEnd/>
          </a:ln>
        </p:spPr>
        <p:txBody>
          <a:bodyPr/>
          <a:lstStyle/>
          <a:p>
            <a:fld id="{BEE1C1D2-7B50-4DEB-A05F-A75B70F8204F}" type="slidenum">
              <a:rPr lang="en-US" altLang="en-US" smtClean="0"/>
              <a:pPr/>
              <a:t>19</a:t>
            </a:fld>
            <a:endParaRPr lang="en-US" altLang="en-US" smtClean="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hape 90"/>
          <p:cNvSpPr>
            <a:spLocks noGrp="1"/>
          </p:cNvSpPr>
          <p:nvPr>
            <p:ph type="title"/>
          </p:nvPr>
        </p:nvSpPr>
        <p:spPr>
          <a:xfrm>
            <a:off x="457200" y="485775"/>
            <a:ext cx="8229600" cy="522288"/>
          </a:xfrm>
        </p:spPr>
        <p:txBody>
          <a:bodyPr lIns="91425" tIns="45700" rIns="91425" bIns="45700">
            <a:spAutoFit/>
          </a:bodyPr>
          <a:lstStyle/>
          <a:p>
            <a:pPr eaLnBrk="1" hangingPunct="1">
              <a:buClr>
                <a:srgbClr val="000000"/>
              </a:buClr>
              <a:buSzPct val="25000"/>
            </a:pPr>
            <a:r>
              <a:rPr lang="en-US" altLang="en-US" dirty="0" smtClean="0">
                <a:solidFill>
                  <a:srgbClr val="17375E"/>
                </a:solidFill>
                <a:sym typeface="Arial" charset="0"/>
              </a:rPr>
              <a:t>The Background of the Common Core</a:t>
            </a:r>
          </a:p>
        </p:txBody>
      </p:sp>
      <p:sp>
        <p:nvSpPr>
          <p:cNvPr id="91" name="Shape 91"/>
          <p:cNvSpPr txBox="1">
            <a:spLocks noGrp="1"/>
          </p:cNvSpPr>
          <p:nvPr>
            <p:ph idx="1"/>
          </p:nvPr>
        </p:nvSpPr>
        <p:spPr>
          <a:xfrm>
            <a:off x="533400" y="2057400"/>
            <a:ext cx="8137525" cy="3370263"/>
          </a:xfrm>
        </p:spPr>
        <p:txBody>
          <a:bodyPr lIns="91425" tIns="45700" rIns="91425" bIns="45700" rtlCol="0">
            <a:spAutoFit/>
          </a:bodyPr>
          <a:lstStyle/>
          <a:p>
            <a:pPr eaLnBrk="1" fontAlgn="auto" hangingPunct="1">
              <a:lnSpc>
                <a:spcPct val="114000"/>
              </a:lnSpc>
              <a:spcBef>
                <a:spcPts val="640"/>
              </a:spcBef>
              <a:spcAft>
                <a:spcPts val="0"/>
              </a:spcAft>
              <a:buClr>
                <a:schemeClr val="dk1"/>
              </a:buClr>
              <a:buSzPct val="105555"/>
              <a:buFont typeface="Arial" pitchFamily="34" charset="0"/>
              <a:buNone/>
              <a:defRPr/>
            </a:pPr>
            <a:r>
              <a:rPr lang="x-none" sz="2800">
                <a:ea typeface="Arial"/>
                <a:cs typeface="Arial"/>
                <a:sym typeface="Arial"/>
              </a:rPr>
              <a:t>Initiated by the National Governors Association (NGA) and Council of Chief State School Officers (CCSSO) with the following design principles</a:t>
            </a:r>
            <a:r>
              <a:rPr lang="x-none" sz="2800" smtClean="0">
                <a:ea typeface="Arial"/>
                <a:cs typeface="Arial"/>
                <a:sym typeface="Arial"/>
              </a:rPr>
              <a:t>:</a:t>
            </a:r>
            <a:endParaRPr lang="x-none" sz="2950">
              <a:ea typeface="Arial"/>
              <a:cs typeface="Arial"/>
              <a:sym typeface="Arial"/>
            </a:endParaRPr>
          </a:p>
          <a:p>
            <a:pPr lvl="1" eaLnBrk="1" fontAlgn="auto" hangingPunct="1">
              <a:lnSpc>
                <a:spcPct val="114000"/>
              </a:lnSpc>
              <a:spcBef>
                <a:spcPts val="1200"/>
              </a:spcBef>
              <a:spcAft>
                <a:spcPts val="0"/>
              </a:spcAft>
              <a:buClr>
                <a:schemeClr val="dk1"/>
              </a:buClr>
              <a:buSzPct val="108974"/>
              <a:buFont typeface="Arial"/>
              <a:buChar char="•"/>
              <a:defRPr/>
            </a:pPr>
            <a:r>
              <a:rPr lang="x-none" sz="2600">
                <a:ea typeface="Arial"/>
                <a:cs typeface="Arial"/>
                <a:sym typeface="Arial"/>
              </a:rPr>
              <a:t>Result in College and Career Readiness</a:t>
            </a:r>
          </a:p>
          <a:p>
            <a:pPr lvl="1" eaLnBrk="1" fontAlgn="auto" hangingPunct="1">
              <a:lnSpc>
                <a:spcPct val="114000"/>
              </a:lnSpc>
              <a:spcBef>
                <a:spcPts val="1200"/>
              </a:spcBef>
              <a:spcAft>
                <a:spcPts val="0"/>
              </a:spcAft>
              <a:buClr>
                <a:schemeClr val="dk1"/>
              </a:buClr>
              <a:buSzPct val="108974"/>
              <a:buFont typeface="Arial"/>
              <a:buChar char="•"/>
              <a:defRPr/>
            </a:pPr>
            <a:r>
              <a:rPr lang="x-none" sz="2600">
                <a:ea typeface="Arial"/>
                <a:cs typeface="Arial"/>
                <a:sym typeface="Arial"/>
              </a:rPr>
              <a:t>Based on solid research and practice </a:t>
            </a:r>
            <a:r>
              <a:rPr lang="x-none" sz="2600" smtClean="0">
                <a:ea typeface="Arial"/>
                <a:cs typeface="Arial"/>
                <a:sym typeface="Arial"/>
              </a:rPr>
              <a:t>evidence</a:t>
            </a:r>
            <a:endParaRPr lang="x-none" sz="2600">
              <a:ea typeface="Arial"/>
              <a:cs typeface="Arial"/>
              <a:sym typeface="Arial"/>
            </a:endParaRPr>
          </a:p>
          <a:p>
            <a:pPr lvl="1" eaLnBrk="1" fontAlgn="auto" hangingPunct="1">
              <a:lnSpc>
                <a:spcPct val="114000"/>
              </a:lnSpc>
              <a:spcBef>
                <a:spcPts val="1200"/>
              </a:spcBef>
              <a:spcAft>
                <a:spcPts val="0"/>
              </a:spcAft>
              <a:buClr>
                <a:schemeClr val="dk1"/>
              </a:buClr>
              <a:buSzPct val="108974"/>
              <a:buFont typeface="Arial"/>
              <a:buChar char="•"/>
              <a:defRPr/>
            </a:pPr>
            <a:r>
              <a:rPr lang="x-none" sz="2600">
                <a:ea typeface="Arial"/>
                <a:cs typeface="Arial"/>
                <a:sym typeface="Arial"/>
              </a:rPr>
              <a:t>Fewer, </a:t>
            </a:r>
            <a:r>
              <a:rPr lang="en-US" sz="2600" dirty="0" smtClean="0">
                <a:ea typeface="Arial"/>
                <a:cs typeface="Arial"/>
                <a:sym typeface="Arial"/>
              </a:rPr>
              <a:t>Hi</a:t>
            </a:r>
            <a:r>
              <a:rPr lang="x-none" sz="2600" smtClean="0">
                <a:ea typeface="Arial"/>
                <a:cs typeface="Arial"/>
                <a:sym typeface="Arial"/>
              </a:rPr>
              <a:t>gher </a:t>
            </a:r>
            <a:r>
              <a:rPr lang="x-none" sz="2600">
                <a:ea typeface="Arial"/>
                <a:cs typeface="Arial"/>
                <a:sym typeface="Arial"/>
              </a:rPr>
              <a:t>and </a:t>
            </a:r>
            <a:r>
              <a:rPr lang="en-US" sz="2600" dirty="0" smtClean="0">
                <a:ea typeface="Arial"/>
                <a:cs typeface="Arial"/>
                <a:sym typeface="Arial"/>
              </a:rPr>
              <a:t>C</a:t>
            </a:r>
            <a:r>
              <a:rPr lang="x-none" sz="2600" smtClean="0">
                <a:ea typeface="Arial"/>
                <a:cs typeface="Arial"/>
                <a:sym typeface="Arial"/>
              </a:rPr>
              <a:t>learer</a:t>
            </a:r>
            <a:endParaRPr lang="x-none" sz="2600">
              <a:ea typeface="Arial"/>
              <a:cs typeface="Arial"/>
              <a:sym typeface="Arial"/>
            </a:endParaRPr>
          </a:p>
        </p:txBody>
      </p:sp>
      <p:sp>
        <p:nvSpPr>
          <p:cNvPr id="27652" name="Slide Number Placeholder 5"/>
          <p:cNvSpPr>
            <a:spLocks noGrp="1"/>
          </p:cNvSpPr>
          <p:nvPr>
            <p:ph type="sldNum" sz="quarter" idx="10"/>
          </p:nvPr>
        </p:nvSpPr>
        <p:spPr>
          <a:xfrm>
            <a:off x="6929438" y="6542088"/>
            <a:ext cx="2133600" cy="320675"/>
          </a:xfrm>
          <a:noFill/>
          <a:ln>
            <a:miter lim="800000"/>
            <a:headEnd/>
            <a:tailEnd/>
          </a:ln>
        </p:spPr>
        <p:txBody>
          <a:bodyPr/>
          <a:lstStyle/>
          <a:p>
            <a:fld id="{8DE7DE2D-84BB-4B10-9968-9CCD296537DE}" type="slidenum">
              <a:rPr lang="en-US" altLang="en-US" smtClean="0"/>
              <a:pPr/>
              <a:t>2</a:t>
            </a:fld>
            <a:endParaRPr lang="en-US" altLang="en-US" smtClean="0"/>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hape 173"/>
          <p:cNvSpPr>
            <a:spLocks noGrp="1"/>
          </p:cNvSpPr>
          <p:nvPr>
            <p:ph type="title"/>
          </p:nvPr>
        </p:nvSpPr>
        <p:spPr>
          <a:xfrm>
            <a:off x="457200" y="482600"/>
            <a:ext cx="8229600" cy="523875"/>
          </a:xfrm>
        </p:spPr>
        <p:txBody>
          <a:bodyPr lIns="91425" tIns="45700" rIns="91425" bIns="45700">
            <a:spAutoFit/>
          </a:bodyPr>
          <a:lstStyle/>
          <a:p>
            <a:pPr eaLnBrk="1" hangingPunct="1">
              <a:buClr>
                <a:srgbClr val="000000"/>
              </a:buClr>
              <a:buSzPct val="25000"/>
            </a:pPr>
            <a:r>
              <a:rPr lang="en-US" altLang="en-US" smtClean="0">
                <a:solidFill>
                  <a:srgbClr val="17375E"/>
                </a:solidFill>
                <a:sym typeface="Arial" charset="0"/>
              </a:rPr>
              <a:t>Content Shift</a:t>
            </a:r>
            <a:r>
              <a:rPr lang="en-US" altLang="en-US" smtClean="0">
                <a:solidFill>
                  <a:srgbClr val="17375E"/>
                </a:solidFill>
              </a:rPr>
              <a:t> #3</a:t>
            </a:r>
          </a:p>
        </p:txBody>
      </p:sp>
      <p:sp>
        <p:nvSpPr>
          <p:cNvPr id="174" name="Shape 174"/>
          <p:cNvSpPr txBox="1">
            <a:spLocks noGrp="1"/>
          </p:cNvSpPr>
          <p:nvPr>
            <p:ph type="body" idx="1"/>
          </p:nvPr>
        </p:nvSpPr>
        <p:spPr>
          <a:xfrm>
            <a:off x="533400" y="1222375"/>
            <a:ext cx="8305800" cy="4497088"/>
          </a:xfrm>
        </p:spPr>
        <p:txBody>
          <a:bodyPr lIns="91425" tIns="45700" rIns="91425" bIns="45700" rtlCol="0">
            <a:spAutoFit/>
          </a:bodyPr>
          <a:lstStyle/>
          <a:p>
            <a:pPr eaLnBrk="1" hangingPunct="1">
              <a:lnSpc>
                <a:spcPct val="114000"/>
              </a:lnSpc>
              <a:spcBef>
                <a:spcPts val="1200"/>
              </a:spcBef>
              <a:buClr>
                <a:srgbClr val="000000"/>
              </a:buClr>
              <a:buSzPct val="132000"/>
              <a:defRPr/>
            </a:pPr>
            <a:r>
              <a:rPr lang="en-US" dirty="0">
                <a:solidFill>
                  <a:schemeClr val="tx1"/>
                </a:solidFill>
                <a:sym typeface="Arial" charset="0"/>
              </a:rPr>
              <a:t>Sequencing Texts to Build Knowledge</a:t>
            </a:r>
            <a:endParaRPr lang="en-US" dirty="0">
              <a:solidFill>
                <a:schemeClr val="tx1"/>
              </a:solidFill>
              <a:sym typeface="Arial"/>
            </a:endParaRPr>
          </a:p>
          <a:p>
            <a:pPr marL="342900" indent="-342900" eaLnBrk="1" hangingPunct="1">
              <a:lnSpc>
                <a:spcPct val="114000"/>
              </a:lnSpc>
              <a:spcBef>
                <a:spcPts val="1200"/>
              </a:spcBef>
              <a:buClr>
                <a:srgbClr val="000000"/>
              </a:buClr>
              <a:buSzPct val="132000"/>
              <a:buFont typeface="Arial" charset="0"/>
              <a:buChar char="•"/>
              <a:defRPr/>
            </a:pPr>
            <a:r>
              <a:rPr lang="x-none" smtClean="0">
                <a:solidFill>
                  <a:schemeClr val="tx1"/>
                </a:solidFill>
                <a:sym typeface="Arial"/>
              </a:rPr>
              <a:t>Not </a:t>
            </a:r>
            <a:r>
              <a:rPr lang="x-none">
                <a:solidFill>
                  <a:schemeClr val="tx1"/>
                </a:solidFill>
                <a:sym typeface="Arial"/>
              </a:rPr>
              <a:t>random reading</a:t>
            </a:r>
          </a:p>
          <a:p>
            <a:pPr marL="342900" indent="-342900" eaLnBrk="1" hangingPunct="1">
              <a:lnSpc>
                <a:spcPct val="114000"/>
              </a:lnSpc>
              <a:spcBef>
                <a:spcPts val="1200"/>
              </a:spcBef>
              <a:buClr>
                <a:srgbClr val="000000"/>
              </a:buClr>
              <a:buSzPct val="132000"/>
              <a:buFont typeface="Arial" charset="0"/>
              <a:buChar char="•"/>
              <a:defRPr/>
            </a:pPr>
            <a:r>
              <a:rPr lang="x-none">
                <a:solidFill>
                  <a:schemeClr val="tx1"/>
                </a:solidFill>
                <a:sym typeface="Arial"/>
              </a:rPr>
              <a:t>Literacy in social studies/history, science, technical subjects, and the ar</a:t>
            </a:r>
            <a:r>
              <a:rPr lang="x-none">
                <a:solidFill>
                  <a:schemeClr val="tx1"/>
                </a:solidFill>
              </a:rPr>
              <a:t>ts</a:t>
            </a:r>
            <a:r>
              <a:rPr lang="x-none">
                <a:solidFill>
                  <a:schemeClr val="tx1"/>
                </a:solidFill>
                <a:sym typeface="Arial"/>
              </a:rPr>
              <a:t> is embedded </a:t>
            </a:r>
          </a:p>
          <a:p>
            <a:pPr eaLnBrk="1" fontAlgn="auto" hangingPunct="1">
              <a:lnSpc>
                <a:spcPct val="114000"/>
              </a:lnSpc>
              <a:spcBef>
                <a:spcPts val="1200"/>
              </a:spcBef>
              <a:spcAft>
                <a:spcPts val="0"/>
              </a:spcAft>
              <a:buClr>
                <a:schemeClr val="dk1"/>
              </a:buClr>
              <a:buSzPct val="100000"/>
              <a:buFont typeface="Arial" pitchFamily="34" charset="0"/>
              <a:buNone/>
              <a:defRPr/>
            </a:pPr>
            <a:r>
              <a:rPr lang="x-none" b="1" i="1">
                <a:latin typeface="+mj-lt"/>
                <a:ea typeface="Arial"/>
                <a:cs typeface="Arial"/>
                <a:sym typeface="Arial"/>
              </a:rPr>
              <a:t>Resources</a:t>
            </a:r>
          </a:p>
          <a:p>
            <a:pPr marL="0" lvl="1" indent="0" eaLnBrk="1" fontAlgn="auto" hangingPunct="1">
              <a:lnSpc>
                <a:spcPct val="114000"/>
              </a:lnSpc>
              <a:spcBef>
                <a:spcPts val="0"/>
              </a:spcBef>
              <a:spcAft>
                <a:spcPts val="0"/>
              </a:spcAft>
              <a:buClr>
                <a:schemeClr val="dk1"/>
              </a:buClr>
              <a:buSzPct val="100000"/>
              <a:buFont typeface="Arial" pitchFamily="34" charset="0"/>
              <a:buNone/>
              <a:defRPr/>
            </a:pPr>
            <a:r>
              <a:rPr lang="x-none" sz="2400">
                <a:latin typeface="+mj-lt"/>
                <a:ea typeface="Arial"/>
                <a:cs typeface="Arial"/>
                <a:sym typeface="Arial"/>
              </a:rPr>
              <a:t>Page 33 in the CCSS for ELA/Literacy – The Human </a:t>
            </a:r>
            <a:r>
              <a:rPr lang="x-none" sz="2400" smtClean="0">
                <a:latin typeface="+mj-lt"/>
                <a:ea typeface="Arial"/>
                <a:cs typeface="Arial"/>
                <a:sym typeface="Arial"/>
              </a:rPr>
              <a:t>Body</a:t>
            </a:r>
            <a:r>
              <a:rPr lang="en-US" sz="2400" dirty="0" smtClean="0">
                <a:latin typeface="+mj-lt"/>
                <a:ea typeface="Arial"/>
                <a:cs typeface="Arial"/>
                <a:sym typeface="Arial"/>
              </a:rPr>
              <a:t> example</a:t>
            </a:r>
            <a:endParaRPr lang="x-none" sz="2400">
              <a:latin typeface="+mj-lt"/>
              <a:ea typeface="Arial"/>
              <a:cs typeface="Arial"/>
              <a:sym typeface="Arial"/>
            </a:endParaRPr>
          </a:p>
          <a:p>
            <a:pPr marL="342900" indent="-342900" eaLnBrk="1" fontAlgn="auto" hangingPunct="1">
              <a:lnSpc>
                <a:spcPct val="114000"/>
              </a:lnSpc>
              <a:spcBef>
                <a:spcPts val="1200"/>
              </a:spcBef>
              <a:spcAft>
                <a:spcPts val="0"/>
              </a:spcAft>
              <a:buClr>
                <a:schemeClr val="dk1"/>
              </a:buClr>
              <a:buSzPct val="100000"/>
              <a:buFont typeface="Arial"/>
              <a:buChar char="•"/>
              <a:defRPr/>
            </a:pPr>
            <a:endParaRPr lang="x-none">
              <a:latin typeface="+mj-lt"/>
              <a:ea typeface="Arial"/>
              <a:cs typeface="Arial"/>
              <a:sym typeface="Arial"/>
            </a:endParaRPr>
          </a:p>
        </p:txBody>
      </p:sp>
      <p:sp>
        <p:nvSpPr>
          <p:cNvPr id="45060" name="Slide Number Placeholder 5"/>
          <p:cNvSpPr>
            <a:spLocks noGrp="1"/>
          </p:cNvSpPr>
          <p:nvPr>
            <p:ph type="sldNum" sz="quarter" idx="10"/>
          </p:nvPr>
        </p:nvSpPr>
        <p:spPr>
          <a:xfrm>
            <a:off x="6929438" y="6542088"/>
            <a:ext cx="2133600" cy="320675"/>
          </a:xfrm>
          <a:noFill/>
          <a:ln>
            <a:miter lim="800000"/>
            <a:headEnd/>
            <a:tailEnd/>
          </a:ln>
        </p:spPr>
        <p:txBody>
          <a:bodyPr/>
          <a:lstStyle/>
          <a:p>
            <a:fld id="{BF3F2BCC-0D10-4036-A1FC-5F08A3F07D43}" type="slidenum">
              <a:rPr lang="en-US" altLang="en-US" smtClean="0"/>
              <a:pPr/>
              <a:t>20</a:t>
            </a:fld>
            <a:endParaRPr lang="en-US" altLang="en-US" smtClean="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hape 90"/>
          <p:cNvSpPr>
            <a:spLocks noGrp="1"/>
          </p:cNvSpPr>
          <p:nvPr>
            <p:ph type="title"/>
          </p:nvPr>
        </p:nvSpPr>
        <p:spPr>
          <a:xfrm>
            <a:off x="457200" y="428625"/>
            <a:ext cx="8229600" cy="639763"/>
          </a:xfrm>
        </p:spPr>
        <p:txBody>
          <a:bodyPr lIns="91425" tIns="45700" rIns="91425" bIns="45700">
            <a:spAutoFit/>
          </a:bodyPr>
          <a:lstStyle/>
          <a:p>
            <a:pPr eaLnBrk="1" hangingPunct="1">
              <a:buClr>
                <a:srgbClr val="000000"/>
              </a:buClr>
              <a:buSzPct val="25000"/>
            </a:pPr>
            <a:r>
              <a:rPr lang="en-US" altLang="en-US" smtClean="0">
                <a:solidFill>
                  <a:srgbClr val="17375E"/>
                </a:solidFill>
                <a:sym typeface="Arial" charset="0"/>
              </a:rPr>
              <a:t>The CCSS Requires Three Shifts in ELA/Literacy</a:t>
            </a:r>
          </a:p>
        </p:txBody>
      </p:sp>
      <p:sp>
        <p:nvSpPr>
          <p:cNvPr id="91" name="Shape 91"/>
          <p:cNvSpPr txBox="1">
            <a:spLocks noGrp="1"/>
          </p:cNvSpPr>
          <p:nvPr>
            <p:ph idx="1"/>
          </p:nvPr>
        </p:nvSpPr>
        <p:spPr>
          <a:xfrm>
            <a:off x="609600" y="1828800"/>
            <a:ext cx="8137525" cy="3838575"/>
          </a:xfrm>
        </p:spPr>
        <p:txBody>
          <a:bodyPr lIns="91425" tIns="45700" rIns="91425" bIns="45700" rtlCol="0">
            <a:spAutoFit/>
          </a:bodyPr>
          <a:lstStyle/>
          <a:p>
            <a:pPr marL="514350" indent="-514350" eaLnBrk="1" fontAlgn="auto" hangingPunct="1">
              <a:lnSpc>
                <a:spcPct val="114000"/>
              </a:lnSpc>
              <a:spcBef>
                <a:spcPts val="1200"/>
              </a:spcBef>
              <a:spcAft>
                <a:spcPts val="0"/>
              </a:spcAft>
              <a:buClr>
                <a:schemeClr val="dk1"/>
              </a:buClr>
              <a:buSzPct val="118518"/>
              <a:buFont typeface="+mj-lt"/>
              <a:buAutoNum type="arabicPeriod"/>
              <a:tabLst>
                <a:tab pos="465138" algn="l"/>
                <a:tab pos="623888" algn="l"/>
                <a:tab pos="682625" algn="l"/>
              </a:tabLst>
              <a:defRPr/>
            </a:pPr>
            <a:r>
              <a:rPr lang="en-US" sz="2800" dirty="0" smtClean="0">
                <a:latin typeface="+mj-lt"/>
                <a:ea typeface="Arial"/>
                <a:cs typeface="Arial"/>
                <a:sym typeface="Arial"/>
              </a:rPr>
              <a:t> Regular practice with </a:t>
            </a:r>
            <a:r>
              <a:rPr lang="en-US" sz="2800" b="1" dirty="0" smtClean="0">
                <a:latin typeface="+mj-lt"/>
                <a:ea typeface="Arial"/>
                <a:cs typeface="Arial"/>
                <a:sym typeface="Arial"/>
              </a:rPr>
              <a:t>complex text</a:t>
            </a:r>
            <a:r>
              <a:rPr lang="en-US" sz="2800" dirty="0" smtClean="0">
                <a:latin typeface="+mj-lt"/>
                <a:ea typeface="Arial"/>
                <a:cs typeface="Arial"/>
                <a:sym typeface="Arial"/>
              </a:rPr>
              <a:t> and its 	</a:t>
            </a:r>
            <a:r>
              <a:rPr lang="en-US" sz="2800" b="1" dirty="0" smtClean="0">
                <a:latin typeface="+mj-lt"/>
                <a:ea typeface="Arial"/>
                <a:cs typeface="Arial"/>
                <a:sym typeface="Arial"/>
              </a:rPr>
              <a:t>academic language</a:t>
            </a:r>
          </a:p>
          <a:p>
            <a:pPr marL="514350" indent="-514350" eaLnBrk="1" fontAlgn="auto" hangingPunct="1">
              <a:lnSpc>
                <a:spcPct val="114000"/>
              </a:lnSpc>
              <a:spcBef>
                <a:spcPts val="1200"/>
              </a:spcBef>
              <a:spcAft>
                <a:spcPts val="0"/>
              </a:spcAft>
              <a:buClr>
                <a:schemeClr val="dk1"/>
              </a:buClr>
              <a:buSzPct val="118518"/>
              <a:buFont typeface="+mj-lt"/>
              <a:buAutoNum type="arabicPeriod"/>
              <a:tabLst>
                <a:tab pos="465138" algn="l"/>
                <a:tab pos="623888" algn="l"/>
                <a:tab pos="682625" algn="l"/>
              </a:tabLst>
              <a:defRPr/>
            </a:pPr>
            <a:r>
              <a:rPr lang="en-US" sz="2800" dirty="0">
                <a:latin typeface="+mj-lt"/>
                <a:ea typeface="Arial"/>
                <a:cs typeface="Arial"/>
                <a:sym typeface="Arial"/>
              </a:rPr>
              <a:t> </a:t>
            </a:r>
            <a:r>
              <a:rPr lang="en-US" sz="2800" dirty="0" smtClean="0">
                <a:latin typeface="+mj-lt"/>
                <a:ea typeface="Arial"/>
                <a:cs typeface="Arial"/>
                <a:sym typeface="Arial"/>
              </a:rPr>
              <a:t>Reading, writing and speaking grounded in 	</a:t>
            </a:r>
            <a:r>
              <a:rPr lang="en-US" sz="2800" b="1" dirty="0" smtClean="0">
                <a:latin typeface="+mj-lt"/>
                <a:ea typeface="Arial"/>
                <a:cs typeface="Arial"/>
                <a:sym typeface="Arial"/>
              </a:rPr>
              <a:t>evidence from text</a:t>
            </a:r>
            <a:r>
              <a:rPr lang="en-US" sz="2800" dirty="0" smtClean="0">
                <a:latin typeface="+mj-lt"/>
                <a:ea typeface="Arial"/>
                <a:cs typeface="Arial"/>
                <a:sym typeface="Arial"/>
              </a:rPr>
              <a:t>, both literary and 	informational</a:t>
            </a:r>
          </a:p>
          <a:p>
            <a:pPr marL="514350" indent="-514350" eaLnBrk="1" fontAlgn="auto" hangingPunct="1">
              <a:lnSpc>
                <a:spcPct val="114000"/>
              </a:lnSpc>
              <a:spcBef>
                <a:spcPts val="1200"/>
              </a:spcBef>
              <a:spcAft>
                <a:spcPts val="0"/>
              </a:spcAft>
              <a:buClr>
                <a:schemeClr val="dk1"/>
              </a:buClr>
              <a:buSzPct val="118518"/>
              <a:buFont typeface="+mj-lt"/>
              <a:buAutoNum type="arabicPeriod"/>
              <a:tabLst>
                <a:tab pos="465138" algn="l"/>
                <a:tab pos="623888" algn="l"/>
                <a:tab pos="682625" algn="l"/>
              </a:tabLst>
              <a:defRPr/>
            </a:pPr>
            <a:r>
              <a:rPr lang="en-US" sz="2800" dirty="0">
                <a:latin typeface="+mj-lt"/>
                <a:ea typeface="Arial"/>
                <a:cs typeface="Arial"/>
                <a:sym typeface="Arial"/>
              </a:rPr>
              <a:t> </a:t>
            </a:r>
            <a:r>
              <a:rPr lang="en-US" sz="2800" b="1" dirty="0" smtClean="0">
                <a:latin typeface="+mj-lt"/>
                <a:ea typeface="Arial"/>
                <a:cs typeface="Arial"/>
                <a:sym typeface="Arial"/>
              </a:rPr>
              <a:t>Building knowledge</a:t>
            </a:r>
            <a:r>
              <a:rPr lang="en-US" sz="2800" dirty="0" smtClean="0">
                <a:latin typeface="+mj-lt"/>
                <a:ea typeface="Arial"/>
                <a:cs typeface="Arial"/>
                <a:sym typeface="Arial"/>
              </a:rPr>
              <a:t> through </a:t>
            </a:r>
            <a:r>
              <a:rPr lang="en-US" sz="2800" b="1" dirty="0" smtClean="0">
                <a:latin typeface="+mj-lt"/>
                <a:ea typeface="Arial"/>
                <a:cs typeface="Arial"/>
                <a:sym typeface="Arial"/>
              </a:rPr>
              <a:t>content-rich 	nonfiction</a:t>
            </a:r>
            <a:endParaRPr lang="x-none" sz="2800" b="1">
              <a:latin typeface="+mj-lt"/>
              <a:ea typeface="Arial"/>
              <a:cs typeface="Arial"/>
              <a:sym typeface="Arial"/>
            </a:endParaRPr>
          </a:p>
        </p:txBody>
      </p:sp>
      <p:sp>
        <p:nvSpPr>
          <p:cNvPr id="28676" name="Slide Number Placeholder 5"/>
          <p:cNvSpPr>
            <a:spLocks noGrp="1"/>
          </p:cNvSpPr>
          <p:nvPr>
            <p:ph type="sldNum" sz="quarter" idx="10"/>
          </p:nvPr>
        </p:nvSpPr>
        <p:spPr>
          <a:noFill/>
          <a:ln>
            <a:miter lim="800000"/>
            <a:headEnd/>
            <a:tailEnd/>
          </a:ln>
        </p:spPr>
        <p:txBody>
          <a:bodyPr/>
          <a:lstStyle/>
          <a:p>
            <a:fld id="{F4568031-3184-4972-94DA-1166C5C628E3}" type="slidenum">
              <a:rPr lang="en-US" altLang="en-US" smtClean="0"/>
              <a:pPr/>
              <a:t>3</a:t>
            </a:fld>
            <a:endParaRPr lang="en-US" altLang="en-US" smtClean="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animEffect transition="in" filter="fade">
                                      <p:cBhvr>
                                        <p:cTn id="7" dur="1"/>
                                        <p:tgtEl>
                                          <p:spTgt spid="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
                                            <p:txEl>
                                              <p:pRg st="1" end="1"/>
                                            </p:txEl>
                                          </p:spTgt>
                                        </p:tgtEl>
                                        <p:attrNameLst>
                                          <p:attrName>style.visibility</p:attrName>
                                        </p:attrNameLst>
                                      </p:cBhvr>
                                      <p:to>
                                        <p:strVal val="visible"/>
                                      </p:to>
                                    </p:set>
                                    <p:animEffect transition="in" filter="fade">
                                      <p:cBhvr>
                                        <p:cTn id="12" dur="1"/>
                                        <p:tgtEl>
                                          <p:spTgt spid="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1">
                                            <p:txEl>
                                              <p:pRg st="2" end="2"/>
                                            </p:txEl>
                                          </p:spTgt>
                                        </p:tgtEl>
                                        <p:attrNameLst>
                                          <p:attrName>style.visibility</p:attrName>
                                        </p:attrNameLst>
                                      </p:cBhvr>
                                      <p:to>
                                        <p:strVal val="visible"/>
                                      </p:to>
                                    </p:set>
                                    <p:animEffect transition="in" filter="fade">
                                      <p:cBhvr>
                                        <p:cTn id="17" dur="1"/>
                                        <p:tgtEl>
                                          <p:spTgt spid="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txBox="1">
            <a:spLocks noGrp="1"/>
          </p:cNvSpPr>
          <p:nvPr>
            <p:ph type="title"/>
          </p:nvPr>
        </p:nvSpPr>
        <p:spPr>
          <a:xfrm>
            <a:off x="593725" y="2459038"/>
            <a:ext cx="7864475" cy="1754187"/>
          </a:xfrm>
        </p:spPr>
        <p:txBody>
          <a:bodyPr lIns="91425" tIns="45700" rIns="91425" bIns="45700" rtlCol="0">
            <a:spAutoFit/>
          </a:bodyPr>
          <a:lstStyle/>
          <a:p>
            <a:pPr eaLnBrk="1" fontAlgn="auto" hangingPunct="1">
              <a:spcBef>
                <a:spcPts val="0"/>
              </a:spcBef>
              <a:spcAft>
                <a:spcPts val="0"/>
              </a:spcAft>
              <a:buClr>
                <a:schemeClr val="dk1"/>
              </a:buClr>
              <a:buSzPct val="25000"/>
              <a:buFont typeface="Arial"/>
              <a:buNone/>
              <a:defRPr/>
            </a:pPr>
            <a:r>
              <a:rPr lang="x-none" sz="3600" cap="none">
                <a:solidFill>
                  <a:schemeClr val="accent1">
                    <a:lumMod val="50000"/>
                  </a:schemeClr>
                </a:solidFill>
                <a:ea typeface="Arial"/>
                <a:cs typeface="Arial"/>
                <a:sym typeface="Arial"/>
              </a:rPr>
              <a:t>Shift #1: </a:t>
            </a:r>
            <a:r>
              <a:rPr lang="en-US" sz="3600" cap="none" dirty="0" smtClean="0">
                <a:solidFill>
                  <a:schemeClr val="accent1">
                    <a:lumMod val="50000"/>
                  </a:schemeClr>
                </a:solidFill>
                <a:ea typeface="Arial"/>
                <a:cs typeface="Arial"/>
                <a:sym typeface="Arial"/>
              </a:rPr>
              <a:t>Regular practice with complex test and its academic language</a:t>
            </a:r>
            <a:endParaRPr lang="x-none" sz="3600" cap="none">
              <a:solidFill>
                <a:schemeClr val="accent1">
                  <a:lumMod val="50000"/>
                </a:schemeClr>
              </a:solidFill>
              <a:ea typeface="Arial"/>
              <a:cs typeface="Arial"/>
              <a:sym typeface="Arial"/>
            </a:endParaRPr>
          </a:p>
        </p:txBody>
      </p:sp>
      <p:sp>
        <p:nvSpPr>
          <p:cNvPr id="29699" name="Slide Number Placeholder 5"/>
          <p:cNvSpPr txBox="1">
            <a:spLocks/>
          </p:cNvSpPr>
          <p:nvPr/>
        </p:nvSpPr>
        <p:spPr bwMode="auto">
          <a:xfrm>
            <a:off x="6929438" y="6542088"/>
            <a:ext cx="2133600" cy="320675"/>
          </a:xfrm>
          <a:prstGeom prst="rect">
            <a:avLst/>
          </a:prstGeom>
          <a:noFill/>
          <a:ln w="9525">
            <a:noFill/>
            <a:miter lim="800000"/>
            <a:headEnd/>
            <a:tailEnd/>
          </a:ln>
        </p:spPr>
        <p:txBody>
          <a:bodyPr/>
          <a:lstStyle/>
          <a:p>
            <a:pPr algn="r"/>
            <a:fld id="{1B7F5A88-5DA8-485B-8CB8-D48FE7BCE5A0}" type="slidenum">
              <a:rPr lang="en-US" altLang="en-US">
                <a:solidFill>
                  <a:srgbClr val="FFFFFF"/>
                </a:solidFill>
              </a:rPr>
              <a:pPr algn="r"/>
              <a:t>4</a:t>
            </a:fld>
            <a:endParaRPr lang="en-US" altLang="en-US">
              <a:solidFill>
                <a:srgbClr val="FFFFFF"/>
              </a:solidFill>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hape 234"/>
          <p:cNvSpPr>
            <a:spLocks noGrp="1"/>
          </p:cNvSpPr>
          <p:nvPr>
            <p:ph type="title"/>
          </p:nvPr>
        </p:nvSpPr>
        <p:spPr>
          <a:xfrm>
            <a:off x="473075" y="57518"/>
            <a:ext cx="8137525" cy="1077178"/>
          </a:xfrm>
        </p:spPr>
        <p:txBody>
          <a:bodyPr lIns="91425" tIns="45700" rIns="91425" bIns="45700">
            <a:spAutoFit/>
          </a:bodyPr>
          <a:lstStyle/>
          <a:p>
            <a:pPr eaLnBrk="1" hangingPunct="1">
              <a:buClr>
                <a:srgbClr val="000000"/>
              </a:buClr>
              <a:buSzPct val="25000"/>
            </a:pPr>
            <a:r>
              <a:rPr lang="en-US" altLang="en-US" sz="3200" dirty="0" smtClean="0">
                <a:solidFill>
                  <a:srgbClr val="17375E"/>
                </a:solidFill>
                <a:sym typeface="Arial" charset="0"/>
              </a:rPr>
              <a:t>Regular Practice With Complex Text and its Academic Language: Why?</a:t>
            </a:r>
          </a:p>
        </p:txBody>
      </p:sp>
      <p:sp>
        <p:nvSpPr>
          <p:cNvPr id="30723" name="Shape 235"/>
          <p:cNvSpPr>
            <a:spLocks noGrp="1"/>
          </p:cNvSpPr>
          <p:nvPr>
            <p:ph type="body" idx="1"/>
          </p:nvPr>
        </p:nvSpPr>
        <p:spPr>
          <a:xfrm>
            <a:off x="503238" y="1143000"/>
            <a:ext cx="8137525" cy="4893992"/>
          </a:xfrm>
        </p:spPr>
        <p:txBody>
          <a:bodyPr lIns="91425" tIns="45700" rIns="91425" bIns="45700">
            <a:spAutoFit/>
          </a:bodyPr>
          <a:lstStyle/>
          <a:p>
            <a:pPr marL="342900" indent="-342900" eaLnBrk="1" hangingPunct="1">
              <a:lnSpc>
                <a:spcPct val="114000"/>
              </a:lnSpc>
              <a:spcBef>
                <a:spcPts val="1200"/>
              </a:spcBef>
              <a:buClr>
                <a:srgbClr val="000000"/>
              </a:buClr>
              <a:buSzPct val="132000"/>
              <a:buFont typeface="Arial" charset="0"/>
              <a:buChar char="•"/>
            </a:pPr>
            <a:r>
              <a:rPr lang="en-US" altLang="en-US" sz="2400" dirty="0" smtClean="0">
                <a:solidFill>
                  <a:schemeClr val="tx1"/>
                </a:solidFill>
                <a:sym typeface="Arial" charset="0"/>
              </a:rPr>
              <a:t>Gap between complexity of college and high school texts is huge.</a:t>
            </a:r>
          </a:p>
          <a:p>
            <a:pPr marL="342900" indent="-342900" eaLnBrk="1" hangingPunct="1">
              <a:lnSpc>
                <a:spcPct val="114000"/>
              </a:lnSpc>
              <a:spcBef>
                <a:spcPts val="1200"/>
              </a:spcBef>
              <a:buClr>
                <a:srgbClr val="000000"/>
              </a:buClr>
              <a:buSzPct val="132000"/>
              <a:buFont typeface="Arial" charset="0"/>
              <a:buChar char="•"/>
            </a:pPr>
            <a:r>
              <a:rPr lang="en-US" altLang="en-US" sz="2400" dirty="0" smtClean="0">
                <a:solidFill>
                  <a:schemeClr val="tx1"/>
                </a:solidFill>
                <a:sym typeface="Arial" charset="0"/>
              </a:rPr>
              <a:t>What students can read, in terms of complexity is  the greatest predictor of success in college (ACT study).</a:t>
            </a:r>
          </a:p>
          <a:p>
            <a:pPr marL="342900" indent="-342900" eaLnBrk="1" hangingPunct="1">
              <a:lnSpc>
                <a:spcPct val="114000"/>
              </a:lnSpc>
              <a:spcBef>
                <a:spcPts val="1200"/>
              </a:spcBef>
              <a:buClr>
                <a:srgbClr val="000000"/>
              </a:buClr>
              <a:buSzPct val="132000"/>
              <a:buFont typeface="Arial" charset="0"/>
              <a:buChar char="•"/>
            </a:pPr>
            <a:r>
              <a:rPr lang="en-US" altLang="en-US" sz="2400" dirty="0" smtClean="0">
                <a:solidFill>
                  <a:schemeClr val="tx1"/>
                </a:solidFill>
                <a:sym typeface="Arial" charset="0"/>
              </a:rPr>
              <a:t>Too many students  are reading at too low a level.</a:t>
            </a:r>
            <a:br>
              <a:rPr lang="en-US" altLang="en-US" sz="2400" dirty="0" smtClean="0">
                <a:solidFill>
                  <a:schemeClr val="tx1"/>
                </a:solidFill>
                <a:sym typeface="Arial" charset="0"/>
              </a:rPr>
            </a:br>
            <a:r>
              <a:rPr lang="en-US" altLang="en-US" sz="2400" dirty="0" smtClean="0">
                <a:solidFill>
                  <a:schemeClr val="tx1"/>
                </a:solidFill>
                <a:sym typeface="Arial" charset="0"/>
              </a:rPr>
              <a:t>(&lt;50% of graduates can read sufficiently complex texts).</a:t>
            </a:r>
          </a:p>
          <a:p>
            <a:pPr marL="342900" indent="-342900" eaLnBrk="1" hangingPunct="1">
              <a:lnSpc>
                <a:spcPct val="114000"/>
              </a:lnSpc>
              <a:spcBef>
                <a:spcPts val="1200"/>
              </a:spcBef>
              <a:buClr>
                <a:srgbClr val="000000"/>
              </a:buClr>
              <a:buSzPct val="132000"/>
              <a:buFont typeface="Arial" charset="0"/>
              <a:buChar char="•"/>
            </a:pPr>
            <a:r>
              <a:rPr lang="en-US" altLang="en-US" sz="2400" dirty="0" smtClean="0">
                <a:solidFill>
                  <a:schemeClr val="tx1"/>
                </a:solidFill>
                <a:sym typeface="Arial" charset="0"/>
              </a:rPr>
              <a:t>Standards include a staircase of increasing text complexity from elementary through high school.</a:t>
            </a:r>
          </a:p>
          <a:p>
            <a:pPr marL="342900" indent="-342900" eaLnBrk="1" hangingPunct="1">
              <a:lnSpc>
                <a:spcPct val="114000"/>
              </a:lnSpc>
              <a:spcBef>
                <a:spcPts val="1200"/>
              </a:spcBef>
              <a:buClr>
                <a:srgbClr val="000000"/>
              </a:buClr>
              <a:buSzPct val="132000"/>
              <a:buFont typeface="Arial" charset="0"/>
              <a:buChar char="•"/>
            </a:pPr>
            <a:r>
              <a:rPr lang="en-US" altLang="en-US" sz="2400" dirty="0" smtClean="0">
                <a:solidFill>
                  <a:schemeClr val="tx1"/>
                </a:solidFill>
                <a:sym typeface="Arial" charset="0"/>
              </a:rPr>
              <a:t>Standards also focus on building general academic </a:t>
            </a:r>
            <a:br>
              <a:rPr lang="en-US" altLang="en-US" sz="2400" dirty="0" smtClean="0">
                <a:solidFill>
                  <a:schemeClr val="tx1"/>
                </a:solidFill>
                <a:sym typeface="Arial" charset="0"/>
              </a:rPr>
            </a:br>
            <a:r>
              <a:rPr lang="en-US" altLang="en-US" sz="2400" dirty="0" smtClean="0">
                <a:solidFill>
                  <a:schemeClr val="tx1"/>
                </a:solidFill>
                <a:sym typeface="Arial" charset="0"/>
              </a:rPr>
              <a:t>vocabulary so critical to comprehension.</a:t>
            </a:r>
          </a:p>
        </p:txBody>
      </p:sp>
      <p:sp>
        <p:nvSpPr>
          <p:cNvPr id="30724" name="Slide Number Placeholder 5"/>
          <p:cNvSpPr>
            <a:spLocks noGrp="1"/>
          </p:cNvSpPr>
          <p:nvPr>
            <p:ph type="sldNum" sz="quarter" idx="10"/>
          </p:nvPr>
        </p:nvSpPr>
        <p:spPr>
          <a:xfrm>
            <a:off x="6929438" y="6542088"/>
            <a:ext cx="2133600" cy="320675"/>
          </a:xfrm>
          <a:noFill/>
          <a:ln>
            <a:miter lim="800000"/>
            <a:headEnd/>
            <a:tailEnd/>
          </a:ln>
        </p:spPr>
        <p:txBody>
          <a:bodyPr/>
          <a:lstStyle/>
          <a:p>
            <a:fld id="{8EFFF091-534D-4F70-B7BB-51B5B10C5B70}" type="slidenum">
              <a:rPr lang="en-US" altLang="en-US" smtClean="0"/>
              <a:pPr/>
              <a:t>5</a:t>
            </a:fld>
            <a:endParaRPr lang="en-US" altLang="en-US" smtClean="0"/>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hape 241"/>
          <p:cNvSpPr>
            <a:spLocks noGrp="1"/>
          </p:cNvSpPr>
          <p:nvPr>
            <p:ph type="title"/>
          </p:nvPr>
        </p:nvSpPr>
        <p:spPr>
          <a:xfrm>
            <a:off x="457200" y="70138"/>
            <a:ext cx="8137525" cy="1323399"/>
          </a:xfrm>
        </p:spPr>
        <p:txBody>
          <a:bodyPr lIns="91425" tIns="45700" rIns="91425" bIns="45700">
            <a:spAutoFit/>
          </a:bodyPr>
          <a:lstStyle/>
          <a:p>
            <a:pPr eaLnBrk="1" hangingPunct="1">
              <a:buClr>
                <a:srgbClr val="000000"/>
              </a:buClr>
              <a:buSzPct val="25000"/>
            </a:pPr>
            <a:r>
              <a:rPr lang="en-US" altLang="en-US" sz="4000" dirty="0" smtClean="0">
                <a:solidFill>
                  <a:srgbClr val="17375E"/>
                </a:solidFill>
                <a:sym typeface="Arial" charset="0"/>
              </a:rPr>
              <a:t>What are the Features of Complex Text?</a:t>
            </a:r>
          </a:p>
        </p:txBody>
      </p:sp>
      <p:sp>
        <p:nvSpPr>
          <p:cNvPr id="31747" name="Shape 242"/>
          <p:cNvSpPr>
            <a:spLocks noGrp="1"/>
          </p:cNvSpPr>
          <p:nvPr>
            <p:ph type="body" idx="1"/>
          </p:nvPr>
        </p:nvSpPr>
        <p:spPr>
          <a:xfrm>
            <a:off x="503238" y="1222375"/>
            <a:ext cx="8137525" cy="5008563"/>
          </a:xfrm>
        </p:spPr>
        <p:txBody>
          <a:bodyPr lIns="91425" tIns="45700" rIns="91425" bIns="45700">
            <a:spAutoFit/>
          </a:bodyPr>
          <a:lstStyle/>
          <a:p>
            <a:pPr marL="342900" indent="-342900" eaLnBrk="1" hangingPunct="1">
              <a:lnSpc>
                <a:spcPct val="114000"/>
              </a:lnSpc>
              <a:spcBef>
                <a:spcPts val="600"/>
              </a:spcBef>
              <a:buClr>
                <a:srgbClr val="000000"/>
              </a:buClr>
              <a:buSzPct val="132000"/>
              <a:buFont typeface="Arial" charset="0"/>
              <a:buChar char="•"/>
            </a:pPr>
            <a:r>
              <a:rPr lang="en-US" altLang="en-US" sz="2200" dirty="0" smtClean="0">
                <a:solidFill>
                  <a:schemeClr val="tx1"/>
                </a:solidFill>
                <a:sym typeface="Arial" charset="0"/>
              </a:rPr>
              <a:t>Subtle and/or frequent transitions</a:t>
            </a:r>
          </a:p>
          <a:p>
            <a:pPr marL="342900" indent="-342900" eaLnBrk="1" hangingPunct="1">
              <a:lnSpc>
                <a:spcPct val="114000"/>
              </a:lnSpc>
              <a:spcBef>
                <a:spcPts val="600"/>
              </a:spcBef>
              <a:buClr>
                <a:srgbClr val="000000"/>
              </a:buClr>
              <a:buSzPct val="132000"/>
              <a:buFont typeface="Arial" charset="0"/>
              <a:buChar char="•"/>
            </a:pPr>
            <a:r>
              <a:rPr lang="en-US" altLang="en-US" sz="2200" dirty="0" smtClean="0">
                <a:solidFill>
                  <a:schemeClr val="tx1"/>
                </a:solidFill>
                <a:sym typeface="Arial" charset="0"/>
              </a:rPr>
              <a:t>Multiple and/or subtle themes and purposes</a:t>
            </a:r>
          </a:p>
          <a:p>
            <a:pPr marL="342900" indent="-342900" eaLnBrk="1" hangingPunct="1">
              <a:lnSpc>
                <a:spcPct val="114000"/>
              </a:lnSpc>
              <a:spcBef>
                <a:spcPts val="600"/>
              </a:spcBef>
              <a:buClr>
                <a:srgbClr val="000000"/>
              </a:buClr>
              <a:buSzPct val="132000"/>
              <a:buFont typeface="Arial" charset="0"/>
              <a:buChar char="•"/>
            </a:pPr>
            <a:r>
              <a:rPr lang="en-US" altLang="en-US" sz="2200" dirty="0" smtClean="0">
                <a:solidFill>
                  <a:schemeClr val="tx1"/>
                </a:solidFill>
                <a:sym typeface="Arial" charset="0"/>
              </a:rPr>
              <a:t>Density of information</a:t>
            </a:r>
          </a:p>
          <a:p>
            <a:pPr marL="342900" indent="-342900" eaLnBrk="1" hangingPunct="1">
              <a:lnSpc>
                <a:spcPct val="114000"/>
              </a:lnSpc>
              <a:spcBef>
                <a:spcPts val="600"/>
              </a:spcBef>
              <a:buClr>
                <a:srgbClr val="000000"/>
              </a:buClr>
              <a:buSzPct val="132000"/>
              <a:buFont typeface="Arial" charset="0"/>
              <a:buChar char="•"/>
            </a:pPr>
            <a:r>
              <a:rPr lang="en-US" altLang="en-US" sz="2200" dirty="0" smtClean="0">
                <a:solidFill>
                  <a:schemeClr val="tx1"/>
                </a:solidFill>
                <a:sym typeface="Arial" charset="0"/>
              </a:rPr>
              <a:t>Unfamiliar settings, topics or events</a:t>
            </a:r>
          </a:p>
          <a:p>
            <a:pPr marL="342900" indent="-342900" eaLnBrk="1" hangingPunct="1">
              <a:lnSpc>
                <a:spcPct val="114000"/>
              </a:lnSpc>
              <a:spcBef>
                <a:spcPts val="600"/>
              </a:spcBef>
              <a:buClr>
                <a:srgbClr val="000000"/>
              </a:buClr>
              <a:buSzPct val="132000"/>
              <a:buFont typeface="Arial" charset="0"/>
              <a:buChar char="•"/>
            </a:pPr>
            <a:r>
              <a:rPr lang="en-US" altLang="en-US" sz="2200" dirty="0" smtClean="0">
                <a:solidFill>
                  <a:schemeClr val="tx1"/>
                </a:solidFill>
                <a:sym typeface="Arial" charset="0"/>
              </a:rPr>
              <a:t>Lack of repetition, overlap or similarity in words and sentences</a:t>
            </a:r>
          </a:p>
          <a:p>
            <a:pPr marL="342900" indent="-342900" eaLnBrk="1" hangingPunct="1">
              <a:lnSpc>
                <a:spcPct val="114000"/>
              </a:lnSpc>
              <a:spcBef>
                <a:spcPts val="600"/>
              </a:spcBef>
              <a:buClr>
                <a:srgbClr val="000000"/>
              </a:buClr>
              <a:buSzPct val="132000"/>
              <a:buFont typeface="Arial" charset="0"/>
              <a:buChar char="•"/>
            </a:pPr>
            <a:r>
              <a:rPr lang="en-US" altLang="en-US" sz="2200" dirty="0" smtClean="0">
                <a:solidFill>
                  <a:schemeClr val="tx1"/>
                </a:solidFill>
                <a:sym typeface="Arial" charset="0"/>
              </a:rPr>
              <a:t>Complex sentences</a:t>
            </a:r>
          </a:p>
          <a:p>
            <a:pPr marL="342900" indent="-342900" eaLnBrk="1" hangingPunct="1">
              <a:lnSpc>
                <a:spcPct val="114000"/>
              </a:lnSpc>
              <a:spcBef>
                <a:spcPts val="600"/>
              </a:spcBef>
              <a:buClr>
                <a:srgbClr val="000000"/>
              </a:buClr>
              <a:buSzPct val="132000"/>
              <a:buFont typeface="Arial" charset="0"/>
              <a:buChar char="•"/>
            </a:pPr>
            <a:r>
              <a:rPr lang="en-US" altLang="en-US" sz="2200" dirty="0" smtClean="0">
                <a:solidFill>
                  <a:schemeClr val="tx1"/>
                </a:solidFill>
                <a:sym typeface="Arial" charset="0"/>
              </a:rPr>
              <a:t>Uncommon vocabulary</a:t>
            </a:r>
          </a:p>
          <a:p>
            <a:pPr marL="342900" indent="-342900" eaLnBrk="1" hangingPunct="1">
              <a:lnSpc>
                <a:spcPct val="114000"/>
              </a:lnSpc>
              <a:spcBef>
                <a:spcPts val="600"/>
              </a:spcBef>
              <a:buClr>
                <a:srgbClr val="000000"/>
              </a:buClr>
              <a:buSzPct val="132000"/>
              <a:buFont typeface="Arial" charset="0"/>
              <a:buChar char="•"/>
            </a:pPr>
            <a:r>
              <a:rPr lang="en-US" altLang="en-US" sz="2200" dirty="0" smtClean="0">
                <a:solidFill>
                  <a:schemeClr val="tx1"/>
                </a:solidFill>
                <a:sym typeface="Arial" charset="0"/>
              </a:rPr>
              <a:t>Lack of words, sentences or paragraphs that review or pull things together for the student</a:t>
            </a:r>
          </a:p>
          <a:p>
            <a:pPr marL="342900" indent="-342900" eaLnBrk="1" hangingPunct="1">
              <a:lnSpc>
                <a:spcPct val="114000"/>
              </a:lnSpc>
              <a:spcBef>
                <a:spcPts val="600"/>
              </a:spcBef>
              <a:buClr>
                <a:srgbClr val="000000"/>
              </a:buClr>
              <a:buSzPct val="132000"/>
              <a:buFont typeface="Arial" charset="0"/>
              <a:buChar char="•"/>
            </a:pPr>
            <a:r>
              <a:rPr lang="en-US" altLang="en-US" sz="2200" dirty="0" smtClean="0">
                <a:solidFill>
                  <a:schemeClr val="tx1"/>
                </a:solidFill>
                <a:sym typeface="Arial" charset="0"/>
              </a:rPr>
              <a:t>Longer paragraphs</a:t>
            </a:r>
          </a:p>
          <a:p>
            <a:pPr marL="342900" indent="-342900" eaLnBrk="1" hangingPunct="1">
              <a:lnSpc>
                <a:spcPct val="114000"/>
              </a:lnSpc>
              <a:spcBef>
                <a:spcPts val="600"/>
              </a:spcBef>
              <a:buClr>
                <a:srgbClr val="000000"/>
              </a:buClr>
              <a:buSzPct val="132000"/>
              <a:buFont typeface="Arial" charset="0"/>
              <a:buChar char="•"/>
            </a:pPr>
            <a:r>
              <a:rPr lang="en-US" altLang="en-US" sz="2200" dirty="0" smtClean="0">
                <a:solidFill>
                  <a:schemeClr val="tx1"/>
                </a:solidFill>
                <a:sym typeface="Arial" charset="0"/>
              </a:rPr>
              <a:t>Any text structure which is less narrative and/or mixes structures</a:t>
            </a:r>
          </a:p>
        </p:txBody>
      </p:sp>
      <p:sp>
        <p:nvSpPr>
          <p:cNvPr id="31748" name="Slide Number Placeholder 5"/>
          <p:cNvSpPr>
            <a:spLocks noGrp="1"/>
          </p:cNvSpPr>
          <p:nvPr>
            <p:ph type="sldNum" sz="quarter" idx="10"/>
          </p:nvPr>
        </p:nvSpPr>
        <p:spPr>
          <a:xfrm>
            <a:off x="6929438" y="6542088"/>
            <a:ext cx="2133600" cy="320675"/>
          </a:xfrm>
          <a:noFill/>
          <a:ln>
            <a:miter lim="800000"/>
            <a:headEnd/>
            <a:tailEnd/>
          </a:ln>
        </p:spPr>
        <p:txBody>
          <a:bodyPr/>
          <a:lstStyle/>
          <a:p>
            <a:fld id="{1AB41A6C-C99E-402B-88B2-ACE848788492}" type="slidenum">
              <a:rPr lang="en-US" altLang="en-US" smtClean="0"/>
              <a:pPr/>
              <a:t>6</a:t>
            </a:fld>
            <a:endParaRPr lang="en-US" altLang="en-US" smtClean="0"/>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hape 248"/>
          <p:cNvSpPr>
            <a:spLocks noGrp="1"/>
          </p:cNvSpPr>
          <p:nvPr>
            <p:ph type="title"/>
          </p:nvPr>
        </p:nvSpPr>
        <p:spPr>
          <a:xfrm>
            <a:off x="457200" y="427038"/>
            <a:ext cx="8229600" cy="639762"/>
          </a:xfrm>
        </p:spPr>
        <p:txBody>
          <a:bodyPr lIns="91425" tIns="45700" rIns="91425" bIns="45700">
            <a:spAutoFit/>
          </a:bodyPr>
          <a:lstStyle/>
          <a:p>
            <a:pPr eaLnBrk="1" hangingPunct="1">
              <a:buClr>
                <a:srgbClr val="000000"/>
              </a:buClr>
              <a:buSzPct val="25000"/>
            </a:pPr>
            <a:r>
              <a:rPr lang="en-US" altLang="en-US" smtClean="0">
                <a:solidFill>
                  <a:srgbClr val="17375E"/>
                </a:solidFill>
                <a:sym typeface="Arial" charset="0"/>
              </a:rPr>
              <a:t>Scaffolding Complex Text</a:t>
            </a:r>
          </a:p>
        </p:txBody>
      </p:sp>
      <p:sp>
        <p:nvSpPr>
          <p:cNvPr id="249" name="Shape 249"/>
          <p:cNvSpPr txBox="1">
            <a:spLocks noGrp="1"/>
          </p:cNvSpPr>
          <p:nvPr>
            <p:ph type="body" idx="1"/>
          </p:nvPr>
        </p:nvSpPr>
        <p:spPr>
          <a:xfrm>
            <a:off x="503238" y="1171575"/>
            <a:ext cx="8137525" cy="5074619"/>
          </a:xfrm>
        </p:spPr>
        <p:txBody>
          <a:bodyPr lIns="91425" tIns="45700" rIns="91425" bIns="45700" rtlCol="0">
            <a:spAutoFit/>
          </a:bodyPr>
          <a:lstStyle/>
          <a:p>
            <a:pPr eaLnBrk="1" fontAlgn="auto" hangingPunct="1">
              <a:spcBef>
                <a:spcPts val="640"/>
              </a:spcBef>
              <a:spcAft>
                <a:spcPts val="0"/>
              </a:spcAft>
              <a:buClr>
                <a:schemeClr val="dk1"/>
              </a:buClr>
              <a:buSzPct val="25000"/>
              <a:buFont typeface="Arial"/>
              <a:buNone/>
              <a:defRPr/>
            </a:pPr>
            <a:r>
              <a:rPr lang="x-none" sz="2800">
                <a:solidFill>
                  <a:schemeClr val="dk1"/>
                </a:solidFill>
                <a:latin typeface="+mj-lt"/>
                <a:ea typeface="Arial"/>
                <a:cs typeface="Arial"/>
                <a:sym typeface="Arial"/>
              </a:rPr>
              <a:t>The standards require that students read appropriately complex text at each grade level – independently (Standard 10</a:t>
            </a:r>
            <a:r>
              <a:rPr lang="x-none" sz="2800" smtClean="0">
                <a:solidFill>
                  <a:schemeClr val="dk1"/>
                </a:solidFill>
                <a:latin typeface="+mj-lt"/>
                <a:ea typeface="Arial"/>
                <a:cs typeface="Arial"/>
                <a:sym typeface="Arial"/>
              </a:rPr>
              <a:t>)</a:t>
            </a:r>
            <a:r>
              <a:rPr lang="en-US" sz="2800" dirty="0" smtClean="0">
                <a:solidFill>
                  <a:schemeClr val="dk1"/>
                </a:solidFill>
                <a:latin typeface="+mj-lt"/>
                <a:ea typeface="Arial"/>
                <a:cs typeface="Arial"/>
                <a:sym typeface="Arial"/>
              </a:rPr>
              <a:t>.</a:t>
            </a:r>
            <a:endParaRPr lang="x-none" sz="2800">
              <a:solidFill>
                <a:schemeClr val="dk1"/>
              </a:solidFill>
              <a:latin typeface="+mj-lt"/>
              <a:ea typeface="Arial"/>
              <a:cs typeface="Arial"/>
              <a:sym typeface="Arial"/>
            </a:endParaRPr>
          </a:p>
          <a:p>
            <a:pPr eaLnBrk="1" fontAlgn="auto" hangingPunct="1">
              <a:spcBef>
                <a:spcPts val="1800"/>
              </a:spcBef>
              <a:spcAft>
                <a:spcPts val="0"/>
              </a:spcAft>
              <a:buClr>
                <a:schemeClr val="dk1"/>
              </a:buClr>
              <a:buSzPct val="25000"/>
              <a:buFont typeface="Arial"/>
              <a:buNone/>
              <a:defRPr/>
            </a:pPr>
            <a:r>
              <a:rPr lang="x-none" sz="2800" smtClean="0">
                <a:solidFill>
                  <a:schemeClr val="dk1"/>
                </a:solidFill>
                <a:latin typeface="+mj-lt"/>
                <a:ea typeface="Arial"/>
                <a:cs typeface="Arial"/>
                <a:sym typeface="Arial"/>
              </a:rPr>
              <a:t>However </a:t>
            </a:r>
            <a:r>
              <a:rPr lang="x-none" sz="2800">
                <a:solidFill>
                  <a:schemeClr val="dk1"/>
                </a:solidFill>
                <a:latin typeface="+mj-lt"/>
                <a:ea typeface="Arial"/>
                <a:cs typeface="Arial"/>
                <a:sym typeface="Arial"/>
              </a:rPr>
              <a:t>there are many ways to scaffold student learning as they meet the standard:</a:t>
            </a:r>
          </a:p>
          <a:p>
            <a:pPr marL="342900" indent="-342900" eaLnBrk="1" hangingPunct="1">
              <a:lnSpc>
                <a:spcPct val="114000"/>
              </a:lnSpc>
              <a:spcBef>
                <a:spcPts val="1200"/>
              </a:spcBef>
              <a:buClr>
                <a:srgbClr val="000000"/>
              </a:buClr>
              <a:buSzPct val="132000"/>
              <a:buFont typeface="Arial" charset="0"/>
              <a:buChar char="•"/>
              <a:defRPr/>
            </a:pPr>
            <a:r>
              <a:rPr lang="x-none" sz="2800">
                <a:solidFill>
                  <a:schemeClr val="tx1"/>
                </a:solidFill>
                <a:latin typeface="+mj-lt"/>
                <a:sym typeface="Arial"/>
              </a:rPr>
              <a:t>Multiple readings</a:t>
            </a:r>
          </a:p>
          <a:p>
            <a:pPr marL="342900" indent="-342900" eaLnBrk="1" hangingPunct="1">
              <a:lnSpc>
                <a:spcPct val="114000"/>
              </a:lnSpc>
              <a:spcBef>
                <a:spcPts val="1200"/>
              </a:spcBef>
              <a:buClr>
                <a:srgbClr val="000000"/>
              </a:buClr>
              <a:buSzPct val="132000"/>
              <a:buFont typeface="Arial" charset="0"/>
              <a:buChar char="•"/>
              <a:defRPr/>
            </a:pPr>
            <a:r>
              <a:rPr lang="x-none" sz="2800">
                <a:solidFill>
                  <a:schemeClr val="tx1"/>
                </a:solidFill>
                <a:latin typeface="+mj-lt"/>
                <a:sym typeface="Arial"/>
              </a:rPr>
              <a:t>Read Aloud</a:t>
            </a:r>
          </a:p>
          <a:p>
            <a:pPr marL="342900" indent="-342900" eaLnBrk="1" hangingPunct="1">
              <a:lnSpc>
                <a:spcPct val="114000"/>
              </a:lnSpc>
              <a:spcBef>
                <a:spcPts val="1200"/>
              </a:spcBef>
              <a:buClr>
                <a:srgbClr val="000000"/>
              </a:buClr>
              <a:buSzPct val="132000"/>
              <a:buFont typeface="Arial" charset="0"/>
              <a:buChar char="•"/>
              <a:defRPr/>
            </a:pPr>
            <a:r>
              <a:rPr lang="x-none" sz="2800">
                <a:solidFill>
                  <a:schemeClr val="tx1"/>
                </a:solidFill>
                <a:latin typeface="+mj-lt"/>
                <a:sym typeface="Arial"/>
              </a:rPr>
              <a:t>Chunking text (a little at a time)</a:t>
            </a:r>
          </a:p>
          <a:p>
            <a:pPr eaLnBrk="1" fontAlgn="auto" hangingPunct="1">
              <a:spcBef>
                <a:spcPts val="1800"/>
              </a:spcBef>
              <a:spcAft>
                <a:spcPts val="0"/>
              </a:spcAft>
              <a:buClr>
                <a:schemeClr val="dk1"/>
              </a:buClr>
              <a:buSzPct val="25000"/>
              <a:buFont typeface="Arial"/>
              <a:buNone/>
              <a:defRPr/>
            </a:pPr>
            <a:r>
              <a:rPr lang="x-none" sz="2800" smtClean="0">
                <a:solidFill>
                  <a:schemeClr val="dk1"/>
                </a:solidFill>
                <a:latin typeface="+mj-lt"/>
                <a:ea typeface="Arial"/>
                <a:cs typeface="Arial"/>
                <a:sym typeface="Arial"/>
              </a:rPr>
              <a:t>Provide </a:t>
            </a:r>
            <a:r>
              <a:rPr lang="x-none" sz="2800">
                <a:solidFill>
                  <a:schemeClr val="dk1"/>
                </a:solidFill>
                <a:latin typeface="+mj-lt"/>
                <a:ea typeface="Arial"/>
                <a:cs typeface="Arial"/>
                <a:sym typeface="Arial"/>
              </a:rPr>
              <a:t>support </a:t>
            </a:r>
            <a:r>
              <a:rPr lang="x-none" sz="2800" b="1">
                <a:solidFill>
                  <a:schemeClr val="dk1"/>
                </a:solidFill>
                <a:latin typeface="+mj-lt"/>
                <a:ea typeface="Arial"/>
                <a:cs typeface="Arial"/>
                <a:sym typeface="Arial"/>
              </a:rPr>
              <a:t>while</a:t>
            </a:r>
            <a:r>
              <a:rPr lang="x-none" sz="2800">
                <a:solidFill>
                  <a:schemeClr val="dk1"/>
                </a:solidFill>
                <a:latin typeface="+mj-lt"/>
                <a:ea typeface="Arial"/>
                <a:cs typeface="Arial"/>
                <a:sym typeface="Arial"/>
              </a:rPr>
              <a:t> reading, rather than before</a:t>
            </a:r>
            <a:r>
              <a:rPr lang="x-none" sz="2800" smtClean="0">
                <a:solidFill>
                  <a:schemeClr val="dk1"/>
                </a:solidFill>
                <a:latin typeface="+mj-lt"/>
                <a:ea typeface="Arial"/>
                <a:cs typeface="Arial"/>
                <a:sym typeface="Arial"/>
              </a:rPr>
              <a:t>.</a:t>
            </a:r>
            <a:endParaRPr lang="x-none" sz="2800">
              <a:solidFill>
                <a:schemeClr val="dk1"/>
              </a:solidFill>
              <a:latin typeface="+mj-lt"/>
              <a:ea typeface="Arial"/>
              <a:cs typeface="Arial"/>
              <a:sym typeface="Arial"/>
            </a:endParaRPr>
          </a:p>
        </p:txBody>
      </p:sp>
      <p:sp>
        <p:nvSpPr>
          <p:cNvPr id="32772" name="Slide Number Placeholder 5"/>
          <p:cNvSpPr>
            <a:spLocks noGrp="1"/>
          </p:cNvSpPr>
          <p:nvPr>
            <p:ph type="sldNum" sz="quarter" idx="10"/>
          </p:nvPr>
        </p:nvSpPr>
        <p:spPr>
          <a:xfrm>
            <a:off x="6929438" y="6542088"/>
            <a:ext cx="2133600" cy="320675"/>
          </a:xfrm>
          <a:noFill/>
          <a:ln>
            <a:miter lim="800000"/>
            <a:headEnd/>
            <a:tailEnd/>
          </a:ln>
        </p:spPr>
        <p:txBody>
          <a:bodyPr/>
          <a:lstStyle/>
          <a:p>
            <a:fld id="{C87C4D3F-91B6-48F9-BEEA-67E5D1AA2808}" type="slidenum">
              <a:rPr lang="en-US" altLang="en-US" smtClean="0"/>
              <a:pPr/>
              <a:t>7</a:t>
            </a:fld>
            <a:endParaRPr lang="en-US" altLang="en-US" smtClean="0"/>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Language</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“Acquire and use accurately a range of general academic and domain-specific words and phrases …”</a:t>
            </a:r>
          </a:p>
          <a:p>
            <a:endParaRPr lang="en-US" dirty="0"/>
          </a:p>
        </p:txBody>
      </p:sp>
      <p:pic>
        <p:nvPicPr>
          <p:cNvPr id="4" name="Picture 3" descr="http://www.ride.ri.gov/images/new_header_left.gif">
            <a:hlinkClick r:id="rId3"/>
          </p:cNvPr>
          <p:cNvPicPr>
            <a:picLocks noChangeAspect="1" noChangeArrowheads="1"/>
          </p:cNvPicPr>
          <p:nvPr/>
        </p:nvPicPr>
        <p:blipFill>
          <a:blip r:embed="rId4" cstate="print"/>
          <a:srcRect r="71704" b="45946"/>
          <a:stretch>
            <a:fillRect/>
          </a:stretch>
        </p:blipFill>
        <p:spPr bwMode="auto">
          <a:xfrm>
            <a:off x="7315200" y="6172200"/>
            <a:ext cx="1676400" cy="381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Tiers of Words</a:t>
            </a:r>
            <a:endParaRPr lang="en-US" dirty="0"/>
          </a:p>
        </p:txBody>
      </p:sp>
      <p:sp>
        <p:nvSpPr>
          <p:cNvPr id="3" name="Content Placeholder 2"/>
          <p:cNvSpPr>
            <a:spLocks noGrp="1"/>
          </p:cNvSpPr>
          <p:nvPr>
            <p:ph idx="1"/>
          </p:nvPr>
        </p:nvSpPr>
        <p:spPr>
          <a:xfrm>
            <a:off x="2895600" y="1646236"/>
            <a:ext cx="5791200" cy="4983163"/>
          </a:xfrm>
        </p:spPr>
        <p:txBody>
          <a:bodyPr>
            <a:normAutofit/>
          </a:bodyPr>
          <a:lstStyle/>
          <a:p>
            <a:pPr lvl="3">
              <a:buNone/>
            </a:pPr>
            <a:endParaRPr lang="en-US" dirty="0" smtClean="0"/>
          </a:p>
          <a:p>
            <a:pPr lvl="3">
              <a:buNone/>
            </a:pPr>
            <a:endParaRPr lang="en-US" dirty="0" smtClean="0"/>
          </a:p>
          <a:p>
            <a:pPr>
              <a:buNone/>
            </a:pPr>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lvl="1"/>
            <a:endParaRPr lang="en-US" dirty="0" smtClean="0"/>
          </a:p>
        </p:txBody>
      </p:sp>
      <p:graphicFrame>
        <p:nvGraphicFramePr>
          <p:cNvPr id="5" name="Diagram 4"/>
          <p:cNvGraphicFramePr/>
          <p:nvPr/>
        </p:nvGraphicFramePr>
        <p:xfrm>
          <a:off x="2514600" y="1371600"/>
          <a:ext cx="6477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Left Brace 9"/>
          <p:cNvSpPr/>
          <p:nvPr/>
        </p:nvSpPr>
        <p:spPr>
          <a:xfrm rot="1480359">
            <a:off x="3352305" y="1551961"/>
            <a:ext cx="1026709" cy="2412697"/>
          </a:xfrm>
          <a:prstGeom prst="leftBrace">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12" name="TextBox 11"/>
          <p:cNvSpPr txBox="1"/>
          <p:nvPr/>
        </p:nvSpPr>
        <p:spPr>
          <a:xfrm>
            <a:off x="990600" y="2133600"/>
            <a:ext cx="2362200" cy="646331"/>
          </a:xfrm>
          <a:prstGeom prst="rect">
            <a:avLst/>
          </a:prstGeom>
          <a:noFill/>
          <a:ln>
            <a:noFill/>
          </a:ln>
        </p:spPr>
        <p:txBody>
          <a:bodyPr wrap="square" rtlCol="0">
            <a:spAutoFit/>
          </a:bodyPr>
          <a:lstStyle/>
          <a:p>
            <a:pPr algn="r"/>
            <a:r>
              <a:rPr lang="en-US" dirty="0" smtClean="0">
                <a:solidFill>
                  <a:srgbClr val="CC0099"/>
                </a:solidFill>
              </a:rPr>
              <a:t>Academic Vocabulary</a:t>
            </a:r>
            <a:endParaRPr lang="en-US" dirty="0">
              <a:solidFill>
                <a:srgbClr val="CC0099"/>
              </a:solidFill>
            </a:endParaRPr>
          </a:p>
        </p:txBody>
      </p:sp>
      <p:pic>
        <p:nvPicPr>
          <p:cNvPr id="7" name="Picture 6" descr="http://www.ride.ri.gov/images/new_header_left.gif">
            <a:hlinkClick r:id="rId8"/>
          </p:cNvPr>
          <p:cNvPicPr>
            <a:picLocks noChangeAspect="1" noChangeArrowheads="1"/>
          </p:cNvPicPr>
          <p:nvPr/>
        </p:nvPicPr>
        <p:blipFill>
          <a:blip r:embed="rId9" cstate="print"/>
          <a:srcRect r="71704" b="45946"/>
          <a:stretch>
            <a:fillRect/>
          </a:stretch>
        </p:blipFill>
        <p:spPr bwMode="auto">
          <a:xfrm>
            <a:off x="7696200" y="6324600"/>
            <a:ext cx="1219200" cy="2770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1662</TotalTime>
  <Words>4663</Words>
  <Application>Microsoft Office PowerPoint</Application>
  <PresentationFormat>On-screen Show (4:3)</PresentationFormat>
  <Paragraphs>338</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ELA/Literacy Shifts of the Common Core  State Standards</vt:lpstr>
      <vt:lpstr>The Background of the Common Core</vt:lpstr>
      <vt:lpstr>The CCSS Requires Three Shifts in ELA/Literacy</vt:lpstr>
      <vt:lpstr>Shift #1: Regular practice with complex test and its academic language</vt:lpstr>
      <vt:lpstr>Regular Practice With Complex Text and its Academic Language: Why?</vt:lpstr>
      <vt:lpstr>What are the Features of Complex Text?</vt:lpstr>
      <vt:lpstr>Scaffolding Complex Text</vt:lpstr>
      <vt:lpstr>Academic Language</vt:lpstr>
      <vt:lpstr>Three Tiers of Words</vt:lpstr>
      <vt:lpstr>Access to Complex Texts</vt:lpstr>
      <vt:lpstr>PowerPoint Presentation</vt:lpstr>
      <vt:lpstr>Considerations for ELL/SWD</vt:lpstr>
      <vt:lpstr>Close Analytic Reading</vt:lpstr>
      <vt:lpstr>Shift #2: Reading, Writing, and Speaking Grounded in Evidence From Text, Both Literary and Informational</vt:lpstr>
      <vt:lpstr>Reading, Writing and Speaking Grounded in Evidence from Text: Why?</vt:lpstr>
      <vt:lpstr>Content Shift #2</vt:lpstr>
      <vt:lpstr>Shift #3: Building knowledge through content-rich nonfiction</vt:lpstr>
      <vt:lpstr>Content Shift #3</vt:lpstr>
      <vt:lpstr>Building Knowledge Through Content-Rich Nonfiction: Why?</vt:lpstr>
      <vt:lpstr>Content Shift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Elizabeth Pinto</dc:creator>
  <cp:lastModifiedBy>Blais, Darleen</cp:lastModifiedBy>
  <cp:revision>134</cp:revision>
  <cp:lastPrinted>2014-02-06T20:06:18Z</cp:lastPrinted>
  <dcterms:created xsi:type="dcterms:W3CDTF">2014-01-16T18:06:41Z</dcterms:created>
  <dcterms:modified xsi:type="dcterms:W3CDTF">2016-07-14T12:47:20Z</dcterms:modified>
</cp:coreProperties>
</file>