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handoutMasterIdLst>
    <p:handoutMasterId r:id="rId16"/>
  </p:handoutMasterIdLst>
  <p:sldIdLst>
    <p:sldId id="256" r:id="rId2"/>
    <p:sldId id="309" r:id="rId3"/>
    <p:sldId id="310" r:id="rId4"/>
    <p:sldId id="274" r:id="rId5"/>
    <p:sldId id="279" r:id="rId6"/>
    <p:sldId id="257" r:id="rId7"/>
    <p:sldId id="265" r:id="rId8"/>
    <p:sldId id="314" r:id="rId9"/>
    <p:sldId id="267" r:id="rId10"/>
    <p:sldId id="329" r:id="rId11"/>
    <p:sldId id="268" r:id="rId12"/>
    <p:sldId id="266"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erae Clark" initials="CC"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40609"/>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599" autoAdjust="0"/>
  </p:normalViewPr>
  <p:slideViewPr>
    <p:cSldViewPr>
      <p:cViewPr varScale="1">
        <p:scale>
          <a:sx n="61" d="100"/>
          <a:sy n="61" d="100"/>
        </p:scale>
        <p:origin x="-78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92"/>
    </p:cViewPr>
  </p:sorterViewPr>
  <p:notesViewPr>
    <p:cSldViewPr>
      <p:cViewPr varScale="1">
        <p:scale>
          <a:sx n="56" d="100"/>
          <a:sy n="56" d="100"/>
        </p:scale>
        <p:origin x="-180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6A75A9-E3AB-4EBE-82E2-7120C15C329B}" type="doc">
      <dgm:prSet loTypeId="urn:microsoft.com/office/officeart/2005/8/layout/equation2" loCatId="relationship" qsTypeId="urn:microsoft.com/office/officeart/2005/8/quickstyle/simple4" qsCatId="simple" csTypeId="urn:microsoft.com/office/officeart/2005/8/colors/accent2_3" csCatId="accent2" phldr="1"/>
      <dgm:spPr/>
    </dgm:pt>
    <dgm:pt modelId="{5BFCA197-8DC2-4D09-B6CD-DC978F0AE7C3}">
      <dgm:prSet phldrT="[Text]"/>
      <dgm:spPr/>
      <dgm:t>
        <a:bodyPr/>
        <a:lstStyle/>
        <a:p>
          <a:r>
            <a:rPr lang="en-US" dirty="0" smtClean="0"/>
            <a:t>Decline </a:t>
          </a:r>
          <a:r>
            <a:rPr lang="en-US" smtClean="0"/>
            <a:t>in     K-12 </a:t>
          </a:r>
          <a:r>
            <a:rPr lang="en-US" dirty="0" smtClean="0"/>
            <a:t>text complexity</a:t>
          </a:r>
          <a:endParaRPr lang="en-US" dirty="0"/>
        </a:p>
      </dgm:t>
    </dgm:pt>
    <dgm:pt modelId="{AB51B327-0223-4FA1-B2B4-FA3A1FEB36C0}" type="parTrans" cxnId="{27B803D8-93E8-4E4A-BA4A-A0AD397949CE}">
      <dgm:prSet/>
      <dgm:spPr/>
      <dgm:t>
        <a:bodyPr/>
        <a:lstStyle/>
        <a:p>
          <a:endParaRPr lang="en-US"/>
        </a:p>
      </dgm:t>
    </dgm:pt>
    <dgm:pt modelId="{359F8AC3-40F3-439F-A5B7-D32C3405BB86}" type="sibTrans" cxnId="{27B803D8-93E8-4E4A-BA4A-A0AD397949CE}">
      <dgm:prSet/>
      <dgm:spPr/>
      <dgm:t>
        <a:bodyPr/>
        <a:lstStyle/>
        <a:p>
          <a:endParaRPr lang="en-US"/>
        </a:p>
      </dgm:t>
    </dgm:pt>
    <dgm:pt modelId="{976056BF-8E45-4738-9938-9E0197683AC8}">
      <dgm:prSet phldrT="[Text]"/>
      <dgm:spPr/>
      <dgm:t>
        <a:bodyPr/>
        <a:lstStyle/>
        <a:p>
          <a:r>
            <a:rPr lang="en-US" dirty="0" smtClean="0"/>
            <a:t>Lack of focus on independent reading of complex texts</a:t>
          </a:r>
          <a:endParaRPr lang="en-US" dirty="0"/>
        </a:p>
      </dgm:t>
    </dgm:pt>
    <dgm:pt modelId="{CF13AD84-AFDE-4CBE-BE16-CEC4CECA836D}" type="parTrans" cxnId="{F5864785-CD82-4607-A196-5559BC0C8681}">
      <dgm:prSet/>
      <dgm:spPr/>
      <dgm:t>
        <a:bodyPr/>
        <a:lstStyle/>
        <a:p>
          <a:endParaRPr lang="en-US"/>
        </a:p>
      </dgm:t>
    </dgm:pt>
    <dgm:pt modelId="{02BFF04E-DEC0-4949-BDB6-7AE1064E59D8}" type="sibTrans" cxnId="{F5864785-CD82-4607-A196-5559BC0C8681}">
      <dgm:prSet/>
      <dgm:spPr/>
      <dgm:t>
        <a:bodyPr/>
        <a:lstStyle/>
        <a:p>
          <a:endParaRPr lang="en-US"/>
        </a:p>
      </dgm:t>
    </dgm:pt>
    <dgm:pt modelId="{F142E7F4-6935-46AA-AEFD-7185CAD36EE2}">
      <dgm:prSet phldrT="[Text]"/>
      <dgm:spPr/>
      <dgm:t>
        <a:bodyPr/>
        <a:lstStyle/>
        <a:p>
          <a:r>
            <a:rPr lang="en-US" dirty="0" smtClean="0"/>
            <a:t>Deterioration in overall reading ability</a:t>
          </a:r>
          <a:endParaRPr lang="en-US" dirty="0"/>
        </a:p>
      </dgm:t>
    </dgm:pt>
    <dgm:pt modelId="{2718495A-1DAB-4264-8FFA-71DA7F1B94D6}" type="parTrans" cxnId="{EFCFC186-7D0B-4999-940A-04E333E607CD}">
      <dgm:prSet/>
      <dgm:spPr/>
      <dgm:t>
        <a:bodyPr/>
        <a:lstStyle/>
        <a:p>
          <a:endParaRPr lang="en-US"/>
        </a:p>
      </dgm:t>
    </dgm:pt>
    <dgm:pt modelId="{4C33E512-8FEB-4C6B-A865-0D8011FC34FA}" type="sibTrans" cxnId="{EFCFC186-7D0B-4999-940A-04E333E607CD}">
      <dgm:prSet/>
      <dgm:spPr/>
      <dgm:t>
        <a:bodyPr/>
        <a:lstStyle/>
        <a:p>
          <a:endParaRPr lang="en-US"/>
        </a:p>
      </dgm:t>
    </dgm:pt>
    <dgm:pt modelId="{D2B9C136-863F-46C3-9A77-ABB2DF65ED86}" type="pres">
      <dgm:prSet presAssocID="{4D6A75A9-E3AB-4EBE-82E2-7120C15C329B}" presName="Name0" presStyleCnt="0">
        <dgm:presLayoutVars>
          <dgm:dir/>
          <dgm:resizeHandles val="exact"/>
        </dgm:presLayoutVars>
      </dgm:prSet>
      <dgm:spPr/>
    </dgm:pt>
    <dgm:pt modelId="{99ABCC6D-3534-4EAA-B739-C7F2F9389E68}" type="pres">
      <dgm:prSet presAssocID="{4D6A75A9-E3AB-4EBE-82E2-7120C15C329B}" presName="vNodes" presStyleCnt="0"/>
      <dgm:spPr/>
    </dgm:pt>
    <dgm:pt modelId="{E826CD24-B617-4090-91F9-23E7CCF64082}" type="pres">
      <dgm:prSet presAssocID="{5BFCA197-8DC2-4D09-B6CD-DC978F0AE7C3}" presName="node" presStyleLbl="node1" presStyleIdx="0" presStyleCnt="3">
        <dgm:presLayoutVars>
          <dgm:bulletEnabled val="1"/>
        </dgm:presLayoutVars>
      </dgm:prSet>
      <dgm:spPr/>
      <dgm:t>
        <a:bodyPr/>
        <a:lstStyle/>
        <a:p>
          <a:endParaRPr lang="en-US"/>
        </a:p>
      </dgm:t>
    </dgm:pt>
    <dgm:pt modelId="{031F50E4-D0EA-439E-8AB0-DEAF35AD8536}" type="pres">
      <dgm:prSet presAssocID="{359F8AC3-40F3-439F-A5B7-D32C3405BB86}" presName="spacerT" presStyleCnt="0"/>
      <dgm:spPr/>
    </dgm:pt>
    <dgm:pt modelId="{45E809B5-F1C8-4360-9879-F838BDC6F15C}" type="pres">
      <dgm:prSet presAssocID="{359F8AC3-40F3-439F-A5B7-D32C3405BB86}" presName="sibTrans" presStyleLbl="sibTrans2D1" presStyleIdx="0" presStyleCnt="2"/>
      <dgm:spPr/>
      <dgm:t>
        <a:bodyPr/>
        <a:lstStyle/>
        <a:p>
          <a:endParaRPr lang="en-US"/>
        </a:p>
      </dgm:t>
    </dgm:pt>
    <dgm:pt modelId="{9BFDD607-B4F5-40EA-8B62-2BE145AD19EE}" type="pres">
      <dgm:prSet presAssocID="{359F8AC3-40F3-439F-A5B7-D32C3405BB86}" presName="spacerB" presStyleCnt="0"/>
      <dgm:spPr/>
    </dgm:pt>
    <dgm:pt modelId="{E8C5A2BF-7A9F-48EA-852E-1732F6C3AD46}" type="pres">
      <dgm:prSet presAssocID="{976056BF-8E45-4738-9938-9E0197683AC8}" presName="node" presStyleLbl="node1" presStyleIdx="1" presStyleCnt="3">
        <dgm:presLayoutVars>
          <dgm:bulletEnabled val="1"/>
        </dgm:presLayoutVars>
      </dgm:prSet>
      <dgm:spPr/>
      <dgm:t>
        <a:bodyPr/>
        <a:lstStyle/>
        <a:p>
          <a:endParaRPr lang="en-US"/>
        </a:p>
      </dgm:t>
    </dgm:pt>
    <dgm:pt modelId="{6C60CEF3-4903-48B4-AB68-A450917B1682}" type="pres">
      <dgm:prSet presAssocID="{4D6A75A9-E3AB-4EBE-82E2-7120C15C329B}" presName="sibTransLast" presStyleLbl="sibTrans2D1" presStyleIdx="1" presStyleCnt="2"/>
      <dgm:spPr/>
      <dgm:t>
        <a:bodyPr/>
        <a:lstStyle/>
        <a:p>
          <a:endParaRPr lang="en-US"/>
        </a:p>
      </dgm:t>
    </dgm:pt>
    <dgm:pt modelId="{CC4BBB7E-86ED-4C58-B508-E8D939AEC6C7}" type="pres">
      <dgm:prSet presAssocID="{4D6A75A9-E3AB-4EBE-82E2-7120C15C329B}" presName="connectorText" presStyleLbl="sibTrans2D1" presStyleIdx="1" presStyleCnt="2"/>
      <dgm:spPr/>
      <dgm:t>
        <a:bodyPr/>
        <a:lstStyle/>
        <a:p>
          <a:endParaRPr lang="en-US"/>
        </a:p>
      </dgm:t>
    </dgm:pt>
    <dgm:pt modelId="{32557B28-A1B7-444B-A884-53EF1207F265}" type="pres">
      <dgm:prSet presAssocID="{4D6A75A9-E3AB-4EBE-82E2-7120C15C329B}" presName="lastNode" presStyleLbl="node1" presStyleIdx="2" presStyleCnt="3">
        <dgm:presLayoutVars>
          <dgm:bulletEnabled val="1"/>
        </dgm:presLayoutVars>
      </dgm:prSet>
      <dgm:spPr/>
      <dgm:t>
        <a:bodyPr/>
        <a:lstStyle/>
        <a:p>
          <a:endParaRPr lang="en-US"/>
        </a:p>
      </dgm:t>
    </dgm:pt>
  </dgm:ptLst>
  <dgm:cxnLst>
    <dgm:cxn modelId="{F5864785-CD82-4607-A196-5559BC0C8681}" srcId="{4D6A75A9-E3AB-4EBE-82E2-7120C15C329B}" destId="{976056BF-8E45-4738-9938-9E0197683AC8}" srcOrd="1" destOrd="0" parTransId="{CF13AD84-AFDE-4CBE-BE16-CEC4CECA836D}" sibTransId="{02BFF04E-DEC0-4949-BDB6-7AE1064E59D8}"/>
    <dgm:cxn modelId="{17BDFF5C-C69F-42AD-84DF-18F85833D177}" type="presOf" srcId="{5BFCA197-8DC2-4D09-B6CD-DC978F0AE7C3}" destId="{E826CD24-B617-4090-91F9-23E7CCF64082}" srcOrd="0" destOrd="0" presId="urn:microsoft.com/office/officeart/2005/8/layout/equation2"/>
    <dgm:cxn modelId="{C1BE6240-D299-4287-A6C0-CF34BFCF8D48}" type="presOf" srcId="{02BFF04E-DEC0-4949-BDB6-7AE1064E59D8}" destId="{CC4BBB7E-86ED-4C58-B508-E8D939AEC6C7}" srcOrd="1" destOrd="0" presId="urn:microsoft.com/office/officeart/2005/8/layout/equation2"/>
    <dgm:cxn modelId="{709FB51C-7EE1-4905-B61D-898B0E12DBDB}" type="presOf" srcId="{4D6A75A9-E3AB-4EBE-82E2-7120C15C329B}" destId="{D2B9C136-863F-46C3-9A77-ABB2DF65ED86}" srcOrd="0" destOrd="0" presId="urn:microsoft.com/office/officeart/2005/8/layout/equation2"/>
    <dgm:cxn modelId="{27B803D8-93E8-4E4A-BA4A-A0AD397949CE}" srcId="{4D6A75A9-E3AB-4EBE-82E2-7120C15C329B}" destId="{5BFCA197-8DC2-4D09-B6CD-DC978F0AE7C3}" srcOrd="0" destOrd="0" parTransId="{AB51B327-0223-4FA1-B2B4-FA3A1FEB36C0}" sibTransId="{359F8AC3-40F3-439F-A5B7-D32C3405BB86}"/>
    <dgm:cxn modelId="{EFCFC186-7D0B-4999-940A-04E333E607CD}" srcId="{4D6A75A9-E3AB-4EBE-82E2-7120C15C329B}" destId="{F142E7F4-6935-46AA-AEFD-7185CAD36EE2}" srcOrd="2" destOrd="0" parTransId="{2718495A-1DAB-4264-8FFA-71DA7F1B94D6}" sibTransId="{4C33E512-8FEB-4C6B-A865-0D8011FC34FA}"/>
    <dgm:cxn modelId="{7CE32EEB-0120-4466-90EC-7CAA2C2262DA}" type="presOf" srcId="{02BFF04E-DEC0-4949-BDB6-7AE1064E59D8}" destId="{6C60CEF3-4903-48B4-AB68-A450917B1682}" srcOrd="0" destOrd="0" presId="urn:microsoft.com/office/officeart/2005/8/layout/equation2"/>
    <dgm:cxn modelId="{0A6C0AEE-A443-4655-8F17-0269B5E03C9D}" type="presOf" srcId="{359F8AC3-40F3-439F-A5B7-D32C3405BB86}" destId="{45E809B5-F1C8-4360-9879-F838BDC6F15C}" srcOrd="0" destOrd="0" presId="urn:microsoft.com/office/officeart/2005/8/layout/equation2"/>
    <dgm:cxn modelId="{B0347B84-24BF-4BA6-94BD-DA0D1B8A9659}" type="presOf" srcId="{976056BF-8E45-4738-9938-9E0197683AC8}" destId="{E8C5A2BF-7A9F-48EA-852E-1732F6C3AD46}" srcOrd="0" destOrd="0" presId="urn:microsoft.com/office/officeart/2005/8/layout/equation2"/>
    <dgm:cxn modelId="{A1D422AB-F86A-4573-8244-109AC7E62E53}" type="presOf" srcId="{F142E7F4-6935-46AA-AEFD-7185CAD36EE2}" destId="{32557B28-A1B7-444B-A884-53EF1207F265}" srcOrd="0" destOrd="0" presId="urn:microsoft.com/office/officeart/2005/8/layout/equation2"/>
    <dgm:cxn modelId="{08BD2E10-6FCD-4E26-8C2D-501684549D22}" type="presParOf" srcId="{D2B9C136-863F-46C3-9A77-ABB2DF65ED86}" destId="{99ABCC6D-3534-4EAA-B739-C7F2F9389E68}" srcOrd="0" destOrd="0" presId="urn:microsoft.com/office/officeart/2005/8/layout/equation2"/>
    <dgm:cxn modelId="{3341DD41-20ED-4D00-825D-DBA02CEB8C27}" type="presParOf" srcId="{99ABCC6D-3534-4EAA-B739-C7F2F9389E68}" destId="{E826CD24-B617-4090-91F9-23E7CCF64082}" srcOrd="0" destOrd="0" presId="urn:microsoft.com/office/officeart/2005/8/layout/equation2"/>
    <dgm:cxn modelId="{31D89959-60E3-4565-9115-12B26F1D9CA4}" type="presParOf" srcId="{99ABCC6D-3534-4EAA-B739-C7F2F9389E68}" destId="{031F50E4-D0EA-439E-8AB0-DEAF35AD8536}" srcOrd="1" destOrd="0" presId="urn:microsoft.com/office/officeart/2005/8/layout/equation2"/>
    <dgm:cxn modelId="{63D88125-F45A-4CB1-AC65-C4F939FE2DEC}" type="presParOf" srcId="{99ABCC6D-3534-4EAA-B739-C7F2F9389E68}" destId="{45E809B5-F1C8-4360-9879-F838BDC6F15C}" srcOrd="2" destOrd="0" presId="urn:microsoft.com/office/officeart/2005/8/layout/equation2"/>
    <dgm:cxn modelId="{7A84F4E8-4EFF-42B2-BCD6-C06D8F18E607}" type="presParOf" srcId="{99ABCC6D-3534-4EAA-B739-C7F2F9389E68}" destId="{9BFDD607-B4F5-40EA-8B62-2BE145AD19EE}" srcOrd="3" destOrd="0" presId="urn:microsoft.com/office/officeart/2005/8/layout/equation2"/>
    <dgm:cxn modelId="{13A1EB87-D241-4914-A065-CA7DEA778CD9}" type="presParOf" srcId="{99ABCC6D-3534-4EAA-B739-C7F2F9389E68}" destId="{E8C5A2BF-7A9F-48EA-852E-1732F6C3AD46}" srcOrd="4" destOrd="0" presId="urn:microsoft.com/office/officeart/2005/8/layout/equation2"/>
    <dgm:cxn modelId="{DE47619A-6532-4277-B05E-F3C5521FA599}" type="presParOf" srcId="{D2B9C136-863F-46C3-9A77-ABB2DF65ED86}" destId="{6C60CEF3-4903-48B4-AB68-A450917B1682}" srcOrd="1" destOrd="0" presId="urn:microsoft.com/office/officeart/2005/8/layout/equation2"/>
    <dgm:cxn modelId="{AA001760-38BC-4D98-8DA3-CAD77DE07594}" type="presParOf" srcId="{6C60CEF3-4903-48B4-AB68-A450917B1682}" destId="{CC4BBB7E-86ED-4C58-B508-E8D939AEC6C7}" srcOrd="0" destOrd="0" presId="urn:microsoft.com/office/officeart/2005/8/layout/equation2"/>
    <dgm:cxn modelId="{D0F1AD78-2D73-4BA9-B0B9-81FC36FB2C36}" type="presParOf" srcId="{D2B9C136-863F-46C3-9A77-ABB2DF65ED86}" destId="{32557B28-A1B7-444B-A884-53EF1207F265}" srcOrd="2" destOrd="0" presId="urn:microsoft.com/office/officeart/2005/8/layout/equati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26CD24-B617-4090-91F9-23E7CCF64082}">
      <dsp:nvSpPr>
        <dsp:cNvPr id="0" name=""/>
        <dsp:cNvSpPr/>
      </dsp:nvSpPr>
      <dsp:spPr>
        <a:xfrm>
          <a:off x="1279445" y="2265"/>
          <a:ext cx="1575196" cy="1575196"/>
        </a:xfrm>
        <a:prstGeom prst="ellipse">
          <a:avLst/>
        </a:prstGeom>
        <a:gradFill rotWithShape="0">
          <a:gsLst>
            <a:gs pos="0">
              <a:schemeClr val="accent2">
                <a:shade val="80000"/>
                <a:hueOff val="0"/>
                <a:satOff val="0"/>
                <a:lumOff val="0"/>
                <a:alphaOff val="0"/>
                <a:tint val="43000"/>
                <a:satMod val="165000"/>
              </a:schemeClr>
            </a:gs>
            <a:gs pos="55000">
              <a:schemeClr val="accent2">
                <a:shade val="80000"/>
                <a:hueOff val="0"/>
                <a:satOff val="0"/>
                <a:lumOff val="0"/>
                <a:alphaOff val="0"/>
                <a:tint val="83000"/>
                <a:satMod val="155000"/>
              </a:schemeClr>
            </a:gs>
            <a:gs pos="100000">
              <a:schemeClr val="accent2">
                <a:shade val="8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Decline </a:t>
          </a:r>
          <a:r>
            <a:rPr lang="en-US" sz="1300" kern="1200" smtClean="0"/>
            <a:t>in     K-12 </a:t>
          </a:r>
          <a:r>
            <a:rPr lang="en-US" sz="1300" kern="1200" dirty="0" smtClean="0"/>
            <a:t>text complexity</a:t>
          </a:r>
          <a:endParaRPr lang="en-US" sz="1300" kern="1200" dirty="0"/>
        </a:p>
      </dsp:txBody>
      <dsp:txXfrm>
        <a:off x="1279445" y="2265"/>
        <a:ext cx="1575196" cy="1575196"/>
      </dsp:txXfrm>
    </dsp:sp>
    <dsp:sp modelId="{45E809B5-F1C8-4360-9879-F838BDC6F15C}">
      <dsp:nvSpPr>
        <dsp:cNvPr id="0" name=""/>
        <dsp:cNvSpPr/>
      </dsp:nvSpPr>
      <dsp:spPr>
        <a:xfrm>
          <a:off x="1610236" y="1705367"/>
          <a:ext cx="913614" cy="913614"/>
        </a:xfrm>
        <a:prstGeom prst="mathPlus">
          <a:avLst/>
        </a:prstGeom>
        <a:gradFill rotWithShape="0">
          <a:gsLst>
            <a:gs pos="0">
              <a:schemeClr val="accent2">
                <a:shade val="90000"/>
                <a:hueOff val="0"/>
                <a:satOff val="0"/>
                <a:lumOff val="0"/>
                <a:alphaOff val="0"/>
                <a:tint val="43000"/>
                <a:satMod val="165000"/>
              </a:schemeClr>
            </a:gs>
            <a:gs pos="55000">
              <a:schemeClr val="accent2">
                <a:shade val="90000"/>
                <a:hueOff val="0"/>
                <a:satOff val="0"/>
                <a:lumOff val="0"/>
                <a:alphaOff val="0"/>
                <a:tint val="83000"/>
                <a:satMod val="155000"/>
              </a:schemeClr>
            </a:gs>
            <a:gs pos="100000">
              <a:schemeClr val="accent2">
                <a:shade val="9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610236" y="1705367"/>
        <a:ext cx="913614" cy="913614"/>
      </dsp:txXfrm>
    </dsp:sp>
    <dsp:sp modelId="{E8C5A2BF-7A9F-48EA-852E-1732F6C3AD46}">
      <dsp:nvSpPr>
        <dsp:cNvPr id="0" name=""/>
        <dsp:cNvSpPr/>
      </dsp:nvSpPr>
      <dsp:spPr>
        <a:xfrm>
          <a:off x="1279445" y="2746888"/>
          <a:ext cx="1575196" cy="1575196"/>
        </a:xfrm>
        <a:prstGeom prst="ellipse">
          <a:avLst/>
        </a:prstGeom>
        <a:gradFill rotWithShape="0">
          <a:gsLst>
            <a:gs pos="0">
              <a:schemeClr val="accent2">
                <a:shade val="80000"/>
                <a:hueOff val="44392"/>
                <a:satOff val="-9753"/>
                <a:lumOff val="15552"/>
                <a:alphaOff val="0"/>
                <a:tint val="43000"/>
                <a:satMod val="165000"/>
              </a:schemeClr>
            </a:gs>
            <a:gs pos="55000">
              <a:schemeClr val="accent2">
                <a:shade val="80000"/>
                <a:hueOff val="44392"/>
                <a:satOff val="-9753"/>
                <a:lumOff val="15552"/>
                <a:alphaOff val="0"/>
                <a:tint val="83000"/>
                <a:satMod val="155000"/>
              </a:schemeClr>
            </a:gs>
            <a:gs pos="100000">
              <a:schemeClr val="accent2">
                <a:shade val="80000"/>
                <a:hueOff val="44392"/>
                <a:satOff val="-9753"/>
                <a:lumOff val="15552"/>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Lack of focus on independent reading of complex texts</a:t>
          </a:r>
          <a:endParaRPr lang="en-US" sz="1300" kern="1200" dirty="0"/>
        </a:p>
      </dsp:txBody>
      <dsp:txXfrm>
        <a:off x="1279445" y="2746888"/>
        <a:ext cx="1575196" cy="1575196"/>
      </dsp:txXfrm>
    </dsp:sp>
    <dsp:sp modelId="{6C60CEF3-4903-48B4-AB68-A450917B1682}">
      <dsp:nvSpPr>
        <dsp:cNvPr id="0" name=""/>
        <dsp:cNvSpPr/>
      </dsp:nvSpPr>
      <dsp:spPr>
        <a:xfrm>
          <a:off x="3090922" y="1869188"/>
          <a:ext cx="500912" cy="585973"/>
        </a:xfrm>
        <a:prstGeom prst="rightArrow">
          <a:avLst>
            <a:gd name="adj1" fmla="val 60000"/>
            <a:gd name="adj2" fmla="val 50000"/>
          </a:avLst>
        </a:prstGeom>
        <a:gradFill rotWithShape="0">
          <a:gsLst>
            <a:gs pos="0">
              <a:schemeClr val="accent2">
                <a:shade val="90000"/>
                <a:hueOff val="88658"/>
                <a:satOff val="-19253"/>
                <a:lumOff val="29045"/>
                <a:alphaOff val="0"/>
                <a:tint val="43000"/>
                <a:satMod val="165000"/>
              </a:schemeClr>
            </a:gs>
            <a:gs pos="55000">
              <a:schemeClr val="accent2">
                <a:shade val="90000"/>
                <a:hueOff val="88658"/>
                <a:satOff val="-19253"/>
                <a:lumOff val="29045"/>
                <a:alphaOff val="0"/>
                <a:tint val="83000"/>
                <a:satMod val="155000"/>
              </a:schemeClr>
            </a:gs>
            <a:gs pos="100000">
              <a:schemeClr val="accent2">
                <a:shade val="90000"/>
                <a:hueOff val="88658"/>
                <a:satOff val="-19253"/>
                <a:lumOff val="29045"/>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090922" y="1869188"/>
        <a:ext cx="500912" cy="585973"/>
      </dsp:txXfrm>
    </dsp:sp>
    <dsp:sp modelId="{32557B28-A1B7-444B-A884-53EF1207F265}">
      <dsp:nvSpPr>
        <dsp:cNvPr id="0" name=""/>
        <dsp:cNvSpPr/>
      </dsp:nvSpPr>
      <dsp:spPr>
        <a:xfrm>
          <a:off x="3799760" y="586978"/>
          <a:ext cx="3150393" cy="3150393"/>
        </a:xfrm>
        <a:prstGeom prst="ellipse">
          <a:avLst/>
        </a:prstGeom>
        <a:gradFill rotWithShape="0">
          <a:gsLst>
            <a:gs pos="0">
              <a:schemeClr val="accent2">
                <a:shade val="80000"/>
                <a:hueOff val="88784"/>
                <a:satOff val="-19505"/>
                <a:lumOff val="31104"/>
                <a:alphaOff val="0"/>
                <a:tint val="43000"/>
                <a:satMod val="165000"/>
              </a:schemeClr>
            </a:gs>
            <a:gs pos="55000">
              <a:schemeClr val="accent2">
                <a:shade val="80000"/>
                <a:hueOff val="88784"/>
                <a:satOff val="-19505"/>
                <a:lumOff val="31104"/>
                <a:alphaOff val="0"/>
                <a:tint val="83000"/>
                <a:satMod val="155000"/>
              </a:schemeClr>
            </a:gs>
            <a:gs pos="100000">
              <a:schemeClr val="accent2">
                <a:shade val="80000"/>
                <a:hueOff val="88784"/>
                <a:satOff val="-19505"/>
                <a:lumOff val="31104"/>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Deterioration in overall reading ability</a:t>
          </a:r>
          <a:endParaRPr lang="en-US" sz="2800" kern="1200" dirty="0"/>
        </a:p>
      </dsp:txBody>
      <dsp:txXfrm>
        <a:off x="3799760" y="586978"/>
        <a:ext cx="3150393" cy="315039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24BB4A-3452-4542-806C-B1A2AA335064}" type="datetimeFigureOut">
              <a:rPr lang="en-US" smtClean="0"/>
              <a:pPr/>
              <a:t>6/7/2013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FC0DBB-35EE-4B1D-AD3A-FC04AB1820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A1719A-FBF3-4F99-82FA-2ADCD58C4B6C}" type="datetimeFigureOut">
              <a:rPr lang="en-US" smtClean="0"/>
              <a:pPr/>
              <a:t>6/7/2013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05F65-C2BC-46ED-92C1-C8E7FEFD3C4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Facilitator</a:t>
            </a:r>
            <a:r>
              <a:rPr lang="en-US" b="0" dirty="0" smtClean="0"/>
              <a:t>:</a:t>
            </a:r>
            <a:endParaRPr lang="en-US" baseline="0" dirty="0" smtClean="0"/>
          </a:p>
          <a:p>
            <a:pPr>
              <a:buFont typeface="Arial" pitchFamily="34" charset="0"/>
              <a:buChar char="•"/>
            </a:pPr>
            <a:endParaRPr lang="en-US" dirty="0" smtClean="0"/>
          </a:p>
          <a:p>
            <a:pPr>
              <a:buFont typeface="Arial" pitchFamily="34" charset="0"/>
              <a:buChar char="•"/>
            </a:pPr>
            <a:r>
              <a:rPr lang="en-US" dirty="0" smtClean="0"/>
              <a:t>Please</a:t>
            </a:r>
            <a:r>
              <a:rPr lang="en-US" baseline="0" dirty="0" smtClean="0"/>
              <a:t> take a moment to jot down your understandings of text complexity in order to activate prior knowledge.  </a:t>
            </a:r>
          </a:p>
          <a:p>
            <a:pPr>
              <a:buFont typeface="Arial" pitchFamily="34" charset="0"/>
              <a:buChar char="•"/>
            </a:pPr>
            <a:r>
              <a:rPr lang="en-US" baseline="0" dirty="0" smtClean="0"/>
              <a:t>Share with others at your table.</a:t>
            </a:r>
            <a:endParaRPr lang="en-US" sz="16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Facilitator</a:t>
            </a:r>
            <a:r>
              <a:rPr lang="en-US" dirty="0" smtClean="0"/>
              <a:t>:</a:t>
            </a:r>
          </a:p>
          <a:p>
            <a:pPr>
              <a:buFont typeface="Arial" pitchFamily="34" charset="0"/>
              <a:buChar char="•"/>
            </a:pPr>
            <a:r>
              <a:rPr lang="en-US" dirty="0" smtClean="0"/>
              <a:t>Kansas</a:t>
            </a:r>
            <a:r>
              <a:rPr lang="en-US" baseline="0" dirty="0" smtClean="0"/>
              <a:t> State Department of Education included this example scale to show how the previous Lexile bands measured up to the Common Core Lexile “stretch” bands.  </a:t>
            </a:r>
          </a:p>
          <a:p>
            <a:pPr>
              <a:buFont typeface="Arial" pitchFamily="34" charset="0"/>
              <a:buChar char="•"/>
            </a:pPr>
            <a:r>
              <a:rPr lang="en-US" baseline="0" dirty="0" smtClean="0"/>
              <a:t>Notice the current gap in range and complexity between high school and college.</a:t>
            </a:r>
          </a:p>
          <a:p>
            <a:pPr lvl="1">
              <a:buFont typeface="Arial" pitchFamily="34" charset="0"/>
              <a:buChar char="•"/>
            </a:pPr>
            <a:r>
              <a:rPr lang="en-US" baseline="0" dirty="0" smtClean="0"/>
              <a:t>According to Gary L. Williamson, the gap is equivalent to 1.5 standard deviations and more than the Lexile difference between grade 4 and grade 8 texts.  (Common </a:t>
            </a:r>
            <a:r>
              <a:rPr lang="en-US" baseline="0" smtClean="0"/>
              <a:t>Core Appendix A, p.3)</a:t>
            </a:r>
            <a:endParaRPr lang="en-US"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r>
              <a:rPr lang="en-US" sz="1400" dirty="0" smtClean="0"/>
              <a:t>:</a:t>
            </a:r>
          </a:p>
          <a:p>
            <a:pPr>
              <a:buFont typeface="Arial" pitchFamily="34" charset="0"/>
              <a:buChar char="•"/>
            </a:pPr>
            <a:r>
              <a:rPr lang="en-US" sz="1400" dirty="0" smtClean="0"/>
              <a:t>The</a:t>
            </a:r>
            <a:r>
              <a:rPr lang="en-US" sz="1400" baseline="0" dirty="0" smtClean="0"/>
              <a:t> combination of our K-12 texts declining in complexity AND the lack of focus on independent reading of complex texts is creating this overall decline in reading ability.  </a:t>
            </a:r>
          </a:p>
          <a:p>
            <a:pPr>
              <a:buFont typeface="Arial" pitchFamily="34" charset="0"/>
              <a:buChar char="•"/>
            </a:pPr>
            <a:r>
              <a:rPr lang="en-US" sz="1400" baseline="0" dirty="0" smtClean="0"/>
              <a:t>Much of what students read independently is easy, ‘fluff’ reading.  </a:t>
            </a:r>
          </a:p>
          <a:p>
            <a:pPr lvl="1">
              <a:buFont typeface="Arial" pitchFamily="34" charset="0"/>
              <a:buChar char="•"/>
            </a:pPr>
            <a:r>
              <a:rPr lang="en-US" sz="1400" baseline="0" dirty="0" smtClean="0"/>
              <a:t>It is not stretching them enough.</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r>
              <a:rPr lang="en-US" sz="1400" dirty="0" smtClean="0"/>
              <a:t>:</a:t>
            </a:r>
          </a:p>
          <a:p>
            <a:pPr>
              <a:buFont typeface="Arial" pitchFamily="34" charset="0"/>
              <a:buChar char="•"/>
            </a:pPr>
            <a:r>
              <a:rPr lang="en-US" sz="1400" dirty="0" smtClean="0"/>
              <a:t>There</a:t>
            </a:r>
            <a:r>
              <a:rPr lang="en-US" sz="1400" baseline="0" dirty="0" smtClean="0"/>
              <a:t> has been a great deal of research addressing the issues in the workforce.  </a:t>
            </a:r>
          </a:p>
          <a:p>
            <a:pPr>
              <a:buFont typeface="Arial" pitchFamily="34" charset="0"/>
              <a:buChar char="•"/>
            </a:pPr>
            <a:r>
              <a:rPr lang="en-US" sz="1400" baseline="0" dirty="0" smtClean="0"/>
              <a:t>Students entering trades are finding it difficult to comprehend technical manuals.</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114800"/>
            <a:ext cx="6400800" cy="4724400"/>
          </a:xfrm>
        </p:spPr>
        <p:txBody>
          <a:bodyPr>
            <a:normAutofit fontScale="92500" lnSpcReduction="20000"/>
          </a:bodyPr>
          <a:lstStyle/>
          <a:p>
            <a:r>
              <a:rPr lang="en-US" sz="1400" b="1" dirty="0" smtClean="0"/>
              <a:t>Facilitator</a:t>
            </a:r>
            <a:r>
              <a:rPr lang="en-US" sz="1400" dirty="0" smtClean="0"/>
              <a:t>:</a:t>
            </a:r>
            <a:r>
              <a:rPr lang="en-US" sz="1400" baseline="0" dirty="0" smtClean="0"/>
              <a:t>  </a:t>
            </a:r>
          </a:p>
          <a:p>
            <a:pPr>
              <a:buFont typeface="Arial" pitchFamily="34" charset="0"/>
              <a:buChar char="•"/>
            </a:pPr>
            <a:r>
              <a:rPr lang="en-US" sz="1400" dirty="0" smtClean="0"/>
              <a:t>Many</a:t>
            </a:r>
            <a:r>
              <a:rPr lang="en-US" sz="1400" baseline="0" dirty="0" smtClean="0"/>
              <a:t> educators would look to a quantitative measure, such as Lexile, to determine the level of a text.  </a:t>
            </a:r>
          </a:p>
          <a:p>
            <a:pPr>
              <a:buFont typeface="Arial" pitchFamily="34" charset="0"/>
              <a:buChar char="•"/>
            </a:pPr>
            <a:r>
              <a:rPr lang="en-US" sz="1400" baseline="0" dirty="0" smtClean="0"/>
              <a:t>Some would consider aspects included in the qualitative measures, but there was no clear way to combine the measures.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The Standards’ model shows that each part (qualitative, quantitative, reader and task) is represented equally.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1" kern="1200" dirty="0" smtClean="0">
                <a:solidFill>
                  <a:schemeClr val="tx1"/>
                </a:solidFill>
                <a:latin typeface="+mn-lt"/>
                <a:ea typeface="+mn-ea"/>
                <a:cs typeface="+mn-cs"/>
              </a:rPr>
              <a:t>Why do you think the model places an equal emphasis on each part?  </a:t>
            </a:r>
          </a:p>
          <a:p>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p>
          <a:p>
            <a:pPr>
              <a:buFont typeface="Arial" pitchFamily="34" charset="0"/>
              <a:buChar char="•"/>
            </a:pPr>
            <a:r>
              <a:rPr lang="en-US" sz="1400" baseline="0" dirty="0" smtClean="0"/>
              <a:t>Appendix B is very helpful because it organizes the texts by genre and grade band.  </a:t>
            </a:r>
          </a:p>
          <a:p>
            <a:pPr lvl="1">
              <a:buFont typeface="Arial" pitchFamily="34" charset="0"/>
              <a:buChar char="•"/>
            </a:pPr>
            <a:r>
              <a:rPr lang="en-US" sz="1400" baseline="0" dirty="0" smtClean="0"/>
              <a:t>For example:</a:t>
            </a:r>
          </a:p>
          <a:p>
            <a:pPr lvl="2">
              <a:buFont typeface="Arial" pitchFamily="34" charset="0"/>
              <a:buChar char="•"/>
            </a:pPr>
            <a:r>
              <a:rPr lang="en-US" sz="1400" baseline="0" dirty="0" smtClean="0"/>
              <a:t>If you are searching for an appropriate read aloud, there is a list of recommended texts for each grade band.  </a:t>
            </a:r>
          </a:p>
          <a:p>
            <a:pPr lvl="2">
              <a:buFont typeface="Arial" pitchFamily="34" charset="0"/>
              <a:buChar char="•"/>
            </a:pPr>
            <a:r>
              <a:rPr lang="en-US" sz="1400" baseline="0" dirty="0" smtClean="0"/>
              <a:t>Informational texts are further divided into: science, math, technical subjects and history, social studies.</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r>
              <a:rPr lang="en-US" sz="1400" dirty="0" smtClean="0"/>
              <a:t>:</a:t>
            </a:r>
          </a:p>
          <a:p>
            <a:pPr>
              <a:buFont typeface="Arial" pitchFamily="34" charset="0"/>
              <a:buChar char="•"/>
            </a:pPr>
            <a:r>
              <a:rPr lang="en-US" sz="1400" dirty="0" smtClean="0"/>
              <a:t>It is clear that text complexity has an</a:t>
            </a:r>
            <a:r>
              <a:rPr lang="en-US" sz="1400" baseline="0" dirty="0" smtClean="0"/>
              <a:t> important focus in the Common Core State Standards.  </a:t>
            </a:r>
          </a:p>
          <a:p>
            <a:pPr>
              <a:buFont typeface="Arial" pitchFamily="34" charset="0"/>
              <a:buChar char="•"/>
            </a:pPr>
            <a:endParaRPr lang="en-US" sz="1400" baseline="0" dirty="0" smtClean="0"/>
          </a:p>
          <a:p>
            <a:pPr>
              <a:buFont typeface="Arial" pitchFamily="34" charset="0"/>
              <a:buChar char="•"/>
            </a:pPr>
            <a:r>
              <a:rPr lang="en-US" sz="1400" baseline="0" dirty="0" smtClean="0"/>
              <a:t>One of the 10 reading standards is dedicated to it. </a:t>
            </a:r>
          </a:p>
          <a:p>
            <a:pPr>
              <a:buFont typeface="Arial" pitchFamily="34" charset="0"/>
              <a:buChar char="•"/>
            </a:pPr>
            <a:endParaRPr lang="en-US" sz="1400" baseline="0" dirty="0" smtClean="0"/>
          </a:p>
          <a:p>
            <a:pPr>
              <a:buFont typeface="Arial" pitchFamily="34" charset="0"/>
              <a:buChar char="•"/>
            </a:pPr>
            <a:r>
              <a:rPr lang="en-US" sz="1400" baseline="0" dirty="0" smtClean="0"/>
              <a:t>This page shows the 10 reading anchor standards.  </a:t>
            </a:r>
          </a:p>
          <a:p>
            <a:pPr>
              <a:buFont typeface="Arial" pitchFamily="34" charset="0"/>
              <a:buChar char="•"/>
            </a:pPr>
            <a:endParaRPr lang="en-US" sz="1400" baseline="0" dirty="0" smtClean="0"/>
          </a:p>
          <a:p>
            <a:pPr>
              <a:buFont typeface="Arial" pitchFamily="34" charset="0"/>
              <a:buChar char="•"/>
            </a:pPr>
            <a:r>
              <a:rPr lang="en-US" sz="1400" baseline="0" dirty="0" smtClean="0"/>
              <a:t>Remember, the anchor standards are those broad standards that define what students should be able to do by the time they leave high school and enter either college or career.   </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sz="1400" b="1" dirty="0" smtClean="0"/>
              <a:t>Facilitator</a:t>
            </a:r>
            <a:r>
              <a:rPr lang="en-US" sz="1400" dirty="0" smtClean="0"/>
              <a:t>:</a:t>
            </a:r>
          </a:p>
          <a:p>
            <a:pPr>
              <a:buFont typeface="Arial" pitchFamily="34" charset="0"/>
              <a:buChar char="•"/>
            </a:pPr>
            <a:r>
              <a:rPr lang="en-US" sz="1400" dirty="0" smtClean="0"/>
              <a:t>This graphic is found in</a:t>
            </a:r>
            <a:r>
              <a:rPr lang="en-US" sz="1400" baseline="0" dirty="0" smtClean="0"/>
              <a:t> Appendix A and shows the </a:t>
            </a:r>
            <a:r>
              <a:rPr lang="en-US" sz="1400" dirty="0" smtClean="0"/>
              <a:t>11 steps to get us to anchor standard 10.  </a:t>
            </a:r>
          </a:p>
          <a:p>
            <a:pPr>
              <a:buFont typeface="Arial" pitchFamily="34" charset="0"/>
              <a:buChar char="•"/>
            </a:pPr>
            <a:r>
              <a:rPr lang="en-US" sz="1400" dirty="0" smtClean="0"/>
              <a:t>Notice that grades are banded together.</a:t>
            </a:r>
            <a:r>
              <a:rPr lang="en-US" sz="1400" baseline="0" dirty="0" smtClean="0"/>
              <a:t>  For example, K-1, 2-3, 4-5, 6-8, 9-10, and 11-CCR.  </a:t>
            </a:r>
          </a:p>
          <a:p>
            <a:pPr>
              <a:buFont typeface="Arial" pitchFamily="34" charset="0"/>
              <a:buChar char="•"/>
            </a:pPr>
            <a:r>
              <a:rPr lang="en-US" sz="1400" baseline="0" dirty="0" smtClean="0"/>
              <a:t>By reading the standards closely you will notice that the expectation of the beginning of the grade band is that students will be able to read those texts with scaffolding as needed and the expectation at the end of the grade band is that students will be reading those texts independently and proficiently.</a:t>
            </a:r>
          </a:p>
          <a:p>
            <a:pPr>
              <a:buFont typeface="Arial" pitchFamily="34" charset="0"/>
              <a:buChar char="•"/>
            </a:pPr>
            <a:r>
              <a:rPr lang="en-US" sz="1400" baseline="0" dirty="0" smtClean="0"/>
              <a:t>Notice that the expectation includes all genres.  </a:t>
            </a:r>
          </a:p>
          <a:p>
            <a:pPr lvl="1">
              <a:buFont typeface="Arial" pitchFamily="34" charset="0"/>
              <a:buChar char="•"/>
            </a:pPr>
            <a:r>
              <a:rPr lang="en-US" sz="1400" baseline="0" dirty="0" smtClean="0"/>
              <a:t>Once students enter grade 6, history/social studies and science/technical texts are added to literary and informational text expectations.</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6248400" cy="4800600"/>
          </a:xfrm>
        </p:spPr>
        <p:txBody>
          <a:bodyPr>
            <a:normAutofit fontScale="92500" lnSpcReduction="10000"/>
          </a:bodyPr>
          <a:lstStyle/>
          <a:p>
            <a:r>
              <a:rPr lang="en-US" sz="1400" b="1" dirty="0" smtClean="0"/>
              <a:t>Participants: </a:t>
            </a:r>
          </a:p>
          <a:p>
            <a:pPr marL="342900" indent="-342900">
              <a:buFont typeface="+mj-lt"/>
              <a:buAutoNum type="arabicPeriod"/>
            </a:pPr>
            <a:r>
              <a:rPr lang="en-US" sz="1400" b="0" dirty="0" smtClean="0"/>
              <a:t>Read</a:t>
            </a:r>
            <a:r>
              <a:rPr lang="en-US" sz="1400" b="0" baseline="0" dirty="0" smtClean="0"/>
              <a:t> slide.  </a:t>
            </a:r>
          </a:p>
          <a:p>
            <a:pPr marL="342900" indent="-342900">
              <a:buFont typeface="+mj-lt"/>
              <a:buAutoNum type="arabicPeriod"/>
            </a:pPr>
            <a:r>
              <a:rPr lang="en-US" sz="1400" b="0" baseline="0" dirty="0" smtClean="0"/>
              <a:t>Discuss with a partner their understanding of “engaging students in a productive struggle with the text”.</a:t>
            </a:r>
            <a:endParaRPr lang="en-US" sz="1400" b="0" dirty="0" smtClean="0"/>
          </a:p>
          <a:p>
            <a:r>
              <a:rPr lang="en-US" sz="1400" b="1" dirty="0" smtClean="0"/>
              <a:t>Facilitator</a:t>
            </a:r>
            <a:r>
              <a:rPr lang="en-US" sz="1400" dirty="0" smtClean="0"/>
              <a:t>:</a:t>
            </a:r>
          </a:p>
          <a:p>
            <a:pPr>
              <a:buFont typeface="Arial" pitchFamily="34" charset="0"/>
              <a:buChar char="•"/>
            </a:pPr>
            <a:r>
              <a:rPr lang="en-US" sz="1400" dirty="0" smtClean="0"/>
              <a:t>Thinking</a:t>
            </a:r>
            <a:r>
              <a:rPr lang="en-US" sz="1400" baseline="0" dirty="0" smtClean="0"/>
              <a:t> about strategies and skills has been at the forefront of many instructional practices.  </a:t>
            </a:r>
          </a:p>
          <a:p>
            <a:pPr lvl="1">
              <a:buFont typeface="Arial" pitchFamily="34" charset="0"/>
              <a:buChar char="•"/>
            </a:pPr>
            <a:r>
              <a:rPr lang="en-US" sz="1400" baseline="0" dirty="0" smtClean="0"/>
              <a:t>We often find texts that are ‘comfortable’ for students in order for them to master the skills.  </a:t>
            </a:r>
          </a:p>
          <a:p>
            <a:pPr lvl="1">
              <a:buFont typeface="Arial" pitchFamily="34" charset="0"/>
              <a:buChar char="•"/>
            </a:pPr>
            <a:r>
              <a:rPr lang="en-US" sz="1400" baseline="0" dirty="0" smtClean="0"/>
              <a:t>This doesn’t allow students to progress to higher levels of text quickly enough.  </a:t>
            </a:r>
          </a:p>
          <a:p>
            <a:pPr lvl="1">
              <a:buFont typeface="Arial" pitchFamily="34" charset="0"/>
              <a:buChar char="•"/>
            </a:pPr>
            <a:r>
              <a:rPr lang="en-US" sz="1400" baseline="0" dirty="0" smtClean="0"/>
              <a:t>We now need to turn things around and focus on the level of text.  </a:t>
            </a:r>
          </a:p>
          <a:p>
            <a:pPr lvl="1">
              <a:buFont typeface="Arial" pitchFamily="34" charset="0"/>
              <a:buChar char="•"/>
            </a:pPr>
            <a:r>
              <a:rPr lang="en-US" sz="1400" baseline="0" dirty="0" smtClean="0"/>
              <a:t>This is going to require more scaffolding and lesson planning on the part of the teacher.  </a:t>
            </a:r>
          </a:p>
          <a:p>
            <a:pPr lvl="1">
              <a:buFont typeface="Arial" pitchFamily="34" charset="0"/>
              <a:buChar char="•"/>
            </a:pPr>
            <a:r>
              <a:rPr lang="en-US" sz="1400" baseline="0" dirty="0" smtClean="0"/>
              <a:t>Matching students with texts that are difficult is not a comfortable thing to do.  </a:t>
            </a:r>
          </a:p>
          <a:p>
            <a:pPr lvl="1">
              <a:buFont typeface="Arial" pitchFamily="34" charset="0"/>
              <a:buChar char="•"/>
            </a:pPr>
            <a:r>
              <a:rPr lang="en-US" sz="1400" baseline="0" dirty="0" smtClean="0"/>
              <a:t>Students get easily frustrated.  </a:t>
            </a:r>
          </a:p>
          <a:p>
            <a:pPr lvl="1">
              <a:buFont typeface="Arial" pitchFamily="34" charset="0"/>
              <a:buChar char="•"/>
            </a:pPr>
            <a:r>
              <a:rPr lang="en-US" sz="1400" baseline="0" dirty="0" smtClean="0"/>
              <a:t>It’s going to be a difficult task to maintain engagement and challenge them at the same time.</a:t>
            </a:r>
          </a:p>
          <a:p>
            <a:pPr lvl="0">
              <a:buFont typeface="Arial" pitchFamily="34" charset="0"/>
              <a:buChar char="•"/>
            </a:pPr>
            <a:r>
              <a:rPr lang="en-US" sz="1400" baseline="0" dirty="0" smtClean="0"/>
              <a:t>SHOW TIM SHANAHAN VIDEO</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r>
              <a:rPr lang="en-US" sz="1400" dirty="0" smtClean="0"/>
              <a:t>:</a:t>
            </a:r>
            <a:r>
              <a:rPr lang="en-US" sz="1400" baseline="0" dirty="0" smtClean="0"/>
              <a:t> </a:t>
            </a:r>
          </a:p>
          <a:p>
            <a:pPr>
              <a:buFont typeface="Arial" pitchFamily="34" charset="0"/>
              <a:buChar char="•"/>
            </a:pPr>
            <a:r>
              <a:rPr lang="en-US" sz="1400" dirty="0" smtClean="0"/>
              <a:t>These</a:t>
            </a:r>
            <a:r>
              <a:rPr lang="en-US" sz="1400" baseline="0" dirty="0" smtClean="0"/>
              <a:t> results imply that spending too much time teaching strategies so that students are really proficient and independent with the particular strategy is not doing students any good unless they are actually reading complex texts.  </a:t>
            </a:r>
          </a:p>
          <a:p>
            <a:pPr>
              <a:buFont typeface="Arial" pitchFamily="34" charset="0"/>
              <a:buChar char="•"/>
            </a:pPr>
            <a:r>
              <a:rPr lang="en-US" sz="1400" baseline="0" dirty="0" smtClean="0"/>
              <a:t>Students who have mastered the strategies aren’t necessarily able to apply those strategies with complex texts.</a:t>
            </a:r>
          </a:p>
          <a:p>
            <a:pPr lvl="1">
              <a:buFont typeface="Arial" pitchFamily="34" charset="0"/>
              <a:buChar char="•"/>
            </a:pPr>
            <a:r>
              <a:rPr lang="en-US" sz="1400" baseline="0" dirty="0" smtClean="0"/>
              <a:t>There are teachers who teach these strategies only using simple picture books, rather than giving the students time to interact with complex texts.</a:t>
            </a:r>
          </a:p>
          <a:p>
            <a:pPr>
              <a:buFont typeface="Arial" pitchFamily="34" charset="0"/>
              <a:buChar char="•"/>
            </a:pPr>
            <a:r>
              <a:rPr lang="en-US" sz="1400" baseline="0" dirty="0" smtClean="0"/>
              <a:t>If students don’t do well, rather than explicitly re-teaching the strategies, teachers need to work on getting students to work through texts of higher complexity.</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r>
              <a:rPr lang="en-US" sz="1400" dirty="0" smtClean="0"/>
              <a:t>:</a:t>
            </a:r>
          </a:p>
          <a:p>
            <a:r>
              <a:rPr lang="en-US" sz="1400" dirty="0" smtClean="0"/>
              <a:t>These</a:t>
            </a:r>
            <a:r>
              <a:rPr lang="en-US" sz="1400" baseline="0" dirty="0" smtClean="0"/>
              <a:t> conditions have left a serious gap between many high school seniors’ reading ability and the reading requirements they will face after graduation.</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Participants should:</a:t>
            </a:r>
            <a:r>
              <a:rPr lang="en-US" sz="1400" b="1" baseline="0" dirty="0" smtClean="0"/>
              <a:t> </a:t>
            </a:r>
          </a:p>
          <a:p>
            <a:r>
              <a:rPr lang="en-US" sz="1400" baseline="0" dirty="0" smtClean="0"/>
              <a:t>Discuss the implications of this quote with a partner.</a:t>
            </a:r>
          </a:p>
          <a:p>
            <a:endParaRPr lang="en-US" sz="1400" dirty="0" smtClean="0"/>
          </a:p>
          <a:p>
            <a:endParaRPr lang="en-US" sz="1400" dirty="0" smtClean="0"/>
          </a:p>
          <a:p>
            <a:r>
              <a:rPr lang="en-US" sz="1400" dirty="0" smtClean="0"/>
              <a:t>(found on page 4 in Appendix A)</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Facilitator</a:t>
            </a:r>
            <a:r>
              <a:rPr lang="en-US" sz="1400" dirty="0" smtClean="0"/>
              <a:t>:</a:t>
            </a:r>
          </a:p>
          <a:p>
            <a:r>
              <a:rPr lang="en-US" sz="1400" dirty="0" smtClean="0"/>
              <a:t>may want to say:</a:t>
            </a:r>
          </a:p>
          <a:p>
            <a:pPr marL="342900" indent="-342900">
              <a:buFont typeface="Arial" pitchFamily="34" charset="0"/>
              <a:buChar char="•"/>
            </a:pPr>
            <a:r>
              <a:rPr lang="en-US" sz="1400" dirty="0" smtClean="0"/>
              <a:t>Think</a:t>
            </a:r>
            <a:r>
              <a:rPr lang="en-US" sz="1400" baseline="0" dirty="0" smtClean="0"/>
              <a:t> about why this decline in levels of textbooks may have occurred.  </a:t>
            </a:r>
          </a:p>
          <a:p>
            <a:pPr marL="342900" indent="-342900">
              <a:buFont typeface="Arial" pitchFamily="34" charset="0"/>
              <a:buChar char="•"/>
            </a:pPr>
            <a:r>
              <a:rPr lang="en-US" sz="1400" baseline="0" dirty="0" smtClean="0"/>
              <a:t>What does this say about our instruction?  </a:t>
            </a:r>
          </a:p>
          <a:p>
            <a:pPr marL="342900" indent="-342900">
              <a:buFont typeface="Arial" pitchFamily="34" charset="0"/>
              <a:buChar char="•"/>
            </a:pPr>
            <a:r>
              <a:rPr lang="en-US" sz="1400" baseline="0" dirty="0" smtClean="0"/>
              <a:t>What’s missing?</a:t>
            </a:r>
          </a:p>
          <a:p>
            <a:endParaRPr lang="en-US" sz="1400" dirty="0" smtClean="0"/>
          </a:p>
          <a:p>
            <a:r>
              <a:rPr lang="en-US" sz="1400" dirty="0" smtClean="0"/>
              <a:t>Difficulty</a:t>
            </a:r>
            <a:r>
              <a:rPr lang="en-US" sz="1400" baseline="0" dirty="0" smtClean="0"/>
              <a:t> increase: (</a:t>
            </a:r>
            <a:r>
              <a:rPr lang="en-US" sz="1400" baseline="0" dirty="0" err="1" smtClean="0"/>
              <a:t>Stenner</a:t>
            </a:r>
            <a:r>
              <a:rPr lang="en-US" sz="1400" baseline="0" dirty="0" smtClean="0"/>
              <a:t>, </a:t>
            </a:r>
            <a:r>
              <a:rPr lang="en-US" sz="1400" baseline="0" dirty="0" err="1" smtClean="0"/>
              <a:t>Koons</a:t>
            </a:r>
            <a:r>
              <a:rPr lang="en-US" sz="1400" baseline="0" dirty="0" smtClean="0"/>
              <a:t>, &amp; Swartz)</a:t>
            </a:r>
          </a:p>
          <a:p>
            <a:r>
              <a:rPr lang="en-US" sz="1400" baseline="0" dirty="0" smtClean="0"/>
              <a:t>Textbook info: Sue Pimentel </a:t>
            </a:r>
            <a:endParaRPr lang="en-US" sz="1400" dirty="0"/>
          </a:p>
        </p:txBody>
      </p:sp>
      <p:sp>
        <p:nvSpPr>
          <p:cNvPr id="4" name="Slide Number Placeholder 3"/>
          <p:cNvSpPr>
            <a:spLocks noGrp="1"/>
          </p:cNvSpPr>
          <p:nvPr>
            <p:ph type="sldNum" sz="quarter" idx="10"/>
          </p:nvPr>
        </p:nvSpPr>
        <p:spPr/>
        <p:txBody>
          <a:bodyPr/>
          <a:lstStyle/>
          <a:p>
            <a:fld id="{02705F65-C2BC-46ED-92C1-C8E7FEFD3C4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E2826D8-4C09-4142-BD76-23E623521ED2}" type="datetimeFigureOut">
              <a:rPr lang="en-US" smtClean="0"/>
              <a:pPr/>
              <a:t>6/7/2013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6BEC9B2-87C4-48A6-8B6D-CD07916BD69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E2826D8-4C09-4142-BD76-23E623521ED2}" type="datetimeFigureOut">
              <a:rPr lang="en-US" smtClean="0"/>
              <a:pPr/>
              <a:t>6/7/2013</a:t>
            </a:fld>
            <a:endParaRPr lang="en-US" dirty="0"/>
          </a:p>
        </p:txBody>
      </p:sp>
      <p:sp>
        <p:nvSpPr>
          <p:cNvPr id="27" name="Slide Number Placeholder 26"/>
          <p:cNvSpPr>
            <a:spLocks noGrp="1"/>
          </p:cNvSpPr>
          <p:nvPr>
            <p:ph type="sldNum" sz="quarter" idx="11"/>
          </p:nvPr>
        </p:nvSpPr>
        <p:spPr/>
        <p:txBody>
          <a:bodyPr rtlCol="0"/>
          <a:lstStyle/>
          <a:p>
            <a:fld id="{26BEC9B2-87C4-48A6-8B6D-CD07916BD692}"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E2826D8-4C09-4142-BD76-23E623521ED2}" type="datetimeFigureOut">
              <a:rPr lang="en-US" smtClean="0"/>
              <a:pPr/>
              <a:t>6/7/2013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26BEC9B2-87C4-48A6-8B6D-CD07916BD6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2826D8-4C09-4142-BD76-23E623521ED2}" type="datetimeFigureOut">
              <a:rPr lang="en-US" smtClean="0"/>
              <a:pPr/>
              <a:t>6/7/2013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BEC9B2-87C4-48A6-8B6D-CD07916BD69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E2826D8-4C09-4142-BD76-23E623521ED2}" type="datetimeFigureOut">
              <a:rPr lang="en-US" smtClean="0"/>
              <a:pPr/>
              <a:t>6/7/2013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6BEC9B2-87C4-48A6-8B6D-CD07916BD6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b5-uhmwsD6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752600"/>
          </a:xfrm>
        </p:spPr>
        <p:txBody>
          <a:bodyPr>
            <a:normAutofit/>
          </a:bodyPr>
          <a:lstStyle/>
          <a:p>
            <a:r>
              <a:rPr lang="en-US" sz="6600" b="1" dirty="0" smtClean="0"/>
              <a:t>Text Complexity</a:t>
            </a:r>
            <a:endParaRPr lang="en-US" sz="6600" b="1" dirty="0"/>
          </a:p>
        </p:txBody>
      </p:sp>
      <p:sp>
        <p:nvSpPr>
          <p:cNvPr id="3" name="Subtitle 2"/>
          <p:cNvSpPr>
            <a:spLocks noGrp="1"/>
          </p:cNvSpPr>
          <p:nvPr>
            <p:ph type="subTitle" idx="1"/>
          </p:nvPr>
        </p:nvSpPr>
        <p:spPr>
          <a:xfrm>
            <a:off x="152400" y="4267200"/>
            <a:ext cx="6248400" cy="1371600"/>
          </a:xfrm>
        </p:spPr>
        <p:txBody>
          <a:bodyPr>
            <a:normAutofit/>
          </a:bodyPr>
          <a:lstStyle/>
          <a:p>
            <a:endParaRPr lang="en-US" dirty="0" smtClean="0"/>
          </a:p>
          <a:p>
            <a:r>
              <a:rPr lang="en-US" sz="2000" dirty="0" smtClean="0"/>
              <a:t>AND THE COMMON CORE STATE STANDARDS</a:t>
            </a:r>
            <a:endParaRPr lang="en-US" sz="2000" dirty="0"/>
          </a:p>
        </p:txBody>
      </p:sp>
      <p:pic>
        <p:nvPicPr>
          <p:cNvPr id="1027" name="Picture 3"/>
          <p:cNvPicPr>
            <a:picLocks noChangeAspect="1" noChangeArrowheads="1"/>
          </p:cNvPicPr>
          <p:nvPr/>
        </p:nvPicPr>
        <p:blipFill>
          <a:blip r:embed="rId3" cstate="print"/>
          <a:srcRect/>
          <a:stretch>
            <a:fillRect/>
          </a:stretch>
        </p:blipFill>
        <p:spPr bwMode="auto">
          <a:xfrm>
            <a:off x="5943599" y="4343400"/>
            <a:ext cx="2549769" cy="2209800"/>
          </a:xfrm>
          <a:prstGeom prst="rect">
            <a:avLst/>
          </a:prstGeom>
          <a:noFill/>
          <a:ln w="9525">
            <a:noFill/>
            <a:miter lim="800000"/>
            <a:headEnd/>
            <a:tailEnd/>
          </a:ln>
        </p:spPr>
      </p:pic>
      <p:sp>
        <p:nvSpPr>
          <p:cNvPr id="5" name="TextBox 4"/>
          <p:cNvSpPr txBox="1"/>
          <p:nvPr/>
        </p:nvSpPr>
        <p:spPr>
          <a:xfrm>
            <a:off x="304800" y="6324600"/>
            <a:ext cx="4419600" cy="276999"/>
          </a:xfrm>
          <a:prstGeom prst="rect">
            <a:avLst/>
          </a:prstGeom>
          <a:noFill/>
        </p:spPr>
        <p:txBody>
          <a:bodyPr wrap="square" rtlCol="0">
            <a:spAutoFit/>
          </a:bodyPr>
          <a:lstStyle/>
          <a:p>
            <a:r>
              <a:rPr lang="en-US" sz="1200" dirty="0" smtClean="0"/>
              <a:t>Adapted from Kansas State Department of Education</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31875" t="21877" r="29063" b="12869"/>
          <a:stretch>
            <a:fillRect/>
          </a:stretch>
        </p:blipFill>
        <p:spPr bwMode="auto">
          <a:xfrm>
            <a:off x="1600200" y="368243"/>
            <a:ext cx="5334000" cy="648975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6800"/>
          </a:xfrm>
        </p:spPr>
        <p:txBody>
          <a:bodyPr/>
          <a:lstStyle/>
          <a:p>
            <a:r>
              <a:rPr lang="en-US" dirty="0" smtClean="0"/>
              <a:t>The Decline in Reading</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students?</a:t>
            </a:r>
            <a:endParaRPr lang="en-US" dirty="0"/>
          </a:p>
        </p:txBody>
      </p:sp>
      <p:sp>
        <p:nvSpPr>
          <p:cNvPr id="3" name="Content Placeholder 2"/>
          <p:cNvSpPr>
            <a:spLocks noGrp="1"/>
          </p:cNvSpPr>
          <p:nvPr>
            <p:ph idx="1"/>
          </p:nvPr>
        </p:nvSpPr>
        <p:spPr/>
        <p:txBody>
          <a:bodyPr/>
          <a:lstStyle/>
          <a:p>
            <a:pPr>
              <a:lnSpc>
                <a:spcPct val="150000"/>
              </a:lnSpc>
            </a:pPr>
            <a:r>
              <a:rPr lang="en-US" sz="2400" dirty="0" smtClean="0">
                <a:latin typeface="Andalus" pitchFamily="2" charset="-78"/>
                <a:cs typeface="Andalus" pitchFamily="2" charset="-78"/>
              </a:rPr>
              <a:t>Over a third of students entering college require remedial courses.</a:t>
            </a:r>
          </a:p>
          <a:p>
            <a:pPr>
              <a:lnSpc>
                <a:spcPct val="150000"/>
              </a:lnSpc>
            </a:pPr>
            <a:r>
              <a:rPr lang="en-US" sz="2400" dirty="0" smtClean="0">
                <a:latin typeface="Andalus" pitchFamily="2" charset="-78"/>
                <a:cs typeface="Andalus" pitchFamily="2" charset="-78"/>
              </a:rPr>
              <a:t>College students who have to take remedial classes are statistically more likely to drop out.</a:t>
            </a:r>
            <a:endParaRPr lang="en-US" sz="2400" dirty="0" smtClean="0"/>
          </a:p>
          <a:p>
            <a:pPr>
              <a:lnSpc>
                <a:spcPct val="150000"/>
              </a:lnSpc>
            </a:pPr>
            <a:r>
              <a:rPr lang="en-US" sz="2400" dirty="0" smtClean="0">
                <a:latin typeface="Andalus" pitchFamily="2" charset="-78"/>
                <a:cs typeface="Andalus" pitchFamily="2" charset="-78"/>
              </a:rPr>
              <a:t>Many students entering the workforce are unable to read and comprehend required technical manuals.</a:t>
            </a:r>
            <a:endParaRPr lang="en-US" sz="1800" dirty="0" smtClean="0">
              <a:latin typeface="Andalus" pitchFamily="2" charset="-78"/>
              <a:cs typeface="Andalus" pitchFamily="2" charset="-78"/>
            </a:endParaRPr>
          </a:p>
          <a:p>
            <a:pPr>
              <a:lnSpc>
                <a:spcPct val="150000"/>
              </a:lnSpc>
            </a:pPr>
            <a:endParaRPr lang="en-US" sz="1800" dirty="0" smtClean="0">
              <a:latin typeface="Andalus" pitchFamily="2" charset="-78"/>
              <a:cs typeface="Andalus" pitchFamily="2" charset="-78"/>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1295400"/>
          </a:xfrm>
        </p:spPr>
        <p:txBody>
          <a:bodyPr>
            <a:normAutofit fontScale="90000"/>
          </a:bodyPr>
          <a:lstStyle/>
          <a:p>
            <a:r>
              <a:rPr lang="en-US" sz="3600" dirty="0" smtClean="0">
                <a:solidFill>
                  <a:schemeClr val="accent3">
                    <a:lumMod val="50000"/>
                  </a:schemeClr>
                </a:solidFill>
              </a:rPr>
              <a:t>The Standards’ Approach to Text Complexity</a:t>
            </a:r>
            <a:r>
              <a:rPr lang="en-US" sz="3200" dirty="0" smtClean="0">
                <a:solidFill>
                  <a:schemeClr val="accent3">
                    <a:lumMod val="75000"/>
                  </a:schemeClr>
                </a:solidFill>
              </a:rPr>
              <a:t/>
            </a:r>
            <a:br>
              <a:rPr lang="en-US" sz="3200" dirty="0" smtClean="0">
                <a:solidFill>
                  <a:schemeClr val="accent3">
                    <a:lumMod val="75000"/>
                  </a:schemeClr>
                </a:solidFill>
              </a:rPr>
            </a:br>
            <a:r>
              <a:rPr lang="en-US" sz="2200" dirty="0" smtClean="0">
                <a:solidFill>
                  <a:schemeClr val="accent3">
                    <a:lumMod val="75000"/>
                  </a:schemeClr>
                </a:solidFill>
              </a:rPr>
              <a:t>A Three-Part Model for Measuring Text Complexity </a:t>
            </a:r>
            <a:endParaRPr lang="en-US" sz="2200" dirty="0">
              <a:solidFill>
                <a:schemeClr val="accent3">
                  <a:lumMod val="75000"/>
                </a:schemeClr>
              </a:solidFill>
            </a:endParaRPr>
          </a:p>
        </p:txBody>
      </p:sp>
      <p:sp>
        <p:nvSpPr>
          <p:cNvPr id="3" name="Content Placeholder 2"/>
          <p:cNvSpPr>
            <a:spLocks noGrp="1"/>
          </p:cNvSpPr>
          <p:nvPr>
            <p:ph idx="1"/>
          </p:nvPr>
        </p:nvSpPr>
        <p:spPr/>
        <p:txBody>
          <a:bodyPr>
            <a:normAutofit fontScale="85000" lnSpcReduction="10000"/>
          </a:bodyPr>
          <a:lstStyle/>
          <a:p>
            <a:endParaRPr lang="en-US" sz="2200" b="1" dirty="0" smtClean="0">
              <a:solidFill>
                <a:schemeClr val="accent3">
                  <a:lumMod val="50000"/>
                </a:schemeClr>
              </a:solidFill>
              <a:latin typeface="+mj-lt"/>
            </a:endParaRPr>
          </a:p>
          <a:p>
            <a:r>
              <a:rPr lang="en-US" sz="2200" b="1" dirty="0" smtClean="0">
                <a:solidFill>
                  <a:schemeClr val="accent3">
                    <a:lumMod val="50000"/>
                  </a:schemeClr>
                </a:solidFill>
                <a:latin typeface="+mj-lt"/>
              </a:rPr>
              <a:t>Quantitative evaluation of the text</a:t>
            </a:r>
          </a:p>
          <a:p>
            <a:pPr>
              <a:buNone/>
            </a:pPr>
            <a:r>
              <a:rPr lang="en-US" sz="2200" dirty="0" smtClean="0">
                <a:solidFill>
                  <a:schemeClr val="accent1"/>
                </a:solidFill>
                <a:latin typeface="+mj-lt"/>
              </a:rPr>
              <a:t>   Refers to aspects, such as word length or frequency, sentence length, and text cohesion, that are normally measured by computer software.</a:t>
            </a:r>
          </a:p>
          <a:p>
            <a:pPr>
              <a:buNone/>
            </a:pPr>
            <a:endParaRPr lang="en-US" sz="2200" dirty="0" smtClean="0">
              <a:solidFill>
                <a:schemeClr val="accent1"/>
              </a:solidFill>
              <a:latin typeface="+mj-lt"/>
            </a:endParaRPr>
          </a:p>
          <a:p>
            <a:r>
              <a:rPr lang="en-US" sz="2200" b="1" dirty="0" smtClean="0">
                <a:solidFill>
                  <a:schemeClr val="accent3">
                    <a:lumMod val="50000"/>
                  </a:schemeClr>
                </a:solidFill>
                <a:latin typeface="+mj-lt"/>
              </a:rPr>
              <a:t>Qualitative evaluation of the text</a:t>
            </a:r>
          </a:p>
          <a:p>
            <a:pPr>
              <a:buNone/>
            </a:pPr>
            <a:r>
              <a:rPr lang="en-US" sz="2200" dirty="0" smtClean="0">
                <a:solidFill>
                  <a:schemeClr val="accent1"/>
                </a:solidFill>
                <a:latin typeface="+mj-lt"/>
              </a:rPr>
              <a:t>    Refers to aspects such as: levels of meaning, structure, language conventionality and clarity, and knowledge demands, best measured by a knowledgeable human reader.</a:t>
            </a:r>
          </a:p>
          <a:p>
            <a:pPr>
              <a:buNone/>
            </a:pPr>
            <a:endParaRPr lang="en-US" sz="2200" dirty="0" smtClean="0">
              <a:solidFill>
                <a:schemeClr val="tx2"/>
              </a:solidFill>
              <a:latin typeface="+mj-lt"/>
            </a:endParaRPr>
          </a:p>
          <a:p>
            <a:r>
              <a:rPr lang="en-US" sz="2200" b="1" dirty="0" smtClean="0">
                <a:solidFill>
                  <a:schemeClr val="accent3">
                    <a:lumMod val="50000"/>
                  </a:schemeClr>
                </a:solidFill>
                <a:latin typeface="+mj-lt"/>
              </a:rPr>
              <a:t>Matching reader to text and task</a:t>
            </a:r>
          </a:p>
          <a:p>
            <a:pPr>
              <a:buNone/>
            </a:pPr>
            <a:r>
              <a:rPr lang="en-US" sz="2200" b="1" dirty="0" smtClean="0">
                <a:solidFill>
                  <a:schemeClr val="accent1"/>
                </a:solidFill>
                <a:latin typeface="+mj-lt"/>
              </a:rPr>
              <a:t>   </a:t>
            </a:r>
            <a:r>
              <a:rPr lang="en-US" sz="2200" dirty="0" smtClean="0">
                <a:solidFill>
                  <a:schemeClr val="accent1"/>
                </a:solidFill>
                <a:latin typeface="+mj-lt"/>
              </a:rPr>
              <a:t>Reader variables (such as motivation, knowledge, and experiences) and task variables (such as purpose and the complexity generated by the task assigned and the questions posed) must be considered when determining whether a text is appropriate for individual students.</a:t>
            </a:r>
          </a:p>
          <a:p>
            <a:endParaRPr lang="en-US" dirty="0"/>
          </a:p>
        </p:txBody>
      </p:sp>
      <p:pic>
        <p:nvPicPr>
          <p:cNvPr id="4097" name="Picture 1"/>
          <p:cNvPicPr>
            <a:picLocks noChangeAspect="1" noChangeArrowheads="1"/>
          </p:cNvPicPr>
          <p:nvPr/>
        </p:nvPicPr>
        <p:blipFill>
          <a:blip r:embed="rId3" cstate="print"/>
          <a:srcRect/>
          <a:stretch>
            <a:fillRect/>
          </a:stretch>
        </p:blipFill>
        <p:spPr bwMode="auto">
          <a:xfrm>
            <a:off x="6629400" y="1676400"/>
            <a:ext cx="1295400" cy="1122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Common Core State Standard ELA Appendices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Appendix A contains supplementary material on reading, writing, speaking and listening, and language as well as a glossary of key terms. (Addresses: text complexity, reading foundational skills, definitions of the standards’ three types of writing, three tiers of vocabulary)</a:t>
            </a:r>
          </a:p>
          <a:p>
            <a:pPr>
              <a:buNone/>
            </a:pPr>
            <a:endParaRPr lang="en-US" dirty="0" smtClean="0"/>
          </a:p>
          <a:p>
            <a:r>
              <a:rPr lang="en-US" dirty="0" smtClean="0"/>
              <a:t>Appendix B consists of text exemplars illustrating the complexity, quality, and range of reading appropriate for various grade levels.  (Texts are organized by grade bands and genres/purposes for reading) </a:t>
            </a:r>
          </a:p>
          <a:p>
            <a:endParaRPr lang="en-US" dirty="0" smtClean="0"/>
          </a:p>
          <a:p>
            <a:r>
              <a:rPr lang="en-US" dirty="0" smtClean="0">
                <a:solidFill>
                  <a:schemeClr val="bg1">
                    <a:lumMod val="65000"/>
                  </a:schemeClr>
                </a:solidFill>
              </a:rPr>
              <a:t>Appendix C includes annotated samples of student writing.</a:t>
            </a:r>
            <a:endParaRPr lang="en-US"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cstate="print"/>
          <a:srcRect l="13125" t="15442" r="15000" b="15442"/>
          <a:stretch>
            <a:fillRect/>
          </a:stretch>
        </p:blipFill>
        <p:spPr bwMode="auto">
          <a:xfrm>
            <a:off x="228600" y="609600"/>
            <a:ext cx="8638776" cy="6051166"/>
          </a:xfrm>
          <a:prstGeom prst="rect">
            <a:avLst/>
          </a:prstGeom>
          <a:noFill/>
          <a:ln w="9525">
            <a:noFill/>
            <a:miter lim="800000"/>
            <a:headEnd/>
            <a:tailEnd/>
          </a:ln>
        </p:spPr>
      </p:pic>
      <p:sp>
        <p:nvSpPr>
          <p:cNvPr id="5" name="Oval 4"/>
          <p:cNvSpPr/>
          <p:nvPr/>
        </p:nvSpPr>
        <p:spPr>
          <a:xfrm>
            <a:off x="228600" y="5943600"/>
            <a:ext cx="5715000" cy="914400"/>
          </a:xfrm>
          <a:prstGeom prst="ellipse">
            <a:avLst/>
          </a:prstGeom>
          <a:noFill/>
          <a:ln w="38100">
            <a:solidFill>
              <a:srgbClr val="9406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2057400" cy="914400"/>
          </a:xfrm>
        </p:spPr>
        <p:txBody>
          <a:bodyPr>
            <a:normAutofit/>
          </a:bodyPr>
          <a:lstStyle/>
          <a:p>
            <a:pPr algn="ctr"/>
            <a:r>
              <a:rPr lang="en-US" sz="3200" dirty="0" smtClean="0"/>
              <a:t>R.CCR.10</a:t>
            </a:r>
            <a:endParaRPr lang="en-US" sz="3200" dirty="0"/>
          </a:p>
        </p:txBody>
      </p:sp>
      <p:sp>
        <p:nvSpPr>
          <p:cNvPr id="3" name="Content Placeholder 2"/>
          <p:cNvSpPr>
            <a:spLocks noGrp="1"/>
          </p:cNvSpPr>
          <p:nvPr>
            <p:ph idx="1"/>
          </p:nvPr>
        </p:nvSpPr>
        <p:spPr>
          <a:xfrm>
            <a:off x="0" y="2286000"/>
            <a:ext cx="2133600" cy="2819400"/>
          </a:xfrm>
        </p:spPr>
        <p:txBody>
          <a:bodyPr>
            <a:normAutofit lnSpcReduction="10000"/>
          </a:bodyPr>
          <a:lstStyle/>
          <a:p>
            <a:pPr algn="ctr">
              <a:buNone/>
            </a:pPr>
            <a:endParaRPr lang="en-US" sz="1800" dirty="0" smtClean="0">
              <a:solidFill>
                <a:schemeClr val="accent1"/>
              </a:solidFill>
              <a:latin typeface="+mj-lt"/>
            </a:endParaRPr>
          </a:p>
          <a:p>
            <a:pPr>
              <a:buNone/>
            </a:pPr>
            <a:r>
              <a:rPr lang="en-US" sz="1800" dirty="0" smtClean="0">
                <a:solidFill>
                  <a:schemeClr val="accent1"/>
                </a:solidFill>
                <a:latin typeface="+mj-lt"/>
              </a:rPr>
              <a:t>    Read and comprehend complex literary and informational texts independently and proficiently.</a:t>
            </a:r>
          </a:p>
          <a:p>
            <a:pPr>
              <a:buNone/>
            </a:pPr>
            <a:endParaRPr lang="en-US" dirty="0" smtClean="0"/>
          </a:p>
          <a:p>
            <a:pPr>
              <a:buNone/>
            </a:pPr>
            <a:endParaRPr lang="en-US" dirty="0" smtClean="0"/>
          </a:p>
        </p:txBody>
      </p:sp>
      <p:sp>
        <p:nvSpPr>
          <p:cNvPr id="6" name="TextBox 5"/>
          <p:cNvSpPr txBox="1"/>
          <p:nvPr/>
        </p:nvSpPr>
        <p:spPr>
          <a:xfrm>
            <a:off x="152400" y="1718846"/>
            <a:ext cx="2209800" cy="338554"/>
          </a:xfrm>
          <a:prstGeom prst="rect">
            <a:avLst/>
          </a:prstGeom>
          <a:noFill/>
        </p:spPr>
        <p:txBody>
          <a:bodyPr wrap="square" rtlCol="0">
            <a:spAutoFit/>
          </a:bodyPr>
          <a:lstStyle/>
          <a:p>
            <a:pPr algn="ctr">
              <a:buNone/>
            </a:pPr>
            <a:r>
              <a:rPr lang="en-US" sz="1600" b="1" dirty="0" smtClean="0">
                <a:solidFill>
                  <a:srgbClr val="940609"/>
                </a:solidFill>
                <a:latin typeface="+mj-lt"/>
              </a:rPr>
              <a:t>(ANCHOR STANDARD)</a:t>
            </a:r>
          </a:p>
        </p:txBody>
      </p:sp>
      <p:pic>
        <p:nvPicPr>
          <p:cNvPr id="1026" name="Picture 2"/>
          <p:cNvPicPr>
            <a:picLocks noChangeAspect="1" noChangeArrowheads="1"/>
          </p:cNvPicPr>
          <p:nvPr/>
        </p:nvPicPr>
        <p:blipFill>
          <a:blip r:embed="rId3" cstate="print"/>
          <a:srcRect l="22500" t="24450" r="24375" b="10295"/>
          <a:stretch>
            <a:fillRect/>
          </a:stretch>
        </p:blipFill>
        <p:spPr bwMode="auto">
          <a:xfrm>
            <a:off x="2438400" y="762000"/>
            <a:ext cx="6558068"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hlinkClick r:id="rId3"/>
              </a:rPr>
              <a:t>Background</a:t>
            </a:r>
            <a:endParaRPr lang="en-US" sz="2000" dirty="0"/>
          </a:p>
        </p:txBody>
      </p:sp>
      <p:sp>
        <p:nvSpPr>
          <p:cNvPr id="7" name="Content Placeholder 6"/>
          <p:cNvSpPr>
            <a:spLocks noGrp="1"/>
          </p:cNvSpPr>
          <p:nvPr>
            <p:ph idx="1"/>
          </p:nvPr>
        </p:nvSpPr>
        <p:spPr/>
        <p:txBody>
          <a:bodyPr>
            <a:normAutofit lnSpcReduction="10000"/>
          </a:bodyPr>
          <a:lstStyle/>
          <a:p>
            <a:r>
              <a:rPr lang="en-US" dirty="0" smtClean="0"/>
              <a:t>Current approaches tend to focus on skills and strategies- leaving the text more as an afterthought.  </a:t>
            </a:r>
          </a:p>
          <a:p>
            <a:endParaRPr lang="en-US" dirty="0" smtClean="0"/>
          </a:p>
          <a:p>
            <a:r>
              <a:rPr lang="en-US" dirty="0" smtClean="0"/>
              <a:t>The Common Core State Standards recognize that students’ experience with challenging text is central to the development of their reading ability.  We need to encourage multiple opportunities to engage students in a productive struggle with the text.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Text Complexity Matters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chemeClr val="tx2"/>
                </a:solidFill>
              </a:rPr>
              <a:t>According to a report called </a:t>
            </a:r>
            <a:r>
              <a:rPr lang="en-US" i="1" dirty="0" smtClean="0">
                <a:solidFill>
                  <a:schemeClr val="tx2"/>
                </a:solidFill>
              </a:rPr>
              <a:t>Reading Between the Lines</a:t>
            </a:r>
            <a:r>
              <a:rPr lang="en-US" dirty="0" smtClean="0">
                <a:solidFill>
                  <a:schemeClr val="tx2"/>
                </a:solidFill>
              </a:rPr>
              <a:t> that was released in 2006 by ACT, Inc.:</a:t>
            </a:r>
          </a:p>
          <a:p>
            <a:endParaRPr lang="en-US" dirty="0" smtClean="0">
              <a:solidFill>
                <a:schemeClr val="tx2"/>
              </a:solidFill>
            </a:endParaRPr>
          </a:p>
          <a:p>
            <a:pPr lvl="1"/>
            <a:r>
              <a:rPr lang="en-US" dirty="0" smtClean="0"/>
              <a:t> Less than 50% of graduates can read sufficiently complex texts.</a:t>
            </a:r>
          </a:p>
          <a:p>
            <a:pPr lvl="1">
              <a:buNone/>
            </a:pPr>
            <a:r>
              <a:rPr lang="en-US" dirty="0" smtClean="0"/>
              <a:t>	</a:t>
            </a:r>
          </a:p>
          <a:p>
            <a:pPr lvl="1"/>
            <a:r>
              <a:rPr lang="en-US" dirty="0" smtClean="0"/>
              <a:t>Students who performed well on the ACT college admissions test did so because they were able to answer questions associated with complex texts.  It was NOT primarily due to their ability to make inferences or determine the main idea.</a:t>
            </a:r>
          </a:p>
          <a:p>
            <a:pPr lvl="1">
              <a:buNone/>
            </a:pPr>
            <a:r>
              <a:rPr lang="en-US" dirty="0" smtClean="0"/>
              <a:t>    </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458200" cy="1066800"/>
          </a:xfrm>
        </p:spPr>
        <p:txBody>
          <a:bodyPr>
            <a:normAutofit fontScale="90000"/>
          </a:bodyPr>
          <a:lstStyle/>
          <a:p>
            <a:r>
              <a:rPr lang="en-US" dirty="0" smtClean="0"/>
              <a:t>Rationale behind CCSS’ strong emphasis on increasing Text Complexity</a:t>
            </a:r>
            <a:endParaRPr lang="en-US" dirty="0"/>
          </a:p>
        </p:txBody>
      </p:sp>
      <p:sp>
        <p:nvSpPr>
          <p:cNvPr id="3" name="Content Placeholder 2"/>
          <p:cNvSpPr>
            <a:spLocks noGrp="1"/>
          </p:cNvSpPr>
          <p:nvPr>
            <p:ph idx="1"/>
          </p:nvPr>
        </p:nvSpPr>
        <p:spPr>
          <a:xfrm>
            <a:off x="457200" y="2362200"/>
            <a:ext cx="8229600" cy="4212336"/>
          </a:xfrm>
        </p:spPr>
        <p:txBody>
          <a:bodyPr>
            <a:normAutofit/>
          </a:bodyPr>
          <a:lstStyle/>
          <a:p>
            <a:pPr>
              <a:lnSpc>
                <a:spcPct val="150000"/>
              </a:lnSpc>
              <a:buNone/>
            </a:pPr>
            <a:endParaRPr lang="en-US" sz="1800" dirty="0" smtClean="0">
              <a:latin typeface="Andalus" pitchFamily="2" charset="-78"/>
              <a:cs typeface="Andalus" pitchFamily="2" charset="-78"/>
            </a:endParaRPr>
          </a:p>
          <a:p>
            <a:pPr>
              <a:lnSpc>
                <a:spcPct val="150000"/>
              </a:lnSpc>
              <a:buNone/>
            </a:pPr>
            <a:r>
              <a:rPr lang="en-US" sz="1800" dirty="0" smtClean="0">
                <a:latin typeface="Andalus" pitchFamily="2" charset="-78"/>
                <a:cs typeface="Andalus" pitchFamily="2" charset="-78"/>
              </a:rPr>
              <a:t>“</a:t>
            </a:r>
            <a:r>
              <a:rPr lang="en-US" sz="2000" dirty="0" smtClean="0">
                <a:latin typeface="Andalus" pitchFamily="2" charset="-78"/>
                <a:cs typeface="Andalus" pitchFamily="2" charset="-78"/>
              </a:rPr>
              <a:t>While reading demands in college, workforce training programs, and life in general have held steady or increased over the last half century, K-12 texts have actually declined in sophistication, and relatively little attention has been paid to students’ ability to read complex texts independently.” </a:t>
            </a:r>
          </a:p>
          <a:p>
            <a:pPr>
              <a:lnSpc>
                <a:spcPct val="150000"/>
              </a:lnSpc>
              <a:buNone/>
            </a:pPr>
            <a:endParaRPr lang="en-US" sz="2000" dirty="0" smtClean="0">
              <a:latin typeface="Andalus" pitchFamily="2" charset="-78"/>
              <a:cs typeface="Andalus" pitchFamily="2" charset="-78"/>
            </a:endParaRPr>
          </a:p>
          <a:p>
            <a:pPr>
              <a:lnSpc>
                <a:spcPct val="150000"/>
              </a:lnSpc>
              <a:buNone/>
            </a:pPr>
            <a:endParaRPr lang="en-US" sz="2000" dirty="0" smtClean="0">
              <a:latin typeface="Andalus" pitchFamily="2" charset="-78"/>
              <a:cs typeface="Andalus" pitchFamily="2" charset="-78"/>
            </a:endParaRPr>
          </a:p>
          <a:p>
            <a:pPr>
              <a:lnSpc>
                <a:spcPct val="150000"/>
              </a:lnSpc>
              <a:buNone/>
            </a:pPr>
            <a:endParaRPr lang="en-US" sz="2000" dirty="0" smtClean="0">
              <a:latin typeface="Andalus" pitchFamily="2" charset="-78"/>
              <a:cs typeface="Andalus" pitchFamily="2" charset="-78"/>
            </a:endParaRPr>
          </a:p>
          <a:p>
            <a:pPr>
              <a:lnSpc>
                <a:spcPct val="150000"/>
              </a:lnSpc>
              <a:buNone/>
            </a:pPr>
            <a:r>
              <a:rPr lang="en-US" sz="1200" dirty="0" smtClean="0">
                <a:latin typeface="Andalus" pitchFamily="2" charset="-78"/>
                <a:cs typeface="Andalus" pitchFamily="2" charset="-78"/>
              </a:rPr>
              <a:t>(Common Core State Standards, Appendix 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295400"/>
            <a:ext cx="8229600" cy="4495800"/>
          </a:xfrm>
        </p:spPr>
        <p:txBody>
          <a:bodyPr>
            <a:normAutofit fontScale="62500" lnSpcReduction="20000"/>
          </a:bodyPr>
          <a:lstStyle/>
          <a:p>
            <a:pPr>
              <a:lnSpc>
                <a:spcPct val="170000"/>
              </a:lnSpc>
              <a:buNone/>
            </a:pPr>
            <a:r>
              <a:rPr lang="en-US" b="1" dirty="0" smtClean="0"/>
              <a:t>“A turning away from complex texts is likely to lead to a general impoverishment of knowledge, which, because knowledge is intimately linked with reading comprehension ability, will accelerate the decline in the ability to comprehend complex texts and the decline in the richness of text itself.  This bodes ill for the ability of Americans to meet the demands placed upon them by citizenship in a democratic republic and the challenges of a highly competitive global marketplace of goods, services, and ideas.”</a:t>
            </a:r>
            <a:endParaRPr lang="en-US" dirty="0" smtClean="0"/>
          </a:p>
          <a:p>
            <a:endParaRPr lang="en-US" dirty="0" smtClean="0"/>
          </a:p>
          <a:p>
            <a:endParaRPr lang="en-US" dirty="0" smtClean="0"/>
          </a:p>
          <a:p>
            <a:endParaRPr lang="en-US" dirty="0"/>
          </a:p>
        </p:txBody>
      </p:sp>
      <p:sp>
        <p:nvSpPr>
          <p:cNvPr id="4" name="TextBox 3"/>
          <p:cNvSpPr txBox="1"/>
          <p:nvPr/>
        </p:nvSpPr>
        <p:spPr>
          <a:xfrm>
            <a:off x="762000" y="5791200"/>
            <a:ext cx="7696200" cy="276999"/>
          </a:xfrm>
          <a:prstGeom prst="rect">
            <a:avLst/>
          </a:prstGeom>
          <a:noFill/>
        </p:spPr>
        <p:txBody>
          <a:bodyPr wrap="square" rtlCol="0">
            <a:spAutoFit/>
          </a:bodyPr>
          <a:lstStyle/>
          <a:p>
            <a:r>
              <a:rPr lang="en-US" sz="1200" i="1" dirty="0" smtClean="0"/>
              <a:t>Common Core State Standards Appendix A</a:t>
            </a:r>
            <a:endParaRPr lang="en-US" sz="12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Textbooks</a:t>
            </a:r>
            <a:endParaRPr lang="en-US" dirty="0"/>
          </a:p>
        </p:txBody>
      </p:sp>
      <p:sp>
        <p:nvSpPr>
          <p:cNvPr id="3" name="Content Placeholder 2"/>
          <p:cNvSpPr>
            <a:spLocks noGrp="1"/>
          </p:cNvSpPr>
          <p:nvPr>
            <p:ph idx="1"/>
          </p:nvPr>
        </p:nvSpPr>
        <p:spPr>
          <a:xfrm>
            <a:off x="457200" y="2249424"/>
            <a:ext cx="8229600" cy="3541776"/>
          </a:xfrm>
        </p:spPr>
        <p:txBody>
          <a:bodyPr>
            <a:normAutofit fontScale="85000" lnSpcReduction="20000"/>
          </a:bodyPr>
          <a:lstStyle/>
          <a:p>
            <a:r>
              <a:rPr lang="en-US" dirty="0" smtClean="0"/>
              <a:t>Difficulty of college textbooks has </a:t>
            </a:r>
            <a:r>
              <a:rPr lang="en-US" u="sng" dirty="0" smtClean="0"/>
              <a:t>increased</a:t>
            </a:r>
            <a:r>
              <a:rPr lang="en-US" dirty="0" smtClean="0"/>
              <a:t> in the past few decades. </a:t>
            </a:r>
          </a:p>
          <a:p>
            <a:pPr>
              <a:buNone/>
            </a:pPr>
            <a:endParaRPr lang="en-US" dirty="0" smtClean="0"/>
          </a:p>
          <a:p>
            <a:r>
              <a:rPr lang="en-US" dirty="0" smtClean="0"/>
              <a:t>Text complexity of high school textbooks has </a:t>
            </a:r>
            <a:r>
              <a:rPr lang="en-US" u="sng" dirty="0" smtClean="0"/>
              <a:t>declined</a:t>
            </a:r>
            <a:r>
              <a:rPr lang="en-US" dirty="0" smtClean="0"/>
              <a:t> in all subject areas over several decades.</a:t>
            </a:r>
          </a:p>
          <a:p>
            <a:pPr>
              <a:buNone/>
            </a:pPr>
            <a:endParaRPr lang="en-US" dirty="0" smtClean="0"/>
          </a:p>
          <a:p>
            <a:r>
              <a:rPr lang="en-US" dirty="0" smtClean="0"/>
              <a:t>Average length of sentences in K-8 textbooks has </a:t>
            </a:r>
            <a:r>
              <a:rPr lang="en-US" u="sng" dirty="0" smtClean="0"/>
              <a:t>declined</a:t>
            </a:r>
            <a:r>
              <a:rPr lang="en-US" dirty="0" smtClean="0"/>
              <a:t> from 20 to 14 words.</a:t>
            </a:r>
          </a:p>
          <a:p>
            <a:pPr>
              <a:buNone/>
            </a:pPr>
            <a:endParaRPr lang="en-US" dirty="0" smtClean="0"/>
          </a:p>
          <a:p>
            <a:r>
              <a:rPr lang="en-US" dirty="0" smtClean="0"/>
              <a:t>Vocabulary demands have </a:t>
            </a:r>
            <a:r>
              <a:rPr lang="en-US" u="sng" dirty="0" smtClean="0"/>
              <a:t>declined</a:t>
            </a:r>
            <a:r>
              <a:rPr lang="en-US" dirty="0" smtClean="0"/>
              <a:t> (e.g., 8</a:t>
            </a:r>
            <a:r>
              <a:rPr lang="en-US" baseline="30000" dirty="0" smtClean="0"/>
              <a:t>th</a:t>
            </a:r>
            <a:r>
              <a:rPr lang="en-US" dirty="0" smtClean="0"/>
              <a:t> grade textbooks= former 5</a:t>
            </a:r>
            <a:r>
              <a:rPr lang="en-US" baseline="30000" dirty="0" smtClean="0"/>
              <a:t>th</a:t>
            </a:r>
            <a:r>
              <a:rPr lang="en-US" dirty="0" smtClean="0"/>
              <a:t> grade textbooks)</a:t>
            </a:r>
          </a:p>
          <a:p>
            <a:endParaRPr lang="en-US" dirty="0"/>
          </a:p>
        </p:txBody>
      </p:sp>
      <p:sp>
        <p:nvSpPr>
          <p:cNvPr id="4" name="TextBox 3"/>
          <p:cNvSpPr txBox="1"/>
          <p:nvPr/>
        </p:nvSpPr>
        <p:spPr>
          <a:xfrm>
            <a:off x="685800" y="6306979"/>
            <a:ext cx="8001000" cy="246221"/>
          </a:xfrm>
          <a:prstGeom prst="rect">
            <a:avLst/>
          </a:prstGeom>
          <a:noFill/>
        </p:spPr>
        <p:txBody>
          <a:bodyPr wrap="square" rtlCol="0">
            <a:spAutoFit/>
          </a:bodyPr>
          <a:lstStyle/>
          <a:p>
            <a:r>
              <a:rPr lang="en-US" sz="1000" dirty="0" smtClean="0"/>
              <a:t>http://www.utdanacenter.org/udln/downloads/2010-nov-meeting/i3-text-complexity.pdf</a:t>
            </a:r>
            <a:endParaRPr lang="en-US" sz="1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2888</TotalTime>
  <Words>1549</Words>
  <Application>Microsoft Office PowerPoint</Application>
  <PresentationFormat>On-screen Show (4:3)</PresentationFormat>
  <Paragraphs>148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Text Complexity</vt:lpstr>
      <vt:lpstr>Common Core State Standard ELA Appendices</vt:lpstr>
      <vt:lpstr>Slide 3</vt:lpstr>
      <vt:lpstr>R.CCR.10</vt:lpstr>
      <vt:lpstr>Background</vt:lpstr>
      <vt:lpstr>Why Text Complexity Matters</vt:lpstr>
      <vt:lpstr>Rationale behind CCSS’ strong emphasis on increasing Text Complexity</vt:lpstr>
      <vt:lpstr>Slide 8</vt:lpstr>
      <vt:lpstr>Textbooks</vt:lpstr>
      <vt:lpstr>Slide 10</vt:lpstr>
      <vt:lpstr>The Decline in Reading</vt:lpstr>
      <vt:lpstr>What does this mean for students?</vt:lpstr>
      <vt:lpstr>The Standards’ Approach to Text Complexity A Three-Part Model for Measuring Text Complexity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Complexity</dc:title>
  <dc:creator>Cherae Clark</dc:creator>
  <cp:lastModifiedBy>Colleen O'Brien</cp:lastModifiedBy>
  <cp:revision>313</cp:revision>
  <dcterms:created xsi:type="dcterms:W3CDTF">2012-04-21T16:33:54Z</dcterms:created>
  <dcterms:modified xsi:type="dcterms:W3CDTF">2013-06-07T14:02:12Z</dcterms:modified>
</cp:coreProperties>
</file>