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12192000"/>
  <p:notesSz cx="6858000" cy="9144000"/>
  <p:embeddedFontLst>
    <p:embeddedFont>
      <p:font typeface="Century Gothic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CenturyGothic-regular.fntdata"/><Relationship Id="rId14" Type="http://schemas.openxmlformats.org/officeDocument/2006/relationships/slide" Target="slides/slide10.xml"/><Relationship Id="rId17" Type="http://schemas.openxmlformats.org/officeDocument/2006/relationships/font" Target="fonts/CenturyGothic-italic.fntdata"/><Relationship Id="rId16" Type="http://schemas.openxmlformats.org/officeDocument/2006/relationships/font" Target="fonts/CenturyGothic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CenturyGothic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3" name="Google Shape;383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1" name="Google Shape;331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4" name="Google Shape;14;p2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5" name="Google Shape;15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1" name="Google Shape;21;p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3" name="Google Shape;23;p3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36" name="Google Shape;3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3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1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ins pinned on a white surface and connecting a black thread" id="84" name="Google Shape;84;p1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25400"/>
            <a:ext cx="12192000" cy="68834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 txBox="1"/>
          <p:nvPr>
            <p:ph type="title"/>
          </p:nvPr>
        </p:nvSpPr>
        <p:spPr>
          <a:xfrm>
            <a:off x="5364163" y="1323975"/>
            <a:ext cx="6380162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{district’s name}</a:t>
            </a:r>
            <a:br>
              <a:rPr lang="en-US"/>
            </a:br>
            <a:r>
              <a:rPr lang="en-US"/>
              <a:t>School Improvement Plan At a Glance</a:t>
            </a:r>
            <a:endParaRPr/>
          </a:p>
        </p:txBody>
      </p:sp>
      <p:sp>
        <p:nvSpPr>
          <p:cNvPr id="86" name="Google Shape;86;p13"/>
          <p:cNvSpPr txBox="1"/>
          <p:nvPr>
            <p:ph idx="2" type="body"/>
          </p:nvPr>
        </p:nvSpPr>
        <p:spPr>
          <a:xfrm>
            <a:off x="5364163" y="2924175"/>
            <a:ext cx="3932237" cy="400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/>
              <a:t>School Year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5" name="Google Shape;385;p22"/>
          <p:cNvGrpSpPr/>
          <p:nvPr/>
        </p:nvGrpSpPr>
        <p:grpSpPr>
          <a:xfrm>
            <a:off x="742950" y="374046"/>
            <a:ext cx="10808969" cy="591471"/>
            <a:chOff x="1000018" y="2069394"/>
            <a:chExt cx="9438758" cy="591471"/>
          </a:xfrm>
        </p:grpSpPr>
        <p:sp>
          <p:nvSpPr>
            <p:cNvPr id="386" name="Google Shape;386;p22"/>
            <p:cNvSpPr/>
            <p:nvPr/>
          </p:nvSpPr>
          <p:spPr>
            <a:xfrm>
              <a:off x="1000018" y="2069394"/>
              <a:ext cx="9438758" cy="591471"/>
            </a:xfrm>
            <a:prstGeom prst="rect">
              <a:avLst/>
            </a:prstGeom>
            <a:solidFill>
              <a:srgbClr val="70AD47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7" name="Google Shape;387;p22"/>
            <p:cNvSpPr txBox="1"/>
            <p:nvPr/>
          </p:nvSpPr>
          <p:spPr>
            <a:xfrm>
              <a:off x="1000018" y="2069394"/>
              <a:ext cx="9438758" cy="591471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</p:spPr>
          <p:txBody>
            <a:bodyPr anchorCtr="0" anchor="ctr" bIns="50800" lIns="469475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entury Gothic"/>
                <a:buNone/>
              </a:pPr>
              <a:r>
                <a:rPr b="0" i="0" lang="en-US" sz="20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Priority #5</a:t>
              </a:r>
              <a:endParaRPr/>
            </a:p>
          </p:txBody>
        </p:sp>
      </p:grpSp>
      <p:grpSp>
        <p:nvGrpSpPr>
          <p:cNvPr id="388" name="Google Shape;388;p22"/>
          <p:cNvGrpSpPr/>
          <p:nvPr/>
        </p:nvGrpSpPr>
        <p:grpSpPr>
          <a:xfrm>
            <a:off x="1722772" y="1290424"/>
            <a:ext cx="8767460" cy="4422597"/>
            <a:chOff x="1062683" y="1978"/>
            <a:chExt cx="8767460" cy="4422597"/>
          </a:xfrm>
        </p:grpSpPr>
        <p:sp>
          <p:nvSpPr>
            <p:cNvPr id="389" name="Google Shape;389;p22"/>
            <p:cNvSpPr/>
            <p:nvPr/>
          </p:nvSpPr>
          <p:spPr>
            <a:xfrm>
              <a:off x="1062683" y="1978"/>
              <a:ext cx="2623943" cy="880274"/>
            </a:xfrm>
            <a:prstGeom prst="roundRect">
              <a:avLst>
                <a:gd fmla="val 10000" name="adj"/>
              </a:avLst>
            </a:prstGeom>
            <a:solidFill>
              <a:srgbClr val="70AD47"/>
            </a:solidFill>
            <a:ln cap="flat" cmpd="sng" w="28575">
              <a:solidFill>
                <a:srgbClr val="38562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0" name="Google Shape;390;p22"/>
            <p:cNvSpPr txBox="1"/>
            <p:nvPr/>
          </p:nvSpPr>
          <p:spPr>
            <a:xfrm>
              <a:off x="1088465" y="27760"/>
              <a:ext cx="2572379" cy="8287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4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SMART+E Goal #5.1:</a:t>
              </a:r>
              <a:endPara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91" name="Google Shape;391;p22"/>
            <p:cNvSpPr/>
            <p:nvPr/>
          </p:nvSpPr>
          <p:spPr>
            <a:xfrm rot="5400000">
              <a:off x="2317256" y="939650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solidFill>
              <a:srgbClr val="38562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2" name="Google Shape;392;p22"/>
            <p:cNvSpPr/>
            <p:nvPr/>
          </p:nvSpPr>
          <p:spPr>
            <a:xfrm>
              <a:off x="1062683" y="1111847"/>
              <a:ext cx="2623943" cy="655985"/>
            </a:xfrm>
            <a:prstGeom prst="roundRect">
              <a:avLst>
                <a:gd fmla="val 10000" name="adj"/>
              </a:avLst>
            </a:prstGeom>
            <a:solidFill>
              <a:srgbClr val="70AD47">
                <a:alpha val="47058"/>
              </a:srgbClr>
            </a:solidFill>
            <a:ln cap="flat" cmpd="sng" w="28575">
              <a:solidFill>
                <a:srgbClr val="38562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3" name="Google Shape;393;p22"/>
            <p:cNvSpPr txBox="1"/>
            <p:nvPr/>
          </p:nvSpPr>
          <p:spPr>
            <a:xfrm>
              <a:off x="1081896" y="1131060"/>
              <a:ext cx="2585517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Initiative 5.1.1</a:t>
              </a:r>
              <a:endParaRPr/>
            </a:p>
          </p:txBody>
        </p:sp>
        <p:sp>
          <p:nvSpPr>
            <p:cNvPr id="394" name="Google Shape;394;p22"/>
            <p:cNvSpPr/>
            <p:nvPr/>
          </p:nvSpPr>
          <p:spPr>
            <a:xfrm rot="5400000">
              <a:off x="2317256" y="1825231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solidFill>
              <a:srgbClr val="38562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5" name="Google Shape;395;p22"/>
            <p:cNvSpPr/>
            <p:nvPr/>
          </p:nvSpPr>
          <p:spPr>
            <a:xfrm>
              <a:off x="1062683" y="1997428"/>
              <a:ext cx="2623943" cy="655985"/>
            </a:xfrm>
            <a:prstGeom prst="roundRect">
              <a:avLst>
                <a:gd fmla="val 10000" name="adj"/>
              </a:avLst>
            </a:prstGeom>
            <a:solidFill>
              <a:srgbClr val="70AD47">
                <a:alpha val="47058"/>
              </a:srgbClr>
            </a:solidFill>
            <a:ln cap="flat" cmpd="sng" w="28575">
              <a:solidFill>
                <a:srgbClr val="38562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6" name="Google Shape;396;p22"/>
            <p:cNvSpPr txBox="1"/>
            <p:nvPr/>
          </p:nvSpPr>
          <p:spPr>
            <a:xfrm>
              <a:off x="1081896" y="2016641"/>
              <a:ext cx="2585517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Initiative 5.1.2</a:t>
              </a:r>
              <a:endParaRPr/>
            </a:p>
          </p:txBody>
        </p:sp>
        <p:sp>
          <p:nvSpPr>
            <p:cNvPr id="397" name="Google Shape;397;p22"/>
            <p:cNvSpPr/>
            <p:nvPr/>
          </p:nvSpPr>
          <p:spPr>
            <a:xfrm rot="5400000">
              <a:off x="2317256" y="2710812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solidFill>
              <a:srgbClr val="38562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8" name="Google Shape;398;p22"/>
            <p:cNvSpPr/>
            <p:nvPr/>
          </p:nvSpPr>
          <p:spPr>
            <a:xfrm>
              <a:off x="1062683" y="2883009"/>
              <a:ext cx="2623943" cy="655985"/>
            </a:xfrm>
            <a:prstGeom prst="roundRect">
              <a:avLst>
                <a:gd fmla="val 10000" name="adj"/>
              </a:avLst>
            </a:prstGeom>
            <a:solidFill>
              <a:srgbClr val="70AD47">
                <a:alpha val="47058"/>
              </a:srgbClr>
            </a:solidFill>
            <a:ln cap="flat" cmpd="sng" w="28575">
              <a:solidFill>
                <a:srgbClr val="38562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9" name="Google Shape;399;p22"/>
            <p:cNvSpPr txBox="1"/>
            <p:nvPr/>
          </p:nvSpPr>
          <p:spPr>
            <a:xfrm>
              <a:off x="1081896" y="2902222"/>
              <a:ext cx="2585517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Initiative 5.1.3</a:t>
              </a:r>
              <a:endParaRPr/>
            </a:p>
          </p:txBody>
        </p:sp>
        <p:sp>
          <p:nvSpPr>
            <p:cNvPr id="400" name="Google Shape;400;p22"/>
            <p:cNvSpPr/>
            <p:nvPr/>
          </p:nvSpPr>
          <p:spPr>
            <a:xfrm rot="5400000">
              <a:off x="2317256" y="3596393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1" name="Google Shape;401;p22"/>
            <p:cNvSpPr/>
            <p:nvPr/>
          </p:nvSpPr>
          <p:spPr>
            <a:xfrm>
              <a:off x="1062683" y="3768590"/>
              <a:ext cx="2623943" cy="655985"/>
            </a:xfrm>
            <a:prstGeom prst="roundRect">
              <a:avLst>
                <a:gd fmla="val 10000" name="adj"/>
              </a:avLst>
            </a:prstGeom>
            <a:solidFill>
              <a:srgbClr val="70AD47">
                <a:alpha val="47058"/>
              </a:srgbClr>
            </a:solidFill>
            <a:ln cap="flat" cmpd="sng" w="28575">
              <a:solidFill>
                <a:srgbClr val="38562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2" name="Google Shape;402;p22"/>
            <p:cNvSpPr txBox="1"/>
            <p:nvPr/>
          </p:nvSpPr>
          <p:spPr>
            <a:xfrm>
              <a:off x="1081896" y="3787803"/>
              <a:ext cx="2585517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Funding source and allocated amount: </a:t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3" name="Google Shape;403;p22"/>
            <p:cNvSpPr/>
            <p:nvPr/>
          </p:nvSpPr>
          <p:spPr>
            <a:xfrm>
              <a:off x="4053979" y="1978"/>
              <a:ext cx="2623943" cy="880274"/>
            </a:xfrm>
            <a:prstGeom prst="roundRect">
              <a:avLst>
                <a:gd fmla="val 10000" name="adj"/>
              </a:avLst>
            </a:prstGeom>
            <a:solidFill>
              <a:srgbClr val="70AD47"/>
            </a:solidFill>
            <a:ln cap="flat" cmpd="sng" w="28575">
              <a:solidFill>
                <a:srgbClr val="33996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4" name="Google Shape;404;p22"/>
            <p:cNvSpPr txBox="1"/>
            <p:nvPr/>
          </p:nvSpPr>
          <p:spPr>
            <a:xfrm>
              <a:off x="4079761" y="27760"/>
              <a:ext cx="2572379" cy="8287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4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SMART+E Goal #5.2: </a:t>
              </a:r>
              <a:endPara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05" name="Google Shape;405;p22"/>
            <p:cNvSpPr/>
            <p:nvPr/>
          </p:nvSpPr>
          <p:spPr>
            <a:xfrm rot="5400000">
              <a:off x="5308552" y="939650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solidFill>
              <a:srgbClr val="339966"/>
            </a:solidFill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6" name="Google Shape;406;p22"/>
            <p:cNvSpPr/>
            <p:nvPr/>
          </p:nvSpPr>
          <p:spPr>
            <a:xfrm>
              <a:off x="4053979" y="1111847"/>
              <a:ext cx="2623943" cy="655985"/>
            </a:xfrm>
            <a:prstGeom prst="roundRect">
              <a:avLst>
                <a:gd fmla="val 10000" name="adj"/>
              </a:avLst>
            </a:prstGeom>
            <a:solidFill>
              <a:srgbClr val="70AD47">
                <a:alpha val="47058"/>
              </a:srgbClr>
            </a:solidFill>
            <a:ln cap="flat" cmpd="sng" w="28575">
              <a:solidFill>
                <a:srgbClr val="33996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7" name="Google Shape;407;p22"/>
            <p:cNvSpPr txBox="1"/>
            <p:nvPr/>
          </p:nvSpPr>
          <p:spPr>
            <a:xfrm>
              <a:off x="4073192" y="1131060"/>
              <a:ext cx="2585517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Initiative 5.2.1</a:t>
              </a:r>
              <a:endParaRPr/>
            </a:p>
          </p:txBody>
        </p:sp>
        <p:sp>
          <p:nvSpPr>
            <p:cNvPr id="408" name="Google Shape;408;p22"/>
            <p:cNvSpPr/>
            <p:nvPr/>
          </p:nvSpPr>
          <p:spPr>
            <a:xfrm rot="5400000">
              <a:off x="5308552" y="1825231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solidFill>
              <a:srgbClr val="339966"/>
            </a:solidFill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9" name="Google Shape;409;p22"/>
            <p:cNvSpPr/>
            <p:nvPr/>
          </p:nvSpPr>
          <p:spPr>
            <a:xfrm>
              <a:off x="4053979" y="1997428"/>
              <a:ext cx="2623943" cy="655985"/>
            </a:xfrm>
            <a:prstGeom prst="roundRect">
              <a:avLst>
                <a:gd fmla="val 10000" name="adj"/>
              </a:avLst>
            </a:prstGeom>
            <a:solidFill>
              <a:srgbClr val="70AD47">
                <a:alpha val="47058"/>
              </a:srgbClr>
            </a:solidFill>
            <a:ln cap="flat" cmpd="sng" w="28575">
              <a:solidFill>
                <a:srgbClr val="33996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0" name="Google Shape;410;p22"/>
            <p:cNvSpPr txBox="1"/>
            <p:nvPr/>
          </p:nvSpPr>
          <p:spPr>
            <a:xfrm>
              <a:off x="4073192" y="2016641"/>
              <a:ext cx="2585517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Initiative 5.2.2</a:t>
              </a:r>
              <a:endParaRPr/>
            </a:p>
          </p:txBody>
        </p:sp>
        <p:sp>
          <p:nvSpPr>
            <p:cNvPr id="411" name="Google Shape;411;p22"/>
            <p:cNvSpPr/>
            <p:nvPr/>
          </p:nvSpPr>
          <p:spPr>
            <a:xfrm rot="5400000">
              <a:off x="5308552" y="2710812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solidFill>
              <a:srgbClr val="339966"/>
            </a:solidFill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2" name="Google Shape;412;p22"/>
            <p:cNvSpPr/>
            <p:nvPr/>
          </p:nvSpPr>
          <p:spPr>
            <a:xfrm>
              <a:off x="4053979" y="2883009"/>
              <a:ext cx="2623943" cy="655985"/>
            </a:xfrm>
            <a:prstGeom prst="roundRect">
              <a:avLst>
                <a:gd fmla="val 10000" name="adj"/>
              </a:avLst>
            </a:prstGeom>
            <a:solidFill>
              <a:srgbClr val="70AD47">
                <a:alpha val="47058"/>
              </a:srgbClr>
            </a:solidFill>
            <a:ln cap="flat" cmpd="sng" w="28575">
              <a:solidFill>
                <a:srgbClr val="33996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3" name="Google Shape;413;p22"/>
            <p:cNvSpPr txBox="1"/>
            <p:nvPr/>
          </p:nvSpPr>
          <p:spPr>
            <a:xfrm>
              <a:off x="4073192" y="2902222"/>
              <a:ext cx="2585517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Initiative 5.2.3</a:t>
              </a:r>
              <a:endParaRPr/>
            </a:p>
          </p:txBody>
        </p:sp>
        <p:sp>
          <p:nvSpPr>
            <p:cNvPr id="414" name="Google Shape;414;p22"/>
            <p:cNvSpPr/>
            <p:nvPr/>
          </p:nvSpPr>
          <p:spPr>
            <a:xfrm rot="5400000">
              <a:off x="5308552" y="3596393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5" name="Google Shape;415;p22"/>
            <p:cNvSpPr/>
            <p:nvPr/>
          </p:nvSpPr>
          <p:spPr>
            <a:xfrm>
              <a:off x="4053979" y="3768590"/>
              <a:ext cx="2623943" cy="655985"/>
            </a:xfrm>
            <a:prstGeom prst="roundRect">
              <a:avLst>
                <a:gd fmla="val 10000" name="adj"/>
              </a:avLst>
            </a:prstGeom>
            <a:solidFill>
              <a:srgbClr val="70AD47">
                <a:alpha val="47058"/>
              </a:srgbClr>
            </a:solidFill>
            <a:ln cap="flat" cmpd="sng" w="28575">
              <a:solidFill>
                <a:srgbClr val="33996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6" name="Google Shape;416;p22"/>
            <p:cNvSpPr txBox="1"/>
            <p:nvPr/>
          </p:nvSpPr>
          <p:spPr>
            <a:xfrm>
              <a:off x="4073192" y="3787803"/>
              <a:ext cx="2585517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Funding source and allocated amount: </a:t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7" name="Google Shape;417;p22"/>
            <p:cNvSpPr/>
            <p:nvPr/>
          </p:nvSpPr>
          <p:spPr>
            <a:xfrm>
              <a:off x="7045274" y="1978"/>
              <a:ext cx="2783872" cy="880274"/>
            </a:xfrm>
            <a:prstGeom prst="roundRect">
              <a:avLst>
                <a:gd fmla="val 10000" name="adj"/>
              </a:avLst>
            </a:prstGeom>
            <a:solidFill>
              <a:srgbClr val="70AD47"/>
            </a:solidFill>
            <a:ln cap="flat" cmpd="sng" w="28575">
              <a:solidFill>
                <a:srgbClr val="17161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8" name="Google Shape;418;p22"/>
            <p:cNvSpPr txBox="1"/>
            <p:nvPr/>
          </p:nvSpPr>
          <p:spPr>
            <a:xfrm>
              <a:off x="7071056" y="27760"/>
              <a:ext cx="2732308" cy="8287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4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SMART+E Goal #5.3:</a:t>
              </a:r>
              <a:endParaRPr/>
            </a:p>
          </p:txBody>
        </p:sp>
        <p:sp>
          <p:nvSpPr>
            <p:cNvPr id="419" name="Google Shape;419;p22"/>
            <p:cNvSpPr/>
            <p:nvPr/>
          </p:nvSpPr>
          <p:spPr>
            <a:xfrm rot="5396564">
              <a:off x="8380367" y="939650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solidFill>
              <a:srgbClr val="1716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0" name="Google Shape;420;p22"/>
            <p:cNvSpPr/>
            <p:nvPr/>
          </p:nvSpPr>
          <p:spPr>
            <a:xfrm>
              <a:off x="7046271" y="1111847"/>
              <a:ext cx="2783872" cy="655985"/>
            </a:xfrm>
            <a:prstGeom prst="roundRect">
              <a:avLst>
                <a:gd fmla="val 10000" name="adj"/>
              </a:avLst>
            </a:prstGeom>
            <a:solidFill>
              <a:srgbClr val="70AD47">
                <a:alpha val="47058"/>
              </a:srgbClr>
            </a:solidFill>
            <a:ln cap="flat" cmpd="sng" w="28575">
              <a:solidFill>
                <a:srgbClr val="17161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1" name="Google Shape;421;p22"/>
            <p:cNvSpPr txBox="1"/>
            <p:nvPr/>
          </p:nvSpPr>
          <p:spPr>
            <a:xfrm>
              <a:off x="7065484" y="1131060"/>
              <a:ext cx="2745446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Initiative 5.3.1</a:t>
              </a:r>
              <a:endParaRPr/>
            </a:p>
          </p:txBody>
        </p:sp>
        <p:sp>
          <p:nvSpPr>
            <p:cNvPr id="422" name="Google Shape;422;p22"/>
            <p:cNvSpPr/>
            <p:nvPr/>
          </p:nvSpPr>
          <p:spPr>
            <a:xfrm rot="5403871">
              <a:off x="8380310" y="1825231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solidFill>
              <a:srgbClr val="1716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3" name="Google Shape;423;p22"/>
            <p:cNvSpPr/>
            <p:nvPr/>
          </p:nvSpPr>
          <p:spPr>
            <a:xfrm>
              <a:off x="7045274" y="1997428"/>
              <a:ext cx="2783872" cy="655985"/>
            </a:xfrm>
            <a:prstGeom prst="roundRect">
              <a:avLst>
                <a:gd fmla="val 10000" name="adj"/>
              </a:avLst>
            </a:prstGeom>
            <a:solidFill>
              <a:srgbClr val="70AD47">
                <a:alpha val="47058"/>
              </a:srgbClr>
            </a:solidFill>
            <a:ln cap="flat" cmpd="sng" w="28575">
              <a:solidFill>
                <a:srgbClr val="17161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4" name="Google Shape;424;p22"/>
            <p:cNvSpPr txBox="1"/>
            <p:nvPr/>
          </p:nvSpPr>
          <p:spPr>
            <a:xfrm>
              <a:off x="7064487" y="2016641"/>
              <a:ext cx="2745446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Initiative 5.3.2</a:t>
              </a:r>
              <a:endParaRPr/>
            </a:p>
          </p:txBody>
        </p:sp>
        <p:sp>
          <p:nvSpPr>
            <p:cNvPr id="425" name="Google Shape;425;p22"/>
            <p:cNvSpPr/>
            <p:nvPr/>
          </p:nvSpPr>
          <p:spPr>
            <a:xfrm rot="5400000">
              <a:off x="8379812" y="2710812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solidFill>
              <a:srgbClr val="1716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6" name="Google Shape;426;p22"/>
            <p:cNvSpPr/>
            <p:nvPr/>
          </p:nvSpPr>
          <p:spPr>
            <a:xfrm>
              <a:off x="7045274" y="2883009"/>
              <a:ext cx="2783872" cy="655985"/>
            </a:xfrm>
            <a:prstGeom prst="roundRect">
              <a:avLst>
                <a:gd fmla="val 10000" name="adj"/>
              </a:avLst>
            </a:prstGeom>
            <a:solidFill>
              <a:srgbClr val="70AD47">
                <a:alpha val="47058"/>
              </a:srgbClr>
            </a:solidFill>
            <a:ln cap="flat" cmpd="sng" w="28575">
              <a:solidFill>
                <a:srgbClr val="17161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7" name="Google Shape;427;p22"/>
            <p:cNvSpPr txBox="1"/>
            <p:nvPr/>
          </p:nvSpPr>
          <p:spPr>
            <a:xfrm>
              <a:off x="7064487" y="2902222"/>
              <a:ext cx="2745446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Initiative 5.3.3</a:t>
              </a:r>
              <a:endParaRPr/>
            </a:p>
          </p:txBody>
        </p:sp>
        <p:sp>
          <p:nvSpPr>
            <p:cNvPr id="428" name="Google Shape;428;p22"/>
            <p:cNvSpPr/>
            <p:nvPr/>
          </p:nvSpPr>
          <p:spPr>
            <a:xfrm rot="5400000">
              <a:off x="8379812" y="3596393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9" name="Google Shape;429;p22"/>
            <p:cNvSpPr/>
            <p:nvPr/>
          </p:nvSpPr>
          <p:spPr>
            <a:xfrm>
              <a:off x="7045642" y="3768590"/>
              <a:ext cx="2783138" cy="655985"/>
            </a:xfrm>
            <a:prstGeom prst="roundRect">
              <a:avLst>
                <a:gd fmla="val 10000" name="adj"/>
              </a:avLst>
            </a:prstGeom>
            <a:solidFill>
              <a:srgbClr val="70AD47">
                <a:alpha val="47058"/>
              </a:srgbClr>
            </a:solidFill>
            <a:ln cap="flat" cmpd="sng" w="28575">
              <a:solidFill>
                <a:srgbClr val="17161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0" name="Google Shape;430;p22"/>
            <p:cNvSpPr txBox="1"/>
            <p:nvPr/>
          </p:nvSpPr>
          <p:spPr>
            <a:xfrm>
              <a:off x="7064855" y="3787803"/>
              <a:ext cx="2744712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Funding source and allocated amount: </a:t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descr="Badge 5 with solid fill" id="431" name="Google Shape;431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5750" y="212581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Dollar with solid fill" id="432" name="Google Shape;432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31849" y="5109116"/>
            <a:ext cx="570571" cy="5705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idx="1" type="body"/>
          </p:nvPr>
        </p:nvSpPr>
        <p:spPr>
          <a:xfrm>
            <a:off x="839788" y="459037"/>
            <a:ext cx="5157787" cy="823912"/>
          </a:xfrm>
          <a:prstGeom prst="rect">
            <a:avLst/>
          </a:prstGeom>
          <a:solidFill>
            <a:srgbClr val="D0CECE"/>
          </a:solidFill>
          <a:ln cap="flat" cmpd="sng" w="38100">
            <a:solidFill>
              <a:srgbClr val="D0CEC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>
                <a:latin typeface="Century Gothic"/>
                <a:ea typeface="Century Gothic"/>
                <a:cs typeface="Century Gothic"/>
                <a:sym typeface="Century Gothic"/>
              </a:rPr>
              <a:t>Mission</a:t>
            </a:r>
            <a:endParaRPr/>
          </a:p>
        </p:txBody>
      </p:sp>
      <p:sp>
        <p:nvSpPr>
          <p:cNvPr id="92" name="Google Shape;92;p14"/>
          <p:cNvSpPr txBox="1"/>
          <p:nvPr>
            <p:ph idx="2" type="body"/>
          </p:nvPr>
        </p:nvSpPr>
        <p:spPr>
          <a:xfrm>
            <a:off x="839788" y="1309326"/>
            <a:ext cx="5157787" cy="4913673"/>
          </a:xfrm>
          <a:prstGeom prst="rect">
            <a:avLst/>
          </a:prstGeom>
          <a:noFill/>
          <a:ln cap="flat" cmpd="sng" w="38100">
            <a:solidFill>
              <a:srgbClr val="D0CEC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01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3" name="Google Shape;93;p14"/>
          <p:cNvSpPr txBox="1"/>
          <p:nvPr>
            <p:ph idx="3" type="body"/>
          </p:nvPr>
        </p:nvSpPr>
        <p:spPr>
          <a:xfrm>
            <a:off x="6172200" y="459037"/>
            <a:ext cx="5183188" cy="823912"/>
          </a:xfrm>
          <a:prstGeom prst="rect">
            <a:avLst/>
          </a:prstGeom>
          <a:solidFill>
            <a:srgbClr val="D0CECE"/>
          </a:solidFill>
          <a:ln cap="flat" cmpd="sng" w="38100">
            <a:solidFill>
              <a:srgbClr val="D0CEC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>
                <a:latin typeface="Century Gothic"/>
                <a:ea typeface="Century Gothic"/>
                <a:cs typeface="Century Gothic"/>
                <a:sym typeface="Century Gothic"/>
              </a:rPr>
              <a:t>Vision</a:t>
            </a:r>
            <a:endParaRPr/>
          </a:p>
        </p:txBody>
      </p:sp>
      <p:sp>
        <p:nvSpPr>
          <p:cNvPr id="94" name="Google Shape;94;p14"/>
          <p:cNvSpPr txBox="1"/>
          <p:nvPr>
            <p:ph idx="4" type="body"/>
          </p:nvPr>
        </p:nvSpPr>
        <p:spPr>
          <a:xfrm>
            <a:off x="6172200" y="1309326"/>
            <a:ext cx="5183188" cy="4913673"/>
          </a:xfrm>
          <a:prstGeom prst="rect">
            <a:avLst/>
          </a:prstGeom>
          <a:noFill/>
          <a:ln cap="flat" cmpd="sng" w="38100">
            <a:solidFill>
              <a:srgbClr val="D0CEC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01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/>
          <p:nvPr>
            <p:ph type="title"/>
          </p:nvPr>
        </p:nvSpPr>
        <p:spPr>
          <a:xfrm>
            <a:off x="838200" y="365126"/>
            <a:ext cx="10515600" cy="610920"/>
          </a:xfrm>
          <a:prstGeom prst="rect">
            <a:avLst/>
          </a:prstGeom>
          <a:solidFill>
            <a:srgbClr val="76717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</a:pPr>
            <a:r>
              <a:rPr lang="en-US" sz="3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Values</a:t>
            </a:r>
            <a:endParaRPr/>
          </a:p>
        </p:txBody>
      </p:sp>
      <p:grpSp>
        <p:nvGrpSpPr>
          <p:cNvPr id="100" name="Google Shape;100;p15"/>
          <p:cNvGrpSpPr/>
          <p:nvPr/>
        </p:nvGrpSpPr>
        <p:grpSpPr>
          <a:xfrm>
            <a:off x="838200" y="1691847"/>
            <a:ext cx="10515600" cy="4271963"/>
            <a:chOff x="0" y="225974"/>
            <a:chExt cx="10515600" cy="4271963"/>
          </a:xfrm>
        </p:grpSpPr>
        <p:sp>
          <p:nvSpPr>
            <p:cNvPr id="101" name="Google Shape;101;p15"/>
            <p:cNvSpPr/>
            <p:nvPr/>
          </p:nvSpPr>
          <p:spPr>
            <a:xfrm>
              <a:off x="0" y="225974"/>
              <a:ext cx="3286125" cy="1971675"/>
            </a:xfrm>
            <a:prstGeom prst="rect">
              <a:avLst/>
            </a:prstGeom>
            <a:solidFill>
              <a:schemeClr val="accent3">
                <a:alpha val="89803"/>
              </a:schemeClr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5"/>
            <p:cNvSpPr txBox="1"/>
            <p:nvPr/>
          </p:nvSpPr>
          <p:spPr>
            <a:xfrm>
              <a:off x="0" y="225974"/>
              <a:ext cx="3286125" cy="19716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Value #1</a:t>
              </a:r>
              <a:endParaRPr/>
            </a:p>
          </p:txBody>
        </p:sp>
        <p:sp>
          <p:nvSpPr>
            <p:cNvPr id="103" name="Google Shape;103;p15"/>
            <p:cNvSpPr/>
            <p:nvPr/>
          </p:nvSpPr>
          <p:spPr>
            <a:xfrm>
              <a:off x="3614737" y="225974"/>
              <a:ext cx="3286125" cy="1971675"/>
            </a:xfrm>
            <a:prstGeom prst="rect">
              <a:avLst/>
            </a:prstGeom>
            <a:solidFill>
              <a:schemeClr val="accent3">
                <a:alpha val="81960"/>
              </a:schemeClr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5"/>
            <p:cNvSpPr txBox="1"/>
            <p:nvPr/>
          </p:nvSpPr>
          <p:spPr>
            <a:xfrm>
              <a:off x="3614737" y="225974"/>
              <a:ext cx="3286125" cy="19716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Value #2</a:t>
              </a:r>
              <a:endParaRPr/>
            </a:p>
          </p:txBody>
        </p:sp>
        <p:sp>
          <p:nvSpPr>
            <p:cNvPr id="105" name="Google Shape;105;p15"/>
            <p:cNvSpPr/>
            <p:nvPr/>
          </p:nvSpPr>
          <p:spPr>
            <a:xfrm>
              <a:off x="7229475" y="225974"/>
              <a:ext cx="3286125" cy="1971675"/>
            </a:xfrm>
            <a:prstGeom prst="rect">
              <a:avLst/>
            </a:prstGeom>
            <a:solidFill>
              <a:schemeClr val="accent3">
                <a:alpha val="74117"/>
              </a:schemeClr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5"/>
            <p:cNvSpPr txBox="1"/>
            <p:nvPr/>
          </p:nvSpPr>
          <p:spPr>
            <a:xfrm>
              <a:off x="7229475" y="225974"/>
              <a:ext cx="3286125" cy="19716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Value #3</a:t>
              </a:r>
              <a:endParaRPr/>
            </a:p>
          </p:txBody>
        </p:sp>
        <p:sp>
          <p:nvSpPr>
            <p:cNvPr id="107" name="Google Shape;107;p15"/>
            <p:cNvSpPr/>
            <p:nvPr/>
          </p:nvSpPr>
          <p:spPr>
            <a:xfrm>
              <a:off x="0" y="2526262"/>
              <a:ext cx="3286125" cy="1971675"/>
            </a:xfrm>
            <a:prstGeom prst="rect">
              <a:avLst/>
            </a:prstGeom>
            <a:solidFill>
              <a:schemeClr val="accent3">
                <a:alpha val="65882"/>
              </a:schemeClr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5"/>
            <p:cNvSpPr txBox="1"/>
            <p:nvPr/>
          </p:nvSpPr>
          <p:spPr>
            <a:xfrm>
              <a:off x="0" y="2526262"/>
              <a:ext cx="3286125" cy="19716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Value #4</a:t>
              </a:r>
              <a:endParaRPr/>
            </a:p>
          </p:txBody>
        </p:sp>
        <p:sp>
          <p:nvSpPr>
            <p:cNvPr id="109" name="Google Shape;109;p15"/>
            <p:cNvSpPr/>
            <p:nvPr/>
          </p:nvSpPr>
          <p:spPr>
            <a:xfrm>
              <a:off x="3614737" y="2526262"/>
              <a:ext cx="3286125" cy="1971675"/>
            </a:xfrm>
            <a:prstGeom prst="rect">
              <a:avLst/>
            </a:prstGeom>
            <a:solidFill>
              <a:schemeClr val="accent3">
                <a:alpha val="58039"/>
              </a:schemeClr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5"/>
            <p:cNvSpPr txBox="1"/>
            <p:nvPr/>
          </p:nvSpPr>
          <p:spPr>
            <a:xfrm>
              <a:off x="3614737" y="2526262"/>
              <a:ext cx="3286125" cy="19716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Value #5</a:t>
              </a:r>
              <a:endParaRPr/>
            </a:p>
          </p:txBody>
        </p:sp>
        <p:sp>
          <p:nvSpPr>
            <p:cNvPr id="111" name="Google Shape;111;p15"/>
            <p:cNvSpPr/>
            <p:nvPr/>
          </p:nvSpPr>
          <p:spPr>
            <a:xfrm>
              <a:off x="7229475" y="2526262"/>
              <a:ext cx="3286125" cy="1971675"/>
            </a:xfrm>
            <a:prstGeom prst="rect">
              <a:avLst/>
            </a:prstGeom>
            <a:solidFill>
              <a:schemeClr val="accent3">
                <a:alpha val="49803"/>
              </a:schemeClr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5"/>
            <p:cNvSpPr txBox="1"/>
            <p:nvPr/>
          </p:nvSpPr>
          <p:spPr>
            <a:xfrm>
              <a:off x="7229475" y="2526262"/>
              <a:ext cx="3286125" cy="19716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Value #6</a:t>
              </a: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6"/>
          <p:cNvSpPr txBox="1"/>
          <p:nvPr>
            <p:ph type="title"/>
          </p:nvPr>
        </p:nvSpPr>
        <p:spPr>
          <a:xfrm>
            <a:off x="839788" y="365126"/>
            <a:ext cx="10515600" cy="6811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entury Gothic"/>
              <a:buNone/>
            </a:pPr>
            <a:r>
              <a:rPr b="1" lang="en-US" sz="3200">
                <a:latin typeface="Century Gothic"/>
                <a:ea typeface="Century Gothic"/>
                <a:cs typeface="Century Gothic"/>
                <a:sym typeface="Century Gothic"/>
              </a:rPr>
              <a:t>Summary of Needs Assessment</a:t>
            </a:r>
            <a:endParaRPr/>
          </a:p>
        </p:txBody>
      </p:sp>
      <p:sp>
        <p:nvSpPr>
          <p:cNvPr id="118" name="Google Shape;118;p16"/>
          <p:cNvSpPr txBox="1"/>
          <p:nvPr>
            <p:ph idx="1" type="body"/>
          </p:nvPr>
        </p:nvSpPr>
        <p:spPr>
          <a:xfrm>
            <a:off x="839788" y="1195754"/>
            <a:ext cx="5157787" cy="5962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>
                <a:latin typeface="Century Gothic"/>
                <a:ea typeface="Century Gothic"/>
                <a:cs typeface="Century Gothic"/>
                <a:sym typeface="Century Gothic"/>
              </a:rPr>
              <a:t>Strengths</a:t>
            </a:r>
            <a:endParaRPr/>
          </a:p>
        </p:txBody>
      </p:sp>
      <p:grpSp>
        <p:nvGrpSpPr>
          <p:cNvPr id="119" name="Google Shape;119;p16"/>
          <p:cNvGrpSpPr/>
          <p:nvPr/>
        </p:nvGrpSpPr>
        <p:grpSpPr>
          <a:xfrm>
            <a:off x="850902" y="1782662"/>
            <a:ext cx="4835401" cy="4055040"/>
            <a:chOff x="0" y="52227"/>
            <a:chExt cx="4835401" cy="4055040"/>
          </a:xfrm>
        </p:grpSpPr>
        <p:sp>
          <p:nvSpPr>
            <p:cNvPr id="120" name="Google Shape;120;p16"/>
            <p:cNvSpPr/>
            <p:nvPr/>
          </p:nvSpPr>
          <p:spPr>
            <a:xfrm>
              <a:off x="0" y="52227"/>
              <a:ext cx="4835401" cy="599040"/>
            </a:xfrm>
            <a:prstGeom prst="roundRect">
              <a:avLst>
                <a:gd fmla="val 16667" name="adj"/>
              </a:avLst>
            </a:prstGeom>
            <a:solidFill>
              <a:srgbClr val="E1EFD8"/>
            </a:solidFill>
            <a:ln cap="flat" cmpd="sng" w="28575">
              <a:solidFill>
                <a:srgbClr val="75707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6"/>
            <p:cNvSpPr txBox="1"/>
            <p:nvPr/>
          </p:nvSpPr>
          <p:spPr>
            <a:xfrm>
              <a:off x="29243" y="81470"/>
              <a:ext cx="4776915" cy="540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Strength #1</a:t>
              </a:r>
              <a:endPara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22" name="Google Shape;122;p16"/>
            <p:cNvSpPr/>
            <p:nvPr/>
          </p:nvSpPr>
          <p:spPr>
            <a:xfrm>
              <a:off x="0" y="743427"/>
              <a:ext cx="4835401" cy="599040"/>
            </a:xfrm>
            <a:prstGeom prst="roundRect">
              <a:avLst>
                <a:gd fmla="val 16667" name="adj"/>
              </a:avLst>
            </a:prstGeom>
            <a:solidFill>
              <a:srgbClr val="E1EFD8"/>
            </a:solidFill>
            <a:ln cap="flat" cmpd="sng" w="28575">
              <a:solidFill>
                <a:srgbClr val="75707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6"/>
            <p:cNvSpPr txBox="1"/>
            <p:nvPr/>
          </p:nvSpPr>
          <p:spPr>
            <a:xfrm>
              <a:off x="29243" y="772670"/>
              <a:ext cx="4776915" cy="540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Strength #2</a:t>
              </a:r>
              <a:endParaRPr/>
            </a:p>
          </p:txBody>
        </p:sp>
        <p:sp>
          <p:nvSpPr>
            <p:cNvPr id="124" name="Google Shape;124;p16"/>
            <p:cNvSpPr/>
            <p:nvPr/>
          </p:nvSpPr>
          <p:spPr>
            <a:xfrm>
              <a:off x="0" y="1434627"/>
              <a:ext cx="4835401" cy="599040"/>
            </a:xfrm>
            <a:prstGeom prst="roundRect">
              <a:avLst>
                <a:gd fmla="val 16667" name="adj"/>
              </a:avLst>
            </a:prstGeom>
            <a:solidFill>
              <a:srgbClr val="E1EFD8"/>
            </a:solidFill>
            <a:ln cap="flat" cmpd="sng" w="28575">
              <a:solidFill>
                <a:srgbClr val="75707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16"/>
            <p:cNvSpPr txBox="1"/>
            <p:nvPr/>
          </p:nvSpPr>
          <p:spPr>
            <a:xfrm>
              <a:off x="29243" y="1463870"/>
              <a:ext cx="4776915" cy="540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Strength #3</a:t>
              </a:r>
              <a:endParaRPr/>
            </a:p>
          </p:txBody>
        </p:sp>
        <p:sp>
          <p:nvSpPr>
            <p:cNvPr id="126" name="Google Shape;126;p16"/>
            <p:cNvSpPr/>
            <p:nvPr/>
          </p:nvSpPr>
          <p:spPr>
            <a:xfrm>
              <a:off x="0" y="2125827"/>
              <a:ext cx="4835401" cy="599040"/>
            </a:xfrm>
            <a:prstGeom prst="roundRect">
              <a:avLst>
                <a:gd fmla="val 16667" name="adj"/>
              </a:avLst>
            </a:prstGeom>
            <a:solidFill>
              <a:srgbClr val="E1EFD8"/>
            </a:solidFill>
            <a:ln cap="flat" cmpd="sng" w="28575">
              <a:solidFill>
                <a:srgbClr val="75707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16"/>
            <p:cNvSpPr txBox="1"/>
            <p:nvPr/>
          </p:nvSpPr>
          <p:spPr>
            <a:xfrm>
              <a:off x="29243" y="2155070"/>
              <a:ext cx="4776915" cy="540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Strength #4</a:t>
              </a:r>
              <a:endParaRPr/>
            </a:p>
          </p:txBody>
        </p:sp>
        <p:sp>
          <p:nvSpPr>
            <p:cNvPr id="128" name="Google Shape;128;p16"/>
            <p:cNvSpPr/>
            <p:nvPr/>
          </p:nvSpPr>
          <p:spPr>
            <a:xfrm>
              <a:off x="0" y="2817027"/>
              <a:ext cx="4835401" cy="599040"/>
            </a:xfrm>
            <a:prstGeom prst="roundRect">
              <a:avLst>
                <a:gd fmla="val 16667" name="adj"/>
              </a:avLst>
            </a:prstGeom>
            <a:solidFill>
              <a:srgbClr val="E1EFD8"/>
            </a:solidFill>
            <a:ln cap="flat" cmpd="sng" w="28575">
              <a:solidFill>
                <a:srgbClr val="75707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16"/>
            <p:cNvSpPr txBox="1"/>
            <p:nvPr/>
          </p:nvSpPr>
          <p:spPr>
            <a:xfrm>
              <a:off x="29243" y="2846270"/>
              <a:ext cx="4776915" cy="540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Strength #5</a:t>
              </a:r>
              <a:endParaRPr/>
            </a:p>
          </p:txBody>
        </p:sp>
        <p:sp>
          <p:nvSpPr>
            <p:cNvPr id="130" name="Google Shape;130;p16"/>
            <p:cNvSpPr/>
            <p:nvPr/>
          </p:nvSpPr>
          <p:spPr>
            <a:xfrm>
              <a:off x="0" y="3508227"/>
              <a:ext cx="4835401" cy="599040"/>
            </a:xfrm>
            <a:prstGeom prst="roundRect">
              <a:avLst>
                <a:gd fmla="val 16667" name="adj"/>
              </a:avLst>
            </a:prstGeom>
            <a:solidFill>
              <a:srgbClr val="E1EFD8"/>
            </a:solidFill>
            <a:ln cap="flat" cmpd="sng" w="28575">
              <a:solidFill>
                <a:srgbClr val="75707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16"/>
            <p:cNvSpPr txBox="1"/>
            <p:nvPr/>
          </p:nvSpPr>
          <p:spPr>
            <a:xfrm>
              <a:off x="29243" y="3537470"/>
              <a:ext cx="4776915" cy="540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Strength #6</a:t>
              </a:r>
              <a:endParaRPr/>
            </a:p>
          </p:txBody>
        </p:sp>
      </p:grpSp>
      <p:sp>
        <p:nvSpPr>
          <p:cNvPr id="132" name="Google Shape;132;p16"/>
          <p:cNvSpPr txBox="1"/>
          <p:nvPr>
            <p:ph idx="3" type="body"/>
          </p:nvPr>
        </p:nvSpPr>
        <p:spPr>
          <a:xfrm>
            <a:off x="6172200" y="1195754"/>
            <a:ext cx="5183188" cy="5962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>
                <a:latin typeface="Century Gothic"/>
                <a:ea typeface="Century Gothic"/>
                <a:cs typeface="Century Gothic"/>
                <a:sym typeface="Century Gothic"/>
              </a:rPr>
              <a:t>Areas in Need of Improvement</a:t>
            </a:r>
            <a:endParaRPr/>
          </a:p>
        </p:txBody>
      </p:sp>
      <p:grpSp>
        <p:nvGrpSpPr>
          <p:cNvPr id="133" name="Google Shape;133;p16"/>
          <p:cNvGrpSpPr/>
          <p:nvPr/>
        </p:nvGrpSpPr>
        <p:grpSpPr>
          <a:xfrm>
            <a:off x="6161088" y="1773136"/>
            <a:ext cx="5157785" cy="4055040"/>
            <a:chOff x="0" y="52227"/>
            <a:chExt cx="5157785" cy="4055040"/>
          </a:xfrm>
        </p:grpSpPr>
        <p:sp>
          <p:nvSpPr>
            <p:cNvPr id="134" name="Google Shape;134;p16"/>
            <p:cNvSpPr/>
            <p:nvPr/>
          </p:nvSpPr>
          <p:spPr>
            <a:xfrm>
              <a:off x="0" y="52227"/>
              <a:ext cx="5157785" cy="599040"/>
            </a:xfrm>
            <a:prstGeom prst="roundRect">
              <a:avLst>
                <a:gd fmla="val 16667" name="adj"/>
              </a:avLst>
            </a:prstGeom>
            <a:solidFill>
              <a:srgbClr val="FFFF99"/>
            </a:solidFill>
            <a:ln cap="flat" cmpd="sng" w="28575">
              <a:solidFill>
                <a:srgbClr val="75707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16"/>
            <p:cNvSpPr txBox="1"/>
            <p:nvPr/>
          </p:nvSpPr>
          <p:spPr>
            <a:xfrm>
              <a:off x="29243" y="81470"/>
              <a:ext cx="5099299" cy="540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Need of Improvement data #1</a:t>
              </a:r>
              <a:endParaRPr/>
            </a:p>
          </p:txBody>
        </p:sp>
        <p:sp>
          <p:nvSpPr>
            <p:cNvPr id="136" name="Google Shape;136;p16"/>
            <p:cNvSpPr/>
            <p:nvPr/>
          </p:nvSpPr>
          <p:spPr>
            <a:xfrm>
              <a:off x="0" y="743427"/>
              <a:ext cx="5157785" cy="599040"/>
            </a:xfrm>
            <a:prstGeom prst="roundRect">
              <a:avLst>
                <a:gd fmla="val 16667" name="adj"/>
              </a:avLst>
            </a:prstGeom>
            <a:solidFill>
              <a:srgbClr val="FFFF99"/>
            </a:solidFill>
            <a:ln cap="flat" cmpd="sng" w="28575">
              <a:solidFill>
                <a:srgbClr val="75707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16"/>
            <p:cNvSpPr txBox="1"/>
            <p:nvPr/>
          </p:nvSpPr>
          <p:spPr>
            <a:xfrm>
              <a:off x="29243" y="772670"/>
              <a:ext cx="5099299" cy="540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Need of Improvement data #2</a:t>
              </a:r>
              <a:endParaRPr/>
            </a:p>
          </p:txBody>
        </p:sp>
        <p:sp>
          <p:nvSpPr>
            <p:cNvPr id="138" name="Google Shape;138;p16"/>
            <p:cNvSpPr/>
            <p:nvPr/>
          </p:nvSpPr>
          <p:spPr>
            <a:xfrm>
              <a:off x="0" y="1434627"/>
              <a:ext cx="5157785" cy="599040"/>
            </a:xfrm>
            <a:prstGeom prst="roundRect">
              <a:avLst>
                <a:gd fmla="val 16667" name="adj"/>
              </a:avLst>
            </a:prstGeom>
            <a:solidFill>
              <a:srgbClr val="FFFF99"/>
            </a:solidFill>
            <a:ln cap="flat" cmpd="sng" w="28575">
              <a:solidFill>
                <a:srgbClr val="75707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16"/>
            <p:cNvSpPr txBox="1"/>
            <p:nvPr/>
          </p:nvSpPr>
          <p:spPr>
            <a:xfrm>
              <a:off x="29243" y="1463870"/>
              <a:ext cx="5099299" cy="540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Need of Improvement data #3</a:t>
              </a:r>
              <a:endParaRPr/>
            </a:p>
          </p:txBody>
        </p:sp>
        <p:sp>
          <p:nvSpPr>
            <p:cNvPr id="140" name="Google Shape;140;p16"/>
            <p:cNvSpPr/>
            <p:nvPr/>
          </p:nvSpPr>
          <p:spPr>
            <a:xfrm>
              <a:off x="0" y="2125827"/>
              <a:ext cx="5157785" cy="599040"/>
            </a:xfrm>
            <a:prstGeom prst="roundRect">
              <a:avLst>
                <a:gd fmla="val 16667" name="adj"/>
              </a:avLst>
            </a:prstGeom>
            <a:solidFill>
              <a:srgbClr val="FFFF99"/>
            </a:solidFill>
            <a:ln cap="flat" cmpd="sng" w="28575">
              <a:solidFill>
                <a:srgbClr val="75707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16"/>
            <p:cNvSpPr txBox="1"/>
            <p:nvPr/>
          </p:nvSpPr>
          <p:spPr>
            <a:xfrm>
              <a:off x="29243" y="2155070"/>
              <a:ext cx="5099299" cy="540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Need of Improvement data #4</a:t>
              </a:r>
              <a:endParaRPr/>
            </a:p>
          </p:txBody>
        </p:sp>
        <p:sp>
          <p:nvSpPr>
            <p:cNvPr id="142" name="Google Shape;142;p16"/>
            <p:cNvSpPr/>
            <p:nvPr/>
          </p:nvSpPr>
          <p:spPr>
            <a:xfrm>
              <a:off x="0" y="2817027"/>
              <a:ext cx="5157785" cy="599040"/>
            </a:xfrm>
            <a:prstGeom prst="roundRect">
              <a:avLst>
                <a:gd fmla="val 16667" name="adj"/>
              </a:avLst>
            </a:prstGeom>
            <a:solidFill>
              <a:srgbClr val="FFFF99"/>
            </a:solidFill>
            <a:ln cap="flat" cmpd="sng" w="28575">
              <a:solidFill>
                <a:srgbClr val="75707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16"/>
            <p:cNvSpPr txBox="1"/>
            <p:nvPr/>
          </p:nvSpPr>
          <p:spPr>
            <a:xfrm>
              <a:off x="29243" y="2846270"/>
              <a:ext cx="5099299" cy="540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Need of Improvement data #5</a:t>
              </a:r>
              <a:endParaRPr/>
            </a:p>
          </p:txBody>
        </p:sp>
        <p:sp>
          <p:nvSpPr>
            <p:cNvPr id="144" name="Google Shape;144;p16"/>
            <p:cNvSpPr/>
            <p:nvPr/>
          </p:nvSpPr>
          <p:spPr>
            <a:xfrm>
              <a:off x="0" y="3508227"/>
              <a:ext cx="5157785" cy="599040"/>
            </a:xfrm>
            <a:prstGeom prst="roundRect">
              <a:avLst>
                <a:gd fmla="val 16667" name="adj"/>
              </a:avLst>
            </a:prstGeom>
            <a:solidFill>
              <a:srgbClr val="FFFF99"/>
            </a:solidFill>
            <a:ln cap="flat" cmpd="sng" w="28575">
              <a:solidFill>
                <a:srgbClr val="75707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16"/>
            <p:cNvSpPr txBox="1"/>
            <p:nvPr/>
          </p:nvSpPr>
          <p:spPr>
            <a:xfrm>
              <a:off x="29243" y="3537470"/>
              <a:ext cx="5099299" cy="540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Need of Improvement data #6</a:t>
              </a: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7"/>
          <p:cNvSpPr txBox="1"/>
          <p:nvPr>
            <p:ph type="title"/>
          </p:nvPr>
        </p:nvSpPr>
        <p:spPr>
          <a:xfrm>
            <a:off x="839788" y="365126"/>
            <a:ext cx="10515600" cy="68116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entury Gothic"/>
              <a:buNone/>
            </a:pPr>
            <a:r>
              <a:rPr b="1" lang="en-US" sz="3200">
                <a:latin typeface="Century Gothic"/>
                <a:ea typeface="Century Gothic"/>
                <a:cs typeface="Century Gothic"/>
                <a:sym typeface="Century Gothic"/>
              </a:rPr>
              <a:t>Summary of Priorities</a:t>
            </a:r>
            <a:endParaRPr/>
          </a:p>
        </p:txBody>
      </p:sp>
      <p:grpSp>
        <p:nvGrpSpPr>
          <p:cNvPr id="151" name="Google Shape;151;p17"/>
          <p:cNvGrpSpPr/>
          <p:nvPr/>
        </p:nvGrpSpPr>
        <p:grpSpPr>
          <a:xfrm>
            <a:off x="-4497229" y="552596"/>
            <a:ext cx="15786907" cy="6368270"/>
            <a:chOff x="-5348131" y="-819004"/>
            <a:chExt cx="15786907" cy="6368270"/>
          </a:xfrm>
        </p:grpSpPr>
        <p:sp>
          <p:nvSpPr>
            <p:cNvPr id="152" name="Google Shape;152;p17"/>
            <p:cNvSpPr/>
            <p:nvPr/>
          </p:nvSpPr>
          <p:spPr>
            <a:xfrm>
              <a:off x="-5348131" y="-819004"/>
              <a:ext cx="6368270" cy="6368270"/>
            </a:xfrm>
            <a:prstGeom prst="blockArc">
              <a:avLst>
                <a:gd fmla="val 18900000" name="adj1"/>
                <a:gd fmla="val 2700000" name="adj2"/>
                <a:gd fmla="val 339" name="adj3"/>
              </a:avLst>
            </a:prstGeom>
            <a:noFill/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17"/>
            <p:cNvSpPr/>
            <p:nvPr/>
          </p:nvSpPr>
          <p:spPr>
            <a:xfrm>
              <a:off x="446104" y="295546"/>
              <a:ext cx="9992671" cy="591471"/>
            </a:xfrm>
            <a:prstGeom prst="rect">
              <a:avLst/>
            </a:prstGeom>
            <a:solidFill>
              <a:srgbClr val="1F3864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17"/>
            <p:cNvSpPr txBox="1"/>
            <p:nvPr/>
          </p:nvSpPr>
          <p:spPr>
            <a:xfrm>
              <a:off x="446104" y="295546"/>
              <a:ext cx="9992671" cy="5914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469475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0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Priority #1</a:t>
              </a:r>
              <a:endPara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55" name="Google Shape;155;p17"/>
            <p:cNvSpPr/>
            <p:nvPr/>
          </p:nvSpPr>
          <p:spPr>
            <a:xfrm>
              <a:off x="76434" y="221612"/>
              <a:ext cx="739339" cy="73933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" name="Google Shape;156;p17"/>
            <p:cNvSpPr/>
            <p:nvPr/>
          </p:nvSpPr>
          <p:spPr>
            <a:xfrm>
              <a:off x="869936" y="1182470"/>
              <a:ext cx="9568840" cy="591471"/>
            </a:xfrm>
            <a:prstGeom prst="rect">
              <a:avLst/>
            </a:prstGeom>
            <a:solidFill>
              <a:schemeClr val="accent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Google Shape;157;p17"/>
            <p:cNvSpPr txBox="1"/>
            <p:nvPr/>
          </p:nvSpPr>
          <p:spPr>
            <a:xfrm>
              <a:off x="869936" y="1182470"/>
              <a:ext cx="9568840" cy="5914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469475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0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Priority #2</a:t>
              </a:r>
              <a:endPara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58" name="Google Shape;158;p17"/>
            <p:cNvSpPr/>
            <p:nvPr/>
          </p:nvSpPr>
          <p:spPr>
            <a:xfrm>
              <a:off x="500266" y="1108536"/>
              <a:ext cx="739339" cy="73933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" name="Google Shape;159;p17"/>
            <p:cNvSpPr/>
            <p:nvPr/>
          </p:nvSpPr>
          <p:spPr>
            <a:xfrm>
              <a:off x="1000018" y="2069394"/>
              <a:ext cx="9438758" cy="591471"/>
            </a:xfrm>
            <a:prstGeom prst="rect">
              <a:avLst/>
            </a:prstGeom>
            <a:solidFill>
              <a:srgbClr val="C0000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Google Shape;160;p17"/>
            <p:cNvSpPr txBox="1"/>
            <p:nvPr/>
          </p:nvSpPr>
          <p:spPr>
            <a:xfrm>
              <a:off x="1000018" y="2069394"/>
              <a:ext cx="9438758" cy="5914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469475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0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Priority #3</a:t>
              </a:r>
              <a:endPara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1" name="Google Shape;161;p17"/>
            <p:cNvSpPr/>
            <p:nvPr/>
          </p:nvSpPr>
          <p:spPr>
            <a:xfrm>
              <a:off x="630348" y="1995460"/>
              <a:ext cx="739339" cy="73933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Google Shape;162;p17"/>
            <p:cNvSpPr/>
            <p:nvPr/>
          </p:nvSpPr>
          <p:spPr>
            <a:xfrm>
              <a:off x="869936" y="2956318"/>
              <a:ext cx="9568840" cy="591471"/>
            </a:xfrm>
            <a:prstGeom prst="rect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Google Shape;163;p17"/>
            <p:cNvSpPr txBox="1"/>
            <p:nvPr/>
          </p:nvSpPr>
          <p:spPr>
            <a:xfrm>
              <a:off x="869936" y="2956318"/>
              <a:ext cx="9568840" cy="5914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469475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0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Priority #4</a:t>
              </a:r>
              <a:endPara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4" name="Google Shape;164;p17"/>
            <p:cNvSpPr/>
            <p:nvPr/>
          </p:nvSpPr>
          <p:spPr>
            <a:xfrm>
              <a:off x="500266" y="2882384"/>
              <a:ext cx="739339" cy="73933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Google Shape;165;p17"/>
            <p:cNvSpPr/>
            <p:nvPr/>
          </p:nvSpPr>
          <p:spPr>
            <a:xfrm>
              <a:off x="446104" y="3843242"/>
              <a:ext cx="9992671" cy="591471"/>
            </a:xfrm>
            <a:prstGeom prst="rect">
              <a:avLst/>
            </a:prstGeom>
            <a:solidFill>
              <a:schemeClr val="accent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" name="Google Shape;166;p17"/>
            <p:cNvSpPr txBox="1"/>
            <p:nvPr/>
          </p:nvSpPr>
          <p:spPr>
            <a:xfrm>
              <a:off x="446104" y="3843242"/>
              <a:ext cx="9992671" cy="5914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469475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0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Priority #5</a:t>
              </a:r>
              <a:endParaRPr/>
            </a:p>
          </p:txBody>
        </p:sp>
        <p:sp>
          <p:nvSpPr>
            <p:cNvPr id="167" name="Google Shape;167;p17"/>
            <p:cNvSpPr/>
            <p:nvPr/>
          </p:nvSpPr>
          <p:spPr>
            <a:xfrm>
              <a:off x="76434" y="3769308"/>
              <a:ext cx="739339" cy="73933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descr="Badge 1 with solid fill" id="168" name="Google Shape;168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0902" y="1512864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dge with solid fill" id="169" name="Google Shape;169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01434" y="2400860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dge 3 with solid fill" id="170" name="Google Shape;170;p1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398266" y="3271982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dge 4 with solid fill" id="171" name="Google Shape;171;p1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308102" y="4185386"/>
            <a:ext cx="914400" cy="88171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dge 5 with solid fill" id="172" name="Google Shape;172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46772" y="5050585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" name="Google Shape;177;p18"/>
          <p:cNvGrpSpPr/>
          <p:nvPr/>
        </p:nvGrpSpPr>
        <p:grpSpPr>
          <a:xfrm>
            <a:off x="660089" y="374046"/>
            <a:ext cx="10891831" cy="591471"/>
            <a:chOff x="446104" y="295546"/>
            <a:chExt cx="9992671" cy="591471"/>
          </a:xfrm>
        </p:grpSpPr>
        <p:sp>
          <p:nvSpPr>
            <p:cNvPr id="178" name="Google Shape;178;p18"/>
            <p:cNvSpPr/>
            <p:nvPr/>
          </p:nvSpPr>
          <p:spPr>
            <a:xfrm>
              <a:off x="446104" y="295546"/>
              <a:ext cx="9992671" cy="591471"/>
            </a:xfrm>
            <a:prstGeom prst="rect">
              <a:avLst/>
            </a:prstGeom>
            <a:solidFill>
              <a:srgbClr val="1F3864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Google Shape;179;p18"/>
            <p:cNvSpPr txBox="1"/>
            <p:nvPr/>
          </p:nvSpPr>
          <p:spPr>
            <a:xfrm>
              <a:off x="446104" y="295546"/>
              <a:ext cx="9992671" cy="5914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469475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Priority #1</a:t>
              </a:r>
              <a:endPara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180" name="Google Shape;180;p18"/>
          <p:cNvGrpSpPr/>
          <p:nvPr/>
        </p:nvGrpSpPr>
        <p:grpSpPr>
          <a:xfrm>
            <a:off x="1722772" y="1290424"/>
            <a:ext cx="8767460" cy="4422597"/>
            <a:chOff x="1062683" y="1978"/>
            <a:chExt cx="8767460" cy="4422597"/>
          </a:xfrm>
        </p:grpSpPr>
        <p:sp>
          <p:nvSpPr>
            <p:cNvPr id="181" name="Google Shape;181;p18"/>
            <p:cNvSpPr/>
            <p:nvPr/>
          </p:nvSpPr>
          <p:spPr>
            <a:xfrm>
              <a:off x="1062683" y="1978"/>
              <a:ext cx="2623943" cy="880274"/>
            </a:xfrm>
            <a:prstGeom prst="roundRect">
              <a:avLst>
                <a:gd fmla="val 10000" name="adj"/>
              </a:avLst>
            </a:prstGeom>
            <a:solidFill>
              <a:srgbClr val="586A8B"/>
            </a:solidFill>
            <a:ln cap="flat" cmpd="sng" w="28575">
              <a:solidFill>
                <a:srgbClr val="222A3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18"/>
            <p:cNvSpPr txBox="1"/>
            <p:nvPr/>
          </p:nvSpPr>
          <p:spPr>
            <a:xfrm>
              <a:off x="1088465" y="27760"/>
              <a:ext cx="2572379" cy="8287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4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SMART+E Goal #1.1:</a:t>
              </a:r>
              <a:endPara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83" name="Google Shape;183;p18"/>
            <p:cNvSpPr/>
            <p:nvPr/>
          </p:nvSpPr>
          <p:spPr>
            <a:xfrm rot="5400000">
              <a:off x="2317256" y="939650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solidFill>
              <a:srgbClr val="22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18"/>
            <p:cNvSpPr/>
            <p:nvPr/>
          </p:nvSpPr>
          <p:spPr>
            <a:xfrm>
              <a:off x="1062683" y="1111847"/>
              <a:ext cx="2623943" cy="655985"/>
            </a:xfrm>
            <a:prstGeom prst="roundRect">
              <a:avLst>
                <a:gd fmla="val 10000" name="adj"/>
              </a:avLst>
            </a:prstGeom>
            <a:solidFill>
              <a:srgbClr val="203864">
                <a:alpha val="52549"/>
              </a:srgbClr>
            </a:solidFill>
            <a:ln cap="flat" cmpd="sng" w="28575">
              <a:solidFill>
                <a:srgbClr val="222A3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" name="Google Shape;185;p18"/>
            <p:cNvSpPr txBox="1"/>
            <p:nvPr/>
          </p:nvSpPr>
          <p:spPr>
            <a:xfrm>
              <a:off x="1081896" y="1131060"/>
              <a:ext cx="2585517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Initiative 1.1.1</a:t>
              </a:r>
              <a:endParaRPr/>
            </a:p>
          </p:txBody>
        </p:sp>
        <p:sp>
          <p:nvSpPr>
            <p:cNvPr id="186" name="Google Shape;186;p18"/>
            <p:cNvSpPr/>
            <p:nvPr/>
          </p:nvSpPr>
          <p:spPr>
            <a:xfrm rot="5400000">
              <a:off x="2317256" y="1825231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solidFill>
              <a:srgbClr val="22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18"/>
            <p:cNvSpPr/>
            <p:nvPr/>
          </p:nvSpPr>
          <p:spPr>
            <a:xfrm>
              <a:off x="1062683" y="1997428"/>
              <a:ext cx="2623943" cy="655985"/>
            </a:xfrm>
            <a:prstGeom prst="roundRect">
              <a:avLst>
                <a:gd fmla="val 10000" name="adj"/>
              </a:avLst>
            </a:prstGeom>
            <a:solidFill>
              <a:srgbClr val="203864">
                <a:alpha val="52549"/>
              </a:srgbClr>
            </a:solidFill>
            <a:ln cap="flat" cmpd="sng" w="28575">
              <a:solidFill>
                <a:srgbClr val="222A3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" name="Google Shape;188;p18"/>
            <p:cNvSpPr txBox="1"/>
            <p:nvPr/>
          </p:nvSpPr>
          <p:spPr>
            <a:xfrm>
              <a:off x="1081896" y="2016641"/>
              <a:ext cx="2585517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Initiative 1.1.2</a:t>
              </a:r>
              <a:endParaRPr/>
            </a:p>
          </p:txBody>
        </p:sp>
        <p:sp>
          <p:nvSpPr>
            <p:cNvPr id="189" name="Google Shape;189;p18"/>
            <p:cNvSpPr/>
            <p:nvPr/>
          </p:nvSpPr>
          <p:spPr>
            <a:xfrm rot="5400000">
              <a:off x="2317256" y="2710812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solidFill>
              <a:srgbClr val="22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Google Shape;190;p18"/>
            <p:cNvSpPr/>
            <p:nvPr/>
          </p:nvSpPr>
          <p:spPr>
            <a:xfrm>
              <a:off x="1062683" y="2883009"/>
              <a:ext cx="2623943" cy="655985"/>
            </a:xfrm>
            <a:prstGeom prst="roundRect">
              <a:avLst>
                <a:gd fmla="val 10000" name="adj"/>
              </a:avLst>
            </a:prstGeom>
            <a:solidFill>
              <a:srgbClr val="203864">
                <a:alpha val="52549"/>
              </a:srgbClr>
            </a:solidFill>
            <a:ln cap="flat" cmpd="sng" w="28575">
              <a:solidFill>
                <a:srgbClr val="222A3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" name="Google Shape;191;p18"/>
            <p:cNvSpPr txBox="1"/>
            <p:nvPr/>
          </p:nvSpPr>
          <p:spPr>
            <a:xfrm>
              <a:off x="1081896" y="2902222"/>
              <a:ext cx="2585517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Initiative 1.1.3</a:t>
              </a:r>
              <a:endParaRPr/>
            </a:p>
          </p:txBody>
        </p:sp>
        <p:sp>
          <p:nvSpPr>
            <p:cNvPr id="192" name="Google Shape;192;p18"/>
            <p:cNvSpPr/>
            <p:nvPr/>
          </p:nvSpPr>
          <p:spPr>
            <a:xfrm rot="5400000">
              <a:off x="2317256" y="3596393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Google Shape;193;p18"/>
            <p:cNvSpPr/>
            <p:nvPr/>
          </p:nvSpPr>
          <p:spPr>
            <a:xfrm>
              <a:off x="1062683" y="3768590"/>
              <a:ext cx="2623943" cy="655985"/>
            </a:xfrm>
            <a:prstGeom prst="roundRect">
              <a:avLst>
                <a:gd fmla="val 10000" name="adj"/>
              </a:avLst>
            </a:prstGeom>
            <a:solidFill>
              <a:srgbClr val="203864">
                <a:alpha val="52549"/>
              </a:srgbClr>
            </a:solidFill>
            <a:ln cap="flat" cmpd="sng" w="28575">
              <a:solidFill>
                <a:srgbClr val="222A3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" name="Google Shape;194;p18"/>
            <p:cNvSpPr txBox="1"/>
            <p:nvPr/>
          </p:nvSpPr>
          <p:spPr>
            <a:xfrm>
              <a:off x="1081896" y="3787803"/>
              <a:ext cx="2585517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Funding source and allocated amount: </a:t>
              </a:r>
              <a:endParaRPr/>
            </a:p>
          </p:txBody>
        </p:sp>
        <p:sp>
          <p:nvSpPr>
            <p:cNvPr id="195" name="Google Shape;195;p18"/>
            <p:cNvSpPr/>
            <p:nvPr/>
          </p:nvSpPr>
          <p:spPr>
            <a:xfrm>
              <a:off x="4053979" y="1978"/>
              <a:ext cx="2623943" cy="880274"/>
            </a:xfrm>
            <a:prstGeom prst="roundRect">
              <a:avLst>
                <a:gd fmla="val 10000" name="adj"/>
              </a:avLst>
            </a:prstGeom>
            <a:solidFill>
              <a:srgbClr val="586A8B"/>
            </a:solidFill>
            <a:ln cap="flat" cmpd="sng" w="28575">
              <a:solidFill>
                <a:srgbClr val="B4C7E7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Google Shape;196;p18"/>
            <p:cNvSpPr txBox="1"/>
            <p:nvPr/>
          </p:nvSpPr>
          <p:spPr>
            <a:xfrm>
              <a:off x="4079761" y="27760"/>
              <a:ext cx="2572379" cy="8287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4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SMART+E Goal #2: </a:t>
              </a:r>
              <a:endPara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97" name="Google Shape;197;p18"/>
            <p:cNvSpPr/>
            <p:nvPr/>
          </p:nvSpPr>
          <p:spPr>
            <a:xfrm rot="5400000">
              <a:off x="5308552" y="939650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solidFill>
              <a:srgbClr val="B3C6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Google Shape;198;p18"/>
            <p:cNvSpPr/>
            <p:nvPr/>
          </p:nvSpPr>
          <p:spPr>
            <a:xfrm>
              <a:off x="4053979" y="1111847"/>
              <a:ext cx="2623943" cy="655985"/>
            </a:xfrm>
            <a:prstGeom prst="roundRect">
              <a:avLst>
                <a:gd fmla="val 10000" name="adj"/>
              </a:avLst>
            </a:prstGeom>
            <a:solidFill>
              <a:srgbClr val="8996AD"/>
            </a:solidFill>
            <a:ln cap="flat" cmpd="sng" w="28575">
              <a:solidFill>
                <a:srgbClr val="B4C7E7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" name="Google Shape;199;p18"/>
            <p:cNvSpPr txBox="1"/>
            <p:nvPr/>
          </p:nvSpPr>
          <p:spPr>
            <a:xfrm>
              <a:off x="4073192" y="1131060"/>
              <a:ext cx="2585517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Initiative 1.2.1</a:t>
              </a:r>
              <a:endParaRPr/>
            </a:p>
          </p:txBody>
        </p:sp>
        <p:sp>
          <p:nvSpPr>
            <p:cNvPr id="200" name="Google Shape;200;p18"/>
            <p:cNvSpPr/>
            <p:nvPr/>
          </p:nvSpPr>
          <p:spPr>
            <a:xfrm rot="5400000">
              <a:off x="5308552" y="1825231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solidFill>
              <a:srgbClr val="B3C6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Google Shape;201;p18"/>
            <p:cNvSpPr/>
            <p:nvPr/>
          </p:nvSpPr>
          <p:spPr>
            <a:xfrm>
              <a:off x="4053979" y="1997428"/>
              <a:ext cx="2623943" cy="655985"/>
            </a:xfrm>
            <a:prstGeom prst="roundRect">
              <a:avLst>
                <a:gd fmla="val 10000" name="adj"/>
              </a:avLst>
            </a:prstGeom>
            <a:solidFill>
              <a:srgbClr val="8996AD"/>
            </a:solidFill>
            <a:ln cap="flat" cmpd="sng" w="28575">
              <a:solidFill>
                <a:srgbClr val="B4C7E7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18"/>
            <p:cNvSpPr txBox="1"/>
            <p:nvPr/>
          </p:nvSpPr>
          <p:spPr>
            <a:xfrm>
              <a:off x="4073192" y="2016641"/>
              <a:ext cx="2585517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Initiative 1.2.2</a:t>
              </a:r>
              <a:endParaRPr/>
            </a:p>
          </p:txBody>
        </p:sp>
        <p:sp>
          <p:nvSpPr>
            <p:cNvPr id="203" name="Google Shape;203;p18"/>
            <p:cNvSpPr/>
            <p:nvPr/>
          </p:nvSpPr>
          <p:spPr>
            <a:xfrm rot="5400000">
              <a:off x="5308552" y="2710812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solidFill>
              <a:srgbClr val="B3C6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Google Shape;204;p18"/>
            <p:cNvSpPr/>
            <p:nvPr/>
          </p:nvSpPr>
          <p:spPr>
            <a:xfrm>
              <a:off x="4053979" y="2883009"/>
              <a:ext cx="2623943" cy="655985"/>
            </a:xfrm>
            <a:prstGeom prst="roundRect">
              <a:avLst>
                <a:gd fmla="val 10000" name="adj"/>
              </a:avLst>
            </a:prstGeom>
            <a:solidFill>
              <a:srgbClr val="8996AD"/>
            </a:solidFill>
            <a:ln cap="flat" cmpd="sng" w="28575">
              <a:solidFill>
                <a:srgbClr val="B4C7E7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18"/>
            <p:cNvSpPr txBox="1"/>
            <p:nvPr/>
          </p:nvSpPr>
          <p:spPr>
            <a:xfrm>
              <a:off x="4073192" y="2902222"/>
              <a:ext cx="2585517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Initiative 1.2.3</a:t>
              </a:r>
              <a:endParaRPr/>
            </a:p>
          </p:txBody>
        </p:sp>
        <p:sp>
          <p:nvSpPr>
            <p:cNvPr id="206" name="Google Shape;206;p18"/>
            <p:cNvSpPr/>
            <p:nvPr/>
          </p:nvSpPr>
          <p:spPr>
            <a:xfrm rot="5400000">
              <a:off x="5308552" y="3596393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Google Shape;207;p18"/>
            <p:cNvSpPr/>
            <p:nvPr/>
          </p:nvSpPr>
          <p:spPr>
            <a:xfrm>
              <a:off x="4053979" y="3768590"/>
              <a:ext cx="2623943" cy="655985"/>
            </a:xfrm>
            <a:prstGeom prst="roundRect">
              <a:avLst>
                <a:gd fmla="val 10000" name="adj"/>
              </a:avLst>
            </a:prstGeom>
            <a:solidFill>
              <a:srgbClr val="8996AD"/>
            </a:solidFill>
            <a:ln cap="flat" cmpd="sng" w="28575">
              <a:solidFill>
                <a:srgbClr val="B4C7E7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p18"/>
            <p:cNvSpPr txBox="1"/>
            <p:nvPr/>
          </p:nvSpPr>
          <p:spPr>
            <a:xfrm>
              <a:off x="4073192" y="3787803"/>
              <a:ext cx="2585517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Funding source and allocated amount:</a:t>
              </a:r>
              <a:endParaRPr/>
            </a:p>
          </p:txBody>
        </p:sp>
        <p:sp>
          <p:nvSpPr>
            <p:cNvPr id="209" name="Google Shape;209;p18"/>
            <p:cNvSpPr/>
            <p:nvPr/>
          </p:nvSpPr>
          <p:spPr>
            <a:xfrm>
              <a:off x="7045274" y="1978"/>
              <a:ext cx="2783872" cy="880274"/>
            </a:xfrm>
            <a:prstGeom prst="roundRect">
              <a:avLst>
                <a:gd fmla="val 10000" name="adj"/>
              </a:avLst>
            </a:prstGeom>
            <a:solidFill>
              <a:srgbClr val="586A8B"/>
            </a:solidFill>
            <a:ln cap="flat" cmpd="sng" w="28575">
              <a:solidFill>
                <a:srgbClr val="1F4E7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" name="Google Shape;210;p18"/>
            <p:cNvSpPr txBox="1"/>
            <p:nvPr/>
          </p:nvSpPr>
          <p:spPr>
            <a:xfrm>
              <a:off x="7071056" y="27760"/>
              <a:ext cx="2732308" cy="8287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4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SMART+E Goal #3:</a:t>
              </a:r>
              <a:endParaRPr/>
            </a:p>
          </p:txBody>
        </p:sp>
        <p:sp>
          <p:nvSpPr>
            <p:cNvPr id="211" name="Google Shape;211;p18"/>
            <p:cNvSpPr/>
            <p:nvPr/>
          </p:nvSpPr>
          <p:spPr>
            <a:xfrm rot="5396564">
              <a:off x="8380367" y="939650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solidFill>
              <a:srgbClr val="1E4E7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" name="Google Shape;212;p18"/>
            <p:cNvSpPr/>
            <p:nvPr/>
          </p:nvSpPr>
          <p:spPr>
            <a:xfrm>
              <a:off x="7046271" y="1111847"/>
              <a:ext cx="2783872" cy="655985"/>
            </a:xfrm>
            <a:prstGeom prst="roundRect">
              <a:avLst>
                <a:gd fmla="val 10000" name="adj"/>
              </a:avLst>
            </a:prstGeom>
            <a:solidFill>
              <a:srgbClr val="8996AD"/>
            </a:solidFill>
            <a:ln cap="flat" cmpd="sng" w="28575">
              <a:solidFill>
                <a:srgbClr val="1F4E7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" name="Google Shape;213;p18"/>
            <p:cNvSpPr txBox="1"/>
            <p:nvPr/>
          </p:nvSpPr>
          <p:spPr>
            <a:xfrm>
              <a:off x="7065484" y="1131060"/>
              <a:ext cx="2745446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Initiative 1.3.1</a:t>
              </a:r>
              <a:endParaRPr/>
            </a:p>
          </p:txBody>
        </p:sp>
        <p:sp>
          <p:nvSpPr>
            <p:cNvPr id="214" name="Google Shape;214;p18"/>
            <p:cNvSpPr/>
            <p:nvPr/>
          </p:nvSpPr>
          <p:spPr>
            <a:xfrm rot="5403871">
              <a:off x="8380310" y="1825231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solidFill>
              <a:srgbClr val="1E4E7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" name="Google Shape;215;p18"/>
            <p:cNvSpPr/>
            <p:nvPr/>
          </p:nvSpPr>
          <p:spPr>
            <a:xfrm>
              <a:off x="7045274" y="1997428"/>
              <a:ext cx="2783872" cy="655985"/>
            </a:xfrm>
            <a:prstGeom prst="roundRect">
              <a:avLst>
                <a:gd fmla="val 10000" name="adj"/>
              </a:avLst>
            </a:prstGeom>
            <a:solidFill>
              <a:srgbClr val="8996AD"/>
            </a:solidFill>
            <a:ln cap="flat" cmpd="sng" w="28575">
              <a:solidFill>
                <a:srgbClr val="1F4E7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" name="Google Shape;216;p18"/>
            <p:cNvSpPr txBox="1"/>
            <p:nvPr/>
          </p:nvSpPr>
          <p:spPr>
            <a:xfrm>
              <a:off x="7064487" y="2016641"/>
              <a:ext cx="2745446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Initiative 1.3.2</a:t>
              </a:r>
              <a:endParaRPr/>
            </a:p>
          </p:txBody>
        </p:sp>
        <p:sp>
          <p:nvSpPr>
            <p:cNvPr id="217" name="Google Shape;217;p18"/>
            <p:cNvSpPr/>
            <p:nvPr/>
          </p:nvSpPr>
          <p:spPr>
            <a:xfrm rot="5400000">
              <a:off x="8379812" y="2710812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solidFill>
              <a:srgbClr val="1E4E7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" name="Google Shape;218;p18"/>
            <p:cNvSpPr/>
            <p:nvPr/>
          </p:nvSpPr>
          <p:spPr>
            <a:xfrm>
              <a:off x="7045274" y="2883009"/>
              <a:ext cx="2783872" cy="655985"/>
            </a:xfrm>
            <a:prstGeom prst="roundRect">
              <a:avLst>
                <a:gd fmla="val 10000" name="adj"/>
              </a:avLst>
            </a:prstGeom>
            <a:solidFill>
              <a:srgbClr val="8996AD"/>
            </a:solidFill>
            <a:ln cap="flat" cmpd="sng" w="28575">
              <a:solidFill>
                <a:srgbClr val="1F4E7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" name="Google Shape;219;p18"/>
            <p:cNvSpPr txBox="1"/>
            <p:nvPr/>
          </p:nvSpPr>
          <p:spPr>
            <a:xfrm>
              <a:off x="7064487" y="2902222"/>
              <a:ext cx="2745446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Initiative 1.3.3</a:t>
              </a:r>
              <a:endParaRPr/>
            </a:p>
          </p:txBody>
        </p:sp>
        <p:sp>
          <p:nvSpPr>
            <p:cNvPr id="220" name="Google Shape;220;p18"/>
            <p:cNvSpPr/>
            <p:nvPr/>
          </p:nvSpPr>
          <p:spPr>
            <a:xfrm rot="5400000">
              <a:off x="8379812" y="3596393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" name="Google Shape;221;p18"/>
            <p:cNvSpPr/>
            <p:nvPr/>
          </p:nvSpPr>
          <p:spPr>
            <a:xfrm>
              <a:off x="7057003" y="3768590"/>
              <a:ext cx="2760414" cy="655985"/>
            </a:xfrm>
            <a:prstGeom prst="roundRect">
              <a:avLst>
                <a:gd fmla="val 10000" name="adj"/>
              </a:avLst>
            </a:prstGeom>
            <a:solidFill>
              <a:srgbClr val="8996AD"/>
            </a:solidFill>
            <a:ln cap="flat" cmpd="sng" w="28575">
              <a:solidFill>
                <a:srgbClr val="1F4E7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Google Shape;222;p18"/>
            <p:cNvSpPr txBox="1"/>
            <p:nvPr/>
          </p:nvSpPr>
          <p:spPr>
            <a:xfrm>
              <a:off x="7076216" y="3787803"/>
              <a:ext cx="2721988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Funding source and allocated amount:</a:t>
              </a:r>
              <a:endParaRPr/>
            </a:p>
          </p:txBody>
        </p:sp>
      </p:grpSp>
      <p:pic>
        <p:nvPicPr>
          <p:cNvPr descr="Badge 1 with solid fill" id="223" name="Google Shape;223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2880" y="212581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Dollar with solid fill" id="224" name="Google Shape;224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31849" y="5109116"/>
            <a:ext cx="570571" cy="5705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9" name="Google Shape;229;p19"/>
          <p:cNvGrpSpPr/>
          <p:nvPr/>
        </p:nvGrpSpPr>
        <p:grpSpPr>
          <a:xfrm>
            <a:off x="1722772" y="1290424"/>
            <a:ext cx="8767460" cy="4422597"/>
            <a:chOff x="1062683" y="1978"/>
            <a:chExt cx="8767460" cy="4422597"/>
          </a:xfrm>
        </p:grpSpPr>
        <p:sp>
          <p:nvSpPr>
            <p:cNvPr id="230" name="Google Shape;230;p19"/>
            <p:cNvSpPr/>
            <p:nvPr/>
          </p:nvSpPr>
          <p:spPr>
            <a:xfrm>
              <a:off x="1062683" y="1978"/>
              <a:ext cx="2623943" cy="880274"/>
            </a:xfrm>
            <a:prstGeom prst="roundRect">
              <a:avLst>
                <a:gd fmla="val 10000" name="adj"/>
              </a:avLst>
            </a:prstGeom>
            <a:solidFill>
              <a:srgbClr val="A5A5A5"/>
            </a:solidFill>
            <a:ln cap="flat" cmpd="sng" w="28575">
              <a:solidFill>
                <a:srgbClr val="222A3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19"/>
            <p:cNvSpPr txBox="1"/>
            <p:nvPr/>
          </p:nvSpPr>
          <p:spPr>
            <a:xfrm>
              <a:off x="1088465" y="27760"/>
              <a:ext cx="2572379" cy="8287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4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SMART+E Goal #2.1:</a:t>
              </a:r>
              <a:endPara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32" name="Google Shape;232;p19"/>
            <p:cNvSpPr/>
            <p:nvPr/>
          </p:nvSpPr>
          <p:spPr>
            <a:xfrm rot="5400000">
              <a:off x="2317256" y="939650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solidFill>
              <a:srgbClr val="22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" name="Google Shape;233;p19"/>
            <p:cNvSpPr/>
            <p:nvPr/>
          </p:nvSpPr>
          <p:spPr>
            <a:xfrm>
              <a:off x="1062683" y="1111847"/>
              <a:ext cx="2623943" cy="655985"/>
            </a:xfrm>
            <a:prstGeom prst="roundRect">
              <a:avLst>
                <a:gd fmla="val 10000" name="adj"/>
              </a:avLst>
            </a:prstGeom>
            <a:solidFill>
              <a:srgbClr val="A5A5A5">
                <a:alpha val="34901"/>
              </a:srgbClr>
            </a:solidFill>
            <a:ln cap="flat" cmpd="sng" w="28575">
              <a:solidFill>
                <a:srgbClr val="222A3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Google Shape;234;p19"/>
            <p:cNvSpPr txBox="1"/>
            <p:nvPr/>
          </p:nvSpPr>
          <p:spPr>
            <a:xfrm>
              <a:off x="1081896" y="1131060"/>
              <a:ext cx="2585517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Initiative 2.1.1</a:t>
              </a:r>
              <a:endParaRPr/>
            </a:p>
          </p:txBody>
        </p:sp>
        <p:sp>
          <p:nvSpPr>
            <p:cNvPr id="235" name="Google Shape;235;p19"/>
            <p:cNvSpPr/>
            <p:nvPr/>
          </p:nvSpPr>
          <p:spPr>
            <a:xfrm rot="5400000">
              <a:off x="2317256" y="1825231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solidFill>
              <a:srgbClr val="22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" name="Google Shape;236;p19"/>
            <p:cNvSpPr/>
            <p:nvPr/>
          </p:nvSpPr>
          <p:spPr>
            <a:xfrm>
              <a:off x="1062683" y="1997428"/>
              <a:ext cx="2623943" cy="655985"/>
            </a:xfrm>
            <a:prstGeom prst="roundRect">
              <a:avLst>
                <a:gd fmla="val 10000" name="adj"/>
              </a:avLst>
            </a:prstGeom>
            <a:solidFill>
              <a:srgbClr val="A5A5A5">
                <a:alpha val="34901"/>
              </a:srgbClr>
            </a:solidFill>
            <a:ln cap="flat" cmpd="sng" w="28575">
              <a:solidFill>
                <a:srgbClr val="222A3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" name="Google Shape;237;p19"/>
            <p:cNvSpPr txBox="1"/>
            <p:nvPr/>
          </p:nvSpPr>
          <p:spPr>
            <a:xfrm>
              <a:off x="1081896" y="2016641"/>
              <a:ext cx="2585517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Initiative 2.1.2</a:t>
              </a:r>
              <a:endParaRPr/>
            </a:p>
          </p:txBody>
        </p:sp>
        <p:sp>
          <p:nvSpPr>
            <p:cNvPr id="238" name="Google Shape;238;p19"/>
            <p:cNvSpPr/>
            <p:nvPr/>
          </p:nvSpPr>
          <p:spPr>
            <a:xfrm rot="5400000">
              <a:off x="2317256" y="2710812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solidFill>
              <a:srgbClr val="22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19"/>
            <p:cNvSpPr/>
            <p:nvPr/>
          </p:nvSpPr>
          <p:spPr>
            <a:xfrm>
              <a:off x="1062683" y="2883009"/>
              <a:ext cx="2623943" cy="655985"/>
            </a:xfrm>
            <a:prstGeom prst="roundRect">
              <a:avLst>
                <a:gd fmla="val 10000" name="adj"/>
              </a:avLst>
            </a:prstGeom>
            <a:solidFill>
              <a:srgbClr val="A5A5A5">
                <a:alpha val="34901"/>
              </a:srgbClr>
            </a:solidFill>
            <a:ln cap="flat" cmpd="sng" w="28575">
              <a:solidFill>
                <a:srgbClr val="222A3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19"/>
            <p:cNvSpPr txBox="1"/>
            <p:nvPr/>
          </p:nvSpPr>
          <p:spPr>
            <a:xfrm>
              <a:off x="1081896" y="2902222"/>
              <a:ext cx="2585517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Initiative 2.1.3</a:t>
              </a:r>
              <a:endParaRPr/>
            </a:p>
          </p:txBody>
        </p:sp>
        <p:sp>
          <p:nvSpPr>
            <p:cNvPr id="241" name="Google Shape;241;p19"/>
            <p:cNvSpPr/>
            <p:nvPr/>
          </p:nvSpPr>
          <p:spPr>
            <a:xfrm rot="5400000">
              <a:off x="2317256" y="3596393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19"/>
            <p:cNvSpPr/>
            <p:nvPr/>
          </p:nvSpPr>
          <p:spPr>
            <a:xfrm>
              <a:off x="1062683" y="3768590"/>
              <a:ext cx="2623943" cy="655985"/>
            </a:xfrm>
            <a:prstGeom prst="roundRect">
              <a:avLst>
                <a:gd fmla="val 10000" name="adj"/>
              </a:avLst>
            </a:prstGeom>
            <a:solidFill>
              <a:srgbClr val="A5A5A5">
                <a:alpha val="34901"/>
              </a:srgbClr>
            </a:solidFill>
            <a:ln cap="flat" cmpd="sng" w="28575">
              <a:solidFill>
                <a:srgbClr val="222A3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19"/>
            <p:cNvSpPr txBox="1"/>
            <p:nvPr/>
          </p:nvSpPr>
          <p:spPr>
            <a:xfrm>
              <a:off x="1081896" y="3787803"/>
              <a:ext cx="2585517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Funding source and allocated amount: </a:t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4" name="Google Shape;244;p19"/>
            <p:cNvSpPr/>
            <p:nvPr/>
          </p:nvSpPr>
          <p:spPr>
            <a:xfrm>
              <a:off x="4053979" y="1978"/>
              <a:ext cx="2623943" cy="880274"/>
            </a:xfrm>
            <a:prstGeom prst="roundRect">
              <a:avLst>
                <a:gd fmla="val 10000" name="adj"/>
              </a:avLst>
            </a:prstGeom>
            <a:solidFill>
              <a:srgbClr val="A5A5A5"/>
            </a:solidFill>
            <a:ln cap="flat" cmpd="sng" w="28575">
              <a:solidFill>
                <a:srgbClr val="B4C7E7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" name="Google Shape;245;p19"/>
            <p:cNvSpPr txBox="1"/>
            <p:nvPr/>
          </p:nvSpPr>
          <p:spPr>
            <a:xfrm>
              <a:off x="4079761" y="27760"/>
              <a:ext cx="2572379" cy="8287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4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SMART+E Goal #2.2: </a:t>
              </a:r>
              <a:endPara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46" name="Google Shape;246;p19"/>
            <p:cNvSpPr/>
            <p:nvPr/>
          </p:nvSpPr>
          <p:spPr>
            <a:xfrm rot="5400000">
              <a:off x="5308552" y="939650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solidFill>
              <a:srgbClr val="B3C6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Google Shape;247;p19"/>
            <p:cNvSpPr/>
            <p:nvPr/>
          </p:nvSpPr>
          <p:spPr>
            <a:xfrm>
              <a:off x="4053979" y="1111847"/>
              <a:ext cx="2623943" cy="655985"/>
            </a:xfrm>
            <a:prstGeom prst="roundRect">
              <a:avLst>
                <a:gd fmla="val 10000" name="adj"/>
              </a:avLst>
            </a:prstGeom>
            <a:solidFill>
              <a:srgbClr val="A5A5A5">
                <a:alpha val="34901"/>
              </a:srgbClr>
            </a:solidFill>
            <a:ln cap="flat" cmpd="sng" w="28575">
              <a:solidFill>
                <a:srgbClr val="B4C7E7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Google Shape;248;p19"/>
            <p:cNvSpPr txBox="1"/>
            <p:nvPr/>
          </p:nvSpPr>
          <p:spPr>
            <a:xfrm>
              <a:off x="4073192" y="1131060"/>
              <a:ext cx="2585517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Initiative 2.2.1</a:t>
              </a:r>
              <a:endParaRPr/>
            </a:p>
          </p:txBody>
        </p:sp>
        <p:sp>
          <p:nvSpPr>
            <p:cNvPr id="249" name="Google Shape;249;p19"/>
            <p:cNvSpPr/>
            <p:nvPr/>
          </p:nvSpPr>
          <p:spPr>
            <a:xfrm rot="5400000">
              <a:off x="5308552" y="1825231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solidFill>
              <a:srgbClr val="B3C6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" name="Google Shape;250;p19"/>
            <p:cNvSpPr/>
            <p:nvPr/>
          </p:nvSpPr>
          <p:spPr>
            <a:xfrm>
              <a:off x="4053979" y="1997428"/>
              <a:ext cx="2623943" cy="655985"/>
            </a:xfrm>
            <a:prstGeom prst="roundRect">
              <a:avLst>
                <a:gd fmla="val 10000" name="adj"/>
              </a:avLst>
            </a:prstGeom>
            <a:solidFill>
              <a:srgbClr val="A5A5A5">
                <a:alpha val="34901"/>
              </a:srgbClr>
            </a:solidFill>
            <a:ln cap="flat" cmpd="sng" w="28575">
              <a:solidFill>
                <a:srgbClr val="B4C7E7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" name="Google Shape;251;p19"/>
            <p:cNvSpPr txBox="1"/>
            <p:nvPr/>
          </p:nvSpPr>
          <p:spPr>
            <a:xfrm>
              <a:off x="4073192" y="2016641"/>
              <a:ext cx="2585517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Initiative 2.2.2</a:t>
              </a:r>
              <a:endParaRPr/>
            </a:p>
          </p:txBody>
        </p:sp>
        <p:sp>
          <p:nvSpPr>
            <p:cNvPr id="252" name="Google Shape;252;p19"/>
            <p:cNvSpPr/>
            <p:nvPr/>
          </p:nvSpPr>
          <p:spPr>
            <a:xfrm rot="5400000">
              <a:off x="5308552" y="2710812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solidFill>
              <a:srgbClr val="B3C6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Google Shape;253;p19"/>
            <p:cNvSpPr/>
            <p:nvPr/>
          </p:nvSpPr>
          <p:spPr>
            <a:xfrm>
              <a:off x="4053979" y="2883009"/>
              <a:ext cx="2623943" cy="655985"/>
            </a:xfrm>
            <a:prstGeom prst="roundRect">
              <a:avLst>
                <a:gd fmla="val 10000" name="adj"/>
              </a:avLst>
            </a:prstGeom>
            <a:solidFill>
              <a:srgbClr val="A5A5A5">
                <a:alpha val="34901"/>
              </a:srgbClr>
            </a:solidFill>
            <a:ln cap="flat" cmpd="sng" w="28575">
              <a:solidFill>
                <a:srgbClr val="B4C7E7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" name="Google Shape;254;p19"/>
            <p:cNvSpPr txBox="1"/>
            <p:nvPr/>
          </p:nvSpPr>
          <p:spPr>
            <a:xfrm>
              <a:off x="4073192" y="2902222"/>
              <a:ext cx="2585517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Initiative 2.2.3</a:t>
              </a:r>
              <a:endParaRPr/>
            </a:p>
          </p:txBody>
        </p:sp>
        <p:sp>
          <p:nvSpPr>
            <p:cNvPr id="255" name="Google Shape;255;p19"/>
            <p:cNvSpPr/>
            <p:nvPr/>
          </p:nvSpPr>
          <p:spPr>
            <a:xfrm rot="5400000">
              <a:off x="5308552" y="3596393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Google Shape;256;p19"/>
            <p:cNvSpPr/>
            <p:nvPr/>
          </p:nvSpPr>
          <p:spPr>
            <a:xfrm>
              <a:off x="4053979" y="3768590"/>
              <a:ext cx="2623943" cy="655985"/>
            </a:xfrm>
            <a:prstGeom prst="roundRect">
              <a:avLst>
                <a:gd fmla="val 10000" name="adj"/>
              </a:avLst>
            </a:prstGeom>
            <a:solidFill>
              <a:srgbClr val="A5A5A5">
                <a:alpha val="34901"/>
              </a:srgbClr>
            </a:solidFill>
            <a:ln cap="flat" cmpd="sng" w="28575">
              <a:solidFill>
                <a:srgbClr val="B4C7E7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Google Shape;257;p19"/>
            <p:cNvSpPr txBox="1"/>
            <p:nvPr/>
          </p:nvSpPr>
          <p:spPr>
            <a:xfrm>
              <a:off x="4073192" y="3787803"/>
              <a:ext cx="2585517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Funding source and allocated amount: </a:t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8" name="Google Shape;258;p19"/>
            <p:cNvSpPr/>
            <p:nvPr/>
          </p:nvSpPr>
          <p:spPr>
            <a:xfrm>
              <a:off x="7045274" y="1978"/>
              <a:ext cx="2783872" cy="880274"/>
            </a:xfrm>
            <a:prstGeom prst="roundRect">
              <a:avLst>
                <a:gd fmla="val 10000" name="adj"/>
              </a:avLst>
            </a:prstGeom>
            <a:solidFill>
              <a:srgbClr val="A5A5A5"/>
            </a:solidFill>
            <a:ln cap="flat" cmpd="sng" w="28575">
              <a:solidFill>
                <a:srgbClr val="1F4E7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19"/>
            <p:cNvSpPr txBox="1"/>
            <p:nvPr/>
          </p:nvSpPr>
          <p:spPr>
            <a:xfrm>
              <a:off x="7071056" y="27760"/>
              <a:ext cx="2732308" cy="8287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4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SMART+E Goal #2.3:</a:t>
              </a:r>
              <a:endParaRPr/>
            </a:p>
          </p:txBody>
        </p:sp>
        <p:sp>
          <p:nvSpPr>
            <p:cNvPr id="260" name="Google Shape;260;p19"/>
            <p:cNvSpPr/>
            <p:nvPr/>
          </p:nvSpPr>
          <p:spPr>
            <a:xfrm rot="5396564">
              <a:off x="8380367" y="939650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solidFill>
              <a:srgbClr val="1E4E7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" name="Google Shape;261;p19"/>
            <p:cNvSpPr/>
            <p:nvPr/>
          </p:nvSpPr>
          <p:spPr>
            <a:xfrm>
              <a:off x="7046271" y="1111847"/>
              <a:ext cx="2783872" cy="655985"/>
            </a:xfrm>
            <a:prstGeom prst="roundRect">
              <a:avLst>
                <a:gd fmla="val 10000" name="adj"/>
              </a:avLst>
            </a:prstGeom>
            <a:solidFill>
              <a:srgbClr val="A5A5A5">
                <a:alpha val="34901"/>
              </a:srgbClr>
            </a:solidFill>
            <a:ln cap="flat" cmpd="sng" w="28575">
              <a:solidFill>
                <a:srgbClr val="1F4E7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Google Shape;262;p19"/>
            <p:cNvSpPr txBox="1"/>
            <p:nvPr/>
          </p:nvSpPr>
          <p:spPr>
            <a:xfrm>
              <a:off x="7065484" y="1131060"/>
              <a:ext cx="2745446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Initiative 2.3.1</a:t>
              </a:r>
              <a:endParaRPr/>
            </a:p>
          </p:txBody>
        </p:sp>
        <p:sp>
          <p:nvSpPr>
            <p:cNvPr id="263" name="Google Shape;263;p19"/>
            <p:cNvSpPr/>
            <p:nvPr/>
          </p:nvSpPr>
          <p:spPr>
            <a:xfrm rot="5403871">
              <a:off x="8380310" y="1825231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solidFill>
              <a:srgbClr val="1E4E7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Google Shape;264;p19"/>
            <p:cNvSpPr/>
            <p:nvPr/>
          </p:nvSpPr>
          <p:spPr>
            <a:xfrm>
              <a:off x="7045274" y="1997428"/>
              <a:ext cx="2783872" cy="655985"/>
            </a:xfrm>
            <a:prstGeom prst="roundRect">
              <a:avLst>
                <a:gd fmla="val 10000" name="adj"/>
              </a:avLst>
            </a:prstGeom>
            <a:solidFill>
              <a:srgbClr val="A5A5A5">
                <a:alpha val="34901"/>
              </a:srgbClr>
            </a:solidFill>
            <a:ln cap="flat" cmpd="sng" w="28575">
              <a:solidFill>
                <a:srgbClr val="1F4E7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" name="Google Shape;265;p19"/>
            <p:cNvSpPr txBox="1"/>
            <p:nvPr/>
          </p:nvSpPr>
          <p:spPr>
            <a:xfrm>
              <a:off x="7064487" y="2016641"/>
              <a:ext cx="2745446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Initiative 2.3.2</a:t>
              </a:r>
              <a:endParaRPr/>
            </a:p>
          </p:txBody>
        </p:sp>
        <p:sp>
          <p:nvSpPr>
            <p:cNvPr id="266" name="Google Shape;266;p19"/>
            <p:cNvSpPr/>
            <p:nvPr/>
          </p:nvSpPr>
          <p:spPr>
            <a:xfrm rot="5400000">
              <a:off x="8379812" y="2710812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solidFill>
              <a:srgbClr val="1E4E7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Google Shape;267;p19"/>
            <p:cNvSpPr/>
            <p:nvPr/>
          </p:nvSpPr>
          <p:spPr>
            <a:xfrm>
              <a:off x="7045274" y="2883009"/>
              <a:ext cx="2783872" cy="655985"/>
            </a:xfrm>
            <a:prstGeom prst="roundRect">
              <a:avLst>
                <a:gd fmla="val 10000" name="adj"/>
              </a:avLst>
            </a:prstGeom>
            <a:solidFill>
              <a:srgbClr val="A5A5A5">
                <a:alpha val="34901"/>
              </a:srgbClr>
            </a:solidFill>
            <a:ln cap="flat" cmpd="sng" w="28575">
              <a:solidFill>
                <a:srgbClr val="1F4E7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Google Shape;268;p19"/>
            <p:cNvSpPr txBox="1"/>
            <p:nvPr/>
          </p:nvSpPr>
          <p:spPr>
            <a:xfrm>
              <a:off x="7064487" y="2902222"/>
              <a:ext cx="2745446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Initiative 2.3.3</a:t>
              </a:r>
              <a:endParaRPr/>
            </a:p>
          </p:txBody>
        </p:sp>
        <p:sp>
          <p:nvSpPr>
            <p:cNvPr id="269" name="Google Shape;269;p19"/>
            <p:cNvSpPr/>
            <p:nvPr/>
          </p:nvSpPr>
          <p:spPr>
            <a:xfrm rot="5400000">
              <a:off x="8379812" y="3596393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" name="Google Shape;270;p19"/>
            <p:cNvSpPr/>
            <p:nvPr/>
          </p:nvSpPr>
          <p:spPr>
            <a:xfrm>
              <a:off x="7047478" y="3768590"/>
              <a:ext cx="2779464" cy="655985"/>
            </a:xfrm>
            <a:prstGeom prst="roundRect">
              <a:avLst>
                <a:gd fmla="val 10000" name="adj"/>
              </a:avLst>
            </a:prstGeom>
            <a:solidFill>
              <a:srgbClr val="A5A5A5">
                <a:alpha val="34901"/>
              </a:srgbClr>
            </a:solidFill>
            <a:ln cap="flat" cmpd="sng" w="28575">
              <a:solidFill>
                <a:srgbClr val="1F4E7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" name="Google Shape;271;p19"/>
            <p:cNvSpPr txBox="1"/>
            <p:nvPr/>
          </p:nvSpPr>
          <p:spPr>
            <a:xfrm>
              <a:off x="7066691" y="3787803"/>
              <a:ext cx="2741038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Funding source and allocated amount: </a:t>
              </a:r>
              <a:endParaRPr/>
            </a:p>
          </p:txBody>
        </p:sp>
      </p:grpSp>
      <p:grpSp>
        <p:nvGrpSpPr>
          <p:cNvPr id="272" name="Google Shape;272;p19"/>
          <p:cNvGrpSpPr/>
          <p:nvPr/>
        </p:nvGrpSpPr>
        <p:grpSpPr>
          <a:xfrm>
            <a:off x="885825" y="374046"/>
            <a:ext cx="10666096" cy="591471"/>
            <a:chOff x="869936" y="1182470"/>
            <a:chExt cx="9568840" cy="591471"/>
          </a:xfrm>
        </p:grpSpPr>
        <p:sp>
          <p:nvSpPr>
            <p:cNvPr id="273" name="Google Shape;273;p19"/>
            <p:cNvSpPr/>
            <p:nvPr/>
          </p:nvSpPr>
          <p:spPr>
            <a:xfrm>
              <a:off x="869936" y="1182470"/>
              <a:ext cx="9568840" cy="591471"/>
            </a:xfrm>
            <a:prstGeom prst="rect">
              <a:avLst/>
            </a:prstGeom>
            <a:solidFill>
              <a:schemeClr val="accent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Google Shape;274;p19"/>
            <p:cNvSpPr txBox="1"/>
            <p:nvPr/>
          </p:nvSpPr>
          <p:spPr>
            <a:xfrm>
              <a:off x="869936" y="1182470"/>
              <a:ext cx="9568840" cy="5914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469475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entury Gothic"/>
                <a:buNone/>
              </a:pPr>
              <a:r>
                <a:rPr b="0" i="0" lang="en-US" sz="20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Priority #2</a:t>
              </a:r>
              <a:endPara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pic>
        <p:nvPicPr>
          <p:cNvPr descr="Badge with solid fill" id="275" name="Google Shape;275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625" y="212581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Dollar with solid fill" id="276" name="Google Shape;276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31849" y="5109116"/>
            <a:ext cx="570571" cy="5705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1" name="Google Shape;281;p20"/>
          <p:cNvGrpSpPr/>
          <p:nvPr/>
        </p:nvGrpSpPr>
        <p:grpSpPr>
          <a:xfrm>
            <a:off x="660088" y="374046"/>
            <a:ext cx="10891831" cy="591471"/>
            <a:chOff x="1000018" y="2069394"/>
            <a:chExt cx="9438758" cy="591471"/>
          </a:xfrm>
        </p:grpSpPr>
        <p:sp>
          <p:nvSpPr>
            <p:cNvPr id="282" name="Google Shape;282;p20"/>
            <p:cNvSpPr/>
            <p:nvPr/>
          </p:nvSpPr>
          <p:spPr>
            <a:xfrm>
              <a:off x="1000018" y="2069394"/>
              <a:ext cx="9438758" cy="591471"/>
            </a:xfrm>
            <a:prstGeom prst="rect">
              <a:avLst/>
            </a:prstGeom>
            <a:solidFill>
              <a:srgbClr val="C0000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" name="Google Shape;283;p20"/>
            <p:cNvSpPr txBox="1"/>
            <p:nvPr/>
          </p:nvSpPr>
          <p:spPr>
            <a:xfrm>
              <a:off x="1000018" y="2069394"/>
              <a:ext cx="9438758" cy="5914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469475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entury Gothic"/>
                <a:buNone/>
              </a:pPr>
              <a:r>
                <a:rPr b="0" i="0" lang="en-US" sz="20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Priority #3</a:t>
              </a:r>
              <a:endPara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284" name="Google Shape;284;p20"/>
          <p:cNvGrpSpPr/>
          <p:nvPr/>
        </p:nvGrpSpPr>
        <p:grpSpPr>
          <a:xfrm>
            <a:off x="1722772" y="1290424"/>
            <a:ext cx="8767460" cy="4422597"/>
            <a:chOff x="1062683" y="1978"/>
            <a:chExt cx="8767460" cy="4422597"/>
          </a:xfrm>
        </p:grpSpPr>
        <p:sp>
          <p:nvSpPr>
            <p:cNvPr id="285" name="Google Shape;285;p20"/>
            <p:cNvSpPr/>
            <p:nvPr/>
          </p:nvSpPr>
          <p:spPr>
            <a:xfrm>
              <a:off x="1062683" y="1978"/>
              <a:ext cx="2623943" cy="880274"/>
            </a:xfrm>
            <a:prstGeom prst="roundRect">
              <a:avLst>
                <a:gd fmla="val 10000" name="adj"/>
              </a:avLst>
            </a:prstGeom>
            <a:solidFill>
              <a:srgbClr val="C00000"/>
            </a:solidFill>
            <a:ln cap="flat" cmpd="sng" w="28575">
              <a:solidFill>
                <a:srgbClr val="7F7F7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" name="Google Shape;286;p20"/>
            <p:cNvSpPr txBox="1"/>
            <p:nvPr/>
          </p:nvSpPr>
          <p:spPr>
            <a:xfrm>
              <a:off x="1088465" y="27760"/>
              <a:ext cx="2572379" cy="8287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4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SMART+E Goal #3.1:</a:t>
              </a:r>
              <a:endPara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87" name="Google Shape;287;p20"/>
            <p:cNvSpPr/>
            <p:nvPr/>
          </p:nvSpPr>
          <p:spPr>
            <a:xfrm rot="5400000">
              <a:off x="2317256" y="939650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solidFill>
              <a:srgbClr val="7F7F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" name="Google Shape;288;p20"/>
            <p:cNvSpPr/>
            <p:nvPr/>
          </p:nvSpPr>
          <p:spPr>
            <a:xfrm>
              <a:off x="1062683" y="1111847"/>
              <a:ext cx="2623943" cy="655985"/>
            </a:xfrm>
            <a:prstGeom prst="roundRect">
              <a:avLst>
                <a:gd fmla="val 10000" name="adj"/>
              </a:avLst>
            </a:prstGeom>
            <a:solidFill>
              <a:srgbClr val="C00000">
                <a:alpha val="47058"/>
              </a:srgbClr>
            </a:solidFill>
            <a:ln cap="flat" cmpd="sng" w="28575">
              <a:solidFill>
                <a:srgbClr val="7F7F7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" name="Google Shape;289;p20"/>
            <p:cNvSpPr txBox="1"/>
            <p:nvPr/>
          </p:nvSpPr>
          <p:spPr>
            <a:xfrm>
              <a:off x="1081896" y="1131060"/>
              <a:ext cx="2585517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Initiative 3.1.1</a:t>
              </a:r>
              <a:endParaRPr/>
            </a:p>
          </p:txBody>
        </p:sp>
        <p:sp>
          <p:nvSpPr>
            <p:cNvPr id="290" name="Google Shape;290;p20"/>
            <p:cNvSpPr/>
            <p:nvPr/>
          </p:nvSpPr>
          <p:spPr>
            <a:xfrm rot="5400000">
              <a:off x="2317256" y="1825231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solidFill>
              <a:srgbClr val="7F7F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" name="Google Shape;291;p20"/>
            <p:cNvSpPr/>
            <p:nvPr/>
          </p:nvSpPr>
          <p:spPr>
            <a:xfrm>
              <a:off x="1062683" y="1997428"/>
              <a:ext cx="2623943" cy="655985"/>
            </a:xfrm>
            <a:prstGeom prst="roundRect">
              <a:avLst>
                <a:gd fmla="val 10000" name="adj"/>
              </a:avLst>
            </a:prstGeom>
            <a:solidFill>
              <a:srgbClr val="C00000">
                <a:alpha val="47058"/>
              </a:srgbClr>
            </a:solidFill>
            <a:ln cap="flat" cmpd="sng" w="28575">
              <a:solidFill>
                <a:srgbClr val="7F7F7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" name="Google Shape;292;p20"/>
            <p:cNvSpPr txBox="1"/>
            <p:nvPr/>
          </p:nvSpPr>
          <p:spPr>
            <a:xfrm>
              <a:off x="1081896" y="2016641"/>
              <a:ext cx="2585517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Initiative 3.1.2</a:t>
              </a:r>
              <a:endParaRPr/>
            </a:p>
          </p:txBody>
        </p:sp>
        <p:sp>
          <p:nvSpPr>
            <p:cNvPr id="293" name="Google Shape;293;p20"/>
            <p:cNvSpPr/>
            <p:nvPr/>
          </p:nvSpPr>
          <p:spPr>
            <a:xfrm rot="5400000">
              <a:off x="2317256" y="2710812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solidFill>
              <a:srgbClr val="7F7F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" name="Google Shape;294;p20"/>
            <p:cNvSpPr/>
            <p:nvPr/>
          </p:nvSpPr>
          <p:spPr>
            <a:xfrm>
              <a:off x="1062683" y="2883009"/>
              <a:ext cx="2623943" cy="655985"/>
            </a:xfrm>
            <a:prstGeom prst="roundRect">
              <a:avLst>
                <a:gd fmla="val 10000" name="adj"/>
              </a:avLst>
            </a:prstGeom>
            <a:solidFill>
              <a:srgbClr val="C00000">
                <a:alpha val="47058"/>
              </a:srgbClr>
            </a:solidFill>
            <a:ln cap="flat" cmpd="sng" w="28575">
              <a:solidFill>
                <a:srgbClr val="7F7F7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" name="Google Shape;295;p20"/>
            <p:cNvSpPr txBox="1"/>
            <p:nvPr/>
          </p:nvSpPr>
          <p:spPr>
            <a:xfrm>
              <a:off x="1081896" y="2902222"/>
              <a:ext cx="2585517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Initiative 3.1.3</a:t>
              </a:r>
              <a:endParaRPr/>
            </a:p>
          </p:txBody>
        </p:sp>
        <p:sp>
          <p:nvSpPr>
            <p:cNvPr id="296" name="Google Shape;296;p20"/>
            <p:cNvSpPr/>
            <p:nvPr/>
          </p:nvSpPr>
          <p:spPr>
            <a:xfrm rot="5400000">
              <a:off x="2317256" y="3596393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" name="Google Shape;297;p20"/>
            <p:cNvSpPr/>
            <p:nvPr/>
          </p:nvSpPr>
          <p:spPr>
            <a:xfrm>
              <a:off x="1062683" y="3768590"/>
              <a:ext cx="2623943" cy="655985"/>
            </a:xfrm>
            <a:prstGeom prst="roundRect">
              <a:avLst>
                <a:gd fmla="val 10000" name="adj"/>
              </a:avLst>
            </a:prstGeom>
            <a:solidFill>
              <a:srgbClr val="C00000">
                <a:alpha val="47058"/>
              </a:srgbClr>
            </a:solidFill>
            <a:ln cap="flat" cmpd="sng" w="28575">
              <a:solidFill>
                <a:srgbClr val="7F7F7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" name="Google Shape;298;p20"/>
            <p:cNvSpPr txBox="1"/>
            <p:nvPr/>
          </p:nvSpPr>
          <p:spPr>
            <a:xfrm>
              <a:off x="1081896" y="3787803"/>
              <a:ext cx="2585517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Funding source and allocated amount: </a:t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9" name="Google Shape;299;p20"/>
            <p:cNvSpPr/>
            <p:nvPr/>
          </p:nvSpPr>
          <p:spPr>
            <a:xfrm>
              <a:off x="4053979" y="1978"/>
              <a:ext cx="2623943" cy="880274"/>
            </a:xfrm>
            <a:prstGeom prst="roundRect">
              <a:avLst>
                <a:gd fmla="val 10000" name="adj"/>
              </a:avLst>
            </a:prstGeom>
            <a:solidFill>
              <a:srgbClr val="C00000"/>
            </a:solidFill>
            <a:ln cap="flat" cmpd="sng" w="28575">
              <a:solidFill>
                <a:srgbClr val="BFBFB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" name="Google Shape;300;p20"/>
            <p:cNvSpPr txBox="1"/>
            <p:nvPr/>
          </p:nvSpPr>
          <p:spPr>
            <a:xfrm>
              <a:off x="4079761" y="27760"/>
              <a:ext cx="2572379" cy="8287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4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SMART+E Goal #3.2: </a:t>
              </a:r>
              <a:endPara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01" name="Google Shape;301;p20"/>
            <p:cNvSpPr/>
            <p:nvPr/>
          </p:nvSpPr>
          <p:spPr>
            <a:xfrm rot="5400000">
              <a:off x="5308552" y="939650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solidFill>
              <a:srgbClr val="BFBFBF"/>
            </a:solidFill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" name="Google Shape;302;p20"/>
            <p:cNvSpPr/>
            <p:nvPr/>
          </p:nvSpPr>
          <p:spPr>
            <a:xfrm>
              <a:off x="4053979" y="1111847"/>
              <a:ext cx="2623943" cy="655985"/>
            </a:xfrm>
            <a:prstGeom prst="roundRect">
              <a:avLst>
                <a:gd fmla="val 10000" name="adj"/>
              </a:avLst>
            </a:prstGeom>
            <a:solidFill>
              <a:srgbClr val="C00000">
                <a:alpha val="47058"/>
              </a:srgbClr>
            </a:solidFill>
            <a:ln cap="flat" cmpd="sng" w="28575">
              <a:solidFill>
                <a:srgbClr val="BFBFB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" name="Google Shape;303;p20"/>
            <p:cNvSpPr txBox="1"/>
            <p:nvPr/>
          </p:nvSpPr>
          <p:spPr>
            <a:xfrm>
              <a:off x="4073192" y="1131060"/>
              <a:ext cx="2585517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Initiative 3.2.1</a:t>
              </a:r>
              <a:endParaRPr/>
            </a:p>
          </p:txBody>
        </p:sp>
        <p:sp>
          <p:nvSpPr>
            <p:cNvPr id="304" name="Google Shape;304;p20"/>
            <p:cNvSpPr/>
            <p:nvPr/>
          </p:nvSpPr>
          <p:spPr>
            <a:xfrm rot="5400000">
              <a:off x="5308552" y="1825231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solidFill>
              <a:srgbClr val="BFBFBF"/>
            </a:solidFill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" name="Google Shape;305;p20"/>
            <p:cNvSpPr/>
            <p:nvPr/>
          </p:nvSpPr>
          <p:spPr>
            <a:xfrm>
              <a:off x="4053979" y="1997428"/>
              <a:ext cx="2623943" cy="655985"/>
            </a:xfrm>
            <a:prstGeom prst="roundRect">
              <a:avLst>
                <a:gd fmla="val 10000" name="adj"/>
              </a:avLst>
            </a:prstGeom>
            <a:solidFill>
              <a:srgbClr val="C00000">
                <a:alpha val="47058"/>
              </a:srgbClr>
            </a:solidFill>
            <a:ln cap="flat" cmpd="sng" w="28575">
              <a:solidFill>
                <a:srgbClr val="BFBFB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" name="Google Shape;306;p20"/>
            <p:cNvSpPr txBox="1"/>
            <p:nvPr/>
          </p:nvSpPr>
          <p:spPr>
            <a:xfrm>
              <a:off x="4073192" y="2016641"/>
              <a:ext cx="2585517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Initiative 3.2.2</a:t>
              </a:r>
              <a:endParaRPr/>
            </a:p>
          </p:txBody>
        </p:sp>
        <p:sp>
          <p:nvSpPr>
            <p:cNvPr id="307" name="Google Shape;307;p20"/>
            <p:cNvSpPr/>
            <p:nvPr/>
          </p:nvSpPr>
          <p:spPr>
            <a:xfrm rot="5400000">
              <a:off x="5308552" y="2710812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solidFill>
              <a:srgbClr val="BFBFBF"/>
            </a:solidFill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" name="Google Shape;308;p20"/>
            <p:cNvSpPr/>
            <p:nvPr/>
          </p:nvSpPr>
          <p:spPr>
            <a:xfrm>
              <a:off x="4053979" y="2883009"/>
              <a:ext cx="2623943" cy="655985"/>
            </a:xfrm>
            <a:prstGeom prst="roundRect">
              <a:avLst>
                <a:gd fmla="val 10000" name="adj"/>
              </a:avLst>
            </a:prstGeom>
            <a:solidFill>
              <a:srgbClr val="C00000">
                <a:alpha val="47058"/>
              </a:srgbClr>
            </a:solidFill>
            <a:ln cap="flat" cmpd="sng" w="28575">
              <a:solidFill>
                <a:srgbClr val="BFBFB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" name="Google Shape;309;p20"/>
            <p:cNvSpPr txBox="1"/>
            <p:nvPr/>
          </p:nvSpPr>
          <p:spPr>
            <a:xfrm>
              <a:off x="4073192" y="2902222"/>
              <a:ext cx="2585517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Initiative 3.2.3</a:t>
              </a:r>
              <a:endParaRPr/>
            </a:p>
          </p:txBody>
        </p:sp>
        <p:sp>
          <p:nvSpPr>
            <p:cNvPr id="310" name="Google Shape;310;p20"/>
            <p:cNvSpPr/>
            <p:nvPr/>
          </p:nvSpPr>
          <p:spPr>
            <a:xfrm rot="5400000">
              <a:off x="5308552" y="3596393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" name="Google Shape;311;p20"/>
            <p:cNvSpPr/>
            <p:nvPr/>
          </p:nvSpPr>
          <p:spPr>
            <a:xfrm>
              <a:off x="4053979" y="3768590"/>
              <a:ext cx="2623943" cy="655985"/>
            </a:xfrm>
            <a:prstGeom prst="roundRect">
              <a:avLst>
                <a:gd fmla="val 10000" name="adj"/>
              </a:avLst>
            </a:prstGeom>
            <a:solidFill>
              <a:srgbClr val="C00000">
                <a:alpha val="47058"/>
              </a:srgbClr>
            </a:solidFill>
            <a:ln cap="flat" cmpd="sng" w="28575">
              <a:solidFill>
                <a:srgbClr val="BFBFB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" name="Google Shape;312;p20"/>
            <p:cNvSpPr txBox="1"/>
            <p:nvPr/>
          </p:nvSpPr>
          <p:spPr>
            <a:xfrm>
              <a:off x="4073192" y="3787803"/>
              <a:ext cx="2585517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Funding source and allocated amount: </a:t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3" name="Google Shape;313;p20"/>
            <p:cNvSpPr/>
            <p:nvPr/>
          </p:nvSpPr>
          <p:spPr>
            <a:xfrm>
              <a:off x="7045274" y="1978"/>
              <a:ext cx="2783872" cy="880274"/>
            </a:xfrm>
            <a:prstGeom prst="roundRect">
              <a:avLst>
                <a:gd fmla="val 10000" name="adj"/>
              </a:avLst>
            </a:prstGeom>
            <a:solidFill>
              <a:srgbClr val="C00000"/>
            </a:solidFill>
            <a:ln cap="flat" cmpd="sng" w="28575">
              <a:solidFill>
                <a:srgbClr val="17161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" name="Google Shape;314;p20"/>
            <p:cNvSpPr txBox="1"/>
            <p:nvPr/>
          </p:nvSpPr>
          <p:spPr>
            <a:xfrm>
              <a:off x="7071056" y="27760"/>
              <a:ext cx="2732308" cy="8287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4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SMART+E Goal #3.3:</a:t>
              </a:r>
              <a:endParaRPr/>
            </a:p>
          </p:txBody>
        </p:sp>
        <p:sp>
          <p:nvSpPr>
            <p:cNvPr id="315" name="Google Shape;315;p20"/>
            <p:cNvSpPr/>
            <p:nvPr/>
          </p:nvSpPr>
          <p:spPr>
            <a:xfrm rot="5396564">
              <a:off x="8380367" y="939650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solidFill>
              <a:srgbClr val="1716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" name="Google Shape;316;p20"/>
            <p:cNvSpPr/>
            <p:nvPr/>
          </p:nvSpPr>
          <p:spPr>
            <a:xfrm>
              <a:off x="7046271" y="1111847"/>
              <a:ext cx="2783872" cy="655985"/>
            </a:xfrm>
            <a:prstGeom prst="roundRect">
              <a:avLst>
                <a:gd fmla="val 10000" name="adj"/>
              </a:avLst>
            </a:prstGeom>
            <a:solidFill>
              <a:srgbClr val="C00000">
                <a:alpha val="47058"/>
              </a:srgbClr>
            </a:solidFill>
            <a:ln cap="flat" cmpd="sng" w="28575">
              <a:solidFill>
                <a:srgbClr val="17161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" name="Google Shape;317;p20"/>
            <p:cNvSpPr txBox="1"/>
            <p:nvPr/>
          </p:nvSpPr>
          <p:spPr>
            <a:xfrm>
              <a:off x="7065484" y="1131060"/>
              <a:ext cx="2745446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Initiative 3.3.1</a:t>
              </a:r>
              <a:endParaRPr/>
            </a:p>
          </p:txBody>
        </p:sp>
        <p:sp>
          <p:nvSpPr>
            <p:cNvPr id="318" name="Google Shape;318;p20"/>
            <p:cNvSpPr/>
            <p:nvPr/>
          </p:nvSpPr>
          <p:spPr>
            <a:xfrm rot="5403871">
              <a:off x="8380310" y="1825231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solidFill>
              <a:srgbClr val="1716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" name="Google Shape;319;p20"/>
            <p:cNvSpPr/>
            <p:nvPr/>
          </p:nvSpPr>
          <p:spPr>
            <a:xfrm>
              <a:off x="7045274" y="1997428"/>
              <a:ext cx="2783872" cy="655985"/>
            </a:xfrm>
            <a:prstGeom prst="roundRect">
              <a:avLst>
                <a:gd fmla="val 10000" name="adj"/>
              </a:avLst>
            </a:prstGeom>
            <a:solidFill>
              <a:srgbClr val="C00000">
                <a:alpha val="47058"/>
              </a:srgbClr>
            </a:solidFill>
            <a:ln cap="flat" cmpd="sng" w="28575">
              <a:solidFill>
                <a:srgbClr val="17161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" name="Google Shape;320;p20"/>
            <p:cNvSpPr txBox="1"/>
            <p:nvPr/>
          </p:nvSpPr>
          <p:spPr>
            <a:xfrm>
              <a:off x="7064487" y="2016641"/>
              <a:ext cx="2745446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Initiative 3.3.2</a:t>
              </a:r>
              <a:endParaRPr/>
            </a:p>
          </p:txBody>
        </p:sp>
        <p:sp>
          <p:nvSpPr>
            <p:cNvPr id="321" name="Google Shape;321;p20"/>
            <p:cNvSpPr/>
            <p:nvPr/>
          </p:nvSpPr>
          <p:spPr>
            <a:xfrm rot="5400000">
              <a:off x="8379812" y="2710812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solidFill>
              <a:srgbClr val="1716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" name="Google Shape;322;p20"/>
            <p:cNvSpPr/>
            <p:nvPr/>
          </p:nvSpPr>
          <p:spPr>
            <a:xfrm>
              <a:off x="7045274" y="2883009"/>
              <a:ext cx="2783872" cy="655985"/>
            </a:xfrm>
            <a:prstGeom prst="roundRect">
              <a:avLst>
                <a:gd fmla="val 10000" name="adj"/>
              </a:avLst>
            </a:prstGeom>
            <a:solidFill>
              <a:srgbClr val="C00000">
                <a:alpha val="47058"/>
              </a:srgbClr>
            </a:solidFill>
            <a:ln cap="flat" cmpd="sng" w="28575">
              <a:solidFill>
                <a:srgbClr val="17161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" name="Google Shape;323;p20"/>
            <p:cNvSpPr txBox="1"/>
            <p:nvPr/>
          </p:nvSpPr>
          <p:spPr>
            <a:xfrm>
              <a:off x="7064487" y="2902222"/>
              <a:ext cx="2745446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Initiative 3.3.3</a:t>
              </a:r>
              <a:endParaRPr/>
            </a:p>
          </p:txBody>
        </p:sp>
        <p:sp>
          <p:nvSpPr>
            <p:cNvPr id="324" name="Google Shape;324;p20"/>
            <p:cNvSpPr/>
            <p:nvPr/>
          </p:nvSpPr>
          <p:spPr>
            <a:xfrm rot="5400000">
              <a:off x="8379812" y="3596393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" name="Google Shape;325;p20"/>
            <p:cNvSpPr/>
            <p:nvPr/>
          </p:nvSpPr>
          <p:spPr>
            <a:xfrm>
              <a:off x="7057003" y="3768590"/>
              <a:ext cx="2760414" cy="655985"/>
            </a:xfrm>
            <a:prstGeom prst="roundRect">
              <a:avLst>
                <a:gd fmla="val 10000" name="adj"/>
              </a:avLst>
            </a:prstGeom>
            <a:solidFill>
              <a:srgbClr val="C00000">
                <a:alpha val="47058"/>
              </a:srgbClr>
            </a:solidFill>
            <a:ln cap="flat" cmpd="sng" w="28575">
              <a:solidFill>
                <a:srgbClr val="17161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" name="Google Shape;326;p20"/>
            <p:cNvSpPr txBox="1"/>
            <p:nvPr/>
          </p:nvSpPr>
          <p:spPr>
            <a:xfrm>
              <a:off x="7076216" y="3787803"/>
              <a:ext cx="2721988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Funding source and allocated amount: </a:t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descr="Badge 3 with solid fill" id="327" name="Google Shape;327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2888" y="212581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Dollar with solid fill" id="328" name="Google Shape;328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31849" y="5109116"/>
            <a:ext cx="570571" cy="5705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3" name="Google Shape;333;p21"/>
          <p:cNvGrpSpPr/>
          <p:nvPr/>
        </p:nvGrpSpPr>
        <p:grpSpPr>
          <a:xfrm>
            <a:off x="742950" y="374046"/>
            <a:ext cx="10808969" cy="591471"/>
            <a:chOff x="1000018" y="2069394"/>
            <a:chExt cx="9438758" cy="591471"/>
          </a:xfrm>
        </p:grpSpPr>
        <p:sp>
          <p:nvSpPr>
            <p:cNvPr id="334" name="Google Shape;334;p21"/>
            <p:cNvSpPr/>
            <p:nvPr/>
          </p:nvSpPr>
          <p:spPr>
            <a:xfrm>
              <a:off x="1000018" y="2069394"/>
              <a:ext cx="9438758" cy="591471"/>
            </a:xfrm>
            <a:prstGeom prst="rect">
              <a:avLst/>
            </a:prstGeom>
            <a:solidFill>
              <a:srgbClr val="C0000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" name="Google Shape;335;p21"/>
            <p:cNvSpPr txBox="1"/>
            <p:nvPr/>
          </p:nvSpPr>
          <p:spPr>
            <a:xfrm>
              <a:off x="1000018" y="2069394"/>
              <a:ext cx="9438758" cy="591471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txBody>
            <a:bodyPr anchorCtr="0" anchor="ctr" bIns="50800" lIns="469475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entury Gothic"/>
                <a:buNone/>
              </a:pPr>
              <a:r>
                <a:rPr b="0" i="0" lang="en-US" sz="20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Priority #4</a:t>
              </a:r>
              <a:endParaRPr/>
            </a:p>
          </p:txBody>
        </p:sp>
      </p:grpSp>
      <p:grpSp>
        <p:nvGrpSpPr>
          <p:cNvPr id="336" name="Google Shape;336;p21"/>
          <p:cNvGrpSpPr/>
          <p:nvPr/>
        </p:nvGrpSpPr>
        <p:grpSpPr>
          <a:xfrm>
            <a:off x="1722772" y="1290424"/>
            <a:ext cx="8767460" cy="4422597"/>
            <a:chOff x="1062683" y="1978"/>
            <a:chExt cx="8767460" cy="4422597"/>
          </a:xfrm>
        </p:grpSpPr>
        <p:sp>
          <p:nvSpPr>
            <p:cNvPr id="337" name="Google Shape;337;p21"/>
            <p:cNvSpPr/>
            <p:nvPr/>
          </p:nvSpPr>
          <p:spPr>
            <a:xfrm>
              <a:off x="1062683" y="1978"/>
              <a:ext cx="2623943" cy="880274"/>
            </a:xfrm>
            <a:prstGeom prst="roundRect">
              <a:avLst>
                <a:gd fmla="val 10000" name="adj"/>
              </a:avLst>
            </a:prstGeom>
            <a:solidFill>
              <a:srgbClr val="5B9BD5"/>
            </a:solidFill>
            <a:ln cap="flat" cmpd="sng" w="28575">
              <a:solidFill>
                <a:srgbClr val="7F7F7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" name="Google Shape;338;p21"/>
            <p:cNvSpPr txBox="1"/>
            <p:nvPr/>
          </p:nvSpPr>
          <p:spPr>
            <a:xfrm>
              <a:off x="1088465" y="27760"/>
              <a:ext cx="2572379" cy="8287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4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SMART+E Goal #4.1:</a:t>
              </a:r>
              <a:endPara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39" name="Google Shape;339;p21"/>
            <p:cNvSpPr/>
            <p:nvPr/>
          </p:nvSpPr>
          <p:spPr>
            <a:xfrm rot="5400000">
              <a:off x="2317256" y="939650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solidFill>
              <a:srgbClr val="7F7F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" name="Google Shape;340;p21"/>
            <p:cNvSpPr/>
            <p:nvPr/>
          </p:nvSpPr>
          <p:spPr>
            <a:xfrm>
              <a:off x="1062683" y="1111847"/>
              <a:ext cx="2623943" cy="655985"/>
            </a:xfrm>
            <a:prstGeom prst="roundRect">
              <a:avLst>
                <a:gd fmla="val 10000" name="adj"/>
              </a:avLst>
            </a:prstGeom>
            <a:solidFill>
              <a:srgbClr val="5B9BD5">
                <a:alpha val="47058"/>
              </a:srgbClr>
            </a:solidFill>
            <a:ln cap="flat" cmpd="sng" w="28575">
              <a:solidFill>
                <a:srgbClr val="7F7F7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" name="Google Shape;341;p21"/>
            <p:cNvSpPr txBox="1"/>
            <p:nvPr/>
          </p:nvSpPr>
          <p:spPr>
            <a:xfrm>
              <a:off x="1081896" y="1131060"/>
              <a:ext cx="2585517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Initiative 4.1.1</a:t>
              </a:r>
              <a:endParaRPr/>
            </a:p>
          </p:txBody>
        </p:sp>
        <p:sp>
          <p:nvSpPr>
            <p:cNvPr id="342" name="Google Shape;342;p21"/>
            <p:cNvSpPr/>
            <p:nvPr/>
          </p:nvSpPr>
          <p:spPr>
            <a:xfrm rot="5400000">
              <a:off x="2317256" y="1825231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solidFill>
              <a:srgbClr val="7F7F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" name="Google Shape;343;p21"/>
            <p:cNvSpPr/>
            <p:nvPr/>
          </p:nvSpPr>
          <p:spPr>
            <a:xfrm>
              <a:off x="1062683" y="1997428"/>
              <a:ext cx="2623943" cy="655985"/>
            </a:xfrm>
            <a:prstGeom prst="roundRect">
              <a:avLst>
                <a:gd fmla="val 10000" name="adj"/>
              </a:avLst>
            </a:prstGeom>
            <a:solidFill>
              <a:srgbClr val="5B9BD5">
                <a:alpha val="47058"/>
              </a:srgbClr>
            </a:solidFill>
            <a:ln cap="flat" cmpd="sng" w="28575">
              <a:solidFill>
                <a:srgbClr val="7F7F7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" name="Google Shape;344;p21"/>
            <p:cNvSpPr txBox="1"/>
            <p:nvPr/>
          </p:nvSpPr>
          <p:spPr>
            <a:xfrm>
              <a:off x="1081896" y="2016641"/>
              <a:ext cx="2585517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Initiative 4.1.2</a:t>
              </a:r>
              <a:endParaRPr/>
            </a:p>
          </p:txBody>
        </p:sp>
        <p:sp>
          <p:nvSpPr>
            <p:cNvPr id="345" name="Google Shape;345;p21"/>
            <p:cNvSpPr/>
            <p:nvPr/>
          </p:nvSpPr>
          <p:spPr>
            <a:xfrm rot="5400000">
              <a:off x="2317256" y="2710812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solidFill>
              <a:srgbClr val="7F7F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" name="Google Shape;346;p21"/>
            <p:cNvSpPr/>
            <p:nvPr/>
          </p:nvSpPr>
          <p:spPr>
            <a:xfrm>
              <a:off x="1062683" y="2883009"/>
              <a:ext cx="2623943" cy="655985"/>
            </a:xfrm>
            <a:prstGeom prst="roundRect">
              <a:avLst>
                <a:gd fmla="val 10000" name="adj"/>
              </a:avLst>
            </a:prstGeom>
            <a:solidFill>
              <a:srgbClr val="5B9BD5">
                <a:alpha val="47058"/>
              </a:srgbClr>
            </a:solidFill>
            <a:ln cap="flat" cmpd="sng" w="28575">
              <a:solidFill>
                <a:srgbClr val="7F7F7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" name="Google Shape;347;p21"/>
            <p:cNvSpPr txBox="1"/>
            <p:nvPr/>
          </p:nvSpPr>
          <p:spPr>
            <a:xfrm>
              <a:off x="1081896" y="2902222"/>
              <a:ext cx="2585517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Initiative 4.1.3</a:t>
              </a:r>
              <a:endParaRPr/>
            </a:p>
          </p:txBody>
        </p:sp>
        <p:sp>
          <p:nvSpPr>
            <p:cNvPr id="348" name="Google Shape;348;p21"/>
            <p:cNvSpPr/>
            <p:nvPr/>
          </p:nvSpPr>
          <p:spPr>
            <a:xfrm rot="5400000">
              <a:off x="2317256" y="3596393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9" name="Google Shape;349;p21"/>
            <p:cNvSpPr/>
            <p:nvPr/>
          </p:nvSpPr>
          <p:spPr>
            <a:xfrm>
              <a:off x="1062683" y="3768590"/>
              <a:ext cx="2623943" cy="655985"/>
            </a:xfrm>
            <a:prstGeom prst="roundRect">
              <a:avLst>
                <a:gd fmla="val 10000" name="adj"/>
              </a:avLst>
            </a:prstGeom>
            <a:solidFill>
              <a:srgbClr val="5B9BD5">
                <a:alpha val="47058"/>
              </a:srgbClr>
            </a:solidFill>
            <a:ln cap="flat" cmpd="sng" w="28575">
              <a:solidFill>
                <a:srgbClr val="7F7F7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" name="Google Shape;350;p21"/>
            <p:cNvSpPr txBox="1"/>
            <p:nvPr/>
          </p:nvSpPr>
          <p:spPr>
            <a:xfrm>
              <a:off x="1081896" y="3787803"/>
              <a:ext cx="2585517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Funding source and allocated amount: </a:t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1" name="Google Shape;351;p21"/>
            <p:cNvSpPr/>
            <p:nvPr/>
          </p:nvSpPr>
          <p:spPr>
            <a:xfrm>
              <a:off x="4053979" y="1978"/>
              <a:ext cx="2623943" cy="880274"/>
            </a:xfrm>
            <a:prstGeom prst="roundRect">
              <a:avLst>
                <a:gd fmla="val 10000" name="adj"/>
              </a:avLst>
            </a:prstGeom>
            <a:solidFill>
              <a:srgbClr val="5B9BD5"/>
            </a:solidFill>
            <a:ln cap="flat" cmpd="sng" w="28575">
              <a:solidFill>
                <a:srgbClr val="BFBFB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" name="Google Shape;352;p21"/>
            <p:cNvSpPr txBox="1"/>
            <p:nvPr/>
          </p:nvSpPr>
          <p:spPr>
            <a:xfrm>
              <a:off x="4079761" y="27760"/>
              <a:ext cx="2572379" cy="8287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4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SMART+E Goal #4.2: </a:t>
              </a:r>
              <a:endPara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53" name="Google Shape;353;p21"/>
            <p:cNvSpPr/>
            <p:nvPr/>
          </p:nvSpPr>
          <p:spPr>
            <a:xfrm rot="5400000">
              <a:off x="5308552" y="939650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solidFill>
              <a:srgbClr val="BFBFBF"/>
            </a:solidFill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" name="Google Shape;354;p21"/>
            <p:cNvSpPr/>
            <p:nvPr/>
          </p:nvSpPr>
          <p:spPr>
            <a:xfrm>
              <a:off x="4053979" y="1111847"/>
              <a:ext cx="2623943" cy="655985"/>
            </a:xfrm>
            <a:prstGeom prst="roundRect">
              <a:avLst>
                <a:gd fmla="val 10000" name="adj"/>
              </a:avLst>
            </a:prstGeom>
            <a:solidFill>
              <a:srgbClr val="5B9BD5">
                <a:alpha val="47058"/>
              </a:srgbClr>
            </a:solidFill>
            <a:ln cap="flat" cmpd="sng" w="28575">
              <a:solidFill>
                <a:srgbClr val="BFBFB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" name="Google Shape;355;p21"/>
            <p:cNvSpPr txBox="1"/>
            <p:nvPr/>
          </p:nvSpPr>
          <p:spPr>
            <a:xfrm>
              <a:off x="4073192" y="1131060"/>
              <a:ext cx="2585517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Initiative 4.2.1</a:t>
              </a:r>
              <a:endParaRPr/>
            </a:p>
          </p:txBody>
        </p:sp>
        <p:sp>
          <p:nvSpPr>
            <p:cNvPr id="356" name="Google Shape;356;p21"/>
            <p:cNvSpPr/>
            <p:nvPr/>
          </p:nvSpPr>
          <p:spPr>
            <a:xfrm rot="5400000">
              <a:off x="5308552" y="1825231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solidFill>
              <a:srgbClr val="BFBFBF"/>
            </a:solidFill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" name="Google Shape;357;p21"/>
            <p:cNvSpPr/>
            <p:nvPr/>
          </p:nvSpPr>
          <p:spPr>
            <a:xfrm>
              <a:off x="4053979" y="1997428"/>
              <a:ext cx="2623943" cy="655985"/>
            </a:xfrm>
            <a:prstGeom prst="roundRect">
              <a:avLst>
                <a:gd fmla="val 10000" name="adj"/>
              </a:avLst>
            </a:prstGeom>
            <a:solidFill>
              <a:srgbClr val="5B9BD5">
                <a:alpha val="47058"/>
              </a:srgbClr>
            </a:solidFill>
            <a:ln cap="flat" cmpd="sng" w="28575">
              <a:solidFill>
                <a:srgbClr val="BFBFB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8" name="Google Shape;358;p21"/>
            <p:cNvSpPr txBox="1"/>
            <p:nvPr/>
          </p:nvSpPr>
          <p:spPr>
            <a:xfrm>
              <a:off x="4073192" y="2016641"/>
              <a:ext cx="2585517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Initiative 4.2.2</a:t>
              </a:r>
              <a:endParaRPr/>
            </a:p>
          </p:txBody>
        </p:sp>
        <p:sp>
          <p:nvSpPr>
            <p:cNvPr id="359" name="Google Shape;359;p21"/>
            <p:cNvSpPr/>
            <p:nvPr/>
          </p:nvSpPr>
          <p:spPr>
            <a:xfrm rot="5400000">
              <a:off x="5308552" y="2710812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solidFill>
              <a:srgbClr val="BFBFBF"/>
            </a:solidFill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" name="Google Shape;360;p21"/>
            <p:cNvSpPr/>
            <p:nvPr/>
          </p:nvSpPr>
          <p:spPr>
            <a:xfrm>
              <a:off x="4053979" y="2883009"/>
              <a:ext cx="2623943" cy="655985"/>
            </a:xfrm>
            <a:prstGeom prst="roundRect">
              <a:avLst>
                <a:gd fmla="val 10000" name="adj"/>
              </a:avLst>
            </a:prstGeom>
            <a:solidFill>
              <a:srgbClr val="5B9BD5">
                <a:alpha val="47058"/>
              </a:srgbClr>
            </a:solidFill>
            <a:ln cap="flat" cmpd="sng" w="28575">
              <a:solidFill>
                <a:srgbClr val="BFBFB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" name="Google Shape;361;p21"/>
            <p:cNvSpPr txBox="1"/>
            <p:nvPr/>
          </p:nvSpPr>
          <p:spPr>
            <a:xfrm>
              <a:off x="4073192" y="2902222"/>
              <a:ext cx="2585517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Initiative 4.2.3</a:t>
              </a:r>
              <a:endParaRPr/>
            </a:p>
          </p:txBody>
        </p:sp>
        <p:sp>
          <p:nvSpPr>
            <p:cNvPr id="362" name="Google Shape;362;p21"/>
            <p:cNvSpPr/>
            <p:nvPr/>
          </p:nvSpPr>
          <p:spPr>
            <a:xfrm rot="5400000">
              <a:off x="5308552" y="3596393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" name="Google Shape;363;p21"/>
            <p:cNvSpPr/>
            <p:nvPr/>
          </p:nvSpPr>
          <p:spPr>
            <a:xfrm>
              <a:off x="4053979" y="3768590"/>
              <a:ext cx="2623943" cy="655985"/>
            </a:xfrm>
            <a:prstGeom prst="roundRect">
              <a:avLst>
                <a:gd fmla="val 10000" name="adj"/>
              </a:avLst>
            </a:prstGeom>
            <a:solidFill>
              <a:srgbClr val="5B9BD5">
                <a:alpha val="47058"/>
              </a:srgbClr>
            </a:solidFill>
            <a:ln cap="flat" cmpd="sng" w="28575">
              <a:solidFill>
                <a:srgbClr val="BFBFB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4" name="Google Shape;364;p21"/>
            <p:cNvSpPr txBox="1"/>
            <p:nvPr/>
          </p:nvSpPr>
          <p:spPr>
            <a:xfrm>
              <a:off x="4073192" y="3787803"/>
              <a:ext cx="2585517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Funding source and allocated amount: </a:t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5" name="Google Shape;365;p21"/>
            <p:cNvSpPr/>
            <p:nvPr/>
          </p:nvSpPr>
          <p:spPr>
            <a:xfrm>
              <a:off x="7045274" y="1978"/>
              <a:ext cx="2783872" cy="880274"/>
            </a:xfrm>
            <a:prstGeom prst="roundRect">
              <a:avLst>
                <a:gd fmla="val 10000" name="adj"/>
              </a:avLst>
            </a:prstGeom>
            <a:solidFill>
              <a:srgbClr val="5B9BD5"/>
            </a:solidFill>
            <a:ln cap="flat" cmpd="sng" w="28575">
              <a:solidFill>
                <a:srgbClr val="17161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6" name="Google Shape;366;p21"/>
            <p:cNvSpPr txBox="1"/>
            <p:nvPr/>
          </p:nvSpPr>
          <p:spPr>
            <a:xfrm>
              <a:off x="7071056" y="27760"/>
              <a:ext cx="2732308" cy="8287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4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SMART+E Goal #4.3:</a:t>
              </a:r>
              <a:endParaRPr/>
            </a:p>
          </p:txBody>
        </p:sp>
        <p:sp>
          <p:nvSpPr>
            <p:cNvPr id="367" name="Google Shape;367;p21"/>
            <p:cNvSpPr/>
            <p:nvPr/>
          </p:nvSpPr>
          <p:spPr>
            <a:xfrm rot="5396564">
              <a:off x="8380367" y="939650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solidFill>
              <a:srgbClr val="1716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8" name="Google Shape;368;p21"/>
            <p:cNvSpPr/>
            <p:nvPr/>
          </p:nvSpPr>
          <p:spPr>
            <a:xfrm>
              <a:off x="7046271" y="1111847"/>
              <a:ext cx="2783872" cy="655985"/>
            </a:xfrm>
            <a:prstGeom prst="roundRect">
              <a:avLst>
                <a:gd fmla="val 10000" name="adj"/>
              </a:avLst>
            </a:prstGeom>
            <a:solidFill>
              <a:srgbClr val="5B9BD5">
                <a:alpha val="47058"/>
              </a:srgbClr>
            </a:solidFill>
            <a:ln cap="flat" cmpd="sng" w="28575">
              <a:solidFill>
                <a:srgbClr val="17161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9" name="Google Shape;369;p21"/>
            <p:cNvSpPr txBox="1"/>
            <p:nvPr/>
          </p:nvSpPr>
          <p:spPr>
            <a:xfrm>
              <a:off x="7065484" y="1131060"/>
              <a:ext cx="2745446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Initiative 4.3.1</a:t>
              </a:r>
              <a:endParaRPr/>
            </a:p>
          </p:txBody>
        </p:sp>
        <p:sp>
          <p:nvSpPr>
            <p:cNvPr id="370" name="Google Shape;370;p21"/>
            <p:cNvSpPr/>
            <p:nvPr/>
          </p:nvSpPr>
          <p:spPr>
            <a:xfrm rot="5403871">
              <a:off x="8380310" y="1825231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solidFill>
              <a:srgbClr val="1716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1" name="Google Shape;371;p21"/>
            <p:cNvSpPr/>
            <p:nvPr/>
          </p:nvSpPr>
          <p:spPr>
            <a:xfrm>
              <a:off x="7045274" y="1997428"/>
              <a:ext cx="2783872" cy="655985"/>
            </a:xfrm>
            <a:prstGeom prst="roundRect">
              <a:avLst>
                <a:gd fmla="val 10000" name="adj"/>
              </a:avLst>
            </a:prstGeom>
            <a:solidFill>
              <a:srgbClr val="5B9BD5">
                <a:alpha val="47058"/>
              </a:srgbClr>
            </a:solidFill>
            <a:ln cap="flat" cmpd="sng" w="28575">
              <a:solidFill>
                <a:srgbClr val="17161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2" name="Google Shape;372;p21"/>
            <p:cNvSpPr txBox="1"/>
            <p:nvPr/>
          </p:nvSpPr>
          <p:spPr>
            <a:xfrm>
              <a:off x="7064487" y="2016641"/>
              <a:ext cx="2745446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Initiative 4.3.2</a:t>
              </a:r>
              <a:endParaRPr/>
            </a:p>
          </p:txBody>
        </p:sp>
        <p:sp>
          <p:nvSpPr>
            <p:cNvPr id="373" name="Google Shape;373;p21"/>
            <p:cNvSpPr/>
            <p:nvPr/>
          </p:nvSpPr>
          <p:spPr>
            <a:xfrm rot="5400000">
              <a:off x="8379812" y="2710812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solidFill>
              <a:srgbClr val="1716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4" name="Google Shape;374;p21"/>
            <p:cNvSpPr/>
            <p:nvPr/>
          </p:nvSpPr>
          <p:spPr>
            <a:xfrm>
              <a:off x="7045274" y="2883009"/>
              <a:ext cx="2783872" cy="655985"/>
            </a:xfrm>
            <a:prstGeom prst="roundRect">
              <a:avLst>
                <a:gd fmla="val 10000" name="adj"/>
              </a:avLst>
            </a:prstGeom>
            <a:solidFill>
              <a:srgbClr val="5B9BD5">
                <a:alpha val="47058"/>
              </a:srgbClr>
            </a:solidFill>
            <a:ln cap="flat" cmpd="sng" w="28575">
              <a:solidFill>
                <a:srgbClr val="17161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5" name="Google Shape;375;p21"/>
            <p:cNvSpPr txBox="1"/>
            <p:nvPr/>
          </p:nvSpPr>
          <p:spPr>
            <a:xfrm>
              <a:off x="7064487" y="2902222"/>
              <a:ext cx="2745446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Initiative 4.3.3</a:t>
              </a:r>
              <a:endParaRPr/>
            </a:p>
          </p:txBody>
        </p:sp>
        <p:sp>
          <p:nvSpPr>
            <p:cNvPr id="376" name="Google Shape;376;p21"/>
            <p:cNvSpPr/>
            <p:nvPr/>
          </p:nvSpPr>
          <p:spPr>
            <a:xfrm rot="5400000">
              <a:off x="8379812" y="3596393"/>
              <a:ext cx="114797" cy="114797"/>
            </a:xfrm>
            <a:prstGeom prst="rightArrow">
              <a:avLst>
                <a:gd fmla="val 66700" name="adj1"/>
                <a:gd fmla="val 50000" name="adj2"/>
              </a:avLst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7" name="Google Shape;377;p21"/>
            <p:cNvSpPr/>
            <p:nvPr/>
          </p:nvSpPr>
          <p:spPr>
            <a:xfrm>
              <a:off x="7047478" y="3768590"/>
              <a:ext cx="2779464" cy="655985"/>
            </a:xfrm>
            <a:prstGeom prst="roundRect">
              <a:avLst>
                <a:gd fmla="val 10000" name="adj"/>
              </a:avLst>
            </a:prstGeom>
            <a:solidFill>
              <a:srgbClr val="5B9BD5">
                <a:alpha val="47058"/>
              </a:srgbClr>
            </a:solidFill>
            <a:ln cap="flat" cmpd="sng" w="28575">
              <a:solidFill>
                <a:srgbClr val="17161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8" name="Google Shape;378;p21"/>
            <p:cNvSpPr txBox="1"/>
            <p:nvPr/>
          </p:nvSpPr>
          <p:spPr>
            <a:xfrm>
              <a:off x="7066691" y="3787803"/>
              <a:ext cx="2741038" cy="6175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1425" spcFirstLastPara="1" rIns="91425" wrap="square" tIns="17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Funding source and allocated amount: </a:t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descr="Badge 4 with solid fill" id="379" name="Google Shape;379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2888" y="228922"/>
            <a:ext cx="914400" cy="88171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Dollar with solid fill" id="380" name="Google Shape;380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31849" y="5109116"/>
            <a:ext cx="570571" cy="5705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