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notesMasterIdLst>
    <p:notesMasterId r:id="rId30"/>
  </p:notesMasterIdLst>
  <p:sldIdLst>
    <p:sldId id="2248" r:id="rId5"/>
    <p:sldId id="391" r:id="rId6"/>
    <p:sldId id="2216" r:id="rId7"/>
    <p:sldId id="2211" r:id="rId8"/>
    <p:sldId id="2205" r:id="rId9"/>
    <p:sldId id="2217" r:id="rId10"/>
    <p:sldId id="2209" r:id="rId11"/>
    <p:sldId id="2241" r:id="rId12"/>
    <p:sldId id="2210" r:id="rId13"/>
    <p:sldId id="2227" r:id="rId14"/>
    <p:sldId id="2228" r:id="rId15"/>
    <p:sldId id="2232" r:id="rId16"/>
    <p:sldId id="2237" r:id="rId17"/>
    <p:sldId id="2238" r:id="rId18"/>
    <p:sldId id="2236" r:id="rId19"/>
    <p:sldId id="2218" r:id="rId20"/>
    <p:sldId id="2244" r:id="rId21"/>
    <p:sldId id="2233" r:id="rId22"/>
    <p:sldId id="2222" r:id="rId23"/>
    <p:sldId id="2239" r:id="rId24"/>
    <p:sldId id="2245" r:id="rId25"/>
    <p:sldId id="2243" r:id="rId26"/>
    <p:sldId id="2223" r:id="rId27"/>
    <p:sldId id="2229" r:id="rId28"/>
    <p:sldId id="2246"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ADED2A-EAF8-B321-E4BE-7C05F47B85A7}" name="Strumolo, Allison" initials="AS" userId="S::Allison.Strumolo@ride.ri.gov::5b488c99-d92c-4386-9173-f7b2d4998610" providerId="AD"/>
  <p188:author id="{8446CB32-8E64-05E5-5970-C59C9948EDAD}" name="Salas, Veronica" initials="SV" userId="S::Veronica.Salas@ride.ri.gov::28cdd424-a21f-4338-b3df-3792d6167df9" providerId="AD"/>
  <p188:author id="{7A90D041-6BF6-B59C-7EE4-37C3415471E8}" name="Milligan, Drew" initials="MD" userId="S::andrew.milligan@ride.ri.gov::49268200-56a5-4d2c-9378-0a77208d26b8" providerId="AD"/>
  <p188:author id="{0F8122C7-90FF-C83A-11AA-F1CDB5C16F9B}" name="Strumolo, Allison" initials="SA" userId="S::allison.strumolo@ride.ri.gov::5b488c99-d92c-4386-9173-f7b2d4998610" providerId="AD"/>
  <p188:author id="{140F7EF4-6314-61DC-23C9-9512E3546125}" name="Danusis, Kristen" initials="DK" userId="S::kristen.danusis@ride.ri.gov::b23fe0e4-c946-4ad3-a93a-c927f599a059" providerId="AD"/>
  <p188:author id="{FCA9D1FF-B315-B1E4-913F-8240E70D3804}" name="Danusis, Kristen" initials="KD" userId="S::Kristen.Danusis@ride.ri.gov::b23fe0e4-c946-4ad3-a93a-c927f599a0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fante-Green, Angélica" initials="IA" lastIdx="2" clrIdx="0">
    <p:extLst>
      <p:ext uri="{19B8F6BF-5375-455C-9EA6-DF929625EA0E}">
        <p15:presenceInfo xmlns:p15="http://schemas.microsoft.com/office/powerpoint/2012/main" userId="S-1-5-21-1586716437-331627889-1971066577-11986" providerId="AD"/>
      </p:ext>
    </p:extLst>
  </p:cmAuthor>
  <p:cmAuthor id="2" name="Microsoft Office User" initials="MOU" lastIdx="16" clrIdx="1">
    <p:extLst>
      <p:ext uri="{19B8F6BF-5375-455C-9EA6-DF929625EA0E}">
        <p15:presenceInfo xmlns:p15="http://schemas.microsoft.com/office/powerpoint/2012/main" userId="Microsoft Office User" providerId="None"/>
      </p:ext>
    </p:extLst>
  </p:cmAuthor>
  <p:cmAuthor id="3" name="Foehr, Lisa" initials="FL" lastIdx="14" clrIdx="2">
    <p:extLst>
      <p:ext uri="{19B8F6BF-5375-455C-9EA6-DF929625EA0E}">
        <p15:presenceInfo xmlns:p15="http://schemas.microsoft.com/office/powerpoint/2012/main" userId="S-1-5-21-1586716437-331627889-1971066577-15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6B"/>
    <a:srgbClr val="8A8A8A"/>
    <a:srgbClr val="5B9BD5"/>
    <a:srgbClr val="0432FF"/>
    <a:srgbClr val="D48A40"/>
    <a:srgbClr val="CFE7C7"/>
    <a:srgbClr val="79BB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F4FDBF-C574-0B5A-137D-DD45FDFD8887}" v="200" dt="2024-02-28T16:19:54.459"/>
    <p1510:client id="{AE0633AA-8D0F-487E-83F2-2572B6E4DA89}" v="39" dt="2024-02-28T16:21:59.017"/>
    <p1510:client id="{C91FCF97-C9FA-493F-B5A1-09168C2E0DDE}" v="15" dt="2024-02-29T14:14:53.353"/>
    <p1510:client id="{D00884C3-77F6-79DB-F948-AAF607A1C5D2}" v="1" dt="2024-02-29T13:48:37.7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9A4234-49EF-4A8C-B420-0E0DB0FA35D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345639B-E2F1-4338-983A-B4304559F161}">
      <dgm:prSet phldrT="[Text]"/>
      <dgm:spPr/>
      <dgm:t>
        <a:bodyPr/>
        <a:lstStyle/>
        <a:p>
          <a:r>
            <a:rPr lang="en-US"/>
            <a:t>SEA</a:t>
          </a:r>
        </a:p>
      </dgm:t>
    </dgm:pt>
    <dgm:pt modelId="{2C2F20AB-EC52-4F45-B4DC-D000B7F7EFEF}" type="parTrans" cxnId="{48A94E57-2416-4043-A9AC-D34503731A67}">
      <dgm:prSet/>
      <dgm:spPr/>
      <dgm:t>
        <a:bodyPr/>
        <a:lstStyle/>
        <a:p>
          <a:endParaRPr lang="en-US"/>
        </a:p>
      </dgm:t>
    </dgm:pt>
    <dgm:pt modelId="{670F79CB-B7F7-418A-A3F7-91F439C3299D}" type="sibTrans" cxnId="{48A94E57-2416-4043-A9AC-D34503731A67}">
      <dgm:prSet/>
      <dgm:spPr/>
      <dgm:t>
        <a:bodyPr/>
        <a:lstStyle/>
        <a:p>
          <a:endParaRPr lang="en-US"/>
        </a:p>
      </dgm:t>
    </dgm:pt>
    <dgm:pt modelId="{58470718-9E3F-4CBC-8653-57E696A9F6AC}">
      <dgm:prSet phldrT="[Text]" custT="1"/>
      <dgm:spPr/>
      <dgm:t>
        <a:bodyPr/>
        <a:lstStyle/>
        <a:p>
          <a:r>
            <a:rPr lang="en-US" sz="2000" b="1"/>
            <a:t>Periodically conduct RAR in each LEA with significant number of schools identified for CSI, TSI, and ATSI.</a:t>
          </a:r>
        </a:p>
      </dgm:t>
    </dgm:pt>
    <dgm:pt modelId="{AD1A633B-08C6-41A8-A3D3-1F935A9C4E7F}" type="parTrans" cxnId="{EEFFB102-266E-4E31-B3CB-D6BC544331B6}">
      <dgm:prSet/>
      <dgm:spPr/>
      <dgm:t>
        <a:bodyPr/>
        <a:lstStyle/>
        <a:p>
          <a:endParaRPr lang="en-US"/>
        </a:p>
      </dgm:t>
    </dgm:pt>
    <dgm:pt modelId="{FEFAC460-7431-4D79-9621-A2D7C2238EA6}" type="sibTrans" cxnId="{EEFFB102-266E-4E31-B3CB-D6BC544331B6}">
      <dgm:prSet/>
      <dgm:spPr/>
      <dgm:t>
        <a:bodyPr/>
        <a:lstStyle/>
        <a:p>
          <a:endParaRPr lang="en-US"/>
        </a:p>
      </dgm:t>
    </dgm:pt>
    <dgm:pt modelId="{631F10E6-0746-4489-861F-22E6EC6CEDFD}">
      <dgm:prSet phldrT="[Text]"/>
      <dgm:spPr/>
      <dgm:t>
        <a:bodyPr/>
        <a:lstStyle/>
        <a:p>
          <a:r>
            <a:rPr lang="en-US"/>
            <a:t>LEA</a:t>
          </a:r>
        </a:p>
      </dgm:t>
    </dgm:pt>
    <dgm:pt modelId="{2D928F01-AFDB-4C28-83B0-D5905D4BED7B}" type="parTrans" cxnId="{08EFCB5C-B657-4CD1-833A-FF219C74E44E}">
      <dgm:prSet/>
      <dgm:spPr/>
      <dgm:t>
        <a:bodyPr/>
        <a:lstStyle/>
        <a:p>
          <a:endParaRPr lang="en-US"/>
        </a:p>
      </dgm:t>
    </dgm:pt>
    <dgm:pt modelId="{964D7E6B-16B6-4D6E-B9FC-5A35AC0AE7FF}" type="sibTrans" cxnId="{08EFCB5C-B657-4CD1-833A-FF219C74E44E}">
      <dgm:prSet/>
      <dgm:spPr/>
      <dgm:t>
        <a:bodyPr/>
        <a:lstStyle/>
        <a:p>
          <a:endParaRPr lang="en-US"/>
        </a:p>
      </dgm:t>
    </dgm:pt>
    <dgm:pt modelId="{73E59D70-0CD2-427C-A9E0-2D4CA59BF8B4}">
      <dgm:prSet phldrT="[Text]" custT="1"/>
      <dgm:spPr/>
      <dgm:t>
        <a:bodyPr/>
        <a:lstStyle/>
        <a:p>
          <a:r>
            <a:rPr lang="en-US" sz="2000" b="1" kern="1200">
              <a:latin typeface="Franklin Gothic Book"/>
              <a:ea typeface="+mn-ea"/>
              <a:cs typeface="+mn-cs"/>
            </a:rPr>
            <a:t>Ensure schools identified as CSI and ATSI undertake a process to identify resource inequities that are addressed through an improvement plan.</a:t>
          </a:r>
        </a:p>
      </dgm:t>
    </dgm:pt>
    <dgm:pt modelId="{299B89CA-8260-41DF-A43D-21A591DD7B69}" type="parTrans" cxnId="{BE775E52-A8B0-4BC7-B534-74C7795E50B2}">
      <dgm:prSet/>
      <dgm:spPr/>
      <dgm:t>
        <a:bodyPr/>
        <a:lstStyle/>
        <a:p>
          <a:endParaRPr lang="en-US"/>
        </a:p>
      </dgm:t>
    </dgm:pt>
    <dgm:pt modelId="{A590995D-27C5-44DC-AB1B-17118FD9590E}" type="sibTrans" cxnId="{BE775E52-A8B0-4BC7-B534-74C7795E50B2}">
      <dgm:prSet/>
      <dgm:spPr/>
      <dgm:t>
        <a:bodyPr/>
        <a:lstStyle/>
        <a:p>
          <a:endParaRPr lang="en-US"/>
        </a:p>
      </dgm:t>
    </dgm:pt>
    <dgm:pt modelId="{BC3910B0-3348-4006-B193-9A28EA17CDA5}">
      <dgm:prSet phldrT="[Text]"/>
      <dgm:spPr/>
      <dgm:t>
        <a:bodyPr/>
        <a:lstStyle/>
        <a:p>
          <a:r>
            <a:rPr lang="en-US"/>
            <a:t>School</a:t>
          </a:r>
        </a:p>
      </dgm:t>
    </dgm:pt>
    <dgm:pt modelId="{7DAA5BC9-917C-456A-AE55-9A413AFA2BC7}" type="parTrans" cxnId="{147AC086-5E0B-461C-A465-5BF01EF1445E}">
      <dgm:prSet/>
      <dgm:spPr/>
      <dgm:t>
        <a:bodyPr/>
        <a:lstStyle/>
        <a:p>
          <a:endParaRPr lang="en-US"/>
        </a:p>
      </dgm:t>
    </dgm:pt>
    <dgm:pt modelId="{5BE7B0BD-786F-4D5D-A420-C3B3D24C07BA}" type="sibTrans" cxnId="{147AC086-5E0B-461C-A465-5BF01EF1445E}">
      <dgm:prSet/>
      <dgm:spPr/>
      <dgm:t>
        <a:bodyPr/>
        <a:lstStyle/>
        <a:p>
          <a:endParaRPr lang="en-US"/>
        </a:p>
      </dgm:t>
    </dgm:pt>
    <dgm:pt modelId="{DBAF16AB-A952-4F43-9DF6-83AA004649F7}">
      <dgm:prSet phldrT="[Text]" custT="1"/>
      <dgm:spPr/>
      <dgm:t>
        <a:bodyPr/>
        <a:lstStyle/>
        <a:p>
          <a:r>
            <a:rPr lang="en-US" sz="2000" b="1"/>
            <a:t>CSI and ATSI schools must identify resource inequities that are addressed through an improvement plan. </a:t>
          </a:r>
        </a:p>
      </dgm:t>
    </dgm:pt>
    <dgm:pt modelId="{18EACF9A-B740-4082-A724-A9E21F769FD4}" type="parTrans" cxnId="{B15ADEDE-DD50-4C1E-A867-2391C20AC189}">
      <dgm:prSet/>
      <dgm:spPr/>
      <dgm:t>
        <a:bodyPr/>
        <a:lstStyle/>
        <a:p>
          <a:endParaRPr lang="en-US"/>
        </a:p>
      </dgm:t>
    </dgm:pt>
    <dgm:pt modelId="{1860067A-6F88-4341-83C2-5A780DE1BED1}" type="sibTrans" cxnId="{B15ADEDE-DD50-4C1E-A867-2391C20AC189}">
      <dgm:prSet/>
      <dgm:spPr/>
      <dgm:t>
        <a:bodyPr/>
        <a:lstStyle/>
        <a:p>
          <a:endParaRPr lang="en-US"/>
        </a:p>
      </dgm:t>
    </dgm:pt>
    <dgm:pt modelId="{AD893FDE-580C-403C-A6BD-1037751BFC35}" type="pres">
      <dgm:prSet presAssocID="{519A4234-49EF-4A8C-B420-0E0DB0FA35D9}" presName="linear" presStyleCnt="0">
        <dgm:presLayoutVars>
          <dgm:dir/>
          <dgm:animLvl val="lvl"/>
          <dgm:resizeHandles val="exact"/>
        </dgm:presLayoutVars>
      </dgm:prSet>
      <dgm:spPr/>
    </dgm:pt>
    <dgm:pt modelId="{6786C0DF-B7E7-4D25-B28F-8DB84D068923}" type="pres">
      <dgm:prSet presAssocID="{D345639B-E2F1-4338-983A-B4304559F161}" presName="parentLin" presStyleCnt="0"/>
      <dgm:spPr/>
    </dgm:pt>
    <dgm:pt modelId="{7037D26D-AD67-42A3-8B58-BCD2B4F66204}" type="pres">
      <dgm:prSet presAssocID="{D345639B-E2F1-4338-983A-B4304559F161}" presName="parentLeftMargin" presStyleLbl="node1" presStyleIdx="0" presStyleCnt="3"/>
      <dgm:spPr/>
    </dgm:pt>
    <dgm:pt modelId="{3F2CF341-D8A7-4D4A-8CAD-B9151AE90113}" type="pres">
      <dgm:prSet presAssocID="{D345639B-E2F1-4338-983A-B4304559F161}" presName="parentText" presStyleLbl="node1" presStyleIdx="0" presStyleCnt="3">
        <dgm:presLayoutVars>
          <dgm:chMax val="0"/>
          <dgm:bulletEnabled val="1"/>
        </dgm:presLayoutVars>
      </dgm:prSet>
      <dgm:spPr/>
    </dgm:pt>
    <dgm:pt modelId="{7570F54F-4E6B-4A6F-A74C-BC004B35C98A}" type="pres">
      <dgm:prSet presAssocID="{D345639B-E2F1-4338-983A-B4304559F161}" presName="negativeSpace" presStyleCnt="0"/>
      <dgm:spPr/>
    </dgm:pt>
    <dgm:pt modelId="{3CD8D737-2931-4EF0-BDD4-99A676421676}" type="pres">
      <dgm:prSet presAssocID="{D345639B-E2F1-4338-983A-B4304559F161}" presName="childText" presStyleLbl="conFgAcc1" presStyleIdx="0" presStyleCnt="3">
        <dgm:presLayoutVars>
          <dgm:bulletEnabled val="1"/>
        </dgm:presLayoutVars>
      </dgm:prSet>
      <dgm:spPr/>
    </dgm:pt>
    <dgm:pt modelId="{EDBAF749-E543-45D0-9CBC-8389CBD0A459}" type="pres">
      <dgm:prSet presAssocID="{670F79CB-B7F7-418A-A3F7-91F439C3299D}" presName="spaceBetweenRectangles" presStyleCnt="0"/>
      <dgm:spPr/>
    </dgm:pt>
    <dgm:pt modelId="{77CCCC43-316D-47B5-A1BA-48B4CBED6FA9}" type="pres">
      <dgm:prSet presAssocID="{631F10E6-0746-4489-861F-22E6EC6CEDFD}" presName="parentLin" presStyleCnt="0"/>
      <dgm:spPr/>
    </dgm:pt>
    <dgm:pt modelId="{3C4709AF-D093-4780-9A71-7F9DC405908D}" type="pres">
      <dgm:prSet presAssocID="{631F10E6-0746-4489-861F-22E6EC6CEDFD}" presName="parentLeftMargin" presStyleLbl="node1" presStyleIdx="0" presStyleCnt="3"/>
      <dgm:spPr/>
    </dgm:pt>
    <dgm:pt modelId="{E8081F09-A863-4D75-AAB7-2360C91FC8AE}" type="pres">
      <dgm:prSet presAssocID="{631F10E6-0746-4489-861F-22E6EC6CEDFD}" presName="parentText" presStyleLbl="node1" presStyleIdx="1" presStyleCnt="3">
        <dgm:presLayoutVars>
          <dgm:chMax val="0"/>
          <dgm:bulletEnabled val="1"/>
        </dgm:presLayoutVars>
      </dgm:prSet>
      <dgm:spPr/>
    </dgm:pt>
    <dgm:pt modelId="{1002B314-E868-40FD-B619-7437EBF85178}" type="pres">
      <dgm:prSet presAssocID="{631F10E6-0746-4489-861F-22E6EC6CEDFD}" presName="negativeSpace" presStyleCnt="0"/>
      <dgm:spPr/>
    </dgm:pt>
    <dgm:pt modelId="{CBD02249-4AE6-41D7-AB1A-48EDE04044EE}" type="pres">
      <dgm:prSet presAssocID="{631F10E6-0746-4489-861F-22E6EC6CEDFD}" presName="childText" presStyleLbl="conFgAcc1" presStyleIdx="1" presStyleCnt="3">
        <dgm:presLayoutVars>
          <dgm:bulletEnabled val="1"/>
        </dgm:presLayoutVars>
      </dgm:prSet>
      <dgm:spPr/>
    </dgm:pt>
    <dgm:pt modelId="{1198C4DC-999C-436C-A306-26B884287855}" type="pres">
      <dgm:prSet presAssocID="{964D7E6B-16B6-4D6E-B9FC-5A35AC0AE7FF}" presName="spaceBetweenRectangles" presStyleCnt="0"/>
      <dgm:spPr/>
    </dgm:pt>
    <dgm:pt modelId="{F93415F8-E707-4A3B-A4FD-EFA49E77C19E}" type="pres">
      <dgm:prSet presAssocID="{BC3910B0-3348-4006-B193-9A28EA17CDA5}" presName="parentLin" presStyleCnt="0"/>
      <dgm:spPr/>
    </dgm:pt>
    <dgm:pt modelId="{15528AC6-6598-4243-A466-7A3BD2115FFF}" type="pres">
      <dgm:prSet presAssocID="{BC3910B0-3348-4006-B193-9A28EA17CDA5}" presName="parentLeftMargin" presStyleLbl="node1" presStyleIdx="1" presStyleCnt="3"/>
      <dgm:spPr/>
    </dgm:pt>
    <dgm:pt modelId="{633FB3D2-ED57-484E-B4BF-5C2AAE17BCA3}" type="pres">
      <dgm:prSet presAssocID="{BC3910B0-3348-4006-B193-9A28EA17CDA5}" presName="parentText" presStyleLbl="node1" presStyleIdx="2" presStyleCnt="3">
        <dgm:presLayoutVars>
          <dgm:chMax val="0"/>
          <dgm:bulletEnabled val="1"/>
        </dgm:presLayoutVars>
      </dgm:prSet>
      <dgm:spPr/>
    </dgm:pt>
    <dgm:pt modelId="{BD330D9D-1628-4863-8A82-9CFF6AC93BA0}" type="pres">
      <dgm:prSet presAssocID="{BC3910B0-3348-4006-B193-9A28EA17CDA5}" presName="negativeSpace" presStyleCnt="0"/>
      <dgm:spPr/>
    </dgm:pt>
    <dgm:pt modelId="{ABB5ED14-21FA-4411-B02F-35DF1024D1AF}" type="pres">
      <dgm:prSet presAssocID="{BC3910B0-3348-4006-B193-9A28EA17CDA5}" presName="childText" presStyleLbl="conFgAcc1" presStyleIdx="2" presStyleCnt="3">
        <dgm:presLayoutVars>
          <dgm:bulletEnabled val="1"/>
        </dgm:presLayoutVars>
      </dgm:prSet>
      <dgm:spPr/>
    </dgm:pt>
  </dgm:ptLst>
  <dgm:cxnLst>
    <dgm:cxn modelId="{EEFFB102-266E-4E31-B3CB-D6BC544331B6}" srcId="{D345639B-E2F1-4338-983A-B4304559F161}" destId="{58470718-9E3F-4CBC-8653-57E696A9F6AC}" srcOrd="0" destOrd="0" parTransId="{AD1A633B-08C6-41A8-A3D3-1F935A9C4E7F}" sibTransId="{FEFAC460-7431-4D79-9621-A2D7C2238EA6}"/>
    <dgm:cxn modelId="{B0FF2910-D69D-4D1D-92DD-ABE1D89F4499}" type="presOf" srcId="{DBAF16AB-A952-4F43-9DF6-83AA004649F7}" destId="{ABB5ED14-21FA-4411-B02F-35DF1024D1AF}" srcOrd="0" destOrd="0" presId="urn:microsoft.com/office/officeart/2005/8/layout/list1"/>
    <dgm:cxn modelId="{08EFCB5C-B657-4CD1-833A-FF219C74E44E}" srcId="{519A4234-49EF-4A8C-B420-0E0DB0FA35D9}" destId="{631F10E6-0746-4489-861F-22E6EC6CEDFD}" srcOrd="1" destOrd="0" parTransId="{2D928F01-AFDB-4C28-83B0-D5905D4BED7B}" sibTransId="{964D7E6B-16B6-4D6E-B9FC-5A35AC0AE7FF}"/>
    <dgm:cxn modelId="{C231B669-4E1F-41FD-8C72-7A7EB4135FCA}" type="presOf" srcId="{631F10E6-0746-4489-861F-22E6EC6CEDFD}" destId="{3C4709AF-D093-4780-9A71-7F9DC405908D}" srcOrd="0" destOrd="0" presId="urn:microsoft.com/office/officeart/2005/8/layout/list1"/>
    <dgm:cxn modelId="{91EB7F4B-23BB-4694-A4D8-E1280F28C66D}" type="presOf" srcId="{519A4234-49EF-4A8C-B420-0E0DB0FA35D9}" destId="{AD893FDE-580C-403C-A6BD-1037751BFC35}" srcOrd="0" destOrd="0" presId="urn:microsoft.com/office/officeart/2005/8/layout/list1"/>
    <dgm:cxn modelId="{73E98A70-0946-492C-BC95-71ED7825FCE2}" type="presOf" srcId="{D345639B-E2F1-4338-983A-B4304559F161}" destId="{7037D26D-AD67-42A3-8B58-BCD2B4F66204}" srcOrd="0" destOrd="0" presId="urn:microsoft.com/office/officeart/2005/8/layout/list1"/>
    <dgm:cxn modelId="{BE775E52-A8B0-4BC7-B534-74C7795E50B2}" srcId="{631F10E6-0746-4489-861F-22E6EC6CEDFD}" destId="{73E59D70-0CD2-427C-A9E0-2D4CA59BF8B4}" srcOrd="0" destOrd="0" parTransId="{299B89CA-8260-41DF-A43D-21A591DD7B69}" sibTransId="{A590995D-27C5-44DC-AB1B-17118FD9590E}"/>
    <dgm:cxn modelId="{48A94E57-2416-4043-A9AC-D34503731A67}" srcId="{519A4234-49EF-4A8C-B420-0E0DB0FA35D9}" destId="{D345639B-E2F1-4338-983A-B4304559F161}" srcOrd="0" destOrd="0" parTransId="{2C2F20AB-EC52-4F45-B4DC-D000B7F7EFEF}" sibTransId="{670F79CB-B7F7-418A-A3F7-91F439C3299D}"/>
    <dgm:cxn modelId="{147AC086-5E0B-461C-A465-5BF01EF1445E}" srcId="{519A4234-49EF-4A8C-B420-0E0DB0FA35D9}" destId="{BC3910B0-3348-4006-B193-9A28EA17CDA5}" srcOrd="2" destOrd="0" parTransId="{7DAA5BC9-917C-456A-AE55-9A413AFA2BC7}" sibTransId="{5BE7B0BD-786F-4D5D-A420-C3B3D24C07BA}"/>
    <dgm:cxn modelId="{EE362C89-629B-4F11-801B-24972C87F730}" type="presOf" srcId="{631F10E6-0746-4489-861F-22E6EC6CEDFD}" destId="{E8081F09-A863-4D75-AAB7-2360C91FC8AE}" srcOrd="1" destOrd="0" presId="urn:microsoft.com/office/officeart/2005/8/layout/list1"/>
    <dgm:cxn modelId="{0F4CB38E-AD25-4492-851C-6E53BCEE0700}" type="presOf" srcId="{73E59D70-0CD2-427C-A9E0-2D4CA59BF8B4}" destId="{CBD02249-4AE6-41D7-AB1A-48EDE04044EE}" srcOrd="0" destOrd="0" presId="urn:microsoft.com/office/officeart/2005/8/layout/list1"/>
    <dgm:cxn modelId="{B15ADEDE-DD50-4C1E-A867-2391C20AC189}" srcId="{BC3910B0-3348-4006-B193-9A28EA17CDA5}" destId="{DBAF16AB-A952-4F43-9DF6-83AA004649F7}" srcOrd="0" destOrd="0" parTransId="{18EACF9A-B740-4082-A724-A9E21F769FD4}" sibTransId="{1860067A-6F88-4341-83C2-5A780DE1BED1}"/>
    <dgm:cxn modelId="{BB90C5EB-8FC9-41DA-AD98-E81254364C85}" type="presOf" srcId="{D345639B-E2F1-4338-983A-B4304559F161}" destId="{3F2CF341-D8A7-4D4A-8CAD-B9151AE90113}" srcOrd="1" destOrd="0" presId="urn:microsoft.com/office/officeart/2005/8/layout/list1"/>
    <dgm:cxn modelId="{1CE906ED-4B4E-480A-8E9B-C17B3042654B}" type="presOf" srcId="{58470718-9E3F-4CBC-8653-57E696A9F6AC}" destId="{3CD8D737-2931-4EF0-BDD4-99A676421676}" srcOrd="0" destOrd="0" presId="urn:microsoft.com/office/officeart/2005/8/layout/list1"/>
    <dgm:cxn modelId="{1A1713EE-280D-44F8-9BED-ACEA89ED3427}" type="presOf" srcId="{BC3910B0-3348-4006-B193-9A28EA17CDA5}" destId="{15528AC6-6598-4243-A466-7A3BD2115FFF}" srcOrd="0" destOrd="0" presId="urn:microsoft.com/office/officeart/2005/8/layout/list1"/>
    <dgm:cxn modelId="{029EEEF1-75E8-4406-ABEB-59F990290DA3}" type="presOf" srcId="{BC3910B0-3348-4006-B193-9A28EA17CDA5}" destId="{633FB3D2-ED57-484E-B4BF-5C2AAE17BCA3}" srcOrd="1" destOrd="0" presId="urn:microsoft.com/office/officeart/2005/8/layout/list1"/>
    <dgm:cxn modelId="{BF57C79C-6B63-4F87-AE5C-0E18503BB9A8}" type="presParOf" srcId="{AD893FDE-580C-403C-A6BD-1037751BFC35}" destId="{6786C0DF-B7E7-4D25-B28F-8DB84D068923}" srcOrd="0" destOrd="0" presId="urn:microsoft.com/office/officeart/2005/8/layout/list1"/>
    <dgm:cxn modelId="{A87CF990-9D98-4258-ACFA-981ACE301335}" type="presParOf" srcId="{6786C0DF-B7E7-4D25-B28F-8DB84D068923}" destId="{7037D26D-AD67-42A3-8B58-BCD2B4F66204}" srcOrd="0" destOrd="0" presId="urn:microsoft.com/office/officeart/2005/8/layout/list1"/>
    <dgm:cxn modelId="{6EC281EC-AB53-42F2-8D7D-1C254A91B11F}" type="presParOf" srcId="{6786C0DF-B7E7-4D25-B28F-8DB84D068923}" destId="{3F2CF341-D8A7-4D4A-8CAD-B9151AE90113}" srcOrd="1" destOrd="0" presId="urn:microsoft.com/office/officeart/2005/8/layout/list1"/>
    <dgm:cxn modelId="{9E25F97F-14BD-4E54-A443-3D30CD371D77}" type="presParOf" srcId="{AD893FDE-580C-403C-A6BD-1037751BFC35}" destId="{7570F54F-4E6B-4A6F-A74C-BC004B35C98A}" srcOrd="1" destOrd="0" presId="urn:microsoft.com/office/officeart/2005/8/layout/list1"/>
    <dgm:cxn modelId="{F1A1094C-D4DE-4B93-8DC5-5BDBF179D381}" type="presParOf" srcId="{AD893FDE-580C-403C-A6BD-1037751BFC35}" destId="{3CD8D737-2931-4EF0-BDD4-99A676421676}" srcOrd="2" destOrd="0" presId="urn:microsoft.com/office/officeart/2005/8/layout/list1"/>
    <dgm:cxn modelId="{A7FDFC73-F48B-40D6-AEE7-403194F83DB6}" type="presParOf" srcId="{AD893FDE-580C-403C-A6BD-1037751BFC35}" destId="{EDBAF749-E543-45D0-9CBC-8389CBD0A459}" srcOrd="3" destOrd="0" presId="urn:microsoft.com/office/officeart/2005/8/layout/list1"/>
    <dgm:cxn modelId="{CF6CDB47-BFD3-4A51-AC98-E4124A65456E}" type="presParOf" srcId="{AD893FDE-580C-403C-A6BD-1037751BFC35}" destId="{77CCCC43-316D-47B5-A1BA-48B4CBED6FA9}" srcOrd="4" destOrd="0" presId="urn:microsoft.com/office/officeart/2005/8/layout/list1"/>
    <dgm:cxn modelId="{9B734E8A-53B9-413D-A5CF-CD1482500437}" type="presParOf" srcId="{77CCCC43-316D-47B5-A1BA-48B4CBED6FA9}" destId="{3C4709AF-D093-4780-9A71-7F9DC405908D}" srcOrd="0" destOrd="0" presId="urn:microsoft.com/office/officeart/2005/8/layout/list1"/>
    <dgm:cxn modelId="{8EA919C4-1D3C-44E2-8E7B-3B010BE105FC}" type="presParOf" srcId="{77CCCC43-316D-47B5-A1BA-48B4CBED6FA9}" destId="{E8081F09-A863-4D75-AAB7-2360C91FC8AE}" srcOrd="1" destOrd="0" presId="urn:microsoft.com/office/officeart/2005/8/layout/list1"/>
    <dgm:cxn modelId="{2516E001-AC62-4FD5-9D51-9A8B1F7E8A98}" type="presParOf" srcId="{AD893FDE-580C-403C-A6BD-1037751BFC35}" destId="{1002B314-E868-40FD-B619-7437EBF85178}" srcOrd="5" destOrd="0" presId="urn:microsoft.com/office/officeart/2005/8/layout/list1"/>
    <dgm:cxn modelId="{583F1CC4-FBEE-4D06-9CA3-88D104103547}" type="presParOf" srcId="{AD893FDE-580C-403C-A6BD-1037751BFC35}" destId="{CBD02249-4AE6-41D7-AB1A-48EDE04044EE}" srcOrd="6" destOrd="0" presId="urn:microsoft.com/office/officeart/2005/8/layout/list1"/>
    <dgm:cxn modelId="{05CC49BE-A2E2-4B98-A4A7-3A1D87CDD336}" type="presParOf" srcId="{AD893FDE-580C-403C-A6BD-1037751BFC35}" destId="{1198C4DC-999C-436C-A306-26B884287855}" srcOrd="7" destOrd="0" presId="urn:microsoft.com/office/officeart/2005/8/layout/list1"/>
    <dgm:cxn modelId="{0290FAD5-AFB0-41E1-AD36-E34D410950D5}" type="presParOf" srcId="{AD893FDE-580C-403C-A6BD-1037751BFC35}" destId="{F93415F8-E707-4A3B-A4FD-EFA49E77C19E}" srcOrd="8" destOrd="0" presId="urn:microsoft.com/office/officeart/2005/8/layout/list1"/>
    <dgm:cxn modelId="{6AA6F9DE-F45A-44F4-A265-8315562B7274}" type="presParOf" srcId="{F93415F8-E707-4A3B-A4FD-EFA49E77C19E}" destId="{15528AC6-6598-4243-A466-7A3BD2115FFF}" srcOrd="0" destOrd="0" presId="urn:microsoft.com/office/officeart/2005/8/layout/list1"/>
    <dgm:cxn modelId="{4707B581-227C-4B09-97F5-039F8725152F}" type="presParOf" srcId="{F93415F8-E707-4A3B-A4FD-EFA49E77C19E}" destId="{633FB3D2-ED57-484E-B4BF-5C2AAE17BCA3}" srcOrd="1" destOrd="0" presId="urn:microsoft.com/office/officeart/2005/8/layout/list1"/>
    <dgm:cxn modelId="{174FDFCF-552C-45CC-8EDA-142B703B9475}" type="presParOf" srcId="{AD893FDE-580C-403C-A6BD-1037751BFC35}" destId="{BD330D9D-1628-4863-8A82-9CFF6AC93BA0}" srcOrd="9" destOrd="0" presId="urn:microsoft.com/office/officeart/2005/8/layout/list1"/>
    <dgm:cxn modelId="{2E6699CC-EF88-4FA8-A9AB-5AD97456884C}" type="presParOf" srcId="{AD893FDE-580C-403C-A6BD-1037751BFC35}" destId="{ABB5ED14-21FA-4411-B02F-35DF1024D1A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9A4234-49EF-4A8C-B420-0E0DB0FA35D9}" type="doc">
      <dgm:prSet loTypeId="urn:microsoft.com/office/officeart/2005/8/layout/chevron2" loCatId="process" qsTypeId="urn:microsoft.com/office/officeart/2005/8/quickstyle/simple1" qsCatId="simple" csTypeId="urn:microsoft.com/office/officeart/2005/8/colors/accent2_3" csCatId="accent2" phldr="1"/>
      <dgm:spPr/>
      <dgm:t>
        <a:bodyPr/>
        <a:lstStyle/>
        <a:p>
          <a:endParaRPr lang="en-US"/>
        </a:p>
      </dgm:t>
    </dgm:pt>
    <dgm:pt modelId="{D345639B-E2F1-4338-983A-B4304559F161}">
      <dgm:prSet phldrT="[Text]"/>
      <dgm:spPr/>
      <dgm:t>
        <a:bodyPr/>
        <a:lstStyle/>
        <a:p>
          <a:r>
            <a:rPr lang="en-US"/>
            <a:t>SEA</a:t>
          </a:r>
        </a:p>
      </dgm:t>
    </dgm:pt>
    <dgm:pt modelId="{2C2F20AB-EC52-4F45-B4DC-D000B7F7EFEF}" type="parTrans" cxnId="{48A94E57-2416-4043-A9AC-D34503731A67}">
      <dgm:prSet/>
      <dgm:spPr/>
      <dgm:t>
        <a:bodyPr/>
        <a:lstStyle/>
        <a:p>
          <a:endParaRPr lang="en-US"/>
        </a:p>
      </dgm:t>
    </dgm:pt>
    <dgm:pt modelId="{670F79CB-B7F7-418A-A3F7-91F439C3299D}" type="sibTrans" cxnId="{48A94E57-2416-4043-A9AC-D34503731A67}">
      <dgm:prSet/>
      <dgm:spPr/>
      <dgm:t>
        <a:bodyPr/>
        <a:lstStyle/>
        <a:p>
          <a:endParaRPr lang="en-US"/>
        </a:p>
      </dgm:t>
    </dgm:pt>
    <dgm:pt modelId="{58470718-9E3F-4CBC-8653-57E696A9F6AC}">
      <dgm:prSet phldrT="[Text]"/>
      <dgm:spPr/>
      <dgm:t>
        <a:bodyPr/>
        <a:lstStyle/>
        <a:p>
          <a:r>
            <a:rPr lang="en-US" b="1">
              <a:solidFill>
                <a:srgbClr val="FF0000"/>
              </a:solidFill>
            </a:rPr>
            <a:t>Periodically conduct RAR in each LEA with significant number of schools identified for CSI, TSI, and ATSI.</a:t>
          </a:r>
        </a:p>
      </dgm:t>
    </dgm:pt>
    <dgm:pt modelId="{AD1A633B-08C6-41A8-A3D3-1F935A9C4E7F}" type="parTrans" cxnId="{EEFFB102-266E-4E31-B3CB-D6BC544331B6}">
      <dgm:prSet/>
      <dgm:spPr/>
      <dgm:t>
        <a:bodyPr/>
        <a:lstStyle/>
        <a:p>
          <a:endParaRPr lang="en-US"/>
        </a:p>
      </dgm:t>
    </dgm:pt>
    <dgm:pt modelId="{FEFAC460-7431-4D79-9621-A2D7C2238EA6}" type="sibTrans" cxnId="{EEFFB102-266E-4E31-B3CB-D6BC544331B6}">
      <dgm:prSet/>
      <dgm:spPr/>
      <dgm:t>
        <a:bodyPr/>
        <a:lstStyle/>
        <a:p>
          <a:endParaRPr lang="en-US"/>
        </a:p>
      </dgm:t>
    </dgm:pt>
    <dgm:pt modelId="{E6E2BD3B-ED93-471C-8F21-1C992818D16D}">
      <dgm:prSet phldrT="[Text]"/>
      <dgm:spPr/>
      <dgm:t>
        <a:bodyPr/>
        <a:lstStyle/>
        <a:p>
          <a:pPr rtl="0"/>
          <a:r>
            <a:rPr lang="en-US"/>
            <a:t>SY23-24: RIDE</a:t>
          </a:r>
          <a:r>
            <a:rPr lang="en-US">
              <a:latin typeface="Franklin Gothic Demi Cond"/>
            </a:rPr>
            <a:t> </a:t>
          </a:r>
          <a:r>
            <a:rPr lang="en-US">
              <a:latin typeface="Franklin Gothic Book"/>
            </a:rPr>
            <a:t>conducts</a:t>
          </a:r>
          <a:r>
            <a:rPr lang="en-US">
              <a:latin typeface="Franklin Gothic Demi Cond"/>
            </a:rPr>
            <a:t> </a:t>
          </a:r>
          <a:r>
            <a:rPr lang="en-US" b="0">
              <a:latin typeface="Franklin Gothic Demi Cond"/>
            </a:rPr>
            <a:t> </a:t>
          </a:r>
          <a:r>
            <a:rPr lang="en-US" b="1" i="1">
              <a:latin typeface="Franklin Gothic Book"/>
            </a:rPr>
            <a:t>Comprehensive RAR</a:t>
          </a:r>
          <a:r>
            <a:rPr lang="en-US"/>
            <a:t> in LEAs with 2+ CSI schools</a:t>
          </a:r>
        </a:p>
      </dgm:t>
    </dgm:pt>
    <dgm:pt modelId="{ED6E738C-D6C0-4BD1-A4EC-EE10AB27C273}" type="parTrans" cxnId="{CD44E20F-05F1-4ADD-AE4D-9926B82F9D87}">
      <dgm:prSet/>
      <dgm:spPr/>
      <dgm:t>
        <a:bodyPr/>
        <a:lstStyle/>
        <a:p>
          <a:endParaRPr lang="en-US"/>
        </a:p>
      </dgm:t>
    </dgm:pt>
    <dgm:pt modelId="{006A1B8F-C7F5-433A-80AA-25D87BDBDA32}" type="sibTrans" cxnId="{CD44E20F-05F1-4ADD-AE4D-9926B82F9D87}">
      <dgm:prSet/>
      <dgm:spPr/>
      <dgm:t>
        <a:bodyPr/>
        <a:lstStyle/>
        <a:p>
          <a:endParaRPr lang="en-US"/>
        </a:p>
      </dgm:t>
    </dgm:pt>
    <dgm:pt modelId="{631F10E6-0746-4489-861F-22E6EC6CEDFD}">
      <dgm:prSet phldrT="[Text]"/>
      <dgm:spPr/>
      <dgm:t>
        <a:bodyPr/>
        <a:lstStyle/>
        <a:p>
          <a:r>
            <a:rPr lang="en-US"/>
            <a:t>LEA</a:t>
          </a:r>
        </a:p>
      </dgm:t>
    </dgm:pt>
    <dgm:pt modelId="{2D928F01-AFDB-4C28-83B0-D5905D4BED7B}" type="parTrans" cxnId="{08EFCB5C-B657-4CD1-833A-FF219C74E44E}">
      <dgm:prSet/>
      <dgm:spPr/>
      <dgm:t>
        <a:bodyPr/>
        <a:lstStyle/>
        <a:p>
          <a:endParaRPr lang="en-US"/>
        </a:p>
      </dgm:t>
    </dgm:pt>
    <dgm:pt modelId="{964D7E6B-16B6-4D6E-B9FC-5A35AC0AE7FF}" type="sibTrans" cxnId="{08EFCB5C-B657-4CD1-833A-FF219C74E44E}">
      <dgm:prSet/>
      <dgm:spPr/>
      <dgm:t>
        <a:bodyPr/>
        <a:lstStyle/>
        <a:p>
          <a:endParaRPr lang="en-US"/>
        </a:p>
      </dgm:t>
    </dgm:pt>
    <dgm:pt modelId="{73E59D70-0CD2-427C-A9E0-2D4CA59BF8B4}">
      <dgm:prSet phldrT="[Text]"/>
      <dgm:spPr/>
      <dgm:t>
        <a:bodyPr/>
        <a:lstStyle/>
        <a:p>
          <a:r>
            <a:rPr lang="en-US" b="1">
              <a:solidFill>
                <a:srgbClr val="FF0000"/>
              </a:solidFill>
            </a:rPr>
            <a:t>Ensure schools identified as CSI and ATSI undertake a process to identify resource inequities that are addressed through an improvement plan</a:t>
          </a:r>
          <a:r>
            <a:rPr lang="en-US" b="1">
              <a:solidFill>
                <a:srgbClr val="FF0000"/>
              </a:solidFill>
              <a:latin typeface="Franklin Gothic Demi Cond"/>
            </a:rPr>
            <a:t>.</a:t>
          </a:r>
          <a:endParaRPr lang="en-US" b="1">
            <a:solidFill>
              <a:srgbClr val="FF0000"/>
            </a:solidFill>
          </a:endParaRPr>
        </a:p>
      </dgm:t>
    </dgm:pt>
    <dgm:pt modelId="{299B89CA-8260-41DF-A43D-21A591DD7B69}" type="parTrans" cxnId="{BE775E52-A8B0-4BC7-B534-74C7795E50B2}">
      <dgm:prSet/>
      <dgm:spPr/>
      <dgm:t>
        <a:bodyPr/>
        <a:lstStyle/>
        <a:p>
          <a:endParaRPr lang="en-US"/>
        </a:p>
      </dgm:t>
    </dgm:pt>
    <dgm:pt modelId="{A590995D-27C5-44DC-AB1B-17118FD9590E}" type="sibTrans" cxnId="{BE775E52-A8B0-4BC7-B534-74C7795E50B2}">
      <dgm:prSet/>
      <dgm:spPr/>
      <dgm:t>
        <a:bodyPr/>
        <a:lstStyle/>
        <a:p>
          <a:endParaRPr lang="en-US"/>
        </a:p>
      </dgm:t>
    </dgm:pt>
    <dgm:pt modelId="{BC3910B0-3348-4006-B193-9A28EA17CDA5}">
      <dgm:prSet phldrT="[Text]"/>
      <dgm:spPr/>
      <dgm:t>
        <a:bodyPr/>
        <a:lstStyle/>
        <a:p>
          <a:r>
            <a:rPr lang="en-US"/>
            <a:t>School</a:t>
          </a:r>
        </a:p>
      </dgm:t>
    </dgm:pt>
    <dgm:pt modelId="{7DAA5BC9-917C-456A-AE55-9A413AFA2BC7}" type="parTrans" cxnId="{147AC086-5E0B-461C-A465-5BF01EF1445E}">
      <dgm:prSet/>
      <dgm:spPr/>
      <dgm:t>
        <a:bodyPr/>
        <a:lstStyle/>
        <a:p>
          <a:endParaRPr lang="en-US"/>
        </a:p>
      </dgm:t>
    </dgm:pt>
    <dgm:pt modelId="{5BE7B0BD-786F-4D5D-A420-C3B3D24C07BA}" type="sibTrans" cxnId="{147AC086-5E0B-461C-A465-5BF01EF1445E}">
      <dgm:prSet/>
      <dgm:spPr/>
      <dgm:t>
        <a:bodyPr/>
        <a:lstStyle/>
        <a:p>
          <a:endParaRPr lang="en-US"/>
        </a:p>
      </dgm:t>
    </dgm:pt>
    <dgm:pt modelId="{2E7C4B62-0195-4E9B-BEA6-7F107D58EC88}">
      <dgm:prSet phldrT="[Text]"/>
      <dgm:spPr/>
      <dgm:t>
        <a:bodyPr/>
        <a:lstStyle/>
        <a:p>
          <a:r>
            <a:rPr lang="en-US"/>
            <a:t>SY23-24: RIDE conducts </a:t>
          </a:r>
          <a:r>
            <a:rPr lang="en-US" b="1" i="1">
              <a:latin typeface="Franklin Gothic Book"/>
            </a:rPr>
            <a:t>Desktop RAR</a:t>
          </a:r>
          <a:r>
            <a:rPr lang="en-US"/>
            <a:t> in LEAs with 80% or more schools identified as TSI/ATSI</a:t>
          </a:r>
        </a:p>
      </dgm:t>
    </dgm:pt>
    <dgm:pt modelId="{DB73B24B-8301-41B5-A120-B7BF2CA3A0E8}" type="parTrans" cxnId="{51263922-EDD7-4510-9BBE-B08D83DD879A}">
      <dgm:prSet/>
      <dgm:spPr/>
      <dgm:t>
        <a:bodyPr/>
        <a:lstStyle/>
        <a:p>
          <a:endParaRPr lang="en-US"/>
        </a:p>
      </dgm:t>
    </dgm:pt>
    <dgm:pt modelId="{FA2FD543-815B-4777-9656-D4D9BDAC1EFC}" type="sibTrans" cxnId="{51263922-EDD7-4510-9BBE-B08D83DD879A}">
      <dgm:prSet/>
      <dgm:spPr/>
      <dgm:t>
        <a:bodyPr/>
        <a:lstStyle/>
        <a:p>
          <a:endParaRPr lang="en-US"/>
        </a:p>
      </dgm:t>
    </dgm:pt>
    <dgm:pt modelId="{DBAF16AB-A952-4F43-9DF6-83AA004649F7}">
      <dgm:prSet phldrT="[Text]"/>
      <dgm:spPr/>
      <dgm:t>
        <a:bodyPr/>
        <a:lstStyle/>
        <a:p>
          <a:pPr rtl="0"/>
          <a:r>
            <a:rPr lang="en-US" b="1">
              <a:solidFill>
                <a:srgbClr val="FF0000"/>
              </a:solidFill>
            </a:rPr>
            <a:t>CSI and ATSI schools must identify resource inequities that are addressed through an improvement plan.</a:t>
          </a:r>
          <a:r>
            <a:rPr lang="en-US" b="1">
              <a:solidFill>
                <a:srgbClr val="FF0000"/>
              </a:solidFill>
              <a:latin typeface="Franklin Gothic Demi Cond"/>
            </a:rPr>
            <a:t> </a:t>
          </a:r>
          <a:endParaRPr lang="en-US" b="1">
            <a:solidFill>
              <a:srgbClr val="FF0000"/>
            </a:solidFill>
          </a:endParaRPr>
        </a:p>
      </dgm:t>
    </dgm:pt>
    <dgm:pt modelId="{18EACF9A-B740-4082-A724-A9E21F769FD4}" type="parTrans" cxnId="{B15ADEDE-DD50-4C1E-A867-2391C20AC189}">
      <dgm:prSet/>
      <dgm:spPr/>
      <dgm:t>
        <a:bodyPr/>
        <a:lstStyle/>
        <a:p>
          <a:endParaRPr lang="en-US"/>
        </a:p>
      </dgm:t>
    </dgm:pt>
    <dgm:pt modelId="{1860067A-6F88-4341-83C2-5A780DE1BED1}" type="sibTrans" cxnId="{B15ADEDE-DD50-4C1E-A867-2391C20AC189}">
      <dgm:prSet/>
      <dgm:spPr/>
      <dgm:t>
        <a:bodyPr/>
        <a:lstStyle/>
        <a:p>
          <a:endParaRPr lang="en-US"/>
        </a:p>
      </dgm:t>
    </dgm:pt>
    <dgm:pt modelId="{CF348840-9E0C-4B35-9791-5F5E59EFBDF5}">
      <dgm:prSet phldrT="[Text]"/>
      <dgm:spPr/>
      <dgm:t>
        <a:bodyPr/>
        <a:lstStyle/>
        <a:p>
          <a:pPr rtl="0"/>
          <a:r>
            <a:rPr lang="en-US"/>
            <a:t>Resource inequities and plan entered </a:t>
          </a:r>
          <a:r>
            <a:rPr lang="en-US">
              <a:latin typeface="Franklin Gothic Book"/>
            </a:rPr>
            <a:t>into</a:t>
          </a:r>
          <a:r>
            <a:rPr lang="en-US"/>
            <a:t> CSIP/SIP within the SPS for</a:t>
          </a:r>
          <a:r>
            <a:rPr lang="en-US">
              <a:latin typeface="Franklin Gothic Demi Cond"/>
            </a:rPr>
            <a:t> </a:t>
          </a:r>
          <a:r>
            <a:rPr lang="en-US">
              <a:latin typeface="Franklin Gothic Book"/>
            </a:rPr>
            <a:t>superintendent</a:t>
          </a:r>
          <a:r>
            <a:rPr lang="en-US"/>
            <a:t> approval</a:t>
          </a:r>
        </a:p>
      </dgm:t>
    </dgm:pt>
    <dgm:pt modelId="{5B3CB74D-23CA-4735-8913-FF1D5FE1FFC4}" type="parTrans" cxnId="{368D8784-18A3-4488-A499-5B8EECD1D962}">
      <dgm:prSet/>
      <dgm:spPr/>
      <dgm:t>
        <a:bodyPr/>
        <a:lstStyle/>
        <a:p>
          <a:endParaRPr lang="en-US"/>
        </a:p>
      </dgm:t>
    </dgm:pt>
    <dgm:pt modelId="{D497587D-C01F-4699-BD76-A28D7A332BD9}" type="sibTrans" cxnId="{368D8784-18A3-4488-A499-5B8EECD1D962}">
      <dgm:prSet/>
      <dgm:spPr/>
      <dgm:t>
        <a:bodyPr/>
        <a:lstStyle/>
        <a:p>
          <a:endParaRPr lang="en-US"/>
        </a:p>
      </dgm:t>
    </dgm:pt>
    <dgm:pt modelId="{748C89E6-AA1B-4B51-86A8-1A4381D6C37A}">
      <dgm:prSet phldrT="[Text]"/>
      <dgm:spPr/>
      <dgm:t>
        <a:bodyPr/>
        <a:lstStyle/>
        <a:p>
          <a:pPr rtl="0"/>
          <a:r>
            <a:rPr lang="en-US" dirty="0"/>
            <a:t>LEA with CSI schools completes</a:t>
          </a:r>
          <a:r>
            <a:rPr lang="en-US" dirty="0">
              <a:latin typeface="Franklin Gothic Demi Cond"/>
            </a:rPr>
            <a:t> </a:t>
          </a:r>
          <a:r>
            <a:rPr lang="en-US" dirty="0">
              <a:latin typeface="Franklin Gothic Book"/>
            </a:rPr>
            <a:t>LEA RAR Document </a:t>
          </a:r>
          <a:r>
            <a:rPr lang="en-US" dirty="0"/>
            <a:t>(Google folder) and submits to RIDE for review</a:t>
          </a:r>
        </a:p>
      </dgm:t>
    </dgm:pt>
    <dgm:pt modelId="{9D92DD9B-6712-4F78-901C-3FF9E22C39E7}" type="parTrans" cxnId="{BE6F0083-0592-438B-9463-885519FD2632}">
      <dgm:prSet/>
      <dgm:spPr/>
      <dgm:t>
        <a:bodyPr/>
        <a:lstStyle/>
        <a:p>
          <a:endParaRPr lang="en-US"/>
        </a:p>
      </dgm:t>
    </dgm:pt>
    <dgm:pt modelId="{8F93FFF0-5E6D-4F38-AAE7-E2C5FC107FD3}" type="sibTrans" cxnId="{BE6F0083-0592-438B-9463-885519FD2632}">
      <dgm:prSet/>
      <dgm:spPr/>
      <dgm:t>
        <a:bodyPr/>
        <a:lstStyle/>
        <a:p>
          <a:endParaRPr lang="en-US"/>
        </a:p>
      </dgm:t>
    </dgm:pt>
    <dgm:pt modelId="{E6AF0C1F-BD10-41D1-9429-E668927E102B}">
      <dgm:prSet phldrT="[Text]"/>
      <dgm:spPr/>
      <dgm:t>
        <a:bodyPr/>
        <a:lstStyle/>
        <a:p>
          <a:pPr rtl="0"/>
          <a:r>
            <a:rPr lang="en-US">
              <a:latin typeface="Franklin Gothic Book"/>
            </a:rPr>
            <a:t>Reviews LEA RAR Document for all LEAs with CSI schools</a:t>
          </a:r>
        </a:p>
      </dgm:t>
    </dgm:pt>
    <dgm:pt modelId="{CC503E3A-7DA3-4F13-966D-EF089E550400}" type="parTrans" cxnId="{B3DE05A2-39AD-49E5-89CF-CA4009CA3643}">
      <dgm:prSet/>
      <dgm:spPr/>
      <dgm:t>
        <a:bodyPr/>
        <a:lstStyle/>
        <a:p>
          <a:endParaRPr lang="en-US"/>
        </a:p>
      </dgm:t>
    </dgm:pt>
    <dgm:pt modelId="{1D2417CF-9245-4E4E-8492-6D725BA293CD}" type="sibTrans" cxnId="{B3DE05A2-39AD-49E5-89CF-CA4009CA3643}">
      <dgm:prSet/>
      <dgm:spPr/>
      <dgm:t>
        <a:bodyPr/>
        <a:lstStyle/>
        <a:p>
          <a:endParaRPr lang="en-US"/>
        </a:p>
      </dgm:t>
    </dgm:pt>
    <dgm:pt modelId="{1820B588-B8B7-45B6-8149-2AB4A7E24A7C}">
      <dgm:prSet phldrT="[Text]"/>
      <dgm:spPr/>
      <dgm:t>
        <a:bodyPr/>
        <a:lstStyle/>
        <a:p>
          <a:r>
            <a:rPr lang="en-US"/>
            <a:t>RARs are best practice as part of needs assessment for ALL schools</a:t>
          </a:r>
        </a:p>
      </dgm:t>
    </dgm:pt>
    <dgm:pt modelId="{B1702A83-2570-4BF2-A475-50CB777CECB6}" type="parTrans" cxnId="{04CE032B-8FBB-4389-B026-4A6A905D2D0E}">
      <dgm:prSet/>
      <dgm:spPr/>
      <dgm:t>
        <a:bodyPr/>
        <a:lstStyle/>
        <a:p>
          <a:endParaRPr lang="en-US"/>
        </a:p>
      </dgm:t>
    </dgm:pt>
    <dgm:pt modelId="{C655F676-6304-410F-932E-574B6D0019C0}" type="sibTrans" cxnId="{04CE032B-8FBB-4389-B026-4A6A905D2D0E}">
      <dgm:prSet/>
      <dgm:spPr/>
      <dgm:t>
        <a:bodyPr/>
        <a:lstStyle/>
        <a:p>
          <a:endParaRPr lang="en-US"/>
        </a:p>
      </dgm:t>
    </dgm:pt>
    <dgm:pt modelId="{F29EFA65-3794-4B9D-AE96-D77B5FE9AB18}">
      <dgm:prSet phldrT="[Text]"/>
      <dgm:spPr/>
      <dgm:t>
        <a:bodyPr/>
        <a:lstStyle/>
        <a:p>
          <a:r>
            <a:rPr lang="en-US"/>
            <a:t>CSI and ATSI schools enter resource inequities and plan </a:t>
          </a:r>
          <a:r>
            <a:rPr lang="en-US">
              <a:latin typeface="Franklin Gothic Book"/>
            </a:rPr>
            <a:t>into</a:t>
          </a:r>
          <a:r>
            <a:rPr lang="en-US"/>
            <a:t> CSIP/SIP within the SPS</a:t>
          </a:r>
        </a:p>
      </dgm:t>
    </dgm:pt>
    <dgm:pt modelId="{679A5966-3C19-422F-BC4F-DB0E21F75486}" type="parTrans" cxnId="{C6F99D14-01B3-47D2-BD7D-ACF2B28ABF0A}">
      <dgm:prSet/>
      <dgm:spPr/>
      <dgm:t>
        <a:bodyPr/>
        <a:lstStyle/>
        <a:p>
          <a:endParaRPr lang="en-US"/>
        </a:p>
      </dgm:t>
    </dgm:pt>
    <dgm:pt modelId="{870EE90D-6A8E-4F62-896D-966B2B0E9946}" type="sibTrans" cxnId="{C6F99D14-01B3-47D2-BD7D-ACF2B28ABF0A}">
      <dgm:prSet/>
      <dgm:spPr/>
      <dgm:t>
        <a:bodyPr/>
        <a:lstStyle/>
        <a:p>
          <a:endParaRPr lang="en-US"/>
        </a:p>
      </dgm:t>
    </dgm:pt>
    <dgm:pt modelId="{B8C51675-FE2E-4B33-838B-F812B9235DA8}">
      <dgm:prSet phldrT="[Text]"/>
      <dgm:spPr/>
      <dgm:t>
        <a:bodyPr/>
        <a:lstStyle/>
        <a:p>
          <a:r>
            <a:rPr lang="en-US"/>
            <a:t>Recommend that TSI schools create plan to address the needs of identified subgroup(s)</a:t>
          </a:r>
        </a:p>
      </dgm:t>
    </dgm:pt>
    <dgm:pt modelId="{33552B43-1529-4D7F-8BC0-469459E50D0A}" type="parTrans" cxnId="{CA5D304F-8138-4074-A459-6B65A8CCC377}">
      <dgm:prSet/>
      <dgm:spPr/>
      <dgm:t>
        <a:bodyPr/>
        <a:lstStyle/>
        <a:p>
          <a:endParaRPr lang="en-US"/>
        </a:p>
      </dgm:t>
    </dgm:pt>
    <dgm:pt modelId="{AE2E5DB1-B6F1-48E2-9223-BA8CE5E173BD}" type="sibTrans" cxnId="{CA5D304F-8138-4074-A459-6B65A8CCC377}">
      <dgm:prSet/>
      <dgm:spPr/>
      <dgm:t>
        <a:bodyPr/>
        <a:lstStyle/>
        <a:p>
          <a:endParaRPr lang="en-US"/>
        </a:p>
      </dgm:t>
    </dgm:pt>
    <dgm:pt modelId="{E7C59383-284D-4E31-9C14-DE4507BA4DFD}" type="pres">
      <dgm:prSet presAssocID="{519A4234-49EF-4A8C-B420-0E0DB0FA35D9}" presName="linearFlow" presStyleCnt="0">
        <dgm:presLayoutVars>
          <dgm:dir/>
          <dgm:animLvl val="lvl"/>
          <dgm:resizeHandles val="exact"/>
        </dgm:presLayoutVars>
      </dgm:prSet>
      <dgm:spPr/>
    </dgm:pt>
    <dgm:pt modelId="{5BB78678-525B-4481-A82B-C921CE2A9AD3}" type="pres">
      <dgm:prSet presAssocID="{D345639B-E2F1-4338-983A-B4304559F161}" presName="composite" presStyleCnt="0"/>
      <dgm:spPr/>
    </dgm:pt>
    <dgm:pt modelId="{4A07D08D-DF35-411D-9C9A-94187B64A34F}" type="pres">
      <dgm:prSet presAssocID="{D345639B-E2F1-4338-983A-B4304559F161}" presName="parentText" presStyleLbl="alignNode1" presStyleIdx="0" presStyleCnt="3">
        <dgm:presLayoutVars>
          <dgm:chMax val="1"/>
          <dgm:bulletEnabled val="1"/>
        </dgm:presLayoutVars>
      </dgm:prSet>
      <dgm:spPr/>
    </dgm:pt>
    <dgm:pt modelId="{454404A1-1A1D-44F2-AA96-47CFF2F54439}" type="pres">
      <dgm:prSet presAssocID="{D345639B-E2F1-4338-983A-B4304559F161}" presName="descendantText" presStyleLbl="alignAcc1" presStyleIdx="0" presStyleCnt="3">
        <dgm:presLayoutVars>
          <dgm:bulletEnabled val="1"/>
        </dgm:presLayoutVars>
      </dgm:prSet>
      <dgm:spPr/>
    </dgm:pt>
    <dgm:pt modelId="{318348CF-6CA1-4D4B-B2E1-1591779F6900}" type="pres">
      <dgm:prSet presAssocID="{670F79CB-B7F7-418A-A3F7-91F439C3299D}" presName="sp" presStyleCnt="0"/>
      <dgm:spPr/>
    </dgm:pt>
    <dgm:pt modelId="{B6E70F90-0DF2-43AD-BCC0-B5127D9BF66E}" type="pres">
      <dgm:prSet presAssocID="{631F10E6-0746-4489-861F-22E6EC6CEDFD}" presName="composite" presStyleCnt="0"/>
      <dgm:spPr/>
    </dgm:pt>
    <dgm:pt modelId="{C6E6FD66-CFAC-4869-9ECF-AB22FFFBE43E}" type="pres">
      <dgm:prSet presAssocID="{631F10E6-0746-4489-861F-22E6EC6CEDFD}" presName="parentText" presStyleLbl="alignNode1" presStyleIdx="1" presStyleCnt="3">
        <dgm:presLayoutVars>
          <dgm:chMax val="1"/>
          <dgm:bulletEnabled val="1"/>
        </dgm:presLayoutVars>
      </dgm:prSet>
      <dgm:spPr/>
    </dgm:pt>
    <dgm:pt modelId="{3B1E4C6D-A71B-4147-AB10-3BFBBD75EE33}" type="pres">
      <dgm:prSet presAssocID="{631F10E6-0746-4489-861F-22E6EC6CEDFD}" presName="descendantText" presStyleLbl="alignAcc1" presStyleIdx="1" presStyleCnt="3">
        <dgm:presLayoutVars>
          <dgm:bulletEnabled val="1"/>
        </dgm:presLayoutVars>
      </dgm:prSet>
      <dgm:spPr/>
    </dgm:pt>
    <dgm:pt modelId="{76B6B49B-4A87-48DE-8CBA-3A5EAEF1E95D}" type="pres">
      <dgm:prSet presAssocID="{964D7E6B-16B6-4D6E-B9FC-5A35AC0AE7FF}" presName="sp" presStyleCnt="0"/>
      <dgm:spPr/>
    </dgm:pt>
    <dgm:pt modelId="{8B07AD51-9D4B-4961-9022-9D757869A3B2}" type="pres">
      <dgm:prSet presAssocID="{BC3910B0-3348-4006-B193-9A28EA17CDA5}" presName="composite" presStyleCnt="0"/>
      <dgm:spPr/>
    </dgm:pt>
    <dgm:pt modelId="{FD4F83C1-CE5C-4D6C-ADBA-44DBAD373F82}" type="pres">
      <dgm:prSet presAssocID="{BC3910B0-3348-4006-B193-9A28EA17CDA5}" presName="parentText" presStyleLbl="alignNode1" presStyleIdx="2" presStyleCnt="3">
        <dgm:presLayoutVars>
          <dgm:chMax val="1"/>
          <dgm:bulletEnabled val="1"/>
        </dgm:presLayoutVars>
      </dgm:prSet>
      <dgm:spPr/>
    </dgm:pt>
    <dgm:pt modelId="{BDC20A24-1C8A-4698-ABA4-14790256AC39}" type="pres">
      <dgm:prSet presAssocID="{BC3910B0-3348-4006-B193-9A28EA17CDA5}" presName="descendantText" presStyleLbl="alignAcc1" presStyleIdx="2" presStyleCnt="3">
        <dgm:presLayoutVars>
          <dgm:bulletEnabled val="1"/>
        </dgm:presLayoutVars>
      </dgm:prSet>
      <dgm:spPr/>
    </dgm:pt>
  </dgm:ptLst>
  <dgm:cxnLst>
    <dgm:cxn modelId="{EEFFB102-266E-4E31-B3CB-D6BC544331B6}" srcId="{D345639B-E2F1-4338-983A-B4304559F161}" destId="{58470718-9E3F-4CBC-8653-57E696A9F6AC}" srcOrd="0" destOrd="0" parTransId="{AD1A633B-08C6-41A8-A3D3-1F935A9C4E7F}" sibTransId="{FEFAC460-7431-4D79-9621-A2D7C2238EA6}"/>
    <dgm:cxn modelId="{CD44E20F-05F1-4ADD-AE4D-9926B82F9D87}" srcId="{D345639B-E2F1-4338-983A-B4304559F161}" destId="{E6E2BD3B-ED93-471C-8F21-1C992818D16D}" srcOrd="1" destOrd="0" parTransId="{ED6E738C-D6C0-4BD1-A4EC-EE10AB27C273}" sibTransId="{006A1B8F-C7F5-433A-80AA-25D87BDBDA32}"/>
    <dgm:cxn modelId="{CCA4D211-B033-44E4-BE57-957D5016585A}" type="presOf" srcId="{CF348840-9E0C-4B35-9791-5F5E59EFBDF5}" destId="{3B1E4C6D-A71B-4147-AB10-3BFBBD75EE33}" srcOrd="0" destOrd="1" presId="urn:microsoft.com/office/officeart/2005/8/layout/chevron2"/>
    <dgm:cxn modelId="{C6F99D14-01B3-47D2-BD7D-ACF2B28ABF0A}" srcId="{BC3910B0-3348-4006-B193-9A28EA17CDA5}" destId="{F29EFA65-3794-4B9D-AE96-D77B5FE9AB18}" srcOrd="2" destOrd="0" parTransId="{679A5966-3C19-422F-BC4F-DB0E21F75486}" sibTransId="{870EE90D-6A8E-4F62-896D-966B2B0E9946}"/>
    <dgm:cxn modelId="{51263922-EDD7-4510-9BBE-B08D83DD879A}" srcId="{D345639B-E2F1-4338-983A-B4304559F161}" destId="{2E7C4B62-0195-4E9B-BEA6-7F107D58EC88}" srcOrd="2" destOrd="0" parTransId="{DB73B24B-8301-41B5-A120-B7BF2CA3A0E8}" sibTransId="{FA2FD543-815B-4777-9656-D4D9BDAC1EFC}"/>
    <dgm:cxn modelId="{3AF53F22-22FA-4722-91B2-A2583713DCC0}" type="presOf" srcId="{73E59D70-0CD2-427C-A9E0-2D4CA59BF8B4}" destId="{3B1E4C6D-A71B-4147-AB10-3BFBBD75EE33}" srcOrd="0" destOrd="0" presId="urn:microsoft.com/office/officeart/2005/8/layout/chevron2"/>
    <dgm:cxn modelId="{EC8B1A28-9ED9-4B8D-9791-40DEB9BC7C42}" type="presOf" srcId="{E6AF0C1F-BD10-41D1-9429-E668927E102B}" destId="{454404A1-1A1D-44F2-AA96-47CFF2F54439}" srcOrd="0" destOrd="3" presId="urn:microsoft.com/office/officeart/2005/8/layout/chevron2"/>
    <dgm:cxn modelId="{04CE032B-8FBB-4389-B026-4A6A905D2D0E}" srcId="{BC3910B0-3348-4006-B193-9A28EA17CDA5}" destId="{1820B588-B8B7-45B6-8149-2AB4A7E24A7C}" srcOrd="1" destOrd="0" parTransId="{B1702A83-2570-4BF2-A475-50CB777CECB6}" sibTransId="{C655F676-6304-410F-932E-574B6D0019C0}"/>
    <dgm:cxn modelId="{08EFCB5C-B657-4CD1-833A-FF219C74E44E}" srcId="{519A4234-49EF-4A8C-B420-0E0DB0FA35D9}" destId="{631F10E6-0746-4489-861F-22E6EC6CEDFD}" srcOrd="1" destOrd="0" parTransId="{2D928F01-AFDB-4C28-83B0-D5905D4BED7B}" sibTransId="{964D7E6B-16B6-4D6E-B9FC-5A35AC0AE7FF}"/>
    <dgm:cxn modelId="{B2ACE666-C65F-43DC-AB47-7320652A6DB2}" type="presOf" srcId="{1820B588-B8B7-45B6-8149-2AB4A7E24A7C}" destId="{BDC20A24-1C8A-4698-ABA4-14790256AC39}" srcOrd="0" destOrd="1" presId="urn:microsoft.com/office/officeart/2005/8/layout/chevron2"/>
    <dgm:cxn modelId="{1071274C-6C15-476F-BBD3-E346A858375B}" type="presOf" srcId="{B8C51675-FE2E-4B33-838B-F812B9235DA8}" destId="{BDC20A24-1C8A-4698-ABA4-14790256AC39}" srcOrd="0" destOrd="3" presId="urn:microsoft.com/office/officeart/2005/8/layout/chevron2"/>
    <dgm:cxn modelId="{CA5D304F-8138-4074-A459-6B65A8CCC377}" srcId="{BC3910B0-3348-4006-B193-9A28EA17CDA5}" destId="{B8C51675-FE2E-4B33-838B-F812B9235DA8}" srcOrd="3" destOrd="0" parTransId="{33552B43-1529-4D7F-8BC0-469459E50D0A}" sibTransId="{AE2E5DB1-B6F1-48E2-9223-BA8CE5E173BD}"/>
    <dgm:cxn modelId="{2BDCB74F-BE30-4B32-9274-F6C46DEC052C}" type="presOf" srcId="{BC3910B0-3348-4006-B193-9A28EA17CDA5}" destId="{FD4F83C1-CE5C-4D6C-ADBA-44DBAD373F82}" srcOrd="0" destOrd="0" presId="urn:microsoft.com/office/officeart/2005/8/layout/chevron2"/>
    <dgm:cxn modelId="{BE775E52-A8B0-4BC7-B534-74C7795E50B2}" srcId="{631F10E6-0746-4489-861F-22E6EC6CEDFD}" destId="{73E59D70-0CD2-427C-A9E0-2D4CA59BF8B4}" srcOrd="0" destOrd="0" parTransId="{299B89CA-8260-41DF-A43D-21A591DD7B69}" sibTransId="{A590995D-27C5-44DC-AB1B-17118FD9590E}"/>
    <dgm:cxn modelId="{F8CCA953-6CBB-4064-BFAC-40B35BF5A468}" type="presOf" srcId="{E6E2BD3B-ED93-471C-8F21-1C992818D16D}" destId="{454404A1-1A1D-44F2-AA96-47CFF2F54439}" srcOrd="0" destOrd="1" presId="urn:microsoft.com/office/officeart/2005/8/layout/chevron2"/>
    <dgm:cxn modelId="{0E3BD274-A9F2-4DE7-A848-A0B2219D2137}" type="presOf" srcId="{2E7C4B62-0195-4E9B-BEA6-7F107D58EC88}" destId="{454404A1-1A1D-44F2-AA96-47CFF2F54439}" srcOrd="0" destOrd="2" presId="urn:microsoft.com/office/officeart/2005/8/layout/chevron2"/>
    <dgm:cxn modelId="{7708BF56-20B1-4E74-813E-8B1F2C79509B}" type="presOf" srcId="{F29EFA65-3794-4B9D-AE96-D77B5FE9AB18}" destId="{BDC20A24-1C8A-4698-ABA4-14790256AC39}" srcOrd="0" destOrd="2" presId="urn:microsoft.com/office/officeart/2005/8/layout/chevron2"/>
    <dgm:cxn modelId="{48A94E57-2416-4043-A9AC-D34503731A67}" srcId="{519A4234-49EF-4A8C-B420-0E0DB0FA35D9}" destId="{D345639B-E2F1-4338-983A-B4304559F161}" srcOrd="0" destOrd="0" parTransId="{2C2F20AB-EC52-4F45-B4DC-D000B7F7EFEF}" sibTransId="{670F79CB-B7F7-418A-A3F7-91F439C3299D}"/>
    <dgm:cxn modelId="{BE6F0083-0592-438B-9463-885519FD2632}" srcId="{631F10E6-0746-4489-861F-22E6EC6CEDFD}" destId="{748C89E6-AA1B-4B51-86A8-1A4381D6C37A}" srcOrd="2" destOrd="0" parTransId="{9D92DD9B-6712-4F78-901C-3FF9E22C39E7}" sibTransId="{8F93FFF0-5E6D-4F38-AAE7-E2C5FC107FD3}"/>
    <dgm:cxn modelId="{368D8784-18A3-4488-A499-5B8EECD1D962}" srcId="{631F10E6-0746-4489-861F-22E6EC6CEDFD}" destId="{CF348840-9E0C-4B35-9791-5F5E59EFBDF5}" srcOrd="1" destOrd="0" parTransId="{5B3CB74D-23CA-4735-8913-FF1D5FE1FFC4}" sibTransId="{D497587D-C01F-4699-BD76-A28D7A332BD9}"/>
    <dgm:cxn modelId="{147AC086-5E0B-461C-A465-5BF01EF1445E}" srcId="{519A4234-49EF-4A8C-B420-0E0DB0FA35D9}" destId="{BC3910B0-3348-4006-B193-9A28EA17CDA5}" srcOrd="2" destOrd="0" parTransId="{7DAA5BC9-917C-456A-AE55-9A413AFA2BC7}" sibTransId="{5BE7B0BD-786F-4D5D-A420-C3B3D24C07BA}"/>
    <dgm:cxn modelId="{746D2292-5D1A-4173-8848-B3ACE54E0880}" type="presOf" srcId="{58470718-9E3F-4CBC-8653-57E696A9F6AC}" destId="{454404A1-1A1D-44F2-AA96-47CFF2F54439}" srcOrd="0" destOrd="0" presId="urn:microsoft.com/office/officeart/2005/8/layout/chevron2"/>
    <dgm:cxn modelId="{0B89369B-863B-4701-86A0-0053237B2DF8}" type="presOf" srcId="{631F10E6-0746-4489-861F-22E6EC6CEDFD}" destId="{C6E6FD66-CFAC-4869-9ECF-AB22FFFBE43E}" srcOrd="0" destOrd="0" presId="urn:microsoft.com/office/officeart/2005/8/layout/chevron2"/>
    <dgm:cxn modelId="{B3DE05A2-39AD-49E5-89CF-CA4009CA3643}" srcId="{D345639B-E2F1-4338-983A-B4304559F161}" destId="{E6AF0C1F-BD10-41D1-9429-E668927E102B}" srcOrd="3" destOrd="0" parTransId="{CC503E3A-7DA3-4F13-966D-EF089E550400}" sibTransId="{1D2417CF-9245-4E4E-8492-6D725BA293CD}"/>
    <dgm:cxn modelId="{5C9F7EAB-C5FC-4A00-850A-DBE5CF22DA11}" type="presOf" srcId="{748C89E6-AA1B-4B51-86A8-1A4381D6C37A}" destId="{3B1E4C6D-A71B-4147-AB10-3BFBBD75EE33}" srcOrd="0" destOrd="2" presId="urn:microsoft.com/office/officeart/2005/8/layout/chevron2"/>
    <dgm:cxn modelId="{740803B7-6CD3-4269-B3AE-AF6733F5A992}" type="presOf" srcId="{DBAF16AB-A952-4F43-9DF6-83AA004649F7}" destId="{BDC20A24-1C8A-4698-ABA4-14790256AC39}" srcOrd="0" destOrd="0" presId="urn:microsoft.com/office/officeart/2005/8/layout/chevron2"/>
    <dgm:cxn modelId="{9A8577C5-7BE2-476D-AC05-4E9C27F29E1E}" type="presOf" srcId="{519A4234-49EF-4A8C-B420-0E0DB0FA35D9}" destId="{E7C59383-284D-4E31-9C14-DE4507BA4DFD}" srcOrd="0" destOrd="0" presId="urn:microsoft.com/office/officeart/2005/8/layout/chevron2"/>
    <dgm:cxn modelId="{B15ADEDE-DD50-4C1E-A867-2391C20AC189}" srcId="{BC3910B0-3348-4006-B193-9A28EA17CDA5}" destId="{DBAF16AB-A952-4F43-9DF6-83AA004649F7}" srcOrd="0" destOrd="0" parTransId="{18EACF9A-B740-4082-A724-A9E21F769FD4}" sibTransId="{1860067A-6F88-4341-83C2-5A780DE1BED1}"/>
    <dgm:cxn modelId="{2D370FE3-896A-4302-9ABF-146195E812E2}" type="presOf" srcId="{D345639B-E2F1-4338-983A-B4304559F161}" destId="{4A07D08D-DF35-411D-9C9A-94187B64A34F}" srcOrd="0" destOrd="0" presId="urn:microsoft.com/office/officeart/2005/8/layout/chevron2"/>
    <dgm:cxn modelId="{60D1A354-9455-49B9-9D6B-F86B9328C108}" type="presParOf" srcId="{E7C59383-284D-4E31-9C14-DE4507BA4DFD}" destId="{5BB78678-525B-4481-A82B-C921CE2A9AD3}" srcOrd="0" destOrd="0" presId="urn:microsoft.com/office/officeart/2005/8/layout/chevron2"/>
    <dgm:cxn modelId="{2F0BB7A8-9FA9-4AB3-8A96-D817C190623A}" type="presParOf" srcId="{5BB78678-525B-4481-A82B-C921CE2A9AD3}" destId="{4A07D08D-DF35-411D-9C9A-94187B64A34F}" srcOrd="0" destOrd="0" presId="urn:microsoft.com/office/officeart/2005/8/layout/chevron2"/>
    <dgm:cxn modelId="{FABF829E-EB89-482D-8009-7BEC6B5D91A0}" type="presParOf" srcId="{5BB78678-525B-4481-A82B-C921CE2A9AD3}" destId="{454404A1-1A1D-44F2-AA96-47CFF2F54439}" srcOrd="1" destOrd="0" presId="urn:microsoft.com/office/officeart/2005/8/layout/chevron2"/>
    <dgm:cxn modelId="{8F6B4D41-74A1-420F-BB28-5D517C581588}" type="presParOf" srcId="{E7C59383-284D-4E31-9C14-DE4507BA4DFD}" destId="{318348CF-6CA1-4D4B-B2E1-1591779F6900}" srcOrd="1" destOrd="0" presId="urn:microsoft.com/office/officeart/2005/8/layout/chevron2"/>
    <dgm:cxn modelId="{15280911-8411-4A64-BCC0-DE51265B550B}" type="presParOf" srcId="{E7C59383-284D-4E31-9C14-DE4507BA4DFD}" destId="{B6E70F90-0DF2-43AD-BCC0-B5127D9BF66E}" srcOrd="2" destOrd="0" presId="urn:microsoft.com/office/officeart/2005/8/layout/chevron2"/>
    <dgm:cxn modelId="{AF1C2313-0575-46F5-BD63-36B2CC7BBCB3}" type="presParOf" srcId="{B6E70F90-0DF2-43AD-BCC0-B5127D9BF66E}" destId="{C6E6FD66-CFAC-4869-9ECF-AB22FFFBE43E}" srcOrd="0" destOrd="0" presId="urn:microsoft.com/office/officeart/2005/8/layout/chevron2"/>
    <dgm:cxn modelId="{CB49FF5C-0098-45C6-B654-A43B9EC2A1FB}" type="presParOf" srcId="{B6E70F90-0DF2-43AD-BCC0-B5127D9BF66E}" destId="{3B1E4C6D-A71B-4147-AB10-3BFBBD75EE33}" srcOrd="1" destOrd="0" presId="urn:microsoft.com/office/officeart/2005/8/layout/chevron2"/>
    <dgm:cxn modelId="{AD178A4E-98AC-42B7-B1D0-47B0B6C26B19}" type="presParOf" srcId="{E7C59383-284D-4E31-9C14-DE4507BA4DFD}" destId="{76B6B49B-4A87-48DE-8CBA-3A5EAEF1E95D}" srcOrd="3" destOrd="0" presId="urn:microsoft.com/office/officeart/2005/8/layout/chevron2"/>
    <dgm:cxn modelId="{E8E45D5A-F15D-4B67-A070-3BB7D1F647B3}" type="presParOf" srcId="{E7C59383-284D-4E31-9C14-DE4507BA4DFD}" destId="{8B07AD51-9D4B-4961-9022-9D757869A3B2}" srcOrd="4" destOrd="0" presId="urn:microsoft.com/office/officeart/2005/8/layout/chevron2"/>
    <dgm:cxn modelId="{2A2BEFB4-9BA2-407B-B6C5-773D5C9AF4C7}" type="presParOf" srcId="{8B07AD51-9D4B-4961-9022-9D757869A3B2}" destId="{FD4F83C1-CE5C-4D6C-ADBA-44DBAD373F82}" srcOrd="0" destOrd="0" presId="urn:microsoft.com/office/officeart/2005/8/layout/chevron2"/>
    <dgm:cxn modelId="{3C9A1123-26C4-4302-8A01-B3CE4860E86A}" type="presParOf" srcId="{8B07AD51-9D4B-4961-9022-9D757869A3B2}" destId="{BDC20A24-1C8A-4698-ABA4-14790256AC3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7D0D91-9E20-4C8B-934E-953596C4F835}" type="doc">
      <dgm:prSet loTypeId="urn:microsoft.com/office/officeart/2005/8/layout/StepDownProcess" loCatId="process" qsTypeId="urn:microsoft.com/office/officeart/2005/8/quickstyle/simple1" qsCatId="simple" csTypeId="urn:microsoft.com/office/officeart/2005/8/colors/colorful2" csCatId="colorful" phldr="1"/>
      <dgm:spPr/>
      <dgm:t>
        <a:bodyPr/>
        <a:lstStyle/>
        <a:p>
          <a:endParaRPr lang="en-US"/>
        </a:p>
      </dgm:t>
    </dgm:pt>
    <dgm:pt modelId="{54D736B2-81CF-4BA2-8167-38F626095DF6}">
      <dgm:prSet phldrT="[Text]" custT="1"/>
      <dgm:spPr/>
      <dgm:t>
        <a:bodyPr/>
        <a:lstStyle/>
        <a:p>
          <a:pPr rtl="0"/>
          <a:r>
            <a:rPr lang="en-US" sz="1600" b="1" kern="1200">
              <a:latin typeface="Franklin Gothic Book"/>
              <a:ea typeface="+mn-ea"/>
              <a:cs typeface="+mn-cs"/>
            </a:rPr>
            <a:t>School </a:t>
          </a:r>
        </a:p>
        <a:p>
          <a:r>
            <a:rPr lang="en-US" sz="1600" kern="1200">
              <a:latin typeface="Franklin Gothic Book"/>
              <a:ea typeface="+mn-ea"/>
              <a:cs typeface="+mn-cs"/>
            </a:rPr>
            <a:t>Examines how resources are allocated within the school, focusing specifically on low-performing subgroups and SIP</a:t>
          </a:r>
        </a:p>
      </dgm:t>
    </dgm:pt>
    <dgm:pt modelId="{EB52EE6F-1462-4652-B5B7-8E50966494AE}" type="parTrans" cxnId="{41958A77-8670-42AB-A200-D35765A973E5}">
      <dgm:prSet/>
      <dgm:spPr/>
      <dgm:t>
        <a:bodyPr/>
        <a:lstStyle/>
        <a:p>
          <a:endParaRPr lang="en-US"/>
        </a:p>
      </dgm:t>
    </dgm:pt>
    <dgm:pt modelId="{D4AB2FE6-3FEC-4F94-8CC1-385CE28E5D23}" type="sibTrans" cxnId="{41958A77-8670-42AB-A200-D35765A973E5}">
      <dgm:prSet/>
      <dgm:spPr/>
      <dgm:t>
        <a:bodyPr/>
        <a:lstStyle/>
        <a:p>
          <a:endParaRPr lang="en-US"/>
        </a:p>
      </dgm:t>
    </dgm:pt>
    <dgm:pt modelId="{C57A019F-5FF1-40C9-A7DB-E38B13AD23AF}">
      <dgm:prSet phldrT="[Text]" custT="1"/>
      <dgm:spPr/>
      <dgm:t>
        <a:bodyPr/>
        <a:lstStyle/>
        <a:p>
          <a:r>
            <a:rPr lang="en-US" sz="1800" b="1" kern="1200">
              <a:latin typeface="Franklin Gothic Book"/>
              <a:ea typeface="+mn-ea"/>
              <a:cs typeface="+mn-cs"/>
            </a:rPr>
            <a:t>SEA</a:t>
          </a:r>
        </a:p>
        <a:p>
          <a:pPr rtl="0"/>
          <a:r>
            <a:rPr lang="en-US" sz="1800" kern="1200"/>
            <a:t>Examines resource inequities identified within LEAs</a:t>
          </a:r>
          <a:r>
            <a:rPr lang="en-US" sz="1800" kern="1200">
              <a:latin typeface="Franklin Gothic Demi Cond"/>
            </a:rPr>
            <a:t> </a:t>
          </a:r>
          <a:endParaRPr lang="en-US" sz="1800" kern="1200"/>
        </a:p>
      </dgm:t>
    </dgm:pt>
    <dgm:pt modelId="{7D70FBDD-6976-4CCD-B0D3-F6ED99E189DA}" type="parTrans" cxnId="{06B24800-3A8E-4996-A6DE-ADAF169B1551}">
      <dgm:prSet/>
      <dgm:spPr/>
      <dgm:t>
        <a:bodyPr/>
        <a:lstStyle/>
        <a:p>
          <a:endParaRPr lang="en-US"/>
        </a:p>
      </dgm:t>
    </dgm:pt>
    <dgm:pt modelId="{265C22FC-869B-41DE-A58C-2BFC63A733E9}" type="sibTrans" cxnId="{06B24800-3A8E-4996-A6DE-ADAF169B1551}">
      <dgm:prSet/>
      <dgm:spPr/>
      <dgm:t>
        <a:bodyPr/>
        <a:lstStyle/>
        <a:p>
          <a:endParaRPr lang="en-US"/>
        </a:p>
      </dgm:t>
    </dgm:pt>
    <dgm:pt modelId="{EB78773C-04A5-425E-B365-C9778EEBC769}">
      <dgm:prSet custT="1"/>
      <dgm:spPr/>
      <dgm:t>
        <a:bodyPr/>
        <a:lstStyle/>
        <a:p>
          <a:pPr rtl="0"/>
          <a:r>
            <a:rPr lang="en-US" sz="1600" b="1" kern="1200">
              <a:latin typeface="Franklin Gothic Book"/>
              <a:ea typeface="+mn-ea"/>
              <a:cs typeface="+mn-cs"/>
            </a:rPr>
            <a:t>LEA </a:t>
          </a:r>
        </a:p>
        <a:p>
          <a:pPr rtl="0"/>
          <a:r>
            <a:rPr lang="en-US" sz="1600" kern="1200">
              <a:latin typeface="Franklin Gothic Book"/>
            </a:rPr>
            <a:t>Examines resource inequities identified within schools &amp; examines how resources are allocated between schools, specifically focusing on low-performing schools and student subgroups</a:t>
          </a:r>
        </a:p>
      </dgm:t>
    </dgm:pt>
    <dgm:pt modelId="{B5EC4827-9CA2-4D7E-AF59-8B6937C12DFB}" type="parTrans" cxnId="{532417E6-477D-427F-AEC0-5DE1005D9A82}">
      <dgm:prSet/>
      <dgm:spPr/>
      <dgm:t>
        <a:bodyPr/>
        <a:lstStyle/>
        <a:p>
          <a:endParaRPr lang="en-US"/>
        </a:p>
      </dgm:t>
    </dgm:pt>
    <dgm:pt modelId="{5589C97E-1B76-4124-B246-C811E48AC9B7}" type="sibTrans" cxnId="{532417E6-477D-427F-AEC0-5DE1005D9A82}">
      <dgm:prSet/>
      <dgm:spPr/>
      <dgm:t>
        <a:bodyPr/>
        <a:lstStyle/>
        <a:p>
          <a:endParaRPr lang="en-US"/>
        </a:p>
      </dgm:t>
    </dgm:pt>
    <dgm:pt modelId="{D4364363-555C-48C7-A2C5-BCBD338E5600}" type="pres">
      <dgm:prSet presAssocID="{E97D0D91-9E20-4C8B-934E-953596C4F835}" presName="rootnode" presStyleCnt="0">
        <dgm:presLayoutVars>
          <dgm:chMax/>
          <dgm:chPref/>
          <dgm:dir/>
          <dgm:animLvl val="lvl"/>
        </dgm:presLayoutVars>
      </dgm:prSet>
      <dgm:spPr/>
    </dgm:pt>
    <dgm:pt modelId="{0223C735-230F-492C-8405-C5B09A70D735}" type="pres">
      <dgm:prSet presAssocID="{54D736B2-81CF-4BA2-8167-38F626095DF6}" presName="composite" presStyleCnt="0"/>
      <dgm:spPr/>
    </dgm:pt>
    <dgm:pt modelId="{EF9669A3-0A04-402A-A4E9-44728D517BBD}" type="pres">
      <dgm:prSet presAssocID="{54D736B2-81CF-4BA2-8167-38F626095DF6}" presName="bentUpArrow1" presStyleLbl="alignImgPlace1" presStyleIdx="0" presStyleCnt="2" custLinFactNeighborX="-45113" custLinFactNeighborY="10813"/>
      <dgm:spPr>
        <a:solidFill>
          <a:schemeClr val="accent2"/>
        </a:solidFill>
      </dgm:spPr>
    </dgm:pt>
    <dgm:pt modelId="{C0F3ACC6-4506-4F4D-A3A4-6C97FB6FAA3E}" type="pres">
      <dgm:prSet presAssocID="{54D736B2-81CF-4BA2-8167-38F626095DF6}" presName="ParentText" presStyleLbl="node1" presStyleIdx="0" presStyleCnt="3" custScaleX="212578" custScaleY="118847">
        <dgm:presLayoutVars>
          <dgm:chMax val="1"/>
          <dgm:chPref val="1"/>
          <dgm:bulletEnabled val="1"/>
        </dgm:presLayoutVars>
      </dgm:prSet>
      <dgm:spPr/>
    </dgm:pt>
    <dgm:pt modelId="{42D26D39-7694-4B65-823F-EA32EC66F384}" type="pres">
      <dgm:prSet presAssocID="{54D736B2-81CF-4BA2-8167-38F626095DF6}" presName="ChildText" presStyleLbl="revTx" presStyleIdx="0" presStyleCnt="2">
        <dgm:presLayoutVars>
          <dgm:chMax val="0"/>
          <dgm:chPref val="0"/>
          <dgm:bulletEnabled val="1"/>
        </dgm:presLayoutVars>
      </dgm:prSet>
      <dgm:spPr/>
    </dgm:pt>
    <dgm:pt modelId="{DA1F2F6C-9C99-4936-9430-C4C098B1DA21}" type="pres">
      <dgm:prSet presAssocID="{D4AB2FE6-3FEC-4F94-8CC1-385CE28E5D23}" presName="sibTrans" presStyleCnt="0"/>
      <dgm:spPr/>
    </dgm:pt>
    <dgm:pt modelId="{88E03F40-D7A1-4938-BC90-9B11AEFA1742}" type="pres">
      <dgm:prSet presAssocID="{EB78773C-04A5-425E-B365-C9778EEBC769}" presName="composite" presStyleCnt="0"/>
      <dgm:spPr/>
    </dgm:pt>
    <dgm:pt modelId="{0466D0CF-3556-4CA6-AE88-8854A0C338F8}" type="pres">
      <dgm:prSet presAssocID="{EB78773C-04A5-425E-B365-C9778EEBC769}" presName="bentUpArrow1" presStyleLbl="alignImgPlace1" presStyleIdx="1" presStyleCnt="2" custLinFactNeighborX="-52717" custLinFactNeighborY="9912"/>
      <dgm:spPr>
        <a:solidFill>
          <a:schemeClr val="accent2">
            <a:lumMod val="60000"/>
            <a:lumOff val="40000"/>
          </a:schemeClr>
        </a:solidFill>
      </dgm:spPr>
    </dgm:pt>
    <dgm:pt modelId="{636BF22D-1E1D-4947-AC84-4D19DF01A58F}" type="pres">
      <dgm:prSet presAssocID="{EB78773C-04A5-425E-B365-C9778EEBC769}" presName="ParentText" presStyleLbl="node1" presStyleIdx="1" presStyleCnt="3" custScaleX="218410" custScaleY="119407">
        <dgm:presLayoutVars>
          <dgm:chMax val="1"/>
          <dgm:chPref val="1"/>
          <dgm:bulletEnabled val="1"/>
        </dgm:presLayoutVars>
      </dgm:prSet>
      <dgm:spPr/>
    </dgm:pt>
    <dgm:pt modelId="{AB5FF3B4-C1A0-4616-90B7-EADAADBF3AFD}" type="pres">
      <dgm:prSet presAssocID="{EB78773C-04A5-425E-B365-C9778EEBC769}" presName="ChildText" presStyleLbl="revTx" presStyleIdx="1" presStyleCnt="2">
        <dgm:presLayoutVars>
          <dgm:chMax val="0"/>
          <dgm:chPref val="0"/>
          <dgm:bulletEnabled val="1"/>
        </dgm:presLayoutVars>
      </dgm:prSet>
      <dgm:spPr/>
    </dgm:pt>
    <dgm:pt modelId="{725D14D8-32AE-4DCD-AE38-1E000FD36EFC}" type="pres">
      <dgm:prSet presAssocID="{5589C97E-1B76-4124-B246-C811E48AC9B7}" presName="sibTrans" presStyleCnt="0"/>
      <dgm:spPr/>
    </dgm:pt>
    <dgm:pt modelId="{889126C9-9C2A-4C6F-9367-BA45E256BC5C}" type="pres">
      <dgm:prSet presAssocID="{C57A019F-5FF1-40C9-A7DB-E38B13AD23AF}" presName="composite" presStyleCnt="0"/>
      <dgm:spPr/>
    </dgm:pt>
    <dgm:pt modelId="{DEF11283-A2C8-420D-A6FE-54DE27D4649E}" type="pres">
      <dgm:prSet presAssocID="{C57A019F-5FF1-40C9-A7DB-E38B13AD23AF}" presName="ParentText" presStyleLbl="node1" presStyleIdx="2" presStyleCnt="3" custScaleX="205615" custScaleY="120297" custLinFactNeighborX="535" custLinFactNeighborY="6117">
        <dgm:presLayoutVars>
          <dgm:chMax val="1"/>
          <dgm:chPref val="1"/>
          <dgm:bulletEnabled val="1"/>
        </dgm:presLayoutVars>
      </dgm:prSet>
      <dgm:spPr/>
    </dgm:pt>
  </dgm:ptLst>
  <dgm:cxnLst>
    <dgm:cxn modelId="{06B24800-3A8E-4996-A6DE-ADAF169B1551}" srcId="{E97D0D91-9E20-4C8B-934E-953596C4F835}" destId="{C57A019F-5FF1-40C9-A7DB-E38B13AD23AF}" srcOrd="2" destOrd="0" parTransId="{7D70FBDD-6976-4CCD-B0D3-F6ED99E189DA}" sibTransId="{265C22FC-869B-41DE-A58C-2BFC63A733E9}"/>
    <dgm:cxn modelId="{0C81732A-9EAC-4A33-B7B5-80FB1F4DCDAA}" type="presOf" srcId="{EB78773C-04A5-425E-B365-C9778EEBC769}" destId="{636BF22D-1E1D-4947-AC84-4D19DF01A58F}" srcOrd="0" destOrd="0" presId="urn:microsoft.com/office/officeart/2005/8/layout/StepDownProcess"/>
    <dgm:cxn modelId="{A75BD846-F81E-48BB-A890-F0149C9F1FE6}" type="presOf" srcId="{E97D0D91-9E20-4C8B-934E-953596C4F835}" destId="{D4364363-555C-48C7-A2C5-BCBD338E5600}" srcOrd="0" destOrd="0" presId="urn:microsoft.com/office/officeart/2005/8/layout/StepDownProcess"/>
    <dgm:cxn modelId="{41958A77-8670-42AB-A200-D35765A973E5}" srcId="{E97D0D91-9E20-4C8B-934E-953596C4F835}" destId="{54D736B2-81CF-4BA2-8167-38F626095DF6}" srcOrd="0" destOrd="0" parTransId="{EB52EE6F-1462-4652-B5B7-8E50966494AE}" sibTransId="{D4AB2FE6-3FEC-4F94-8CC1-385CE28E5D23}"/>
    <dgm:cxn modelId="{F2A379E1-A462-4345-BCF6-30814F61527E}" type="presOf" srcId="{C57A019F-5FF1-40C9-A7DB-E38B13AD23AF}" destId="{DEF11283-A2C8-420D-A6FE-54DE27D4649E}" srcOrd="0" destOrd="0" presId="urn:microsoft.com/office/officeart/2005/8/layout/StepDownProcess"/>
    <dgm:cxn modelId="{532417E6-477D-427F-AEC0-5DE1005D9A82}" srcId="{E97D0D91-9E20-4C8B-934E-953596C4F835}" destId="{EB78773C-04A5-425E-B365-C9778EEBC769}" srcOrd="1" destOrd="0" parTransId="{B5EC4827-9CA2-4D7E-AF59-8B6937C12DFB}" sibTransId="{5589C97E-1B76-4124-B246-C811E48AC9B7}"/>
    <dgm:cxn modelId="{99FFD8F6-D449-4918-9908-039EB5E6BBD0}" type="presOf" srcId="{54D736B2-81CF-4BA2-8167-38F626095DF6}" destId="{C0F3ACC6-4506-4F4D-A3A4-6C97FB6FAA3E}" srcOrd="0" destOrd="0" presId="urn:microsoft.com/office/officeart/2005/8/layout/StepDownProcess"/>
    <dgm:cxn modelId="{770C1F5E-3315-4D23-812D-DCE7740B94AE}" type="presParOf" srcId="{D4364363-555C-48C7-A2C5-BCBD338E5600}" destId="{0223C735-230F-492C-8405-C5B09A70D735}" srcOrd="0" destOrd="0" presId="urn:microsoft.com/office/officeart/2005/8/layout/StepDownProcess"/>
    <dgm:cxn modelId="{C43DD0E5-AF68-4572-8731-CF461422CB93}" type="presParOf" srcId="{0223C735-230F-492C-8405-C5B09A70D735}" destId="{EF9669A3-0A04-402A-A4E9-44728D517BBD}" srcOrd="0" destOrd="0" presId="urn:microsoft.com/office/officeart/2005/8/layout/StepDownProcess"/>
    <dgm:cxn modelId="{3AA961FE-9928-4349-853B-9080ADD5C5A2}" type="presParOf" srcId="{0223C735-230F-492C-8405-C5B09A70D735}" destId="{C0F3ACC6-4506-4F4D-A3A4-6C97FB6FAA3E}" srcOrd="1" destOrd="0" presId="urn:microsoft.com/office/officeart/2005/8/layout/StepDownProcess"/>
    <dgm:cxn modelId="{C20F411F-9C2A-4751-AE98-045936ACA8F5}" type="presParOf" srcId="{0223C735-230F-492C-8405-C5B09A70D735}" destId="{42D26D39-7694-4B65-823F-EA32EC66F384}" srcOrd="2" destOrd="0" presId="urn:microsoft.com/office/officeart/2005/8/layout/StepDownProcess"/>
    <dgm:cxn modelId="{54BEB601-968D-45B3-A75C-1BF37C0FE4A1}" type="presParOf" srcId="{D4364363-555C-48C7-A2C5-BCBD338E5600}" destId="{DA1F2F6C-9C99-4936-9430-C4C098B1DA21}" srcOrd="1" destOrd="0" presId="urn:microsoft.com/office/officeart/2005/8/layout/StepDownProcess"/>
    <dgm:cxn modelId="{64E7D2D0-8ACA-4C99-902D-541A0A703284}" type="presParOf" srcId="{D4364363-555C-48C7-A2C5-BCBD338E5600}" destId="{88E03F40-D7A1-4938-BC90-9B11AEFA1742}" srcOrd="2" destOrd="0" presId="urn:microsoft.com/office/officeart/2005/8/layout/StepDownProcess"/>
    <dgm:cxn modelId="{F4F743D9-78D2-476F-BBC4-4C95C94FFFD0}" type="presParOf" srcId="{88E03F40-D7A1-4938-BC90-9B11AEFA1742}" destId="{0466D0CF-3556-4CA6-AE88-8854A0C338F8}" srcOrd="0" destOrd="0" presId="urn:microsoft.com/office/officeart/2005/8/layout/StepDownProcess"/>
    <dgm:cxn modelId="{17179480-A541-4F7C-AC5C-71B5A8D84974}" type="presParOf" srcId="{88E03F40-D7A1-4938-BC90-9B11AEFA1742}" destId="{636BF22D-1E1D-4947-AC84-4D19DF01A58F}" srcOrd="1" destOrd="0" presId="urn:microsoft.com/office/officeart/2005/8/layout/StepDownProcess"/>
    <dgm:cxn modelId="{BA8BCB0C-218B-473C-9783-E2B2089ED6FB}" type="presParOf" srcId="{88E03F40-D7A1-4938-BC90-9B11AEFA1742}" destId="{AB5FF3B4-C1A0-4616-90B7-EADAADBF3AFD}" srcOrd="2" destOrd="0" presId="urn:microsoft.com/office/officeart/2005/8/layout/StepDownProcess"/>
    <dgm:cxn modelId="{D1432434-5DE2-447F-A363-43E78104A6F6}" type="presParOf" srcId="{D4364363-555C-48C7-A2C5-BCBD338E5600}" destId="{725D14D8-32AE-4DCD-AE38-1E000FD36EFC}" srcOrd="3" destOrd="0" presId="urn:microsoft.com/office/officeart/2005/8/layout/StepDownProcess"/>
    <dgm:cxn modelId="{9559E1FC-9259-4D6A-8ABB-C0EC11EED1F9}" type="presParOf" srcId="{D4364363-555C-48C7-A2C5-BCBD338E5600}" destId="{889126C9-9C2A-4C6F-9367-BA45E256BC5C}" srcOrd="4" destOrd="0" presId="urn:microsoft.com/office/officeart/2005/8/layout/StepDownProcess"/>
    <dgm:cxn modelId="{586BF6F7-2938-4441-A167-235751381D54}" type="presParOf" srcId="{889126C9-9C2A-4C6F-9367-BA45E256BC5C}" destId="{DEF11283-A2C8-420D-A6FE-54DE27D4649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D8D737-2931-4EF0-BDD4-99A676421676}">
      <dsp:nvSpPr>
        <dsp:cNvPr id="0" name=""/>
        <dsp:cNvSpPr/>
      </dsp:nvSpPr>
      <dsp:spPr>
        <a:xfrm>
          <a:off x="0" y="351368"/>
          <a:ext cx="11943818" cy="11781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973" tIns="458216" rIns="926973"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a:t>Periodically conduct RAR in each LEA with significant number of schools identified for CSI, TSI, and ATSI.</a:t>
          </a:r>
        </a:p>
      </dsp:txBody>
      <dsp:txXfrm>
        <a:off x="0" y="351368"/>
        <a:ext cx="11943818" cy="1178100"/>
      </dsp:txXfrm>
    </dsp:sp>
    <dsp:sp modelId="{3F2CF341-D8A7-4D4A-8CAD-B9151AE90113}">
      <dsp:nvSpPr>
        <dsp:cNvPr id="0" name=""/>
        <dsp:cNvSpPr/>
      </dsp:nvSpPr>
      <dsp:spPr>
        <a:xfrm>
          <a:off x="597190" y="26648"/>
          <a:ext cx="8360673" cy="649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14" tIns="0" rIns="316014" bIns="0" numCol="1" spcCol="1270" anchor="ctr" anchorCtr="0">
          <a:noAutofit/>
        </a:bodyPr>
        <a:lstStyle/>
        <a:p>
          <a:pPr marL="0" lvl="0" indent="0" algn="l" defTabSz="977900">
            <a:lnSpc>
              <a:spcPct val="90000"/>
            </a:lnSpc>
            <a:spcBef>
              <a:spcPct val="0"/>
            </a:spcBef>
            <a:spcAft>
              <a:spcPct val="35000"/>
            </a:spcAft>
            <a:buNone/>
          </a:pPr>
          <a:r>
            <a:rPr lang="en-US" sz="2200" kern="1200"/>
            <a:t>SEA</a:t>
          </a:r>
        </a:p>
      </dsp:txBody>
      <dsp:txXfrm>
        <a:off x="628893" y="58351"/>
        <a:ext cx="8297267" cy="586034"/>
      </dsp:txXfrm>
    </dsp:sp>
    <dsp:sp modelId="{CBD02249-4AE6-41D7-AB1A-48EDE04044EE}">
      <dsp:nvSpPr>
        <dsp:cNvPr id="0" name=""/>
        <dsp:cNvSpPr/>
      </dsp:nvSpPr>
      <dsp:spPr>
        <a:xfrm>
          <a:off x="0" y="1972988"/>
          <a:ext cx="11943818" cy="1178100"/>
        </a:xfrm>
        <a:prstGeom prst="rect">
          <a:avLst/>
        </a:prstGeom>
        <a:solidFill>
          <a:schemeClr val="lt1">
            <a:alpha val="90000"/>
            <a:hueOff val="0"/>
            <a:satOff val="0"/>
            <a:lumOff val="0"/>
            <a:alphaOff val="0"/>
          </a:schemeClr>
        </a:solidFill>
        <a:ln w="12700" cap="flat" cmpd="sng" algn="ctr">
          <a:solidFill>
            <a:schemeClr val="accent2">
              <a:hueOff val="-112556"/>
              <a:satOff val="-319"/>
              <a:lumOff val="20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973" tIns="458216" rIns="926973"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a:latin typeface="Franklin Gothic Book"/>
              <a:ea typeface="+mn-ea"/>
              <a:cs typeface="+mn-cs"/>
            </a:rPr>
            <a:t>Ensure schools identified as CSI and ATSI undertake a process to identify resource inequities that are addressed through an improvement plan.</a:t>
          </a:r>
        </a:p>
      </dsp:txBody>
      <dsp:txXfrm>
        <a:off x="0" y="1972988"/>
        <a:ext cx="11943818" cy="1178100"/>
      </dsp:txXfrm>
    </dsp:sp>
    <dsp:sp modelId="{E8081F09-A863-4D75-AAB7-2360C91FC8AE}">
      <dsp:nvSpPr>
        <dsp:cNvPr id="0" name=""/>
        <dsp:cNvSpPr/>
      </dsp:nvSpPr>
      <dsp:spPr>
        <a:xfrm>
          <a:off x="597190" y="1648268"/>
          <a:ext cx="8360673" cy="649440"/>
        </a:xfrm>
        <a:prstGeom prst="roundRect">
          <a:avLst/>
        </a:prstGeom>
        <a:solidFill>
          <a:schemeClr val="accent2">
            <a:hueOff val="-112556"/>
            <a:satOff val="-319"/>
            <a:lumOff val="2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14" tIns="0" rIns="316014" bIns="0" numCol="1" spcCol="1270" anchor="ctr" anchorCtr="0">
          <a:noAutofit/>
        </a:bodyPr>
        <a:lstStyle/>
        <a:p>
          <a:pPr marL="0" lvl="0" indent="0" algn="l" defTabSz="977900">
            <a:lnSpc>
              <a:spcPct val="90000"/>
            </a:lnSpc>
            <a:spcBef>
              <a:spcPct val="0"/>
            </a:spcBef>
            <a:spcAft>
              <a:spcPct val="35000"/>
            </a:spcAft>
            <a:buNone/>
          </a:pPr>
          <a:r>
            <a:rPr lang="en-US" sz="2200" kern="1200"/>
            <a:t>LEA</a:t>
          </a:r>
        </a:p>
      </dsp:txBody>
      <dsp:txXfrm>
        <a:off x="628893" y="1679971"/>
        <a:ext cx="8297267" cy="586034"/>
      </dsp:txXfrm>
    </dsp:sp>
    <dsp:sp modelId="{ABB5ED14-21FA-4411-B02F-35DF1024D1AF}">
      <dsp:nvSpPr>
        <dsp:cNvPr id="0" name=""/>
        <dsp:cNvSpPr/>
      </dsp:nvSpPr>
      <dsp:spPr>
        <a:xfrm>
          <a:off x="0" y="3594609"/>
          <a:ext cx="11943818" cy="1178100"/>
        </a:xfrm>
        <a:prstGeom prst="rect">
          <a:avLst/>
        </a:prstGeom>
        <a:solidFill>
          <a:schemeClr val="lt1">
            <a:alpha val="90000"/>
            <a:hueOff val="0"/>
            <a:satOff val="0"/>
            <a:lumOff val="0"/>
            <a:alphaOff val="0"/>
          </a:schemeClr>
        </a:solidFill>
        <a:ln w="12700" cap="flat" cmpd="sng" algn="ctr">
          <a:solidFill>
            <a:schemeClr val="accent2">
              <a:hueOff val="-225113"/>
              <a:satOff val="-637"/>
              <a:lumOff val="419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6973" tIns="458216" rIns="926973" bIns="142240" numCol="1" spcCol="1270" anchor="t" anchorCtr="0">
          <a:noAutofit/>
        </a:bodyPr>
        <a:lstStyle/>
        <a:p>
          <a:pPr marL="228600" lvl="1" indent="-228600" algn="l" defTabSz="889000">
            <a:lnSpc>
              <a:spcPct val="90000"/>
            </a:lnSpc>
            <a:spcBef>
              <a:spcPct val="0"/>
            </a:spcBef>
            <a:spcAft>
              <a:spcPct val="15000"/>
            </a:spcAft>
            <a:buChar char="•"/>
          </a:pPr>
          <a:r>
            <a:rPr lang="en-US" sz="2000" b="1" kern="1200"/>
            <a:t>CSI and ATSI schools must identify resource inequities that are addressed through an improvement plan. </a:t>
          </a:r>
        </a:p>
      </dsp:txBody>
      <dsp:txXfrm>
        <a:off x="0" y="3594609"/>
        <a:ext cx="11943818" cy="1178100"/>
      </dsp:txXfrm>
    </dsp:sp>
    <dsp:sp modelId="{633FB3D2-ED57-484E-B4BF-5C2AAE17BCA3}">
      <dsp:nvSpPr>
        <dsp:cNvPr id="0" name=""/>
        <dsp:cNvSpPr/>
      </dsp:nvSpPr>
      <dsp:spPr>
        <a:xfrm>
          <a:off x="597190" y="3269888"/>
          <a:ext cx="8360673" cy="649440"/>
        </a:xfrm>
        <a:prstGeom prst="roundRect">
          <a:avLst/>
        </a:prstGeom>
        <a:solidFill>
          <a:schemeClr val="accent2">
            <a:hueOff val="-225113"/>
            <a:satOff val="-637"/>
            <a:lumOff val="41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6014" tIns="0" rIns="316014" bIns="0" numCol="1" spcCol="1270" anchor="ctr" anchorCtr="0">
          <a:noAutofit/>
        </a:bodyPr>
        <a:lstStyle/>
        <a:p>
          <a:pPr marL="0" lvl="0" indent="0" algn="l" defTabSz="977900">
            <a:lnSpc>
              <a:spcPct val="90000"/>
            </a:lnSpc>
            <a:spcBef>
              <a:spcPct val="0"/>
            </a:spcBef>
            <a:spcAft>
              <a:spcPct val="35000"/>
            </a:spcAft>
            <a:buNone/>
          </a:pPr>
          <a:r>
            <a:rPr lang="en-US" sz="2200" kern="1200"/>
            <a:t>School</a:t>
          </a:r>
        </a:p>
      </dsp:txBody>
      <dsp:txXfrm>
        <a:off x="628893" y="3301591"/>
        <a:ext cx="8297267" cy="5860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7D08D-DF35-411D-9C9A-94187B64A34F}">
      <dsp:nvSpPr>
        <dsp:cNvPr id="0" name=""/>
        <dsp:cNvSpPr/>
      </dsp:nvSpPr>
      <dsp:spPr>
        <a:xfrm rot="5400000">
          <a:off x="-264293" y="265286"/>
          <a:ext cx="1761956" cy="1233369"/>
        </a:xfrm>
        <a:prstGeom prst="chevron">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SEA</a:t>
          </a:r>
        </a:p>
      </dsp:txBody>
      <dsp:txXfrm rot="-5400000">
        <a:off x="1" y="617678"/>
        <a:ext cx="1233369" cy="528587"/>
      </dsp:txXfrm>
    </dsp:sp>
    <dsp:sp modelId="{454404A1-1A1D-44F2-AA96-47CFF2F54439}">
      <dsp:nvSpPr>
        <dsp:cNvPr id="0" name=""/>
        <dsp:cNvSpPr/>
      </dsp:nvSpPr>
      <dsp:spPr>
        <a:xfrm rot="5400000">
          <a:off x="5928632" y="-4694269"/>
          <a:ext cx="1145271" cy="10535797"/>
        </a:xfrm>
        <a:prstGeom prst="round2Same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a:solidFill>
                <a:srgbClr val="FF0000"/>
              </a:solidFill>
            </a:rPr>
            <a:t>Periodically conduct RAR in each LEA with significant number of schools identified for CSI, TSI, and ATSI.</a:t>
          </a:r>
        </a:p>
        <a:p>
          <a:pPr marL="171450" lvl="1" indent="-171450" algn="l" defTabSz="755650" rtl="0">
            <a:lnSpc>
              <a:spcPct val="90000"/>
            </a:lnSpc>
            <a:spcBef>
              <a:spcPct val="0"/>
            </a:spcBef>
            <a:spcAft>
              <a:spcPct val="15000"/>
            </a:spcAft>
            <a:buChar char="•"/>
          </a:pPr>
          <a:r>
            <a:rPr lang="en-US" sz="1700" kern="1200"/>
            <a:t>SY23-24: RIDE</a:t>
          </a:r>
          <a:r>
            <a:rPr lang="en-US" sz="1700" kern="1200">
              <a:latin typeface="Franklin Gothic Demi Cond"/>
            </a:rPr>
            <a:t> </a:t>
          </a:r>
          <a:r>
            <a:rPr lang="en-US" sz="1700" kern="1200">
              <a:latin typeface="Franklin Gothic Book"/>
            </a:rPr>
            <a:t>conducts</a:t>
          </a:r>
          <a:r>
            <a:rPr lang="en-US" sz="1700" kern="1200">
              <a:latin typeface="Franklin Gothic Demi Cond"/>
            </a:rPr>
            <a:t> </a:t>
          </a:r>
          <a:r>
            <a:rPr lang="en-US" sz="1700" b="0" kern="1200">
              <a:latin typeface="Franklin Gothic Demi Cond"/>
            </a:rPr>
            <a:t> </a:t>
          </a:r>
          <a:r>
            <a:rPr lang="en-US" sz="1700" b="1" i="1" kern="1200">
              <a:latin typeface="Franklin Gothic Book"/>
            </a:rPr>
            <a:t>Comprehensive RAR</a:t>
          </a:r>
          <a:r>
            <a:rPr lang="en-US" sz="1700" kern="1200"/>
            <a:t> in LEAs with 2+ CSI schools</a:t>
          </a:r>
        </a:p>
        <a:p>
          <a:pPr marL="171450" lvl="1" indent="-171450" algn="l" defTabSz="755650">
            <a:lnSpc>
              <a:spcPct val="90000"/>
            </a:lnSpc>
            <a:spcBef>
              <a:spcPct val="0"/>
            </a:spcBef>
            <a:spcAft>
              <a:spcPct val="15000"/>
            </a:spcAft>
            <a:buChar char="•"/>
          </a:pPr>
          <a:r>
            <a:rPr lang="en-US" sz="1700" kern="1200"/>
            <a:t>SY23-24: RIDE conducts </a:t>
          </a:r>
          <a:r>
            <a:rPr lang="en-US" sz="1700" b="1" i="1" kern="1200">
              <a:latin typeface="Franklin Gothic Book"/>
            </a:rPr>
            <a:t>Desktop RAR</a:t>
          </a:r>
          <a:r>
            <a:rPr lang="en-US" sz="1700" kern="1200"/>
            <a:t> in LEAs with 80% or more schools identified as TSI/ATSI</a:t>
          </a:r>
        </a:p>
        <a:p>
          <a:pPr marL="171450" lvl="1" indent="-171450" algn="l" defTabSz="755650" rtl="0">
            <a:lnSpc>
              <a:spcPct val="90000"/>
            </a:lnSpc>
            <a:spcBef>
              <a:spcPct val="0"/>
            </a:spcBef>
            <a:spcAft>
              <a:spcPct val="15000"/>
            </a:spcAft>
            <a:buChar char="•"/>
          </a:pPr>
          <a:r>
            <a:rPr lang="en-US" sz="1700" kern="1200">
              <a:latin typeface="Franklin Gothic Book"/>
            </a:rPr>
            <a:t>Reviews LEA RAR Document for all LEAs with CSI schools</a:t>
          </a:r>
        </a:p>
      </dsp:txBody>
      <dsp:txXfrm rot="-5400000">
        <a:off x="1233369" y="56902"/>
        <a:ext cx="10479889" cy="1033455"/>
      </dsp:txXfrm>
    </dsp:sp>
    <dsp:sp modelId="{C6E6FD66-CFAC-4869-9ECF-AB22FFFBE43E}">
      <dsp:nvSpPr>
        <dsp:cNvPr id="0" name=""/>
        <dsp:cNvSpPr/>
      </dsp:nvSpPr>
      <dsp:spPr>
        <a:xfrm rot="5400000">
          <a:off x="-264293" y="1834732"/>
          <a:ext cx="1761956" cy="1233369"/>
        </a:xfrm>
        <a:prstGeom prst="chevron">
          <a:avLst/>
        </a:prstGeom>
        <a:solidFill>
          <a:schemeClr val="accent2">
            <a:shade val="80000"/>
            <a:hueOff val="273340"/>
            <a:satOff val="-23775"/>
            <a:lumOff val="18526"/>
            <a:alphaOff val="0"/>
          </a:schemeClr>
        </a:solidFill>
        <a:ln w="12700" cap="flat" cmpd="sng" algn="ctr">
          <a:solidFill>
            <a:schemeClr val="accent2">
              <a:shade val="80000"/>
              <a:hueOff val="273340"/>
              <a:satOff val="-23775"/>
              <a:lumOff val="185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LEA</a:t>
          </a:r>
        </a:p>
      </dsp:txBody>
      <dsp:txXfrm rot="-5400000">
        <a:off x="1" y="2187124"/>
        <a:ext cx="1233369" cy="528587"/>
      </dsp:txXfrm>
    </dsp:sp>
    <dsp:sp modelId="{3B1E4C6D-A71B-4147-AB10-3BFBBD75EE33}">
      <dsp:nvSpPr>
        <dsp:cNvPr id="0" name=""/>
        <dsp:cNvSpPr/>
      </dsp:nvSpPr>
      <dsp:spPr>
        <a:xfrm rot="5400000">
          <a:off x="5928632" y="-3124823"/>
          <a:ext cx="1145271" cy="10535797"/>
        </a:xfrm>
        <a:prstGeom prst="round2SameRect">
          <a:avLst/>
        </a:prstGeom>
        <a:solidFill>
          <a:schemeClr val="lt1">
            <a:alpha val="90000"/>
            <a:hueOff val="0"/>
            <a:satOff val="0"/>
            <a:lumOff val="0"/>
            <a:alphaOff val="0"/>
          </a:schemeClr>
        </a:solidFill>
        <a:ln w="12700" cap="flat" cmpd="sng" algn="ctr">
          <a:solidFill>
            <a:schemeClr val="accent2">
              <a:shade val="80000"/>
              <a:hueOff val="273340"/>
              <a:satOff val="-23775"/>
              <a:lumOff val="1852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a:solidFill>
                <a:srgbClr val="FF0000"/>
              </a:solidFill>
            </a:rPr>
            <a:t>Ensure schools identified as CSI and ATSI undertake a process to identify resource inequities that are addressed through an improvement plan</a:t>
          </a:r>
          <a:r>
            <a:rPr lang="en-US" sz="1700" b="1" kern="1200">
              <a:solidFill>
                <a:srgbClr val="FF0000"/>
              </a:solidFill>
              <a:latin typeface="Franklin Gothic Demi Cond"/>
            </a:rPr>
            <a:t>.</a:t>
          </a:r>
          <a:endParaRPr lang="en-US" sz="1700" b="1" kern="1200">
            <a:solidFill>
              <a:srgbClr val="FF0000"/>
            </a:solidFill>
          </a:endParaRPr>
        </a:p>
        <a:p>
          <a:pPr marL="171450" lvl="1" indent="-171450" algn="l" defTabSz="755650" rtl="0">
            <a:lnSpc>
              <a:spcPct val="90000"/>
            </a:lnSpc>
            <a:spcBef>
              <a:spcPct val="0"/>
            </a:spcBef>
            <a:spcAft>
              <a:spcPct val="15000"/>
            </a:spcAft>
            <a:buChar char="•"/>
          </a:pPr>
          <a:r>
            <a:rPr lang="en-US" sz="1700" kern="1200"/>
            <a:t>Resource inequities and plan entered </a:t>
          </a:r>
          <a:r>
            <a:rPr lang="en-US" sz="1700" kern="1200">
              <a:latin typeface="Franklin Gothic Book"/>
            </a:rPr>
            <a:t>into</a:t>
          </a:r>
          <a:r>
            <a:rPr lang="en-US" sz="1700" kern="1200"/>
            <a:t> CSIP/SIP within the SPS for</a:t>
          </a:r>
          <a:r>
            <a:rPr lang="en-US" sz="1700" kern="1200">
              <a:latin typeface="Franklin Gothic Demi Cond"/>
            </a:rPr>
            <a:t> </a:t>
          </a:r>
          <a:r>
            <a:rPr lang="en-US" sz="1700" kern="1200">
              <a:latin typeface="Franklin Gothic Book"/>
            </a:rPr>
            <a:t>superintendent</a:t>
          </a:r>
          <a:r>
            <a:rPr lang="en-US" sz="1700" kern="1200"/>
            <a:t> approval</a:t>
          </a:r>
        </a:p>
        <a:p>
          <a:pPr marL="171450" lvl="1" indent="-171450" algn="l" defTabSz="755650" rtl="0">
            <a:lnSpc>
              <a:spcPct val="90000"/>
            </a:lnSpc>
            <a:spcBef>
              <a:spcPct val="0"/>
            </a:spcBef>
            <a:spcAft>
              <a:spcPct val="15000"/>
            </a:spcAft>
            <a:buChar char="•"/>
          </a:pPr>
          <a:r>
            <a:rPr lang="en-US" sz="1700" kern="1200" dirty="0"/>
            <a:t>LEA with CSI schools completes</a:t>
          </a:r>
          <a:r>
            <a:rPr lang="en-US" sz="1700" kern="1200" dirty="0">
              <a:latin typeface="Franklin Gothic Demi Cond"/>
            </a:rPr>
            <a:t> </a:t>
          </a:r>
          <a:r>
            <a:rPr lang="en-US" sz="1700" kern="1200" dirty="0">
              <a:latin typeface="Franklin Gothic Book"/>
            </a:rPr>
            <a:t>LEA RAR Document </a:t>
          </a:r>
          <a:r>
            <a:rPr lang="en-US" sz="1700" kern="1200" dirty="0"/>
            <a:t>(Google folder) and submits to RIDE for review</a:t>
          </a:r>
        </a:p>
      </dsp:txBody>
      <dsp:txXfrm rot="-5400000">
        <a:off x="1233369" y="1626348"/>
        <a:ext cx="10479889" cy="1033455"/>
      </dsp:txXfrm>
    </dsp:sp>
    <dsp:sp modelId="{FD4F83C1-CE5C-4D6C-ADBA-44DBAD373F82}">
      <dsp:nvSpPr>
        <dsp:cNvPr id="0" name=""/>
        <dsp:cNvSpPr/>
      </dsp:nvSpPr>
      <dsp:spPr>
        <a:xfrm rot="5400000">
          <a:off x="-264293" y="3404179"/>
          <a:ext cx="1761956" cy="1233369"/>
        </a:xfrm>
        <a:prstGeom prst="chevron">
          <a:avLst/>
        </a:prstGeom>
        <a:solidFill>
          <a:schemeClr val="accent2">
            <a:shade val="80000"/>
            <a:hueOff val="546681"/>
            <a:satOff val="-47550"/>
            <a:lumOff val="37051"/>
            <a:alphaOff val="0"/>
          </a:schemeClr>
        </a:solidFill>
        <a:ln w="12700" cap="flat" cmpd="sng" algn="ctr">
          <a:solidFill>
            <a:schemeClr val="accent2">
              <a:shade val="80000"/>
              <a:hueOff val="546681"/>
              <a:satOff val="-47550"/>
              <a:lumOff val="370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a:t>School</a:t>
          </a:r>
        </a:p>
      </dsp:txBody>
      <dsp:txXfrm rot="-5400000">
        <a:off x="1" y="3756571"/>
        <a:ext cx="1233369" cy="528587"/>
      </dsp:txXfrm>
    </dsp:sp>
    <dsp:sp modelId="{BDC20A24-1C8A-4698-ABA4-14790256AC39}">
      <dsp:nvSpPr>
        <dsp:cNvPr id="0" name=""/>
        <dsp:cNvSpPr/>
      </dsp:nvSpPr>
      <dsp:spPr>
        <a:xfrm rot="5400000">
          <a:off x="5928632" y="-1555377"/>
          <a:ext cx="1145271" cy="10535797"/>
        </a:xfrm>
        <a:prstGeom prst="round2SameRect">
          <a:avLst/>
        </a:prstGeom>
        <a:solidFill>
          <a:schemeClr val="lt1">
            <a:alpha val="90000"/>
            <a:hueOff val="0"/>
            <a:satOff val="0"/>
            <a:lumOff val="0"/>
            <a:alphaOff val="0"/>
          </a:schemeClr>
        </a:solidFill>
        <a:ln w="12700" cap="flat" cmpd="sng" algn="ctr">
          <a:solidFill>
            <a:schemeClr val="accent2">
              <a:shade val="80000"/>
              <a:hueOff val="546681"/>
              <a:satOff val="-47550"/>
              <a:lumOff val="370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rtl="0">
            <a:lnSpc>
              <a:spcPct val="90000"/>
            </a:lnSpc>
            <a:spcBef>
              <a:spcPct val="0"/>
            </a:spcBef>
            <a:spcAft>
              <a:spcPct val="15000"/>
            </a:spcAft>
            <a:buChar char="•"/>
          </a:pPr>
          <a:r>
            <a:rPr lang="en-US" sz="1700" b="1" kern="1200">
              <a:solidFill>
                <a:srgbClr val="FF0000"/>
              </a:solidFill>
            </a:rPr>
            <a:t>CSI and ATSI schools must identify resource inequities that are addressed through an improvement plan.</a:t>
          </a:r>
          <a:r>
            <a:rPr lang="en-US" sz="1700" b="1" kern="1200">
              <a:solidFill>
                <a:srgbClr val="FF0000"/>
              </a:solidFill>
              <a:latin typeface="Franklin Gothic Demi Cond"/>
            </a:rPr>
            <a:t> </a:t>
          </a:r>
          <a:endParaRPr lang="en-US" sz="1700" b="1" kern="1200">
            <a:solidFill>
              <a:srgbClr val="FF0000"/>
            </a:solidFill>
          </a:endParaRPr>
        </a:p>
        <a:p>
          <a:pPr marL="171450" lvl="1" indent="-171450" algn="l" defTabSz="755650">
            <a:lnSpc>
              <a:spcPct val="90000"/>
            </a:lnSpc>
            <a:spcBef>
              <a:spcPct val="0"/>
            </a:spcBef>
            <a:spcAft>
              <a:spcPct val="15000"/>
            </a:spcAft>
            <a:buChar char="•"/>
          </a:pPr>
          <a:r>
            <a:rPr lang="en-US" sz="1700" kern="1200"/>
            <a:t>RARs are best practice as part of needs assessment for ALL schools</a:t>
          </a:r>
        </a:p>
        <a:p>
          <a:pPr marL="171450" lvl="1" indent="-171450" algn="l" defTabSz="755650">
            <a:lnSpc>
              <a:spcPct val="90000"/>
            </a:lnSpc>
            <a:spcBef>
              <a:spcPct val="0"/>
            </a:spcBef>
            <a:spcAft>
              <a:spcPct val="15000"/>
            </a:spcAft>
            <a:buChar char="•"/>
          </a:pPr>
          <a:r>
            <a:rPr lang="en-US" sz="1700" kern="1200"/>
            <a:t>CSI and ATSI schools enter resource inequities and plan </a:t>
          </a:r>
          <a:r>
            <a:rPr lang="en-US" sz="1700" kern="1200">
              <a:latin typeface="Franklin Gothic Book"/>
            </a:rPr>
            <a:t>into</a:t>
          </a:r>
          <a:r>
            <a:rPr lang="en-US" sz="1700" kern="1200"/>
            <a:t> CSIP/SIP within the SPS</a:t>
          </a:r>
        </a:p>
        <a:p>
          <a:pPr marL="171450" lvl="1" indent="-171450" algn="l" defTabSz="755650">
            <a:lnSpc>
              <a:spcPct val="90000"/>
            </a:lnSpc>
            <a:spcBef>
              <a:spcPct val="0"/>
            </a:spcBef>
            <a:spcAft>
              <a:spcPct val="15000"/>
            </a:spcAft>
            <a:buChar char="•"/>
          </a:pPr>
          <a:r>
            <a:rPr lang="en-US" sz="1700" kern="1200"/>
            <a:t>Recommend that TSI schools create plan to address the needs of identified subgroup(s)</a:t>
          </a:r>
        </a:p>
      </dsp:txBody>
      <dsp:txXfrm rot="-5400000">
        <a:off x="1233369" y="3195794"/>
        <a:ext cx="10479889" cy="1033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669A3-0A04-402A-A4E9-44728D517BBD}">
      <dsp:nvSpPr>
        <dsp:cNvPr id="0" name=""/>
        <dsp:cNvSpPr/>
      </dsp:nvSpPr>
      <dsp:spPr>
        <a:xfrm rot="5400000">
          <a:off x="2026072" y="1493039"/>
          <a:ext cx="1107707" cy="1261086"/>
        </a:xfrm>
        <a:prstGeom prst="bentUpArrow">
          <a:avLst>
            <a:gd name="adj1" fmla="val 32840"/>
            <a:gd name="adj2" fmla="val 25000"/>
            <a:gd name="adj3" fmla="val 3578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F3ACC6-4506-4F4D-A3A4-6C97FB6FAA3E}">
      <dsp:nvSpPr>
        <dsp:cNvPr id="0" name=""/>
        <dsp:cNvSpPr/>
      </dsp:nvSpPr>
      <dsp:spPr>
        <a:xfrm>
          <a:off x="1251874" y="22347"/>
          <a:ext cx="3964000" cy="1551249"/>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Franklin Gothic Book"/>
              <a:ea typeface="+mn-ea"/>
              <a:cs typeface="+mn-cs"/>
            </a:rPr>
            <a:t>School </a:t>
          </a:r>
        </a:p>
        <a:p>
          <a:pPr marL="0" lvl="0" indent="0" algn="ctr" defTabSz="711200">
            <a:lnSpc>
              <a:spcPct val="90000"/>
            </a:lnSpc>
            <a:spcBef>
              <a:spcPct val="0"/>
            </a:spcBef>
            <a:spcAft>
              <a:spcPct val="35000"/>
            </a:spcAft>
            <a:buNone/>
          </a:pPr>
          <a:r>
            <a:rPr lang="en-US" sz="1600" kern="1200">
              <a:latin typeface="Franklin Gothic Book"/>
              <a:ea typeface="+mn-ea"/>
              <a:cs typeface="+mn-cs"/>
            </a:rPr>
            <a:t>Examines how resources are allocated within the school, focusing specifically on low-performing subgroups and SIP</a:t>
          </a:r>
        </a:p>
      </dsp:txBody>
      <dsp:txXfrm>
        <a:off x="1327613" y="98086"/>
        <a:ext cx="3812522" cy="1399771"/>
      </dsp:txXfrm>
    </dsp:sp>
    <dsp:sp modelId="{42D26D39-7694-4B65-823F-EA32EC66F384}">
      <dsp:nvSpPr>
        <dsp:cNvPr id="0" name=""/>
        <dsp:cNvSpPr/>
      </dsp:nvSpPr>
      <dsp:spPr>
        <a:xfrm>
          <a:off x="4166238" y="269832"/>
          <a:ext cx="1356225" cy="1054959"/>
        </a:xfrm>
        <a:prstGeom prst="rect">
          <a:avLst/>
        </a:prstGeom>
        <a:noFill/>
        <a:ln>
          <a:noFill/>
        </a:ln>
        <a:effectLst/>
      </dsp:spPr>
      <dsp:style>
        <a:lnRef idx="0">
          <a:scrgbClr r="0" g="0" b="0"/>
        </a:lnRef>
        <a:fillRef idx="0">
          <a:scrgbClr r="0" g="0" b="0"/>
        </a:fillRef>
        <a:effectRef idx="0">
          <a:scrgbClr r="0" g="0" b="0"/>
        </a:effectRef>
        <a:fontRef idx="minor"/>
      </dsp:style>
    </dsp:sp>
    <dsp:sp modelId="{0466D0CF-3556-4CA6-AE88-8854A0C338F8}">
      <dsp:nvSpPr>
        <dsp:cNvPr id="0" name=""/>
        <dsp:cNvSpPr/>
      </dsp:nvSpPr>
      <dsp:spPr>
        <a:xfrm rot="5400000">
          <a:off x="4034438" y="3075939"/>
          <a:ext cx="1107707" cy="1261086"/>
        </a:xfrm>
        <a:prstGeom prst="bentUpArrow">
          <a:avLst>
            <a:gd name="adj1" fmla="val 32840"/>
            <a:gd name="adj2" fmla="val 25000"/>
            <a:gd name="adj3" fmla="val 3578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6BF22D-1E1D-4947-AC84-4D19DF01A58F}">
      <dsp:nvSpPr>
        <dsp:cNvPr id="0" name=""/>
        <dsp:cNvSpPr/>
      </dsp:nvSpPr>
      <dsp:spPr>
        <a:xfrm>
          <a:off x="3301757" y="1611572"/>
          <a:ext cx="4072751" cy="1558558"/>
        </a:xfrm>
        <a:prstGeom prst="roundRect">
          <a:avLst>
            <a:gd name="adj" fmla="val 16670"/>
          </a:avLst>
        </a:prstGeom>
        <a:solidFill>
          <a:schemeClr val="accent2">
            <a:hueOff val="-112556"/>
            <a:satOff val="-319"/>
            <a:lumOff val="20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Franklin Gothic Book"/>
              <a:ea typeface="+mn-ea"/>
              <a:cs typeface="+mn-cs"/>
            </a:rPr>
            <a:t>LEA </a:t>
          </a:r>
        </a:p>
        <a:p>
          <a:pPr marL="0" lvl="0" indent="0" algn="ctr" defTabSz="711200" rtl="0">
            <a:lnSpc>
              <a:spcPct val="90000"/>
            </a:lnSpc>
            <a:spcBef>
              <a:spcPct val="0"/>
            </a:spcBef>
            <a:spcAft>
              <a:spcPct val="35000"/>
            </a:spcAft>
            <a:buNone/>
          </a:pPr>
          <a:r>
            <a:rPr lang="en-US" sz="1600" kern="1200">
              <a:latin typeface="Franklin Gothic Book"/>
            </a:rPr>
            <a:t>Examines resource inequities identified within schools &amp; examines how resources are allocated between schools, specifically focusing on low-performing schools and student subgroups</a:t>
          </a:r>
        </a:p>
      </dsp:txBody>
      <dsp:txXfrm>
        <a:off x="3377853" y="1687668"/>
        <a:ext cx="3920559" cy="1406366"/>
      </dsp:txXfrm>
    </dsp:sp>
    <dsp:sp modelId="{AB5FF3B4-C1A0-4616-90B7-EADAADBF3AFD}">
      <dsp:nvSpPr>
        <dsp:cNvPr id="0" name=""/>
        <dsp:cNvSpPr/>
      </dsp:nvSpPr>
      <dsp:spPr>
        <a:xfrm>
          <a:off x="6270497" y="1862712"/>
          <a:ext cx="1356225" cy="1054959"/>
        </a:xfrm>
        <a:prstGeom prst="rect">
          <a:avLst/>
        </a:prstGeom>
        <a:noFill/>
        <a:ln>
          <a:noFill/>
        </a:ln>
        <a:effectLst/>
      </dsp:spPr>
      <dsp:style>
        <a:lnRef idx="0">
          <a:scrgbClr r="0" g="0" b="0"/>
        </a:lnRef>
        <a:fillRef idx="0">
          <a:scrgbClr r="0" g="0" b="0"/>
        </a:fillRef>
        <a:effectRef idx="0">
          <a:scrgbClr r="0" g="0" b="0"/>
        </a:effectRef>
        <a:fontRef idx="minor"/>
      </dsp:style>
    </dsp:sp>
    <dsp:sp modelId="{DEF11283-A2C8-420D-A6FE-54DE27D4649E}">
      <dsp:nvSpPr>
        <dsp:cNvPr id="0" name=""/>
        <dsp:cNvSpPr/>
      </dsp:nvSpPr>
      <dsp:spPr>
        <a:xfrm>
          <a:off x="5361616" y="3226799"/>
          <a:ext cx="3834159" cy="1570175"/>
        </a:xfrm>
        <a:prstGeom prst="roundRect">
          <a:avLst>
            <a:gd name="adj" fmla="val 16670"/>
          </a:avLst>
        </a:prstGeom>
        <a:solidFill>
          <a:schemeClr val="accent2">
            <a:hueOff val="-225113"/>
            <a:satOff val="-637"/>
            <a:lumOff val="41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Franklin Gothic Book"/>
              <a:ea typeface="+mn-ea"/>
              <a:cs typeface="+mn-cs"/>
            </a:rPr>
            <a:t>SEA</a:t>
          </a:r>
        </a:p>
        <a:p>
          <a:pPr marL="0" lvl="0" indent="0" algn="ctr" defTabSz="800100" rtl="0">
            <a:lnSpc>
              <a:spcPct val="90000"/>
            </a:lnSpc>
            <a:spcBef>
              <a:spcPct val="0"/>
            </a:spcBef>
            <a:spcAft>
              <a:spcPct val="35000"/>
            </a:spcAft>
            <a:buNone/>
          </a:pPr>
          <a:r>
            <a:rPr lang="en-US" sz="1800" kern="1200"/>
            <a:t>Examines resource inequities identified within LEAs</a:t>
          </a:r>
          <a:r>
            <a:rPr lang="en-US" sz="1800" kern="1200">
              <a:latin typeface="Franklin Gothic Demi Cond"/>
            </a:rPr>
            <a:t> </a:t>
          </a:r>
          <a:endParaRPr lang="en-US" sz="1800" kern="1200"/>
        </a:p>
      </dsp:txBody>
      <dsp:txXfrm>
        <a:off x="5438279" y="3303462"/>
        <a:ext cx="3680833" cy="141684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3FCBA7A-BF3F-C146-AAA3-E14079AA203A}" type="datetimeFigureOut">
              <a:rPr lang="en-US" smtClean="0"/>
              <a:t>2/29/2024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B597D3A-D12B-9B44-B2C0-5A2834844EC5}" type="slidenum">
              <a:rPr lang="en-US" smtClean="0"/>
              <a:t>‹#›</a:t>
            </a:fld>
            <a:endParaRPr lang="en-US"/>
          </a:p>
        </p:txBody>
      </p:sp>
    </p:spTree>
    <p:extLst>
      <p:ext uri="{BB962C8B-B14F-4D97-AF65-F5344CB8AC3E}">
        <p14:creationId xmlns:p14="http://schemas.microsoft.com/office/powerpoint/2010/main" val="413824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ableau.ride.ri.gov/t/Public/views/ResourceAllocationDashboards/LandingPage?%3Adisplay_count=n&amp;%3Aembed=y&amp;%3AisGuestRedirectFromVizportal=y&amp;%3Aorigin=viz_share_link&amp;%3AshowAppBanner=false&amp;%3AshowVizHome=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597D3A-D12B-9B44-B2C0-5A2834844EC5}" type="slidenum">
              <a:rPr lang="en-US" smtClean="0"/>
              <a:t>1</a:t>
            </a:fld>
            <a:endParaRPr lang="en-US"/>
          </a:p>
        </p:txBody>
      </p:sp>
    </p:spTree>
    <p:extLst>
      <p:ext uri="{BB962C8B-B14F-4D97-AF65-F5344CB8AC3E}">
        <p14:creationId xmlns:p14="http://schemas.microsoft.com/office/powerpoint/2010/main" val="105792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KD: Allison will drop the handout link in the chat </a:t>
            </a:r>
          </a:p>
          <a:p>
            <a:r>
              <a:rPr lang="en-US">
                <a:ea typeface="Calibri"/>
                <a:cs typeface="Calibri"/>
              </a:rPr>
              <a:t>A few minutes to digest the resources terminology and examples </a:t>
            </a:r>
          </a:p>
        </p:txBody>
      </p:sp>
      <p:sp>
        <p:nvSpPr>
          <p:cNvPr id="4" name="Slide Number Placeholder 3"/>
          <p:cNvSpPr>
            <a:spLocks noGrp="1"/>
          </p:cNvSpPr>
          <p:nvPr>
            <p:ph type="sldNum" sz="quarter" idx="5"/>
          </p:nvPr>
        </p:nvSpPr>
        <p:spPr/>
        <p:txBody>
          <a:bodyPr/>
          <a:lstStyle/>
          <a:p>
            <a:fld id="{BB597D3A-D12B-9B44-B2C0-5A2834844EC5}" type="slidenum">
              <a:rPr lang="en-US" smtClean="0"/>
              <a:t>10</a:t>
            </a:fld>
            <a:endParaRPr lang="en-US"/>
          </a:p>
        </p:txBody>
      </p:sp>
    </p:spTree>
    <p:extLst>
      <p:ext uri="{BB962C8B-B14F-4D97-AF65-F5344CB8AC3E}">
        <p14:creationId xmlns:p14="http://schemas.microsoft.com/office/powerpoint/2010/main" val="616764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KD</a:t>
            </a:r>
          </a:p>
        </p:txBody>
      </p:sp>
      <p:sp>
        <p:nvSpPr>
          <p:cNvPr id="4" name="Slide Number Placeholder 3"/>
          <p:cNvSpPr>
            <a:spLocks noGrp="1"/>
          </p:cNvSpPr>
          <p:nvPr>
            <p:ph type="sldNum" sz="quarter" idx="5"/>
          </p:nvPr>
        </p:nvSpPr>
        <p:spPr/>
        <p:txBody>
          <a:bodyPr/>
          <a:lstStyle/>
          <a:p>
            <a:fld id="{BB597D3A-D12B-9B44-B2C0-5A2834844EC5}" type="slidenum">
              <a:rPr lang="en-US" smtClean="0"/>
              <a:t>11</a:t>
            </a:fld>
            <a:endParaRPr lang="en-US"/>
          </a:p>
        </p:txBody>
      </p:sp>
    </p:spTree>
    <p:extLst>
      <p:ext uri="{BB962C8B-B14F-4D97-AF65-F5344CB8AC3E}">
        <p14:creationId xmlns:p14="http://schemas.microsoft.com/office/powerpoint/2010/main" val="3112520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B597D3A-D12B-9B44-B2C0-5A2834844EC5}" type="slidenum">
              <a:rPr lang="en-US" smtClean="0"/>
              <a:t>12</a:t>
            </a:fld>
            <a:endParaRPr lang="en-US"/>
          </a:p>
        </p:txBody>
      </p:sp>
    </p:spTree>
    <p:extLst>
      <p:ext uri="{BB962C8B-B14F-4D97-AF65-F5344CB8AC3E}">
        <p14:creationId xmlns:p14="http://schemas.microsoft.com/office/powerpoint/2010/main" val="3465645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KD – note in SPS soon, field is in between needs assessment on school level plans. </a:t>
            </a:r>
          </a:p>
        </p:txBody>
      </p:sp>
      <p:sp>
        <p:nvSpPr>
          <p:cNvPr id="4" name="Slide Number Placeholder 3"/>
          <p:cNvSpPr>
            <a:spLocks noGrp="1"/>
          </p:cNvSpPr>
          <p:nvPr>
            <p:ph type="sldNum" sz="quarter" idx="5"/>
          </p:nvPr>
        </p:nvSpPr>
        <p:spPr/>
        <p:txBody>
          <a:bodyPr/>
          <a:lstStyle/>
          <a:p>
            <a:fld id="{BB597D3A-D12B-9B44-B2C0-5A2834844EC5}" type="slidenum">
              <a:rPr lang="en-US" smtClean="0"/>
              <a:t>13</a:t>
            </a:fld>
            <a:endParaRPr lang="en-US"/>
          </a:p>
        </p:txBody>
      </p:sp>
    </p:spTree>
    <p:extLst>
      <p:ext uri="{BB962C8B-B14F-4D97-AF65-F5344CB8AC3E}">
        <p14:creationId xmlns:p14="http://schemas.microsoft.com/office/powerpoint/2010/main" val="1206233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KD </a:t>
            </a:r>
          </a:p>
        </p:txBody>
      </p:sp>
      <p:sp>
        <p:nvSpPr>
          <p:cNvPr id="4" name="Slide Number Placeholder 3"/>
          <p:cNvSpPr>
            <a:spLocks noGrp="1"/>
          </p:cNvSpPr>
          <p:nvPr>
            <p:ph type="sldNum" sz="quarter" idx="5"/>
          </p:nvPr>
        </p:nvSpPr>
        <p:spPr/>
        <p:txBody>
          <a:bodyPr/>
          <a:lstStyle/>
          <a:p>
            <a:fld id="{BB597D3A-D12B-9B44-B2C0-5A2834844EC5}" type="slidenum">
              <a:rPr lang="en-US" smtClean="0"/>
              <a:t>14</a:t>
            </a:fld>
            <a:endParaRPr lang="en-US"/>
          </a:p>
        </p:txBody>
      </p:sp>
    </p:spTree>
    <p:extLst>
      <p:ext uri="{BB962C8B-B14F-4D97-AF65-F5344CB8AC3E}">
        <p14:creationId xmlns:p14="http://schemas.microsoft.com/office/powerpoint/2010/main" val="363771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KD: 20 minutes (10:05am) - reminder to provide example of </a:t>
            </a:r>
          </a:p>
        </p:txBody>
      </p:sp>
      <p:sp>
        <p:nvSpPr>
          <p:cNvPr id="4" name="Slide Number Placeholder 3"/>
          <p:cNvSpPr>
            <a:spLocks noGrp="1"/>
          </p:cNvSpPr>
          <p:nvPr>
            <p:ph type="sldNum" sz="quarter" idx="5"/>
          </p:nvPr>
        </p:nvSpPr>
        <p:spPr/>
        <p:txBody>
          <a:bodyPr/>
          <a:lstStyle/>
          <a:p>
            <a:fld id="{BB597D3A-D12B-9B44-B2C0-5A2834844EC5}" type="slidenum">
              <a:rPr lang="en-US" smtClean="0"/>
              <a:t>15</a:t>
            </a:fld>
            <a:endParaRPr lang="en-US"/>
          </a:p>
        </p:txBody>
      </p:sp>
    </p:spTree>
    <p:extLst>
      <p:ext uri="{BB962C8B-B14F-4D97-AF65-F5344CB8AC3E}">
        <p14:creationId xmlns:p14="http://schemas.microsoft.com/office/powerpoint/2010/main" val="179289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r>
              <a:rPr lang="en-US" sz="1800">
                <a:solidFill>
                  <a:srgbClr val="366091"/>
                </a:solidFill>
                <a:latin typeface="Calibri"/>
                <a:ea typeface="Calibri"/>
                <a:cs typeface="Calibri"/>
              </a:rPr>
              <a:t>(Mike) This is a tool we have developed for you to use when conducting an RAR (which Allison will </a:t>
            </a:r>
            <a:r>
              <a:rPr lang="en-US" sz="1800" err="1">
                <a:solidFill>
                  <a:srgbClr val="366091"/>
                </a:solidFill>
                <a:latin typeface="Calibri"/>
                <a:ea typeface="Calibri"/>
                <a:cs typeface="Calibri"/>
              </a:rPr>
              <a:t>linik</a:t>
            </a:r>
            <a:r>
              <a:rPr lang="en-US" sz="1800">
                <a:solidFill>
                  <a:srgbClr val="366091"/>
                </a:solidFill>
                <a:latin typeface="Calibri"/>
                <a:ea typeface="Calibri"/>
                <a:cs typeface="Calibri"/>
              </a:rPr>
              <a:t> into the chat on our next slide)</a:t>
            </a:r>
          </a:p>
          <a:p>
            <a:pPr algn="just"/>
            <a:r>
              <a:rPr lang="en-US" sz="1800">
                <a:solidFill>
                  <a:srgbClr val="366091"/>
                </a:solidFill>
                <a:latin typeface="Calibri"/>
                <a:ea typeface="Calibri"/>
                <a:cs typeface="Calibri"/>
              </a:rPr>
              <a:t>This tool is optional, but we want to take you through it today.</a:t>
            </a:r>
          </a:p>
          <a:p>
            <a:pPr algn="just"/>
            <a:r>
              <a:rPr lang="en-US" sz="1800" err="1">
                <a:solidFill>
                  <a:srgbClr val="366091"/>
                </a:solidFill>
                <a:latin typeface="Calibri"/>
                <a:ea typeface="Calibri"/>
                <a:cs typeface="Calibri"/>
              </a:rPr>
              <a:t>Schoool</a:t>
            </a:r>
            <a:r>
              <a:rPr lang="en-US" sz="1800">
                <a:solidFill>
                  <a:srgbClr val="366091"/>
                </a:solidFill>
                <a:latin typeface="Calibri"/>
                <a:ea typeface="Calibri"/>
                <a:cs typeface="Calibri"/>
              </a:rPr>
              <a:t> leaders will want to </a:t>
            </a:r>
            <a:r>
              <a:rPr lang="en-US" sz="1800" err="1">
                <a:solidFill>
                  <a:srgbClr val="366091"/>
                </a:solidFill>
                <a:latin typeface="Calibri"/>
                <a:ea typeface="Calibri"/>
                <a:cs typeface="Calibri"/>
              </a:rPr>
              <a:t>staart</a:t>
            </a:r>
            <a:r>
              <a:rPr lang="en-US" sz="1800">
                <a:solidFill>
                  <a:srgbClr val="366091"/>
                </a:solidFill>
                <a:latin typeface="Calibri"/>
                <a:ea typeface="Calibri"/>
                <a:cs typeface="Calibri"/>
              </a:rPr>
              <a:t> with your report card data.  Once you find your school you will be brought to the front page of the Rep[ort Card</a:t>
            </a:r>
            <a:endParaRPr lang="en-US">
              <a:solidFill>
                <a:srgbClr val="000000"/>
              </a:solidFill>
              <a:latin typeface="Calibri"/>
              <a:ea typeface="Calibri"/>
              <a:cs typeface="Calibri"/>
            </a:endParaRPr>
          </a:p>
          <a:p>
            <a:pPr algn="just"/>
            <a:r>
              <a:rPr lang="en-US" sz="1800">
                <a:solidFill>
                  <a:srgbClr val="366091"/>
                </a:solidFill>
                <a:latin typeface="Calibri"/>
                <a:ea typeface="Calibri"/>
                <a:cs typeface="Calibri"/>
              </a:rPr>
              <a:t>You click the Accountability tab, which brings you to your school summary, Below the school summary to view the list of identified subgroups and the reason they are identified as ATSI</a:t>
            </a:r>
            <a:endParaRPr lang="en-US">
              <a:solidFill>
                <a:srgbClr val="000000"/>
              </a:solidFill>
              <a:latin typeface="Calibri"/>
              <a:ea typeface="Calibri"/>
              <a:cs typeface="Calibri"/>
            </a:endParaRPr>
          </a:p>
          <a:p>
            <a:pPr algn="just"/>
            <a:r>
              <a:rPr lang="en-US" sz="1800">
                <a:solidFill>
                  <a:srgbClr val="366091"/>
                </a:solidFill>
                <a:latin typeface="Calibri"/>
                <a:ea typeface="Calibri"/>
                <a:cs typeface="Calibri"/>
              </a:rPr>
              <a:t>For this tool, we are going to ask you to think about what you have currently within the SIP/CSIP and in the building </a:t>
            </a:r>
            <a:endParaRPr lang="en-US">
              <a:ea typeface="Calibri"/>
              <a:cs typeface="Calibri"/>
            </a:endParaRPr>
          </a:p>
          <a:p>
            <a:pPr algn="just"/>
            <a:endParaRPr lang="en-US" sz="1800" b="0" i="0">
              <a:solidFill>
                <a:srgbClr val="000000"/>
              </a:solidFill>
              <a:effectLst/>
              <a:latin typeface="Calibri"/>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16</a:t>
            </a:fld>
            <a:endParaRPr lang="en-US"/>
          </a:p>
        </p:txBody>
      </p:sp>
    </p:spTree>
    <p:extLst>
      <p:ext uri="{BB962C8B-B14F-4D97-AF65-F5344CB8AC3E}">
        <p14:creationId xmlns:p14="http://schemas.microsoft.com/office/powerpoint/2010/main" val="1446553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(Mike) </a:t>
            </a:r>
          </a:p>
          <a:p>
            <a:endParaRPr lang="en-US">
              <a:ea typeface="Calibri"/>
              <a:cs typeface="Calibri"/>
            </a:endParaRPr>
          </a:p>
          <a:p>
            <a:r>
              <a:rPr lang="en-US"/>
              <a:t>Allison is dropping a link in the chat.  Note that this is a read only file so when you want to use it, make a copy for your team.</a:t>
            </a:r>
            <a:endParaRPr lang="en-US">
              <a:ea typeface="Calibri"/>
              <a:cs typeface="Calibri"/>
            </a:endParaRPr>
          </a:p>
          <a:p>
            <a:endParaRPr lang="en-US">
              <a:ea typeface="Calibri"/>
              <a:cs typeface="Calibri"/>
            </a:endParaRPr>
          </a:p>
          <a:p>
            <a:r>
              <a:rPr lang="en-US">
                <a:cs typeface="Calibri"/>
              </a:rPr>
              <a:t>Once you have identified TSI and ATSDI subgroups, you want to consider what resources you have or do not have.  I am going to model an example considering schedule and community resources then  we will ask you to do the same.</a:t>
            </a:r>
            <a:endParaRPr lang="en-US"/>
          </a:p>
          <a:p>
            <a:r>
              <a:rPr lang="en-US">
                <a:ea typeface="Calibri"/>
                <a:cs typeface="Calibri"/>
              </a:rPr>
              <a:t>In this example, I am a Principal at a MS and my English Language Learners (EL students) were </a:t>
            </a:r>
            <a:r>
              <a:rPr lang="en-US" err="1">
                <a:ea typeface="Calibri"/>
                <a:cs typeface="Calibri"/>
              </a:rPr>
              <a:t>identiifed</a:t>
            </a:r>
            <a:r>
              <a:rPr lang="en-US">
                <a:ea typeface="Calibri"/>
                <a:cs typeface="Calibri"/>
              </a:rPr>
              <a:t> as ATSI for </a:t>
            </a:r>
            <a:r>
              <a:rPr lang="en-US" err="1">
                <a:ea typeface="Calibri"/>
                <a:cs typeface="Calibri"/>
              </a:rPr>
              <a:t>Achievment</a:t>
            </a:r>
            <a:r>
              <a:rPr lang="en-US">
                <a:ea typeface="Calibri"/>
                <a:cs typeface="Calibri"/>
              </a:rPr>
              <a:t> and growth and overall low performance.</a:t>
            </a:r>
          </a:p>
          <a:p>
            <a:r>
              <a:rPr lang="en-US">
                <a:ea typeface="Calibri"/>
                <a:cs typeface="Calibri"/>
              </a:rPr>
              <a:t>I know that we are supporting our EL s with EL co-teachers in the science block</a:t>
            </a:r>
          </a:p>
          <a:p>
            <a:r>
              <a:rPr lang="en-US">
                <a:ea typeface="Calibri"/>
                <a:cs typeface="Calibri"/>
              </a:rPr>
              <a:t>Our school also has connected with our local university to provide after school tutoring on a weekly basis.</a:t>
            </a:r>
          </a:p>
          <a:p>
            <a:r>
              <a:rPr lang="en-US">
                <a:ea typeface="Calibri"/>
                <a:cs typeface="Calibri"/>
              </a:rPr>
              <a:t>I just </a:t>
            </a:r>
            <a:r>
              <a:rPr lang="en-US" err="1">
                <a:ea typeface="Calibri"/>
                <a:cs typeface="Calibri"/>
              </a:rPr>
              <a:t>provcided</a:t>
            </a:r>
            <a:r>
              <a:rPr lang="en-US">
                <a:ea typeface="Calibri"/>
                <a:cs typeface="Calibri"/>
              </a:rPr>
              <a:t> two assets, the tool can also be used to identify inequities for example, our current schedule does not allow opur EL teachers to plan with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17</a:t>
            </a:fld>
            <a:endParaRPr lang="en-US"/>
          </a:p>
        </p:txBody>
      </p:sp>
    </p:spTree>
    <p:extLst>
      <p:ext uri="{BB962C8B-B14F-4D97-AF65-F5344CB8AC3E}">
        <p14:creationId xmlns:p14="http://schemas.microsoft.com/office/powerpoint/2010/main" val="9535575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3AE2-B8C2-35F3-4346-DE25902AC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E3F3C9-5247-D2B2-5C05-68F93F964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9DDBB-5A0F-9ED5-9B1E-2D4D3774CD8D}"/>
              </a:ext>
            </a:extLst>
          </p:cNvPr>
          <p:cNvSpPr>
            <a:spLocks noGrp="1"/>
          </p:cNvSpPr>
          <p:nvPr>
            <p:ph type="body" idx="1"/>
          </p:nvPr>
        </p:nvSpPr>
        <p:spPr/>
        <p:txBody>
          <a:bodyPr/>
          <a:lstStyle/>
          <a:p>
            <a:r>
              <a:rPr lang="en-US">
                <a:ea typeface="Calibri"/>
                <a:cs typeface="Calibri"/>
              </a:rPr>
              <a:t>(Mike) - 1 minute</a:t>
            </a:r>
          </a:p>
          <a:p>
            <a:r>
              <a:rPr lang="en-US">
                <a:ea typeface="Calibri"/>
                <a:cs typeface="Calibri"/>
              </a:rPr>
              <a:t>High level – connect the tool to these reflection questions to do with SIT, leadership team....</a:t>
            </a:r>
          </a:p>
          <a:p>
            <a:r>
              <a:rPr lang="en-US">
                <a:ea typeface="Calibri"/>
                <a:cs typeface="Calibri"/>
              </a:rPr>
              <a:t>The Qs in red font will be in fields within the SPS as evidence of a RAR within the School Plan.</a:t>
            </a:r>
          </a:p>
          <a:p>
            <a:endParaRPr lang="en-US">
              <a:ea typeface="Calibri"/>
              <a:cs typeface="Calibri"/>
            </a:endParaRPr>
          </a:p>
          <a:p>
            <a:r>
              <a:rPr lang="en-US">
                <a:ea typeface="Calibri"/>
                <a:cs typeface="Calibri"/>
              </a:rPr>
              <a:t>(10:20)</a:t>
            </a:r>
          </a:p>
        </p:txBody>
      </p:sp>
      <p:sp>
        <p:nvSpPr>
          <p:cNvPr id="4" name="Slide Number Placeholder 3">
            <a:extLst>
              <a:ext uri="{FF2B5EF4-FFF2-40B4-BE49-F238E27FC236}">
                <a16:creationId xmlns:a16="http://schemas.microsoft.com/office/drawing/2014/main" id="{8DA3D5AB-19A6-09B9-C92F-26E5DAE84E23}"/>
              </a:ext>
            </a:extLst>
          </p:cNvPr>
          <p:cNvSpPr>
            <a:spLocks noGrp="1"/>
          </p:cNvSpPr>
          <p:nvPr>
            <p:ph type="sldNum" sz="quarter" idx="5"/>
          </p:nvPr>
        </p:nvSpPr>
        <p:spPr/>
        <p:txBody>
          <a:bodyPr/>
          <a:lstStyle/>
          <a:p>
            <a:fld id="{BB597D3A-D12B-9B44-B2C0-5A2834844EC5}" type="slidenum">
              <a:rPr lang="en-US" smtClean="0"/>
              <a:t>18</a:t>
            </a:fld>
            <a:endParaRPr lang="en-US"/>
          </a:p>
        </p:txBody>
      </p:sp>
    </p:spTree>
    <p:extLst>
      <p:ext uri="{BB962C8B-B14F-4D97-AF65-F5344CB8AC3E}">
        <p14:creationId xmlns:p14="http://schemas.microsoft.com/office/powerpoint/2010/main" val="522129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0F73F-5F16-E3AC-15AC-C045B179B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30FCD-36AA-E2C6-E602-64A759756B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FFFB9-079D-A41F-9549-B19BDCE7CADF}"/>
              </a:ext>
            </a:extLst>
          </p:cNvPr>
          <p:cNvSpPr>
            <a:spLocks noGrp="1"/>
          </p:cNvSpPr>
          <p:nvPr>
            <p:ph type="body" idx="1"/>
          </p:nvPr>
        </p:nvSpPr>
        <p:spPr/>
        <p:txBody>
          <a:bodyPr/>
          <a:lstStyle/>
          <a:p>
            <a:pPr>
              <a:defRPr/>
            </a:pPr>
            <a:r>
              <a:rPr lang="en-US"/>
              <a:t>Lee will present the dashboard....and share his screen window....</a:t>
            </a:r>
          </a:p>
          <a:p>
            <a:pPr>
              <a:defRPr/>
            </a:pPr>
            <a:r>
              <a:rPr lang="en-US">
                <a:ea typeface="Calibri" panose="020F0502020204030204"/>
                <a:cs typeface="Calibri" panose="020F0502020204030204"/>
              </a:rPr>
              <a:t>Dashboard is developed by the Office of Statewide Efficiencies – name the 3 sources of data to develop the dashboards </a:t>
            </a:r>
          </a:p>
          <a:p>
            <a:pPr>
              <a:defRPr/>
            </a:pPr>
            <a:r>
              <a:rPr lang="en-US">
                <a:ea typeface="Calibri" panose="020F0502020204030204"/>
                <a:cs typeface="Calibri" panose="020F0502020204030204"/>
              </a:rPr>
              <a:t>Allison will drop the link the chat. </a:t>
            </a:r>
          </a:p>
          <a:p>
            <a:pPr>
              <a:defRPr/>
            </a:pPr>
            <a:r>
              <a:rPr lang="en-US">
                <a:ea typeface="Calibri" panose="020F0502020204030204"/>
                <a:cs typeface="Calibri" panose="020F0502020204030204"/>
              </a:rPr>
              <a:t>Shelley will provide the voice over </a:t>
            </a:r>
          </a:p>
          <a:p>
            <a:pPr>
              <a:defRPr/>
            </a:pPr>
            <a:endParaRPr lang="en-US"/>
          </a:p>
          <a:p>
            <a:pPr>
              <a:defRPr/>
            </a:pPr>
            <a:r>
              <a:rPr lang="en-US"/>
              <a:t>Model with dashboard 1; Put links in chat; note the change from "at risk" to "high need“: </a:t>
            </a:r>
            <a:r>
              <a:rPr lang="en-US">
                <a:hlinkClick r:id="rId3"/>
              </a:rPr>
              <a:t>https://tableau.ride.ri.gov/t/Public/views/ResourceAllocationDashboards/LandingPage?%3Adisplay_count=n&amp;%3Aembed=y&amp;%3AisGuestRedirectFromVizportal=y&amp;%3Aorigin=viz_share_link&amp;%3AshowAppBanner=false&amp;%3AshowVizHome=n</a:t>
            </a:r>
            <a:endParaRPr lang="en-US">
              <a:ea typeface="Calibri"/>
              <a:cs typeface="Calibri"/>
            </a:endParaRPr>
          </a:p>
          <a:p>
            <a:endParaRPr lang="en-US">
              <a:ea typeface="Calibri"/>
              <a:cs typeface="Calibri"/>
            </a:endParaRPr>
          </a:p>
          <a:p>
            <a:endParaRPr lang="en-US">
              <a:ea typeface="Calibri"/>
              <a:cs typeface="Calibri"/>
            </a:endParaRPr>
          </a:p>
          <a:p>
            <a:r>
              <a:rPr lang="en-US">
                <a:hlinkClick r:id="rId3"/>
              </a:rPr>
              <a:t>https://tableau.ride.ri.gov/t/Public/views/ResourceAllocationDashboards/LandingPage?%3Adisplay_count=n&amp;%3Aembed=y&amp;%3AisGuestRedirectFromVizportal=y&amp;%3Aorigin=viz_share_link&amp;%3AshowAppBanner=false&amp;%3AshowVizHome=n</a:t>
            </a:r>
            <a:r>
              <a:rPr lang="en-US"/>
              <a:t> </a:t>
            </a:r>
            <a:endParaRPr lang="en-US">
              <a:ea typeface="Calibri"/>
              <a:cs typeface="Calibri"/>
            </a:endParaRPr>
          </a:p>
        </p:txBody>
      </p:sp>
      <p:sp>
        <p:nvSpPr>
          <p:cNvPr id="4" name="Slide Number Placeholder 3">
            <a:extLst>
              <a:ext uri="{FF2B5EF4-FFF2-40B4-BE49-F238E27FC236}">
                <a16:creationId xmlns:a16="http://schemas.microsoft.com/office/drawing/2014/main" id="{783F3A6C-0BF6-EC7B-168F-DA87AE1096EE}"/>
              </a:ext>
            </a:extLst>
          </p:cNvPr>
          <p:cNvSpPr>
            <a:spLocks noGrp="1"/>
          </p:cNvSpPr>
          <p:nvPr>
            <p:ph type="sldNum" sz="quarter" idx="5"/>
          </p:nvPr>
        </p:nvSpPr>
        <p:spPr/>
        <p:txBody>
          <a:bodyPr/>
          <a:lstStyle/>
          <a:p>
            <a:fld id="{BB597D3A-D12B-9B44-B2C0-5A2834844EC5}" type="slidenum">
              <a:rPr lang="en-US" smtClean="0"/>
              <a:t>19</a:t>
            </a:fld>
            <a:endParaRPr lang="en-US"/>
          </a:p>
        </p:txBody>
      </p:sp>
    </p:spTree>
    <p:extLst>
      <p:ext uri="{BB962C8B-B14F-4D97-AF65-F5344CB8AC3E}">
        <p14:creationId xmlns:p14="http://schemas.microsoft.com/office/powerpoint/2010/main" val="267232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KD will intro team …. and pass off to Cindy </a:t>
            </a:r>
            <a:endParaRPr lang="en-US"/>
          </a:p>
        </p:txBody>
      </p:sp>
      <p:sp>
        <p:nvSpPr>
          <p:cNvPr id="4" name="Slide Number Placeholder 3"/>
          <p:cNvSpPr>
            <a:spLocks noGrp="1"/>
          </p:cNvSpPr>
          <p:nvPr>
            <p:ph type="sldNum" sz="quarter" idx="10"/>
          </p:nvPr>
        </p:nvSpPr>
        <p:spPr/>
        <p:txBody>
          <a:bodyPr/>
          <a:lstStyle/>
          <a:p>
            <a:fld id="{BB597D3A-D12B-9B44-B2C0-5A2834844EC5}" type="slidenum">
              <a:rPr lang="en-US" smtClean="0"/>
              <a:t>2</a:t>
            </a:fld>
            <a:endParaRPr lang="en-US"/>
          </a:p>
        </p:txBody>
      </p:sp>
    </p:spTree>
    <p:extLst>
      <p:ext uri="{BB962C8B-B14F-4D97-AF65-F5344CB8AC3E}">
        <p14:creationId xmlns:p14="http://schemas.microsoft.com/office/powerpoint/2010/main" val="1528848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Demo the Dashboard using Cumberland (~2-3 minutes) </a:t>
            </a:r>
          </a:p>
        </p:txBody>
      </p:sp>
      <p:sp>
        <p:nvSpPr>
          <p:cNvPr id="4" name="Slide Number Placeholder 3"/>
          <p:cNvSpPr>
            <a:spLocks noGrp="1"/>
          </p:cNvSpPr>
          <p:nvPr>
            <p:ph type="sldNum" sz="quarter" idx="5"/>
          </p:nvPr>
        </p:nvSpPr>
        <p:spPr/>
        <p:txBody>
          <a:bodyPr/>
          <a:lstStyle/>
          <a:p>
            <a:fld id="{BB597D3A-D12B-9B44-B2C0-5A2834844EC5}" type="slidenum">
              <a:rPr lang="en-US" smtClean="0"/>
              <a:t>20</a:t>
            </a:fld>
            <a:endParaRPr lang="en-US"/>
          </a:p>
        </p:txBody>
      </p:sp>
    </p:spTree>
    <p:extLst>
      <p:ext uri="{BB962C8B-B14F-4D97-AF65-F5344CB8AC3E}">
        <p14:creationId xmlns:p14="http://schemas.microsoft.com/office/powerpoint/2010/main" val="2474047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This is time for the participants to navigate the dashboard for their own LEA (~7-10 minutes)</a:t>
            </a:r>
          </a:p>
          <a:p>
            <a:endParaRPr lang="en-US">
              <a:ea typeface="Calibri"/>
              <a:cs typeface="Calibri"/>
            </a:endParaRPr>
          </a:p>
          <a:p>
            <a:r>
              <a:rPr lang="en-US">
                <a:ea typeface="Calibri"/>
                <a:cs typeface="Calibri"/>
              </a:rPr>
              <a:t>Kristen will be the direct support for participants struggling with navigating the dashboard. </a:t>
            </a:r>
          </a:p>
          <a:p>
            <a:r>
              <a:rPr lang="en-US">
                <a:ea typeface="Calibri"/>
                <a:cs typeface="Calibri"/>
              </a:rPr>
              <a:t>Have a few participants share out </a:t>
            </a:r>
          </a:p>
        </p:txBody>
      </p:sp>
      <p:sp>
        <p:nvSpPr>
          <p:cNvPr id="4" name="Slide Number Placeholder 3"/>
          <p:cNvSpPr>
            <a:spLocks noGrp="1"/>
          </p:cNvSpPr>
          <p:nvPr>
            <p:ph type="sldNum" sz="quarter" idx="5"/>
          </p:nvPr>
        </p:nvSpPr>
        <p:spPr/>
        <p:txBody>
          <a:bodyPr/>
          <a:lstStyle/>
          <a:p>
            <a:fld id="{BB597D3A-D12B-9B44-B2C0-5A2834844EC5}" type="slidenum">
              <a:rPr lang="en-US" smtClean="0"/>
              <a:t>21</a:t>
            </a:fld>
            <a:endParaRPr lang="en-US"/>
          </a:p>
        </p:txBody>
      </p:sp>
    </p:spTree>
    <p:extLst>
      <p:ext uri="{BB962C8B-B14F-4D97-AF65-F5344CB8AC3E}">
        <p14:creationId xmlns:p14="http://schemas.microsoft.com/office/powerpoint/2010/main" val="611863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If you use the LEA Dashboards, here are follow up Qs to use with your team.  (10:45-10:50) </a:t>
            </a:r>
          </a:p>
        </p:txBody>
      </p:sp>
      <p:sp>
        <p:nvSpPr>
          <p:cNvPr id="4" name="Slide Number Placeholder 3"/>
          <p:cNvSpPr>
            <a:spLocks noGrp="1"/>
          </p:cNvSpPr>
          <p:nvPr>
            <p:ph type="sldNum" sz="quarter" idx="5"/>
          </p:nvPr>
        </p:nvSpPr>
        <p:spPr/>
        <p:txBody>
          <a:bodyPr/>
          <a:lstStyle/>
          <a:p>
            <a:fld id="{BB597D3A-D12B-9B44-B2C0-5A2834844EC5}" type="slidenum">
              <a:rPr lang="en-US" smtClean="0"/>
              <a:t>22</a:t>
            </a:fld>
            <a:endParaRPr lang="en-US"/>
          </a:p>
        </p:txBody>
      </p:sp>
    </p:spTree>
    <p:extLst>
      <p:ext uri="{BB962C8B-B14F-4D97-AF65-F5344CB8AC3E}">
        <p14:creationId xmlns:p14="http://schemas.microsoft.com/office/powerpoint/2010/main" val="4288688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0F02C-EFCB-F3C8-EB27-8A9963615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EEF0B0-22F7-432D-A2B5-8F75C5E14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3A9A21-72A7-9C2F-A4EF-343FC5277270}"/>
              </a:ext>
            </a:extLst>
          </p:cNvPr>
          <p:cNvSpPr>
            <a:spLocks noGrp="1"/>
          </p:cNvSpPr>
          <p:nvPr>
            <p:ph type="body" idx="1"/>
          </p:nvPr>
        </p:nvSpPr>
        <p:spPr/>
        <p:txBody>
          <a:bodyPr/>
          <a:lstStyle/>
          <a:p>
            <a:r>
              <a:rPr lang="en-US">
                <a:ea typeface="Calibri"/>
                <a:cs typeface="Calibri"/>
              </a:rPr>
              <a:t>KD </a:t>
            </a:r>
          </a:p>
        </p:txBody>
      </p:sp>
      <p:sp>
        <p:nvSpPr>
          <p:cNvPr id="4" name="Slide Number Placeholder 3">
            <a:extLst>
              <a:ext uri="{FF2B5EF4-FFF2-40B4-BE49-F238E27FC236}">
                <a16:creationId xmlns:a16="http://schemas.microsoft.com/office/drawing/2014/main" id="{7BE14D70-D5AC-872D-4D1E-95699D8BC418}"/>
              </a:ext>
            </a:extLst>
          </p:cNvPr>
          <p:cNvSpPr>
            <a:spLocks noGrp="1"/>
          </p:cNvSpPr>
          <p:nvPr>
            <p:ph type="sldNum" sz="quarter" idx="5"/>
          </p:nvPr>
        </p:nvSpPr>
        <p:spPr/>
        <p:txBody>
          <a:bodyPr/>
          <a:lstStyle/>
          <a:p>
            <a:fld id="{BB597D3A-D12B-9B44-B2C0-5A2834844EC5}" type="slidenum">
              <a:rPr lang="en-US" smtClean="0"/>
              <a:t>23</a:t>
            </a:fld>
            <a:endParaRPr lang="en-US"/>
          </a:p>
        </p:txBody>
      </p:sp>
    </p:spTree>
    <p:extLst>
      <p:ext uri="{BB962C8B-B14F-4D97-AF65-F5344CB8AC3E}">
        <p14:creationId xmlns:p14="http://schemas.microsoft.com/office/powerpoint/2010/main" val="1839412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KD – participants follow up email </a:t>
            </a:r>
          </a:p>
        </p:txBody>
      </p:sp>
      <p:sp>
        <p:nvSpPr>
          <p:cNvPr id="4" name="Slide Number Placeholder 3"/>
          <p:cNvSpPr>
            <a:spLocks noGrp="1"/>
          </p:cNvSpPr>
          <p:nvPr>
            <p:ph type="sldNum" sz="quarter" idx="5"/>
          </p:nvPr>
        </p:nvSpPr>
        <p:spPr/>
        <p:txBody>
          <a:bodyPr/>
          <a:lstStyle/>
          <a:p>
            <a:fld id="{BB597D3A-D12B-9B44-B2C0-5A2834844EC5}" type="slidenum">
              <a:rPr lang="en-US" smtClean="0"/>
              <a:t>24</a:t>
            </a:fld>
            <a:endParaRPr lang="en-US"/>
          </a:p>
        </p:txBody>
      </p:sp>
    </p:spTree>
    <p:extLst>
      <p:ext uri="{BB962C8B-B14F-4D97-AF65-F5344CB8AC3E}">
        <p14:creationId xmlns:p14="http://schemas.microsoft.com/office/powerpoint/2010/main" val="526263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https://docs.google.com/forms/d/e/1FAIpQLSeYiKcejLUljR2V3kKm2xvp6z7riYQcEXl8sP2cCjBnVO_smg/viewform </a:t>
            </a:r>
          </a:p>
        </p:txBody>
      </p:sp>
      <p:sp>
        <p:nvSpPr>
          <p:cNvPr id="4" name="Slide Number Placeholder 3"/>
          <p:cNvSpPr>
            <a:spLocks noGrp="1"/>
          </p:cNvSpPr>
          <p:nvPr>
            <p:ph type="sldNum" sz="quarter" idx="5"/>
          </p:nvPr>
        </p:nvSpPr>
        <p:spPr/>
        <p:txBody>
          <a:bodyPr/>
          <a:lstStyle/>
          <a:p>
            <a:fld id="{BB597D3A-D12B-9B44-B2C0-5A2834844EC5}" type="slidenum">
              <a:rPr lang="en-US" smtClean="0"/>
              <a:t>25</a:t>
            </a:fld>
            <a:endParaRPr lang="en-US"/>
          </a:p>
        </p:txBody>
      </p:sp>
    </p:spTree>
    <p:extLst>
      <p:ext uri="{BB962C8B-B14F-4D97-AF65-F5344CB8AC3E}">
        <p14:creationId xmlns:p14="http://schemas.microsoft.com/office/powerpoint/2010/main" val="78975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Cindy</a:t>
            </a:r>
          </a:p>
        </p:txBody>
      </p:sp>
      <p:sp>
        <p:nvSpPr>
          <p:cNvPr id="4" name="Slide Number Placeholder 3"/>
          <p:cNvSpPr>
            <a:spLocks noGrp="1"/>
          </p:cNvSpPr>
          <p:nvPr>
            <p:ph type="sldNum" sz="quarter" idx="5"/>
          </p:nvPr>
        </p:nvSpPr>
        <p:spPr/>
        <p:txBody>
          <a:bodyPr/>
          <a:lstStyle/>
          <a:p>
            <a:fld id="{BB597D3A-D12B-9B44-B2C0-5A2834844EC5}" type="slidenum">
              <a:rPr lang="en-US" smtClean="0"/>
              <a:t>3</a:t>
            </a:fld>
            <a:endParaRPr lang="en-US"/>
          </a:p>
        </p:txBody>
      </p:sp>
    </p:spTree>
    <p:extLst>
      <p:ext uri="{BB962C8B-B14F-4D97-AF65-F5344CB8AC3E}">
        <p14:creationId xmlns:p14="http://schemas.microsoft.com/office/powerpoint/2010/main" val="982688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Cindy</a:t>
            </a:r>
            <a:endParaRPr lang="en-US">
              <a:cs typeface="Calibri"/>
            </a:endParaRPr>
          </a:p>
        </p:txBody>
      </p:sp>
      <p:sp>
        <p:nvSpPr>
          <p:cNvPr id="4" name="Slide Number Placeholder 3"/>
          <p:cNvSpPr>
            <a:spLocks noGrp="1"/>
          </p:cNvSpPr>
          <p:nvPr>
            <p:ph type="sldNum" sz="quarter" idx="5"/>
          </p:nvPr>
        </p:nvSpPr>
        <p:spPr/>
        <p:txBody>
          <a:bodyPr/>
          <a:lstStyle/>
          <a:p>
            <a:fld id="{BB597D3A-D12B-9B44-B2C0-5A2834844EC5}" type="slidenum">
              <a:rPr lang="en-US" smtClean="0"/>
              <a:t>4</a:t>
            </a:fld>
            <a:endParaRPr lang="en-US"/>
          </a:p>
        </p:txBody>
      </p:sp>
    </p:spTree>
    <p:extLst>
      <p:ext uri="{BB962C8B-B14F-4D97-AF65-F5344CB8AC3E}">
        <p14:creationId xmlns:p14="http://schemas.microsoft.com/office/powerpoint/2010/main" val="1673152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Cindy</a:t>
            </a:r>
            <a:endParaRPr lang="en-US"/>
          </a:p>
        </p:txBody>
      </p:sp>
      <p:sp>
        <p:nvSpPr>
          <p:cNvPr id="4" name="Slide Number Placeholder 3"/>
          <p:cNvSpPr>
            <a:spLocks noGrp="1"/>
          </p:cNvSpPr>
          <p:nvPr>
            <p:ph type="sldNum" sz="quarter" idx="5"/>
          </p:nvPr>
        </p:nvSpPr>
        <p:spPr/>
        <p:txBody>
          <a:bodyPr/>
          <a:lstStyle/>
          <a:p>
            <a:fld id="{BB597D3A-D12B-9B44-B2C0-5A2834844EC5}" type="slidenum">
              <a:rPr lang="en-US" smtClean="0"/>
              <a:t>5</a:t>
            </a:fld>
            <a:endParaRPr lang="en-US"/>
          </a:p>
        </p:txBody>
      </p:sp>
    </p:spTree>
    <p:extLst>
      <p:ext uri="{BB962C8B-B14F-4D97-AF65-F5344CB8AC3E}">
        <p14:creationId xmlns:p14="http://schemas.microsoft.com/office/powerpoint/2010/main" val="2789116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Cindy</a:t>
            </a:r>
          </a:p>
        </p:txBody>
      </p:sp>
      <p:sp>
        <p:nvSpPr>
          <p:cNvPr id="4" name="Slide Number Placeholder 3"/>
          <p:cNvSpPr>
            <a:spLocks noGrp="1"/>
          </p:cNvSpPr>
          <p:nvPr>
            <p:ph type="sldNum" sz="quarter" idx="5"/>
          </p:nvPr>
        </p:nvSpPr>
        <p:spPr/>
        <p:txBody>
          <a:bodyPr/>
          <a:lstStyle/>
          <a:p>
            <a:fld id="{BB597D3A-D12B-9B44-B2C0-5A2834844EC5}" type="slidenum">
              <a:rPr lang="en-US" smtClean="0"/>
              <a:t>6</a:t>
            </a:fld>
            <a:endParaRPr lang="en-US"/>
          </a:p>
        </p:txBody>
      </p:sp>
    </p:spTree>
    <p:extLst>
      <p:ext uri="{BB962C8B-B14F-4D97-AF65-F5344CB8AC3E}">
        <p14:creationId xmlns:p14="http://schemas.microsoft.com/office/powerpoint/2010/main" val="1722506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Cindy (10-15 minutes, 9:45am) / Check-in with team for agreement, changes</a:t>
            </a:r>
            <a:r>
              <a:rPr lang="en-US">
                <a:cs typeface="Calibri"/>
              </a:rPr>
              <a:t> / </a:t>
            </a:r>
            <a:r>
              <a:rPr lang="en-US">
                <a:ea typeface="Calibri"/>
                <a:cs typeface="Calibri"/>
              </a:rPr>
              <a:t>Speak your truth = being honest and vulnerable </a:t>
            </a:r>
          </a:p>
          <a:p>
            <a:r>
              <a:rPr lang="en-US">
                <a:ea typeface="Calibri"/>
                <a:cs typeface="Calibri"/>
              </a:rPr>
              <a:t>Pass back to KD</a:t>
            </a:r>
          </a:p>
        </p:txBody>
      </p:sp>
      <p:sp>
        <p:nvSpPr>
          <p:cNvPr id="4" name="Slide Number Placeholder 3"/>
          <p:cNvSpPr>
            <a:spLocks noGrp="1"/>
          </p:cNvSpPr>
          <p:nvPr>
            <p:ph type="sldNum" sz="quarter" idx="5"/>
          </p:nvPr>
        </p:nvSpPr>
        <p:spPr/>
        <p:txBody>
          <a:bodyPr/>
          <a:lstStyle/>
          <a:p>
            <a:fld id="{BB597D3A-D12B-9B44-B2C0-5A2834844EC5}" type="slidenum">
              <a:rPr lang="en-US" smtClean="0"/>
              <a:t>7</a:t>
            </a:fld>
            <a:endParaRPr lang="en-US"/>
          </a:p>
        </p:txBody>
      </p:sp>
    </p:spTree>
    <p:extLst>
      <p:ext uri="{BB962C8B-B14F-4D97-AF65-F5344CB8AC3E}">
        <p14:creationId xmlns:p14="http://schemas.microsoft.com/office/powerpoint/2010/main" val="4101263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KD: Highlight Identifying Educational Resources handout</a:t>
            </a:r>
          </a:p>
        </p:txBody>
      </p:sp>
      <p:sp>
        <p:nvSpPr>
          <p:cNvPr id="4" name="Slide Number Placeholder 3"/>
          <p:cNvSpPr>
            <a:spLocks noGrp="1"/>
          </p:cNvSpPr>
          <p:nvPr>
            <p:ph type="sldNum" sz="quarter" idx="5"/>
          </p:nvPr>
        </p:nvSpPr>
        <p:spPr/>
        <p:txBody>
          <a:bodyPr/>
          <a:lstStyle/>
          <a:p>
            <a:fld id="{BB597D3A-D12B-9B44-B2C0-5A2834844EC5}" type="slidenum">
              <a:rPr lang="en-US" smtClean="0"/>
              <a:t>8</a:t>
            </a:fld>
            <a:endParaRPr lang="en-US"/>
          </a:p>
        </p:txBody>
      </p:sp>
    </p:spTree>
    <p:extLst>
      <p:ext uri="{BB962C8B-B14F-4D97-AF65-F5344CB8AC3E}">
        <p14:creationId xmlns:p14="http://schemas.microsoft.com/office/powerpoint/2010/main" val="4086635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KD</a:t>
            </a:r>
          </a:p>
        </p:txBody>
      </p:sp>
      <p:sp>
        <p:nvSpPr>
          <p:cNvPr id="4" name="Slide Number Placeholder 3"/>
          <p:cNvSpPr>
            <a:spLocks noGrp="1"/>
          </p:cNvSpPr>
          <p:nvPr>
            <p:ph type="sldNum" sz="quarter" idx="5"/>
          </p:nvPr>
        </p:nvSpPr>
        <p:spPr/>
        <p:txBody>
          <a:bodyPr/>
          <a:lstStyle/>
          <a:p>
            <a:fld id="{BB597D3A-D12B-9B44-B2C0-5A2834844EC5}" type="slidenum">
              <a:rPr lang="en-US" smtClean="0"/>
              <a:t>9</a:t>
            </a:fld>
            <a:endParaRPr lang="en-US"/>
          </a:p>
        </p:txBody>
      </p:sp>
    </p:spTree>
    <p:extLst>
      <p:ext uri="{BB962C8B-B14F-4D97-AF65-F5344CB8AC3E}">
        <p14:creationId xmlns:p14="http://schemas.microsoft.com/office/powerpoint/2010/main" val="2525279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3211980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2138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406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669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460786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62637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3259525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061780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113218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021232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37397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1572789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683911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9991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9999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519775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861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8023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93541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850674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1203863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328670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700452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t>
            </a:r>
            <a:r>
              <a:rPr lang="en-US" err="1">
                <a:solidFill>
                  <a:prstClr val="white"/>
                </a:solidFill>
              </a:rPr>
              <a:t>amet</a:t>
            </a:r>
            <a:r>
              <a:rPr lang="en-US">
                <a:solidFill>
                  <a:prstClr val="white"/>
                </a:solidFill>
              </a:rPr>
              <a:t>, </a:t>
            </a:r>
            <a:r>
              <a:rPr lang="en-US" err="1">
                <a:solidFill>
                  <a:prstClr val="white"/>
                </a:solidFill>
              </a:rPr>
              <a:t>consectetur</a:t>
            </a:r>
            <a:r>
              <a:rPr lang="en-US">
                <a:solidFill>
                  <a:prstClr val="white"/>
                </a:solidFill>
              </a:rPr>
              <a:t> </a:t>
            </a:r>
            <a:r>
              <a:rPr lang="en-US" err="1">
                <a:solidFill>
                  <a:prstClr val="white"/>
                </a:solidFill>
              </a:rPr>
              <a:t>adipiscing</a:t>
            </a:r>
            <a:r>
              <a:rPr lang="en-US">
                <a:solidFill>
                  <a:prstClr val="white"/>
                </a:solidFill>
              </a:rPr>
              <a:t> </a:t>
            </a:r>
            <a:r>
              <a:rPr lang="en-US" err="1">
                <a:solidFill>
                  <a:prstClr val="white"/>
                </a:solidFill>
              </a:rPr>
              <a:t>elit</a:t>
            </a:r>
            <a:r>
              <a:rPr lang="en-US">
                <a:solidFill>
                  <a:prstClr val="white"/>
                </a:solidFill>
              </a:rPr>
              <a:t>, </a:t>
            </a:r>
            <a:r>
              <a:rPr lang="en-US" err="1">
                <a:solidFill>
                  <a:prstClr val="white"/>
                </a:solidFill>
              </a:rPr>
              <a:t>sed</a:t>
            </a:r>
            <a:r>
              <a:rPr lang="en-US">
                <a:solidFill>
                  <a:prstClr val="white"/>
                </a:solidFill>
              </a:rPr>
              <a:t> do </a:t>
            </a:r>
            <a:r>
              <a:rPr lang="en-US" err="1">
                <a:solidFill>
                  <a:prstClr val="white"/>
                </a:solidFill>
              </a:rPr>
              <a:t>eiusmod</a:t>
            </a:r>
            <a:r>
              <a:rPr lang="en-US">
                <a:solidFill>
                  <a:prstClr val="white"/>
                </a:solidFill>
              </a:rPr>
              <a:t> </a:t>
            </a:r>
            <a:r>
              <a:rPr lang="en-US" err="1">
                <a:solidFill>
                  <a:prstClr val="white"/>
                </a:solidFill>
              </a:rPr>
              <a:t>tempor</a:t>
            </a:r>
            <a:r>
              <a:rPr lang="en-US">
                <a:solidFill>
                  <a:prstClr val="white"/>
                </a:solidFill>
              </a:rPr>
              <a:t> </a:t>
            </a:r>
            <a:r>
              <a:rPr lang="en-US" err="1">
                <a:solidFill>
                  <a:prstClr val="white"/>
                </a:solidFill>
              </a:rPr>
              <a:t>incididunt</a:t>
            </a:r>
            <a:r>
              <a:rPr lang="en-US">
                <a:solidFill>
                  <a:prstClr val="white"/>
                </a:solidFill>
              </a:rPr>
              <a:t> </a:t>
            </a:r>
            <a:r>
              <a:rPr lang="en-US" err="1">
                <a:solidFill>
                  <a:prstClr val="white"/>
                </a:solidFill>
              </a:rPr>
              <a:t>ut</a:t>
            </a:r>
            <a:r>
              <a:rPr lang="en-US">
                <a:solidFill>
                  <a:prstClr val="white"/>
                </a:solidFill>
              </a:rPr>
              <a:t> </a:t>
            </a:r>
            <a:r>
              <a:rPr lang="en-US" err="1">
                <a:solidFill>
                  <a:prstClr val="white"/>
                </a:solidFill>
              </a:rPr>
              <a:t>labore</a:t>
            </a:r>
            <a:r>
              <a:rPr lang="en-US">
                <a:solidFill>
                  <a:prstClr val="white"/>
                </a:solidFill>
              </a:rPr>
              <a:t> et </a:t>
            </a:r>
            <a:r>
              <a:rPr lang="en-US" err="1">
                <a:solidFill>
                  <a:prstClr val="white"/>
                </a:solidFill>
              </a:rPr>
              <a:t>dolore</a:t>
            </a:r>
            <a:r>
              <a:rPr lang="en-US">
                <a:solidFill>
                  <a:prstClr val="white"/>
                </a:solidFill>
              </a:rPr>
              <a:t>.</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300589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2/29/2024</a:t>
            </a:fld>
            <a:endParaRPr lang="en-US">
              <a:solidFill>
                <a:prstClr val="white"/>
              </a:solidFill>
            </a:endParaRP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13883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2/29/2024</a:t>
            </a:fld>
            <a:endParaRPr lang="en-US">
              <a:solidFill>
                <a:prstClr val="white"/>
              </a:solidFill>
            </a:endParaRP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289291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768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10229578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25721793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87249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693565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5"/>
            <a:ext cx="7741840" cy="365125"/>
          </a:xfrm>
          <a:prstGeom prst="rect">
            <a:avLst/>
          </a:prstGeom>
        </p:spPr>
        <p:txBody>
          <a:bodyPr/>
          <a:lstStyle/>
          <a:p>
            <a:r>
              <a:rPr lang="en-US">
                <a:solidFill>
                  <a:prstClr val="white"/>
                </a:solidFill>
              </a:rPr>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4015232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E9A8FE88-2579-405A-9912-4991AA592E62}" type="datetime1">
              <a:rPr lang="en-US" smtClean="0">
                <a:solidFill>
                  <a:prstClr val="white"/>
                </a:solidFill>
              </a:rPr>
              <a:pPr/>
              <a:t>2/29/2024</a:t>
            </a:fld>
            <a:endParaRPr lang="en-US">
              <a:solidFill>
                <a:prstClr val="white"/>
              </a:solidFill>
            </a:endParaRPr>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581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5893097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9910152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40764777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a:p>
        </p:txBody>
      </p:sp>
    </p:spTree>
    <p:extLst>
      <p:ext uri="{BB962C8B-B14F-4D97-AF65-F5344CB8AC3E}">
        <p14:creationId xmlns:p14="http://schemas.microsoft.com/office/powerpoint/2010/main" val="22069144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a:p>
        </p:txBody>
      </p:sp>
    </p:spTree>
    <p:extLst>
      <p:ext uri="{BB962C8B-B14F-4D97-AF65-F5344CB8AC3E}">
        <p14:creationId xmlns:p14="http://schemas.microsoft.com/office/powerpoint/2010/main" val="322449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a:t>Picture</a:t>
            </a:r>
          </a:p>
        </p:txBody>
      </p:sp>
    </p:spTree>
    <p:extLst>
      <p:ext uri="{BB962C8B-B14F-4D97-AF65-F5344CB8AC3E}">
        <p14:creationId xmlns:p14="http://schemas.microsoft.com/office/powerpoint/2010/main" val="4384559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1170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9382242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1624484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2/29/2024</a:t>
            </a:fld>
            <a:endParaRPr lang="en-US">
              <a:solidFill>
                <a:prstClr val="white"/>
              </a:solidFill>
            </a:endParaRP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9852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741456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520241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40870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Content 1" type="obj">
  <p:cSld name="Title and Content 1">
    <p:spTree>
      <p:nvGrpSpPr>
        <p:cNvPr id="1" name="Shape 476"/>
        <p:cNvGrpSpPr/>
        <p:nvPr/>
      </p:nvGrpSpPr>
      <p:grpSpPr>
        <a:xfrm>
          <a:off x="0" y="0"/>
          <a:ext cx="0" cy="0"/>
          <a:chOff x="0" y="0"/>
          <a:chExt cx="0" cy="0"/>
        </a:xfrm>
      </p:grpSpPr>
      <p:sp>
        <p:nvSpPr>
          <p:cNvPr id="477" name="Google Shape;477;p54"/>
          <p:cNvSpPr txBox="1">
            <a:spLocks noGrp="1"/>
          </p:cNvSpPr>
          <p:nvPr>
            <p:ph type="title"/>
          </p:nvPr>
        </p:nvSpPr>
        <p:spPr>
          <a:xfrm>
            <a:off x="304800" y="0"/>
            <a:ext cx="10515600" cy="1325700"/>
          </a:xfrm>
          <a:prstGeom prst="rect">
            <a:avLst/>
          </a:prstGeom>
          <a:noFill/>
          <a:ln>
            <a:noFill/>
          </a:ln>
        </p:spPr>
        <p:txBody>
          <a:bodyPr spcFirstLastPara="1" wrap="square" lIns="121900" tIns="60925" rIns="121900" bIns="60925" anchor="ctr" anchorCtr="0">
            <a:noAutofit/>
          </a:bodyPr>
          <a:lstStyle>
            <a:lvl1pPr lvl="0" algn="l" rtl="0">
              <a:lnSpc>
                <a:spcPct val="90000"/>
              </a:lnSpc>
              <a:spcBef>
                <a:spcPts val="0"/>
              </a:spcBef>
              <a:spcAft>
                <a:spcPts val="0"/>
              </a:spcAft>
              <a:buClr>
                <a:schemeClr val="dk1"/>
              </a:buClr>
              <a:buSzPts val="2400"/>
              <a:buNone/>
              <a:defRPr sz="3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US"/>
              <a:t>Click to edit Master title style</a:t>
            </a:r>
            <a:endParaRPr/>
          </a:p>
        </p:txBody>
      </p:sp>
      <p:sp>
        <p:nvSpPr>
          <p:cNvPr id="478" name="Google Shape;478;p54"/>
          <p:cNvSpPr txBox="1">
            <a:spLocks noGrp="1"/>
          </p:cNvSpPr>
          <p:nvPr>
            <p:ph type="body" idx="1"/>
          </p:nvPr>
        </p:nvSpPr>
        <p:spPr>
          <a:xfrm>
            <a:off x="838200" y="1825625"/>
            <a:ext cx="10515600" cy="4351200"/>
          </a:xfrm>
          <a:prstGeom prst="rect">
            <a:avLst/>
          </a:prstGeom>
          <a:noFill/>
          <a:ln>
            <a:noFill/>
          </a:ln>
        </p:spPr>
        <p:txBody>
          <a:bodyPr spcFirstLastPara="1" wrap="square" lIns="121900" tIns="60925" rIns="121900" bIns="60925" anchor="t" anchorCtr="0">
            <a:noAutofit/>
          </a:bodyPr>
          <a:lstStyle>
            <a:lvl1pPr marL="457200" lvl="0" indent="-381000" algn="l" rtl="0">
              <a:lnSpc>
                <a:spcPct val="90000"/>
              </a:lnSpc>
              <a:spcBef>
                <a:spcPts val="1000"/>
              </a:spcBef>
              <a:spcAft>
                <a:spcPts val="0"/>
              </a:spcAft>
              <a:buClr>
                <a:schemeClr val="dk1"/>
              </a:buClr>
              <a:buSzPts val="2400"/>
              <a:buChar char="•"/>
              <a:defRPr/>
            </a:lvl1pPr>
            <a:lvl2pPr marL="914400" lvl="1" indent="-381000" algn="l" rtl="0">
              <a:lnSpc>
                <a:spcPct val="90000"/>
              </a:lnSpc>
              <a:spcBef>
                <a:spcPts val="600"/>
              </a:spcBef>
              <a:spcAft>
                <a:spcPts val="0"/>
              </a:spcAft>
              <a:buClr>
                <a:schemeClr val="dk1"/>
              </a:buClr>
              <a:buSzPts val="2400"/>
              <a:buChar char="•"/>
              <a:defRPr/>
            </a:lvl2pPr>
            <a:lvl3pPr marL="1371600" lvl="2" indent="-381000" algn="l" rtl="0">
              <a:lnSpc>
                <a:spcPct val="90000"/>
              </a:lnSpc>
              <a:spcBef>
                <a:spcPts val="600"/>
              </a:spcBef>
              <a:spcAft>
                <a:spcPts val="0"/>
              </a:spcAft>
              <a:buClr>
                <a:schemeClr val="dk1"/>
              </a:buClr>
              <a:buSzPts val="2400"/>
              <a:buChar char="•"/>
              <a:defRPr/>
            </a:lvl3pPr>
            <a:lvl4pPr marL="1828800" lvl="3" indent="-381000" algn="l" rtl="0">
              <a:lnSpc>
                <a:spcPct val="90000"/>
              </a:lnSpc>
              <a:spcBef>
                <a:spcPts val="600"/>
              </a:spcBef>
              <a:spcAft>
                <a:spcPts val="0"/>
              </a:spcAft>
              <a:buClr>
                <a:schemeClr val="dk1"/>
              </a:buClr>
              <a:buSzPts val="2400"/>
              <a:buChar char="•"/>
              <a:defRPr/>
            </a:lvl4pPr>
            <a:lvl5pPr marL="2286000" lvl="4" indent="-381000" algn="l" rtl="0">
              <a:lnSpc>
                <a:spcPct val="90000"/>
              </a:lnSpc>
              <a:spcBef>
                <a:spcPts val="600"/>
              </a:spcBef>
              <a:spcAft>
                <a:spcPts val="0"/>
              </a:spcAft>
              <a:buClr>
                <a:schemeClr val="dk1"/>
              </a:buClr>
              <a:buSzPts val="2400"/>
              <a:buChar char="•"/>
              <a:defRPr/>
            </a:lvl5pPr>
            <a:lvl6pPr marL="2743200" lvl="5" indent="-381000" algn="l" rtl="0">
              <a:lnSpc>
                <a:spcPct val="90000"/>
              </a:lnSpc>
              <a:spcBef>
                <a:spcPts val="600"/>
              </a:spcBef>
              <a:spcAft>
                <a:spcPts val="0"/>
              </a:spcAft>
              <a:buClr>
                <a:schemeClr val="dk1"/>
              </a:buClr>
              <a:buSzPts val="2400"/>
              <a:buChar char="•"/>
              <a:defRPr/>
            </a:lvl6pPr>
            <a:lvl7pPr marL="3200400" lvl="6" indent="-381000" algn="l" rtl="0">
              <a:lnSpc>
                <a:spcPct val="90000"/>
              </a:lnSpc>
              <a:spcBef>
                <a:spcPts val="500"/>
              </a:spcBef>
              <a:spcAft>
                <a:spcPts val="0"/>
              </a:spcAft>
              <a:buClr>
                <a:schemeClr val="dk1"/>
              </a:buClr>
              <a:buSzPts val="2400"/>
              <a:buChar char="•"/>
              <a:defRPr/>
            </a:lvl7pPr>
            <a:lvl8pPr marL="3657600" lvl="7" indent="-381000" algn="l" rtl="0">
              <a:lnSpc>
                <a:spcPct val="90000"/>
              </a:lnSpc>
              <a:spcBef>
                <a:spcPts val="500"/>
              </a:spcBef>
              <a:spcAft>
                <a:spcPts val="0"/>
              </a:spcAft>
              <a:buClr>
                <a:schemeClr val="dk1"/>
              </a:buClr>
              <a:buSzPts val="2400"/>
              <a:buChar char="•"/>
              <a:defRPr/>
            </a:lvl8pPr>
            <a:lvl9pPr marL="4114800" lvl="8" indent="-381000" algn="l" rtl="0">
              <a:lnSpc>
                <a:spcPct val="90000"/>
              </a:lnSpc>
              <a:spcBef>
                <a:spcPts val="500"/>
              </a:spcBef>
              <a:spcAft>
                <a:spcPts val="0"/>
              </a:spcAft>
              <a:buClr>
                <a:schemeClr val="dk1"/>
              </a:buClr>
              <a:buSzPts val="2400"/>
              <a:buChar char="•"/>
              <a:defRPr/>
            </a:lvl9pPr>
          </a:lstStyle>
          <a:p>
            <a:pPr lvl="0"/>
            <a:r>
              <a:rPr lang="en-US"/>
              <a:t>Edit Master text styles</a:t>
            </a:r>
          </a:p>
        </p:txBody>
      </p:sp>
      <p:sp>
        <p:nvSpPr>
          <p:cNvPr id="479" name="Google Shape;479;p54"/>
          <p:cNvSpPr txBox="1">
            <a:spLocks noGrp="1"/>
          </p:cNvSpPr>
          <p:nvPr>
            <p:ph type="dt" idx="10"/>
          </p:nvPr>
        </p:nvSpPr>
        <p:spPr>
          <a:xfrm>
            <a:off x="838200" y="6212662"/>
            <a:ext cx="2743200" cy="365100"/>
          </a:xfrm>
          <a:prstGeom prst="rect">
            <a:avLst/>
          </a:prstGeom>
          <a:noFill/>
          <a:ln>
            <a:noFill/>
          </a:ln>
        </p:spPr>
        <p:txBody>
          <a:bodyPr spcFirstLastPara="1" wrap="square" lIns="121900" tIns="60925" rIns="121900" bIns="6092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lang="en-US"/>
          </a:p>
        </p:txBody>
      </p:sp>
      <p:sp>
        <p:nvSpPr>
          <p:cNvPr id="480" name="Google Shape;480;p54"/>
          <p:cNvSpPr txBox="1">
            <a:spLocks noGrp="1"/>
          </p:cNvSpPr>
          <p:nvPr>
            <p:ph type="ftr" idx="11"/>
          </p:nvPr>
        </p:nvSpPr>
        <p:spPr>
          <a:xfrm>
            <a:off x="4038600" y="6212662"/>
            <a:ext cx="4114800" cy="365100"/>
          </a:xfrm>
          <a:prstGeom prst="rect">
            <a:avLst/>
          </a:prstGeom>
          <a:noFill/>
          <a:ln>
            <a:noFill/>
          </a:ln>
        </p:spPr>
        <p:txBody>
          <a:bodyPr spcFirstLastPara="1" wrap="square" lIns="121900" tIns="60925" rIns="121900" bIns="6092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r>
              <a:rPr lang="en-US"/>
              <a:t> CONFIDENTIAL UNTIL 10/28/21</a:t>
            </a:r>
          </a:p>
        </p:txBody>
      </p:sp>
      <p:sp>
        <p:nvSpPr>
          <p:cNvPr id="481" name="Google Shape;481;p54"/>
          <p:cNvSpPr txBox="1">
            <a:spLocks noGrp="1"/>
          </p:cNvSpPr>
          <p:nvPr>
            <p:ph type="sldNum" idx="12"/>
          </p:nvPr>
        </p:nvSpPr>
        <p:spPr>
          <a:xfrm>
            <a:off x="8610600" y="6176825"/>
            <a:ext cx="1559943" cy="365100"/>
          </a:xfrm>
          <a:prstGeom prst="rect">
            <a:avLst/>
          </a:prstGeom>
          <a:noFill/>
          <a:ln>
            <a:noFill/>
          </a:ln>
        </p:spPr>
        <p:txBody>
          <a:bodyPr spcFirstLastPara="1" wrap="square" lIns="121900" tIns="60925" rIns="121900" bIns="6092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C4123639-1C2D-46FA-AA18-EAECCABC5660}" type="slidenum">
              <a:rPr lang="en-US" smtClean="0"/>
              <a:t>‹#›</a:t>
            </a:fld>
            <a:endParaRPr lang="en-US"/>
          </a:p>
        </p:txBody>
      </p:sp>
    </p:spTree>
    <p:extLst>
      <p:ext uri="{BB962C8B-B14F-4D97-AF65-F5344CB8AC3E}">
        <p14:creationId xmlns:p14="http://schemas.microsoft.com/office/powerpoint/2010/main" val="3214850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34AB5B86-9506-4CE9-A86D-514C0868F0EB}" type="datetime1">
              <a:rPr lang="en-US" smtClean="0">
                <a:solidFill>
                  <a:prstClr val="white"/>
                </a:solidFill>
              </a:rPr>
              <a:pPr/>
              <a:t>2/29/2024</a:t>
            </a:fld>
            <a:endParaRPr lang="en-US">
              <a:solidFill>
                <a:prstClr val="white"/>
              </a:solidFill>
            </a:endParaRPr>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610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solidFill>
                <a:srgbClr val="3737DD"/>
              </a:solidFill>
              <a:latin typeface="Calibri" panose="020F0502020204030204"/>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900">
              <a:solidFill>
                <a:prstClr val="white"/>
              </a:solidFill>
              <a:latin typeface="Calibri" panose="020F0502020204030204"/>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solidFill>
                <a:prstClr val="white"/>
              </a:solidFill>
            </a:endParaRPr>
          </a:p>
        </p:txBody>
      </p:sp>
    </p:spTree>
    <p:extLst>
      <p:ext uri="{BB962C8B-B14F-4D97-AF65-F5344CB8AC3E}">
        <p14:creationId xmlns:p14="http://schemas.microsoft.com/office/powerpoint/2010/main" val="282428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31155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25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F7107CA3-86EC-47BA-B415-57A817695E29}"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solidFill>
                  <a:prstClr val="white"/>
                </a:solidFill>
              </a:rPr>
              <a:pPr/>
              <a:t>‹#›</a:t>
            </a:fld>
            <a:endParaRPr lang="en-US">
              <a:solidFill>
                <a:prstClr val="white"/>
              </a:solidFill>
            </a:endParaRPr>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14359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3.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microsoft.com/office/2007/relationships/hdphoto" Target="../media/hdphoto1.wdp"/><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4">
              <a:extLst>
                <a:ext uri="{96DAC541-7B7A-43D3-8B79-37D633B846F1}">
                  <asvg:svgBlip xmlns:asvg="http://schemas.microsoft.com/office/drawing/2016/SVG/main" r:embed="rId55"/>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fld id="{FC802E70-D219-4F36-950D-FFA7642EF6F3}" type="datetime1">
              <a:rPr lang="en-US" smtClean="0">
                <a:solidFill>
                  <a:prstClr val="white"/>
                </a:solidFill>
              </a:rPr>
              <a:pPr/>
              <a:t>2/29/2024</a:t>
            </a:fld>
            <a:endParaRPr lang="en-US">
              <a:solidFill>
                <a:prstClr val="white"/>
              </a:solidFill>
            </a:endParaRPr>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solidFill>
                  <a:prstClr val="white"/>
                </a:solidFill>
              </a:rPr>
              <a:pPr/>
              <a:t>‹#›</a:t>
            </a:fld>
            <a:endParaRPr lang="en-US">
              <a:solidFill>
                <a:prstClr val="white"/>
              </a:solidFill>
            </a:endParaRPr>
          </a:p>
        </p:txBody>
      </p:sp>
      <p:pic>
        <p:nvPicPr>
          <p:cNvPr id="13" name="Google Shape;169;p23">
            <a:extLst>
              <a:ext uri="{FF2B5EF4-FFF2-40B4-BE49-F238E27FC236}">
                <a16:creationId xmlns:a16="http://schemas.microsoft.com/office/drawing/2014/main" id="{4D51B397-68A1-724F-9EF5-EF06F9F4AA47}"/>
              </a:ext>
            </a:extLst>
          </p:cNvPr>
          <p:cNvPicPr preferRelativeResize="0"/>
          <p:nvPr userDrawn="1"/>
        </p:nvPicPr>
        <p:blipFill>
          <a:blip r:embed="rId56">
            <a:duotone>
              <a:schemeClr val="accent3">
                <a:shade val="45000"/>
                <a:satMod val="135000"/>
              </a:schemeClr>
              <a:prstClr val="white"/>
            </a:duotone>
            <a:extLst>
              <a:ext uri="{BEBA8EAE-BF5A-486C-A8C5-ECC9F3942E4B}">
                <a14:imgProps xmlns:a14="http://schemas.microsoft.com/office/drawing/2010/main">
                  <a14:imgLayer r:embed="rId57">
                    <a14:imgEffect>
                      <a14:colorTemperature colorTemp="4700"/>
                    </a14:imgEffect>
                    <a14:imgEffect>
                      <a14:saturation sat="300000"/>
                    </a14:imgEffect>
                  </a14:imgLayer>
                </a14:imgProps>
              </a:ext>
            </a:extLst>
          </a:blip>
          <a:stretch>
            <a:fillRect/>
          </a:stretch>
        </p:blipFill>
        <p:spPr>
          <a:xfrm>
            <a:off x="393860" y="6160106"/>
            <a:ext cx="1795549" cy="365125"/>
          </a:xfrm>
          <a:prstGeom prst="rect">
            <a:avLst/>
          </a:prstGeom>
        </p:spPr>
      </p:pic>
    </p:spTree>
    <p:extLst>
      <p:ext uri="{BB962C8B-B14F-4D97-AF65-F5344CB8AC3E}">
        <p14:creationId xmlns:p14="http://schemas.microsoft.com/office/powerpoint/2010/main" val="29566955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664"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790" r:id="rId17"/>
    <p:sldLayoutId id="2147483791" r:id="rId18"/>
    <p:sldLayoutId id="2147483792" r:id="rId19"/>
    <p:sldLayoutId id="2147483793" r:id="rId20"/>
    <p:sldLayoutId id="2147483794" r:id="rId21"/>
    <p:sldLayoutId id="2147483795" r:id="rId22"/>
    <p:sldLayoutId id="2147483796" r:id="rId23"/>
    <p:sldLayoutId id="2147483797" r:id="rId24"/>
    <p:sldLayoutId id="2147483798" r:id="rId25"/>
    <p:sldLayoutId id="2147483799" r:id="rId26"/>
    <p:sldLayoutId id="2147483800" r:id="rId27"/>
    <p:sldLayoutId id="2147483801" r:id="rId28"/>
    <p:sldLayoutId id="2147483802" r:id="rId29"/>
    <p:sldLayoutId id="2147483803" r:id="rId30"/>
    <p:sldLayoutId id="2147483804" r:id="rId31"/>
    <p:sldLayoutId id="2147483805" r:id="rId32"/>
    <p:sldLayoutId id="2147483806" r:id="rId33"/>
    <p:sldLayoutId id="2147483807" r:id="rId34"/>
    <p:sldLayoutId id="2147483808" r:id="rId35"/>
    <p:sldLayoutId id="2147483809" r:id="rId36"/>
    <p:sldLayoutId id="2147483810" r:id="rId37"/>
    <p:sldLayoutId id="2147483811" r:id="rId38"/>
    <p:sldLayoutId id="2147483812" r:id="rId39"/>
    <p:sldLayoutId id="2147483813" r:id="rId40"/>
    <p:sldLayoutId id="2147483814" r:id="rId41"/>
    <p:sldLayoutId id="2147483815" r:id="rId42"/>
    <p:sldLayoutId id="2147483816" r:id="rId43"/>
    <p:sldLayoutId id="2147483817" r:id="rId44"/>
    <p:sldLayoutId id="2147483818" r:id="rId45"/>
    <p:sldLayoutId id="2147483819" r:id="rId46"/>
    <p:sldLayoutId id="2147483820" r:id="rId47"/>
    <p:sldLayoutId id="2147483821" r:id="rId48"/>
    <p:sldLayoutId id="2147483822" r:id="rId49"/>
    <p:sldLayoutId id="2147483823" r:id="rId50"/>
    <p:sldLayoutId id="2147483825" r:id="rId51"/>
    <p:sldLayoutId id="2147483824" r:id="rId52"/>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5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6.sv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51.xml"/><Relationship Id="rId6" Type="http://schemas.openxmlformats.org/officeDocument/2006/relationships/hyperlink" Target="https://www.thebluediamondgallery.com/wooden-tile/r/resource.html" TargetMode="External"/><Relationship Id="rId5" Type="http://schemas.openxmlformats.org/officeDocument/2006/relationships/image" Target="../media/image18.jpeg"/><Relationship Id="rId4" Type="http://schemas.openxmlformats.org/officeDocument/2006/relationships/hyperlink" Target="https://www.aliem.com/2010/article-review-conceptual-model-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ableau.ride.ri.gov/t/Public/views/ResourceAllocationDashboards/LandingPage?%3Adisplay_count=n&amp;%3Aembed=y&amp;%3AisGuestRedirectFromVizportal=y&amp;%3Aorigin=viz_share_link&amp;%3AshowAppBanner=false&amp;%3AshowVizHome=n" TargetMode="External"/><Relationship Id="rId2" Type="http://schemas.openxmlformats.org/officeDocument/2006/relationships/notesSlide" Target="../notesSlides/notesSlide19.xml"/><Relationship Id="rId1" Type="http://schemas.openxmlformats.org/officeDocument/2006/relationships/slideLayout" Target="../slideLayouts/slideLayout5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51.xml"/><Relationship Id="rId4" Type="http://schemas.openxmlformats.org/officeDocument/2006/relationships/hyperlink" Target="https://www.publicdomainpictures.net/view-image.php?image=370244&amp;picture=the-next-step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tableau.ride.ri.gov/t/Public/views/ResourceAllocationDashboards/LandingPage?%3Adisplay_count=n&amp;%3Aembed=y&amp;%3AisGuestRedirectFromVizportal=y&amp;%3Aorigin=viz_share_link&amp;%3AshowAppBanner=false&amp;%3AshowVizHome=n" TargetMode="External"/><Relationship Id="rId2" Type="http://schemas.openxmlformats.org/officeDocument/2006/relationships/notesSlide" Target="../notesSlides/notesSlide24.xml"/><Relationship Id="rId1" Type="http://schemas.openxmlformats.org/officeDocument/2006/relationships/slideLayout" Target="../slideLayouts/slideLayout51.xml"/><Relationship Id="rId6" Type="http://schemas.openxmlformats.org/officeDocument/2006/relationships/hyperlink" Target="https://oese.ed.gov/files/2023/07/DCL-Title-I-Resource-Equity-for-posting.pdf" TargetMode="External"/><Relationship Id="rId5" Type="http://schemas.openxmlformats.org/officeDocument/2006/relationships/hyperlink" Target="https://www.congress.gov/114/plaws/publ95/PLAW-114publ95.pdf" TargetMode="External"/><Relationship Id="rId4" Type="http://schemas.openxmlformats.org/officeDocument/2006/relationships/hyperlink" Target="https://ride.ri.gov/sites/g/files/xkgbur806/files/2024-02/RhodeIsland-ESSA-State-Plan_2023.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1.xml"/><Relationship Id="rId5" Type="http://schemas.openxmlformats.org/officeDocument/2006/relationships/hyperlink" Target="https://www.publicdomainpictures.net/en/view-image.php?image=349538&amp;picture=thank-you-clipart" TargetMode="Externa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hyperlink" Target="https://www.pngall.com/community-png/download/24457"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61E89-A38F-3958-E74A-810C7324E458}"/>
              </a:ext>
            </a:extLst>
          </p:cNvPr>
          <p:cNvSpPr>
            <a:spLocks noGrp="1"/>
          </p:cNvSpPr>
          <p:nvPr>
            <p:ph type="title"/>
          </p:nvPr>
        </p:nvSpPr>
        <p:spPr/>
        <p:txBody>
          <a:bodyPr/>
          <a:lstStyle/>
          <a:p>
            <a:r>
              <a:rPr lang="en-US"/>
              <a:t>Welcome! </a:t>
            </a:r>
          </a:p>
        </p:txBody>
      </p:sp>
      <p:sp>
        <p:nvSpPr>
          <p:cNvPr id="4" name="Text Placeholder 3">
            <a:extLst>
              <a:ext uri="{FF2B5EF4-FFF2-40B4-BE49-F238E27FC236}">
                <a16:creationId xmlns:a16="http://schemas.microsoft.com/office/drawing/2014/main" id="{102758F6-E175-682A-E533-7F2D3DB48CA8}"/>
              </a:ext>
            </a:extLst>
          </p:cNvPr>
          <p:cNvSpPr>
            <a:spLocks noGrp="1"/>
          </p:cNvSpPr>
          <p:nvPr>
            <p:ph type="body" sz="quarter" idx="13"/>
          </p:nvPr>
        </p:nvSpPr>
        <p:spPr/>
        <p:txBody>
          <a:bodyPr vert="horz" lIns="91440" tIns="45720" rIns="91440" bIns="45720" rtlCol="0" anchor="t">
            <a:noAutofit/>
          </a:bodyPr>
          <a:lstStyle/>
          <a:p>
            <a:r>
              <a:rPr lang="en-US"/>
              <a:t>The webinar will begin at 9:30am</a:t>
            </a:r>
          </a:p>
        </p:txBody>
      </p:sp>
      <p:sp>
        <p:nvSpPr>
          <p:cNvPr id="5" name="Text Placeholder 4">
            <a:extLst>
              <a:ext uri="{FF2B5EF4-FFF2-40B4-BE49-F238E27FC236}">
                <a16:creationId xmlns:a16="http://schemas.microsoft.com/office/drawing/2014/main" id="{A5F83FBA-C97E-CDD4-0519-6CF304A237AF}"/>
              </a:ext>
            </a:extLst>
          </p:cNvPr>
          <p:cNvSpPr>
            <a:spLocks noGrp="1"/>
          </p:cNvSpPr>
          <p:nvPr>
            <p:ph type="body" sz="quarter" idx="14"/>
          </p:nvPr>
        </p:nvSpPr>
        <p:spPr>
          <a:xfrm>
            <a:off x="212124" y="1717175"/>
            <a:ext cx="5483352" cy="3703320"/>
          </a:xfrm>
        </p:spPr>
        <p:txBody>
          <a:bodyPr vert="horz" lIns="91440" tIns="45720" rIns="91440" bIns="45720" rtlCol="0" anchor="t">
            <a:noAutofit/>
          </a:bodyPr>
          <a:lstStyle/>
          <a:p>
            <a:r>
              <a:rPr lang="en-US" sz="3200" b="1"/>
              <a:t>Please rename yourself on Zoom to include</a:t>
            </a:r>
          </a:p>
          <a:p>
            <a:pPr marL="742950" lvl="1" indent="-285750">
              <a:buFont typeface="Courier New" panose="020B0604020202020204" pitchFamily="34" charset="0"/>
              <a:buChar char="o"/>
            </a:pPr>
            <a:r>
              <a:rPr lang="en-US" sz="3200" b="1"/>
              <a:t>Name</a:t>
            </a:r>
          </a:p>
          <a:p>
            <a:pPr marL="742950" lvl="1" indent="-285750">
              <a:buFont typeface="Courier New" panose="020B0604020202020204" pitchFamily="34" charset="0"/>
              <a:buChar char="o"/>
            </a:pPr>
            <a:r>
              <a:rPr lang="en-US" sz="3200" b="1"/>
              <a:t>LEA or School Name</a:t>
            </a:r>
          </a:p>
        </p:txBody>
      </p:sp>
      <p:pic>
        <p:nvPicPr>
          <p:cNvPr id="16" name="Picture 15" descr="Welcome, Mollie! | Corona Insights">
            <a:extLst>
              <a:ext uri="{FF2B5EF4-FFF2-40B4-BE49-F238E27FC236}">
                <a16:creationId xmlns:a16="http://schemas.microsoft.com/office/drawing/2014/main" id="{D63303B2-4C24-80C7-4BA0-3A9EE518278B}"/>
              </a:ext>
            </a:extLst>
          </p:cNvPr>
          <p:cNvPicPr>
            <a:picLocks noChangeAspect="1"/>
          </p:cNvPicPr>
          <p:nvPr/>
        </p:nvPicPr>
        <p:blipFill>
          <a:blip r:embed="rId3"/>
          <a:stretch>
            <a:fillRect/>
          </a:stretch>
        </p:blipFill>
        <p:spPr>
          <a:xfrm>
            <a:off x="5424616" y="870531"/>
            <a:ext cx="6625279" cy="3922449"/>
          </a:xfrm>
          <a:prstGeom prst="rect">
            <a:avLst/>
          </a:prstGeom>
        </p:spPr>
      </p:pic>
    </p:spTree>
    <p:extLst>
      <p:ext uri="{BB962C8B-B14F-4D97-AF65-F5344CB8AC3E}">
        <p14:creationId xmlns:p14="http://schemas.microsoft.com/office/powerpoint/2010/main" val="175598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2397-D4B7-5E21-D8ED-C15AF2E97C1B}"/>
              </a:ext>
            </a:extLst>
          </p:cNvPr>
          <p:cNvSpPr>
            <a:spLocks noGrp="1"/>
          </p:cNvSpPr>
          <p:nvPr>
            <p:ph type="title"/>
          </p:nvPr>
        </p:nvSpPr>
        <p:spPr>
          <a:xfrm>
            <a:off x="247298" y="-101826"/>
            <a:ext cx="10515600" cy="1325700"/>
          </a:xfrm>
        </p:spPr>
        <p:txBody>
          <a:bodyPr/>
          <a:lstStyle/>
          <a:p>
            <a:r>
              <a:rPr lang="en-US"/>
              <a:t>What educational resources should be considered for RAR?</a:t>
            </a:r>
          </a:p>
        </p:txBody>
      </p:sp>
      <p:sp>
        <p:nvSpPr>
          <p:cNvPr id="3" name="Text Placeholder 2">
            <a:extLst>
              <a:ext uri="{FF2B5EF4-FFF2-40B4-BE49-F238E27FC236}">
                <a16:creationId xmlns:a16="http://schemas.microsoft.com/office/drawing/2014/main" id="{B5A786C2-CE8A-F3B4-FBCC-A8D92E8E77F0}"/>
              </a:ext>
            </a:extLst>
          </p:cNvPr>
          <p:cNvSpPr>
            <a:spLocks noGrp="1"/>
          </p:cNvSpPr>
          <p:nvPr>
            <p:ph type="body" idx="1"/>
          </p:nvPr>
        </p:nvSpPr>
        <p:spPr>
          <a:xfrm>
            <a:off x="444033" y="695090"/>
            <a:ext cx="11185236" cy="5030991"/>
          </a:xfrm>
        </p:spPr>
        <p:txBody>
          <a:bodyPr/>
          <a:lstStyle/>
          <a:p>
            <a:pPr marL="76200" indent="0">
              <a:buNone/>
            </a:pPr>
            <a:endParaRPr lang="en-US" sz="2800">
              <a:solidFill>
                <a:schemeClr val="tx1"/>
              </a:solidFill>
              <a:latin typeface="Franklin Gothic Book"/>
            </a:endParaRPr>
          </a:p>
          <a:p>
            <a:r>
              <a:rPr lang="en-US" sz="2800">
                <a:solidFill>
                  <a:schemeClr val="tx1"/>
                </a:solidFill>
                <a:latin typeface="Franklin Gothic Book"/>
              </a:rPr>
              <a:t>Consider the following </a:t>
            </a:r>
            <a:r>
              <a:rPr lang="en-US" sz="2800" b="1">
                <a:solidFill>
                  <a:srgbClr val="FF0000"/>
                </a:solidFill>
                <a:latin typeface="Franklin Gothic Book"/>
              </a:rPr>
              <a:t>educational resources:</a:t>
            </a:r>
          </a:p>
          <a:p>
            <a:pPr lvl="1">
              <a:buFont typeface="Wingdings" panose="05000000000000000000" pitchFamily="2" charset="2"/>
              <a:buChar char="ü"/>
            </a:pPr>
            <a:r>
              <a:rPr lang="en-US" sz="2800">
                <a:solidFill>
                  <a:schemeClr val="tx1"/>
                </a:solidFill>
                <a:latin typeface="Franklin Gothic Book"/>
              </a:rPr>
              <a:t>Human Resources</a:t>
            </a:r>
          </a:p>
          <a:p>
            <a:pPr lvl="1">
              <a:buFont typeface="Wingdings" panose="05000000000000000000" pitchFamily="2" charset="2"/>
              <a:buChar char="ü"/>
            </a:pPr>
            <a:r>
              <a:rPr lang="en-US" sz="2800">
                <a:solidFill>
                  <a:schemeClr val="tx1"/>
                </a:solidFill>
                <a:latin typeface="Franklin Gothic Book"/>
              </a:rPr>
              <a:t>Schedule</a:t>
            </a:r>
          </a:p>
          <a:p>
            <a:pPr lvl="1">
              <a:buFont typeface="Wingdings" panose="05000000000000000000" pitchFamily="2" charset="2"/>
              <a:buChar char="ü"/>
            </a:pPr>
            <a:r>
              <a:rPr lang="en-US" sz="2800">
                <a:solidFill>
                  <a:schemeClr val="tx1"/>
                </a:solidFill>
                <a:latin typeface="Franklin Gothic Book"/>
              </a:rPr>
              <a:t>Professional Learning</a:t>
            </a:r>
          </a:p>
          <a:p>
            <a:pPr lvl="1">
              <a:buFont typeface="Wingdings" panose="05000000000000000000" pitchFamily="2" charset="2"/>
              <a:buChar char="ü"/>
            </a:pPr>
            <a:r>
              <a:rPr lang="en-US" sz="2800">
                <a:solidFill>
                  <a:schemeClr val="tx1"/>
                </a:solidFill>
                <a:latin typeface="Franklin Gothic Book"/>
              </a:rPr>
              <a:t>Equipment</a:t>
            </a:r>
          </a:p>
          <a:p>
            <a:pPr lvl="1">
              <a:buFont typeface="Wingdings" panose="05000000000000000000" pitchFamily="2" charset="2"/>
              <a:buChar char="ü"/>
            </a:pPr>
            <a:r>
              <a:rPr lang="en-US" sz="2800">
                <a:solidFill>
                  <a:schemeClr val="tx1"/>
                </a:solidFill>
                <a:latin typeface="Franklin Gothic Book"/>
              </a:rPr>
              <a:t>Materials/Supplies</a:t>
            </a:r>
          </a:p>
          <a:p>
            <a:pPr lvl="1">
              <a:buFont typeface="Wingdings" panose="05000000000000000000" pitchFamily="2" charset="2"/>
              <a:buChar char="ü"/>
            </a:pPr>
            <a:r>
              <a:rPr lang="en-US" sz="2800">
                <a:solidFill>
                  <a:schemeClr val="tx1"/>
                </a:solidFill>
                <a:latin typeface="Franklin Gothic Book"/>
              </a:rPr>
              <a:t>Programs/Services</a:t>
            </a:r>
          </a:p>
          <a:p>
            <a:pPr lvl="1">
              <a:buFont typeface="Wingdings" panose="05000000000000000000" pitchFamily="2" charset="2"/>
              <a:buChar char="ü"/>
            </a:pPr>
            <a:r>
              <a:rPr lang="en-US" sz="2800">
                <a:solidFill>
                  <a:schemeClr val="tx1"/>
                </a:solidFill>
                <a:latin typeface="Franklin Gothic Book"/>
              </a:rPr>
              <a:t>Community Collaboration and Partnerships</a:t>
            </a:r>
          </a:p>
          <a:p>
            <a:pPr lvl="1">
              <a:buFont typeface="Wingdings" panose="05000000000000000000" pitchFamily="2" charset="2"/>
              <a:buChar char="ü"/>
            </a:pPr>
            <a:r>
              <a:rPr lang="en-US" sz="2800">
                <a:solidFill>
                  <a:schemeClr val="tx1"/>
                </a:solidFill>
                <a:latin typeface="Franklin Gothic Book"/>
              </a:rPr>
              <a:t>Finance</a:t>
            </a:r>
          </a:p>
          <a:p>
            <a:pPr lvl="1">
              <a:buFont typeface="Wingdings" panose="05000000000000000000" pitchFamily="2" charset="2"/>
              <a:buChar char="ü"/>
            </a:pPr>
            <a:endParaRPr lang="en-US"/>
          </a:p>
        </p:txBody>
      </p:sp>
      <p:sp>
        <p:nvSpPr>
          <p:cNvPr id="5" name="Slide Number Placeholder 4">
            <a:extLst>
              <a:ext uri="{FF2B5EF4-FFF2-40B4-BE49-F238E27FC236}">
                <a16:creationId xmlns:a16="http://schemas.microsoft.com/office/drawing/2014/main" id="{0E9D5DE7-260A-E3EB-9D37-9828C91A22AF}"/>
              </a:ext>
            </a:extLst>
          </p:cNvPr>
          <p:cNvSpPr>
            <a:spLocks noGrp="1"/>
          </p:cNvSpPr>
          <p:nvPr>
            <p:ph type="sldNum" idx="12"/>
          </p:nvPr>
        </p:nvSpPr>
        <p:spPr/>
        <p:txBody>
          <a:bodyPr/>
          <a:lstStyle/>
          <a:p>
            <a:r>
              <a:rPr lang="en-US"/>
              <a:t>9</a:t>
            </a:r>
          </a:p>
        </p:txBody>
      </p:sp>
    </p:spTree>
    <p:extLst>
      <p:ext uri="{BB962C8B-B14F-4D97-AF65-F5344CB8AC3E}">
        <p14:creationId xmlns:p14="http://schemas.microsoft.com/office/powerpoint/2010/main" val="3473629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BE01-AA57-2033-7E00-2A5B61143CDD}"/>
              </a:ext>
            </a:extLst>
          </p:cNvPr>
          <p:cNvSpPr>
            <a:spLocks noGrp="1"/>
          </p:cNvSpPr>
          <p:nvPr>
            <p:ph type="title"/>
          </p:nvPr>
        </p:nvSpPr>
        <p:spPr>
          <a:xfrm>
            <a:off x="267169" y="-122296"/>
            <a:ext cx="11776147" cy="1325700"/>
          </a:xfrm>
        </p:spPr>
        <p:txBody>
          <a:bodyPr/>
          <a:lstStyle/>
          <a:p>
            <a:r>
              <a:rPr lang="en-US"/>
              <a:t>Who needs to do a RAR? </a:t>
            </a:r>
          </a:p>
        </p:txBody>
      </p:sp>
      <p:sp>
        <p:nvSpPr>
          <p:cNvPr id="5" name="Slide Number Placeholder 4">
            <a:extLst>
              <a:ext uri="{FF2B5EF4-FFF2-40B4-BE49-F238E27FC236}">
                <a16:creationId xmlns:a16="http://schemas.microsoft.com/office/drawing/2014/main" id="{4207A539-099A-BD0C-8A01-3F5E8D7C22DC}"/>
              </a:ext>
            </a:extLst>
          </p:cNvPr>
          <p:cNvSpPr>
            <a:spLocks noGrp="1"/>
          </p:cNvSpPr>
          <p:nvPr>
            <p:ph type="sldNum" idx="12"/>
          </p:nvPr>
        </p:nvSpPr>
        <p:spPr/>
        <p:txBody>
          <a:bodyPr/>
          <a:lstStyle/>
          <a:p>
            <a:r>
              <a:rPr lang="en-US"/>
              <a:t>10</a:t>
            </a:r>
          </a:p>
        </p:txBody>
      </p:sp>
      <p:graphicFrame>
        <p:nvGraphicFramePr>
          <p:cNvPr id="7" name="Diagram 6">
            <a:extLst>
              <a:ext uri="{FF2B5EF4-FFF2-40B4-BE49-F238E27FC236}">
                <a16:creationId xmlns:a16="http://schemas.microsoft.com/office/drawing/2014/main" id="{511444E9-6CFA-FE5B-BD07-079386D6811E}"/>
              </a:ext>
            </a:extLst>
          </p:cNvPr>
          <p:cNvGraphicFramePr/>
          <p:nvPr>
            <p:extLst>
              <p:ext uri="{D42A27DB-BD31-4B8C-83A1-F6EECF244321}">
                <p14:modId xmlns:p14="http://schemas.microsoft.com/office/powerpoint/2010/main" val="3105944698"/>
              </p:ext>
            </p:extLst>
          </p:nvPr>
        </p:nvGraphicFramePr>
        <p:xfrm>
          <a:off x="62510" y="1153433"/>
          <a:ext cx="11943819" cy="4799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C910D492-26A7-9DA7-7716-B43580EF3E39}"/>
              </a:ext>
            </a:extLst>
          </p:cNvPr>
          <p:cNvSpPr/>
          <p:nvPr/>
        </p:nvSpPr>
        <p:spPr>
          <a:xfrm>
            <a:off x="9645803" y="101312"/>
            <a:ext cx="2397513" cy="1159726"/>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1600"/>
              <a:t>ESEA &amp; ESSA set requirements for identifying &amp; addressing resource inequities</a:t>
            </a:r>
            <a:endParaRPr lang="en-US" sz="1000"/>
          </a:p>
        </p:txBody>
      </p:sp>
    </p:spTree>
    <p:extLst>
      <p:ext uri="{BB962C8B-B14F-4D97-AF65-F5344CB8AC3E}">
        <p14:creationId xmlns:p14="http://schemas.microsoft.com/office/powerpoint/2010/main" val="328584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420A7-6A3C-1DF1-F158-6B41E6038D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E24FD-CBC0-234A-B69A-5FAC7F897345}"/>
              </a:ext>
            </a:extLst>
          </p:cNvPr>
          <p:cNvSpPr>
            <a:spLocks noGrp="1"/>
          </p:cNvSpPr>
          <p:nvPr>
            <p:ph type="title"/>
          </p:nvPr>
        </p:nvSpPr>
        <p:spPr>
          <a:xfrm>
            <a:off x="267170" y="-122296"/>
            <a:ext cx="10515600" cy="1325700"/>
          </a:xfrm>
        </p:spPr>
        <p:txBody>
          <a:bodyPr/>
          <a:lstStyle/>
          <a:p>
            <a:r>
              <a:rPr lang="en-US"/>
              <a:t>Addressing ESSA Requirements</a:t>
            </a:r>
          </a:p>
        </p:txBody>
      </p:sp>
      <p:sp>
        <p:nvSpPr>
          <p:cNvPr id="5" name="Slide Number Placeholder 4">
            <a:extLst>
              <a:ext uri="{FF2B5EF4-FFF2-40B4-BE49-F238E27FC236}">
                <a16:creationId xmlns:a16="http://schemas.microsoft.com/office/drawing/2014/main" id="{FBD841C2-98AA-F593-48C4-A9EBAB0AE04B}"/>
              </a:ext>
            </a:extLst>
          </p:cNvPr>
          <p:cNvSpPr>
            <a:spLocks noGrp="1"/>
          </p:cNvSpPr>
          <p:nvPr>
            <p:ph type="sldNum" idx="12"/>
          </p:nvPr>
        </p:nvSpPr>
        <p:spPr/>
        <p:txBody>
          <a:bodyPr/>
          <a:lstStyle/>
          <a:p>
            <a:r>
              <a:rPr lang="en-US"/>
              <a:t>11</a:t>
            </a:r>
          </a:p>
        </p:txBody>
      </p:sp>
      <p:graphicFrame>
        <p:nvGraphicFramePr>
          <p:cNvPr id="7" name="Diagram 6">
            <a:extLst>
              <a:ext uri="{FF2B5EF4-FFF2-40B4-BE49-F238E27FC236}">
                <a16:creationId xmlns:a16="http://schemas.microsoft.com/office/drawing/2014/main" id="{7484740B-A38F-B828-0183-383B4FE2D6D8}"/>
              </a:ext>
            </a:extLst>
          </p:cNvPr>
          <p:cNvGraphicFramePr/>
          <p:nvPr>
            <p:extLst>
              <p:ext uri="{D42A27DB-BD31-4B8C-83A1-F6EECF244321}">
                <p14:modId xmlns:p14="http://schemas.microsoft.com/office/powerpoint/2010/main" val="577598088"/>
              </p:ext>
            </p:extLst>
          </p:nvPr>
        </p:nvGraphicFramePr>
        <p:xfrm>
          <a:off x="210649" y="1030756"/>
          <a:ext cx="11769167" cy="4902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555E4AF0-84AE-88FD-5D28-6CF7394C8006}"/>
              </a:ext>
            </a:extLst>
          </p:cNvPr>
          <p:cNvSpPr txBox="1"/>
          <p:nvPr/>
        </p:nvSpPr>
        <p:spPr>
          <a:xfrm>
            <a:off x="3926629" y="5695566"/>
            <a:ext cx="4464205" cy="366703"/>
          </a:xfrm>
          <a:prstGeom prst="rect">
            <a:avLst/>
          </a:prstGeom>
          <a:noFill/>
        </p:spPr>
        <p:txBody>
          <a:bodyPr wrap="square" lIns="91440" tIns="45720" rIns="91440" bIns="45720" rtlCol="0" anchor="t">
            <a:spAutoFit/>
          </a:bodyPr>
          <a:lstStyle/>
          <a:p>
            <a:pPr>
              <a:lnSpc>
                <a:spcPct val="123000"/>
              </a:lnSpc>
              <a:spcBef>
                <a:spcPts val="600"/>
              </a:spcBef>
              <a:spcAft>
                <a:spcPts val="600"/>
              </a:spcAft>
            </a:pPr>
            <a:r>
              <a:rPr lang="en-US" sz="1600" b="1" i="1">
                <a:solidFill>
                  <a:srgbClr val="FF0000"/>
                </a:solidFill>
              </a:rPr>
              <a:t>Text in RED are ESSA requirements.</a:t>
            </a:r>
          </a:p>
        </p:txBody>
      </p:sp>
    </p:spTree>
    <p:extLst>
      <p:ext uri="{BB962C8B-B14F-4D97-AF65-F5344CB8AC3E}">
        <p14:creationId xmlns:p14="http://schemas.microsoft.com/office/powerpoint/2010/main" val="2004108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218125A-4FF1-2AFB-B38A-85DC632A2914}"/>
              </a:ext>
            </a:extLst>
          </p:cNvPr>
          <p:cNvSpPr>
            <a:spLocks noGrp="1"/>
          </p:cNvSpPr>
          <p:nvPr>
            <p:ph type="title"/>
          </p:nvPr>
        </p:nvSpPr>
        <p:spPr/>
        <p:txBody>
          <a:bodyPr/>
          <a:lstStyle/>
          <a:p>
            <a:r>
              <a:rPr lang="en-US"/>
              <a:t>Why is this important?</a:t>
            </a:r>
          </a:p>
        </p:txBody>
      </p:sp>
      <p:sp>
        <p:nvSpPr>
          <p:cNvPr id="5" name="Slide Number Placeholder 4">
            <a:extLst>
              <a:ext uri="{FF2B5EF4-FFF2-40B4-BE49-F238E27FC236}">
                <a16:creationId xmlns:a16="http://schemas.microsoft.com/office/drawing/2014/main" id="{384EE494-337E-D62E-D161-11E0D2BFDF4C}"/>
              </a:ext>
            </a:extLst>
          </p:cNvPr>
          <p:cNvSpPr>
            <a:spLocks noGrp="1"/>
          </p:cNvSpPr>
          <p:nvPr>
            <p:ph type="sldNum" sz="quarter" idx="12"/>
          </p:nvPr>
        </p:nvSpPr>
        <p:spPr/>
        <p:txBody>
          <a:bodyPr/>
          <a:lstStyle/>
          <a:p>
            <a:r>
              <a:rPr lang="en-US"/>
              <a:t>12</a:t>
            </a:r>
          </a:p>
        </p:txBody>
      </p:sp>
      <p:sp>
        <p:nvSpPr>
          <p:cNvPr id="7" name="Text Placeholder 6">
            <a:extLst>
              <a:ext uri="{FF2B5EF4-FFF2-40B4-BE49-F238E27FC236}">
                <a16:creationId xmlns:a16="http://schemas.microsoft.com/office/drawing/2014/main" id="{A7593EFB-8FB2-3348-175B-F17D99196089}"/>
              </a:ext>
            </a:extLst>
          </p:cNvPr>
          <p:cNvSpPr>
            <a:spLocks noGrp="1"/>
          </p:cNvSpPr>
          <p:nvPr>
            <p:ph type="body" sz="quarter" idx="13"/>
          </p:nvPr>
        </p:nvSpPr>
        <p:spPr>
          <a:xfrm>
            <a:off x="304800" y="1031273"/>
            <a:ext cx="6715125" cy="850392"/>
          </a:xfrm>
        </p:spPr>
        <p:txBody>
          <a:bodyPr/>
          <a:lstStyle/>
          <a:p>
            <a:r>
              <a:rPr lang="en-US"/>
              <a:t>Conducting an RAR provides schools and LEAs with data to inform improvement planning, especially targeted low-performing subgroups. </a:t>
            </a:r>
          </a:p>
        </p:txBody>
      </p:sp>
      <p:pic>
        <p:nvPicPr>
          <p:cNvPr id="13" name="Google Shape;657;p68" descr="Diagram, timeline&#10;&#10;Description automatically generated">
            <a:extLst>
              <a:ext uri="{FF2B5EF4-FFF2-40B4-BE49-F238E27FC236}">
                <a16:creationId xmlns:a16="http://schemas.microsoft.com/office/drawing/2014/main" id="{12F4A497-8F71-B8BB-9E3E-3D692ADC63C8}"/>
              </a:ext>
            </a:extLst>
          </p:cNvPr>
          <p:cNvPicPr preferRelativeResize="0"/>
          <p:nvPr/>
        </p:nvPicPr>
        <p:blipFill rotWithShape="1">
          <a:blip r:embed="rId3">
            <a:alphaModFix/>
          </a:blip>
          <a:srcRect t="3159" b="2367"/>
          <a:stretch/>
        </p:blipFill>
        <p:spPr>
          <a:xfrm>
            <a:off x="294524" y="2360105"/>
            <a:ext cx="4374330" cy="3740259"/>
          </a:xfrm>
          <a:prstGeom prst="rect">
            <a:avLst/>
          </a:prstGeom>
          <a:noFill/>
          <a:ln>
            <a:noFill/>
          </a:ln>
        </p:spPr>
      </p:pic>
      <p:pic>
        <p:nvPicPr>
          <p:cNvPr id="16" name="Google Shape;658;p68" descr="Graphical user interface&#10;&#10;Description automatically generated">
            <a:extLst>
              <a:ext uri="{FF2B5EF4-FFF2-40B4-BE49-F238E27FC236}">
                <a16:creationId xmlns:a16="http://schemas.microsoft.com/office/drawing/2014/main" id="{D01DB2B7-5923-29D0-887F-2D1D0AB41D81}"/>
              </a:ext>
            </a:extLst>
          </p:cNvPr>
          <p:cNvPicPr preferRelativeResize="0"/>
          <p:nvPr/>
        </p:nvPicPr>
        <p:blipFill rotWithShape="1">
          <a:blip r:embed="rId4">
            <a:alphaModFix/>
          </a:blip>
          <a:srcRect/>
          <a:stretch/>
        </p:blipFill>
        <p:spPr>
          <a:xfrm>
            <a:off x="6549665" y="151600"/>
            <a:ext cx="5597743" cy="5948764"/>
          </a:xfrm>
          <a:prstGeom prst="rect">
            <a:avLst/>
          </a:prstGeom>
          <a:noFill/>
          <a:ln>
            <a:noFill/>
          </a:ln>
        </p:spPr>
      </p:pic>
      <p:sp>
        <p:nvSpPr>
          <p:cNvPr id="17" name="Oval 16">
            <a:extLst>
              <a:ext uri="{FF2B5EF4-FFF2-40B4-BE49-F238E27FC236}">
                <a16:creationId xmlns:a16="http://schemas.microsoft.com/office/drawing/2014/main" id="{C42EB0E7-159C-6F64-0C7E-0DDE3AC98514}"/>
              </a:ext>
            </a:extLst>
          </p:cNvPr>
          <p:cNvSpPr/>
          <p:nvPr/>
        </p:nvSpPr>
        <p:spPr>
          <a:xfrm>
            <a:off x="1736709" y="2395300"/>
            <a:ext cx="1590675" cy="748760"/>
          </a:xfrm>
          <a:prstGeom prst="ellipse">
            <a:avLst/>
          </a:prstGeom>
          <a:noFill/>
          <a:ln w="38100"/>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8" name="TextBox 17">
            <a:extLst>
              <a:ext uri="{FF2B5EF4-FFF2-40B4-BE49-F238E27FC236}">
                <a16:creationId xmlns:a16="http://schemas.microsoft.com/office/drawing/2014/main" id="{40B08E7C-F5AC-DE67-5320-9BE2D7C0DD00}"/>
              </a:ext>
            </a:extLst>
          </p:cNvPr>
          <p:cNvSpPr txBox="1"/>
          <p:nvPr/>
        </p:nvSpPr>
        <p:spPr>
          <a:xfrm>
            <a:off x="4908332" y="2251069"/>
            <a:ext cx="1381125" cy="2486578"/>
          </a:xfrm>
          <a:prstGeom prst="rect">
            <a:avLst/>
          </a:prstGeom>
          <a:noFill/>
          <a:ln>
            <a:solidFill>
              <a:schemeClr val="accent1"/>
            </a:solidFill>
          </a:ln>
        </p:spPr>
        <p:txBody>
          <a:bodyPr wrap="square" rtlCol="0">
            <a:spAutoFit/>
          </a:bodyPr>
          <a:lstStyle/>
          <a:p>
            <a:pPr algn="l">
              <a:lnSpc>
                <a:spcPct val="123000"/>
              </a:lnSpc>
              <a:spcBef>
                <a:spcPts val="600"/>
              </a:spcBef>
              <a:spcAft>
                <a:spcPts val="600"/>
              </a:spcAft>
            </a:pPr>
            <a:r>
              <a:rPr lang="en-US" sz="1600">
                <a:solidFill>
                  <a:srgbClr val="656666"/>
                </a:solidFill>
              </a:rPr>
              <a:t>RAR is part of needs assessment. Results feed into goals, initiatives, and/or action steps.</a:t>
            </a:r>
          </a:p>
        </p:txBody>
      </p:sp>
      <p:sp>
        <p:nvSpPr>
          <p:cNvPr id="23" name="Oval 22">
            <a:extLst>
              <a:ext uri="{FF2B5EF4-FFF2-40B4-BE49-F238E27FC236}">
                <a16:creationId xmlns:a16="http://schemas.microsoft.com/office/drawing/2014/main" id="{F993C3F5-0507-3924-C500-513E639BE2A2}"/>
              </a:ext>
            </a:extLst>
          </p:cNvPr>
          <p:cNvSpPr/>
          <p:nvPr/>
        </p:nvSpPr>
        <p:spPr>
          <a:xfrm>
            <a:off x="7305675" y="2009239"/>
            <a:ext cx="1028700" cy="7017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4" name="Oval 23">
            <a:extLst>
              <a:ext uri="{FF2B5EF4-FFF2-40B4-BE49-F238E27FC236}">
                <a16:creationId xmlns:a16="http://schemas.microsoft.com/office/drawing/2014/main" id="{106C58C3-07B2-5FF0-B11A-27213B351248}"/>
              </a:ext>
            </a:extLst>
          </p:cNvPr>
          <p:cNvSpPr/>
          <p:nvPr/>
        </p:nvSpPr>
        <p:spPr>
          <a:xfrm>
            <a:off x="7820025" y="2933164"/>
            <a:ext cx="1028700" cy="7017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25" name="Oval 24">
            <a:extLst>
              <a:ext uri="{FF2B5EF4-FFF2-40B4-BE49-F238E27FC236}">
                <a16:creationId xmlns:a16="http://schemas.microsoft.com/office/drawing/2014/main" id="{A48DC314-F165-C9F1-3198-21BFDA41F311}"/>
              </a:ext>
            </a:extLst>
          </p:cNvPr>
          <p:cNvSpPr/>
          <p:nvPr/>
        </p:nvSpPr>
        <p:spPr>
          <a:xfrm>
            <a:off x="7820025" y="4067815"/>
            <a:ext cx="1028700" cy="7017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218203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AD4F5-3A80-ADF1-D76D-4A010E1694A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21E9526-883A-E828-33FD-2CC895F23B27}"/>
              </a:ext>
            </a:extLst>
          </p:cNvPr>
          <p:cNvSpPr>
            <a:spLocks noGrp="1"/>
          </p:cNvSpPr>
          <p:nvPr>
            <p:ph type="title"/>
          </p:nvPr>
        </p:nvSpPr>
        <p:spPr/>
        <p:txBody>
          <a:bodyPr/>
          <a:lstStyle/>
          <a:p>
            <a:r>
              <a:rPr lang="en-US"/>
              <a:t>Why is this important?</a:t>
            </a:r>
          </a:p>
        </p:txBody>
      </p:sp>
      <p:sp>
        <p:nvSpPr>
          <p:cNvPr id="5" name="Slide Number Placeholder 4">
            <a:extLst>
              <a:ext uri="{FF2B5EF4-FFF2-40B4-BE49-F238E27FC236}">
                <a16:creationId xmlns:a16="http://schemas.microsoft.com/office/drawing/2014/main" id="{52660A92-BE97-5E4D-B7CC-727304207A0A}"/>
              </a:ext>
            </a:extLst>
          </p:cNvPr>
          <p:cNvSpPr>
            <a:spLocks noGrp="1"/>
          </p:cNvSpPr>
          <p:nvPr>
            <p:ph type="sldNum" sz="quarter" idx="12"/>
          </p:nvPr>
        </p:nvSpPr>
        <p:spPr/>
        <p:txBody>
          <a:bodyPr/>
          <a:lstStyle/>
          <a:p>
            <a:r>
              <a:rPr lang="en-US"/>
              <a:t>13</a:t>
            </a:r>
          </a:p>
        </p:txBody>
      </p:sp>
      <p:sp>
        <p:nvSpPr>
          <p:cNvPr id="7" name="Text Placeholder 6">
            <a:extLst>
              <a:ext uri="{FF2B5EF4-FFF2-40B4-BE49-F238E27FC236}">
                <a16:creationId xmlns:a16="http://schemas.microsoft.com/office/drawing/2014/main" id="{351AC5BE-A511-913D-E313-36208DB50CFB}"/>
              </a:ext>
            </a:extLst>
          </p:cNvPr>
          <p:cNvSpPr>
            <a:spLocks noGrp="1"/>
          </p:cNvSpPr>
          <p:nvPr>
            <p:ph type="body" sz="quarter" idx="13"/>
          </p:nvPr>
        </p:nvSpPr>
        <p:spPr/>
        <p:txBody>
          <a:bodyPr vert="horz" lIns="91440" tIns="45720" rIns="91440" bIns="45720" rtlCol="0" anchor="t">
            <a:noAutofit/>
          </a:bodyPr>
          <a:lstStyle/>
          <a:p>
            <a:r>
              <a:rPr lang="en-US"/>
              <a:t>Per ESSA, any school identified as in need of ATSI with a low performing subgroup that has not met the exit criteria for four consecutive years will be identified as in need of comprehensive support and improvement.</a:t>
            </a:r>
          </a:p>
        </p:txBody>
      </p:sp>
      <p:sp>
        <p:nvSpPr>
          <p:cNvPr id="10" name="Rectangle 9">
            <a:extLst>
              <a:ext uri="{FF2B5EF4-FFF2-40B4-BE49-F238E27FC236}">
                <a16:creationId xmlns:a16="http://schemas.microsoft.com/office/drawing/2014/main" id="{C002A326-0CCF-52D3-0688-1B556FD6D613}"/>
              </a:ext>
            </a:extLst>
          </p:cNvPr>
          <p:cNvSpPr/>
          <p:nvPr/>
        </p:nvSpPr>
        <p:spPr>
          <a:xfrm>
            <a:off x="695326" y="2559558"/>
            <a:ext cx="3276600" cy="2514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4000"/>
              <a:t>4 Years Identified as ATSI</a:t>
            </a:r>
          </a:p>
        </p:txBody>
      </p:sp>
      <p:sp>
        <p:nvSpPr>
          <p:cNvPr id="11" name="Arrow: Right 10">
            <a:extLst>
              <a:ext uri="{FF2B5EF4-FFF2-40B4-BE49-F238E27FC236}">
                <a16:creationId xmlns:a16="http://schemas.microsoft.com/office/drawing/2014/main" id="{2A0B3191-8699-A88B-75D6-443B5EA26888}"/>
              </a:ext>
            </a:extLst>
          </p:cNvPr>
          <p:cNvSpPr/>
          <p:nvPr/>
        </p:nvSpPr>
        <p:spPr>
          <a:xfrm>
            <a:off x="4531804" y="3697065"/>
            <a:ext cx="1564196" cy="484632"/>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2" name="Text Placeholder 11">
            <a:extLst>
              <a:ext uri="{FF2B5EF4-FFF2-40B4-BE49-F238E27FC236}">
                <a16:creationId xmlns:a16="http://schemas.microsoft.com/office/drawing/2014/main" id="{961AC456-AB57-655C-A98C-9477D276D216}"/>
              </a:ext>
            </a:extLst>
          </p:cNvPr>
          <p:cNvSpPr>
            <a:spLocks noGrp="1"/>
          </p:cNvSpPr>
          <p:nvPr>
            <p:ph type="body" sz="quarter" idx="14"/>
          </p:nvPr>
        </p:nvSpPr>
        <p:spPr>
          <a:xfrm>
            <a:off x="6787166" y="2452464"/>
            <a:ext cx="4842457" cy="2630398"/>
          </a:xfrm>
          <a:prstGeom prst="rect">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r>
              <a:rPr lang="en-US" sz="4000"/>
              <a:t>Identification of CSI</a:t>
            </a:r>
          </a:p>
        </p:txBody>
      </p:sp>
    </p:spTree>
    <p:extLst>
      <p:ext uri="{BB962C8B-B14F-4D97-AF65-F5344CB8AC3E}">
        <p14:creationId xmlns:p14="http://schemas.microsoft.com/office/powerpoint/2010/main" val="87504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D08F4-65CD-43BD-3EBA-7E00FEDE6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694807-4AEC-FCF7-3399-13715C39DF7E}"/>
              </a:ext>
            </a:extLst>
          </p:cNvPr>
          <p:cNvSpPr>
            <a:spLocks noGrp="1"/>
          </p:cNvSpPr>
          <p:nvPr>
            <p:ph type="title"/>
          </p:nvPr>
        </p:nvSpPr>
        <p:spPr/>
        <p:txBody>
          <a:bodyPr/>
          <a:lstStyle/>
          <a:p>
            <a:r>
              <a:rPr lang="en-US"/>
              <a:t>We all have a role in the RAR process</a:t>
            </a:r>
          </a:p>
        </p:txBody>
      </p:sp>
      <p:sp>
        <p:nvSpPr>
          <p:cNvPr id="5" name="Slide Number Placeholder 4">
            <a:extLst>
              <a:ext uri="{FF2B5EF4-FFF2-40B4-BE49-F238E27FC236}">
                <a16:creationId xmlns:a16="http://schemas.microsoft.com/office/drawing/2014/main" id="{584B2976-7449-8A53-424C-DD8D0D7B8248}"/>
              </a:ext>
            </a:extLst>
          </p:cNvPr>
          <p:cNvSpPr>
            <a:spLocks noGrp="1"/>
          </p:cNvSpPr>
          <p:nvPr>
            <p:ph type="sldNum" idx="12"/>
          </p:nvPr>
        </p:nvSpPr>
        <p:spPr/>
        <p:txBody>
          <a:bodyPr/>
          <a:lstStyle/>
          <a:p>
            <a:r>
              <a:rPr lang="en-US"/>
              <a:t>14</a:t>
            </a:r>
          </a:p>
        </p:txBody>
      </p:sp>
      <p:graphicFrame>
        <p:nvGraphicFramePr>
          <p:cNvPr id="7" name="Diagram 6">
            <a:extLst>
              <a:ext uri="{FF2B5EF4-FFF2-40B4-BE49-F238E27FC236}">
                <a16:creationId xmlns:a16="http://schemas.microsoft.com/office/drawing/2014/main" id="{3F2B9E84-572B-F4F7-8190-29FFCE6623B8}"/>
              </a:ext>
            </a:extLst>
          </p:cNvPr>
          <p:cNvGraphicFramePr/>
          <p:nvPr>
            <p:extLst>
              <p:ext uri="{D42A27DB-BD31-4B8C-83A1-F6EECF244321}">
                <p14:modId xmlns:p14="http://schemas.microsoft.com/office/powerpoint/2010/main" val="1626536428"/>
              </p:ext>
            </p:extLst>
          </p:nvPr>
        </p:nvGraphicFramePr>
        <p:xfrm>
          <a:off x="1053723" y="1263464"/>
          <a:ext cx="10437675" cy="4796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9374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E39AA-D161-7093-9E27-4ACDDB265729}"/>
              </a:ext>
            </a:extLst>
          </p:cNvPr>
          <p:cNvSpPr>
            <a:spLocks noGrp="1"/>
          </p:cNvSpPr>
          <p:nvPr>
            <p:ph type="title"/>
          </p:nvPr>
        </p:nvSpPr>
        <p:spPr/>
        <p:txBody>
          <a:bodyPr vert="horz" lIns="91440" tIns="45720" rIns="91440" bIns="45720" rtlCol="0" anchor="b">
            <a:normAutofit/>
          </a:bodyPr>
          <a:lstStyle/>
          <a:p>
            <a:pPr>
              <a:spcBef>
                <a:spcPct val="0"/>
              </a:spcBef>
            </a:pPr>
            <a:r>
              <a:rPr lang="en-US" sz="3600"/>
              <a:t>School Level Resource Allocation Reviews</a:t>
            </a:r>
            <a:endParaRPr lang="en-US" sz="3600" kern="1200">
              <a:latin typeface="+mj-lt"/>
              <a:ea typeface="+mj-ea"/>
              <a:cs typeface="+mj-cs"/>
            </a:endParaRPr>
          </a:p>
        </p:txBody>
      </p:sp>
      <p:sp>
        <p:nvSpPr>
          <p:cNvPr id="5" name="Slide Number Placeholder 4">
            <a:extLst>
              <a:ext uri="{FF2B5EF4-FFF2-40B4-BE49-F238E27FC236}">
                <a16:creationId xmlns:a16="http://schemas.microsoft.com/office/drawing/2014/main" id="{F318E4E3-717C-29FC-D0BD-E0144E7415DF}"/>
              </a:ext>
            </a:extLst>
          </p:cNvPr>
          <p:cNvSpPr>
            <a:spLocks noGrp="1"/>
          </p:cNvSpPr>
          <p:nvPr>
            <p:ph type="sldNum" sz="quarter" idx="12"/>
          </p:nvPr>
        </p:nvSpPr>
        <p:spPr/>
        <p:txBody>
          <a:bodyPr vert="horz" lIns="91440" tIns="45720" rIns="91440" bIns="45720" rtlCol="0">
            <a:normAutofit/>
          </a:bodyPr>
          <a:lstStyle/>
          <a:p>
            <a:pPr>
              <a:lnSpc>
                <a:spcPct val="90000"/>
              </a:lnSpc>
              <a:spcAft>
                <a:spcPts val="600"/>
              </a:spcAft>
            </a:pPr>
            <a:r>
              <a:rPr lang="en-US" sz="1400"/>
              <a:t>15</a:t>
            </a:r>
            <a:endParaRPr lang="en-US"/>
          </a:p>
        </p:txBody>
      </p:sp>
      <p:sp>
        <p:nvSpPr>
          <p:cNvPr id="18" name="Text Placeholder 17">
            <a:extLst>
              <a:ext uri="{FF2B5EF4-FFF2-40B4-BE49-F238E27FC236}">
                <a16:creationId xmlns:a16="http://schemas.microsoft.com/office/drawing/2014/main" id="{4169A59A-F278-EFE8-E531-8FA0994745E2}"/>
              </a:ext>
            </a:extLst>
          </p:cNvPr>
          <p:cNvSpPr>
            <a:spLocks noGrp="1"/>
          </p:cNvSpPr>
          <p:nvPr>
            <p:ph type="body" sz="quarter" idx="13"/>
          </p:nvPr>
        </p:nvSpPr>
        <p:spPr/>
        <p:txBody>
          <a:bodyPr vert="horz" lIns="91440" tIns="45720" rIns="91440" bIns="45720" rtlCol="0" anchor="t">
            <a:noAutofit/>
          </a:bodyPr>
          <a:lstStyle/>
          <a:p>
            <a:r>
              <a:rPr lang="en-US" b="1">
                <a:latin typeface="Franklin Gothic Demi Cond"/>
              </a:rPr>
              <a:t>To conduct an RAR, school leaders can use the “</a:t>
            </a:r>
            <a:r>
              <a:rPr lang="en-US" b="1" i="1">
                <a:latin typeface="Franklin Gothic Demi Cond"/>
              </a:rPr>
              <a:t>RAR: School Level Tool </a:t>
            </a:r>
            <a:r>
              <a:rPr lang="en-US" b="1">
                <a:latin typeface="Franklin Gothic Demi Cond"/>
              </a:rPr>
              <a:t>”</a:t>
            </a:r>
          </a:p>
        </p:txBody>
      </p:sp>
      <p:pic>
        <p:nvPicPr>
          <p:cNvPr id="11" name="Picture 10">
            <a:extLst>
              <a:ext uri="{FF2B5EF4-FFF2-40B4-BE49-F238E27FC236}">
                <a16:creationId xmlns:a16="http://schemas.microsoft.com/office/drawing/2014/main" id="{D6DA27F7-7A0C-6A28-B977-D11576A75047}"/>
              </a:ext>
            </a:extLst>
          </p:cNvPr>
          <p:cNvPicPr>
            <a:picLocks noChangeAspect="1"/>
          </p:cNvPicPr>
          <p:nvPr/>
        </p:nvPicPr>
        <p:blipFill>
          <a:blip r:embed="rId3"/>
          <a:stretch>
            <a:fillRect/>
          </a:stretch>
        </p:blipFill>
        <p:spPr>
          <a:xfrm>
            <a:off x="242747" y="1473105"/>
            <a:ext cx="6900688" cy="4482266"/>
          </a:xfrm>
          <a:prstGeom prst="rect">
            <a:avLst/>
          </a:prstGeom>
        </p:spPr>
      </p:pic>
      <p:pic>
        <p:nvPicPr>
          <p:cNvPr id="13" name="Picture 12">
            <a:extLst>
              <a:ext uri="{FF2B5EF4-FFF2-40B4-BE49-F238E27FC236}">
                <a16:creationId xmlns:a16="http://schemas.microsoft.com/office/drawing/2014/main" id="{2FFB194D-0418-5E8E-A93C-0B00B6001573}"/>
              </a:ext>
            </a:extLst>
          </p:cNvPr>
          <p:cNvPicPr>
            <a:picLocks noChangeAspect="1"/>
          </p:cNvPicPr>
          <p:nvPr/>
        </p:nvPicPr>
        <p:blipFill rotWithShape="1">
          <a:blip r:embed="rId4"/>
          <a:srcRect r="64682"/>
          <a:stretch/>
        </p:blipFill>
        <p:spPr>
          <a:xfrm>
            <a:off x="8199431" y="949744"/>
            <a:ext cx="3017813" cy="3541908"/>
          </a:xfrm>
          <a:prstGeom prst="rect">
            <a:avLst/>
          </a:prstGeom>
        </p:spPr>
      </p:pic>
      <p:cxnSp>
        <p:nvCxnSpPr>
          <p:cNvPr id="15" name="Straight Arrow Connector 14">
            <a:extLst>
              <a:ext uri="{FF2B5EF4-FFF2-40B4-BE49-F238E27FC236}">
                <a16:creationId xmlns:a16="http://schemas.microsoft.com/office/drawing/2014/main" id="{07D220C5-452D-6A7B-81F6-A59168148FDA}"/>
              </a:ext>
            </a:extLst>
          </p:cNvPr>
          <p:cNvCxnSpPr/>
          <p:nvPr/>
        </p:nvCxnSpPr>
        <p:spPr>
          <a:xfrm>
            <a:off x="7807545" y="1791340"/>
            <a:ext cx="783771" cy="4478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B63F1F2-2D5C-B6E0-91CD-AC04881943DD}"/>
              </a:ext>
            </a:extLst>
          </p:cNvPr>
          <p:cNvPicPr>
            <a:picLocks noChangeAspect="1"/>
          </p:cNvPicPr>
          <p:nvPr/>
        </p:nvPicPr>
        <p:blipFill>
          <a:blip r:embed="rId5"/>
          <a:stretch>
            <a:fillRect/>
          </a:stretch>
        </p:blipFill>
        <p:spPr>
          <a:xfrm>
            <a:off x="6117106" y="4766279"/>
            <a:ext cx="5951852" cy="1189092"/>
          </a:xfrm>
          <a:prstGeom prst="rect">
            <a:avLst/>
          </a:prstGeom>
          <a:ln w="38100">
            <a:solidFill>
              <a:schemeClr val="accent1"/>
            </a:solidFill>
          </a:ln>
        </p:spPr>
      </p:pic>
    </p:spTree>
    <p:extLst>
      <p:ext uri="{BB962C8B-B14F-4D97-AF65-F5344CB8AC3E}">
        <p14:creationId xmlns:p14="http://schemas.microsoft.com/office/powerpoint/2010/main" val="421189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0BB5-785B-0FDC-E62C-ED94EE2379E5}"/>
              </a:ext>
            </a:extLst>
          </p:cNvPr>
          <p:cNvSpPr>
            <a:spLocks noGrp="1"/>
          </p:cNvSpPr>
          <p:nvPr>
            <p:ph type="title"/>
          </p:nvPr>
        </p:nvSpPr>
        <p:spPr/>
        <p:txBody>
          <a:bodyPr/>
          <a:lstStyle/>
          <a:p>
            <a:r>
              <a:rPr lang="en-US"/>
              <a:t>School Level Activity</a:t>
            </a:r>
          </a:p>
        </p:txBody>
      </p:sp>
      <p:sp>
        <p:nvSpPr>
          <p:cNvPr id="3" name="Slide Number Placeholder 2">
            <a:extLst>
              <a:ext uri="{FF2B5EF4-FFF2-40B4-BE49-F238E27FC236}">
                <a16:creationId xmlns:a16="http://schemas.microsoft.com/office/drawing/2014/main" id="{8750A5A0-A8B2-87B8-40A9-F6DA6E146084}"/>
              </a:ext>
            </a:extLst>
          </p:cNvPr>
          <p:cNvSpPr>
            <a:spLocks noGrp="1"/>
          </p:cNvSpPr>
          <p:nvPr>
            <p:ph type="sldNum" sz="quarter" idx="12"/>
          </p:nvPr>
        </p:nvSpPr>
        <p:spPr/>
        <p:txBody>
          <a:bodyPr/>
          <a:lstStyle/>
          <a:p>
            <a:r>
              <a:rPr lang="en-US">
                <a:solidFill>
                  <a:prstClr val="white"/>
                </a:solidFill>
              </a:rPr>
              <a:t>16</a:t>
            </a:r>
            <a:endParaRPr lang="en-US"/>
          </a:p>
        </p:txBody>
      </p:sp>
      <p:sp>
        <p:nvSpPr>
          <p:cNvPr id="4" name="Text Placeholder 3">
            <a:extLst>
              <a:ext uri="{FF2B5EF4-FFF2-40B4-BE49-F238E27FC236}">
                <a16:creationId xmlns:a16="http://schemas.microsoft.com/office/drawing/2014/main" id="{A9CC34FD-CE3E-573C-9BC4-384C767AC4B5}"/>
              </a:ext>
            </a:extLst>
          </p:cNvPr>
          <p:cNvSpPr>
            <a:spLocks noGrp="1"/>
          </p:cNvSpPr>
          <p:nvPr>
            <p:ph type="body" sz="quarter" idx="13"/>
          </p:nvPr>
        </p:nvSpPr>
        <p:spPr/>
        <p:txBody>
          <a:bodyPr vert="horz" lIns="91440" tIns="45720" rIns="91440" bIns="45720" rtlCol="0" anchor="t">
            <a:noAutofit/>
          </a:bodyPr>
          <a:lstStyle/>
          <a:p>
            <a:pPr marL="285750" indent="-285750">
              <a:buFont typeface="Wingdings,Sans-Serif"/>
              <a:buChar char="ü"/>
            </a:pPr>
            <a:r>
              <a:rPr lang="en-US" sz="1800">
                <a:solidFill>
                  <a:schemeClr val="tx1"/>
                </a:solidFill>
                <a:latin typeface="Franklin Gothic Book"/>
                <a:cs typeface="Arial"/>
              </a:rPr>
              <a:t>Use the RIDE Report Card to identify subgroups at your school that have been identified as TSI/ATSI</a:t>
            </a:r>
          </a:p>
          <a:p>
            <a:pPr marL="285750" indent="-285750">
              <a:buFont typeface="Wingdings,Sans-Serif"/>
              <a:buChar char="ü"/>
            </a:pPr>
            <a:r>
              <a:rPr lang="en-US" sz="1800">
                <a:solidFill>
                  <a:schemeClr val="tx1"/>
                </a:solidFill>
                <a:latin typeface="Franklin Gothic Book"/>
                <a:cs typeface="Arial"/>
              </a:rPr>
              <a:t>Consider your school's schedule </a:t>
            </a:r>
            <a:r>
              <a:rPr lang="en-US" sz="1800" b="1">
                <a:solidFill>
                  <a:srgbClr val="FF0000"/>
                </a:solidFill>
                <a:latin typeface="Franklin Gothic Book"/>
                <a:cs typeface="Arial"/>
              </a:rPr>
              <a:t>OR</a:t>
            </a:r>
            <a:r>
              <a:rPr lang="en-US" sz="1800">
                <a:latin typeface="Franklin Gothic Book"/>
                <a:cs typeface="Arial"/>
              </a:rPr>
              <a:t> </a:t>
            </a:r>
            <a:r>
              <a:rPr lang="en-US" sz="1800">
                <a:solidFill>
                  <a:schemeClr val="tx1"/>
                </a:solidFill>
                <a:latin typeface="Franklin Gothic Book"/>
                <a:cs typeface="Arial"/>
              </a:rPr>
              <a:t>community collaboration/partnerships</a:t>
            </a:r>
            <a:endParaRPr lang="en-US" sz="1800">
              <a:solidFill>
                <a:schemeClr val="tx1"/>
              </a:solidFill>
              <a:latin typeface="Franklin Gothic Book"/>
            </a:endParaRPr>
          </a:p>
        </p:txBody>
      </p:sp>
      <p:sp>
        <p:nvSpPr>
          <p:cNvPr id="5" name="Text Placeholder 4">
            <a:extLst>
              <a:ext uri="{FF2B5EF4-FFF2-40B4-BE49-F238E27FC236}">
                <a16:creationId xmlns:a16="http://schemas.microsoft.com/office/drawing/2014/main" id="{76C70843-8060-7814-F0FC-CDF6D310F5D1}"/>
              </a:ext>
            </a:extLst>
          </p:cNvPr>
          <p:cNvSpPr>
            <a:spLocks noGrp="1"/>
          </p:cNvSpPr>
          <p:nvPr>
            <p:ph type="body" sz="quarter" idx="14"/>
          </p:nvPr>
        </p:nvSpPr>
        <p:spPr>
          <a:xfrm>
            <a:off x="6400800" y="2624099"/>
            <a:ext cx="5486400" cy="3259774"/>
          </a:xfrm>
        </p:spPr>
        <p:txBody>
          <a:bodyPr vert="horz" lIns="91440" tIns="45720" rIns="91440" bIns="45720" rtlCol="0" anchor="t">
            <a:noAutofit/>
          </a:bodyPr>
          <a:lstStyle/>
          <a:p>
            <a:pPr algn="ctr"/>
            <a:endParaRPr lang="en-US" sz="1800" b="1">
              <a:solidFill>
                <a:srgbClr val="FF0000"/>
              </a:solidFill>
            </a:endParaRPr>
          </a:p>
          <a:p>
            <a:pPr algn="ctr"/>
            <a:r>
              <a:rPr lang="en-US" sz="1800" b="1">
                <a:solidFill>
                  <a:srgbClr val="FF0000"/>
                </a:solidFill>
              </a:rPr>
              <a:t>Reflect on the following:</a:t>
            </a:r>
            <a:endParaRPr lang="en-US"/>
          </a:p>
          <a:p>
            <a:r>
              <a:rPr lang="en-US" sz="1800">
                <a:solidFill>
                  <a:schemeClr val="tx1"/>
                </a:solidFill>
              </a:rPr>
              <a:t>How does your schedule and/or community collaboration &amp; partnerships impact the low-performing subgroup(s)? </a:t>
            </a:r>
          </a:p>
        </p:txBody>
      </p:sp>
      <p:pic>
        <p:nvPicPr>
          <p:cNvPr id="9" name="Picture Placeholder 8" descr="Back with solid fill">
            <a:extLst>
              <a:ext uri="{FF2B5EF4-FFF2-40B4-BE49-F238E27FC236}">
                <a16:creationId xmlns:a16="http://schemas.microsoft.com/office/drawing/2014/main" id="{1CB19326-43A2-78FB-C02D-317AFF652B18}"/>
              </a:ext>
            </a:extLst>
          </p:cNvPr>
          <p:cNvPicPr>
            <a:picLocks noGrp="1" noChangeAspect="1"/>
          </p:cNvPicPr>
          <p:nvPr>
            <p:ph type="pic" sz="quarter" idx="15"/>
          </p:nvPr>
        </p:nvPicPr>
        <p:blipFill>
          <a:blip r:embed="rId3">
            <a:extLst>
              <a:ext uri="{96DAC541-7B7A-43D3-8B79-37D633B846F1}">
                <asvg:svgBlip xmlns:asvg="http://schemas.microsoft.com/office/drawing/2016/SVG/main" r:embed="rId4"/>
              </a:ext>
            </a:extLst>
          </a:blip>
          <a:srcRect t="2578" b="2578"/>
          <a:stretch/>
        </p:blipFill>
        <p:spPr>
          <a:xfrm>
            <a:off x="345835" y="203041"/>
            <a:ext cx="5788152" cy="5490492"/>
          </a:xfrm>
        </p:spPr>
      </p:pic>
      <p:pic>
        <p:nvPicPr>
          <p:cNvPr id="8" name="Picture 7" descr="A table with a group of people&#10;&#10;Description automatically generated">
            <a:extLst>
              <a:ext uri="{FF2B5EF4-FFF2-40B4-BE49-F238E27FC236}">
                <a16:creationId xmlns:a16="http://schemas.microsoft.com/office/drawing/2014/main" id="{7A55BEEC-B389-E8F5-2737-83A3F246F329}"/>
              </a:ext>
            </a:extLst>
          </p:cNvPr>
          <p:cNvPicPr>
            <a:picLocks noChangeAspect="1"/>
          </p:cNvPicPr>
          <p:nvPr/>
        </p:nvPicPr>
        <p:blipFill>
          <a:blip r:embed="rId5"/>
          <a:stretch>
            <a:fillRect/>
          </a:stretch>
        </p:blipFill>
        <p:spPr>
          <a:xfrm>
            <a:off x="154152" y="174353"/>
            <a:ext cx="6246478" cy="5835882"/>
          </a:xfrm>
          <a:prstGeom prst="rect">
            <a:avLst/>
          </a:prstGeom>
        </p:spPr>
      </p:pic>
      <p:cxnSp>
        <p:nvCxnSpPr>
          <p:cNvPr id="11" name="Straight Arrow Connector 10">
            <a:extLst>
              <a:ext uri="{FF2B5EF4-FFF2-40B4-BE49-F238E27FC236}">
                <a16:creationId xmlns:a16="http://schemas.microsoft.com/office/drawing/2014/main" id="{2884C2C2-B14F-5CE7-7E76-27E64CF27084}"/>
              </a:ext>
            </a:extLst>
          </p:cNvPr>
          <p:cNvCxnSpPr/>
          <p:nvPr/>
        </p:nvCxnSpPr>
        <p:spPr>
          <a:xfrm>
            <a:off x="187545" y="1389746"/>
            <a:ext cx="783771" cy="4478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731C4D2-9EEE-9472-7F8B-7F3FE1F667C8}"/>
              </a:ext>
            </a:extLst>
          </p:cNvPr>
          <p:cNvCxnSpPr/>
          <p:nvPr/>
        </p:nvCxnSpPr>
        <p:spPr>
          <a:xfrm>
            <a:off x="125761" y="4159718"/>
            <a:ext cx="783771" cy="4478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86E108D-DB10-A8C2-3649-803063F04406}"/>
              </a:ext>
            </a:extLst>
          </p:cNvPr>
          <p:cNvSpPr txBox="1"/>
          <p:nvPr/>
        </p:nvSpPr>
        <p:spPr>
          <a:xfrm>
            <a:off x="1466661" y="203041"/>
            <a:ext cx="1213165" cy="1193725"/>
          </a:xfrm>
          <a:prstGeom prst="rect">
            <a:avLst/>
          </a:prstGeom>
          <a:solidFill>
            <a:schemeClr val="accent2"/>
          </a:solidFill>
        </p:spPr>
        <p:txBody>
          <a:bodyPr wrap="square" rtlCol="0">
            <a:spAutoFit/>
          </a:bodyPr>
          <a:lstStyle/>
          <a:p>
            <a:pPr algn="l">
              <a:lnSpc>
                <a:spcPct val="123000"/>
              </a:lnSpc>
              <a:spcBef>
                <a:spcPts val="600"/>
              </a:spcBef>
              <a:spcAft>
                <a:spcPts val="600"/>
              </a:spcAft>
            </a:pPr>
            <a:r>
              <a:rPr lang="en-US" sz="1100" b="1">
                <a:solidFill>
                  <a:schemeClr val="bg1"/>
                </a:solidFill>
              </a:rPr>
              <a:t>English Learners </a:t>
            </a:r>
          </a:p>
          <a:p>
            <a:pPr algn="l">
              <a:lnSpc>
                <a:spcPct val="123000"/>
              </a:lnSpc>
              <a:spcBef>
                <a:spcPts val="600"/>
              </a:spcBef>
              <a:spcAft>
                <a:spcPts val="600"/>
              </a:spcAft>
            </a:pPr>
            <a:r>
              <a:rPr lang="en-US" sz="1000" b="1">
                <a:solidFill>
                  <a:schemeClr val="bg1"/>
                </a:solidFill>
              </a:rPr>
              <a:t>Achievement &amp; Growth, and Overall Low Performance</a:t>
            </a:r>
          </a:p>
        </p:txBody>
      </p:sp>
      <p:sp>
        <p:nvSpPr>
          <p:cNvPr id="12" name="TextBox 11">
            <a:extLst>
              <a:ext uri="{FF2B5EF4-FFF2-40B4-BE49-F238E27FC236}">
                <a16:creationId xmlns:a16="http://schemas.microsoft.com/office/drawing/2014/main" id="{34C99948-A20E-9E0B-A8DC-691C8BD6F381}"/>
              </a:ext>
            </a:extLst>
          </p:cNvPr>
          <p:cNvSpPr txBox="1"/>
          <p:nvPr/>
        </p:nvSpPr>
        <p:spPr>
          <a:xfrm>
            <a:off x="1443836" y="1613680"/>
            <a:ext cx="1915000" cy="697370"/>
          </a:xfrm>
          <a:prstGeom prst="rect">
            <a:avLst/>
          </a:prstGeom>
          <a:solidFill>
            <a:schemeClr val="accent2"/>
          </a:solidFill>
        </p:spPr>
        <p:txBody>
          <a:bodyPr wrap="square" rtlCol="0">
            <a:spAutoFit/>
          </a:bodyPr>
          <a:lstStyle/>
          <a:p>
            <a:pPr algn="l">
              <a:lnSpc>
                <a:spcPct val="123000"/>
              </a:lnSpc>
              <a:spcBef>
                <a:spcPts val="600"/>
              </a:spcBef>
              <a:spcAft>
                <a:spcPts val="600"/>
              </a:spcAft>
            </a:pPr>
            <a:r>
              <a:rPr lang="en-US" sz="1100" b="1">
                <a:solidFill>
                  <a:schemeClr val="bg1"/>
                </a:solidFill>
              </a:rPr>
              <a:t>EL teachers are available to supports gr.8 during science block</a:t>
            </a:r>
          </a:p>
        </p:txBody>
      </p:sp>
      <p:sp>
        <p:nvSpPr>
          <p:cNvPr id="14" name="TextBox 13">
            <a:extLst>
              <a:ext uri="{FF2B5EF4-FFF2-40B4-BE49-F238E27FC236}">
                <a16:creationId xmlns:a16="http://schemas.microsoft.com/office/drawing/2014/main" id="{0D560672-23A9-3BA7-08FB-6D655A7C7571}"/>
              </a:ext>
            </a:extLst>
          </p:cNvPr>
          <p:cNvSpPr txBox="1"/>
          <p:nvPr/>
        </p:nvSpPr>
        <p:spPr>
          <a:xfrm>
            <a:off x="1443836" y="4602380"/>
            <a:ext cx="1915000" cy="697370"/>
          </a:xfrm>
          <a:prstGeom prst="rect">
            <a:avLst/>
          </a:prstGeom>
          <a:solidFill>
            <a:schemeClr val="accent2"/>
          </a:solidFill>
        </p:spPr>
        <p:txBody>
          <a:bodyPr wrap="square" rtlCol="0">
            <a:spAutoFit/>
          </a:bodyPr>
          <a:lstStyle/>
          <a:p>
            <a:pPr algn="l">
              <a:lnSpc>
                <a:spcPct val="123000"/>
              </a:lnSpc>
              <a:spcBef>
                <a:spcPts val="600"/>
              </a:spcBef>
              <a:spcAft>
                <a:spcPts val="600"/>
              </a:spcAft>
            </a:pPr>
            <a:r>
              <a:rPr lang="en-US" sz="1100" b="1">
                <a:solidFill>
                  <a:schemeClr val="bg1"/>
                </a:solidFill>
              </a:rPr>
              <a:t>After school supports for language development with local university</a:t>
            </a:r>
          </a:p>
        </p:txBody>
      </p:sp>
    </p:spTree>
    <p:extLst>
      <p:ext uri="{BB962C8B-B14F-4D97-AF65-F5344CB8AC3E}">
        <p14:creationId xmlns:p14="http://schemas.microsoft.com/office/powerpoint/2010/main" val="391122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1664F1-8D34-5519-42CB-ED756A4103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568A38-97B5-E225-4267-08AD75D12BBA}"/>
              </a:ext>
            </a:extLst>
          </p:cNvPr>
          <p:cNvSpPr>
            <a:spLocks noGrp="1"/>
          </p:cNvSpPr>
          <p:nvPr>
            <p:ph type="title"/>
          </p:nvPr>
        </p:nvSpPr>
        <p:spPr>
          <a:xfrm>
            <a:off x="361325" y="-668309"/>
            <a:ext cx="6742132" cy="1616203"/>
          </a:xfrm>
        </p:spPr>
        <p:txBody>
          <a:bodyPr vert="horz" lIns="91440" tIns="45720" rIns="91440" bIns="45720" rtlCol="0" anchor="b">
            <a:normAutofit/>
          </a:bodyPr>
          <a:lstStyle/>
          <a:p>
            <a:pPr>
              <a:spcBef>
                <a:spcPct val="0"/>
              </a:spcBef>
            </a:pPr>
            <a:r>
              <a:rPr lang="en-US" sz="4400"/>
              <a:t>School Level RAR Tool</a:t>
            </a:r>
            <a:endParaRPr lang="en-US" sz="4400" kern="1200">
              <a:latin typeface="+mj-lt"/>
              <a:ea typeface="+mj-ea"/>
              <a:cs typeface="+mj-cs"/>
            </a:endParaRPr>
          </a:p>
        </p:txBody>
      </p:sp>
      <p:pic>
        <p:nvPicPr>
          <p:cNvPr id="7" name="Picture 6" descr="A close-up of a sign&#10;&#10;Description automatically generated">
            <a:extLst>
              <a:ext uri="{FF2B5EF4-FFF2-40B4-BE49-F238E27FC236}">
                <a16:creationId xmlns:a16="http://schemas.microsoft.com/office/drawing/2014/main" id="{96C253A0-8ACC-633E-5B52-4A98544A9412}"/>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655" r="12989" b="-3"/>
          <a:stretch/>
        </p:blipFill>
        <p:spPr>
          <a:xfrm>
            <a:off x="7039264" y="837652"/>
            <a:ext cx="4361354" cy="2255243"/>
          </a:xfrm>
          <a:prstGeom prst="rect">
            <a:avLst/>
          </a:prstGeom>
        </p:spPr>
      </p:pic>
      <p:pic>
        <p:nvPicPr>
          <p:cNvPr id="6" name="Picture 5">
            <a:extLst>
              <a:ext uri="{FF2B5EF4-FFF2-40B4-BE49-F238E27FC236}">
                <a16:creationId xmlns:a16="http://schemas.microsoft.com/office/drawing/2014/main" id="{1669C402-F359-0D7F-954C-B45B0D400E00}"/>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5519" r="1" b="9454"/>
          <a:stretch/>
        </p:blipFill>
        <p:spPr>
          <a:xfrm>
            <a:off x="7039265" y="3093309"/>
            <a:ext cx="4361368" cy="2266377"/>
          </a:xfrm>
          <a:prstGeom prst="rect">
            <a:avLst/>
          </a:prstGeom>
        </p:spPr>
      </p:pic>
      <p:sp>
        <p:nvSpPr>
          <p:cNvPr id="3" name="Text Placeholder 2">
            <a:extLst>
              <a:ext uri="{FF2B5EF4-FFF2-40B4-BE49-F238E27FC236}">
                <a16:creationId xmlns:a16="http://schemas.microsoft.com/office/drawing/2014/main" id="{F6B850FF-230C-4949-0AB4-86385E1FFD8C}"/>
              </a:ext>
            </a:extLst>
          </p:cNvPr>
          <p:cNvSpPr>
            <a:spLocks noGrp="1"/>
          </p:cNvSpPr>
          <p:nvPr>
            <p:ph type="body" idx="1"/>
          </p:nvPr>
        </p:nvSpPr>
        <p:spPr>
          <a:xfrm>
            <a:off x="432118" y="1279412"/>
            <a:ext cx="6069032" cy="4527332"/>
          </a:xfrm>
        </p:spPr>
        <p:txBody>
          <a:bodyPr vert="horz" lIns="91440" tIns="45720" rIns="91440" bIns="45720" rtlCol="0" anchor="t">
            <a:normAutofit fontScale="92500" lnSpcReduction="10000"/>
          </a:bodyPr>
          <a:lstStyle/>
          <a:p>
            <a:pPr marL="571500" indent="-571500">
              <a:buFont typeface="Wingdings" panose="05000000000000000000" pitchFamily="2" charset="2"/>
              <a:buChar char="q"/>
            </a:pPr>
            <a:r>
              <a:rPr lang="en-US" sz="2400">
                <a:solidFill>
                  <a:schemeClr val="tx1"/>
                </a:solidFill>
              </a:rPr>
              <a:t>What did you notice?</a:t>
            </a:r>
          </a:p>
          <a:p>
            <a:pPr marL="571500" indent="-571500">
              <a:buFont typeface="Wingdings" panose="05000000000000000000" pitchFamily="2" charset="2"/>
              <a:buChar char="q"/>
            </a:pPr>
            <a:r>
              <a:rPr lang="en-US" sz="2400">
                <a:solidFill>
                  <a:schemeClr val="tx1"/>
                </a:solidFill>
              </a:rPr>
              <a:t>What did you wonder?</a:t>
            </a:r>
          </a:p>
          <a:p>
            <a:pPr marL="571500" indent="-571500">
              <a:buClr>
                <a:srgbClr val="000000"/>
              </a:buClr>
              <a:buFont typeface="Wingdings" panose="05000000000000000000" pitchFamily="2" charset="2"/>
              <a:buChar char="q"/>
            </a:pPr>
            <a:r>
              <a:rPr lang="en-US" sz="2400" b="1">
                <a:solidFill>
                  <a:srgbClr val="FF0000"/>
                </a:solidFill>
              </a:rPr>
              <a:t>Based upon your review, what resource inequities have emerged? </a:t>
            </a:r>
          </a:p>
          <a:p>
            <a:pPr marL="571500" indent="-571500">
              <a:buClr>
                <a:srgbClr val="000000"/>
              </a:buClr>
              <a:buFont typeface="Wingdings" panose="05000000000000000000" pitchFamily="2" charset="2"/>
              <a:buChar char="q"/>
            </a:pPr>
            <a:r>
              <a:rPr lang="en-US" sz="2400">
                <a:solidFill>
                  <a:schemeClr val="tx1"/>
                </a:solidFill>
              </a:rPr>
              <a:t>What follow-up thoughts and/or questions do you have?</a:t>
            </a:r>
          </a:p>
          <a:p>
            <a:pPr marL="571500" indent="-571500">
              <a:buClr>
                <a:srgbClr val="000000"/>
              </a:buClr>
              <a:buFont typeface="Wingdings" panose="05000000000000000000" pitchFamily="2" charset="2"/>
              <a:buChar char="q"/>
            </a:pPr>
            <a:r>
              <a:rPr lang="en-US" sz="2400">
                <a:solidFill>
                  <a:schemeClr val="tx1"/>
                </a:solidFill>
              </a:rPr>
              <a:t>What opportunities have presented themselves based on your school building RAR?</a:t>
            </a:r>
          </a:p>
          <a:p>
            <a:pPr marL="571500" indent="-571500">
              <a:buClr>
                <a:srgbClr val="000000"/>
              </a:buClr>
              <a:buFont typeface="Wingdings" panose="05000000000000000000" pitchFamily="2" charset="2"/>
              <a:buChar char="q"/>
            </a:pPr>
            <a:r>
              <a:rPr lang="en-US" sz="2400" b="1">
                <a:solidFill>
                  <a:srgbClr val="FF0000"/>
                </a:solidFill>
              </a:rPr>
              <a:t>Are there additional resources and/or SIP revisions (goal, initiative, action steps) that are needed to address the needs of the identified subgroup(s)? </a:t>
            </a:r>
          </a:p>
        </p:txBody>
      </p:sp>
      <p:grpSp>
        <p:nvGrpSpPr>
          <p:cNvPr id="61" name="Group 60">
            <a:extLst>
              <a:ext uri="{FF2B5EF4-FFF2-40B4-BE49-F238E27FC236}">
                <a16:creationId xmlns:a16="http://schemas.microsoft.com/office/drawing/2014/main" id="{8955F0E6-6D7D-F65A-A6DC-8FAFEEADDB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62" name="Rectangle 61">
              <a:extLst>
                <a:ext uri="{FF2B5EF4-FFF2-40B4-BE49-F238E27FC236}">
                  <a16:creationId xmlns:a16="http://schemas.microsoft.com/office/drawing/2014/main" id="{6B18A423-3875-9056-00E3-F66A8E2AB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9B761D7A-6B43-4913-332F-5150CF4F33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4">
            <a:extLst>
              <a:ext uri="{FF2B5EF4-FFF2-40B4-BE49-F238E27FC236}">
                <a16:creationId xmlns:a16="http://schemas.microsoft.com/office/drawing/2014/main" id="{594336A8-446C-4B9D-82AE-126F0028D50F}"/>
              </a:ext>
            </a:extLst>
          </p:cNvPr>
          <p:cNvSpPr txBox="1">
            <a:spLocks/>
          </p:cNvSpPr>
          <p:nvPr/>
        </p:nvSpPr>
        <p:spPr>
          <a:xfrm>
            <a:off x="8610600" y="6176825"/>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17</a:t>
            </a:r>
          </a:p>
        </p:txBody>
      </p:sp>
    </p:spTree>
    <p:extLst>
      <p:ext uri="{BB962C8B-B14F-4D97-AF65-F5344CB8AC3E}">
        <p14:creationId xmlns:p14="http://schemas.microsoft.com/office/powerpoint/2010/main" val="993322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74A8F-992D-EA5E-D862-FC41EE0928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FA6CBC-6186-3FBD-DDE4-A3E49E3989F6}"/>
              </a:ext>
            </a:extLst>
          </p:cNvPr>
          <p:cNvSpPr>
            <a:spLocks noGrp="1"/>
          </p:cNvSpPr>
          <p:nvPr>
            <p:ph type="title"/>
          </p:nvPr>
        </p:nvSpPr>
        <p:spPr>
          <a:xfrm>
            <a:off x="304800" y="0"/>
            <a:ext cx="11152339" cy="1325700"/>
          </a:xfrm>
        </p:spPr>
        <p:txBody>
          <a:bodyPr/>
          <a:lstStyle/>
          <a:p>
            <a:r>
              <a:rPr lang="en-US">
                <a:hlinkClick r:id="rId3"/>
              </a:rPr>
              <a:t>LEA Resource Allocation Reviews</a:t>
            </a:r>
            <a:endParaRPr lang="en-US"/>
          </a:p>
        </p:txBody>
      </p:sp>
      <p:sp>
        <p:nvSpPr>
          <p:cNvPr id="5" name="Slide Number Placeholder 4">
            <a:extLst>
              <a:ext uri="{FF2B5EF4-FFF2-40B4-BE49-F238E27FC236}">
                <a16:creationId xmlns:a16="http://schemas.microsoft.com/office/drawing/2014/main" id="{B1A561F3-F2AA-A831-915A-3F09EA495746}"/>
              </a:ext>
            </a:extLst>
          </p:cNvPr>
          <p:cNvSpPr>
            <a:spLocks noGrp="1"/>
          </p:cNvSpPr>
          <p:nvPr>
            <p:ph type="sldNum" idx="12"/>
          </p:nvPr>
        </p:nvSpPr>
        <p:spPr/>
        <p:txBody>
          <a:bodyPr/>
          <a:lstStyle/>
          <a:p>
            <a:r>
              <a:rPr lang="en-US"/>
              <a:t>18</a:t>
            </a:r>
          </a:p>
        </p:txBody>
      </p:sp>
      <p:pic>
        <p:nvPicPr>
          <p:cNvPr id="8" name="Picture 7" descr="A screenshot of a school survey&#10;&#10;Description automatically generated">
            <a:extLst>
              <a:ext uri="{FF2B5EF4-FFF2-40B4-BE49-F238E27FC236}">
                <a16:creationId xmlns:a16="http://schemas.microsoft.com/office/drawing/2014/main" id="{3345587A-E208-DDE6-E2C3-05B955F37ADB}"/>
              </a:ext>
            </a:extLst>
          </p:cNvPr>
          <p:cNvPicPr>
            <a:picLocks noChangeAspect="1"/>
          </p:cNvPicPr>
          <p:nvPr/>
        </p:nvPicPr>
        <p:blipFill>
          <a:blip r:embed="rId4"/>
          <a:stretch>
            <a:fillRect/>
          </a:stretch>
        </p:blipFill>
        <p:spPr>
          <a:xfrm>
            <a:off x="3168370" y="1137779"/>
            <a:ext cx="8487499" cy="4749454"/>
          </a:xfrm>
          <a:prstGeom prst="rect">
            <a:avLst/>
          </a:prstGeom>
        </p:spPr>
      </p:pic>
      <p:sp>
        <p:nvSpPr>
          <p:cNvPr id="9" name="TextBox 8">
            <a:extLst>
              <a:ext uri="{FF2B5EF4-FFF2-40B4-BE49-F238E27FC236}">
                <a16:creationId xmlns:a16="http://schemas.microsoft.com/office/drawing/2014/main" id="{71D18435-6AA0-6989-EA64-3A51A68367C6}"/>
              </a:ext>
            </a:extLst>
          </p:cNvPr>
          <p:cNvSpPr txBox="1"/>
          <p:nvPr/>
        </p:nvSpPr>
        <p:spPr>
          <a:xfrm>
            <a:off x="304800" y="1961592"/>
            <a:ext cx="2827441" cy="12473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23000"/>
              </a:lnSpc>
              <a:spcBef>
                <a:spcPts val="600"/>
              </a:spcBef>
              <a:spcAft>
                <a:spcPts val="600"/>
              </a:spcAft>
            </a:pPr>
            <a:r>
              <a:rPr lang="en-US" sz="2100">
                <a:solidFill>
                  <a:schemeClr val="accent6"/>
                </a:solidFill>
                <a:latin typeface="+mj-lt"/>
              </a:rPr>
              <a:t>LEAs can use the “</a:t>
            </a:r>
            <a:r>
              <a:rPr lang="en-US" sz="2100" i="1">
                <a:solidFill>
                  <a:schemeClr val="accent6"/>
                </a:solidFill>
                <a:latin typeface="+mj-lt"/>
              </a:rPr>
              <a:t>UCOA Resource Allocation Review Dashboards</a:t>
            </a:r>
            <a:r>
              <a:rPr lang="en-US" sz="2100">
                <a:solidFill>
                  <a:schemeClr val="accent6"/>
                </a:solidFill>
                <a:latin typeface="+mj-lt"/>
              </a:rPr>
              <a:t>”</a:t>
            </a:r>
          </a:p>
        </p:txBody>
      </p:sp>
    </p:spTree>
    <p:extLst>
      <p:ext uri="{BB962C8B-B14F-4D97-AF65-F5344CB8AC3E}">
        <p14:creationId xmlns:p14="http://schemas.microsoft.com/office/powerpoint/2010/main" val="64614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348922" y="4582626"/>
            <a:ext cx="8266176" cy="838465"/>
          </a:xfrm>
        </p:spPr>
        <p:txBody>
          <a:bodyPr>
            <a:noAutofit/>
          </a:bodyPr>
          <a:lstStyle/>
          <a:p>
            <a:r>
              <a:rPr lang="en-US" sz="2800"/>
              <a:t>Webinar: Resource Allocation Review </a:t>
            </a:r>
          </a:p>
        </p:txBody>
      </p:sp>
      <p:sp>
        <p:nvSpPr>
          <p:cNvPr id="4" name="Subtitle 3"/>
          <p:cNvSpPr>
            <a:spLocks noGrp="1"/>
          </p:cNvSpPr>
          <p:nvPr>
            <p:ph type="subTitle" idx="1"/>
          </p:nvPr>
        </p:nvSpPr>
        <p:spPr>
          <a:xfrm>
            <a:off x="3353270" y="5238416"/>
            <a:ext cx="8266176" cy="1069848"/>
          </a:xfrm>
        </p:spPr>
        <p:txBody>
          <a:bodyPr vert="horz" lIns="91440" tIns="45720" rIns="91440" bIns="45720" rtlCol="0" anchor="t">
            <a:noAutofit/>
          </a:bodyPr>
          <a:lstStyle/>
          <a:p>
            <a:pPr>
              <a:lnSpc>
                <a:spcPct val="100000"/>
              </a:lnSpc>
            </a:pPr>
            <a:r>
              <a:rPr lang="en-US" sz="2000"/>
              <a:t>Office of School and District Improvement </a:t>
            </a:r>
          </a:p>
          <a:p>
            <a:pPr>
              <a:lnSpc>
                <a:spcPct val="100000"/>
              </a:lnSpc>
            </a:pPr>
            <a:r>
              <a:rPr lang="en-US" sz="2000"/>
              <a:t>Community Training &amp; Assistance Center – CTAC</a:t>
            </a:r>
            <a:endParaRPr lang="en-US"/>
          </a:p>
          <a:p>
            <a:pPr>
              <a:lnSpc>
                <a:spcPct val="100000"/>
              </a:lnSpc>
            </a:pPr>
            <a:r>
              <a:rPr lang="en-US" sz="2000"/>
              <a:t>February 29, 2024</a:t>
            </a:r>
            <a:endParaRPr lang="en-US"/>
          </a:p>
        </p:txBody>
      </p:sp>
      <p:pic>
        <p:nvPicPr>
          <p:cNvPr id="9" name="Picture 2" descr="Coloring Outside the Lines: Good Special Education Isn't a Place; It's a  Mindset | The 74">
            <a:extLst>
              <a:ext uri="{FF2B5EF4-FFF2-40B4-BE49-F238E27FC236}">
                <a16:creationId xmlns:a16="http://schemas.microsoft.com/office/drawing/2014/main" id="{9F7EFA3A-5AB4-D44E-98D8-1F13C7F7B759}"/>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20170" b="2017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12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21C8-9C15-D6E5-6E13-C4633CF0686F}"/>
              </a:ext>
            </a:extLst>
          </p:cNvPr>
          <p:cNvSpPr>
            <a:spLocks noGrp="1"/>
          </p:cNvSpPr>
          <p:nvPr>
            <p:ph type="title"/>
          </p:nvPr>
        </p:nvSpPr>
        <p:spPr>
          <a:xfrm>
            <a:off x="304799" y="104383"/>
            <a:ext cx="10223327" cy="1012550"/>
          </a:xfrm>
        </p:spPr>
        <p:txBody>
          <a:bodyPr/>
          <a:lstStyle/>
          <a:p>
            <a:r>
              <a:rPr lang="en-US"/>
              <a:t>UCOA Resource Allocation Dashboard Activity (Demo)</a:t>
            </a:r>
          </a:p>
        </p:txBody>
      </p:sp>
      <p:sp>
        <p:nvSpPr>
          <p:cNvPr id="3" name="Text Placeholder 2">
            <a:extLst>
              <a:ext uri="{FF2B5EF4-FFF2-40B4-BE49-F238E27FC236}">
                <a16:creationId xmlns:a16="http://schemas.microsoft.com/office/drawing/2014/main" id="{C628E47D-F572-FBAE-FD39-686763471F6C}"/>
              </a:ext>
            </a:extLst>
          </p:cNvPr>
          <p:cNvSpPr>
            <a:spLocks noGrp="1"/>
          </p:cNvSpPr>
          <p:nvPr>
            <p:ph type="body" idx="1"/>
          </p:nvPr>
        </p:nvSpPr>
        <p:spPr>
          <a:xfrm>
            <a:off x="569259" y="790395"/>
            <a:ext cx="10515600" cy="4689866"/>
          </a:xfrm>
        </p:spPr>
        <p:txBody>
          <a:bodyPr/>
          <a:lstStyle/>
          <a:p>
            <a:pPr marL="0" indent="0">
              <a:lnSpc>
                <a:spcPct val="123000"/>
              </a:lnSpc>
              <a:spcBef>
                <a:spcPts val="600"/>
              </a:spcBef>
              <a:spcAft>
                <a:spcPts val="600"/>
              </a:spcAft>
              <a:buClr>
                <a:srgbClr val="000000"/>
              </a:buClr>
              <a:buNone/>
            </a:pPr>
            <a:endParaRPr lang="en-US" sz="2400">
              <a:solidFill>
                <a:schemeClr val="tx1"/>
              </a:solidFill>
              <a:latin typeface="Franklin Gothic Book"/>
              <a:cs typeface="Arial"/>
            </a:endParaRPr>
          </a:p>
          <a:p>
            <a:pPr marL="285750" indent="-285750">
              <a:lnSpc>
                <a:spcPct val="123000"/>
              </a:lnSpc>
              <a:spcBef>
                <a:spcPts val="600"/>
              </a:spcBef>
              <a:spcAft>
                <a:spcPts val="600"/>
              </a:spcAft>
              <a:buClr>
                <a:srgbClr val="000000"/>
              </a:buClr>
              <a:buFont typeface="Wingdings"/>
              <a:buChar char="ü"/>
            </a:pPr>
            <a:r>
              <a:rPr lang="en-US" sz="2800">
                <a:solidFill>
                  <a:schemeClr val="tx1"/>
                </a:solidFill>
                <a:latin typeface="Franklin Gothic Book"/>
                <a:cs typeface="Arial"/>
              </a:rPr>
              <a:t>Following the model of the UCOA Resource Allocation Dashboard</a:t>
            </a:r>
            <a:endParaRPr lang="en-US" sz="2800">
              <a:solidFill>
                <a:schemeClr val="tx1"/>
              </a:solidFill>
            </a:endParaRPr>
          </a:p>
          <a:p>
            <a:pPr marL="285750" indent="-285750">
              <a:lnSpc>
                <a:spcPct val="123000"/>
              </a:lnSpc>
              <a:spcBef>
                <a:spcPts val="600"/>
              </a:spcBef>
              <a:spcAft>
                <a:spcPts val="600"/>
              </a:spcAft>
              <a:buClr>
                <a:srgbClr val="000000"/>
              </a:buClr>
              <a:buFont typeface="Wingdings"/>
              <a:buChar char="ü"/>
            </a:pPr>
            <a:r>
              <a:rPr lang="en-US" sz="2800">
                <a:solidFill>
                  <a:schemeClr val="tx1"/>
                </a:solidFill>
                <a:latin typeface="Franklin Gothic Book"/>
                <a:cs typeface="Arial"/>
              </a:rPr>
              <a:t>Use the link in the chat box to review the Dashboard for Cumberland</a:t>
            </a:r>
          </a:p>
          <a:p>
            <a:pPr marL="76200" indent="0">
              <a:buClr>
                <a:srgbClr val="000000"/>
              </a:buClr>
              <a:buNone/>
            </a:pPr>
            <a:r>
              <a:rPr lang="en-US" sz="2800" b="1">
                <a:solidFill>
                  <a:srgbClr val="FF0000"/>
                </a:solidFill>
                <a:latin typeface="Franklin Gothic Book"/>
                <a:cs typeface="Arial"/>
              </a:rPr>
              <a:t>Reflect on the following:</a:t>
            </a:r>
            <a:endParaRPr lang="en-US" sz="2800">
              <a:solidFill>
                <a:schemeClr val="tx1"/>
              </a:solidFill>
              <a:latin typeface="Franklin Gothic Book"/>
              <a:cs typeface="Arial"/>
            </a:endParaRPr>
          </a:p>
          <a:p>
            <a:pPr marL="76200" indent="0">
              <a:buClr>
                <a:srgbClr val="000000"/>
              </a:buClr>
              <a:buNone/>
            </a:pPr>
            <a:r>
              <a:rPr lang="en-US" sz="2800">
                <a:solidFill>
                  <a:schemeClr val="tx1"/>
                </a:solidFill>
                <a:latin typeface="Franklin Gothic Book"/>
                <a:cs typeface="Arial"/>
              </a:rPr>
              <a:t>(1) What school has the lowest proficiency? </a:t>
            </a:r>
          </a:p>
          <a:p>
            <a:pPr marL="76200" indent="0">
              <a:buNone/>
            </a:pPr>
            <a:r>
              <a:rPr lang="en-US" sz="2800">
                <a:solidFill>
                  <a:schemeClr val="tx1"/>
                </a:solidFill>
                <a:latin typeface="Franklin Gothic Book"/>
                <a:cs typeface="Arial"/>
              </a:rPr>
              <a:t>(2) What school has the highest PPE?</a:t>
            </a:r>
            <a:endParaRPr lang="en-US" sz="2800">
              <a:solidFill>
                <a:schemeClr val="tx1"/>
              </a:solidFill>
            </a:endParaRPr>
          </a:p>
          <a:p>
            <a:pPr marL="76200" indent="0">
              <a:buNone/>
            </a:pPr>
            <a:endParaRPr lang="en-US">
              <a:solidFill>
                <a:schemeClr val="tx1"/>
              </a:solidFill>
            </a:endParaRPr>
          </a:p>
        </p:txBody>
      </p:sp>
      <p:sp>
        <p:nvSpPr>
          <p:cNvPr id="5" name="Slide Number Placeholder 4">
            <a:extLst>
              <a:ext uri="{FF2B5EF4-FFF2-40B4-BE49-F238E27FC236}">
                <a16:creationId xmlns:a16="http://schemas.microsoft.com/office/drawing/2014/main" id="{40CE3C6E-3B44-3801-01DA-B981AA6E1BB8}"/>
              </a:ext>
            </a:extLst>
          </p:cNvPr>
          <p:cNvSpPr>
            <a:spLocks noGrp="1"/>
          </p:cNvSpPr>
          <p:nvPr>
            <p:ph type="sldNum" idx="12"/>
          </p:nvPr>
        </p:nvSpPr>
        <p:spPr/>
        <p:txBody>
          <a:bodyPr/>
          <a:lstStyle/>
          <a:p>
            <a:r>
              <a:rPr lang="en-US"/>
              <a:t>19</a:t>
            </a:r>
          </a:p>
        </p:txBody>
      </p:sp>
    </p:spTree>
    <p:extLst>
      <p:ext uri="{BB962C8B-B14F-4D97-AF65-F5344CB8AC3E}">
        <p14:creationId xmlns:p14="http://schemas.microsoft.com/office/powerpoint/2010/main" val="1205898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F21C8-9C15-D6E5-6E13-C4633CF0686F}"/>
              </a:ext>
            </a:extLst>
          </p:cNvPr>
          <p:cNvSpPr>
            <a:spLocks noGrp="1"/>
          </p:cNvSpPr>
          <p:nvPr>
            <p:ph type="title"/>
          </p:nvPr>
        </p:nvSpPr>
        <p:spPr>
          <a:xfrm>
            <a:off x="304799" y="104383"/>
            <a:ext cx="10223327" cy="1012550"/>
          </a:xfrm>
        </p:spPr>
        <p:txBody>
          <a:bodyPr/>
          <a:lstStyle/>
          <a:p>
            <a:r>
              <a:rPr lang="en-US"/>
              <a:t>UCOA Resource Allocation Dashboard Activity</a:t>
            </a:r>
          </a:p>
        </p:txBody>
      </p:sp>
      <p:sp>
        <p:nvSpPr>
          <p:cNvPr id="3" name="Text Placeholder 2">
            <a:extLst>
              <a:ext uri="{FF2B5EF4-FFF2-40B4-BE49-F238E27FC236}">
                <a16:creationId xmlns:a16="http://schemas.microsoft.com/office/drawing/2014/main" id="{C628E47D-F572-FBAE-FD39-686763471F6C}"/>
              </a:ext>
            </a:extLst>
          </p:cNvPr>
          <p:cNvSpPr>
            <a:spLocks noGrp="1"/>
          </p:cNvSpPr>
          <p:nvPr>
            <p:ph type="body" idx="1"/>
          </p:nvPr>
        </p:nvSpPr>
        <p:spPr>
          <a:xfrm>
            <a:off x="569259" y="705728"/>
            <a:ext cx="10515600" cy="4934459"/>
          </a:xfrm>
        </p:spPr>
        <p:txBody>
          <a:bodyPr/>
          <a:lstStyle/>
          <a:p>
            <a:pPr marL="0" indent="0">
              <a:lnSpc>
                <a:spcPct val="123000"/>
              </a:lnSpc>
              <a:spcBef>
                <a:spcPts val="600"/>
              </a:spcBef>
              <a:spcAft>
                <a:spcPts val="600"/>
              </a:spcAft>
              <a:buClr>
                <a:srgbClr val="000000"/>
              </a:buClr>
              <a:buNone/>
            </a:pPr>
            <a:endParaRPr lang="en-US" sz="2400">
              <a:solidFill>
                <a:schemeClr val="tx1"/>
              </a:solidFill>
              <a:cs typeface="Arial"/>
            </a:endParaRPr>
          </a:p>
          <a:p>
            <a:pPr marL="285750" indent="-285750">
              <a:lnSpc>
                <a:spcPct val="123000"/>
              </a:lnSpc>
              <a:spcBef>
                <a:spcPts val="600"/>
              </a:spcBef>
              <a:spcAft>
                <a:spcPts val="600"/>
              </a:spcAft>
              <a:buClr>
                <a:srgbClr val="000000"/>
              </a:buClr>
              <a:buFont typeface="Wingdings"/>
              <a:buChar char="ü"/>
            </a:pPr>
            <a:r>
              <a:rPr lang="en-US" sz="2800">
                <a:solidFill>
                  <a:schemeClr val="tx1"/>
                </a:solidFill>
                <a:latin typeface="Franklin Gothic Book"/>
                <a:cs typeface="Arial"/>
              </a:rPr>
              <a:t>Using the same link, find your LEA within the UCOA Resource Allocation Dashboards</a:t>
            </a:r>
          </a:p>
          <a:p>
            <a:pPr marL="285750" indent="-285750">
              <a:lnSpc>
                <a:spcPct val="123000"/>
              </a:lnSpc>
              <a:spcBef>
                <a:spcPts val="600"/>
              </a:spcBef>
              <a:spcAft>
                <a:spcPts val="600"/>
              </a:spcAft>
              <a:buClr>
                <a:srgbClr val="000000"/>
              </a:buClr>
              <a:buFont typeface="Wingdings"/>
              <a:buChar char="ü"/>
            </a:pPr>
            <a:r>
              <a:rPr lang="en-US" sz="2800">
                <a:solidFill>
                  <a:schemeClr val="tx1"/>
                </a:solidFill>
                <a:latin typeface="Franklin Gothic Book"/>
                <a:cs typeface="Arial"/>
              </a:rPr>
              <a:t>Select your LEA's Dashboard and explore the various tabs across the top</a:t>
            </a:r>
            <a:endParaRPr lang="en-US" sz="2800">
              <a:solidFill>
                <a:schemeClr val="tx1"/>
              </a:solidFill>
            </a:endParaRPr>
          </a:p>
          <a:p>
            <a:pPr marL="76200" indent="0">
              <a:buClr>
                <a:srgbClr val="000000"/>
              </a:buClr>
              <a:buNone/>
            </a:pPr>
            <a:r>
              <a:rPr lang="en-US" sz="2800" b="1">
                <a:solidFill>
                  <a:srgbClr val="FF0000"/>
                </a:solidFill>
                <a:latin typeface="Franklin Gothic Book"/>
                <a:cs typeface="Arial"/>
              </a:rPr>
              <a:t>Reflect on the following:</a:t>
            </a:r>
            <a:endParaRPr lang="en-US" sz="2800">
              <a:solidFill>
                <a:schemeClr val="tx1"/>
              </a:solidFill>
              <a:latin typeface="Franklin Gothic Book"/>
              <a:cs typeface="Arial"/>
            </a:endParaRPr>
          </a:p>
          <a:p>
            <a:pPr marL="76200" indent="0">
              <a:buClr>
                <a:srgbClr val="000000"/>
              </a:buClr>
              <a:buNone/>
            </a:pPr>
            <a:r>
              <a:rPr lang="en-US" sz="2800">
                <a:solidFill>
                  <a:schemeClr val="tx1"/>
                </a:solidFill>
                <a:latin typeface="Franklin Gothic Book"/>
                <a:cs typeface="Arial"/>
              </a:rPr>
              <a:t>(1) What stands out to you?</a:t>
            </a:r>
          </a:p>
          <a:p>
            <a:pPr marL="76200" indent="0">
              <a:buNone/>
            </a:pPr>
            <a:r>
              <a:rPr lang="en-US" sz="2800">
                <a:solidFill>
                  <a:schemeClr val="tx1"/>
                </a:solidFill>
                <a:latin typeface="Franklin Gothic Book"/>
                <a:cs typeface="Arial"/>
              </a:rPr>
              <a:t>(2) What do you want to explore further?</a:t>
            </a:r>
            <a:endParaRPr lang="en-US" sz="2800">
              <a:solidFill>
                <a:schemeClr val="tx1"/>
              </a:solidFill>
            </a:endParaRPr>
          </a:p>
          <a:p>
            <a:pPr marL="76200" indent="0">
              <a:buNone/>
            </a:pPr>
            <a:endParaRPr lang="en-US">
              <a:solidFill>
                <a:schemeClr val="tx1"/>
              </a:solidFill>
            </a:endParaRPr>
          </a:p>
          <a:p>
            <a:pPr>
              <a:buClr>
                <a:srgbClr val="000000"/>
              </a:buClr>
              <a:buFont typeface="Wingdings" panose="020B0604020202020204" pitchFamily="34" charset="0"/>
              <a:buChar char="ü"/>
            </a:pPr>
            <a:endParaRPr lang="en-US" sz="2400">
              <a:solidFill>
                <a:schemeClr val="tx1"/>
              </a:solidFill>
              <a:latin typeface="Franklin Gothic Book"/>
              <a:cs typeface="Arial"/>
            </a:endParaRPr>
          </a:p>
        </p:txBody>
      </p:sp>
      <p:sp>
        <p:nvSpPr>
          <p:cNvPr id="5" name="Slide Number Placeholder 4">
            <a:extLst>
              <a:ext uri="{FF2B5EF4-FFF2-40B4-BE49-F238E27FC236}">
                <a16:creationId xmlns:a16="http://schemas.microsoft.com/office/drawing/2014/main" id="{40CE3C6E-3B44-3801-01DA-B981AA6E1BB8}"/>
              </a:ext>
            </a:extLst>
          </p:cNvPr>
          <p:cNvSpPr>
            <a:spLocks noGrp="1"/>
          </p:cNvSpPr>
          <p:nvPr>
            <p:ph type="sldNum" idx="12"/>
          </p:nvPr>
        </p:nvSpPr>
        <p:spPr/>
        <p:txBody>
          <a:bodyPr/>
          <a:lstStyle/>
          <a:p>
            <a:r>
              <a:rPr lang="en-US"/>
              <a:t>20</a:t>
            </a:r>
          </a:p>
        </p:txBody>
      </p:sp>
    </p:spTree>
    <p:extLst>
      <p:ext uri="{BB962C8B-B14F-4D97-AF65-F5344CB8AC3E}">
        <p14:creationId xmlns:p14="http://schemas.microsoft.com/office/powerpoint/2010/main" val="2267754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5CC7-5CE3-4314-4CEB-3DF85A5C58E5}"/>
              </a:ext>
            </a:extLst>
          </p:cNvPr>
          <p:cNvSpPr>
            <a:spLocks noGrp="1"/>
          </p:cNvSpPr>
          <p:nvPr>
            <p:ph type="title"/>
          </p:nvPr>
        </p:nvSpPr>
        <p:spPr/>
        <p:txBody>
          <a:bodyPr/>
          <a:lstStyle/>
          <a:p>
            <a:r>
              <a:rPr lang="en-US"/>
              <a:t>UCOA Resource Allocation Review Dashboards</a:t>
            </a:r>
          </a:p>
        </p:txBody>
      </p:sp>
      <p:sp>
        <p:nvSpPr>
          <p:cNvPr id="3" name="Text Placeholder 2">
            <a:extLst>
              <a:ext uri="{FF2B5EF4-FFF2-40B4-BE49-F238E27FC236}">
                <a16:creationId xmlns:a16="http://schemas.microsoft.com/office/drawing/2014/main" id="{1AC8B1DE-16CB-10B2-2E6E-16926917CA8F}"/>
              </a:ext>
            </a:extLst>
          </p:cNvPr>
          <p:cNvSpPr>
            <a:spLocks noGrp="1"/>
          </p:cNvSpPr>
          <p:nvPr>
            <p:ph type="body" idx="1"/>
          </p:nvPr>
        </p:nvSpPr>
        <p:spPr>
          <a:xfrm>
            <a:off x="445655" y="1329170"/>
            <a:ext cx="10515600" cy="4351200"/>
          </a:xfrm>
        </p:spPr>
        <p:txBody>
          <a:bodyPr/>
          <a:lstStyle/>
          <a:p>
            <a:pPr marL="76200" indent="0">
              <a:buNone/>
            </a:pPr>
            <a:r>
              <a:rPr lang="en-US" sz="2800">
                <a:solidFill>
                  <a:schemeClr val="tx1"/>
                </a:solidFill>
              </a:rPr>
              <a:t>Reflection Questions</a:t>
            </a:r>
          </a:p>
          <a:p>
            <a:r>
              <a:rPr lang="en-US" sz="2800">
                <a:solidFill>
                  <a:schemeClr val="tx1"/>
                </a:solidFill>
              </a:rPr>
              <a:t>What did you notice?</a:t>
            </a:r>
          </a:p>
          <a:p>
            <a:pPr>
              <a:buClr>
                <a:srgbClr val="000000"/>
              </a:buClr>
            </a:pPr>
            <a:r>
              <a:rPr lang="en-US" sz="2800">
                <a:solidFill>
                  <a:schemeClr val="tx1"/>
                </a:solidFill>
              </a:rPr>
              <a:t>What did you wonder?</a:t>
            </a:r>
          </a:p>
          <a:p>
            <a:pPr>
              <a:buClr>
                <a:srgbClr val="000000"/>
              </a:buClr>
            </a:pPr>
            <a:r>
              <a:rPr lang="en-US" sz="2800">
                <a:solidFill>
                  <a:schemeClr val="tx1"/>
                </a:solidFill>
              </a:rPr>
              <a:t>What follow up thoughts and/or questions do you have?</a:t>
            </a:r>
          </a:p>
          <a:p>
            <a:pPr>
              <a:buClr>
                <a:srgbClr val="000000"/>
              </a:buClr>
            </a:pPr>
            <a:r>
              <a:rPr lang="en-US" sz="2800">
                <a:solidFill>
                  <a:schemeClr val="tx1"/>
                </a:solidFill>
              </a:rPr>
              <a:t>Are there additional resources and/or LEA Strategic Plan revisions (goal, initiative, action steps) that are needed to address the resource inequities?</a:t>
            </a:r>
          </a:p>
        </p:txBody>
      </p:sp>
      <p:sp>
        <p:nvSpPr>
          <p:cNvPr id="5" name="Slide Number Placeholder 4">
            <a:extLst>
              <a:ext uri="{FF2B5EF4-FFF2-40B4-BE49-F238E27FC236}">
                <a16:creationId xmlns:a16="http://schemas.microsoft.com/office/drawing/2014/main" id="{2A5C552B-A091-C845-89F0-6BBE82B69D40}"/>
              </a:ext>
            </a:extLst>
          </p:cNvPr>
          <p:cNvSpPr>
            <a:spLocks noGrp="1"/>
          </p:cNvSpPr>
          <p:nvPr>
            <p:ph type="sldNum" idx="12"/>
          </p:nvPr>
        </p:nvSpPr>
        <p:spPr/>
        <p:txBody>
          <a:bodyPr/>
          <a:lstStyle/>
          <a:p>
            <a:r>
              <a:rPr lang="en-US"/>
              <a:t>21</a:t>
            </a:r>
          </a:p>
        </p:txBody>
      </p:sp>
    </p:spTree>
    <p:extLst>
      <p:ext uri="{BB962C8B-B14F-4D97-AF65-F5344CB8AC3E}">
        <p14:creationId xmlns:p14="http://schemas.microsoft.com/office/powerpoint/2010/main" val="3440348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8D713-0702-BED2-3BB3-3724081F2A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3455FF-E2C5-6221-6B47-261B7DE53EB5}"/>
              </a:ext>
            </a:extLst>
          </p:cNvPr>
          <p:cNvSpPr>
            <a:spLocks noGrp="1"/>
          </p:cNvSpPr>
          <p:nvPr>
            <p:ph type="title"/>
          </p:nvPr>
        </p:nvSpPr>
        <p:spPr>
          <a:xfrm>
            <a:off x="304800" y="0"/>
            <a:ext cx="11152339" cy="1325700"/>
          </a:xfrm>
        </p:spPr>
        <p:txBody>
          <a:bodyPr/>
          <a:lstStyle/>
          <a:p>
            <a:r>
              <a:rPr lang="en-US" sz="4400"/>
              <a:t>RAR Wrap-Up</a:t>
            </a:r>
          </a:p>
        </p:txBody>
      </p:sp>
      <p:sp>
        <p:nvSpPr>
          <p:cNvPr id="3" name="Text Placeholder 2">
            <a:extLst>
              <a:ext uri="{FF2B5EF4-FFF2-40B4-BE49-F238E27FC236}">
                <a16:creationId xmlns:a16="http://schemas.microsoft.com/office/drawing/2014/main" id="{E5FC07F9-01C2-4661-7848-EE7E7C6E626D}"/>
              </a:ext>
            </a:extLst>
          </p:cNvPr>
          <p:cNvSpPr>
            <a:spLocks noGrp="1"/>
          </p:cNvSpPr>
          <p:nvPr>
            <p:ph type="body" idx="1"/>
          </p:nvPr>
        </p:nvSpPr>
        <p:spPr>
          <a:xfrm>
            <a:off x="389351" y="1219849"/>
            <a:ext cx="11328026" cy="5272544"/>
          </a:xfrm>
        </p:spPr>
        <p:txBody>
          <a:bodyPr/>
          <a:lstStyle/>
          <a:p>
            <a:pPr marL="76200" indent="0">
              <a:buClr>
                <a:srgbClr val="000000"/>
              </a:buClr>
              <a:buNone/>
            </a:pPr>
            <a:r>
              <a:rPr lang="en-US" sz="2800" b="1">
                <a:solidFill>
                  <a:schemeClr val="tx1"/>
                </a:solidFill>
              </a:rPr>
              <a:t>Once a LEA and schools have completed the RAR, central office and school leaders will prepare for next steps  </a:t>
            </a:r>
            <a:r>
              <a:rPr lang="en-US" sz="2800"/>
              <a:t> </a:t>
            </a:r>
            <a:endParaRPr lang="en-US"/>
          </a:p>
          <a:p>
            <a:pPr marL="285750" indent="-285750">
              <a:buClr>
                <a:srgbClr val="000000"/>
              </a:buClr>
              <a:buFont typeface="Arial"/>
              <a:buChar char="•"/>
            </a:pPr>
            <a:r>
              <a:rPr lang="en-US" sz="2800">
                <a:solidFill>
                  <a:schemeClr val="tx1"/>
                </a:solidFill>
              </a:rPr>
              <a:t>Given the discussion and the inequities that have emerged:</a:t>
            </a:r>
          </a:p>
          <a:p>
            <a:pPr marL="742950" lvl="1">
              <a:buClr>
                <a:srgbClr val="000000"/>
              </a:buClr>
              <a:buFont typeface="Courier New"/>
              <a:buChar char="o"/>
            </a:pPr>
            <a:r>
              <a:rPr lang="en-US" sz="2800">
                <a:solidFill>
                  <a:schemeClr val="tx1"/>
                </a:solidFill>
              </a:rPr>
              <a:t>Consider how the distribution and use of resources have impacted student outcomes.</a:t>
            </a:r>
            <a:endParaRPr lang="en-US">
              <a:solidFill>
                <a:schemeClr val="tx1"/>
              </a:solidFill>
            </a:endParaRPr>
          </a:p>
          <a:p>
            <a:pPr marL="742950" lvl="1">
              <a:buClr>
                <a:srgbClr val="000000"/>
              </a:buClr>
              <a:buFont typeface="Courier New"/>
              <a:buChar char="o"/>
            </a:pPr>
            <a:r>
              <a:rPr lang="en-US" sz="2800">
                <a:solidFill>
                  <a:schemeClr val="tx1"/>
                </a:solidFill>
              </a:rPr>
              <a:t>Consider what next steps could be implemented to address the inequities.</a:t>
            </a:r>
            <a:endParaRPr lang="en-US">
              <a:solidFill>
                <a:schemeClr val="tx1"/>
              </a:solidFill>
            </a:endParaRPr>
          </a:p>
          <a:p>
            <a:pPr marL="361950" lvl="1" indent="0">
              <a:buClr>
                <a:srgbClr val="000000"/>
              </a:buClr>
              <a:buNone/>
            </a:pPr>
            <a:endParaRPr lang="en-US" sz="2800">
              <a:solidFill>
                <a:schemeClr val="tx1"/>
              </a:solidFill>
            </a:endParaRPr>
          </a:p>
          <a:p>
            <a:pPr marL="285750" indent="-285750">
              <a:buClr>
                <a:srgbClr val="000000"/>
              </a:buClr>
              <a:buFont typeface="Arial"/>
              <a:buChar char="•"/>
            </a:pPr>
            <a:r>
              <a:rPr lang="en-US" sz="2800">
                <a:solidFill>
                  <a:schemeClr val="tx1"/>
                </a:solidFill>
              </a:rPr>
              <a:t>School level resource inequities need to be named and addressed in the CSIP/SIP at the goal, initiative, or action step level. </a:t>
            </a:r>
            <a:r>
              <a:rPr lang="en-US" sz="2000">
                <a:solidFill>
                  <a:schemeClr val="tx1"/>
                </a:solidFill>
              </a:rPr>
              <a:t> </a:t>
            </a:r>
            <a:r>
              <a:rPr lang="en-US" sz="2800">
                <a:solidFill>
                  <a:schemeClr val="accent1"/>
                </a:solidFill>
              </a:rPr>
              <a:t>This will be identified within the SPS (coming soon).</a:t>
            </a:r>
            <a:r>
              <a:rPr lang="en-US" sz="2000">
                <a:solidFill>
                  <a:schemeClr val="tx1"/>
                </a:solidFill>
              </a:rPr>
              <a:t> </a:t>
            </a:r>
          </a:p>
          <a:p>
            <a:pPr marL="76200" indent="0">
              <a:buNone/>
            </a:pPr>
            <a:endParaRPr lang="en-US" sz="2800" b="1" u="sng">
              <a:solidFill>
                <a:schemeClr val="accent2"/>
              </a:solidFill>
            </a:endParaRPr>
          </a:p>
        </p:txBody>
      </p:sp>
      <p:sp>
        <p:nvSpPr>
          <p:cNvPr id="5" name="Slide Number Placeholder 4">
            <a:extLst>
              <a:ext uri="{FF2B5EF4-FFF2-40B4-BE49-F238E27FC236}">
                <a16:creationId xmlns:a16="http://schemas.microsoft.com/office/drawing/2014/main" id="{18E256C5-0527-6E10-4587-E19AA485BD25}"/>
              </a:ext>
            </a:extLst>
          </p:cNvPr>
          <p:cNvSpPr>
            <a:spLocks noGrp="1"/>
          </p:cNvSpPr>
          <p:nvPr>
            <p:ph type="sldNum" idx="12"/>
          </p:nvPr>
        </p:nvSpPr>
        <p:spPr/>
        <p:txBody>
          <a:bodyPr/>
          <a:lstStyle/>
          <a:p>
            <a:r>
              <a:rPr lang="en-US"/>
              <a:t>22</a:t>
            </a:r>
          </a:p>
        </p:txBody>
      </p:sp>
      <p:pic>
        <p:nvPicPr>
          <p:cNvPr id="6" name="Picture 5" descr="Arrows pointing arrows and text on a blackboard&#10;&#10;Description automatically generated">
            <a:extLst>
              <a:ext uri="{FF2B5EF4-FFF2-40B4-BE49-F238E27FC236}">
                <a16:creationId xmlns:a16="http://schemas.microsoft.com/office/drawing/2014/main" id="{E0293195-73ED-2148-0919-208FDEE53AC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812703" y="165496"/>
            <a:ext cx="2151498" cy="1054743"/>
          </a:xfrm>
          <a:prstGeom prst="rect">
            <a:avLst/>
          </a:prstGeom>
        </p:spPr>
      </p:pic>
    </p:spTree>
    <p:extLst>
      <p:ext uri="{BB962C8B-B14F-4D97-AF65-F5344CB8AC3E}">
        <p14:creationId xmlns:p14="http://schemas.microsoft.com/office/powerpoint/2010/main" val="2977193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6ED5-D6D0-D446-7952-D217453AE0E4}"/>
              </a:ext>
            </a:extLst>
          </p:cNvPr>
          <p:cNvSpPr>
            <a:spLocks noGrp="1"/>
          </p:cNvSpPr>
          <p:nvPr>
            <p:ph type="title"/>
          </p:nvPr>
        </p:nvSpPr>
        <p:spPr/>
        <p:txBody>
          <a:bodyPr/>
          <a:lstStyle/>
          <a:p>
            <a:r>
              <a:rPr lang="en-US" sz="4400"/>
              <a:t>Resources</a:t>
            </a:r>
          </a:p>
        </p:txBody>
      </p:sp>
      <p:sp>
        <p:nvSpPr>
          <p:cNvPr id="3" name="Text Placeholder 2">
            <a:extLst>
              <a:ext uri="{FF2B5EF4-FFF2-40B4-BE49-F238E27FC236}">
                <a16:creationId xmlns:a16="http://schemas.microsoft.com/office/drawing/2014/main" id="{683EA0B9-6AEB-275D-B8E7-E554B3711D4F}"/>
              </a:ext>
            </a:extLst>
          </p:cNvPr>
          <p:cNvSpPr>
            <a:spLocks noGrp="1"/>
          </p:cNvSpPr>
          <p:nvPr>
            <p:ph type="body" idx="1"/>
          </p:nvPr>
        </p:nvSpPr>
        <p:spPr>
          <a:xfrm>
            <a:off x="307631" y="785146"/>
            <a:ext cx="10515600" cy="4351200"/>
          </a:xfrm>
          <a:prstGeom prst="roundRect">
            <a:avLst/>
          </a:prstGeom>
        </p:spPr>
        <p:txBody>
          <a:bodyPr/>
          <a:lstStyle/>
          <a:p>
            <a:pPr marL="76200" indent="0">
              <a:buNone/>
            </a:pPr>
            <a:r>
              <a:rPr lang="en-US" sz="2800" b="1">
                <a:solidFill>
                  <a:schemeClr val="accent1"/>
                </a:solidFill>
              </a:rPr>
              <a:t>RIDE’s RAR Resources:</a:t>
            </a:r>
          </a:p>
          <a:p>
            <a:r>
              <a:rPr lang="en-US" sz="2800">
                <a:solidFill>
                  <a:srgbClr val="0070C0"/>
                </a:solidFill>
                <a:hlinkClick r:id="rId3">
                  <a:extLst>
                    <a:ext uri="{A12FA001-AC4F-418D-AE19-62706E023703}">
                      <ahyp:hlinkClr xmlns:ahyp="http://schemas.microsoft.com/office/drawing/2018/hyperlinkcolor" val="tx"/>
                    </a:ext>
                  </a:extLst>
                </a:hlinkClick>
              </a:rPr>
              <a:t>UCOA Resource Allocation Review Dashboard</a:t>
            </a:r>
            <a:endParaRPr lang="en-US" sz="2800">
              <a:solidFill>
                <a:srgbClr val="0070C0"/>
              </a:solidFill>
            </a:endParaRPr>
          </a:p>
          <a:p>
            <a:r>
              <a:rPr lang="en-US" sz="2800">
                <a:solidFill>
                  <a:schemeClr val="tx1"/>
                </a:solidFill>
              </a:rPr>
              <a:t>Resource Allocation Review Process Guide – coming soon</a:t>
            </a:r>
          </a:p>
          <a:p>
            <a:r>
              <a:rPr lang="en-US" sz="2800">
                <a:solidFill>
                  <a:schemeClr val="tx1"/>
                </a:solidFill>
              </a:rPr>
              <a:t>LEA RAR Document (for LEAs with CSI Schools)*</a:t>
            </a:r>
          </a:p>
          <a:p>
            <a:r>
              <a:rPr lang="en-US" sz="2800">
                <a:solidFill>
                  <a:schemeClr val="tx1"/>
                </a:solidFill>
              </a:rPr>
              <a:t>School Level RAR Tool*</a:t>
            </a:r>
          </a:p>
          <a:p>
            <a:pPr lvl="2"/>
            <a:r>
              <a:rPr lang="en-US" sz="2400">
                <a:solidFill>
                  <a:schemeClr val="tx1"/>
                </a:solidFill>
              </a:rPr>
              <a:t>(*) available on website on 3/1</a:t>
            </a:r>
            <a:endParaRPr lang="en-US" sz="2800">
              <a:solidFill>
                <a:schemeClr val="tx1"/>
              </a:solidFill>
            </a:endParaRPr>
          </a:p>
          <a:p>
            <a:pPr marL="76200" indent="0">
              <a:buNone/>
            </a:pPr>
            <a:r>
              <a:rPr lang="en-US" sz="2800" b="1">
                <a:solidFill>
                  <a:schemeClr val="accent1"/>
                </a:solidFill>
              </a:rPr>
              <a:t>RAR Documents:</a:t>
            </a:r>
          </a:p>
          <a:p>
            <a:r>
              <a:rPr lang="en-US" sz="2800">
                <a:solidFill>
                  <a:schemeClr val="accent2">
                    <a:lumMod val="60000"/>
                    <a:lumOff val="40000"/>
                  </a:schemeClr>
                </a:solidFill>
                <a:hlinkClick r:id="rId4">
                  <a:extLst>
                    <a:ext uri="{A12FA001-AC4F-418D-AE19-62706E023703}">
                      <ahyp:hlinkClr xmlns:ahyp="http://schemas.microsoft.com/office/drawing/2018/hyperlinkcolor" val="tx"/>
                    </a:ext>
                  </a:extLst>
                </a:hlinkClick>
              </a:rPr>
              <a:t>Rhode Island’s ESSA State Plan</a:t>
            </a:r>
            <a:endParaRPr lang="en-US" sz="2800">
              <a:solidFill>
                <a:schemeClr val="accent2">
                  <a:lumMod val="60000"/>
                  <a:lumOff val="40000"/>
                </a:schemeClr>
              </a:solidFill>
            </a:endParaRPr>
          </a:p>
          <a:p>
            <a:r>
              <a:rPr lang="en-US" sz="2800">
                <a:solidFill>
                  <a:schemeClr val="accent2">
                    <a:lumMod val="60000"/>
                    <a:lumOff val="40000"/>
                  </a:schemeClr>
                </a:solidFill>
                <a:hlinkClick r:id="rId5">
                  <a:extLst>
                    <a:ext uri="{A12FA001-AC4F-418D-AE19-62706E023703}">
                      <ahyp:hlinkClr xmlns:ahyp="http://schemas.microsoft.com/office/drawing/2018/hyperlinkcolor" val="tx"/>
                    </a:ext>
                  </a:extLst>
                </a:hlinkClick>
              </a:rPr>
              <a:t>Every Student Succeeds Act (ESSA)</a:t>
            </a:r>
            <a:endParaRPr lang="en-US" sz="2800">
              <a:solidFill>
                <a:schemeClr val="accent2">
                  <a:lumMod val="60000"/>
                  <a:lumOff val="40000"/>
                </a:schemeClr>
              </a:solidFill>
            </a:endParaRPr>
          </a:p>
          <a:p>
            <a:r>
              <a:rPr lang="en-US" sz="2800">
                <a:solidFill>
                  <a:schemeClr val="accent2">
                    <a:lumMod val="60000"/>
                    <a:lumOff val="40000"/>
                  </a:schemeClr>
                </a:solidFill>
                <a:hlinkClick r:id="rId6">
                  <a:extLst>
                    <a:ext uri="{A12FA001-AC4F-418D-AE19-62706E023703}">
                      <ahyp:hlinkClr xmlns:ahyp="http://schemas.microsoft.com/office/drawing/2018/hyperlinkcolor" val="tx"/>
                    </a:ext>
                  </a:extLst>
                </a:hlinkClick>
              </a:rPr>
              <a:t>Letter to Chief State School Officers </a:t>
            </a:r>
            <a:r>
              <a:rPr lang="en-US" sz="2800">
                <a:solidFill>
                  <a:schemeClr val="tx1"/>
                </a:solidFill>
              </a:rPr>
              <a:t>regarding RARs</a:t>
            </a:r>
          </a:p>
        </p:txBody>
      </p:sp>
      <p:sp>
        <p:nvSpPr>
          <p:cNvPr id="5" name="Slide Number Placeholder 4">
            <a:extLst>
              <a:ext uri="{FF2B5EF4-FFF2-40B4-BE49-F238E27FC236}">
                <a16:creationId xmlns:a16="http://schemas.microsoft.com/office/drawing/2014/main" id="{2D0D7580-D5AD-3C85-4F80-9A586A075EF6}"/>
              </a:ext>
            </a:extLst>
          </p:cNvPr>
          <p:cNvSpPr>
            <a:spLocks noGrp="1"/>
          </p:cNvSpPr>
          <p:nvPr>
            <p:ph type="sldNum" idx="12"/>
          </p:nvPr>
        </p:nvSpPr>
        <p:spPr/>
        <p:txBody>
          <a:bodyPr/>
          <a:lstStyle/>
          <a:p>
            <a:r>
              <a:rPr lang="en-US"/>
              <a:t>23</a:t>
            </a:r>
          </a:p>
        </p:txBody>
      </p:sp>
    </p:spTree>
    <p:extLst>
      <p:ext uri="{BB962C8B-B14F-4D97-AF65-F5344CB8AC3E}">
        <p14:creationId xmlns:p14="http://schemas.microsoft.com/office/powerpoint/2010/main" val="382561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9AB0E59-F319-ABE7-01C2-7C4020FCFE87}"/>
              </a:ext>
            </a:extLst>
          </p:cNvPr>
          <p:cNvSpPr>
            <a:spLocks noGrp="1"/>
          </p:cNvSpPr>
          <p:nvPr>
            <p:ph type="sldNum" idx="12"/>
          </p:nvPr>
        </p:nvSpPr>
        <p:spPr/>
        <p:txBody>
          <a:bodyPr/>
          <a:lstStyle/>
          <a:p>
            <a:r>
              <a:rPr lang="en-US"/>
              <a:t>24</a:t>
            </a:r>
          </a:p>
        </p:txBody>
      </p:sp>
      <p:sp>
        <p:nvSpPr>
          <p:cNvPr id="4" name="Oval 3">
            <a:extLst>
              <a:ext uri="{FF2B5EF4-FFF2-40B4-BE49-F238E27FC236}">
                <a16:creationId xmlns:a16="http://schemas.microsoft.com/office/drawing/2014/main" id="{C8C5E059-97F4-5B19-5460-92B36DD75EE2}"/>
              </a:ext>
            </a:extLst>
          </p:cNvPr>
          <p:cNvSpPr/>
          <p:nvPr/>
        </p:nvSpPr>
        <p:spPr>
          <a:xfrm>
            <a:off x="288120" y="1640243"/>
            <a:ext cx="4146487" cy="3174928"/>
          </a:xfrm>
          <a:prstGeom prst="roundRect">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600"/>
              </a:spcBef>
              <a:spcAft>
                <a:spcPts val="600"/>
              </a:spcAft>
            </a:pPr>
            <a:r>
              <a:rPr lang="en-US" sz="2400">
                <a:latin typeface="+mj-lt"/>
              </a:rPr>
              <a:t>For questions, </a:t>
            </a:r>
          </a:p>
          <a:p>
            <a:pPr algn="ctr">
              <a:spcBef>
                <a:spcPts val="600"/>
              </a:spcBef>
              <a:spcAft>
                <a:spcPts val="600"/>
              </a:spcAft>
            </a:pPr>
            <a:r>
              <a:rPr lang="en-US" sz="2400">
                <a:latin typeface="+mj-lt"/>
              </a:rPr>
              <a:t>contact the </a:t>
            </a:r>
          </a:p>
          <a:p>
            <a:pPr algn="ctr">
              <a:spcBef>
                <a:spcPts val="600"/>
              </a:spcBef>
              <a:spcAft>
                <a:spcPts val="600"/>
              </a:spcAft>
            </a:pPr>
            <a:r>
              <a:rPr lang="en-US" sz="2400">
                <a:latin typeface="+mj-lt"/>
              </a:rPr>
              <a:t>Office of School and District Improvement </a:t>
            </a:r>
          </a:p>
          <a:p>
            <a:pPr algn="ctr">
              <a:spcBef>
                <a:spcPts val="600"/>
              </a:spcBef>
              <a:spcAft>
                <a:spcPts val="600"/>
              </a:spcAft>
            </a:pPr>
            <a:r>
              <a:rPr lang="en-US" sz="2400">
                <a:latin typeface="+mj-lt"/>
              </a:rPr>
              <a:t>osdi@ride.ri.gov</a:t>
            </a:r>
          </a:p>
        </p:txBody>
      </p:sp>
      <p:pic>
        <p:nvPicPr>
          <p:cNvPr id="7" name="Picture 6" descr="A qr code with a few black squares&#10;&#10;Description automatically generated">
            <a:extLst>
              <a:ext uri="{FF2B5EF4-FFF2-40B4-BE49-F238E27FC236}">
                <a16:creationId xmlns:a16="http://schemas.microsoft.com/office/drawing/2014/main" id="{4FC682C2-A1A6-8715-41F9-7B44C12AB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1308" y="1640243"/>
            <a:ext cx="3375892" cy="3375892"/>
          </a:xfrm>
          <a:prstGeom prst="rect">
            <a:avLst/>
          </a:prstGeom>
        </p:spPr>
      </p:pic>
      <p:pic>
        <p:nvPicPr>
          <p:cNvPr id="8" name="Content Placeholder 6" descr="Colorful letters on a white background&#10;&#10;Description automatically generated">
            <a:extLst>
              <a:ext uri="{FF2B5EF4-FFF2-40B4-BE49-F238E27FC236}">
                <a16:creationId xmlns:a16="http://schemas.microsoft.com/office/drawing/2014/main" id="{68A04BD5-3977-76B3-D0B7-710574526BE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95721" y="244593"/>
            <a:ext cx="2466222" cy="2466222"/>
          </a:xfrm>
          <a:prstGeom prst="rect">
            <a:avLst/>
          </a:prstGeom>
          <a:noFill/>
          <a:ln>
            <a:noFill/>
          </a:ln>
        </p:spPr>
      </p:pic>
      <p:sp>
        <p:nvSpPr>
          <p:cNvPr id="10" name="TextBox 9">
            <a:extLst>
              <a:ext uri="{FF2B5EF4-FFF2-40B4-BE49-F238E27FC236}">
                <a16:creationId xmlns:a16="http://schemas.microsoft.com/office/drawing/2014/main" id="{2888B043-67B8-770C-7888-4B364675C5F0}"/>
              </a:ext>
            </a:extLst>
          </p:cNvPr>
          <p:cNvSpPr txBox="1"/>
          <p:nvPr/>
        </p:nvSpPr>
        <p:spPr>
          <a:xfrm>
            <a:off x="4910080" y="4692008"/>
            <a:ext cx="3125755" cy="648254"/>
          </a:xfrm>
          <a:prstGeom prst="rect">
            <a:avLst/>
          </a:prstGeom>
          <a:noFill/>
        </p:spPr>
        <p:txBody>
          <a:bodyPr wrap="square">
            <a:spAutoFit/>
          </a:bodyPr>
          <a:lstStyle/>
          <a:p>
            <a:pPr algn="ctr">
              <a:lnSpc>
                <a:spcPct val="90000"/>
              </a:lnSpc>
              <a:spcBef>
                <a:spcPts val="1000"/>
              </a:spcBef>
            </a:pPr>
            <a:r>
              <a:rPr lang="en-US" sz="2000" kern="1200">
                <a:solidFill>
                  <a:srgbClr val="00B050"/>
                </a:solidFill>
                <a:latin typeface="Baguet Script" panose="020F0502020204030204" pitchFamily="2" charset="0"/>
              </a:rPr>
              <a:t>We appreciate your time and partnership!</a:t>
            </a:r>
          </a:p>
        </p:txBody>
      </p:sp>
      <p:sp>
        <p:nvSpPr>
          <p:cNvPr id="12" name="TextBox 11">
            <a:extLst>
              <a:ext uri="{FF2B5EF4-FFF2-40B4-BE49-F238E27FC236}">
                <a16:creationId xmlns:a16="http://schemas.microsoft.com/office/drawing/2014/main" id="{8972F96D-7B86-28BA-1FE8-791521085BB0}"/>
              </a:ext>
            </a:extLst>
          </p:cNvPr>
          <p:cNvSpPr txBox="1"/>
          <p:nvPr/>
        </p:nvSpPr>
        <p:spPr>
          <a:xfrm>
            <a:off x="4434607" y="2328153"/>
            <a:ext cx="4033042" cy="2246769"/>
          </a:xfrm>
          <a:prstGeom prst="rect">
            <a:avLst/>
          </a:prstGeom>
          <a:noFill/>
        </p:spPr>
        <p:txBody>
          <a:bodyPr wrap="square">
            <a:spAutoFit/>
          </a:bodyPr>
          <a:lstStyle/>
          <a:p>
            <a:pPr algn="ctr"/>
            <a:r>
              <a:rPr lang="en-US" sz="2800" b="1">
                <a:solidFill>
                  <a:schemeClr val="tx1"/>
                </a:solidFill>
              </a:rPr>
              <a:t>LEA &amp; School Colleagues</a:t>
            </a:r>
            <a:br>
              <a:rPr lang="en-US" sz="2800" b="1">
                <a:solidFill>
                  <a:schemeClr val="tx1"/>
                </a:solidFill>
              </a:rPr>
            </a:br>
            <a:br>
              <a:rPr lang="en-US" sz="2800" b="1">
                <a:solidFill>
                  <a:schemeClr val="tx1"/>
                </a:solidFill>
              </a:rPr>
            </a:br>
            <a:r>
              <a:rPr lang="en-US" sz="2800" b="1">
                <a:solidFill>
                  <a:schemeClr val="tx1"/>
                </a:solidFill>
              </a:rPr>
              <a:t>CTAC Partners</a:t>
            </a:r>
            <a:br>
              <a:rPr lang="en-US" sz="2800" b="1">
                <a:solidFill>
                  <a:schemeClr val="tx1"/>
                </a:solidFill>
              </a:rPr>
            </a:br>
            <a:r>
              <a:rPr lang="en-US" sz="2800" b="1">
                <a:solidFill>
                  <a:schemeClr val="tx1"/>
                </a:solidFill>
              </a:rPr>
              <a:t>Lee Rutledge &amp;</a:t>
            </a:r>
          </a:p>
          <a:p>
            <a:pPr algn="ctr"/>
            <a:r>
              <a:rPr lang="en-US" sz="2800" b="1">
                <a:solidFill>
                  <a:schemeClr val="tx1"/>
                </a:solidFill>
              </a:rPr>
              <a:t>Shelley Nixon-Green</a:t>
            </a:r>
            <a:endParaRPr lang="en-US" sz="2800" b="1"/>
          </a:p>
        </p:txBody>
      </p:sp>
      <p:sp>
        <p:nvSpPr>
          <p:cNvPr id="13" name="Title 1">
            <a:extLst>
              <a:ext uri="{FF2B5EF4-FFF2-40B4-BE49-F238E27FC236}">
                <a16:creationId xmlns:a16="http://schemas.microsoft.com/office/drawing/2014/main" id="{4F52FAF5-7F1F-8001-64D6-EE758A5419CB}"/>
              </a:ext>
            </a:extLst>
          </p:cNvPr>
          <p:cNvSpPr>
            <a:spLocks noGrp="1"/>
          </p:cNvSpPr>
          <p:nvPr>
            <p:ph type="title"/>
          </p:nvPr>
        </p:nvSpPr>
        <p:spPr>
          <a:xfrm>
            <a:off x="304800" y="0"/>
            <a:ext cx="10515600" cy="1325700"/>
          </a:xfrm>
        </p:spPr>
        <p:txBody>
          <a:bodyPr/>
          <a:lstStyle/>
          <a:p>
            <a:r>
              <a:rPr lang="en-US" sz="4400"/>
              <a:t>Closing </a:t>
            </a:r>
          </a:p>
        </p:txBody>
      </p:sp>
      <p:sp>
        <p:nvSpPr>
          <p:cNvPr id="14" name="TextBox 13">
            <a:extLst>
              <a:ext uri="{FF2B5EF4-FFF2-40B4-BE49-F238E27FC236}">
                <a16:creationId xmlns:a16="http://schemas.microsoft.com/office/drawing/2014/main" id="{BE692916-2053-D568-CE6B-659A8FB96E99}"/>
              </a:ext>
            </a:extLst>
          </p:cNvPr>
          <p:cNvSpPr txBox="1"/>
          <p:nvPr/>
        </p:nvSpPr>
        <p:spPr>
          <a:xfrm>
            <a:off x="8691327" y="1231044"/>
            <a:ext cx="3069613" cy="503856"/>
          </a:xfrm>
          <a:prstGeom prst="rect">
            <a:avLst/>
          </a:prstGeom>
          <a:noFill/>
        </p:spPr>
        <p:txBody>
          <a:bodyPr wrap="square" rtlCol="0">
            <a:spAutoFit/>
          </a:bodyPr>
          <a:lstStyle/>
          <a:p>
            <a:pPr algn="ctr">
              <a:lnSpc>
                <a:spcPct val="123000"/>
              </a:lnSpc>
              <a:spcBef>
                <a:spcPts val="600"/>
              </a:spcBef>
              <a:spcAft>
                <a:spcPts val="600"/>
              </a:spcAft>
            </a:pPr>
            <a:r>
              <a:rPr lang="en-US" sz="2400" b="1">
                <a:solidFill>
                  <a:schemeClr val="accent1"/>
                </a:solidFill>
              </a:rPr>
              <a:t>Webinar Feedback</a:t>
            </a:r>
          </a:p>
        </p:txBody>
      </p:sp>
    </p:spTree>
    <p:extLst>
      <p:ext uri="{BB962C8B-B14F-4D97-AF65-F5344CB8AC3E}">
        <p14:creationId xmlns:p14="http://schemas.microsoft.com/office/powerpoint/2010/main" val="52984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BC59-0872-2189-3784-21AAD0A9F42F}"/>
              </a:ext>
            </a:extLst>
          </p:cNvPr>
          <p:cNvSpPr>
            <a:spLocks noGrp="1"/>
          </p:cNvSpPr>
          <p:nvPr>
            <p:ph type="title"/>
          </p:nvPr>
        </p:nvSpPr>
        <p:spPr/>
        <p:txBody>
          <a:bodyPr/>
          <a:lstStyle/>
          <a:p>
            <a:r>
              <a:rPr lang="en-US"/>
              <a:t>Warm-Up Activity </a:t>
            </a:r>
          </a:p>
        </p:txBody>
      </p:sp>
      <p:sp>
        <p:nvSpPr>
          <p:cNvPr id="3" name="Text Placeholder 2">
            <a:extLst>
              <a:ext uri="{FF2B5EF4-FFF2-40B4-BE49-F238E27FC236}">
                <a16:creationId xmlns:a16="http://schemas.microsoft.com/office/drawing/2014/main" id="{EE20383E-A542-C658-92A2-FE0DD11B7271}"/>
              </a:ext>
            </a:extLst>
          </p:cNvPr>
          <p:cNvSpPr>
            <a:spLocks noGrp="1"/>
          </p:cNvSpPr>
          <p:nvPr>
            <p:ph type="body" idx="1"/>
          </p:nvPr>
        </p:nvSpPr>
        <p:spPr>
          <a:xfrm>
            <a:off x="692063" y="1387214"/>
            <a:ext cx="10515600" cy="4351200"/>
          </a:xfrm>
        </p:spPr>
        <p:txBody>
          <a:bodyPr/>
          <a:lstStyle/>
          <a:p>
            <a:pPr>
              <a:buFont typeface="Wingdings" panose="05000000000000000000" pitchFamily="2" charset="2"/>
              <a:buChar char="Ø"/>
            </a:pPr>
            <a:r>
              <a:rPr lang="en-US" sz="2800">
                <a:solidFill>
                  <a:schemeClr val="tx1"/>
                </a:solidFill>
              </a:rPr>
              <a:t>Which animal describes how you feel when someone mentions Resource Allocation Reviews?</a:t>
            </a:r>
          </a:p>
          <a:p>
            <a:pPr marL="76200" indent="0">
              <a:buNone/>
            </a:pPr>
            <a:endParaRPr lang="en-US"/>
          </a:p>
          <a:p>
            <a:pPr marL="76200" indent="0">
              <a:buNone/>
            </a:pPr>
            <a:endParaRPr lang="en-US"/>
          </a:p>
        </p:txBody>
      </p:sp>
      <p:sp>
        <p:nvSpPr>
          <p:cNvPr id="5" name="Slide Number Placeholder 4">
            <a:extLst>
              <a:ext uri="{FF2B5EF4-FFF2-40B4-BE49-F238E27FC236}">
                <a16:creationId xmlns:a16="http://schemas.microsoft.com/office/drawing/2014/main" id="{337266D4-5E12-4FEC-ED3F-F60D1BD4F5F3}"/>
              </a:ext>
            </a:extLst>
          </p:cNvPr>
          <p:cNvSpPr>
            <a:spLocks noGrp="1"/>
          </p:cNvSpPr>
          <p:nvPr>
            <p:ph type="sldNum" idx="12"/>
          </p:nvPr>
        </p:nvSpPr>
        <p:spPr/>
        <p:txBody>
          <a:bodyPr/>
          <a:lstStyle/>
          <a:p>
            <a:r>
              <a:rPr lang="en-US"/>
              <a:t>2</a:t>
            </a:r>
          </a:p>
        </p:txBody>
      </p:sp>
      <p:pic>
        <p:nvPicPr>
          <p:cNvPr id="6" name="Google Shape;837;g237cceee99a_9_836" descr="1. Turtle&#10;2. Monkey&#10;3. Dog&#10;4. Cat&#10;5. Dolphin">
            <a:extLst>
              <a:ext uri="{FF2B5EF4-FFF2-40B4-BE49-F238E27FC236}">
                <a16:creationId xmlns:a16="http://schemas.microsoft.com/office/drawing/2014/main" id="{91A953CB-C7AB-3891-112A-211FF6283981}"/>
              </a:ext>
            </a:extLst>
          </p:cNvPr>
          <p:cNvPicPr preferRelativeResize="0"/>
          <p:nvPr/>
        </p:nvPicPr>
        <p:blipFill rotWithShape="1">
          <a:blip r:embed="rId3">
            <a:alphaModFix/>
          </a:blip>
          <a:srcRect t="25429" b="37474"/>
          <a:stretch/>
        </p:blipFill>
        <p:spPr>
          <a:xfrm>
            <a:off x="0" y="2493818"/>
            <a:ext cx="12192000" cy="2419927"/>
          </a:xfrm>
          <a:prstGeom prst="rect">
            <a:avLst/>
          </a:prstGeom>
          <a:noFill/>
          <a:ln>
            <a:noFill/>
          </a:ln>
        </p:spPr>
      </p:pic>
    </p:spTree>
    <p:extLst>
      <p:ext uri="{BB962C8B-B14F-4D97-AF65-F5344CB8AC3E}">
        <p14:creationId xmlns:p14="http://schemas.microsoft.com/office/powerpoint/2010/main" val="2629639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EF611-FA9F-74C6-F0C7-F34AE85F1F0E}"/>
              </a:ext>
            </a:extLst>
          </p:cNvPr>
          <p:cNvSpPr>
            <a:spLocks noGrp="1"/>
          </p:cNvSpPr>
          <p:nvPr>
            <p:ph type="title"/>
          </p:nvPr>
        </p:nvSpPr>
        <p:spPr/>
        <p:txBody>
          <a:bodyPr/>
          <a:lstStyle/>
          <a:p>
            <a:r>
              <a:rPr lang="en-US"/>
              <a:t>Objectives</a:t>
            </a:r>
          </a:p>
        </p:txBody>
      </p:sp>
      <p:sp>
        <p:nvSpPr>
          <p:cNvPr id="3" name="Text Placeholder 2">
            <a:extLst>
              <a:ext uri="{FF2B5EF4-FFF2-40B4-BE49-F238E27FC236}">
                <a16:creationId xmlns:a16="http://schemas.microsoft.com/office/drawing/2014/main" id="{2A1344F4-0470-6AA3-1E23-C370397E79B7}"/>
              </a:ext>
            </a:extLst>
          </p:cNvPr>
          <p:cNvSpPr>
            <a:spLocks noGrp="1"/>
          </p:cNvSpPr>
          <p:nvPr>
            <p:ph type="body" idx="1"/>
          </p:nvPr>
        </p:nvSpPr>
        <p:spPr>
          <a:xfrm>
            <a:off x="497941" y="1325700"/>
            <a:ext cx="10707894" cy="4351200"/>
          </a:xfrm>
        </p:spPr>
        <p:txBody>
          <a:bodyPr/>
          <a:lstStyle/>
          <a:p>
            <a:pPr marL="76200" indent="0">
              <a:buNone/>
            </a:pPr>
            <a:r>
              <a:rPr lang="en-US" sz="2800" b="1">
                <a:solidFill>
                  <a:schemeClr val="tx1"/>
                </a:solidFill>
              </a:rPr>
              <a:t>By the end of today’s webinar, participants will:</a:t>
            </a:r>
          </a:p>
          <a:p>
            <a:pPr>
              <a:buFont typeface="Wingdings" panose="05000000000000000000" pitchFamily="2" charset="2"/>
              <a:buChar char="q"/>
            </a:pPr>
            <a:r>
              <a:rPr lang="en-US" sz="2800">
                <a:solidFill>
                  <a:schemeClr val="tx1"/>
                </a:solidFill>
              </a:rPr>
              <a:t>Demonstrate understanding of the Resource Allocation Review requirements and tools</a:t>
            </a:r>
          </a:p>
          <a:p>
            <a:pPr lvl="1">
              <a:buFont typeface="Wingdings" panose="05000000000000000000" pitchFamily="2" charset="2"/>
              <a:buChar char="q"/>
            </a:pPr>
            <a:r>
              <a:rPr lang="en-US" sz="2800">
                <a:solidFill>
                  <a:schemeClr val="tx1"/>
                </a:solidFill>
              </a:rPr>
              <a:t>What is a Resource Allocation Review?</a:t>
            </a:r>
          </a:p>
          <a:p>
            <a:pPr lvl="1">
              <a:buFont typeface="Wingdings" panose="05000000000000000000" pitchFamily="2" charset="2"/>
              <a:buChar char="q"/>
            </a:pPr>
            <a:r>
              <a:rPr lang="en-US" sz="2800">
                <a:solidFill>
                  <a:schemeClr val="tx1"/>
                </a:solidFill>
              </a:rPr>
              <a:t> Who needs to do a Resource Allocation Review?</a:t>
            </a:r>
          </a:p>
          <a:p>
            <a:pPr lvl="1">
              <a:buFont typeface="Wingdings" panose="05000000000000000000" pitchFamily="2" charset="2"/>
              <a:buChar char="q"/>
            </a:pPr>
            <a:r>
              <a:rPr lang="en-US" sz="2800">
                <a:solidFill>
                  <a:schemeClr val="tx1"/>
                </a:solidFill>
              </a:rPr>
              <a:t>Why should I do a Resource Allocation Review?</a:t>
            </a:r>
          </a:p>
          <a:p>
            <a:pPr>
              <a:buClr>
                <a:srgbClr val="000000"/>
              </a:buClr>
              <a:buFont typeface="Wingdings" panose="05000000000000000000" pitchFamily="2" charset="2"/>
              <a:buChar char="q"/>
            </a:pPr>
            <a:r>
              <a:rPr lang="en-US" sz="2800">
                <a:solidFill>
                  <a:schemeClr val="tx1"/>
                </a:solidFill>
              </a:rPr>
              <a:t>Be prepared to engage in and/or facilitate a Resource Allocation Review </a:t>
            </a:r>
            <a:endParaRPr lang="en-US" sz="2800" strike="sngStrike">
              <a:solidFill>
                <a:schemeClr val="tx1"/>
              </a:solidFill>
            </a:endParaRPr>
          </a:p>
          <a:p>
            <a:pPr marL="76200" indent="0">
              <a:buClr>
                <a:srgbClr val="000000"/>
              </a:buClr>
              <a:buNone/>
            </a:pPr>
            <a:endParaRPr lang="en-US" sz="2800"/>
          </a:p>
        </p:txBody>
      </p:sp>
      <p:sp>
        <p:nvSpPr>
          <p:cNvPr id="5" name="Slide Number Placeholder 4">
            <a:extLst>
              <a:ext uri="{FF2B5EF4-FFF2-40B4-BE49-F238E27FC236}">
                <a16:creationId xmlns:a16="http://schemas.microsoft.com/office/drawing/2014/main" id="{EC53795A-0856-14EE-E7A1-1C3F5883C87C}"/>
              </a:ext>
            </a:extLst>
          </p:cNvPr>
          <p:cNvSpPr>
            <a:spLocks noGrp="1"/>
          </p:cNvSpPr>
          <p:nvPr>
            <p:ph type="sldNum" idx="12"/>
          </p:nvPr>
        </p:nvSpPr>
        <p:spPr/>
        <p:txBody>
          <a:bodyPr/>
          <a:lstStyle/>
          <a:p>
            <a:r>
              <a:rPr lang="en-US"/>
              <a:t>3</a:t>
            </a:r>
          </a:p>
        </p:txBody>
      </p:sp>
    </p:spTree>
    <p:extLst>
      <p:ext uri="{BB962C8B-B14F-4D97-AF65-F5344CB8AC3E}">
        <p14:creationId xmlns:p14="http://schemas.microsoft.com/office/powerpoint/2010/main" val="1003118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3AD0-8C2A-0E63-F4A6-F4A5EB6D950E}"/>
              </a:ext>
            </a:extLst>
          </p:cNvPr>
          <p:cNvSpPr>
            <a:spLocks noGrp="1"/>
          </p:cNvSpPr>
          <p:nvPr>
            <p:ph type="title"/>
          </p:nvPr>
        </p:nvSpPr>
        <p:spPr>
          <a:xfrm>
            <a:off x="343944" y="257453"/>
            <a:ext cx="4498288" cy="619239"/>
          </a:xfrm>
        </p:spPr>
        <p:txBody>
          <a:bodyPr vert="horz" lIns="91440" tIns="45720" rIns="91440" bIns="45720" rtlCol="0" anchor="b">
            <a:normAutofit/>
          </a:bodyPr>
          <a:lstStyle/>
          <a:p>
            <a:pPr>
              <a:spcBef>
                <a:spcPct val="0"/>
              </a:spcBef>
            </a:pPr>
            <a:r>
              <a:rPr lang="en-US"/>
              <a:t>Community Agreements</a:t>
            </a:r>
          </a:p>
        </p:txBody>
      </p:sp>
      <p:sp>
        <p:nvSpPr>
          <p:cNvPr id="11" name="TextBox 10">
            <a:extLst>
              <a:ext uri="{FF2B5EF4-FFF2-40B4-BE49-F238E27FC236}">
                <a16:creationId xmlns:a16="http://schemas.microsoft.com/office/drawing/2014/main" id="{5896D61E-B353-3EF2-0C4C-8F2CE3E4F9C7}"/>
              </a:ext>
            </a:extLst>
          </p:cNvPr>
          <p:cNvSpPr txBox="1"/>
          <p:nvPr/>
        </p:nvSpPr>
        <p:spPr>
          <a:xfrm>
            <a:off x="614221" y="1331650"/>
            <a:ext cx="6347893" cy="4649658"/>
          </a:xfrm>
          <a:prstGeom prst="rect">
            <a:avLst/>
          </a:prstGeom>
        </p:spPr>
        <p:txBody>
          <a:bodyPr vert="horz" lIns="91440" tIns="45720" rIns="91440" bIns="45720" rtlCol="0" anchor="t">
            <a:normAutofit/>
          </a:bodyPr>
          <a:lstStyle/>
          <a:p>
            <a:pPr>
              <a:lnSpc>
                <a:spcPct val="90000"/>
              </a:lnSpc>
              <a:spcAft>
                <a:spcPts val="600"/>
              </a:spcAft>
            </a:pPr>
            <a:r>
              <a:rPr lang="en-US" sz="2400" b="1">
                <a:solidFill>
                  <a:srgbClr val="FF0000"/>
                </a:solidFill>
              </a:rPr>
              <a:t>What They Are:</a:t>
            </a:r>
          </a:p>
          <a:p>
            <a:pPr>
              <a:lnSpc>
                <a:spcPct val="90000"/>
              </a:lnSpc>
              <a:spcAft>
                <a:spcPts val="600"/>
              </a:spcAft>
            </a:pPr>
            <a:r>
              <a:rPr lang="en-US" sz="2800"/>
              <a:t>A consensus on what every person in our group needs from each other and commits to each other in order to feel safe, supported, open, productive and trusting so that we can do our best work and serve our students.</a:t>
            </a:r>
          </a:p>
          <a:p>
            <a:pPr>
              <a:lnSpc>
                <a:spcPct val="90000"/>
              </a:lnSpc>
              <a:spcAft>
                <a:spcPts val="600"/>
              </a:spcAft>
            </a:pPr>
            <a:endParaRPr lang="en-US" sz="2800" b="1" i="0" u="none" strike="noStrike" cap="none"/>
          </a:p>
          <a:p>
            <a:pPr>
              <a:lnSpc>
                <a:spcPct val="90000"/>
              </a:lnSpc>
              <a:spcAft>
                <a:spcPts val="600"/>
              </a:spcAft>
            </a:pPr>
            <a:r>
              <a:rPr lang="en-US" sz="2400" b="1">
                <a:sym typeface="Arial"/>
              </a:rPr>
              <a:t>*</a:t>
            </a:r>
            <a:r>
              <a:rPr lang="en-US" sz="2400" b="1" i="0" u="none" strike="noStrike" cap="none">
                <a:sym typeface="Arial"/>
              </a:rPr>
              <a:t>Source: National Equity Project</a:t>
            </a:r>
            <a:endParaRPr lang="en-US" sz="2400" b="1" i="0" u="none" strike="noStrike" cap="none"/>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endParaRPr lang="en-US" sz="2000"/>
          </a:p>
        </p:txBody>
      </p:sp>
      <p:pic>
        <p:nvPicPr>
          <p:cNvPr id="13" name="Picture 12" descr="A group of people holding hands&#10;&#10;Description automatically generated">
            <a:extLst>
              <a:ext uri="{FF2B5EF4-FFF2-40B4-BE49-F238E27FC236}">
                <a16:creationId xmlns:a16="http://schemas.microsoft.com/office/drawing/2014/main" id="{C9E6BDC6-83B2-4EAD-13AC-FBF111F4659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25898" y="1046526"/>
            <a:ext cx="4451880" cy="4146250"/>
          </a:xfrm>
          <a:prstGeom prst="rect">
            <a:avLst/>
          </a:prstGeom>
        </p:spPr>
      </p:pic>
      <p:sp>
        <p:nvSpPr>
          <p:cNvPr id="5" name="Slide Number Placeholder 4">
            <a:extLst>
              <a:ext uri="{FF2B5EF4-FFF2-40B4-BE49-F238E27FC236}">
                <a16:creationId xmlns:a16="http://schemas.microsoft.com/office/drawing/2014/main" id="{391FF2B6-0399-67BB-2DA1-ACC22B740F7A}"/>
              </a:ext>
            </a:extLst>
          </p:cNvPr>
          <p:cNvSpPr>
            <a:spLocks noGrp="1"/>
          </p:cNvSpPr>
          <p:nvPr>
            <p:ph type="sldNum" idx="12"/>
          </p:nvPr>
        </p:nvSpPr>
        <p:spPr>
          <a:xfrm>
            <a:off x="8610600" y="6356350"/>
            <a:ext cx="2743200" cy="365125"/>
          </a:xfrm>
        </p:spPr>
        <p:txBody>
          <a:bodyPr vert="horz" lIns="91440" tIns="45720" rIns="91440" bIns="45720" rtlCol="0" anchor="ctr">
            <a:normAutofit/>
          </a:bodyPr>
          <a:lstStyle/>
          <a:p>
            <a:pPr>
              <a:spcAft>
                <a:spcPts val="600"/>
              </a:spcAft>
            </a:pPr>
            <a:fld id="{C4123639-1C2D-46FA-AA18-EAECCABC5660}" type="slidenum">
              <a:rPr lang="en-US" sz="1200">
                <a:solidFill>
                  <a:schemeClr val="tx1">
                    <a:lumMod val="50000"/>
                    <a:lumOff val="50000"/>
                  </a:schemeClr>
                </a:solidFill>
              </a:rPr>
              <a:pPr>
                <a:spcAft>
                  <a:spcPts val="600"/>
                </a:spcAft>
              </a:pPr>
              <a:t>5</a:t>
            </a:fld>
            <a:endParaRPr lang="en-US" sz="1200">
              <a:solidFill>
                <a:schemeClr val="tx1">
                  <a:lumMod val="50000"/>
                  <a:lumOff val="50000"/>
                </a:schemeClr>
              </a:solidFill>
            </a:endParaRPr>
          </a:p>
        </p:txBody>
      </p:sp>
      <p:grpSp>
        <p:nvGrpSpPr>
          <p:cNvPr id="33" name="Group 32">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34" name="Rectangle 33">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4">
            <a:extLst>
              <a:ext uri="{FF2B5EF4-FFF2-40B4-BE49-F238E27FC236}">
                <a16:creationId xmlns:a16="http://schemas.microsoft.com/office/drawing/2014/main" id="{E31BC42A-6CC9-5466-183D-13CAA5A7F51C}"/>
              </a:ext>
            </a:extLst>
          </p:cNvPr>
          <p:cNvSpPr txBox="1">
            <a:spLocks/>
          </p:cNvSpPr>
          <p:nvPr/>
        </p:nvSpPr>
        <p:spPr>
          <a:xfrm>
            <a:off x="8610600" y="6176825"/>
            <a:ext cx="1559943" cy="365100"/>
          </a:xfrm>
          <a:prstGeom prst="rect">
            <a:avLst/>
          </a:prstGeom>
          <a:noFill/>
          <a:ln>
            <a:noFill/>
          </a:ln>
        </p:spPr>
        <p:txBody>
          <a:bodyPr spcFirstLastPara="1" vert="horz" wrap="square" lIns="121900" tIns="60925" rIns="121900" bIns="60925" rtlCol="0" anchor="ctr" anchorCtr="0">
            <a:noAutofit/>
          </a:bodyPr>
          <a:lstStyle>
            <a:defPPr>
              <a:defRPr lang="en-US"/>
            </a:defPPr>
            <a:lvl1pPr marL="0" lvl="0" indent="0" algn="r" defTabSz="914400" rtl="0" eaLnBrk="1" latinLnBrk="0" hangingPunct="1">
              <a:spcBef>
                <a:spcPts val="0"/>
              </a:spcBef>
              <a:buNone/>
              <a:defRPr sz="1600" kern="1200">
                <a:solidFill>
                  <a:schemeClr val="bg1"/>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r>
              <a:rPr lang="en-US"/>
              <a:t>4</a:t>
            </a:r>
          </a:p>
        </p:txBody>
      </p:sp>
    </p:spTree>
    <p:extLst>
      <p:ext uri="{BB962C8B-B14F-4D97-AF65-F5344CB8AC3E}">
        <p14:creationId xmlns:p14="http://schemas.microsoft.com/office/powerpoint/2010/main" val="35681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726D-21D7-284F-B375-85CFA42FF07A}"/>
              </a:ext>
            </a:extLst>
          </p:cNvPr>
          <p:cNvSpPr>
            <a:spLocks noGrp="1"/>
          </p:cNvSpPr>
          <p:nvPr>
            <p:ph type="title"/>
          </p:nvPr>
        </p:nvSpPr>
        <p:spPr/>
        <p:txBody>
          <a:bodyPr/>
          <a:lstStyle/>
          <a:p>
            <a:r>
              <a:rPr lang="en-US"/>
              <a:t>Why Community Agreements Matter</a:t>
            </a:r>
          </a:p>
        </p:txBody>
      </p:sp>
      <p:sp>
        <p:nvSpPr>
          <p:cNvPr id="3" name="Text Placeholder 2">
            <a:extLst>
              <a:ext uri="{FF2B5EF4-FFF2-40B4-BE49-F238E27FC236}">
                <a16:creationId xmlns:a16="http://schemas.microsoft.com/office/drawing/2014/main" id="{332EBAC1-D947-C79D-1446-7958CB3AACE5}"/>
              </a:ext>
            </a:extLst>
          </p:cNvPr>
          <p:cNvSpPr>
            <a:spLocks noGrp="1"/>
          </p:cNvSpPr>
          <p:nvPr>
            <p:ph type="body" idx="1"/>
          </p:nvPr>
        </p:nvSpPr>
        <p:spPr>
          <a:xfrm>
            <a:off x="-91858" y="1014636"/>
            <a:ext cx="11308915" cy="4351200"/>
          </a:xfrm>
        </p:spPr>
        <p:txBody>
          <a:bodyPr/>
          <a:lstStyle/>
          <a:p>
            <a:pPr marL="990600" lvl="0" indent="-374650" algn="l" rtl="0">
              <a:lnSpc>
                <a:spcPct val="112000"/>
              </a:lnSpc>
              <a:spcBef>
                <a:spcPts val="1200"/>
              </a:spcBef>
              <a:spcAft>
                <a:spcPts val="0"/>
              </a:spcAft>
              <a:buSzPts val="2300"/>
              <a:buFont typeface="Arial"/>
              <a:buChar char="•"/>
            </a:pPr>
            <a:r>
              <a:rPr lang="en-US" sz="2800">
                <a:solidFill>
                  <a:schemeClr val="tx1"/>
                </a:solidFill>
              </a:rPr>
              <a:t>We are unable to achieve our goals in a hostile, disrespectful, or undermining group culture.</a:t>
            </a:r>
          </a:p>
          <a:p>
            <a:pPr marL="990600" lvl="0" indent="-374650" algn="l" rtl="0">
              <a:lnSpc>
                <a:spcPct val="112000"/>
              </a:lnSpc>
              <a:spcBef>
                <a:spcPts val="1200"/>
              </a:spcBef>
              <a:spcAft>
                <a:spcPts val="0"/>
              </a:spcAft>
              <a:buSzPts val="2300"/>
              <a:buFont typeface="Arial"/>
              <a:buChar char="•"/>
            </a:pPr>
            <a:r>
              <a:rPr lang="en-US" sz="2800">
                <a:solidFill>
                  <a:schemeClr val="tx1"/>
                </a:solidFill>
              </a:rPr>
              <a:t>Some of the most critical conversations teams need to have are emotional, painful, and uncomfortable (e.g., equity issues, examining individual practice), but we will not engage or make ourselves vulnerable without emotional safety and trust.</a:t>
            </a:r>
          </a:p>
          <a:p>
            <a:pPr marL="990600" indent="-374650">
              <a:lnSpc>
                <a:spcPct val="112000"/>
              </a:lnSpc>
              <a:spcBef>
                <a:spcPts val="1200"/>
              </a:spcBef>
              <a:buSzPts val="2300"/>
              <a:buFont typeface="Arial"/>
              <a:buChar char="•"/>
            </a:pPr>
            <a:r>
              <a:rPr lang="en-US" sz="2800">
                <a:solidFill>
                  <a:schemeClr val="tx1"/>
                </a:solidFill>
              </a:rPr>
              <a:t>Adult relationships shape group culture. </a:t>
            </a:r>
          </a:p>
          <a:p>
            <a:pPr marL="990600" indent="-374650">
              <a:lnSpc>
                <a:spcPct val="112000"/>
              </a:lnSpc>
              <a:spcBef>
                <a:spcPts val="1200"/>
              </a:spcBef>
              <a:buSzPts val="2300"/>
              <a:buFont typeface="Arial"/>
              <a:buChar char="•"/>
            </a:pPr>
            <a:r>
              <a:rPr lang="en-US" sz="2800">
                <a:solidFill>
                  <a:schemeClr val="tx1"/>
                </a:solidFill>
              </a:rPr>
              <a:t>A healthy culture is key to personal sustainability in the challenging jobs of education.     </a:t>
            </a:r>
            <a:r>
              <a:rPr lang="en-US" sz="2800" b="1">
                <a:solidFill>
                  <a:schemeClr val="tx1"/>
                </a:solidFill>
              </a:rPr>
              <a:t>                               </a:t>
            </a:r>
            <a:r>
              <a:rPr lang="en-US" b="1">
                <a:solidFill>
                  <a:srgbClr val="000000"/>
                </a:solidFill>
              </a:rPr>
              <a:t>	*Adapted from National Equity Project</a:t>
            </a:r>
          </a:p>
          <a:p>
            <a:endParaRPr lang="en-US"/>
          </a:p>
        </p:txBody>
      </p:sp>
      <p:sp>
        <p:nvSpPr>
          <p:cNvPr id="5" name="Slide Number Placeholder 4">
            <a:extLst>
              <a:ext uri="{FF2B5EF4-FFF2-40B4-BE49-F238E27FC236}">
                <a16:creationId xmlns:a16="http://schemas.microsoft.com/office/drawing/2014/main" id="{0D9939E9-8DDB-D37F-44D1-1DCCFCA4B9EF}"/>
              </a:ext>
            </a:extLst>
          </p:cNvPr>
          <p:cNvSpPr>
            <a:spLocks noGrp="1"/>
          </p:cNvSpPr>
          <p:nvPr>
            <p:ph type="sldNum" idx="12"/>
          </p:nvPr>
        </p:nvSpPr>
        <p:spPr/>
        <p:txBody>
          <a:bodyPr/>
          <a:lstStyle/>
          <a:p>
            <a:r>
              <a:rPr lang="en-US"/>
              <a:t>5</a:t>
            </a:r>
          </a:p>
        </p:txBody>
      </p:sp>
    </p:spTree>
    <p:extLst>
      <p:ext uri="{BB962C8B-B14F-4D97-AF65-F5344CB8AC3E}">
        <p14:creationId xmlns:p14="http://schemas.microsoft.com/office/powerpoint/2010/main" val="315405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5E0E-9FA5-F71B-53F0-0F5EF38DF047}"/>
              </a:ext>
            </a:extLst>
          </p:cNvPr>
          <p:cNvSpPr>
            <a:spLocks noGrp="1"/>
          </p:cNvSpPr>
          <p:nvPr>
            <p:ph type="title"/>
          </p:nvPr>
        </p:nvSpPr>
        <p:spPr/>
        <p:txBody>
          <a:bodyPr/>
          <a:lstStyle/>
          <a:p>
            <a:r>
              <a:rPr lang="en-US"/>
              <a:t>Our Community Agreements</a:t>
            </a:r>
          </a:p>
        </p:txBody>
      </p:sp>
      <p:sp>
        <p:nvSpPr>
          <p:cNvPr id="5" name="Slide Number Placeholder 4">
            <a:extLst>
              <a:ext uri="{FF2B5EF4-FFF2-40B4-BE49-F238E27FC236}">
                <a16:creationId xmlns:a16="http://schemas.microsoft.com/office/drawing/2014/main" id="{3F926CE2-F425-A946-EE06-A537DAF7C0F2}"/>
              </a:ext>
            </a:extLst>
          </p:cNvPr>
          <p:cNvSpPr>
            <a:spLocks noGrp="1"/>
          </p:cNvSpPr>
          <p:nvPr>
            <p:ph type="sldNum" idx="12"/>
          </p:nvPr>
        </p:nvSpPr>
        <p:spPr/>
        <p:txBody>
          <a:bodyPr/>
          <a:lstStyle/>
          <a:p>
            <a:r>
              <a:rPr lang="en-US"/>
              <a:t>6</a:t>
            </a:r>
          </a:p>
        </p:txBody>
      </p:sp>
      <p:grpSp>
        <p:nvGrpSpPr>
          <p:cNvPr id="3" name="Google Shape;276;p32">
            <a:extLst>
              <a:ext uri="{FF2B5EF4-FFF2-40B4-BE49-F238E27FC236}">
                <a16:creationId xmlns:a16="http://schemas.microsoft.com/office/drawing/2014/main" id="{A554CAF9-E921-1124-35C9-E6A1C0DBB78A}"/>
              </a:ext>
            </a:extLst>
          </p:cNvPr>
          <p:cNvGrpSpPr/>
          <p:nvPr/>
        </p:nvGrpSpPr>
        <p:grpSpPr>
          <a:xfrm>
            <a:off x="575634" y="1458192"/>
            <a:ext cx="11149393" cy="3370609"/>
            <a:chOff x="2451" y="441497"/>
            <a:chExt cx="8362254" cy="2528020"/>
          </a:xfrm>
        </p:grpSpPr>
        <p:sp>
          <p:nvSpPr>
            <p:cNvPr id="4" name="Google Shape;277;p32">
              <a:extLst>
                <a:ext uri="{FF2B5EF4-FFF2-40B4-BE49-F238E27FC236}">
                  <a16:creationId xmlns:a16="http://schemas.microsoft.com/office/drawing/2014/main" id="{0CC1F263-2542-BE55-E940-774A0A2EFE69}"/>
                </a:ext>
              </a:extLst>
            </p:cNvPr>
            <p:cNvSpPr/>
            <p:nvPr/>
          </p:nvSpPr>
          <p:spPr>
            <a:xfrm>
              <a:off x="2451" y="441497"/>
              <a:ext cx="1944600" cy="1166700"/>
            </a:xfrm>
            <a:prstGeom prst="rect">
              <a:avLst/>
            </a:prstGeom>
            <a:solidFill>
              <a:srgbClr val="0F2D5D"/>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 name="Google Shape;278;p32">
              <a:extLst>
                <a:ext uri="{FF2B5EF4-FFF2-40B4-BE49-F238E27FC236}">
                  <a16:creationId xmlns:a16="http://schemas.microsoft.com/office/drawing/2014/main" id="{C1C5BAC5-0CD4-5FF3-C551-CB305AFD5B3B}"/>
                </a:ext>
              </a:extLst>
            </p:cNvPr>
            <p:cNvSpPr txBox="1"/>
            <p:nvPr/>
          </p:nvSpPr>
          <p:spPr>
            <a:xfrm>
              <a:off x="2451" y="441497"/>
              <a:ext cx="1944600" cy="1166700"/>
            </a:xfrm>
            <a:prstGeom prst="rect">
              <a:avLst/>
            </a:prstGeom>
            <a:noFill/>
            <a:ln>
              <a:noFill/>
            </a:ln>
          </p:spPr>
          <p:txBody>
            <a:bodyPr spcFirstLastPara="1" wrap="square" lIns="96500" tIns="96500" rIns="96500" bIns="965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1" i="0" u="none" strike="noStrike" cap="none">
                  <a:solidFill>
                    <a:schemeClr val="lt1"/>
                  </a:solidFill>
                  <a:latin typeface="Arial"/>
                  <a:ea typeface="Arial"/>
                  <a:cs typeface="Arial"/>
                  <a:sym typeface="Arial"/>
                </a:rPr>
                <a:t>Stay engaged in the process</a:t>
              </a:r>
              <a:endParaRPr sz="2500" b="0" i="0" u="none" strike="noStrike" cap="none">
                <a:solidFill>
                  <a:schemeClr val="lt1"/>
                </a:solidFill>
                <a:latin typeface="Arial"/>
                <a:ea typeface="Arial"/>
                <a:cs typeface="Arial"/>
                <a:sym typeface="Arial"/>
              </a:endParaRPr>
            </a:p>
          </p:txBody>
        </p:sp>
        <p:sp>
          <p:nvSpPr>
            <p:cNvPr id="8" name="Google Shape;279;p32">
              <a:extLst>
                <a:ext uri="{FF2B5EF4-FFF2-40B4-BE49-F238E27FC236}">
                  <a16:creationId xmlns:a16="http://schemas.microsoft.com/office/drawing/2014/main" id="{8AEF132D-7667-6FE8-17A7-4690663A6065}"/>
                </a:ext>
              </a:extLst>
            </p:cNvPr>
            <p:cNvSpPr/>
            <p:nvPr/>
          </p:nvSpPr>
          <p:spPr>
            <a:xfrm>
              <a:off x="2141669" y="441497"/>
              <a:ext cx="1944600" cy="1166700"/>
            </a:xfrm>
            <a:prstGeom prst="rect">
              <a:avLst/>
            </a:prstGeom>
            <a:solidFill>
              <a:srgbClr val="1D3B72"/>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 name="Google Shape;280;p32">
              <a:extLst>
                <a:ext uri="{FF2B5EF4-FFF2-40B4-BE49-F238E27FC236}">
                  <a16:creationId xmlns:a16="http://schemas.microsoft.com/office/drawing/2014/main" id="{E3F3980C-D3EC-0F6C-0168-EE8C011B2EE0}"/>
                </a:ext>
              </a:extLst>
            </p:cNvPr>
            <p:cNvSpPr txBox="1"/>
            <p:nvPr/>
          </p:nvSpPr>
          <p:spPr>
            <a:xfrm>
              <a:off x="2141669" y="441497"/>
              <a:ext cx="1944600" cy="1166700"/>
            </a:xfrm>
            <a:prstGeom prst="rect">
              <a:avLst/>
            </a:prstGeom>
            <a:noFill/>
            <a:ln>
              <a:noFill/>
            </a:ln>
          </p:spPr>
          <p:txBody>
            <a:bodyPr spcFirstLastPara="1" wrap="square" lIns="96500" tIns="96500" rIns="96500" bIns="965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1">
                  <a:solidFill>
                    <a:schemeClr val="lt1"/>
                  </a:solidFill>
                  <a:latin typeface="Arial"/>
                  <a:ea typeface="Arial"/>
                  <a:cs typeface="Arial"/>
                  <a:sym typeface="Arial"/>
                </a:rPr>
                <a:t>Speak your truth</a:t>
              </a:r>
              <a:endParaRPr sz="2500" b="0" i="0" u="none" strike="noStrike" cap="none">
                <a:solidFill>
                  <a:schemeClr val="lt1"/>
                </a:solidFill>
                <a:latin typeface="Arial"/>
                <a:ea typeface="Arial"/>
                <a:cs typeface="Arial"/>
                <a:sym typeface="Arial"/>
              </a:endParaRPr>
            </a:p>
          </p:txBody>
        </p:sp>
        <p:sp>
          <p:nvSpPr>
            <p:cNvPr id="10" name="Google Shape;281;p32">
              <a:extLst>
                <a:ext uri="{FF2B5EF4-FFF2-40B4-BE49-F238E27FC236}">
                  <a16:creationId xmlns:a16="http://schemas.microsoft.com/office/drawing/2014/main" id="{699278F4-6E15-DAA3-3A5B-8D5AC0C7DF58}"/>
                </a:ext>
              </a:extLst>
            </p:cNvPr>
            <p:cNvSpPr/>
            <p:nvPr/>
          </p:nvSpPr>
          <p:spPr>
            <a:xfrm>
              <a:off x="4280887" y="441497"/>
              <a:ext cx="1944600" cy="1166700"/>
            </a:xfrm>
            <a:prstGeom prst="rect">
              <a:avLst/>
            </a:prstGeom>
            <a:solidFill>
              <a:srgbClr val="2C4986"/>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282;p32">
              <a:extLst>
                <a:ext uri="{FF2B5EF4-FFF2-40B4-BE49-F238E27FC236}">
                  <a16:creationId xmlns:a16="http://schemas.microsoft.com/office/drawing/2014/main" id="{8852EAAD-2654-AB83-A049-62B2614DE757}"/>
                </a:ext>
              </a:extLst>
            </p:cNvPr>
            <p:cNvSpPr txBox="1"/>
            <p:nvPr/>
          </p:nvSpPr>
          <p:spPr>
            <a:xfrm>
              <a:off x="4280887" y="441497"/>
              <a:ext cx="1944600" cy="1166700"/>
            </a:xfrm>
            <a:prstGeom prst="rect">
              <a:avLst/>
            </a:prstGeom>
            <a:noFill/>
            <a:ln>
              <a:noFill/>
            </a:ln>
          </p:spPr>
          <p:txBody>
            <a:bodyPr spcFirstLastPara="1" wrap="square" lIns="96500" tIns="96500" rIns="96500" bIns="965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1">
                  <a:solidFill>
                    <a:schemeClr val="lt1"/>
                  </a:solidFill>
                  <a:latin typeface="Arial"/>
                  <a:ea typeface="Arial"/>
                  <a:cs typeface="Arial"/>
                  <a:sym typeface="Arial"/>
                </a:rPr>
                <a:t>Listen to understand</a:t>
              </a:r>
              <a:endParaRPr sz="2500" b="0" i="0" u="none" strike="noStrike" cap="none">
                <a:solidFill>
                  <a:schemeClr val="lt1"/>
                </a:solidFill>
                <a:latin typeface="Arial"/>
                <a:ea typeface="Arial"/>
                <a:cs typeface="Arial"/>
                <a:sym typeface="Arial"/>
              </a:endParaRPr>
            </a:p>
          </p:txBody>
        </p:sp>
        <p:sp>
          <p:nvSpPr>
            <p:cNvPr id="14" name="Google Shape;283;p32">
              <a:extLst>
                <a:ext uri="{FF2B5EF4-FFF2-40B4-BE49-F238E27FC236}">
                  <a16:creationId xmlns:a16="http://schemas.microsoft.com/office/drawing/2014/main" id="{F760FB1C-E4E5-DE46-655F-8BF09EB1E8B7}"/>
                </a:ext>
              </a:extLst>
            </p:cNvPr>
            <p:cNvSpPr/>
            <p:nvPr/>
          </p:nvSpPr>
          <p:spPr>
            <a:xfrm>
              <a:off x="6420105" y="441497"/>
              <a:ext cx="1944600" cy="1166700"/>
            </a:xfrm>
            <a:prstGeom prst="rect">
              <a:avLst/>
            </a:prstGeom>
            <a:solidFill>
              <a:srgbClr val="405A94"/>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 name="Google Shape;284;p32">
              <a:extLst>
                <a:ext uri="{FF2B5EF4-FFF2-40B4-BE49-F238E27FC236}">
                  <a16:creationId xmlns:a16="http://schemas.microsoft.com/office/drawing/2014/main" id="{6B4E8941-ABA3-A4E9-BE5D-9E8B00E508CC}"/>
                </a:ext>
              </a:extLst>
            </p:cNvPr>
            <p:cNvSpPr txBox="1"/>
            <p:nvPr/>
          </p:nvSpPr>
          <p:spPr>
            <a:xfrm>
              <a:off x="6420105" y="441497"/>
              <a:ext cx="1944600" cy="1166700"/>
            </a:xfrm>
            <a:prstGeom prst="rect">
              <a:avLst/>
            </a:prstGeom>
            <a:noFill/>
            <a:ln>
              <a:noFill/>
            </a:ln>
          </p:spPr>
          <p:txBody>
            <a:bodyPr spcFirstLastPara="1" wrap="square" lIns="96500" tIns="96500" rIns="96500" bIns="965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1">
                  <a:solidFill>
                    <a:schemeClr val="lt1"/>
                  </a:solidFill>
                  <a:latin typeface="Arial"/>
                  <a:ea typeface="Arial"/>
                  <a:cs typeface="Arial"/>
                  <a:sym typeface="Arial"/>
                </a:rPr>
                <a:t>Challenge ideas, not people</a:t>
              </a:r>
              <a:r>
                <a:rPr lang="en-US" sz="2500" b="1" i="0" u="none" strike="noStrike" cap="none">
                  <a:solidFill>
                    <a:schemeClr val="lt1"/>
                  </a:solidFill>
                  <a:latin typeface="Arial"/>
                  <a:ea typeface="Arial"/>
                  <a:cs typeface="Arial"/>
                  <a:sym typeface="Arial"/>
                </a:rPr>
                <a:t> </a:t>
              </a:r>
              <a:endParaRPr sz="2500" b="0" i="0" u="none" strike="noStrike" cap="none">
                <a:solidFill>
                  <a:schemeClr val="lt1"/>
                </a:solidFill>
                <a:latin typeface="Arial"/>
                <a:ea typeface="Arial"/>
                <a:cs typeface="Arial"/>
                <a:sym typeface="Arial"/>
              </a:endParaRPr>
            </a:p>
          </p:txBody>
        </p:sp>
        <p:sp>
          <p:nvSpPr>
            <p:cNvPr id="16" name="Google Shape;285;p32">
              <a:extLst>
                <a:ext uri="{FF2B5EF4-FFF2-40B4-BE49-F238E27FC236}">
                  <a16:creationId xmlns:a16="http://schemas.microsoft.com/office/drawing/2014/main" id="{2ED8B528-DA70-82B5-0972-7EA9FB900A3E}"/>
                </a:ext>
              </a:extLst>
            </p:cNvPr>
            <p:cNvSpPr/>
            <p:nvPr/>
          </p:nvSpPr>
          <p:spPr>
            <a:xfrm>
              <a:off x="1072060" y="1802817"/>
              <a:ext cx="1944600" cy="1166700"/>
            </a:xfrm>
            <a:prstGeom prst="rect">
              <a:avLst/>
            </a:prstGeom>
            <a:solidFill>
              <a:srgbClr val="566BA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286;p32">
              <a:extLst>
                <a:ext uri="{FF2B5EF4-FFF2-40B4-BE49-F238E27FC236}">
                  <a16:creationId xmlns:a16="http://schemas.microsoft.com/office/drawing/2014/main" id="{164632E3-F398-2816-457C-9704FDCB8B3E}"/>
                </a:ext>
              </a:extLst>
            </p:cNvPr>
            <p:cNvSpPr txBox="1"/>
            <p:nvPr/>
          </p:nvSpPr>
          <p:spPr>
            <a:xfrm>
              <a:off x="1072060" y="1802817"/>
              <a:ext cx="1944600" cy="1166700"/>
            </a:xfrm>
            <a:prstGeom prst="rect">
              <a:avLst/>
            </a:prstGeom>
            <a:noFill/>
            <a:ln>
              <a:noFill/>
            </a:ln>
          </p:spPr>
          <p:txBody>
            <a:bodyPr spcFirstLastPara="1" wrap="square" lIns="96500" tIns="96500" rIns="96500" bIns="965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1">
                  <a:solidFill>
                    <a:schemeClr val="lt1"/>
                  </a:solidFill>
                  <a:latin typeface="Arial"/>
                  <a:ea typeface="Arial"/>
                  <a:cs typeface="Arial"/>
                  <a:sym typeface="Arial"/>
                </a:rPr>
                <a:t>Speak from your own experience</a:t>
              </a:r>
              <a:r>
                <a:rPr lang="en-US" sz="2500" b="1" i="0" u="none" strike="noStrike" cap="none">
                  <a:solidFill>
                    <a:schemeClr val="lt1"/>
                  </a:solidFill>
                  <a:latin typeface="Arial"/>
                  <a:ea typeface="Arial"/>
                  <a:cs typeface="Arial"/>
                  <a:sym typeface="Arial"/>
                </a:rPr>
                <a:t> </a:t>
              </a:r>
              <a:endParaRPr sz="2500" b="0" i="0" u="none" strike="noStrike" cap="none">
                <a:solidFill>
                  <a:schemeClr val="lt1"/>
                </a:solidFill>
                <a:latin typeface="Arial"/>
                <a:ea typeface="Arial"/>
                <a:cs typeface="Arial"/>
                <a:sym typeface="Arial"/>
              </a:endParaRPr>
            </a:p>
          </p:txBody>
        </p:sp>
        <p:sp>
          <p:nvSpPr>
            <p:cNvPr id="18" name="Google Shape;287;p32">
              <a:extLst>
                <a:ext uri="{FF2B5EF4-FFF2-40B4-BE49-F238E27FC236}">
                  <a16:creationId xmlns:a16="http://schemas.microsoft.com/office/drawing/2014/main" id="{1AAE4F61-C4DE-D221-D416-72F6F227EA6F}"/>
                </a:ext>
              </a:extLst>
            </p:cNvPr>
            <p:cNvSpPr/>
            <p:nvPr/>
          </p:nvSpPr>
          <p:spPr>
            <a:xfrm>
              <a:off x="3211278" y="1802817"/>
              <a:ext cx="1944600" cy="1166700"/>
            </a:xfrm>
            <a:prstGeom prst="rect">
              <a:avLst/>
            </a:prstGeom>
            <a:solidFill>
              <a:srgbClr val="7782A3"/>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 name="Google Shape;288;p32">
              <a:extLst>
                <a:ext uri="{FF2B5EF4-FFF2-40B4-BE49-F238E27FC236}">
                  <a16:creationId xmlns:a16="http://schemas.microsoft.com/office/drawing/2014/main" id="{44A5E0B0-A61C-8208-C087-CE3731B886B2}"/>
                </a:ext>
              </a:extLst>
            </p:cNvPr>
            <p:cNvSpPr txBox="1"/>
            <p:nvPr/>
          </p:nvSpPr>
          <p:spPr>
            <a:xfrm>
              <a:off x="3211278" y="1802817"/>
              <a:ext cx="1944600" cy="1166700"/>
            </a:xfrm>
            <a:prstGeom prst="rect">
              <a:avLst/>
            </a:prstGeom>
            <a:noFill/>
            <a:ln>
              <a:noFill/>
            </a:ln>
          </p:spPr>
          <p:txBody>
            <a:bodyPr spcFirstLastPara="1" wrap="square" lIns="96500" tIns="96500" rIns="96500" bIns="965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1">
                  <a:solidFill>
                    <a:schemeClr val="lt1"/>
                  </a:solidFill>
                  <a:latin typeface="Arial"/>
                  <a:ea typeface="Arial"/>
                  <a:cs typeface="Arial"/>
                  <a:sym typeface="Arial"/>
                </a:rPr>
                <a:t>Be mindful of your talk time</a:t>
              </a:r>
              <a:endParaRPr sz="2500" b="0" i="0" u="none" strike="noStrike" cap="none">
                <a:solidFill>
                  <a:schemeClr val="lt1"/>
                </a:solidFill>
                <a:latin typeface="Arial"/>
                <a:ea typeface="Arial"/>
                <a:cs typeface="Arial"/>
                <a:sym typeface="Arial"/>
              </a:endParaRPr>
            </a:p>
          </p:txBody>
        </p:sp>
        <p:sp>
          <p:nvSpPr>
            <p:cNvPr id="20" name="Google Shape;289;p32">
              <a:extLst>
                <a:ext uri="{FF2B5EF4-FFF2-40B4-BE49-F238E27FC236}">
                  <a16:creationId xmlns:a16="http://schemas.microsoft.com/office/drawing/2014/main" id="{60B54E3D-E663-F0CA-D683-BC1AD7669422}"/>
                </a:ext>
              </a:extLst>
            </p:cNvPr>
            <p:cNvSpPr/>
            <p:nvPr/>
          </p:nvSpPr>
          <p:spPr>
            <a:xfrm>
              <a:off x="5350496" y="1802817"/>
              <a:ext cx="1944600" cy="1166700"/>
            </a:xfrm>
            <a:prstGeom prst="rect">
              <a:avLst/>
            </a:prstGeom>
            <a:solidFill>
              <a:srgbClr val="959AA8"/>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1" name="Google Shape;290;p32">
              <a:extLst>
                <a:ext uri="{FF2B5EF4-FFF2-40B4-BE49-F238E27FC236}">
                  <a16:creationId xmlns:a16="http://schemas.microsoft.com/office/drawing/2014/main" id="{88FE2D80-84E0-28B4-44D3-B4F79D1340D0}"/>
                </a:ext>
              </a:extLst>
            </p:cNvPr>
            <p:cNvSpPr txBox="1"/>
            <p:nvPr/>
          </p:nvSpPr>
          <p:spPr>
            <a:xfrm>
              <a:off x="5350496" y="1802817"/>
              <a:ext cx="1944600" cy="1166700"/>
            </a:xfrm>
            <a:prstGeom prst="rect">
              <a:avLst/>
            </a:prstGeom>
            <a:noFill/>
            <a:ln>
              <a:noFill/>
            </a:ln>
          </p:spPr>
          <p:txBody>
            <a:bodyPr spcFirstLastPara="1" wrap="square" lIns="96500" tIns="96500" rIns="96500" bIns="96500"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1" i="0" u="none" strike="noStrike" cap="none">
                  <a:solidFill>
                    <a:schemeClr val="lt1"/>
                  </a:solidFill>
                  <a:latin typeface="Arial"/>
                  <a:ea typeface="Arial"/>
                  <a:cs typeface="Arial"/>
                  <a:sym typeface="Arial"/>
                </a:rPr>
                <a:t>Keep our students at the center </a:t>
              </a:r>
              <a:endParaRPr sz="2500" b="0" i="0" u="none" strike="noStrike" cap="none">
                <a:solidFill>
                  <a:schemeClr val="lt1"/>
                </a:solidFill>
                <a:latin typeface="Arial"/>
                <a:ea typeface="Arial"/>
                <a:cs typeface="Arial"/>
                <a:sym typeface="Arial"/>
              </a:endParaRPr>
            </a:p>
          </p:txBody>
        </p:sp>
      </p:grpSp>
    </p:spTree>
    <p:extLst>
      <p:ext uri="{BB962C8B-B14F-4D97-AF65-F5344CB8AC3E}">
        <p14:creationId xmlns:p14="http://schemas.microsoft.com/office/powerpoint/2010/main" val="4121352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2397-D4B7-5E21-D8ED-C15AF2E97C1B}"/>
              </a:ext>
            </a:extLst>
          </p:cNvPr>
          <p:cNvSpPr>
            <a:spLocks noGrp="1"/>
          </p:cNvSpPr>
          <p:nvPr>
            <p:ph type="title"/>
          </p:nvPr>
        </p:nvSpPr>
        <p:spPr>
          <a:xfrm>
            <a:off x="-953429" y="-113371"/>
            <a:ext cx="10515600" cy="1325700"/>
          </a:xfrm>
        </p:spPr>
        <p:txBody>
          <a:bodyPr/>
          <a:lstStyle/>
          <a:p>
            <a:pPr algn="ctr"/>
            <a:r>
              <a:rPr lang="en-US"/>
              <a:t>What is a Resource Allocation Review (RAR)?</a:t>
            </a:r>
          </a:p>
        </p:txBody>
      </p:sp>
      <p:sp>
        <p:nvSpPr>
          <p:cNvPr id="3" name="Text Placeholder 2">
            <a:extLst>
              <a:ext uri="{FF2B5EF4-FFF2-40B4-BE49-F238E27FC236}">
                <a16:creationId xmlns:a16="http://schemas.microsoft.com/office/drawing/2014/main" id="{B5A786C2-CE8A-F3B4-FBCC-A8D92E8E77F0}"/>
              </a:ext>
            </a:extLst>
          </p:cNvPr>
          <p:cNvSpPr>
            <a:spLocks noGrp="1"/>
          </p:cNvSpPr>
          <p:nvPr>
            <p:ph type="body" idx="1"/>
          </p:nvPr>
        </p:nvSpPr>
        <p:spPr>
          <a:xfrm>
            <a:off x="404412" y="1148450"/>
            <a:ext cx="11185236" cy="2987446"/>
          </a:xfrm>
        </p:spPr>
        <p:txBody>
          <a:bodyPr/>
          <a:lstStyle/>
          <a:p>
            <a:r>
              <a:rPr lang="en-US" sz="2800" i="0" u="none" strike="noStrike">
                <a:solidFill>
                  <a:schemeClr val="tx1"/>
                </a:solidFill>
                <a:effectLst/>
                <a:latin typeface="Franklin Gothic Book"/>
              </a:rPr>
              <a:t>A Resource Allocation Review is a team-based inquiry process for LEAs and schools to understand the current state of how their</a:t>
            </a:r>
            <a:r>
              <a:rPr lang="en-US" sz="2800">
                <a:solidFill>
                  <a:schemeClr val="tx1"/>
                </a:solidFill>
                <a:latin typeface="Franklin Gothic Book"/>
              </a:rPr>
              <a:t> </a:t>
            </a:r>
            <a:r>
              <a:rPr lang="en-US" sz="2800" b="1">
                <a:solidFill>
                  <a:srgbClr val="FF0000"/>
                </a:solidFill>
                <a:latin typeface="Franklin Gothic Book"/>
              </a:rPr>
              <a:t>educational </a:t>
            </a:r>
            <a:r>
              <a:rPr lang="en-US" sz="2800" b="1" i="0" u="none" strike="noStrike">
                <a:solidFill>
                  <a:srgbClr val="FF0000"/>
                </a:solidFill>
                <a:effectLst/>
                <a:latin typeface="Franklin Gothic Book"/>
              </a:rPr>
              <a:t>resources </a:t>
            </a:r>
            <a:r>
              <a:rPr lang="en-US" sz="2800" i="0" u="none" strike="noStrike">
                <a:solidFill>
                  <a:schemeClr val="tx1"/>
                </a:solidFill>
                <a:effectLst/>
                <a:latin typeface="Franklin Gothic Book"/>
              </a:rPr>
              <a:t>are being used as part of the continuous improvement process.</a:t>
            </a:r>
            <a:r>
              <a:rPr lang="en-US" sz="2800">
                <a:solidFill>
                  <a:schemeClr val="tx1"/>
                </a:solidFill>
                <a:latin typeface="Franklin Gothic Book"/>
              </a:rPr>
              <a:t>  This is a best practice for all LEAs and schools. </a:t>
            </a:r>
            <a:endParaRPr lang="en-US" sz="2800" i="0" u="none" strike="noStrike">
              <a:solidFill>
                <a:schemeClr val="tx1"/>
              </a:solidFill>
              <a:effectLst/>
              <a:latin typeface="Franklin Gothic Book"/>
            </a:endParaRPr>
          </a:p>
          <a:p>
            <a:r>
              <a:rPr lang="en-US" sz="2800">
                <a:solidFill>
                  <a:schemeClr val="tx1"/>
                </a:solidFill>
                <a:latin typeface="Franklin Gothic Book"/>
              </a:rPr>
              <a:t>A federal requirement for LEAs that have school identified as CSI and/or with student subgroups identified as ATSI. </a:t>
            </a:r>
          </a:p>
          <a:p>
            <a:pPr>
              <a:buClr>
                <a:srgbClr val="000000"/>
              </a:buClr>
            </a:pPr>
            <a:r>
              <a:rPr lang="en-US" sz="2800">
                <a:solidFill>
                  <a:schemeClr val="tx1"/>
                </a:solidFill>
                <a:latin typeface="Franklin Gothic Book"/>
              </a:rPr>
              <a:t>During the RAR, LEAs and schools will start by examining  low performing subgroups</a:t>
            </a:r>
          </a:p>
          <a:p>
            <a:pPr lvl="1"/>
            <a:r>
              <a:rPr lang="en-US" sz="2800">
                <a:solidFill>
                  <a:schemeClr val="tx1"/>
                </a:solidFill>
                <a:latin typeface="Franklin Gothic Book"/>
              </a:rPr>
              <a:t>Listed as </a:t>
            </a:r>
            <a:r>
              <a:rPr lang="en-US" sz="2800" i="1">
                <a:solidFill>
                  <a:schemeClr val="tx1"/>
                </a:solidFill>
                <a:latin typeface="Franklin Gothic Book"/>
              </a:rPr>
              <a:t>Student Subgroup Identifications</a:t>
            </a:r>
            <a:r>
              <a:rPr lang="en-US" sz="2800">
                <a:solidFill>
                  <a:schemeClr val="tx1"/>
                </a:solidFill>
                <a:latin typeface="Franklin Gothic Book"/>
              </a:rPr>
              <a:t> on RIDE Report Card in the Accountability tab</a:t>
            </a:r>
          </a:p>
          <a:p>
            <a:pPr marL="76200" indent="0">
              <a:buNone/>
            </a:pPr>
            <a:endParaRPr lang="en-US" sz="2400">
              <a:solidFill>
                <a:schemeClr val="tx1"/>
              </a:solidFill>
              <a:latin typeface="Franklin Gothic Book"/>
            </a:endParaRPr>
          </a:p>
          <a:p>
            <a:pPr lvl="1">
              <a:buFont typeface="Wingdings" panose="05000000000000000000" pitchFamily="2" charset="2"/>
              <a:buChar char="ü"/>
            </a:pPr>
            <a:endParaRPr lang="en-US"/>
          </a:p>
        </p:txBody>
      </p:sp>
      <p:sp>
        <p:nvSpPr>
          <p:cNvPr id="5" name="Slide Number Placeholder 4">
            <a:extLst>
              <a:ext uri="{FF2B5EF4-FFF2-40B4-BE49-F238E27FC236}">
                <a16:creationId xmlns:a16="http://schemas.microsoft.com/office/drawing/2014/main" id="{0E9D5DE7-260A-E3EB-9D37-9828C91A22AF}"/>
              </a:ext>
            </a:extLst>
          </p:cNvPr>
          <p:cNvSpPr>
            <a:spLocks noGrp="1"/>
          </p:cNvSpPr>
          <p:nvPr>
            <p:ph type="sldNum" idx="12"/>
          </p:nvPr>
        </p:nvSpPr>
        <p:spPr/>
        <p:txBody>
          <a:bodyPr/>
          <a:lstStyle/>
          <a:p>
            <a:r>
              <a:rPr lang="en-US"/>
              <a:t>7</a:t>
            </a:r>
          </a:p>
        </p:txBody>
      </p:sp>
    </p:spTree>
    <p:extLst>
      <p:ext uri="{BB962C8B-B14F-4D97-AF65-F5344CB8AC3E}">
        <p14:creationId xmlns:p14="http://schemas.microsoft.com/office/powerpoint/2010/main" val="1989154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3AD0-8C2A-0E63-F4A6-F4A5EB6D950E}"/>
              </a:ext>
            </a:extLst>
          </p:cNvPr>
          <p:cNvSpPr>
            <a:spLocks noGrp="1"/>
          </p:cNvSpPr>
          <p:nvPr>
            <p:ph type="title"/>
          </p:nvPr>
        </p:nvSpPr>
        <p:spPr>
          <a:xfrm>
            <a:off x="304800" y="-133048"/>
            <a:ext cx="10515600" cy="1325700"/>
          </a:xfrm>
        </p:spPr>
        <p:txBody>
          <a:bodyPr/>
          <a:lstStyle/>
          <a:p>
            <a:r>
              <a:rPr lang="en-US"/>
              <a:t>What the RAR is…is not…and could be…</a:t>
            </a:r>
          </a:p>
        </p:txBody>
      </p:sp>
      <p:sp>
        <p:nvSpPr>
          <p:cNvPr id="5" name="Slide Number Placeholder 4">
            <a:extLst>
              <a:ext uri="{FF2B5EF4-FFF2-40B4-BE49-F238E27FC236}">
                <a16:creationId xmlns:a16="http://schemas.microsoft.com/office/drawing/2014/main" id="{391FF2B6-0399-67BB-2DA1-ACC22B740F7A}"/>
              </a:ext>
            </a:extLst>
          </p:cNvPr>
          <p:cNvSpPr>
            <a:spLocks noGrp="1"/>
          </p:cNvSpPr>
          <p:nvPr>
            <p:ph type="sldNum" idx="12"/>
          </p:nvPr>
        </p:nvSpPr>
        <p:spPr/>
        <p:txBody>
          <a:bodyPr/>
          <a:lstStyle/>
          <a:p>
            <a:r>
              <a:rPr lang="en-US"/>
              <a:t>8</a:t>
            </a:r>
          </a:p>
        </p:txBody>
      </p:sp>
      <p:pic>
        <p:nvPicPr>
          <p:cNvPr id="3" name="Google Shape;912;p13" descr="Text, website&#10;&#10;Description automatically generated">
            <a:extLst>
              <a:ext uri="{FF2B5EF4-FFF2-40B4-BE49-F238E27FC236}">
                <a16:creationId xmlns:a16="http://schemas.microsoft.com/office/drawing/2014/main" id="{2C2DAA8C-9FF7-F1B9-C44D-6A4A20D29BF8}"/>
              </a:ext>
            </a:extLst>
          </p:cNvPr>
          <p:cNvPicPr preferRelativeResize="0">
            <a:picLocks noGrp="1"/>
          </p:cNvPicPr>
          <p:nvPr/>
        </p:nvPicPr>
        <p:blipFill rotWithShape="1">
          <a:blip r:embed="rId3">
            <a:alphaModFix/>
          </a:blip>
          <a:srcRect l="9232" t="59077" r="15750" b="16774"/>
          <a:stretch/>
        </p:blipFill>
        <p:spPr>
          <a:xfrm>
            <a:off x="304800" y="1257146"/>
            <a:ext cx="11740786" cy="3001818"/>
          </a:xfrm>
          <a:prstGeom prst="rect">
            <a:avLst/>
          </a:prstGeom>
          <a:noFill/>
          <a:ln>
            <a:noFill/>
          </a:ln>
        </p:spPr>
      </p:pic>
      <p:sp>
        <p:nvSpPr>
          <p:cNvPr id="11" name="TextBox 10">
            <a:extLst>
              <a:ext uri="{FF2B5EF4-FFF2-40B4-BE49-F238E27FC236}">
                <a16:creationId xmlns:a16="http://schemas.microsoft.com/office/drawing/2014/main" id="{D6B596F3-A751-CF68-21EA-0BFFEC7FECBF}"/>
              </a:ext>
            </a:extLst>
          </p:cNvPr>
          <p:cNvSpPr txBox="1"/>
          <p:nvPr/>
        </p:nvSpPr>
        <p:spPr>
          <a:xfrm>
            <a:off x="2495768" y="4880184"/>
            <a:ext cx="7492754" cy="92333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70C0"/>
                </a:solidFill>
                <a:latin typeface="Calibri"/>
                <a:ea typeface="Calibri"/>
                <a:cs typeface="Calibri"/>
                <a:sym typeface="Calibri"/>
              </a:rPr>
              <a:t>Bowman, A., Taylor, T. (2022). </a:t>
            </a:r>
            <a:r>
              <a:rPr lang="en-US" sz="1800" b="0" i="1" u="none" strike="noStrike" cap="none">
                <a:solidFill>
                  <a:srgbClr val="0070C0"/>
                </a:solidFill>
                <a:latin typeface="Calibri"/>
                <a:ea typeface="Calibri"/>
                <a:cs typeface="Calibri"/>
                <a:sym typeface="Calibri"/>
              </a:rPr>
              <a:t>ESSA Resource Allocation Reviews – Design Principles and Considerations for Conducting a Meaningful Resource Allocation Review. </a:t>
            </a:r>
            <a:r>
              <a:rPr lang="en-US" sz="1800" b="0" i="0" u="none" strike="noStrike" cap="none">
                <a:solidFill>
                  <a:srgbClr val="0070C0"/>
                </a:solidFill>
                <a:latin typeface="Calibri"/>
                <a:ea typeface="Calibri"/>
                <a:cs typeface="Calibri"/>
                <a:sym typeface="Calibri"/>
              </a:rPr>
              <a:t>San Francisco, CA: Region 15 Comprehensive Center Network. </a:t>
            </a:r>
          </a:p>
        </p:txBody>
      </p:sp>
    </p:spTree>
    <p:extLst>
      <p:ext uri="{BB962C8B-B14F-4D97-AF65-F5344CB8AC3E}">
        <p14:creationId xmlns:p14="http://schemas.microsoft.com/office/powerpoint/2010/main" val="695630402"/>
      </p:ext>
    </p:extLst>
  </p:cSld>
  <p:clrMapOvr>
    <a:masterClrMapping/>
  </p:clrMapOvr>
</p:sld>
</file>

<file path=ppt/theme/theme1.xml><?xml version="1.0" encoding="utf-8"?>
<a:theme xmlns:a="http://schemas.openxmlformats.org/drawingml/2006/main" name="1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bc086252-bd3d-4c19-af45-fa1fc75ab686">
      <Terms xmlns="http://schemas.microsoft.com/office/infopath/2007/PartnerControls"/>
    </lcf76f155ced4ddcb4097134ff3c332f>
    <TaxCatchAll xmlns="fb4ce569-0273-4228-9157-33b14876d013" xsi:nil="true"/>
    <SharedWithUsers xmlns="fb4ce569-0273-4228-9157-33b14876d013">
      <UserInfo>
        <DisplayName>Salas, Veronica</DisplayName>
        <AccountId>3920</AccountId>
        <AccountType/>
      </UserInfo>
      <UserInfo>
        <DisplayName>Scott, Cindy</DisplayName>
        <AccountId>11515</AccountId>
        <AccountType/>
      </UserInfo>
      <UserInfo>
        <DisplayName>Danusis, Kristen</DisplayName>
        <AccountId>3222</AccountId>
        <AccountType/>
      </UserInfo>
      <UserInfo>
        <DisplayName>Strumolo, Allison</DisplayName>
        <AccountId>8218</AccountId>
        <AccountType/>
      </UserInfo>
      <UserInfo>
        <DisplayName>Mancieri, Michael</DisplayName>
        <AccountId>7952</AccountId>
        <AccountType/>
      </UserInfo>
      <UserInfo>
        <DisplayName>Medeiros, Austin</DisplayName>
        <AccountId>12276</AccountId>
        <AccountType/>
      </UserInfo>
      <UserInfo>
        <DisplayName>Farnsworth, Rick</DisplayName>
        <AccountId>47</AccountId>
        <AccountType/>
      </UserInfo>
      <UserInfo>
        <DisplayName>Miller, Silvia</DisplayName>
        <AccountId>162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DDC394D0B3524A8F58C23D61CE3B3B" ma:contentTypeVersion="20" ma:contentTypeDescription="Create a new document." ma:contentTypeScope="" ma:versionID="790b2d92ba4a064f0142fc52529daff2">
  <xsd:schema xmlns:xsd="http://www.w3.org/2001/XMLSchema" xmlns:xs="http://www.w3.org/2001/XMLSchema" xmlns:p="http://schemas.microsoft.com/office/2006/metadata/properties" xmlns:ns1="http://schemas.microsoft.com/sharepoint/v3" xmlns:ns2="bc086252-bd3d-4c19-af45-fa1fc75ab686" xmlns:ns3="fb4ce569-0273-4228-9157-33b14876d013" targetNamespace="http://schemas.microsoft.com/office/2006/metadata/properties" ma:root="true" ma:fieldsID="eb3a8255dacf406bf83036098bf249d0" ns1:_="" ns2:_="" ns3:_="">
    <xsd:import namespace="http://schemas.microsoft.com/sharepoint/v3"/>
    <xsd:import namespace="bc086252-bd3d-4c19-af45-fa1fc75ab686"/>
    <xsd:import namespace="fb4ce569-0273-4228-9157-33b14876d01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086252-bd3d-4c19-af45-fa1fc75ab6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b24926-93e8-4490-bc07-130724342e3d}" ma:internalName="TaxCatchAll" ma:showField="CatchAllData" ma:web="fb4ce569-0273-4228-9157-33b14876d01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8D6CEC-5647-433B-9DF6-B4613BD8D2E0}">
  <ds:schemaRefs>
    <ds:schemaRef ds:uri="http://schemas.microsoft.com/sharepoint/v3/contenttype/forms"/>
  </ds:schemaRefs>
</ds:datastoreItem>
</file>

<file path=customXml/itemProps2.xml><?xml version="1.0" encoding="utf-8"?>
<ds:datastoreItem xmlns:ds="http://schemas.openxmlformats.org/officeDocument/2006/customXml" ds:itemID="{267C7BC3-4911-488C-9EFF-E0719BCDE60A}">
  <ds:schemaRefs>
    <ds:schemaRef ds:uri="bc086252-bd3d-4c19-af45-fa1fc75ab686"/>
    <ds:schemaRef ds:uri="fb4ce569-0273-4228-9157-33b14876d0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ADC0557-92FE-4E2A-8BBC-77AB9DF0E176}">
  <ds:schemaRefs>
    <ds:schemaRef ds:uri="bc086252-bd3d-4c19-af45-fa1fc75ab686"/>
    <ds:schemaRef ds:uri="fb4ce569-0273-4228-9157-33b14876d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2253</Words>
  <Application>Microsoft Office PowerPoint</Application>
  <PresentationFormat>Widescreen</PresentationFormat>
  <Paragraphs>262</Paragraphs>
  <Slides>25</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Baguet Script</vt:lpstr>
      <vt:lpstr>Calibri</vt:lpstr>
      <vt:lpstr>Courier New</vt:lpstr>
      <vt:lpstr>Franklin Gothic Book</vt:lpstr>
      <vt:lpstr>Franklin Gothic Demi Cond</vt:lpstr>
      <vt:lpstr>Wingdings</vt:lpstr>
      <vt:lpstr>Wingdings,Sans-Serif</vt:lpstr>
      <vt:lpstr>1_Office Theme</vt:lpstr>
      <vt:lpstr>Welcome! </vt:lpstr>
      <vt:lpstr>Webinar: Resource Allocation Review </vt:lpstr>
      <vt:lpstr>Warm-Up Activity </vt:lpstr>
      <vt:lpstr>Objectives</vt:lpstr>
      <vt:lpstr>Community Agreements</vt:lpstr>
      <vt:lpstr>Why Community Agreements Matter</vt:lpstr>
      <vt:lpstr>Our Community Agreements</vt:lpstr>
      <vt:lpstr>What is a Resource Allocation Review (RAR)?</vt:lpstr>
      <vt:lpstr>What the RAR is…is not…and could be…</vt:lpstr>
      <vt:lpstr>What educational resources should be considered for RAR?</vt:lpstr>
      <vt:lpstr>Who needs to do a RAR? </vt:lpstr>
      <vt:lpstr>Addressing ESSA Requirements</vt:lpstr>
      <vt:lpstr>Why is this important?</vt:lpstr>
      <vt:lpstr>Why is this important?</vt:lpstr>
      <vt:lpstr>We all have a role in the RAR process</vt:lpstr>
      <vt:lpstr>School Level Resource Allocation Reviews</vt:lpstr>
      <vt:lpstr>School Level Activity</vt:lpstr>
      <vt:lpstr>School Level RAR Tool</vt:lpstr>
      <vt:lpstr>LEA Resource Allocation Reviews</vt:lpstr>
      <vt:lpstr>UCOA Resource Allocation Dashboard Activity (Demo)</vt:lpstr>
      <vt:lpstr>UCOA Resource Allocation Dashboard Activity</vt:lpstr>
      <vt:lpstr>UCOA Resource Allocation Review Dashboards</vt:lpstr>
      <vt:lpstr>RAR Wrap-Up</vt:lpstr>
      <vt:lpstr>Resources</vt:lpstr>
      <vt:lpstr>Closing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Distance Learning Support: Overall</dc:title>
  <dc:creator>Lopes, Chanthy</dc:creator>
  <cp:lastModifiedBy>Strumolo, Allison</cp:lastModifiedBy>
  <cp:revision>3</cp:revision>
  <cp:lastPrinted>2023-11-02T14:20:23Z</cp:lastPrinted>
  <dcterms:created xsi:type="dcterms:W3CDTF">2020-05-05T14:32:16Z</dcterms:created>
  <dcterms:modified xsi:type="dcterms:W3CDTF">2024-02-29T16:53:27Z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0x01010008DDC394D0B3524A8F58C23D61CE3B3B</vt:lpwstr>
  </property>
  <property fmtid="{D5CDD505-2E9C-101B-9397-08002B2CF9AE}" pid="3" name="MediaServiceImageTags">
    <vt:lpwstr/>
  </property>
</Properties>
</file>