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1"/>
  </p:notesMasterIdLst>
  <p:handoutMasterIdLst>
    <p:handoutMasterId r:id="rId22"/>
  </p:handoutMasterIdLst>
  <p:sldIdLst>
    <p:sldId id="9963" r:id="rId5"/>
    <p:sldId id="9974" r:id="rId6"/>
    <p:sldId id="10004" r:id="rId7"/>
    <p:sldId id="274" r:id="rId8"/>
    <p:sldId id="10002" r:id="rId9"/>
    <p:sldId id="9999" r:id="rId10"/>
    <p:sldId id="9995" r:id="rId11"/>
    <p:sldId id="10001" r:id="rId12"/>
    <p:sldId id="9984" r:id="rId13"/>
    <p:sldId id="9998" r:id="rId14"/>
    <p:sldId id="10005" r:id="rId15"/>
    <p:sldId id="10006" r:id="rId16"/>
    <p:sldId id="9992" r:id="rId17"/>
    <p:sldId id="9997" r:id="rId18"/>
    <p:sldId id="9993" r:id="rId19"/>
    <p:sldId id="1000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ley, Ana" initials="RA [2]" lastIdx="12" clrIdx="6">
    <p:extLst>
      <p:ext uri="{19B8F6BF-5375-455C-9EA6-DF929625EA0E}">
        <p15:presenceInfo xmlns:p15="http://schemas.microsoft.com/office/powerpoint/2012/main" userId="S-1-5-21-1586716437-331627889-1971066577-9647" providerId="AD"/>
      </p:ext>
    </p:extLst>
  </p:cmAuthor>
  <p:cmAuthor id="1" name="Infante-Green, Angélica" initials="IA" lastIdx="2" clrIdx="0">
    <p:extLst>
      <p:ext uri="{19B8F6BF-5375-455C-9EA6-DF929625EA0E}">
        <p15:presenceInfo xmlns:p15="http://schemas.microsoft.com/office/powerpoint/2012/main" userId="S-1-5-21-1586716437-331627889-1971066577-11986" providerId="AD"/>
      </p:ext>
    </p:extLst>
  </p:cmAuthor>
  <p:cmAuthor id="8" name="Osborn, Stephen" initials="OS" lastIdx="3" clrIdx="7">
    <p:extLst>
      <p:ext uri="{19B8F6BF-5375-455C-9EA6-DF929625EA0E}">
        <p15:presenceInfo xmlns:p15="http://schemas.microsoft.com/office/powerpoint/2012/main" userId="S-1-5-21-1586716437-331627889-1971066577-6982" providerId="AD"/>
      </p:ext>
    </p:extLst>
  </p:cmAuthor>
  <p:cmAuthor id="2" name="Microsoft Office User" initials="MOU" lastIdx="33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Foehr, Lisa" initials="FL" lastIdx="14" clrIdx="2">
    <p:extLst>
      <p:ext uri="{19B8F6BF-5375-455C-9EA6-DF929625EA0E}">
        <p15:presenceInfo xmlns:p15="http://schemas.microsoft.com/office/powerpoint/2012/main" userId="S-1-5-21-1586716437-331627889-1971066577-1563" providerId="AD"/>
      </p:ext>
    </p:extLst>
  </p:cmAuthor>
  <p:cmAuthor id="4" name="Danusis, Kristen" initials="DK" lastIdx="8" clrIdx="3">
    <p:extLst>
      <p:ext uri="{19B8F6BF-5375-455C-9EA6-DF929625EA0E}">
        <p15:presenceInfo xmlns:p15="http://schemas.microsoft.com/office/powerpoint/2012/main" userId="S::kristen.danusis@ride.ri.gov::b23fe0e4-c946-4ad3-a93a-c927f599a059" providerId="AD"/>
      </p:ext>
    </p:extLst>
  </p:cmAuthor>
  <p:cmAuthor id="5" name="Darrow, Brian" initials="DB" lastIdx="3" clrIdx="4">
    <p:extLst>
      <p:ext uri="{19B8F6BF-5375-455C-9EA6-DF929625EA0E}">
        <p15:presenceInfo xmlns:p15="http://schemas.microsoft.com/office/powerpoint/2012/main" userId="S::brian.darrow@ride.ri.gov::eb275d97-8b3c-4339-b1d6-9a38a66bfd7b" providerId="AD"/>
      </p:ext>
    </p:extLst>
  </p:cmAuthor>
  <p:cmAuthor id="6" name="Riley, Ana" initials="RA" lastIdx="1" clrIdx="5">
    <p:extLst>
      <p:ext uri="{19B8F6BF-5375-455C-9EA6-DF929625EA0E}">
        <p15:presenceInfo xmlns:p15="http://schemas.microsoft.com/office/powerpoint/2012/main" userId="S::ana.riley@ride.ri.gov::d73968fe-7f4d-4f76-9f0a-4447a71820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BC3"/>
    <a:srgbClr val="FFFFFF"/>
    <a:srgbClr val="347997"/>
    <a:srgbClr val="76B5D0"/>
    <a:srgbClr val="E5701D"/>
    <a:srgbClr val="0F4759"/>
    <a:srgbClr val="EFA977"/>
    <a:srgbClr val="FFE9E0"/>
    <a:srgbClr val="7784E4"/>
    <a:srgbClr val="746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AE18F-4548-4317-8EBA-092BBBC7404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2FB0E6-BBA7-4E3F-A270-CD420D1C2B20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2007 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Revised review process, develop school construction regs, Adopted NECHPS</a:t>
          </a:r>
        </a:p>
      </dgm:t>
    </dgm:pt>
    <dgm:pt modelId="{A307506F-D634-4122-96D0-D6406C2BCCF7}" type="parTrans" cxnId="{2D0F56C9-8089-49D9-BDDF-34F9838EC8A9}">
      <dgm:prSet/>
      <dgm:spPr/>
      <dgm:t>
        <a:bodyPr/>
        <a:lstStyle/>
        <a:p>
          <a:endParaRPr lang="en-US"/>
        </a:p>
      </dgm:t>
    </dgm:pt>
    <dgm:pt modelId="{3731F02E-97C0-4CFF-BFC6-38905F5D4FDB}" type="sibTrans" cxnId="{2D0F56C9-8089-49D9-BDDF-34F9838EC8A9}">
      <dgm:prSet/>
      <dgm:spPr/>
      <dgm:t>
        <a:bodyPr/>
        <a:lstStyle/>
        <a:p>
          <a:endParaRPr lang="en-US"/>
        </a:p>
      </dgm:t>
    </dgm:pt>
    <dgm:pt modelId="{5C605A87-DA69-4AE1-94A8-E6B098909654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2011 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 School construction moratorium starts</a:t>
          </a:r>
        </a:p>
      </dgm:t>
    </dgm:pt>
    <dgm:pt modelId="{32AE82F0-B979-41DF-8710-C222D051453D}" type="parTrans" cxnId="{81F25AB7-CC11-495D-8E17-7DCA985462DE}">
      <dgm:prSet/>
      <dgm:spPr/>
      <dgm:t>
        <a:bodyPr/>
        <a:lstStyle/>
        <a:p>
          <a:endParaRPr lang="en-US"/>
        </a:p>
      </dgm:t>
    </dgm:pt>
    <dgm:pt modelId="{55C06F9A-BA60-4EA7-B689-AC2C451EB24A}" type="sibTrans" cxnId="{81F25AB7-CC11-495D-8E17-7DCA985462DE}">
      <dgm:prSet/>
      <dgm:spPr/>
      <dgm:t>
        <a:bodyPr/>
        <a:lstStyle/>
        <a:p>
          <a:endParaRPr lang="en-US"/>
        </a:p>
      </dgm:t>
    </dgm:pt>
    <dgm:pt modelId="{3E21B99F-17FE-4C62-94C4-ED3C39A6D467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2013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Statewide Facilities Assessment</a:t>
          </a:r>
        </a:p>
      </dgm:t>
    </dgm:pt>
    <dgm:pt modelId="{BA2D2EF8-B18F-4A53-AA65-A0EF98948C7E}" type="parTrans" cxnId="{5606E827-EB7D-4BD3-84B0-D50AF16F43FF}">
      <dgm:prSet/>
      <dgm:spPr/>
      <dgm:t>
        <a:bodyPr/>
        <a:lstStyle/>
        <a:p>
          <a:endParaRPr lang="en-US"/>
        </a:p>
      </dgm:t>
    </dgm:pt>
    <dgm:pt modelId="{4F2C0E1F-C90F-426C-98E2-74A999AD5640}" type="sibTrans" cxnId="{5606E827-EB7D-4BD3-84B0-D50AF16F43FF}">
      <dgm:prSet/>
      <dgm:spPr/>
      <dgm:t>
        <a:bodyPr/>
        <a:lstStyle/>
        <a:p>
          <a:endParaRPr lang="en-US"/>
        </a:p>
      </dgm:t>
    </dgm:pt>
    <dgm:pt modelId="{7C8F1205-EC4D-4993-A9CB-CE76D44FBB09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2015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School construction moratorium ends</a:t>
          </a:r>
        </a:p>
      </dgm:t>
    </dgm:pt>
    <dgm:pt modelId="{3875F2BF-0C88-4F0C-B811-FFC001CBB56D}" type="parTrans" cxnId="{A8829474-B606-43C4-9EFF-75C0A735176D}">
      <dgm:prSet/>
      <dgm:spPr/>
      <dgm:t>
        <a:bodyPr/>
        <a:lstStyle/>
        <a:p>
          <a:endParaRPr lang="en-US"/>
        </a:p>
      </dgm:t>
    </dgm:pt>
    <dgm:pt modelId="{80ECE4AD-9A86-4704-8104-A7C641FB5071}" type="sibTrans" cxnId="{A8829474-B606-43C4-9EFF-75C0A735176D}">
      <dgm:prSet/>
      <dgm:spPr/>
      <dgm:t>
        <a:bodyPr/>
        <a:lstStyle/>
        <a:p>
          <a:endParaRPr lang="en-US"/>
        </a:p>
      </dgm:t>
    </dgm:pt>
    <dgm:pt modelId="{4BD36A60-50D5-4F89-87BA-35EAF9215E1C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2017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Statewide Facilities Assessment</a:t>
          </a:r>
        </a:p>
      </dgm:t>
    </dgm:pt>
    <dgm:pt modelId="{67B14BE6-6C14-4270-9E74-88FE3A302E92}" type="parTrans" cxnId="{85D5F844-70A6-48B3-8D92-38B55D2C2366}">
      <dgm:prSet/>
      <dgm:spPr/>
      <dgm:t>
        <a:bodyPr/>
        <a:lstStyle/>
        <a:p>
          <a:endParaRPr lang="en-US"/>
        </a:p>
      </dgm:t>
    </dgm:pt>
    <dgm:pt modelId="{400AA1B8-7C6F-4A37-AA5D-06A93BA78FDF}" type="sibTrans" cxnId="{85D5F844-70A6-48B3-8D92-38B55D2C2366}">
      <dgm:prSet/>
      <dgm:spPr/>
      <dgm:t>
        <a:bodyPr/>
        <a:lstStyle/>
        <a:p>
          <a:endParaRPr lang="en-US"/>
        </a:p>
      </dgm:t>
    </dgm:pt>
    <dgm:pt modelId="{27F21678-E427-42A6-A39B-4EF498C70A1E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2018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$250M Statewide School Construction Bond passes, establishes Pay-go, Incentives</a:t>
          </a:r>
        </a:p>
      </dgm:t>
    </dgm:pt>
    <dgm:pt modelId="{479845E5-E690-49FC-81D1-46E1CD776FEB}" type="parTrans" cxnId="{8A3FA005-9C9F-49DF-92E8-8C5F73B96BEB}">
      <dgm:prSet/>
      <dgm:spPr/>
      <dgm:t>
        <a:bodyPr/>
        <a:lstStyle/>
        <a:p>
          <a:endParaRPr lang="en-US"/>
        </a:p>
      </dgm:t>
    </dgm:pt>
    <dgm:pt modelId="{1CE692AA-3F77-4B20-81E2-8AF3A59CF2DC}" type="sibTrans" cxnId="{8A3FA005-9C9F-49DF-92E8-8C5F73B96BEB}">
      <dgm:prSet/>
      <dgm:spPr/>
      <dgm:t>
        <a:bodyPr/>
        <a:lstStyle/>
        <a:p>
          <a:endParaRPr lang="en-US"/>
        </a:p>
      </dgm:t>
    </dgm:pt>
    <dgm:pt modelId="{4BCE7209-EA14-4B1F-8C5C-895CDA999F0F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2022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New $250M Statewide School Construction Bond</a:t>
          </a:r>
        </a:p>
      </dgm:t>
    </dgm:pt>
    <dgm:pt modelId="{AF078BE1-C55F-4FC6-B17E-26702FDE7972}" type="parTrans" cxnId="{393ACFA7-A934-463A-B982-47B2B44097A1}">
      <dgm:prSet/>
      <dgm:spPr/>
      <dgm:t>
        <a:bodyPr/>
        <a:lstStyle/>
        <a:p>
          <a:endParaRPr lang="en-US"/>
        </a:p>
      </dgm:t>
    </dgm:pt>
    <dgm:pt modelId="{2B7A19EF-358A-4541-9131-3A96836D0CFC}" type="sibTrans" cxnId="{393ACFA7-A934-463A-B982-47B2B44097A1}">
      <dgm:prSet/>
      <dgm:spPr/>
      <dgm:t>
        <a:bodyPr/>
        <a:lstStyle/>
        <a:p>
          <a:endParaRPr lang="en-US"/>
        </a:p>
      </dgm:t>
    </dgm:pt>
    <dgm:pt modelId="{45886BE7-5C73-40F4-A99D-192AE3642A3C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1960-2006</a:t>
          </a:r>
          <a:br>
            <a:rPr lang="en-US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Districts finance 100% of capital projects upfront, receive aid after completion</a:t>
          </a:r>
        </a:p>
      </dgm:t>
    </dgm:pt>
    <dgm:pt modelId="{D5D59C42-1EC2-4E63-BC24-4420686457D2}" type="parTrans" cxnId="{9EAC9599-484F-4A18-8B65-7D17C5926BA7}">
      <dgm:prSet/>
      <dgm:spPr/>
      <dgm:t>
        <a:bodyPr/>
        <a:lstStyle/>
        <a:p>
          <a:endParaRPr lang="en-US"/>
        </a:p>
      </dgm:t>
    </dgm:pt>
    <dgm:pt modelId="{6BD4B188-8ED9-40A7-8834-8EAD1A1FA58F}" type="sibTrans" cxnId="{9EAC9599-484F-4A18-8B65-7D17C5926BA7}">
      <dgm:prSet/>
      <dgm:spPr/>
      <dgm:t>
        <a:bodyPr/>
        <a:lstStyle/>
        <a:p>
          <a:endParaRPr lang="en-US"/>
        </a:p>
      </dgm:t>
    </dgm:pt>
    <dgm:pt modelId="{E4974E94-985F-4F13-8BEE-188B07E1E0DD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2016</a:t>
          </a:r>
          <a:br>
            <a:rPr lang="en-US" b="1">
              <a:solidFill>
                <a:schemeClr val="accent6"/>
              </a:solidFill>
            </a:rPr>
          </a:br>
          <a:r>
            <a:rPr lang="en-US">
              <a:solidFill>
                <a:schemeClr val="accent6"/>
              </a:solidFill>
            </a:rPr>
            <a:t>School Building Authority (SBA), advisory board and capital fund established</a:t>
          </a:r>
        </a:p>
      </dgm:t>
    </dgm:pt>
    <dgm:pt modelId="{6E0F3771-03A7-484F-8A4F-D0E7341D3362}" type="parTrans" cxnId="{31B204D6-B068-4B1E-9A3A-DBC3B875760C}">
      <dgm:prSet/>
      <dgm:spPr/>
      <dgm:t>
        <a:bodyPr/>
        <a:lstStyle/>
        <a:p>
          <a:endParaRPr lang="en-US"/>
        </a:p>
      </dgm:t>
    </dgm:pt>
    <dgm:pt modelId="{18ACE8D9-D32E-4A8A-B7FF-56A2FCF5CF6A}" type="sibTrans" cxnId="{31B204D6-B068-4B1E-9A3A-DBC3B875760C}">
      <dgm:prSet/>
      <dgm:spPr/>
      <dgm:t>
        <a:bodyPr/>
        <a:lstStyle/>
        <a:p>
          <a:endParaRPr lang="en-US"/>
        </a:p>
      </dgm:t>
    </dgm:pt>
    <dgm:pt modelId="{18A52F08-38FE-4DD6-B2B7-296FDD105C36}" type="pres">
      <dgm:prSet presAssocID="{3D8AE18F-4548-4317-8EBA-092BBBC7404D}" presName="Name0" presStyleCnt="0">
        <dgm:presLayoutVars>
          <dgm:dir/>
          <dgm:resizeHandles val="exact"/>
        </dgm:presLayoutVars>
      </dgm:prSet>
      <dgm:spPr/>
    </dgm:pt>
    <dgm:pt modelId="{45377FE4-FDD0-4667-8D25-60E7EB66104A}" type="pres">
      <dgm:prSet presAssocID="{3D8AE18F-4548-4317-8EBA-092BBBC7404D}" presName="arrow" presStyleLbl="bgShp" presStyleIdx="0" presStyleCnt="1"/>
      <dgm:spPr/>
    </dgm:pt>
    <dgm:pt modelId="{156FCD94-F3EB-4F49-8B6A-7E8730086774}" type="pres">
      <dgm:prSet presAssocID="{3D8AE18F-4548-4317-8EBA-092BBBC7404D}" presName="points" presStyleCnt="0"/>
      <dgm:spPr/>
    </dgm:pt>
    <dgm:pt modelId="{41E20975-CD67-4E15-9414-5D09D0EDBF46}" type="pres">
      <dgm:prSet presAssocID="{45886BE7-5C73-40F4-A99D-192AE3642A3C}" presName="compositeA" presStyleCnt="0"/>
      <dgm:spPr/>
    </dgm:pt>
    <dgm:pt modelId="{43F7605A-277E-4BAA-8737-2E089928DA5B}" type="pres">
      <dgm:prSet presAssocID="{45886BE7-5C73-40F4-A99D-192AE3642A3C}" presName="textA" presStyleLbl="revTx" presStyleIdx="0" presStyleCnt="9">
        <dgm:presLayoutVars>
          <dgm:bulletEnabled val="1"/>
        </dgm:presLayoutVars>
      </dgm:prSet>
      <dgm:spPr/>
    </dgm:pt>
    <dgm:pt modelId="{EF3C46F8-9BDA-4105-90AA-6CAB7296602E}" type="pres">
      <dgm:prSet presAssocID="{45886BE7-5C73-40F4-A99D-192AE3642A3C}" presName="circleA" presStyleLbl="node1" presStyleIdx="0" presStyleCnt="9"/>
      <dgm:spPr/>
    </dgm:pt>
    <dgm:pt modelId="{94F31B95-BD91-4476-AC8C-EE580A6F6106}" type="pres">
      <dgm:prSet presAssocID="{45886BE7-5C73-40F4-A99D-192AE3642A3C}" presName="spaceA" presStyleCnt="0"/>
      <dgm:spPr/>
    </dgm:pt>
    <dgm:pt modelId="{08AEDB2B-09E4-471D-9D35-7C4E7B7D53C4}" type="pres">
      <dgm:prSet presAssocID="{6BD4B188-8ED9-40A7-8834-8EAD1A1FA58F}" presName="space" presStyleCnt="0"/>
      <dgm:spPr/>
    </dgm:pt>
    <dgm:pt modelId="{4E2EE86C-A97F-460F-87C3-1D08BD8F43C0}" type="pres">
      <dgm:prSet presAssocID="{BE2FB0E6-BBA7-4E3F-A270-CD420D1C2B20}" presName="compositeB" presStyleCnt="0"/>
      <dgm:spPr/>
    </dgm:pt>
    <dgm:pt modelId="{78DF13C8-662E-4D5D-9558-FA83D09C1854}" type="pres">
      <dgm:prSet presAssocID="{BE2FB0E6-BBA7-4E3F-A270-CD420D1C2B20}" presName="textB" presStyleLbl="revTx" presStyleIdx="1" presStyleCnt="9">
        <dgm:presLayoutVars>
          <dgm:bulletEnabled val="1"/>
        </dgm:presLayoutVars>
      </dgm:prSet>
      <dgm:spPr/>
    </dgm:pt>
    <dgm:pt modelId="{03EA3BCC-5316-4830-AA1F-C60C4DF8DC98}" type="pres">
      <dgm:prSet presAssocID="{BE2FB0E6-BBA7-4E3F-A270-CD420D1C2B20}" presName="circleB" presStyleLbl="node1" presStyleIdx="1" presStyleCnt="9"/>
      <dgm:spPr/>
    </dgm:pt>
    <dgm:pt modelId="{14604125-56D9-44ED-83E8-856D327E633B}" type="pres">
      <dgm:prSet presAssocID="{BE2FB0E6-BBA7-4E3F-A270-CD420D1C2B20}" presName="spaceB" presStyleCnt="0"/>
      <dgm:spPr/>
    </dgm:pt>
    <dgm:pt modelId="{7B07B1D2-6574-48D3-973F-6A9C15EA37C9}" type="pres">
      <dgm:prSet presAssocID="{3731F02E-97C0-4CFF-BFC6-38905F5D4FDB}" presName="space" presStyleCnt="0"/>
      <dgm:spPr/>
    </dgm:pt>
    <dgm:pt modelId="{2A0375CB-AAD2-4A53-A198-A87E0FB2134E}" type="pres">
      <dgm:prSet presAssocID="{5C605A87-DA69-4AE1-94A8-E6B098909654}" presName="compositeA" presStyleCnt="0"/>
      <dgm:spPr/>
    </dgm:pt>
    <dgm:pt modelId="{444D356D-4C15-47C2-BDD6-765F3673E08F}" type="pres">
      <dgm:prSet presAssocID="{5C605A87-DA69-4AE1-94A8-E6B098909654}" presName="textA" presStyleLbl="revTx" presStyleIdx="2" presStyleCnt="9">
        <dgm:presLayoutVars>
          <dgm:bulletEnabled val="1"/>
        </dgm:presLayoutVars>
      </dgm:prSet>
      <dgm:spPr/>
    </dgm:pt>
    <dgm:pt modelId="{C34237F6-2209-454D-B832-4C83D8CB3D52}" type="pres">
      <dgm:prSet presAssocID="{5C605A87-DA69-4AE1-94A8-E6B098909654}" presName="circleA" presStyleLbl="node1" presStyleIdx="2" presStyleCnt="9"/>
      <dgm:spPr/>
    </dgm:pt>
    <dgm:pt modelId="{D4241B3E-0108-4661-8F4D-4A923B173002}" type="pres">
      <dgm:prSet presAssocID="{5C605A87-DA69-4AE1-94A8-E6B098909654}" presName="spaceA" presStyleCnt="0"/>
      <dgm:spPr/>
    </dgm:pt>
    <dgm:pt modelId="{2FF32B04-D43B-4A6A-83FF-20BB46E6C25D}" type="pres">
      <dgm:prSet presAssocID="{55C06F9A-BA60-4EA7-B689-AC2C451EB24A}" presName="space" presStyleCnt="0"/>
      <dgm:spPr/>
    </dgm:pt>
    <dgm:pt modelId="{93F02E15-41FF-47B7-BEFE-41C9FF1AAD22}" type="pres">
      <dgm:prSet presAssocID="{3E21B99F-17FE-4C62-94C4-ED3C39A6D467}" presName="compositeB" presStyleCnt="0"/>
      <dgm:spPr/>
    </dgm:pt>
    <dgm:pt modelId="{0215124B-21C0-4713-9943-03688C7A2C02}" type="pres">
      <dgm:prSet presAssocID="{3E21B99F-17FE-4C62-94C4-ED3C39A6D467}" presName="textB" presStyleLbl="revTx" presStyleIdx="3" presStyleCnt="9">
        <dgm:presLayoutVars>
          <dgm:bulletEnabled val="1"/>
        </dgm:presLayoutVars>
      </dgm:prSet>
      <dgm:spPr/>
    </dgm:pt>
    <dgm:pt modelId="{542FBF16-97E1-4C7E-A12B-34059053AA21}" type="pres">
      <dgm:prSet presAssocID="{3E21B99F-17FE-4C62-94C4-ED3C39A6D467}" presName="circleB" presStyleLbl="node1" presStyleIdx="3" presStyleCnt="9"/>
      <dgm:spPr/>
    </dgm:pt>
    <dgm:pt modelId="{EF5CDDF9-5BFF-4E40-91B8-52F0CBB43E68}" type="pres">
      <dgm:prSet presAssocID="{3E21B99F-17FE-4C62-94C4-ED3C39A6D467}" presName="spaceB" presStyleCnt="0"/>
      <dgm:spPr/>
    </dgm:pt>
    <dgm:pt modelId="{1B547891-84BD-455C-83CD-A3F431CB8764}" type="pres">
      <dgm:prSet presAssocID="{4F2C0E1F-C90F-426C-98E2-74A999AD5640}" presName="space" presStyleCnt="0"/>
      <dgm:spPr/>
    </dgm:pt>
    <dgm:pt modelId="{F0E3A6CE-2EB2-47F4-9071-ABFC339313FF}" type="pres">
      <dgm:prSet presAssocID="{7C8F1205-EC4D-4993-A9CB-CE76D44FBB09}" presName="compositeA" presStyleCnt="0"/>
      <dgm:spPr/>
    </dgm:pt>
    <dgm:pt modelId="{5092902B-F4C7-4E90-8DAE-3CE77D747806}" type="pres">
      <dgm:prSet presAssocID="{7C8F1205-EC4D-4993-A9CB-CE76D44FBB09}" presName="textA" presStyleLbl="revTx" presStyleIdx="4" presStyleCnt="9">
        <dgm:presLayoutVars>
          <dgm:bulletEnabled val="1"/>
        </dgm:presLayoutVars>
      </dgm:prSet>
      <dgm:spPr/>
    </dgm:pt>
    <dgm:pt modelId="{4EBBD043-A119-4953-805E-1A3BA8AF4881}" type="pres">
      <dgm:prSet presAssocID="{7C8F1205-EC4D-4993-A9CB-CE76D44FBB09}" presName="circleA" presStyleLbl="node1" presStyleIdx="4" presStyleCnt="9"/>
      <dgm:spPr/>
    </dgm:pt>
    <dgm:pt modelId="{DF5FF121-777E-4D8D-9155-C6A4F22DF53E}" type="pres">
      <dgm:prSet presAssocID="{7C8F1205-EC4D-4993-A9CB-CE76D44FBB09}" presName="spaceA" presStyleCnt="0"/>
      <dgm:spPr/>
    </dgm:pt>
    <dgm:pt modelId="{285052E6-73EF-408D-BD01-56D9DB75F60C}" type="pres">
      <dgm:prSet presAssocID="{80ECE4AD-9A86-4704-8104-A7C641FB5071}" presName="space" presStyleCnt="0"/>
      <dgm:spPr/>
    </dgm:pt>
    <dgm:pt modelId="{A84DAB7E-7C9A-4B89-9F8E-213FBB416C26}" type="pres">
      <dgm:prSet presAssocID="{E4974E94-985F-4F13-8BEE-188B07E1E0DD}" presName="compositeB" presStyleCnt="0"/>
      <dgm:spPr/>
    </dgm:pt>
    <dgm:pt modelId="{B034DB81-C838-48A4-BC39-0C9A305CF701}" type="pres">
      <dgm:prSet presAssocID="{E4974E94-985F-4F13-8BEE-188B07E1E0DD}" presName="textB" presStyleLbl="revTx" presStyleIdx="5" presStyleCnt="9">
        <dgm:presLayoutVars>
          <dgm:bulletEnabled val="1"/>
        </dgm:presLayoutVars>
      </dgm:prSet>
      <dgm:spPr/>
    </dgm:pt>
    <dgm:pt modelId="{90B7BC18-F22F-47D7-9906-D7549C41BFA1}" type="pres">
      <dgm:prSet presAssocID="{E4974E94-985F-4F13-8BEE-188B07E1E0DD}" presName="circleB" presStyleLbl="node1" presStyleIdx="5" presStyleCnt="9"/>
      <dgm:spPr/>
    </dgm:pt>
    <dgm:pt modelId="{0D7FC9FC-C055-4812-B388-6E8296B23299}" type="pres">
      <dgm:prSet presAssocID="{E4974E94-985F-4F13-8BEE-188B07E1E0DD}" presName="spaceB" presStyleCnt="0"/>
      <dgm:spPr/>
    </dgm:pt>
    <dgm:pt modelId="{FDE4A375-DFB3-4BAB-99D5-951E01797C32}" type="pres">
      <dgm:prSet presAssocID="{18ACE8D9-D32E-4A8A-B7FF-56A2FCF5CF6A}" presName="space" presStyleCnt="0"/>
      <dgm:spPr/>
    </dgm:pt>
    <dgm:pt modelId="{CB954D6A-4882-4D37-B4E1-378B3A13B78E}" type="pres">
      <dgm:prSet presAssocID="{4BD36A60-50D5-4F89-87BA-35EAF9215E1C}" presName="compositeA" presStyleCnt="0"/>
      <dgm:spPr/>
    </dgm:pt>
    <dgm:pt modelId="{3CEF5B95-E88E-4280-AE39-988D88A7558E}" type="pres">
      <dgm:prSet presAssocID="{4BD36A60-50D5-4F89-87BA-35EAF9215E1C}" presName="textA" presStyleLbl="revTx" presStyleIdx="6" presStyleCnt="9">
        <dgm:presLayoutVars>
          <dgm:bulletEnabled val="1"/>
        </dgm:presLayoutVars>
      </dgm:prSet>
      <dgm:spPr/>
    </dgm:pt>
    <dgm:pt modelId="{7AC0FE24-32E4-4E19-A74F-FB47A8389102}" type="pres">
      <dgm:prSet presAssocID="{4BD36A60-50D5-4F89-87BA-35EAF9215E1C}" presName="circleA" presStyleLbl="node1" presStyleIdx="6" presStyleCnt="9"/>
      <dgm:spPr/>
    </dgm:pt>
    <dgm:pt modelId="{BA4A27E0-AFC5-47DA-8FA8-74EA7AF77346}" type="pres">
      <dgm:prSet presAssocID="{4BD36A60-50D5-4F89-87BA-35EAF9215E1C}" presName="spaceA" presStyleCnt="0"/>
      <dgm:spPr/>
    </dgm:pt>
    <dgm:pt modelId="{2CEE1459-8AF5-4866-BD2A-9A91E38EE5FB}" type="pres">
      <dgm:prSet presAssocID="{400AA1B8-7C6F-4A37-AA5D-06A93BA78FDF}" presName="space" presStyleCnt="0"/>
      <dgm:spPr/>
    </dgm:pt>
    <dgm:pt modelId="{E29A5500-4F91-48D2-8012-720B729EBD76}" type="pres">
      <dgm:prSet presAssocID="{27F21678-E427-42A6-A39B-4EF498C70A1E}" presName="compositeB" presStyleCnt="0"/>
      <dgm:spPr/>
    </dgm:pt>
    <dgm:pt modelId="{8F56D24A-5ABE-43F6-B66F-3B4385D80EB0}" type="pres">
      <dgm:prSet presAssocID="{27F21678-E427-42A6-A39B-4EF498C70A1E}" presName="textB" presStyleLbl="revTx" presStyleIdx="7" presStyleCnt="9">
        <dgm:presLayoutVars>
          <dgm:bulletEnabled val="1"/>
        </dgm:presLayoutVars>
      </dgm:prSet>
      <dgm:spPr/>
    </dgm:pt>
    <dgm:pt modelId="{20C79FB7-9F1F-439B-B374-CBC66CF96246}" type="pres">
      <dgm:prSet presAssocID="{27F21678-E427-42A6-A39B-4EF498C70A1E}" presName="circleB" presStyleLbl="node1" presStyleIdx="7" presStyleCnt="9"/>
      <dgm:spPr/>
    </dgm:pt>
    <dgm:pt modelId="{60C9673A-3DF0-4A47-84E8-F7021531CD86}" type="pres">
      <dgm:prSet presAssocID="{27F21678-E427-42A6-A39B-4EF498C70A1E}" presName="spaceB" presStyleCnt="0"/>
      <dgm:spPr/>
    </dgm:pt>
    <dgm:pt modelId="{4C91B365-1912-421C-A745-A628808BC831}" type="pres">
      <dgm:prSet presAssocID="{1CE692AA-3F77-4B20-81E2-8AF3A59CF2DC}" presName="space" presStyleCnt="0"/>
      <dgm:spPr/>
    </dgm:pt>
    <dgm:pt modelId="{D08606E4-99E0-4148-9CC0-8D7B9268587B}" type="pres">
      <dgm:prSet presAssocID="{4BCE7209-EA14-4B1F-8C5C-895CDA999F0F}" presName="compositeA" presStyleCnt="0"/>
      <dgm:spPr/>
    </dgm:pt>
    <dgm:pt modelId="{87397798-CE9A-4595-8ED3-5C5C360D70DC}" type="pres">
      <dgm:prSet presAssocID="{4BCE7209-EA14-4B1F-8C5C-895CDA999F0F}" presName="textA" presStyleLbl="revTx" presStyleIdx="8" presStyleCnt="9">
        <dgm:presLayoutVars>
          <dgm:bulletEnabled val="1"/>
        </dgm:presLayoutVars>
      </dgm:prSet>
      <dgm:spPr/>
    </dgm:pt>
    <dgm:pt modelId="{112350DF-D7AF-4B74-AC5E-9D7FE3DD1DC8}" type="pres">
      <dgm:prSet presAssocID="{4BCE7209-EA14-4B1F-8C5C-895CDA999F0F}" presName="circleA" presStyleLbl="node1" presStyleIdx="8" presStyleCnt="9"/>
      <dgm:spPr/>
    </dgm:pt>
    <dgm:pt modelId="{89CD57DB-C4CE-4CD4-9AD4-DE86E5A0B494}" type="pres">
      <dgm:prSet presAssocID="{4BCE7209-EA14-4B1F-8C5C-895CDA999F0F}" presName="spaceA" presStyleCnt="0"/>
      <dgm:spPr/>
    </dgm:pt>
  </dgm:ptLst>
  <dgm:cxnLst>
    <dgm:cxn modelId="{8A3FA005-9C9F-49DF-92E8-8C5F73B96BEB}" srcId="{3D8AE18F-4548-4317-8EBA-092BBBC7404D}" destId="{27F21678-E427-42A6-A39B-4EF498C70A1E}" srcOrd="7" destOrd="0" parTransId="{479845E5-E690-49FC-81D1-46E1CD776FEB}" sibTransId="{1CE692AA-3F77-4B20-81E2-8AF3A59CF2DC}"/>
    <dgm:cxn modelId="{5606E827-EB7D-4BD3-84B0-D50AF16F43FF}" srcId="{3D8AE18F-4548-4317-8EBA-092BBBC7404D}" destId="{3E21B99F-17FE-4C62-94C4-ED3C39A6D467}" srcOrd="3" destOrd="0" parTransId="{BA2D2EF8-B18F-4A53-AA65-A0EF98948C7E}" sibTransId="{4F2C0E1F-C90F-426C-98E2-74A999AD5640}"/>
    <dgm:cxn modelId="{DF64812D-E34C-4967-9A75-2E8741AC788F}" type="presOf" srcId="{E4974E94-985F-4F13-8BEE-188B07E1E0DD}" destId="{B034DB81-C838-48A4-BC39-0C9A305CF701}" srcOrd="0" destOrd="0" presId="urn:microsoft.com/office/officeart/2005/8/layout/hProcess11"/>
    <dgm:cxn modelId="{C591B430-1108-4B64-BD81-E292F3269395}" type="presOf" srcId="{3E21B99F-17FE-4C62-94C4-ED3C39A6D467}" destId="{0215124B-21C0-4713-9943-03688C7A2C02}" srcOrd="0" destOrd="0" presId="urn:microsoft.com/office/officeart/2005/8/layout/hProcess11"/>
    <dgm:cxn modelId="{6AD0CE3A-2BB7-42EF-BD78-F3DDE777782A}" type="presOf" srcId="{BE2FB0E6-BBA7-4E3F-A270-CD420D1C2B20}" destId="{78DF13C8-662E-4D5D-9558-FA83D09C1854}" srcOrd="0" destOrd="0" presId="urn:microsoft.com/office/officeart/2005/8/layout/hProcess11"/>
    <dgm:cxn modelId="{C179D93D-5E31-468D-A0B9-9005F165E5B8}" type="presOf" srcId="{7C8F1205-EC4D-4993-A9CB-CE76D44FBB09}" destId="{5092902B-F4C7-4E90-8DAE-3CE77D747806}" srcOrd="0" destOrd="0" presId="urn:microsoft.com/office/officeart/2005/8/layout/hProcess11"/>
    <dgm:cxn modelId="{85D5F844-70A6-48B3-8D92-38B55D2C2366}" srcId="{3D8AE18F-4548-4317-8EBA-092BBBC7404D}" destId="{4BD36A60-50D5-4F89-87BA-35EAF9215E1C}" srcOrd="6" destOrd="0" parTransId="{67B14BE6-6C14-4270-9E74-88FE3A302E92}" sibTransId="{400AA1B8-7C6F-4A37-AA5D-06A93BA78FDF}"/>
    <dgm:cxn modelId="{FF09124E-A05B-4C99-96D8-2081ADDF2652}" type="presOf" srcId="{45886BE7-5C73-40F4-A99D-192AE3642A3C}" destId="{43F7605A-277E-4BAA-8737-2E089928DA5B}" srcOrd="0" destOrd="0" presId="urn:microsoft.com/office/officeart/2005/8/layout/hProcess11"/>
    <dgm:cxn modelId="{A8829474-B606-43C4-9EFF-75C0A735176D}" srcId="{3D8AE18F-4548-4317-8EBA-092BBBC7404D}" destId="{7C8F1205-EC4D-4993-A9CB-CE76D44FBB09}" srcOrd="4" destOrd="0" parTransId="{3875F2BF-0C88-4F0C-B811-FFC001CBB56D}" sibTransId="{80ECE4AD-9A86-4704-8104-A7C641FB5071}"/>
    <dgm:cxn modelId="{3A03F855-23E5-4EF6-A8C0-6AC0FEFC9955}" type="presOf" srcId="{27F21678-E427-42A6-A39B-4EF498C70A1E}" destId="{8F56D24A-5ABE-43F6-B66F-3B4385D80EB0}" srcOrd="0" destOrd="0" presId="urn:microsoft.com/office/officeart/2005/8/layout/hProcess11"/>
    <dgm:cxn modelId="{0E5CC291-7B8F-49D3-9316-A0510B27055D}" type="presOf" srcId="{4BD36A60-50D5-4F89-87BA-35EAF9215E1C}" destId="{3CEF5B95-E88E-4280-AE39-988D88A7558E}" srcOrd="0" destOrd="0" presId="urn:microsoft.com/office/officeart/2005/8/layout/hProcess11"/>
    <dgm:cxn modelId="{9EAC9599-484F-4A18-8B65-7D17C5926BA7}" srcId="{3D8AE18F-4548-4317-8EBA-092BBBC7404D}" destId="{45886BE7-5C73-40F4-A99D-192AE3642A3C}" srcOrd="0" destOrd="0" parTransId="{D5D59C42-1EC2-4E63-BC24-4420686457D2}" sibTransId="{6BD4B188-8ED9-40A7-8834-8EAD1A1FA58F}"/>
    <dgm:cxn modelId="{393ACFA7-A934-463A-B982-47B2B44097A1}" srcId="{3D8AE18F-4548-4317-8EBA-092BBBC7404D}" destId="{4BCE7209-EA14-4B1F-8C5C-895CDA999F0F}" srcOrd="8" destOrd="0" parTransId="{AF078BE1-C55F-4FC6-B17E-26702FDE7972}" sibTransId="{2B7A19EF-358A-4541-9131-3A96836D0CFC}"/>
    <dgm:cxn modelId="{81F25AB7-CC11-495D-8E17-7DCA985462DE}" srcId="{3D8AE18F-4548-4317-8EBA-092BBBC7404D}" destId="{5C605A87-DA69-4AE1-94A8-E6B098909654}" srcOrd="2" destOrd="0" parTransId="{32AE82F0-B979-41DF-8710-C222D051453D}" sibTransId="{55C06F9A-BA60-4EA7-B689-AC2C451EB24A}"/>
    <dgm:cxn modelId="{2D0F56C9-8089-49D9-BDDF-34F9838EC8A9}" srcId="{3D8AE18F-4548-4317-8EBA-092BBBC7404D}" destId="{BE2FB0E6-BBA7-4E3F-A270-CD420D1C2B20}" srcOrd="1" destOrd="0" parTransId="{A307506F-D634-4122-96D0-D6406C2BCCF7}" sibTransId="{3731F02E-97C0-4CFF-BFC6-38905F5D4FDB}"/>
    <dgm:cxn modelId="{BEC275CB-7E2A-49A2-8EF9-DE89B9A17E4E}" type="presOf" srcId="{3D8AE18F-4548-4317-8EBA-092BBBC7404D}" destId="{18A52F08-38FE-4DD6-B2B7-296FDD105C36}" srcOrd="0" destOrd="0" presId="urn:microsoft.com/office/officeart/2005/8/layout/hProcess11"/>
    <dgm:cxn modelId="{31B204D6-B068-4B1E-9A3A-DBC3B875760C}" srcId="{3D8AE18F-4548-4317-8EBA-092BBBC7404D}" destId="{E4974E94-985F-4F13-8BEE-188B07E1E0DD}" srcOrd="5" destOrd="0" parTransId="{6E0F3771-03A7-484F-8A4F-D0E7341D3362}" sibTransId="{18ACE8D9-D32E-4A8A-B7FF-56A2FCF5CF6A}"/>
    <dgm:cxn modelId="{2CD2EBD8-59CE-4EE9-A87C-D5291A64E53E}" type="presOf" srcId="{4BCE7209-EA14-4B1F-8C5C-895CDA999F0F}" destId="{87397798-CE9A-4595-8ED3-5C5C360D70DC}" srcOrd="0" destOrd="0" presId="urn:microsoft.com/office/officeart/2005/8/layout/hProcess11"/>
    <dgm:cxn modelId="{F5C23EF8-3954-4073-A443-53193AF0A5BD}" type="presOf" srcId="{5C605A87-DA69-4AE1-94A8-E6B098909654}" destId="{444D356D-4C15-47C2-BDD6-765F3673E08F}" srcOrd="0" destOrd="0" presId="urn:microsoft.com/office/officeart/2005/8/layout/hProcess11"/>
    <dgm:cxn modelId="{1E273B7B-E47B-4B46-A724-311FED737AC6}" type="presParOf" srcId="{18A52F08-38FE-4DD6-B2B7-296FDD105C36}" destId="{45377FE4-FDD0-4667-8D25-60E7EB66104A}" srcOrd="0" destOrd="0" presId="urn:microsoft.com/office/officeart/2005/8/layout/hProcess11"/>
    <dgm:cxn modelId="{29EC15A6-FFD7-4192-BE51-3574CEF30E79}" type="presParOf" srcId="{18A52F08-38FE-4DD6-B2B7-296FDD105C36}" destId="{156FCD94-F3EB-4F49-8B6A-7E8730086774}" srcOrd="1" destOrd="0" presId="urn:microsoft.com/office/officeart/2005/8/layout/hProcess11"/>
    <dgm:cxn modelId="{BE6C8526-D5E2-448A-8FA1-D40EC5F5B1DA}" type="presParOf" srcId="{156FCD94-F3EB-4F49-8B6A-7E8730086774}" destId="{41E20975-CD67-4E15-9414-5D09D0EDBF46}" srcOrd="0" destOrd="0" presId="urn:microsoft.com/office/officeart/2005/8/layout/hProcess11"/>
    <dgm:cxn modelId="{4564D137-9C8E-4EDE-90CD-E58D158C7D16}" type="presParOf" srcId="{41E20975-CD67-4E15-9414-5D09D0EDBF46}" destId="{43F7605A-277E-4BAA-8737-2E089928DA5B}" srcOrd="0" destOrd="0" presId="urn:microsoft.com/office/officeart/2005/8/layout/hProcess11"/>
    <dgm:cxn modelId="{8CEE6F73-0D62-4492-A619-59F501A0042E}" type="presParOf" srcId="{41E20975-CD67-4E15-9414-5D09D0EDBF46}" destId="{EF3C46F8-9BDA-4105-90AA-6CAB7296602E}" srcOrd="1" destOrd="0" presId="urn:microsoft.com/office/officeart/2005/8/layout/hProcess11"/>
    <dgm:cxn modelId="{8E7DA7A1-356B-4739-91C1-720C4FE7EF6F}" type="presParOf" srcId="{41E20975-CD67-4E15-9414-5D09D0EDBF46}" destId="{94F31B95-BD91-4476-AC8C-EE580A6F6106}" srcOrd="2" destOrd="0" presId="urn:microsoft.com/office/officeart/2005/8/layout/hProcess11"/>
    <dgm:cxn modelId="{5945E35F-0918-46B1-8B06-73E5622F4955}" type="presParOf" srcId="{156FCD94-F3EB-4F49-8B6A-7E8730086774}" destId="{08AEDB2B-09E4-471D-9D35-7C4E7B7D53C4}" srcOrd="1" destOrd="0" presId="urn:microsoft.com/office/officeart/2005/8/layout/hProcess11"/>
    <dgm:cxn modelId="{ADC42CD3-9016-4ECA-8A0C-83EC9B5D2026}" type="presParOf" srcId="{156FCD94-F3EB-4F49-8B6A-7E8730086774}" destId="{4E2EE86C-A97F-460F-87C3-1D08BD8F43C0}" srcOrd="2" destOrd="0" presId="urn:microsoft.com/office/officeart/2005/8/layout/hProcess11"/>
    <dgm:cxn modelId="{5D2F2FB6-BF36-4939-9E91-EB9CEC7AD89D}" type="presParOf" srcId="{4E2EE86C-A97F-460F-87C3-1D08BD8F43C0}" destId="{78DF13C8-662E-4D5D-9558-FA83D09C1854}" srcOrd="0" destOrd="0" presId="urn:microsoft.com/office/officeart/2005/8/layout/hProcess11"/>
    <dgm:cxn modelId="{687C7CFA-9ADB-4D8B-B6AE-56E4A77AF148}" type="presParOf" srcId="{4E2EE86C-A97F-460F-87C3-1D08BD8F43C0}" destId="{03EA3BCC-5316-4830-AA1F-C60C4DF8DC98}" srcOrd="1" destOrd="0" presId="urn:microsoft.com/office/officeart/2005/8/layout/hProcess11"/>
    <dgm:cxn modelId="{A1591E95-23E1-47A4-9C1F-293D6A2FBAB6}" type="presParOf" srcId="{4E2EE86C-A97F-460F-87C3-1D08BD8F43C0}" destId="{14604125-56D9-44ED-83E8-856D327E633B}" srcOrd="2" destOrd="0" presId="urn:microsoft.com/office/officeart/2005/8/layout/hProcess11"/>
    <dgm:cxn modelId="{19A72958-2AC0-403F-81CB-77F2B7BF944F}" type="presParOf" srcId="{156FCD94-F3EB-4F49-8B6A-7E8730086774}" destId="{7B07B1D2-6574-48D3-973F-6A9C15EA37C9}" srcOrd="3" destOrd="0" presId="urn:microsoft.com/office/officeart/2005/8/layout/hProcess11"/>
    <dgm:cxn modelId="{3335DB47-5D96-4754-940D-54C32352C4EC}" type="presParOf" srcId="{156FCD94-F3EB-4F49-8B6A-7E8730086774}" destId="{2A0375CB-AAD2-4A53-A198-A87E0FB2134E}" srcOrd="4" destOrd="0" presId="urn:microsoft.com/office/officeart/2005/8/layout/hProcess11"/>
    <dgm:cxn modelId="{F2BE0F5A-DD70-41D4-B809-7404F54EFA4C}" type="presParOf" srcId="{2A0375CB-AAD2-4A53-A198-A87E0FB2134E}" destId="{444D356D-4C15-47C2-BDD6-765F3673E08F}" srcOrd="0" destOrd="0" presId="urn:microsoft.com/office/officeart/2005/8/layout/hProcess11"/>
    <dgm:cxn modelId="{24406B7A-9615-44A2-B57B-2152DE418877}" type="presParOf" srcId="{2A0375CB-AAD2-4A53-A198-A87E0FB2134E}" destId="{C34237F6-2209-454D-B832-4C83D8CB3D52}" srcOrd="1" destOrd="0" presId="urn:microsoft.com/office/officeart/2005/8/layout/hProcess11"/>
    <dgm:cxn modelId="{8EF047CE-32AD-4AD2-891B-BA30C42B4B30}" type="presParOf" srcId="{2A0375CB-AAD2-4A53-A198-A87E0FB2134E}" destId="{D4241B3E-0108-4661-8F4D-4A923B173002}" srcOrd="2" destOrd="0" presId="urn:microsoft.com/office/officeart/2005/8/layout/hProcess11"/>
    <dgm:cxn modelId="{0EFDBC41-55EF-42B5-BFE2-93DD130E9E1B}" type="presParOf" srcId="{156FCD94-F3EB-4F49-8B6A-7E8730086774}" destId="{2FF32B04-D43B-4A6A-83FF-20BB46E6C25D}" srcOrd="5" destOrd="0" presId="urn:microsoft.com/office/officeart/2005/8/layout/hProcess11"/>
    <dgm:cxn modelId="{653BA5F8-539E-4A87-9685-E3FCCC9D83A3}" type="presParOf" srcId="{156FCD94-F3EB-4F49-8B6A-7E8730086774}" destId="{93F02E15-41FF-47B7-BEFE-41C9FF1AAD22}" srcOrd="6" destOrd="0" presId="urn:microsoft.com/office/officeart/2005/8/layout/hProcess11"/>
    <dgm:cxn modelId="{7156153E-4549-4745-B8BB-C0249DA5B10B}" type="presParOf" srcId="{93F02E15-41FF-47B7-BEFE-41C9FF1AAD22}" destId="{0215124B-21C0-4713-9943-03688C7A2C02}" srcOrd="0" destOrd="0" presId="urn:microsoft.com/office/officeart/2005/8/layout/hProcess11"/>
    <dgm:cxn modelId="{F3267DB8-F27E-4D8B-96A1-E8AFB59B9BF6}" type="presParOf" srcId="{93F02E15-41FF-47B7-BEFE-41C9FF1AAD22}" destId="{542FBF16-97E1-4C7E-A12B-34059053AA21}" srcOrd="1" destOrd="0" presId="urn:microsoft.com/office/officeart/2005/8/layout/hProcess11"/>
    <dgm:cxn modelId="{80FE1778-BD02-40AB-B1B5-C6EAB66C43C3}" type="presParOf" srcId="{93F02E15-41FF-47B7-BEFE-41C9FF1AAD22}" destId="{EF5CDDF9-5BFF-4E40-91B8-52F0CBB43E68}" srcOrd="2" destOrd="0" presId="urn:microsoft.com/office/officeart/2005/8/layout/hProcess11"/>
    <dgm:cxn modelId="{94F5D02C-E5B4-46B5-8D7B-6E4B164FFD5B}" type="presParOf" srcId="{156FCD94-F3EB-4F49-8B6A-7E8730086774}" destId="{1B547891-84BD-455C-83CD-A3F431CB8764}" srcOrd="7" destOrd="0" presId="urn:microsoft.com/office/officeart/2005/8/layout/hProcess11"/>
    <dgm:cxn modelId="{D056EF84-9F98-4ED7-8A52-961584DA8DB4}" type="presParOf" srcId="{156FCD94-F3EB-4F49-8B6A-7E8730086774}" destId="{F0E3A6CE-2EB2-47F4-9071-ABFC339313FF}" srcOrd="8" destOrd="0" presId="urn:microsoft.com/office/officeart/2005/8/layout/hProcess11"/>
    <dgm:cxn modelId="{8FB62534-876C-4CCB-85D6-41EEF8535005}" type="presParOf" srcId="{F0E3A6CE-2EB2-47F4-9071-ABFC339313FF}" destId="{5092902B-F4C7-4E90-8DAE-3CE77D747806}" srcOrd="0" destOrd="0" presId="urn:microsoft.com/office/officeart/2005/8/layout/hProcess11"/>
    <dgm:cxn modelId="{5CC38ACF-1030-4123-91F9-70247B8A3E15}" type="presParOf" srcId="{F0E3A6CE-2EB2-47F4-9071-ABFC339313FF}" destId="{4EBBD043-A119-4953-805E-1A3BA8AF4881}" srcOrd="1" destOrd="0" presId="urn:microsoft.com/office/officeart/2005/8/layout/hProcess11"/>
    <dgm:cxn modelId="{9656DD38-A2AB-4351-BCDB-25F0741BF326}" type="presParOf" srcId="{F0E3A6CE-2EB2-47F4-9071-ABFC339313FF}" destId="{DF5FF121-777E-4D8D-9155-C6A4F22DF53E}" srcOrd="2" destOrd="0" presId="urn:microsoft.com/office/officeart/2005/8/layout/hProcess11"/>
    <dgm:cxn modelId="{D4EB752C-11E5-43C4-AC7F-FB492F8D6161}" type="presParOf" srcId="{156FCD94-F3EB-4F49-8B6A-7E8730086774}" destId="{285052E6-73EF-408D-BD01-56D9DB75F60C}" srcOrd="9" destOrd="0" presId="urn:microsoft.com/office/officeart/2005/8/layout/hProcess11"/>
    <dgm:cxn modelId="{EDE587BD-8027-45EE-AA2E-E327D662B958}" type="presParOf" srcId="{156FCD94-F3EB-4F49-8B6A-7E8730086774}" destId="{A84DAB7E-7C9A-4B89-9F8E-213FBB416C26}" srcOrd="10" destOrd="0" presId="urn:microsoft.com/office/officeart/2005/8/layout/hProcess11"/>
    <dgm:cxn modelId="{0989BBF3-4663-4812-829F-83B3F98474E4}" type="presParOf" srcId="{A84DAB7E-7C9A-4B89-9F8E-213FBB416C26}" destId="{B034DB81-C838-48A4-BC39-0C9A305CF701}" srcOrd="0" destOrd="0" presId="urn:microsoft.com/office/officeart/2005/8/layout/hProcess11"/>
    <dgm:cxn modelId="{A046C55D-7DF4-4458-A136-79C694778598}" type="presParOf" srcId="{A84DAB7E-7C9A-4B89-9F8E-213FBB416C26}" destId="{90B7BC18-F22F-47D7-9906-D7549C41BFA1}" srcOrd="1" destOrd="0" presId="urn:microsoft.com/office/officeart/2005/8/layout/hProcess11"/>
    <dgm:cxn modelId="{46242159-A698-40FA-9076-2B2A1A94EBC9}" type="presParOf" srcId="{A84DAB7E-7C9A-4B89-9F8E-213FBB416C26}" destId="{0D7FC9FC-C055-4812-B388-6E8296B23299}" srcOrd="2" destOrd="0" presId="urn:microsoft.com/office/officeart/2005/8/layout/hProcess11"/>
    <dgm:cxn modelId="{5C070014-756D-43AA-B81C-EEE2146EAD8B}" type="presParOf" srcId="{156FCD94-F3EB-4F49-8B6A-7E8730086774}" destId="{FDE4A375-DFB3-4BAB-99D5-951E01797C32}" srcOrd="11" destOrd="0" presId="urn:microsoft.com/office/officeart/2005/8/layout/hProcess11"/>
    <dgm:cxn modelId="{CB18FFCF-A162-4A13-B3BB-79A37F49A9D7}" type="presParOf" srcId="{156FCD94-F3EB-4F49-8B6A-7E8730086774}" destId="{CB954D6A-4882-4D37-B4E1-378B3A13B78E}" srcOrd="12" destOrd="0" presId="urn:microsoft.com/office/officeart/2005/8/layout/hProcess11"/>
    <dgm:cxn modelId="{0D9A3805-95B5-443B-90D0-E12C616142DF}" type="presParOf" srcId="{CB954D6A-4882-4D37-B4E1-378B3A13B78E}" destId="{3CEF5B95-E88E-4280-AE39-988D88A7558E}" srcOrd="0" destOrd="0" presId="urn:microsoft.com/office/officeart/2005/8/layout/hProcess11"/>
    <dgm:cxn modelId="{955B2BBF-C928-4E3B-903B-A48770A57EDE}" type="presParOf" srcId="{CB954D6A-4882-4D37-B4E1-378B3A13B78E}" destId="{7AC0FE24-32E4-4E19-A74F-FB47A8389102}" srcOrd="1" destOrd="0" presId="urn:microsoft.com/office/officeart/2005/8/layout/hProcess11"/>
    <dgm:cxn modelId="{396DD8D3-F7A6-4CF7-A920-691D42827E54}" type="presParOf" srcId="{CB954D6A-4882-4D37-B4E1-378B3A13B78E}" destId="{BA4A27E0-AFC5-47DA-8FA8-74EA7AF77346}" srcOrd="2" destOrd="0" presId="urn:microsoft.com/office/officeart/2005/8/layout/hProcess11"/>
    <dgm:cxn modelId="{7630907D-EFEC-41BA-863B-FE016702F0C2}" type="presParOf" srcId="{156FCD94-F3EB-4F49-8B6A-7E8730086774}" destId="{2CEE1459-8AF5-4866-BD2A-9A91E38EE5FB}" srcOrd="13" destOrd="0" presId="urn:microsoft.com/office/officeart/2005/8/layout/hProcess11"/>
    <dgm:cxn modelId="{E4DD863F-F0BE-4520-A53C-4DFF34D5FAAA}" type="presParOf" srcId="{156FCD94-F3EB-4F49-8B6A-7E8730086774}" destId="{E29A5500-4F91-48D2-8012-720B729EBD76}" srcOrd="14" destOrd="0" presId="urn:microsoft.com/office/officeart/2005/8/layout/hProcess11"/>
    <dgm:cxn modelId="{0CD41CA6-7D08-491D-A898-6133F30E584F}" type="presParOf" srcId="{E29A5500-4F91-48D2-8012-720B729EBD76}" destId="{8F56D24A-5ABE-43F6-B66F-3B4385D80EB0}" srcOrd="0" destOrd="0" presId="urn:microsoft.com/office/officeart/2005/8/layout/hProcess11"/>
    <dgm:cxn modelId="{85C536C9-E1CE-4CA1-B676-E71D932BA65F}" type="presParOf" srcId="{E29A5500-4F91-48D2-8012-720B729EBD76}" destId="{20C79FB7-9F1F-439B-B374-CBC66CF96246}" srcOrd="1" destOrd="0" presId="urn:microsoft.com/office/officeart/2005/8/layout/hProcess11"/>
    <dgm:cxn modelId="{022B8219-76FF-4996-B5FB-DC7513350D1B}" type="presParOf" srcId="{E29A5500-4F91-48D2-8012-720B729EBD76}" destId="{60C9673A-3DF0-4A47-84E8-F7021531CD86}" srcOrd="2" destOrd="0" presId="urn:microsoft.com/office/officeart/2005/8/layout/hProcess11"/>
    <dgm:cxn modelId="{ECF20F95-0ABD-4A9C-B3E4-7985003E315B}" type="presParOf" srcId="{156FCD94-F3EB-4F49-8B6A-7E8730086774}" destId="{4C91B365-1912-421C-A745-A628808BC831}" srcOrd="15" destOrd="0" presId="urn:microsoft.com/office/officeart/2005/8/layout/hProcess11"/>
    <dgm:cxn modelId="{FAB4F03B-6B14-4690-B7B2-E44C453F2609}" type="presParOf" srcId="{156FCD94-F3EB-4F49-8B6A-7E8730086774}" destId="{D08606E4-99E0-4148-9CC0-8D7B9268587B}" srcOrd="16" destOrd="0" presId="urn:microsoft.com/office/officeart/2005/8/layout/hProcess11"/>
    <dgm:cxn modelId="{3DD83DFC-B008-42A2-B3DA-A5757FDF0583}" type="presParOf" srcId="{D08606E4-99E0-4148-9CC0-8D7B9268587B}" destId="{87397798-CE9A-4595-8ED3-5C5C360D70DC}" srcOrd="0" destOrd="0" presId="urn:microsoft.com/office/officeart/2005/8/layout/hProcess11"/>
    <dgm:cxn modelId="{CC34DEE1-C17E-4EED-8603-FC15D6F2A5BD}" type="presParOf" srcId="{D08606E4-99E0-4148-9CC0-8D7B9268587B}" destId="{112350DF-D7AF-4B74-AC5E-9D7FE3DD1DC8}" srcOrd="1" destOrd="0" presId="urn:microsoft.com/office/officeart/2005/8/layout/hProcess11"/>
    <dgm:cxn modelId="{C8554933-C1F3-436A-B3BE-4FAFC0A2723E}" type="presParOf" srcId="{D08606E4-99E0-4148-9CC0-8D7B9268587B}" destId="{89CD57DB-C4CE-4CD4-9AD4-DE86E5A0B49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77FE4-FDD0-4667-8D25-60E7EB66104A}">
      <dsp:nvSpPr>
        <dsp:cNvPr id="0" name=""/>
        <dsp:cNvSpPr/>
      </dsp:nvSpPr>
      <dsp:spPr>
        <a:xfrm>
          <a:off x="0" y="1302135"/>
          <a:ext cx="11582399" cy="173618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7605A-277E-4BAA-8737-2E089928DA5B}">
      <dsp:nvSpPr>
        <dsp:cNvPr id="0" name=""/>
        <dsp:cNvSpPr/>
      </dsp:nvSpPr>
      <dsp:spPr>
        <a:xfrm>
          <a:off x="2926" y="0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1960-2006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Districts finance 100% of capital projects upfront, receive aid after completion</a:t>
          </a:r>
        </a:p>
      </dsp:txBody>
      <dsp:txXfrm>
        <a:off x="2926" y="0"/>
        <a:ext cx="1108330" cy="1736181"/>
      </dsp:txXfrm>
    </dsp:sp>
    <dsp:sp modelId="{EF3C46F8-9BDA-4105-90AA-6CAB7296602E}">
      <dsp:nvSpPr>
        <dsp:cNvPr id="0" name=""/>
        <dsp:cNvSpPr/>
      </dsp:nvSpPr>
      <dsp:spPr>
        <a:xfrm>
          <a:off x="340069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F13C8-662E-4D5D-9558-FA83D09C1854}">
      <dsp:nvSpPr>
        <dsp:cNvPr id="0" name=""/>
        <dsp:cNvSpPr/>
      </dsp:nvSpPr>
      <dsp:spPr>
        <a:xfrm>
          <a:off x="1166673" y="2604271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2007 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Revised review process, develop school construction regs, Adopted NECHPS</a:t>
          </a:r>
        </a:p>
      </dsp:txBody>
      <dsp:txXfrm>
        <a:off x="1166673" y="2604271"/>
        <a:ext cx="1108330" cy="1736181"/>
      </dsp:txXfrm>
    </dsp:sp>
    <dsp:sp modelId="{03EA3BCC-5316-4830-AA1F-C60C4DF8DC98}">
      <dsp:nvSpPr>
        <dsp:cNvPr id="0" name=""/>
        <dsp:cNvSpPr/>
      </dsp:nvSpPr>
      <dsp:spPr>
        <a:xfrm>
          <a:off x="1503816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D356D-4C15-47C2-BDD6-765F3673E08F}">
      <dsp:nvSpPr>
        <dsp:cNvPr id="0" name=""/>
        <dsp:cNvSpPr/>
      </dsp:nvSpPr>
      <dsp:spPr>
        <a:xfrm>
          <a:off x="2330420" y="0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2011 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 School construction moratorium starts</a:t>
          </a:r>
        </a:p>
      </dsp:txBody>
      <dsp:txXfrm>
        <a:off x="2330420" y="0"/>
        <a:ext cx="1108330" cy="1736181"/>
      </dsp:txXfrm>
    </dsp:sp>
    <dsp:sp modelId="{C34237F6-2209-454D-B832-4C83D8CB3D52}">
      <dsp:nvSpPr>
        <dsp:cNvPr id="0" name=""/>
        <dsp:cNvSpPr/>
      </dsp:nvSpPr>
      <dsp:spPr>
        <a:xfrm>
          <a:off x="2667563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124B-21C0-4713-9943-03688C7A2C02}">
      <dsp:nvSpPr>
        <dsp:cNvPr id="0" name=""/>
        <dsp:cNvSpPr/>
      </dsp:nvSpPr>
      <dsp:spPr>
        <a:xfrm>
          <a:off x="3494167" y="2604271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2013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Statewide Facilities Assessment</a:t>
          </a:r>
        </a:p>
      </dsp:txBody>
      <dsp:txXfrm>
        <a:off x="3494167" y="2604271"/>
        <a:ext cx="1108330" cy="1736181"/>
      </dsp:txXfrm>
    </dsp:sp>
    <dsp:sp modelId="{542FBF16-97E1-4C7E-A12B-34059053AA21}">
      <dsp:nvSpPr>
        <dsp:cNvPr id="0" name=""/>
        <dsp:cNvSpPr/>
      </dsp:nvSpPr>
      <dsp:spPr>
        <a:xfrm>
          <a:off x="3831309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2902B-F4C7-4E90-8DAE-3CE77D747806}">
      <dsp:nvSpPr>
        <dsp:cNvPr id="0" name=""/>
        <dsp:cNvSpPr/>
      </dsp:nvSpPr>
      <dsp:spPr>
        <a:xfrm>
          <a:off x="4657914" y="0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2015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School construction moratorium ends</a:t>
          </a:r>
        </a:p>
      </dsp:txBody>
      <dsp:txXfrm>
        <a:off x="4657914" y="0"/>
        <a:ext cx="1108330" cy="1736181"/>
      </dsp:txXfrm>
    </dsp:sp>
    <dsp:sp modelId="{4EBBD043-A119-4953-805E-1A3BA8AF4881}">
      <dsp:nvSpPr>
        <dsp:cNvPr id="0" name=""/>
        <dsp:cNvSpPr/>
      </dsp:nvSpPr>
      <dsp:spPr>
        <a:xfrm>
          <a:off x="4995056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4DB81-C838-48A4-BC39-0C9A305CF701}">
      <dsp:nvSpPr>
        <dsp:cNvPr id="0" name=""/>
        <dsp:cNvSpPr/>
      </dsp:nvSpPr>
      <dsp:spPr>
        <a:xfrm>
          <a:off x="5821661" y="2604271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2016</a:t>
          </a:r>
          <a:br>
            <a:rPr lang="en-US" sz="1200" b="1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School Building Authority (SBA), advisory board and capital fund established</a:t>
          </a:r>
        </a:p>
      </dsp:txBody>
      <dsp:txXfrm>
        <a:off x="5821661" y="2604271"/>
        <a:ext cx="1108330" cy="1736181"/>
      </dsp:txXfrm>
    </dsp:sp>
    <dsp:sp modelId="{90B7BC18-F22F-47D7-9906-D7549C41BFA1}">
      <dsp:nvSpPr>
        <dsp:cNvPr id="0" name=""/>
        <dsp:cNvSpPr/>
      </dsp:nvSpPr>
      <dsp:spPr>
        <a:xfrm>
          <a:off x="6158803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F5B95-E88E-4280-AE39-988D88A7558E}">
      <dsp:nvSpPr>
        <dsp:cNvPr id="0" name=""/>
        <dsp:cNvSpPr/>
      </dsp:nvSpPr>
      <dsp:spPr>
        <a:xfrm>
          <a:off x="6985408" y="0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2017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Statewide Facilities Assessment</a:t>
          </a:r>
        </a:p>
      </dsp:txBody>
      <dsp:txXfrm>
        <a:off x="6985408" y="0"/>
        <a:ext cx="1108330" cy="1736181"/>
      </dsp:txXfrm>
    </dsp:sp>
    <dsp:sp modelId="{7AC0FE24-32E4-4E19-A74F-FB47A8389102}">
      <dsp:nvSpPr>
        <dsp:cNvPr id="0" name=""/>
        <dsp:cNvSpPr/>
      </dsp:nvSpPr>
      <dsp:spPr>
        <a:xfrm>
          <a:off x="7322550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6D24A-5ABE-43F6-B66F-3B4385D80EB0}">
      <dsp:nvSpPr>
        <dsp:cNvPr id="0" name=""/>
        <dsp:cNvSpPr/>
      </dsp:nvSpPr>
      <dsp:spPr>
        <a:xfrm>
          <a:off x="8149155" y="2604271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2018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$250M Statewide School Construction Bond passes, establishes Pay-go, Incentives</a:t>
          </a:r>
        </a:p>
      </dsp:txBody>
      <dsp:txXfrm>
        <a:off x="8149155" y="2604271"/>
        <a:ext cx="1108330" cy="1736181"/>
      </dsp:txXfrm>
    </dsp:sp>
    <dsp:sp modelId="{20C79FB7-9F1F-439B-B374-CBC66CF96246}">
      <dsp:nvSpPr>
        <dsp:cNvPr id="0" name=""/>
        <dsp:cNvSpPr/>
      </dsp:nvSpPr>
      <dsp:spPr>
        <a:xfrm>
          <a:off x="8486297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97798-CE9A-4595-8ED3-5C5C360D70DC}">
      <dsp:nvSpPr>
        <dsp:cNvPr id="0" name=""/>
        <dsp:cNvSpPr/>
      </dsp:nvSpPr>
      <dsp:spPr>
        <a:xfrm>
          <a:off x="9312902" y="0"/>
          <a:ext cx="1108330" cy="17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6"/>
              </a:solidFill>
            </a:rPr>
            <a:t>2022</a:t>
          </a:r>
          <a:br>
            <a:rPr lang="en-US" sz="1200" kern="1200">
              <a:solidFill>
                <a:schemeClr val="accent6"/>
              </a:solidFill>
            </a:rPr>
          </a:br>
          <a:r>
            <a:rPr lang="en-US" sz="1200" kern="1200">
              <a:solidFill>
                <a:schemeClr val="accent6"/>
              </a:solidFill>
            </a:rPr>
            <a:t>New $250M Statewide School Construction Bond</a:t>
          </a:r>
        </a:p>
      </dsp:txBody>
      <dsp:txXfrm>
        <a:off x="9312902" y="0"/>
        <a:ext cx="1108330" cy="1736181"/>
      </dsp:txXfrm>
    </dsp:sp>
    <dsp:sp modelId="{112350DF-D7AF-4B74-AC5E-9D7FE3DD1DC8}">
      <dsp:nvSpPr>
        <dsp:cNvPr id="0" name=""/>
        <dsp:cNvSpPr/>
      </dsp:nvSpPr>
      <dsp:spPr>
        <a:xfrm>
          <a:off x="9650044" y="1953203"/>
          <a:ext cx="434045" cy="434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97E91-3050-4FA8-97E3-B45131EEE11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3249F-27FD-4D3E-A872-2B3DAB028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24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13FCBA7A-BF3F-C146-AAA3-E14079AA203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vert="horz" lIns="94947" tIns="47474" rIns="94947" bIns="474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BB597D3A-D12B-9B44-B2C0-5A283484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9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9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0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7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dd17cb3431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1dd17cb3431_2_9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dd17cb3431_2_9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7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97D3A-D12B-9B44-B2C0-5A2834844E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2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304800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9526469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665694F-8DF2-4937-B609-8F95E25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3271" y="5097963"/>
            <a:ext cx="1198238" cy="509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730471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817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817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</p:spTree>
    <p:extLst>
      <p:ext uri="{BB962C8B-B14F-4D97-AF65-F5344CB8AC3E}">
        <p14:creationId xmlns:p14="http://schemas.microsoft.com/office/powerpoint/2010/main" val="321198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3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3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1158240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40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554355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A30C68-45E3-466C-92E1-DBE369D97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0602" y="2085975"/>
            <a:ext cx="5546598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69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33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335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09909C-F8EB-4588-A2C4-BCA7B7D97A6C}"/>
              </a:ext>
            </a:extLst>
          </p:cNvPr>
          <p:cNvSpPr/>
          <p:nvPr userDrawn="1"/>
        </p:nvSpPr>
        <p:spPr>
          <a:xfrm>
            <a:off x="304800" y="304800"/>
            <a:ext cx="5791200" cy="548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574" y="724109"/>
            <a:ext cx="4736236" cy="123395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three lines or less.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 and Image on th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 and Image on th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387168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2992323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304800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665694F-8DF2-4937-B609-8F95E25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602" y="5097963"/>
            <a:ext cx="1198238" cy="509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3417994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0340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0340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</p:spTree>
    <p:extLst>
      <p:ext uri="{BB962C8B-B14F-4D97-AF65-F5344CB8AC3E}">
        <p14:creationId xmlns:p14="http://schemas.microsoft.com/office/powerpoint/2010/main" val="1572789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0" y="2085975"/>
            <a:ext cx="11582400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68391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Righ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1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483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999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Lef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51504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320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99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08162" y="2085975"/>
            <a:ext cx="4279037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3519775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19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99556"/>
            <a:ext cx="11582400" cy="7017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7101" y="2157972"/>
            <a:ext cx="9574750" cy="850392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52" y="4456590"/>
            <a:ext cx="11585448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861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B9E84-EAB5-4256-B0FC-EBDD2DE11CAA}"/>
              </a:ext>
            </a:extLst>
          </p:cNvPr>
          <p:cNvSpPr/>
          <p:nvPr userDrawn="1"/>
        </p:nvSpPr>
        <p:spPr>
          <a:xfrm>
            <a:off x="0" y="0"/>
            <a:ext cx="12192000" cy="2476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762000"/>
            <a:ext cx="10801350" cy="3357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4456590"/>
            <a:ext cx="10798302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802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1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0F372CA-BA6E-4848-ACA8-D2B859CE96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19E8062-8734-42E6-9356-0CE8EC4F5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4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D4F58E7-6674-4D6D-B28B-4FB4B152A9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8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5E5F7BD-6E72-44E3-8CFF-CC5897C0F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9C170412-F504-4CF0-9253-A4F4151FF0F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9600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72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7B63177-0F26-4894-B6E8-CC20012E4D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9600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8">
            <a:extLst>
              <a:ext uri="{FF2B5EF4-FFF2-40B4-BE49-F238E27FC236}">
                <a16:creationId xmlns:a16="http://schemas.microsoft.com/office/drawing/2014/main" id="{00F98947-48BE-4678-805E-54C7D3A5418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7699F4-DD53-46D4-8DD3-A8170FF960AE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1123FAC-05A1-4CB3-B8EA-CF7C5BFA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2E6161-959F-4D97-A425-DEBED66A1D2A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10F7FB-D9D5-4C19-B7C0-F200AACFA448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52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2076451"/>
            <a:ext cx="12192000" cy="4781549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30058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FC5AAE-3D9A-43D5-9205-F7B97E8DA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594F567-187D-4079-8719-D2AEA7A20E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672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697E9F4-C324-4115-9019-98FE38D323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38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3200092"/>
            <a:ext cx="3467100" cy="2621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0C94A59-C24A-40AC-B2F1-ED06DB4CD7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3200091"/>
            <a:ext cx="76200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D21CA02-AC55-4DCD-98E6-9803C3AEFD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304800"/>
            <a:ext cx="3467100" cy="2621588"/>
          </a:xfrm>
        </p:spPr>
        <p:txBody>
          <a:bodyPr/>
          <a:lstStyle>
            <a:lvl1pPr marL="0" indent="0">
              <a:buNone/>
              <a:defRPr sz="2100"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six lines or less.</a:t>
            </a:r>
          </a:p>
        </p:txBody>
      </p:sp>
    </p:spTree>
    <p:extLst>
      <p:ext uri="{BB962C8B-B14F-4D97-AF65-F5344CB8AC3E}">
        <p14:creationId xmlns:p14="http://schemas.microsoft.com/office/powerpoint/2010/main" val="2892912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58" y="172857"/>
            <a:ext cx="753714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058" y="1031273"/>
            <a:ext cx="753714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3716784" cy="548449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E3DF9E-32BA-4F96-ADC8-62FDD7755298}"/>
              </a:ext>
            </a:extLst>
          </p:cNvPr>
          <p:cNvCxnSpPr/>
          <p:nvPr userDrawn="1"/>
        </p:nvCxnSpPr>
        <p:spPr>
          <a:xfrm>
            <a:off x="445378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68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5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91F6218F-0AE1-41B7-9A6D-FDFFDD043C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3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91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2FF07AC-7092-489B-94B3-A93B15520D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09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7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02AE9FC7-020F-4429-98DD-7566A70257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3549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40903F09-AEC9-4C51-A708-7B0D77FDD9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1204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45004"/>
            <a:ext cx="4533900" cy="701731"/>
          </a:xfrm>
        </p:spPr>
        <p:txBody>
          <a:bodyPr/>
          <a:lstStyle/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103420"/>
            <a:ext cx="45339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3549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DFF27-858C-41C4-B5B9-5EBDED84D8F2}"/>
              </a:ext>
            </a:extLst>
          </p:cNvPr>
          <p:cNvCxnSpPr>
            <a:cxnSpLocks/>
          </p:cNvCxnSpPr>
          <p:nvPr userDrawn="1"/>
        </p:nvCxnSpPr>
        <p:spPr>
          <a:xfrm>
            <a:off x="396690" y="2029341"/>
            <a:ext cx="594360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3C90BF-5129-4DC1-B611-EAAD5152C8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214645"/>
            <a:ext cx="4533900" cy="219588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C582F960-B68E-49E8-B5E8-8034429FE8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1204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79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9C621E84-0D3E-4509-8670-2C818793DE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F2A6837-2507-49A2-A969-C00FAB4F05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6369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882E9A17-3A2F-4138-B0F2-5E9A4D740C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7240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EBB9A6D-504B-4A9A-824D-C3979E2128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70266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4DFDB56-31A9-4FC3-8A08-8D4BD9615C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801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919B0EA-506E-4FDE-806A-5CE901AA84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26369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E65EBC1-D059-477E-B010-766E9C5C13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7240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8CFAAAF-1BF0-4BCC-B35E-6E5C300E3E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70266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AE738E2-1AD5-4BE0-A645-649A5757E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79565" y="2057399"/>
            <a:ext cx="3507628" cy="3769327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5576FA9-FAE9-4C83-9E94-4E1C1FB86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47D52BE-8B1D-4EF7-946A-61833B80F6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B082CB-D429-4D38-A541-C6243F2D2697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2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4340" y="2249648"/>
            <a:ext cx="3703320" cy="337597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65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72E94-8669-4C9E-B4CE-CEF8B2E922BE}"/>
              </a:ext>
            </a:extLst>
          </p:cNvPr>
          <p:cNvSpPr/>
          <p:nvPr userDrawn="1"/>
        </p:nvSpPr>
        <p:spPr>
          <a:xfrm>
            <a:off x="0" y="0"/>
            <a:ext cx="3810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F32C6-78A2-4AAB-A02B-59BB94047A70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05EC55-2A04-4132-96DE-B244948FC0F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BFDDA10-6B67-4BAC-9334-B2585CFF1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B267B4-9E96-4E13-8787-FB6AED1B56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7C8BD4-40FC-4F24-93E2-F21A515CD8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85875" y="304800"/>
            <a:ext cx="4038600" cy="54904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2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F693-0D73-4FC7-9EAF-4766B7EC7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F620C-F605-4A6F-9721-1F7698F9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FE88-2579-405A-9912-4991AA592E62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8F8A2-A769-4B1D-AA03-224F0907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01F81-62B2-4186-9F73-1BD113D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8">
            <a:extLst>
              <a:ext uri="{FF2B5EF4-FFF2-40B4-BE49-F238E27FC236}">
                <a16:creationId xmlns:a16="http://schemas.microsoft.com/office/drawing/2014/main" id="{E5A4F19E-E151-4030-A849-5944CAF89A02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EBB13D-1295-4E24-9EA8-1CE2580F40E4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1A4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F3E0247C-306E-4AA7-B1F0-E4264EA5E67A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50CEBB8-8A56-4B9E-839E-93E88D4B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6A1E2A-4231-4590-B611-2A005950C627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468555-7C91-4DC4-852B-128263D97165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09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99101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81C5CAE-6039-4CD8-899D-F995448B7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571" y="2057400"/>
            <a:ext cx="2469627" cy="37719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7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7881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3BAD73E-AB62-4742-9117-73D1A1AD77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1031272"/>
            <a:ext cx="5791199" cy="1251699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concise. Do your best to not exceed three lines.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E81E912-B839-4D85-B263-26B7C475C5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391515"/>
            <a:ext cx="5791200" cy="3437785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4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- Pictures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1A59FBD-C82A-4C52-8A4C-A71F70141D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57400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B7EC3FD-1533-4AF8-AA1D-4C511B0A3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7614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E7A9FB1-400D-4CAA-99DF-4675C39772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915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C9A474B-0150-45E2-BAAE-F9C6BF0B6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6216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Table Char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C82EEC8-190C-4B35-AAD0-CBAF1C0ACF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2490" y="2057399"/>
            <a:ext cx="3754711" cy="171001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38455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3BEAE8-F93C-4D0C-B8D8-2472AE46BB29}"/>
              </a:ext>
            </a:extLst>
          </p:cNvPr>
          <p:cNvSpPr/>
          <p:nvPr userDrawn="1"/>
        </p:nvSpPr>
        <p:spPr>
          <a:xfrm>
            <a:off x="304800" y="0"/>
            <a:ext cx="5788152" cy="582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92" y="172857"/>
            <a:ext cx="5122416" cy="7017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192" y="1031273"/>
            <a:ext cx="5122416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2163AD-4A13-48AB-A487-B47BA230B483}"/>
              </a:ext>
            </a:extLst>
          </p:cNvPr>
          <p:cNvCxnSpPr/>
          <p:nvPr userDrawn="1"/>
        </p:nvCxnSpPr>
        <p:spPr>
          <a:xfrm>
            <a:off x="716287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17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0A5D3-CBD7-40DA-B6C6-0106631BE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4461" y="2494195"/>
            <a:ext cx="4426133" cy="2768600"/>
          </a:xfrm>
          <a:custGeom>
            <a:avLst/>
            <a:gdLst>
              <a:gd name="connsiteX0" fmla="*/ 0 w 4426133"/>
              <a:gd name="connsiteY0" fmla="*/ 0 h 2768600"/>
              <a:gd name="connsiteX1" fmla="*/ 4426133 w 4426133"/>
              <a:gd name="connsiteY1" fmla="*/ 0 h 2768600"/>
              <a:gd name="connsiteX2" fmla="*/ 4426133 w 4426133"/>
              <a:gd name="connsiteY2" fmla="*/ 2768600 h 2768600"/>
              <a:gd name="connsiteX3" fmla="*/ 0 w 4426133"/>
              <a:gd name="connsiteY3" fmla="*/ 27686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133" h="2768600">
                <a:moveTo>
                  <a:pt x="0" y="0"/>
                </a:moveTo>
                <a:lnTo>
                  <a:pt x="4426133" y="0"/>
                </a:lnTo>
                <a:lnTo>
                  <a:pt x="4426133" y="2768600"/>
                </a:lnTo>
                <a:lnTo>
                  <a:pt x="0" y="276860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938224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73281B-957A-4450-932A-7935A2D2C5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8100" y="2255520"/>
            <a:ext cx="4495800" cy="2567940"/>
          </a:xfrm>
          <a:custGeom>
            <a:avLst/>
            <a:gdLst>
              <a:gd name="connsiteX0" fmla="*/ 0 w 4495800"/>
              <a:gd name="connsiteY0" fmla="*/ 0 h 2567940"/>
              <a:gd name="connsiteX1" fmla="*/ 4495800 w 4495800"/>
              <a:gd name="connsiteY1" fmla="*/ 0 h 2567940"/>
              <a:gd name="connsiteX2" fmla="*/ 4495800 w 4495800"/>
              <a:gd name="connsiteY2" fmla="*/ 2567940 h 2567940"/>
              <a:gd name="connsiteX3" fmla="*/ 0 w 4495800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2567940">
                <a:moveTo>
                  <a:pt x="0" y="0"/>
                </a:moveTo>
                <a:lnTo>
                  <a:pt x="4495800" y="0"/>
                </a:lnTo>
                <a:lnTo>
                  <a:pt x="4495800" y="2567940"/>
                </a:lnTo>
                <a:lnTo>
                  <a:pt x="0" y="256794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316244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3379F5-E8B4-4D18-AFEB-0F1C1FD06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790" y="959254"/>
            <a:ext cx="6406935" cy="4007616"/>
          </a:xfrm>
          <a:custGeom>
            <a:avLst/>
            <a:gdLst>
              <a:gd name="connsiteX0" fmla="*/ 0 w 6406935"/>
              <a:gd name="connsiteY0" fmla="*/ 0 h 4007616"/>
              <a:gd name="connsiteX1" fmla="*/ 6406935 w 6406935"/>
              <a:gd name="connsiteY1" fmla="*/ 0 h 4007616"/>
              <a:gd name="connsiteX2" fmla="*/ 6406935 w 6406935"/>
              <a:gd name="connsiteY2" fmla="*/ 4007616 h 4007616"/>
              <a:gd name="connsiteX3" fmla="*/ 0 w 6406935"/>
              <a:gd name="connsiteY3" fmla="*/ 4007616 h 400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6935" h="4007616">
                <a:moveTo>
                  <a:pt x="0" y="0"/>
                </a:moveTo>
                <a:lnTo>
                  <a:pt x="6406935" y="0"/>
                </a:lnTo>
                <a:lnTo>
                  <a:pt x="6406935" y="4007616"/>
                </a:lnTo>
                <a:lnTo>
                  <a:pt x="0" y="400761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2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ne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C12B0C2-6102-4D4C-8F14-801B3A5789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17489" y="443883"/>
            <a:ext cx="2445150" cy="5191215"/>
          </a:xfrm>
          <a:custGeom>
            <a:avLst/>
            <a:gdLst>
              <a:gd name="connsiteX0" fmla="*/ 0 w 2445150"/>
              <a:gd name="connsiteY0" fmla="*/ 0 h 5191215"/>
              <a:gd name="connsiteX1" fmla="*/ 2445150 w 2445150"/>
              <a:gd name="connsiteY1" fmla="*/ 0 h 5191215"/>
              <a:gd name="connsiteX2" fmla="*/ 2445150 w 2445150"/>
              <a:gd name="connsiteY2" fmla="*/ 5191215 h 5191215"/>
              <a:gd name="connsiteX3" fmla="*/ 0 w 2445150"/>
              <a:gd name="connsiteY3" fmla="*/ 5191215 h 519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150" h="5191215">
                <a:moveTo>
                  <a:pt x="0" y="0"/>
                </a:moveTo>
                <a:lnTo>
                  <a:pt x="2445150" y="0"/>
                </a:lnTo>
                <a:lnTo>
                  <a:pt x="2445150" y="5191215"/>
                </a:lnTo>
                <a:lnTo>
                  <a:pt x="0" y="5191215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552D79-A0ED-46F2-B952-9312641222F3}"/>
              </a:ext>
            </a:extLst>
          </p:cNvPr>
          <p:cNvCxnSpPr/>
          <p:nvPr userDrawn="1"/>
        </p:nvCxnSpPr>
        <p:spPr>
          <a:xfrm>
            <a:off x="6096000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24727F-8E60-4DE9-9156-70DF0E1249E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AFCAE8-E49C-46FA-9098-87740AA47818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37E0768-65F7-4B01-804B-BCAE95941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C72F61-0E5D-4E32-B81A-FC7789364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B68235-C101-4417-947B-BE53725C55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552" y="172857"/>
            <a:ext cx="5977647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HEADER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552" y="1031273"/>
            <a:ext cx="5977647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74145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1EAE2C-00FD-4ECA-B759-9E1521EBD5D8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6B2957-0EBB-4DDE-BE9C-E4A4317CC92A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41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B31B51-AFCD-49A3-8B3E-0CA88E8A7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9658" y="2175029"/>
            <a:ext cx="2272684" cy="3947467"/>
          </a:xfrm>
          <a:custGeom>
            <a:avLst/>
            <a:gdLst>
              <a:gd name="connsiteX0" fmla="*/ 0 w 2272684"/>
              <a:gd name="connsiteY0" fmla="*/ 0 h 3947467"/>
              <a:gd name="connsiteX1" fmla="*/ 2272684 w 2272684"/>
              <a:gd name="connsiteY1" fmla="*/ 0 h 3947467"/>
              <a:gd name="connsiteX2" fmla="*/ 2272684 w 2272684"/>
              <a:gd name="connsiteY2" fmla="*/ 3947467 h 3947467"/>
              <a:gd name="connsiteX3" fmla="*/ 0 w 2272684"/>
              <a:gd name="connsiteY3" fmla="*/ 3947467 h 39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684" h="3947467">
                <a:moveTo>
                  <a:pt x="0" y="0"/>
                </a:moveTo>
                <a:lnTo>
                  <a:pt x="2272684" y="0"/>
                </a:lnTo>
                <a:lnTo>
                  <a:pt x="2272684" y="3947467"/>
                </a:lnTo>
                <a:lnTo>
                  <a:pt x="0" y="3947467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408703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08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1_Bullet Poin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304800" y="172857"/>
            <a:ext cx="11582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304800" y="1031273"/>
            <a:ext cx="115824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2"/>
          </p:nvPr>
        </p:nvSpPr>
        <p:spPr>
          <a:xfrm>
            <a:off x="304800" y="2085975"/>
            <a:ext cx="115824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9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9050D-984C-4E19-9E1A-4CD292383A0D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1EBAECF7-164D-4419-B7CB-E458C2AC3121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ED0EC0-A31A-4FFB-823C-FF0072D8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00F4F4-2DC0-444B-A711-A5D176996831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1921B63-C24B-40ED-85BE-26D49B86E047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EC81-5AD8-430D-8FD1-21006496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31155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25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2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4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2E97E-15DE-483A-BC27-7919C8F1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2857"/>
            <a:ext cx="11582400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C98E-7479-4F84-A93B-DC74ECFC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085975"/>
            <a:ext cx="11582399" cy="370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BF3AD1-F051-48A5-AB7D-BDA84812B4BB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9997D-9151-4456-8CAB-50AC1F60D7A4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3E2499-F978-4E01-86C9-1D087E586B53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F24C7791-83CB-425B-A392-60C4676C8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4664AB-B457-4A4B-8D7F-46B20E66F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490B93-C18D-4D67-8A52-86F2EF2100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E57A-77BE-438D-9286-6127CD6E5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0" y="6157275"/>
            <a:ext cx="97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802E70-D219-4F36-950D-FFA7642EF6F3}" type="datetime1">
              <a:rPr lang="en-US" smtClean="0">
                <a:solidFill>
                  <a:prstClr val="white"/>
                </a:solidFill>
              </a:rPr>
              <a:pPr/>
              <a:t>4/25/2023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CE5C-2F54-4920-9F7A-D0ABAFE3C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320" y="6157275"/>
            <a:ext cx="774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C59B-F619-47F9-85E1-B0EA8C4B5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9988" y="6170673"/>
            <a:ext cx="58698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  <p:sldLayoutId id="2147483763" r:id="rId51"/>
    <p:sldLayoutId id="2147483764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4128">
          <p15:clr>
            <a:srgbClr val="F26B43"/>
          </p15:clr>
        </p15:guide>
        <p15:guide id="4" orient="horz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de.ri.gov/FundingFinance/SchoolBuildingAuthority/FacilityDataInformation/FacilitiesMap.aspx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ride.ri.gov/FundingFinance/SchoolBuildingAuthority/MenuforSuccessFoodTruckInitiative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ride.ri.gov/FundingFinance/SchoolBuildingAuthority/LearningInsideOut.aspx" TargetMode="External"/><Relationship Id="rId5" Type="http://schemas.openxmlformats.org/officeDocument/2006/relationships/hyperlink" Target="https://www.ride.ri.gov/Portals/0/Uploads/Documents/ARTS%20Flyer%20052422.pdf?ver=2022-05-24-151309-910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ride.ri.gov/Portals/0/Uploads/Documents/Funding-and-Finance-Wise-Investments/SchoolBuildingAuthority/SBA-Report-03022022.pdf" TargetMode="Externa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DEC811-EE17-1D49-B355-2087F5326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0340" y="4426781"/>
            <a:ext cx="8567335" cy="701731"/>
          </a:xfrm>
        </p:spPr>
        <p:txBody>
          <a:bodyPr>
            <a:normAutofit/>
          </a:bodyPr>
          <a:lstStyle/>
          <a:p>
            <a:r>
              <a:rPr lang="en-US"/>
              <a:t>RIDE School Construction Program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610DF3-207B-5745-BCDB-FFD3F7061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Rhode Island Association of School Committees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April 29, 2023</a:t>
            </a:r>
          </a:p>
        </p:txBody>
      </p:sp>
      <p:pic>
        <p:nvPicPr>
          <p:cNvPr id="5" name="Google Shape;169;p23">
            <a:extLst>
              <a:ext uri="{FF2B5EF4-FFF2-40B4-BE49-F238E27FC236}">
                <a16:creationId xmlns:a16="http://schemas.microsoft.com/office/drawing/2014/main" id="{F9C5D6F0-FD41-7148-BDE6-8D594D02D7CC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9746" y="6098559"/>
            <a:ext cx="1795549" cy="365125"/>
          </a:xfrm>
          <a:prstGeom prst="rect">
            <a:avLst/>
          </a:prstGeom>
        </p:spPr>
      </p:pic>
      <p:pic>
        <p:nvPicPr>
          <p:cNvPr id="8" name="Picture Placeholder 8" descr="A group of people in a classroom">
            <a:extLst>
              <a:ext uri="{FF2B5EF4-FFF2-40B4-BE49-F238E27FC236}">
                <a16:creationId xmlns:a16="http://schemas.microsoft.com/office/drawing/2014/main" id="{BDC6181E-E3C9-3E20-FD50-24DE147A96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5" b="27035"/>
          <a:stretch>
            <a:fillRect/>
          </a:stretch>
        </p:blipFill>
        <p:spPr>
          <a:xfrm>
            <a:off x="304800" y="304800"/>
            <a:ext cx="11572875" cy="35385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17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School Housing Aid </a:t>
            </a:r>
            <a:endParaRPr lang="en-US" sz="310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2138646-77A1-C844-8960-F9594C069AE9}"/>
              </a:ext>
            </a:extLst>
          </p:cNvPr>
          <p:cNvSpPr txBox="1">
            <a:spLocks/>
          </p:cNvSpPr>
          <p:nvPr/>
        </p:nvSpPr>
        <p:spPr>
          <a:xfrm>
            <a:off x="5021451" y="1899166"/>
            <a:ext cx="6865748" cy="4111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effectLst/>
              </a:rPr>
              <a:t>State reimburses cities/towns for a share of capital projects</a:t>
            </a:r>
          </a:p>
          <a:p>
            <a:pPr lvl="1"/>
            <a:r>
              <a:rPr lang="en-US" sz="2000">
                <a:effectLst/>
              </a:rPr>
              <a:t>Includes principal and interest</a:t>
            </a:r>
          </a:p>
          <a:p>
            <a:pPr lvl="1"/>
            <a:r>
              <a:rPr lang="en-US" sz="2000">
                <a:effectLst/>
              </a:rPr>
              <a:t>State share is based on district’s wealth compared to state wealth</a:t>
            </a:r>
          </a:p>
          <a:p>
            <a:r>
              <a:rPr lang="en-US" sz="2000">
                <a:effectLst/>
              </a:rPr>
              <a:t>Minimum state share is 35%; Maximum is 96%</a:t>
            </a:r>
          </a:p>
          <a:p>
            <a:r>
              <a:rPr lang="en-US" sz="2000">
                <a:effectLst/>
              </a:rPr>
              <a:t>Charter schools are at 30%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Housing Aid is a reimbursement based, where funding is paid upon project completion. </a:t>
            </a:r>
          </a:p>
          <a:p>
            <a:endParaRPr lang="en-US" sz="2000" u="none" strike="noStrike" baseline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1B127-C3FF-7E99-358A-6AE70CF37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1824"/>
          <a:stretch/>
        </p:blipFill>
        <p:spPr bwMode="auto">
          <a:xfrm>
            <a:off x="304799" y="1899166"/>
            <a:ext cx="4577167" cy="41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230DF-FC02-22C4-CCFB-C0BBD1587809}"/>
              </a:ext>
            </a:extLst>
          </p:cNvPr>
          <p:cNvSpPr txBox="1"/>
          <p:nvPr/>
        </p:nvSpPr>
        <p:spPr>
          <a:xfrm>
            <a:off x="304799" y="1899166"/>
            <a:ext cx="4577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/>
              <a:t>Eden Park Elementary School in Cranston, RI</a:t>
            </a:r>
          </a:p>
        </p:txBody>
      </p:sp>
    </p:spTree>
    <p:extLst>
      <p:ext uri="{BB962C8B-B14F-4D97-AF65-F5344CB8AC3E}">
        <p14:creationId xmlns:p14="http://schemas.microsoft.com/office/powerpoint/2010/main" val="259791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SBA Capital Fund</a:t>
            </a:r>
            <a:endParaRPr lang="en-US" sz="310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2138646-77A1-C844-8960-F9594C069AE9}"/>
              </a:ext>
            </a:extLst>
          </p:cNvPr>
          <p:cNvSpPr txBox="1">
            <a:spLocks/>
          </p:cNvSpPr>
          <p:nvPr/>
        </p:nvSpPr>
        <p:spPr>
          <a:xfrm>
            <a:off x="7128955" y="1996966"/>
            <a:ext cx="4758244" cy="4105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Designed to address high priority projects in communities with limited financial capabilities.</a:t>
            </a:r>
          </a:p>
          <a:p>
            <a:r>
              <a:rPr lang="en-US" sz="1800"/>
              <a:t>SBA allocates funding to different priorities:</a:t>
            </a:r>
          </a:p>
          <a:p>
            <a:pPr lvl="1"/>
            <a:r>
              <a:rPr lang="en-US" sz="1800"/>
              <a:t>Shovel Ready Projects</a:t>
            </a:r>
          </a:p>
          <a:p>
            <a:pPr lvl="1"/>
            <a:r>
              <a:rPr lang="en-US" sz="1800"/>
              <a:t>School Safety </a:t>
            </a:r>
          </a:p>
          <a:p>
            <a:pPr lvl="1"/>
            <a:r>
              <a:rPr lang="en-US" sz="1800"/>
              <a:t>Facility Equity Initiative</a:t>
            </a:r>
          </a:p>
          <a:p>
            <a:pPr lvl="1"/>
            <a:r>
              <a:rPr lang="en-US" sz="1800"/>
              <a:t>Outdoor Classrooms</a:t>
            </a:r>
          </a:p>
          <a:p>
            <a:pPr lvl="1"/>
            <a:r>
              <a:rPr lang="en-US" sz="1800"/>
              <a:t>Equipment &amp; Technology</a:t>
            </a:r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8EA-3E78-8E70-D729-6562613F4EEB}"/>
              </a:ext>
            </a:extLst>
          </p:cNvPr>
          <p:cNvSpPr txBox="1">
            <a:spLocks/>
          </p:cNvSpPr>
          <p:nvPr/>
        </p:nvSpPr>
        <p:spPr>
          <a:xfrm>
            <a:off x="7039897" y="1800431"/>
            <a:ext cx="4847302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 funding mechanism designed to provide upfront funding for high priority projects while reducing the burden of financing costs from State and municipal budgets. </a:t>
            </a:r>
          </a:p>
        </p:txBody>
      </p:sp>
      <p:pic>
        <p:nvPicPr>
          <p:cNvPr id="3074" name="Picture 2" descr="Smithfield Elementary Schools | DBVW Architects">
            <a:extLst>
              <a:ext uri="{FF2B5EF4-FFF2-40B4-BE49-F238E27FC236}">
                <a16:creationId xmlns:a16="http://schemas.microsoft.com/office/drawing/2014/main" id="{72AA9723-F805-60F3-C4FE-F476E6E5E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2017"/>
          <a:stretch/>
        </p:blipFill>
        <p:spPr bwMode="auto">
          <a:xfrm>
            <a:off x="304800" y="1996966"/>
            <a:ext cx="6735098" cy="40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D45A6-EA0E-16B5-0897-CA666D936057}"/>
              </a:ext>
            </a:extLst>
          </p:cNvPr>
          <p:cNvSpPr txBox="1"/>
          <p:nvPr/>
        </p:nvSpPr>
        <p:spPr>
          <a:xfrm>
            <a:off x="304799" y="1996966"/>
            <a:ext cx="6735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 err="1"/>
              <a:t>LaPerche</a:t>
            </a:r>
            <a:r>
              <a:rPr lang="en-US" sz="1400" i="1"/>
              <a:t> Elementary School in Smithfield, RI, completed 2021</a:t>
            </a:r>
          </a:p>
        </p:txBody>
      </p:sp>
    </p:spTree>
    <p:extLst>
      <p:ext uri="{BB962C8B-B14F-4D97-AF65-F5344CB8AC3E}">
        <p14:creationId xmlns:p14="http://schemas.microsoft.com/office/powerpoint/2010/main" val="128388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mes L. McGuire Elementary School by The SLAM Collaborative - Architizer">
            <a:extLst>
              <a:ext uri="{FF2B5EF4-FFF2-40B4-BE49-F238E27FC236}">
                <a16:creationId xmlns:a16="http://schemas.microsoft.com/office/drawing/2014/main" id="{F2FEF89A-13F4-5D34-4E34-1C836E743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7"/>
          <a:stretch/>
        </p:blipFill>
        <p:spPr bwMode="auto">
          <a:xfrm>
            <a:off x="304798" y="1800431"/>
            <a:ext cx="5229176" cy="42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Pay-As-You-Go Funding</a:t>
            </a:r>
            <a:endParaRPr lang="en-US" sz="310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2138646-77A1-C844-8960-F9594C069AE9}"/>
              </a:ext>
            </a:extLst>
          </p:cNvPr>
          <p:cNvSpPr txBox="1">
            <a:spLocks/>
          </p:cNvSpPr>
          <p:nvPr/>
        </p:nvSpPr>
        <p:spPr>
          <a:xfrm>
            <a:off x="5623034" y="1723639"/>
            <a:ext cx="6264164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LEAs submit invoices for immediate payment on eligible expenses (as opposed to waiting until a project is complete) to receive any state funds</a:t>
            </a:r>
          </a:p>
          <a:p>
            <a:r>
              <a:rPr lang="en-US" sz="2000"/>
              <a:t>15% of state share is awarded on each approval</a:t>
            </a:r>
          </a:p>
          <a:p>
            <a:r>
              <a:rPr lang="en-US" sz="2000"/>
              <a:t>Eligible expenses include:</a:t>
            </a:r>
          </a:p>
          <a:p>
            <a:pPr lvl="1"/>
            <a:r>
              <a:rPr lang="en-US" sz="2000"/>
              <a:t>Approved projects, including new school construction, major renovations, security projects,</a:t>
            </a:r>
          </a:p>
          <a:p>
            <a:pPr lvl="1"/>
            <a:r>
              <a:rPr lang="en-US" sz="2000"/>
              <a:t>Site purchases, swing space, soft costs, and general capital improvements funded by bonds or local capital reserve accounts. </a:t>
            </a:r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8EA-3E78-8E70-D729-6562613F4EEB}"/>
              </a:ext>
            </a:extLst>
          </p:cNvPr>
          <p:cNvSpPr txBox="1">
            <a:spLocks/>
          </p:cNvSpPr>
          <p:nvPr/>
        </p:nvSpPr>
        <p:spPr>
          <a:xfrm>
            <a:off x="7039897" y="1800431"/>
            <a:ext cx="4847302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sz="1600"/>
              <a:t>$500M provided through the Statewide School Construction bonds is available to LEAs to support the state share of foundational housing aid awarded (Necessity of School Construction Approvals) on a pay-as-you go basis.</a:t>
            </a:r>
            <a:endParaRPr lang="en-US" sz="2000" u="none" strike="noStrike" baseline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22753-B57F-A49A-D264-345BA569E32C}"/>
              </a:ext>
            </a:extLst>
          </p:cNvPr>
          <p:cNvSpPr txBox="1"/>
          <p:nvPr/>
        </p:nvSpPr>
        <p:spPr>
          <a:xfrm>
            <a:off x="304797" y="1800431"/>
            <a:ext cx="5229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/>
              <a:t>McGuire Elementary School in North Providence, RI, completed 2019</a:t>
            </a:r>
          </a:p>
        </p:txBody>
      </p:sp>
    </p:spTree>
    <p:extLst>
      <p:ext uri="{BB962C8B-B14F-4D97-AF65-F5344CB8AC3E}">
        <p14:creationId xmlns:p14="http://schemas.microsoft.com/office/powerpoint/2010/main" val="195716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Temporary Bonuses</a:t>
            </a:r>
            <a:endParaRPr lang="en-US" sz="3100"/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3863788" cy="701731"/>
          </a:xfrm>
          <a:noFill/>
        </p:spPr>
        <p:txBody>
          <a:bodyPr/>
          <a:lstStyle/>
          <a:p>
            <a:r>
              <a:rPr lang="en-US" sz="2000">
                <a:effectLst/>
              </a:rPr>
              <a:t>Bonuses wer</a:t>
            </a:r>
            <a:r>
              <a:rPr lang="en-US" sz="2000"/>
              <a:t>e intended </a:t>
            </a:r>
            <a:r>
              <a:rPr lang="en-US" sz="2000">
                <a:effectLst/>
              </a:rPr>
              <a:t>to create surge of activity to address concerns quickly</a:t>
            </a:r>
            <a:endParaRPr lang="en-US" sz="2000" u="none" strike="noStrike" baseline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CEBFA-FC16-8259-FFE4-8462E3D90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587" y="1028241"/>
            <a:ext cx="7772400" cy="50787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89813F-4C97-ECB8-5B9C-1F275DCC99B5}"/>
              </a:ext>
            </a:extLst>
          </p:cNvPr>
          <p:cNvSpPr txBox="1">
            <a:spLocks/>
          </p:cNvSpPr>
          <p:nvPr/>
        </p:nvSpPr>
        <p:spPr>
          <a:xfrm>
            <a:off x="301753" y="2238375"/>
            <a:ext cx="3866834" cy="3902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ffectLst/>
              </a:rPr>
              <a:t>Must begin by December 30, 2023.</a:t>
            </a:r>
          </a:p>
          <a:p>
            <a:r>
              <a:rPr lang="en-US" sz="1800" dirty="0">
                <a:effectLst/>
              </a:rPr>
              <a:t>5-year window for completion</a:t>
            </a:r>
          </a:p>
          <a:p>
            <a:r>
              <a:rPr lang="en-US" sz="1800" dirty="0"/>
              <a:t>Bonuses can be combined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</a:rPr>
              <a:t>25% of total project or a minimum of $500,000 must be directed to a specific incentive</a:t>
            </a:r>
          </a:p>
          <a:p>
            <a:r>
              <a:rPr lang="en-US" sz="1800" dirty="0">
                <a:effectLst/>
              </a:rPr>
              <a:t>Max increase in state share is 20%, but can’t increase by more than half</a:t>
            </a:r>
          </a:p>
          <a:p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268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Project Approvals</a:t>
            </a:r>
            <a:endParaRPr lang="en-US" sz="3100"/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RIDE’s Necessity of School Construction program has evolved over the last 5 years.</a:t>
            </a:r>
          </a:p>
          <a:p>
            <a:endParaRPr lang="en-US" sz="2000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6F4EEE-B65C-B2D0-C0C1-5D26E4B52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57964"/>
              </p:ext>
            </p:extLst>
          </p:nvPr>
        </p:nvGraphicFramePr>
        <p:xfrm>
          <a:off x="304799" y="1800432"/>
          <a:ext cx="11647055" cy="369898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978017">
                  <a:extLst>
                    <a:ext uri="{9D8B030D-6E8A-4147-A177-3AD203B41FA5}">
                      <a16:colId xmlns:a16="http://schemas.microsoft.com/office/drawing/2014/main" val="725568457"/>
                    </a:ext>
                  </a:extLst>
                </a:gridCol>
                <a:gridCol w="3334519">
                  <a:extLst>
                    <a:ext uri="{9D8B030D-6E8A-4147-A177-3AD203B41FA5}">
                      <a16:colId xmlns:a16="http://schemas.microsoft.com/office/drawing/2014/main" val="123424217"/>
                    </a:ext>
                  </a:extLst>
                </a:gridCol>
                <a:gridCol w="3334519">
                  <a:extLst>
                    <a:ext uri="{9D8B030D-6E8A-4147-A177-3AD203B41FA5}">
                      <a16:colId xmlns:a16="http://schemas.microsoft.com/office/drawing/2014/main" val="1119547118"/>
                    </a:ext>
                  </a:extLst>
                </a:gridCol>
              </a:tblGrid>
              <a:tr h="528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Fiscal Year</a:t>
                      </a:r>
                      <a:endParaRPr lang="en-US" sz="24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Approvals</a:t>
                      </a:r>
                      <a:endParaRPr lang="en-US" sz="24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 Share</a:t>
                      </a:r>
                      <a:endParaRPr lang="en-US" sz="24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75174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en-US" sz="2400"/>
                        <a:t>FY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$283.6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31681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en-US" sz="2400"/>
                        <a:t>FY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896807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en-US" sz="2400"/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$629.5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46723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en-US" sz="240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674475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en-US" sz="2400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$461.8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36511"/>
                  </a:ext>
                </a:extLst>
              </a:tr>
              <a:tr h="528426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$ 2,362.9</a:t>
                      </a:r>
                      <a:endParaRPr lang="en-US" sz="24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$1,181.7</a:t>
                      </a:r>
                      <a:endParaRPr lang="en-US" sz="24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77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C17E3F-DA7C-C97F-AE83-624A41F5D10F}"/>
              </a:ext>
            </a:extLst>
          </p:cNvPr>
          <p:cNvSpPr txBox="1"/>
          <p:nvPr/>
        </p:nvSpPr>
        <p:spPr>
          <a:xfrm>
            <a:off x="304799" y="5506593"/>
            <a:ext cx="1164705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baseline="0">
                <a:solidFill>
                  <a:schemeClr val="accent6"/>
                </a:solidFill>
                <a:latin typeface="Arial" panose="020B0604020202020204" pitchFamily="34" charset="0"/>
              </a:rPr>
              <a:t>$ in millions; does not include incentives </a:t>
            </a:r>
          </a:p>
          <a:p>
            <a:r>
              <a:rPr lang="en-US" sz="1800" b="0" i="0" u="none" strike="noStrike" baseline="0">
                <a:solidFill>
                  <a:schemeClr val="accent6"/>
                </a:solidFill>
                <a:latin typeface="Arial"/>
                <a:cs typeface="Arial"/>
              </a:rPr>
              <a:t>*</a:t>
            </a:r>
            <a:r>
              <a:rPr lang="en-US">
                <a:solidFill>
                  <a:schemeClr val="accent6"/>
                </a:solidFill>
                <a:latin typeface="Arial"/>
                <a:cs typeface="Arial"/>
              </a:rPr>
              <a:t>State Share is tied to debt service (20 years), not paid annually. </a:t>
            </a:r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5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Update &amp; Links</a:t>
            </a:r>
            <a:endParaRPr lang="en-US" sz="3100"/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79354" cy="701731"/>
          </a:xfrm>
          <a:noFill/>
        </p:spPr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RIDE anticipates another $1B in project approvals in 2023 as the bonuses begin to sunset. </a:t>
            </a:r>
            <a:endParaRPr lang="en-US" sz="2000" u="none" strike="noStrike" baseline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89813F-4C97-ECB8-5B9C-1F275DCC99B5}"/>
              </a:ext>
            </a:extLst>
          </p:cNvPr>
          <p:cNvSpPr txBox="1">
            <a:spLocks/>
          </p:cNvSpPr>
          <p:nvPr/>
        </p:nvSpPr>
        <p:spPr>
          <a:xfrm>
            <a:off x="301753" y="1800432"/>
            <a:ext cx="5794247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hlinkClick r:id="rId4"/>
              </a:rPr>
              <a:t>Renewing the Dream</a:t>
            </a:r>
            <a:endParaRPr lang="en-US" sz="2400" dirty="0"/>
          </a:p>
          <a:p>
            <a:r>
              <a:rPr lang="en-US" sz="2400" dirty="0">
                <a:hlinkClick r:id="rId5"/>
              </a:rPr>
              <a:t>ARTS Initiative </a:t>
            </a:r>
            <a:endParaRPr lang="en-US" sz="2400" dirty="0"/>
          </a:p>
          <a:p>
            <a:r>
              <a:rPr lang="en-US" sz="2400" dirty="0">
                <a:hlinkClick r:id="rId6"/>
              </a:rPr>
              <a:t>Learning Inside Out</a:t>
            </a:r>
            <a:endParaRPr lang="en-US" sz="2400" dirty="0"/>
          </a:p>
          <a:p>
            <a:r>
              <a:rPr lang="en-US" sz="2400" dirty="0">
                <a:hlinkClick r:id="rId7"/>
              </a:rPr>
              <a:t>Menu for Success (Food Trucks</a:t>
            </a:r>
            <a:r>
              <a:rPr lang="en-US" sz="2400" dirty="0"/>
              <a:t>)</a:t>
            </a:r>
          </a:p>
          <a:p>
            <a:r>
              <a:rPr lang="en-US" sz="2400" dirty="0">
                <a:hlinkClick r:id="rId8"/>
              </a:rPr>
              <a:t>2017 Statewide Assessment </a:t>
            </a:r>
            <a:r>
              <a:rPr lang="en-US" sz="2400" dirty="0"/>
              <a:t>(2023 version is underway)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97891-CDB4-F492-CF22-BDA92EE14E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074" r="9398"/>
          <a:stretch/>
        </p:blipFill>
        <p:spPr>
          <a:xfrm>
            <a:off x="5903259" y="2758932"/>
            <a:ext cx="5217459" cy="3179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82D66-7DB8-B650-EBB3-E94034796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1576" y="1597412"/>
            <a:ext cx="2632576" cy="2168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13876-574E-B271-CC75-EB88E04D2111}"/>
              </a:ext>
            </a:extLst>
          </p:cNvPr>
          <p:cNvSpPr txBox="1"/>
          <p:nvPr/>
        </p:nvSpPr>
        <p:spPr>
          <a:xfrm>
            <a:off x="5903258" y="5630813"/>
            <a:ext cx="5217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>
                <a:solidFill>
                  <a:schemeClr val="bg1"/>
                </a:solidFill>
              </a:rPr>
              <a:t>Winters Elementary School in Pawtucket, RI</a:t>
            </a:r>
          </a:p>
        </p:txBody>
      </p:sp>
    </p:spTree>
    <p:extLst>
      <p:ext uri="{BB962C8B-B14F-4D97-AF65-F5344CB8AC3E}">
        <p14:creationId xmlns:p14="http://schemas.microsoft.com/office/powerpoint/2010/main" val="371274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DEC811-EE17-1D49-B355-2087F5326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0340" y="4426781"/>
            <a:ext cx="8567335" cy="701731"/>
          </a:xfrm>
        </p:spPr>
        <p:txBody>
          <a:bodyPr>
            <a:normAutofit/>
          </a:bodyPr>
          <a:lstStyle/>
          <a:p>
            <a:r>
              <a:rPr lang="en-US"/>
              <a:t>RIDE School Construction Program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610DF3-207B-5745-BCDB-FFD3F7061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/>
              <a:t>Questions?</a:t>
            </a:r>
          </a:p>
        </p:txBody>
      </p:sp>
      <p:pic>
        <p:nvPicPr>
          <p:cNvPr id="5" name="Google Shape;169;p23">
            <a:extLst>
              <a:ext uri="{FF2B5EF4-FFF2-40B4-BE49-F238E27FC236}">
                <a16:creationId xmlns:a16="http://schemas.microsoft.com/office/drawing/2014/main" id="{F9C5D6F0-FD41-7148-BDE6-8D594D02D7CC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9746" y="6098559"/>
            <a:ext cx="1795549" cy="365125"/>
          </a:xfrm>
          <a:prstGeom prst="rect">
            <a:avLst/>
          </a:prstGeom>
        </p:spPr>
      </p:pic>
      <p:pic>
        <p:nvPicPr>
          <p:cNvPr id="8" name="Picture Placeholder 8" descr="A group of people in a classroom">
            <a:extLst>
              <a:ext uri="{FF2B5EF4-FFF2-40B4-BE49-F238E27FC236}">
                <a16:creationId xmlns:a16="http://schemas.microsoft.com/office/drawing/2014/main" id="{BDC6181E-E3C9-3E20-FD50-24DE147A96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5" b="27035"/>
          <a:stretch>
            <a:fillRect/>
          </a:stretch>
        </p:blipFill>
        <p:spPr>
          <a:xfrm>
            <a:off x="304800" y="304800"/>
            <a:ext cx="11572875" cy="35385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92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RIDE Necessity of School Construction History</a:t>
            </a:r>
            <a:endParaRPr lang="en-US" sz="310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95E650-C1ED-A950-D295-C3E7C0090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570783"/>
              </p:ext>
            </p:extLst>
          </p:nvPr>
        </p:nvGraphicFramePr>
        <p:xfrm>
          <a:off x="301752" y="1800432"/>
          <a:ext cx="11582399" cy="434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RIDE’s Necessity of School Construction program has evolved over the last 15 years.</a:t>
            </a:r>
          </a:p>
          <a:p>
            <a:endParaRPr lang="en-US" sz="2000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8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B2F9-B170-62C1-90AD-A8B96D5F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Construction Regulations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402B7-8681-05E9-D38C-0D12DA64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5F003-1C80-A9CB-3CFE-B75D9D1465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RIDE’s School Construction Program is governed by the School Construction Regulations (SCR), which set standards for school facility design and construction.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B25F1F-D0FE-40D4-6BC7-591ED6EBD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8739" y="1881665"/>
            <a:ext cx="4928460" cy="4162674"/>
          </a:xfrm>
        </p:spPr>
        <p:txBody>
          <a:bodyPr/>
          <a:lstStyle/>
          <a:p>
            <a:r>
              <a:rPr lang="en-US" sz="2000"/>
              <a:t>Adopted by the Board of Regents in 2007</a:t>
            </a:r>
          </a:p>
          <a:p>
            <a:r>
              <a:rPr lang="en-US" sz="2000"/>
              <a:t>Identify: </a:t>
            </a:r>
          </a:p>
          <a:p>
            <a:pPr lvl="1"/>
            <a:r>
              <a:rPr lang="en-US" sz="2000"/>
              <a:t>Funding Priorities</a:t>
            </a:r>
          </a:p>
          <a:p>
            <a:pPr lvl="1"/>
            <a:r>
              <a:rPr lang="en-US" sz="2000"/>
              <a:t>Space Standards</a:t>
            </a:r>
          </a:p>
          <a:p>
            <a:pPr lvl="1"/>
            <a:r>
              <a:rPr lang="en-US" sz="2000"/>
              <a:t>Application Procedures</a:t>
            </a:r>
          </a:p>
          <a:p>
            <a:pPr lvl="1"/>
            <a:r>
              <a:rPr lang="en-US" sz="2000"/>
              <a:t>Construction Standards</a:t>
            </a:r>
          </a:p>
          <a:p>
            <a:r>
              <a:rPr lang="en-US" sz="2000"/>
              <a:t>Focused on providing the quality learning environments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1EED1-4E9B-16F0-8D3A-1992B0282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r="6832"/>
          <a:stretch/>
        </p:blipFill>
        <p:spPr>
          <a:xfrm>
            <a:off x="304800" y="1889987"/>
            <a:ext cx="6431797" cy="4135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9A6361-1116-F523-1384-AC6FE13EFE7B}"/>
              </a:ext>
            </a:extLst>
          </p:cNvPr>
          <p:cNvSpPr txBox="1"/>
          <p:nvPr/>
        </p:nvSpPr>
        <p:spPr>
          <a:xfrm>
            <a:off x="304799" y="1889987"/>
            <a:ext cx="6431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 err="1"/>
              <a:t>Spaziano</a:t>
            </a:r>
            <a:r>
              <a:rPr lang="en-US" sz="1400" i="1"/>
              <a:t> Elementary School in Providence, RI</a:t>
            </a:r>
          </a:p>
        </p:txBody>
      </p:sp>
      <p:pic>
        <p:nvPicPr>
          <p:cNvPr id="7" name="Google Shape;169;p23">
            <a:extLst>
              <a:ext uri="{FF2B5EF4-FFF2-40B4-BE49-F238E27FC236}">
                <a16:creationId xmlns:a16="http://schemas.microsoft.com/office/drawing/2014/main" id="{2E0E2485-9B36-0673-FEF3-8B12F5852AE3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9"/>
          <p:cNvGrpSpPr/>
          <p:nvPr/>
        </p:nvGrpSpPr>
        <p:grpSpPr>
          <a:xfrm>
            <a:off x="3276529" y="928443"/>
            <a:ext cx="6340780" cy="3520606"/>
            <a:chOff x="627317" y="550"/>
            <a:chExt cx="5821294" cy="3333862"/>
          </a:xfrm>
        </p:grpSpPr>
        <p:sp>
          <p:nvSpPr>
            <p:cNvPr id="416" name="Google Shape;416;p29"/>
            <p:cNvSpPr/>
            <p:nvPr/>
          </p:nvSpPr>
          <p:spPr>
            <a:xfrm>
              <a:off x="2625827" y="1813712"/>
              <a:ext cx="1739700" cy="1520700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 txBox="1"/>
            <p:nvPr/>
          </p:nvSpPr>
          <p:spPr>
            <a:xfrm>
              <a:off x="2880615" y="2036435"/>
              <a:ext cx="1230300" cy="10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Facilities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Master</a:t>
              </a:r>
              <a:r>
                <a:rPr lang="en-US" sz="1600" b="1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Plan</a:t>
              </a:r>
              <a:endParaRPr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 rot="-8887232">
              <a:off x="1419764" y="1502804"/>
              <a:ext cx="1403621" cy="43346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27317" y="771090"/>
              <a:ext cx="1796700" cy="11559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 txBox="1"/>
            <p:nvPr/>
          </p:nvSpPr>
          <p:spPr>
            <a:xfrm>
              <a:off x="661170" y="804943"/>
              <a:ext cx="17289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Facility Conditions</a:t>
              </a:r>
              <a:endParaRPr dirty="0"/>
            </a:p>
          </p:txBody>
        </p:sp>
        <p:sp>
          <p:nvSpPr>
            <p:cNvPr id="421" name="Google Shape;421;p29"/>
            <p:cNvSpPr/>
            <p:nvPr/>
          </p:nvSpPr>
          <p:spPr>
            <a:xfrm rot="-5400000">
              <a:off x="2912108" y="945373"/>
              <a:ext cx="1167300" cy="433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2773326" y="550"/>
              <a:ext cx="1444800" cy="11559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 txBox="1"/>
            <p:nvPr/>
          </p:nvSpPr>
          <p:spPr>
            <a:xfrm>
              <a:off x="2807179" y="34403"/>
              <a:ext cx="13770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Enrollment</a:t>
              </a:r>
              <a:endParaRPr dirty="0"/>
            </a:p>
          </p:txBody>
        </p:sp>
        <p:sp>
          <p:nvSpPr>
            <p:cNvPr id="424" name="Google Shape;424;p29"/>
            <p:cNvSpPr/>
            <p:nvPr/>
          </p:nvSpPr>
          <p:spPr>
            <a:xfrm rot="-1757466">
              <a:off x="4208967" y="1555337"/>
              <a:ext cx="1433018" cy="4334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4651911" y="843623"/>
              <a:ext cx="1796700" cy="11559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 txBox="1"/>
            <p:nvPr/>
          </p:nvSpPr>
          <p:spPr>
            <a:xfrm>
              <a:off x="4685764" y="877476"/>
              <a:ext cx="17289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Educational Programming</a:t>
              </a:r>
              <a:endParaRPr dirty="0"/>
            </a:p>
          </p:txBody>
        </p:sp>
      </p:grpSp>
      <p:sp>
        <p:nvSpPr>
          <p:cNvPr id="434" name="Google Shape;434;p29"/>
          <p:cNvSpPr/>
          <p:nvPr/>
        </p:nvSpPr>
        <p:spPr>
          <a:xfrm>
            <a:off x="6188307" y="4465652"/>
            <a:ext cx="448733" cy="49886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0BCDE"/>
          </a:solidFill>
          <a:ln>
            <a:noFill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9"/>
          <p:cNvGrpSpPr/>
          <p:nvPr/>
        </p:nvGrpSpPr>
        <p:grpSpPr>
          <a:xfrm>
            <a:off x="5338788" y="4989816"/>
            <a:ext cx="2147769" cy="1064211"/>
            <a:chOff x="4651911" y="843623"/>
            <a:chExt cx="1796700" cy="1155900"/>
          </a:xfrm>
        </p:grpSpPr>
        <p:sp>
          <p:nvSpPr>
            <p:cNvPr id="436" name="Google Shape;436;p29"/>
            <p:cNvSpPr/>
            <p:nvPr/>
          </p:nvSpPr>
          <p:spPr>
            <a:xfrm>
              <a:off x="4651911" y="843623"/>
              <a:ext cx="1796700" cy="11559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 txBox="1"/>
            <p:nvPr/>
          </p:nvSpPr>
          <p:spPr>
            <a:xfrm>
              <a:off x="4685764" y="877476"/>
              <a:ext cx="17289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Available Funding</a:t>
              </a:r>
              <a:endParaRPr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3164577E-9F3E-D634-F10C-8F3570B6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07" y="202870"/>
            <a:ext cx="11582400" cy="701700"/>
          </a:xfrm>
        </p:spPr>
        <p:txBody>
          <a:bodyPr/>
          <a:lstStyle/>
          <a:p>
            <a:r>
              <a:rPr lang="en-US" dirty="0"/>
              <a:t>Educational Facility Master Planning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ABCD7919-2179-87C3-24B2-4E3DFABC1A57}"/>
              </a:ext>
            </a:extLst>
          </p:cNvPr>
          <p:cNvSpPr txBox="1">
            <a:spLocks/>
          </p:cNvSpPr>
          <p:nvPr/>
        </p:nvSpPr>
        <p:spPr>
          <a:xfrm>
            <a:off x="307460" y="3663122"/>
            <a:ext cx="4486294" cy="70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4000" u="sng" dirty="0"/>
              <a:t>Data Driven </a:t>
            </a:r>
            <a:r>
              <a:rPr lang="en-US" sz="4000" dirty="0"/>
              <a:t>Decisions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Necessity of School Construction Process</a:t>
            </a:r>
            <a:endParaRPr lang="en-US" sz="3100"/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30A7B2-7C7B-E6EB-AFB0-A28B90E36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26" b="5833"/>
          <a:stretch/>
        </p:blipFill>
        <p:spPr>
          <a:xfrm>
            <a:off x="1308848" y="722150"/>
            <a:ext cx="9977718" cy="53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6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 dirty="0"/>
              <a:t>Stage I – Identification of Need</a:t>
            </a:r>
            <a:endParaRPr lang="en-US" sz="3100" dirty="0"/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8EA-3E78-8E70-D729-6562613F4EEB}"/>
              </a:ext>
            </a:extLst>
          </p:cNvPr>
          <p:cNvSpPr txBox="1">
            <a:spLocks/>
          </p:cNvSpPr>
          <p:nvPr/>
        </p:nvSpPr>
        <p:spPr>
          <a:xfrm>
            <a:off x="5922612" y="2087767"/>
            <a:ext cx="5964587" cy="4053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LEAs attain a comprehensive understanding of districtwide capacity, enrollment trends, and the alignment of existing facilities to the educational program being offered in each school by submitting:</a:t>
            </a:r>
            <a:endParaRPr lang="en-US" sz="2000" dirty="0"/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Facilit</a:t>
            </a:r>
            <a:r>
              <a:rPr lang="en-US" sz="2000" dirty="0">
                <a:ea typeface="Times New Roman" panose="02020603050405020304" pitchFamily="18" charset="0"/>
              </a:rPr>
              <a:t>y Conditions Assessment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Enrollment Projections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Educational Programs for Each School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Asset Protection Plan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School Building Committee List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ea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Necessity of School Construction process is a multi-stage application that requires LEAs to conduct thorough assessments toward the creation of an efficient and prudent masterplan.</a:t>
            </a:r>
            <a:endParaRPr lang="en-US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Bernie Luger, the Providence school district's chief operating officer, points out flaking plaster and paint inside the front entry of the Gilbert Stuart Middle School.">
            <a:extLst>
              <a:ext uri="{FF2B5EF4-FFF2-40B4-BE49-F238E27FC236}">
                <a16:creationId xmlns:a16="http://schemas.microsoft.com/office/drawing/2014/main" id="{E26DDA67-D943-1DB3-4E44-7D08A546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87767"/>
            <a:ext cx="5496859" cy="37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7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 dirty="0"/>
              <a:t>Stage II – Solution to Needs</a:t>
            </a:r>
            <a:endParaRPr lang="en-US" sz="3100" dirty="0"/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8EA-3E78-8E70-D729-6562613F4EEB}"/>
              </a:ext>
            </a:extLst>
          </p:cNvPr>
          <p:cNvSpPr txBox="1">
            <a:spLocks/>
          </p:cNvSpPr>
          <p:nvPr/>
        </p:nvSpPr>
        <p:spPr>
          <a:xfrm>
            <a:off x="4543424" y="1800431"/>
            <a:ext cx="7343775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</a:rPr>
              <a:t>The State II application is the basis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for establishing a budget and project descriptions that are forwarded to the SBA Advisory Board and the Council on Elementary and Secondary Education. These include:</a:t>
            </a:r>
          </a:p>
          <a:p>
            <a:r>
              <a:rPr lang="en-US" sz="2000" dirty="0"/>
              <a:t>Project Overview</a:t>
            </a:r>
          </a:p>
          <a:p>
            <a:r>
              <a:rPr lang="en-US" sz="2000" dirty="0"/>
              <a:t>Cost Estimates and Schematic Design for all projects</a:t>
            </a:r>
          </a:p>
          <a:p>
            <a:r>
              <a:rPr lang="en-US" sz="2000" dirty="0"/>
              <a:t>Local Approvals (Municipal and School Committee)</a:t>
            </a:r>
          </a:p>
          <a:p>
            <a:r>
              <a:rPr lang="en-US" sz="2000" dirty="0"/>
              <a:t>Financing Plan</a:t>
            </a:r>
          </a:p>
          <a:p>
            <a:r>
              <a:rPr lang="en-US" sz="2000" dirty="0"/>
              <a:t>Project Timeline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During Stage II, LEAs work with an architectural and engineering team to propose solutions to the identified issues.</a:t>
            </a:r>
            <a:endParaRPr lang="en-US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472AA4-7521-5050-DE77-E71CEDE87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-289" r="35111" b="-248"/>
          <a:stretch/>
        </p:blipFill>
        <p:spPr bwMode="auto">
          <a:xfrm>
            <a:off x="393860" y="1969596"/>
            <a:ext cx="4035265" cy="38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7AC79-0643-FB37-FD89-A3307164DE31}"/>
              </a:ext>
            </a:extLst>
          </p:cNvPr>
          <p:cNvSpPr txBox="1"/>
          <p:nvPr/>
        </p:nvSpPr>
        <p:spPr>
          <a:xfrm>
            <a:off x="393859" y="5306539"/>
            <a:ext cx="403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>
                <a:solidFill>
                  <a:schemeClr val="bg1"/>
                </a:solidFill>
              </a:rPr>
              <a:t>East Providence High School broke ground in 2019 and was completed in 2021.</a:t>
            </a:r>
          </a:p>
        </p:txBody>
      </p:sp>
    </p:spTree>
    <p:extLst>
      <p:ext uri="{BB962C8B-B14F-4D97-AF65-F5344CB8AC3E}">
        <p14:creationId xmlns:p14="http://schemas.microsoft.com/office/powerpoint/2010/main" val="332403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 dirty="0"/>
              <a:t>Stage III – Design Reviews</a:t>
            </a:r>
            <a:endParaRPr lang="en-US" sz="3100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2138646-77A1-C844-8960-F9594C069AE9}"/>
              </a:ext>
            </a:extLst>
          </p:cNvPr>
          <p:cNvSpPr txBox="1">
            <a:spLocks/>
          </p:cNvSpPr>
          <p:nvPr/>
        </p:nvSpPr>
        <p:spPr>
          <a:xfrm>
            <a:off x="6227414" y="1608794"/>
            <a:ext cx="5964586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Projects are reviewed three times to ensure compliance with the School Construction Regulations. </a:t>
            </a:r>
          </a:p>
          <a:p>
            <a:r>
              <a:rPr lang="en-US" sz="2000" dirty="0"/>
              <a:t>Schematic Design</a:t>
            </a:r>
          </a:p>
          <a:p>
            <a:r>
              <a:rPr lang="en-US" sz="2000" dirty="0"/>
              <a:t>Design Development </a:t>
            </a:r>
          </a:p>
          <a:p>
            <a:r>
              <a:rPr lang="en-US" sz="2000" dirty="0"/>
              <a:t>60% Construction Documents </a:t>
            </a:r>
          </a:p>
          <a:p>
            <a:r>
              <a:rPr lang="en-US" sz="2000" dirty="0"/>
              <a:t>Projects less than $500,000 can have use the express Portal and receive one review. </a:t>
            </a:r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8EA-3E78-8E70-D729-6562613F4EEB}"/>
              </a:ext>
            </a:extLst>
          </p:cNvPr>
          <p:cNvSpPr txBox="1">
            <a:spLocks/>
          </p:cNvSpPr>
          <p:nvPr/>
        </p:nvSpPr>
        <p:spPr>
          <a:xfrm>
            <a:off x="5922612" y="1800431"/>
            <a:ext cx="5964587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 reviews must be conducted for all projects that are part of a multi-year capital improvement plan that exceeds $500,000, regardless of eligibility for housing aid.</a:t>
            </a:r>
            <a:endParaRPr lang="en-US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arrington Middle School - Home">
            <a:extLst>
              <a:ext uri="{FF2B5EF4-FFF2-40B4-BE49-F238E27FC236}">
                <a16:creationId xmlns:a16="http://schemas.microsoft.com/office/drawing/2014/main" id="{189D9B17-A812-69B7-66D0-F9692ECC3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2947" b="6346"/>
          <a:stretch/>
        </p:blipFill>
        <p:spPr bwMode="auto">
          <a:xfrm>
            <a:off x="304799" y="2774974"/>
            <a:ext cx="5857342" cy="33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6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9A40-FE1F-4FDD-B813-E926EDF1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316"/>
            <a:ext cx="11582400" cy="701731"/>
          </a:xfrm>
        </p:spPr>
        <p:txBody>
          <a:bodyPr>
            <a:normAutofit/>
          </a:bodyPr>
          <a:lstStyle/>
          <a:p>
            <a:r>
              <a:rPr lang="en-US" sz="4000"/>
              <a:t>School Housing Aid</a:t>
            </a:r>
            <a:endParaRPr lang="en-US" sz="310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2138646-77A1-C844-8960-F9594C069AE9}"/>
              </a:ext>
            </a:extLst>
          </p:cNvPr>
          <p:cNvSpPr txBox="1">
            <a:spLocks/>
          </p:cNvSpPr>
          <p:nvPr/>
        </p:nvSpPr>
        <p:spPr>
          <a:xfrm>
            <a:off x="6468839" y="1729972"/>
            <a:ext cx="5334278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Only projects approved through the “Necessity of School Construction Application Process” are eligible to receive state funding</a:t>
            </a:r>
          </a:p>
          <a:p>
            <a:r>
              <a:rPr lang="en-US" sz="1800"/>
              <a:t>The state’s share ratio or housing aid reimbursement is calculated annually for each Local Education Agency (LEA) using a wealth ratio. </a:t>
            </a:r>
          </a:p>
          <a:p>
            <a:r>
              <a:rPr lang="en-US" sz="1800"/>
              <a:t>A majority of the state’s funding is based on a reimbursement model</a:t>
            </a:r>
          </a:p>
          <a:p>
            <a:pPr lvl="1"/>
            <a:r>
              <a:rPr lang="en-US" sz="1800"/>
              <a:t>Payment occurs when the project is complete. Funding is tied to debt service payments. </a:t>
            </a:r>
          </a:p>
        </p:txBody>
      </p:sp>
      <p:pic>
        <p:nvPicPr>
          <p:cNvPr id="54" name="Google Shape;169;p23">
            <a:extLst>
              <a:ext uri="{FF2B5EF4-FFF2-40B4-BE49-F238E27FC236}">
                <a16:creationId xmlns:a16="http://schemas.microsoft.com/office/drawing/2014/main" id="{AFE9F0D2-59A2-4B45-8AA6-FA14687745F5}"/>
              </a:ext>
            </a:extLst>
          </p:cNvPr>
          <p:cNvPicPr preferRelativeResize="0"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860" y="6160106"/>
            <a:ext cx="1795549" cy="365125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F77A82-7263-2185-7777-AA35B3EBDFB1}"/>
              </a:ext>
            </a:extLst>
          </p:cNvPr>
          <p:cNvCxnSpPr/>
          <p:nvPr/>
        </p:nvCxnSpPr>
        <p:spPr>
          <a:xfrm flipV="1">
            <a:off x="393860" y="957779"/>
            <a:ext cx="5943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8EA-3E78-8E70-D729-6562613F4EEB}"/>
              </a:ext>
            </a:extLst>
          </p:cNvPr>
          <p:cNvSpPr txBox="1">
            <a:spLocks/>
          </p:cNvSpPr>
          <p:nvPr/>
        </p:nvSpPr>
        <p:spPr>
          <a:xfrm>
            <a:off x="7039897" y="1800431"/>
            <a:ext cx="4847302" cy="4340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0BCD-3B44-B618-9D62-5469E42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028241"/>
            <a:ext cx="11582400" cy="701731"/>
          </a:xfrm>
          <a:noFill/>
        </p:spPr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Foundational housing aid represents the state’s contribution to public school construction projects.</a:t>
            </a:r>
            <a:endParaRPr lang="en-US" sz="2000" u="none" strike="noStrike" baseline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Stephen Olney Elementary School by The SLAM Collaborative - Architizer">
            <a:extLst>
              <a:ext uri="{FF2B5EF4-FFF2-40B4-BE49-F238E27FC236}">
                <a16:creationId xmlns:a16="http://schemas.microsoft.com/office/drawing/2014/main" id="{95AEB5F8-285D-8155-7E42-3CA3DEA47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"/>
          <a:stretch/>
        </p:blipFill>
        <p:spPr bwMode="auto">
          <a:xfrm>
            <a:off x="304800" y="1800431"/>
            <a:ext cx="6079958" cy="42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1DEFB-3653-261E-B557-3EEB93E38085}"/>
              </a:ext>
            </a:extLst>
          </p:cNvPr>
          <p:cNvSpPr txBox="1"/>
          <p:nvPr/>
        </p:nvSpPr>
        <p:spPr>
          <a:xfrm>
            <a:off x="304799" y="1800431"/>
            <a:ext cx="6079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>
                <a:solidFill>
                  <a:schemeClr val="bg1"/>
                </a:solidFill>
              </a:rPr>
              <a:t>McGuire Elementary School in North Providence, RI, completed 2019</a:t>
            </a:r>
          </a:p>
        </p:txBody>
      </p:sp>
    </p:spTree>
    <p:extLst>
      <p:ext uri="{BB962C8B-B14F-4D97-AF65-F5344CB8AC3E}">
        <p14:creationId xmlns:p14="http://schemas.microsoft.com/office/powerpoint/2010/main" val="14500216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hode Island">
      <a:dk1>
        <a:sysClr val="windowText" lastClr="000000"/>
      </a:dk1>
      <a:lt1>
        <a:sysClr val="window" lastClr="FFFFFF"/>
      </a:lt1>
      <a:dk2>
        <a:srgbClr val="44546A"/>
      </a:dk2>
      <a:lt2>
        <a:srgbClr val="C4C4C4"/>
      </a:lt2>
      <a:accent1>
        <a:srgbClr val="EB5152"/>
      </a:accent1>
      <a:accent2>
        <a:srgbClr val="1E497F"/>
      </a:accent2>
      <a:accent3>
        <a:srgbClr val="8FBAE4"/>
      </a:accent3>
      <a:accent4>
        <a:srgbClr val="FFC709"/>
      </a:accent4>
      <a:accent5>
        <a:srgbClr val="404040"/>
      </a:accent5>
      <a:accent6>
        <a:srgbClr val="656565"/>
      </a:accent6>
      <a:hlink>
        <a:srgbClr val="0563C1"/>
      </a:hlink>
      <a:folHlink>
        <a:srgbClr val="954F72"/>
      </a:folHlink>
    </a:clrScheme>
    <a:fontScheme name="Rhode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497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23000"/>
          </a:lnSpc>
          <a:spcBef>
            <a:spcPts val="600"/>
          </a:spcBef>
          <a:spcAft>
            <a:spcPts val="600"/>
          </a:spcAft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3000"/>
          </a:lnSpc>
          <a:spcBef>
            <a:spcPts val="600"/>
          </a:spcBef>
          <a:spcAft>
            <a:spcPts val="600"/>
          </a:spcAft>
          <a:defRPr sz="1600">
            <a:solidFill>
              <a:srgbClr val="65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4FDFF1B9D484D9576955D353D7FE9" ma:contentTypeVersion="19" ma:contentTypeDescription="Create a new document." ma:contentTypeScope="" ma:versionID="c8926243ee6d3349674644ded19c6c07">
  <xsd:schema xmlns:xsd="http://www.w3.org/2001/XMLSchema" xmlns:xs="http://www.w3.org/2001/XMLSchema" xmlns:p="http://schemas.microsoft.com/office/2006/metadata/properties" xmlns:ns1="http://schemas.microsoft.com/sharepoint/v3" xmlns:ns2="fb4ce569-0273-4228-9157-33b14876d013" xmlns:ns3="db54ce19-d7f2-4a3b-aba5-49380511818c" targetNamespace="http://schemas.microsoft.com/office/2006/metadata/properties" ma:root="true" ma:fieldsID="ed1399a8d58ef0208def542818991f39" ns1:_="" ns2:_="" ns3:_="">
    <xsd:import namespace="http://schemas.microsoft.com/sharepoint/v3"/>
    <xsd:import namespace="fb4ce569-0273-4228-9157-33b14876d013"/>
    <xsd:import namespace="db54ce19-d7f2-4a3b-aba5-4938051181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ce569-0273-4228-9157-33b14876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db24926-93e8-4490-bc07-130724342e3d}" ma:internalName="TaxCatchAll" ma:showField="CatchAllData" ma:web="fb4ce569-0273-4228-9157-33b14876d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4ce19-d7f2-4a3b-aba5-493805118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133fc88-55e6-4226-9516-9bd3a7d320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b54ce19-d7f2-4a3b-aba5-49380511818c">
      <Terms xmlns="http://schemas.microsoft.com/office/infopath/2007/PartnerControls"/>
    </lcf76f155ced4ddcb4097134ff3c332f>
    <TaxCatchAll xmlns="fb4ce569-0273-4228-9157-33b14876d013" xsi:nil="true"/>
    <SharedWithUsers xmlns="fb4ce569-0273-4228-9157-33b14876d013">
      <UserInfo>
        <DisplayName>Carreno, Mario</DisplayName>
        <AccountId>338</AccountId>
        <AccountType/>
      </UserInfo>
      <UserInfo>
        <DisplayName>Kentor, Keelia</DisplayName>
        <AccountId>9096</AccountId>
        <AccountType/>
      </UserInfo>
      <UserInfo>
        <DisplayName>Da Silva, Joseph</DisplayName>
        <AccountId>346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003AE-53ED-4C51-B375-1A8BB12810E4}">
  <ds:schemaRefs>
    <ds:schemaRef ds:uri="db54ce19-d7f2-4a3b-aba5-49380511818c"/>
    <ds:schemaRef ds:uri="fb4ce569-0273-4228-9157-33b14876d0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35ABF2-00E3-4B44-9594-BA65652EA8EF}">
  <ds:schemaRefs>
    <ds:schemaRef ds:uri="db54ce19-d7f2-4a3b-aba5-49380511818c"/>
    <ds:schemaRef ds:uri="fb4ce569-0273-4228-9157-33b14876d0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66FE71-D91B-43F3-AE8B-7B4CC4974D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1028</Words>
  <Application>Microsoft Office PowerPoint</Application>
  <PresentationFormat>Widescreen</PresentationFormat>
  <Paragraphs>150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Demi Cond</vt:lpstr>
      <vt:lpstr>Montserrat</vt:lpstr>
      <vt:lpstr>1_Office Theme</vt:lpstr>
      <vt:lpstr>RIDE School Construction Program</vt:lpstr>
      <vt:lpstr>RIDE Necessity of School Construction History</vt:lpstr>
      <vt:lpstr>School Construction Regulations</vt:lpstr>
      <vt:lpstr>Educational Facility Master Planning</vt:lpstr>
      <vt:lpstr>Necessity of School Construction Process</vt:lpstr>
      <vt:lpstr>Stage I – Identification of Need</vt:lpstr>
      <vt:lpstr>Stage II – Solution to Needs</vt:lpstr>
      <vt:lpstr>Stage III – Design Reviews</vt:lpstr>
      <vt:lpstr>School Housing Aid</vt:lpstr>
      <vt:lpstr>School Housing Aid </vt:lpstr>
      <vt:lpstr>SBA Capital Fund</vt:lpstr>
      <vt:lpstr>Pay-As-You-Go Funding</vt:lpstr>
      <vt:lpstr>Temporary Bonuses</vt:lpstr>
      <vt:lpstr>Project Approvals</vt:lpstr>
      <vt:lpstr>Update &amp; Links</vt:lpstr>
      <vt:lpstr>RIDE School Construction Program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Learning Support: Overall</dc:title>
  <dc:creator>Lopes, Chanthy</dc:creator>
  <cp:lastModifiedBy>Carreno, Mario</cp:lastModifiedBy>
  <cp:revision>5</cp:revision>
  <cp:lastPrinted>2021-10-06T14:05:04Z</cp:lastPrinted>
  <dcterms:created xsi:type="dcterms:W3CDTF">2020-05-05T14:32:16Z</dcterms:created>
  <dcterms:modified xsi:type="dcterms:W3CDTF">2023-04-27T14:15:58Z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0x0101009314FDFF1B9D484D9576955D353D7FE9</vt:lpwstr>
  </property>
  <property fmtid="{D5CDD505-2E9C-101B-9397-08002B2CF9AE}" pid="3" name="MediaServiceImageTags">
    <vt:lpwstr/>
  </property>
</Properties>
</file>