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1068" r:id="rId5"/>
    <p:sldId id="1077" r:id="rId6"/>
    <p:sldId id="1084" r:id="rId7"/>
    <p:sldId id="1069" r:id="rId8"/>
    <p:sldId id="966" r:id="rId9"/>
    <p:sldId id="1019" r:id="rId10"/>
    <p:sldId id="1021" r:id="rId11"/>
    <p:sldId id="1022" r:id="rId12"/>
    <p:sldId id="1024" r:id="rId13"/>
    <p:sldId id="1085" r:id="rId14"/>
    <p:sldId id="1086" r:id="rId15"/>
    <p:sldId id="971" r:id="rId16"/>
    <p:sldId id="1071" r:id="rId17"/>
    <p:sldId id="1070" r:id="rId18"/>
    <p:sldId id="1006" r:id="rId19"/>
    <p:sldId id="1028" r:id="rId20"/>
    <p:sldId id="259" r:id="rId21"/>
    <p:sldId id="108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B07A6E-EE7E-3525-2C23-8EBEEA531E07}" v="46" dt="2026-10-20T18:29:34.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wn, Molly" userId="S::m825b608@home.ku.edu::7519482b-6ae5-4923-b71b-84ab6979e589" providerId="AD" clId="Web-{28B07A6E-EE7E-3525-2C23-8EBEEA531E07}"/>
    <pc:docChg chg="modSld">
      <pc:chgData name="Brown, Molly" userId="S::m825b608@home.ku.edu::7519482b-6ae5-4923-b71b-84ab6979e589" providerId="AD" clId="Web-{28B07A6E-EE7E-3525-2C23-8EBEEA531E07}" dt="2026-10-20T18:29:34.532" v="46" actId="20577"/>
      <pc:docMkLst>
        <pc:docMk/>
      </pc:docMkLst>
      <pc:sldChg chg="modSp">
        <pc:chgData name="Brown, Molly" userId="S::m825b608@home.ku.edu::7519482b-6ae5-4923-b71b-84ab6979e589" providerId="AD" clId="Web-{28B07A6E-EE7E-3525-2C23-8EBEEA531E07}" dt="2026-10-20T18:28:28.126" v="33" actId="20577"/>
        <pc:sldMkLst>
          <pc:docMk/>
          <pc:sldMk cId="15311143" sldId="971"/>
        </pc:sldMkLst>
        <pc:spChg chg="mod">
          <ac:chgData name="Brown, Molly" userId="S::m825b608@home.ku.edu::7519482b-6ae5-4923-b71b-84ab6979e589" providerId="AD" clId="Web-{28B07A6E-EE7E-3525-2C23-8EBEEA531E07}" dt="2026-10-20T18:28:28.126" v="33" actId="20577"/>
          <ac:spMkLst>
            <pc:docMk/>
            <pc:sldMk cId="15311143" sldId="971"/>
            <ac:spMk id="3" creationId="{40521E2C-C84C-054B-B885-52C0BF3228D8}"/>
          </ac:spMkLst>
        </pc:spChg>
      </pc:sldChg>
      <pc:sldChg chg="modSp">
        <pc:chgData name="Brown, Molly" userId="S::m825b608@home.ku.edu::7519482b-6ae5-4923-b71b-84ab6979e589" providerId="AD" clId="Web-{28B07A6E-EE7E-3525-2C23-8EBEEA531E07}" dt="2026-10-20T18:26:18.376" v="6" actId="20577"/>
        <pc:sldMkLst>
          <pc:docMk/>
          <pc:sldMk cId="3934988005" sldId="1070"/>
        </pc:sldMkLst>
        <pc:spChg chg="mod">
          <ac:chgData name="Brown, Molly" userId="S::m825b608@home.ku.edu::7519482b-6ae5-4923-b71b-84ab6979e589" providerId="AD" clId="Web-{28B07A6E-EE7E-3525-2C23-8EBEEA531E07}" dt="2026-10-20T18:26:18.376" v="6" actId="20577"/>
          <ac:spMkLst>
            <pc:docMk/>
            <pc:sldMk cId="3934988005" sldId="1070"/>
            <ac:spMk id="3" creationId="{6AE8A44D-4CD7-141C-0489-43E396D9393C}"/>
          </ac:spMkLst>
        </pc:spChg>
      </pc:sldChg>
      <pc:sldChg chg="modSp">
        <pc:chgData name="Brown, Molly" userId="S::m825b608@home.ku.edu::7519482b-6ae5-4923-b71b-84ab6979e589" providerId="AD" clId="Web-{28B07A6E-EE7E-3525-2C23-8EBEEA531E07}" dt="2026-10-20T18:29:34.532" v="46" actId="20577"/>
        <pc:sldMkLst>
          <pc:docMk/>
          <pc:sldMk cId="4076028723" sldId="1087"/>
        </pc:sldMkLst>
        <pc:spChg chg="mod">
          <ac:chgData name="Brown, Molly" userId="S::m825b608@home.ku.edu::7519482b-6ae5-4923-b71b-84ab6979e589" providerId="AD" clId="Web-{28B07A6E-EE7E-3525-2C23-8EBEEA531E07}" dt="2026-10-20T18:29:34.532" v="46" actId="20577"/>
          <ac:spMkLst>
            <pc:docMk/>
            <pc:sldMk cId="4076028723" sldId="1087"/>
            <ac:spMk id="2" creationId="{7BCECD6C-0413-D52E-455F-5D3A6E11C2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FED22E-A269-4211-89CD-4713A3C45F97}"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16C1F-979F-4562-9A45-AB7FEC9969A5}" type="slidenum">
              <a:rPr lang="en-US" smtClean="0"/>
              <a:t>‹#›</a:t>
            </a:fld>
            <a:endParaRPr lang="en-US"/>
          </a:p>
        </p:txBody>
      </p:sp>
    </p:spTree>
    <p:extLst>
      <p:ext uri="{BB962C8B-B14F-4D97-AF65-F5344CB8AC3E}">
        <p14:creationId xmlns:p14="http://schemas.microsoft.com/office/powerpoint/2010/main" val="226587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The Instructionally Embedded model has two required assessment windows: one in the fall and one in the spring. The Year-End model has only a required spring assessment window, although an optional instructionally embedded window is offered during the fall and winter months. </a:t>
            </a:r>
          </a:p>
          <a:p>
            <a:endParaRPr lang="en-US"/>
          </a:p>
          <a:p>
            <a:r>
              <a:rPr lang="en-US"/>
              <a:t>For the Instructionally Embedded model, teachers follow guidelines but choose which skills to assess and when for each student. Teachers do not make such choices for the Year-End model. </a:t>
            </a:r>
          </a:p>
          <a:p>
            <a:endParaRPr lang="en-US"/>
          </a:p>
          <a:p>
            <a:r>
              <a:rPr lang="en-US"/>
              <a:t>The Instructionally Embedded model is intended to closely tie instruction and assessment. Therefore, assessment is ongoing and occurs shortly after instruction has been provided, whereas the assessment for the Year-End model is completed during the spring window near the end of the school year to capture what students have learned to that point. </a:t>
            </a:r>
          </a:p>
          <a:p>
            <a:endParaRPr lang="en-US"/>
          </a:p>
          <a:p>
            <a:r>
              <a:rPr lang="en-US"/>
              <a:t>For the Instructionally Embedded model, immediate feedback regarding student performance is available for the teacher and then end-of-year results are provided following the spring window. For the Year-End model, results are only provided following the spring assessment window. </a:t>
            </a:r>
          </a:p>
          <a:p>
            <a:endParaRPr lang="en-US"/>
          </a:p>
          <a:p>
            <a:endParaRPr lang="en-US"/>
          </a:p>
        </p:txBody>
      </p:sp>
      <p:sp>
        <p:nvSpPr>
          <p:cNvPr id="4" name="Slide Number Placeholder 3"/>
          <p:cNvSpPr>
            <a:spLocks noGrp="1"/>
          </p:cNvSpPr>
          <p:nvPr>
            <p:ph type="sldNum" sz="quarter" idx="5"/>
          </p:nvPr>
        </p:nvSpPr>
        <p:spPr/>
        <p:txBody>
          <a:bodyPr/>
          <a:lstStyle/>
          <a:p>
            <a:fld id="{0714B247-3EF4-4B92-B384-051E3FA20BBF}" type="slidenum">
              <a:rPr lang="en-US" smtClean="0"/>
              <a:pPr/>
              <a:t>5</a:t>
            </a:fld>
            <a:endParaRPr lang="en-US"/>
          </a:p>
        </p:txBody>
      </p:sp>
    </p:spTree>
    <p:extLst>
      <p:ext uri="{BB962C8B-B14F-4D97-AF65-F5344CB8AC3E}">
        <p14:creationId xmlns:p14="http://schemas.microsoft.com/office/powerpoint/2010/main" val="306249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 key difference between the Year-End model and the Instructionally Embedded model involves the test blueprints. For the Year-End model, the test blueprints prescribe Essential Elements that will be assessed. For the Instructionally Embedded model, the test blueprints provide a menu of Essential Elements from which the teacher can choose to assess, following guidelines.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092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Recall, too, that for the Year-End model, each student is assessed on each Essential Element listed on the blueprint for each assessed subject and grade. The teacher doesn’t make any choices about what to assess but decides when to administer each testlet. In the case of grade 6 mathematics, as shown here, every grade 6 student takes seven testlets to complete the mathematics assessment: one testlet for each of the seven Essential Elements listed on the blueprint.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4162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contrast, shown here as an example is the Instructionally Embedded blueprint for grade 6 mathematics. Four blueprint coverage criteria are specified. In all, every grade 6 student is assessed on at least six Essential Elements for the mathematics assessment in both the fall and spring windows. For the spring window, a student can be assessed on the same Essential Elements as the fall window, or the teacher can choose some different Essential Elements. However, the same coverage criteria apply to each window.</a:t>
            </a:r>
          </a:p>
          <a:p>
            <a:endParaRPr lang="en-US"/>
          </a:p>
          <a:p>
            <a:r>
              <a:rPr lang="en-US"/>
              <a:t>For grade 6 mathematics, the first set of criteria is to assess at least two of Essential Elements listed for Claim 1, and those Essential Elements must be from different conceptual areas, as denoted in the blueprint. For the second criterion, both Essential Elements are from the same conceptual area within Claim 2, and the criterion simply states, “Choose one Essential Element.” For the third criterion, only one Essential Element is listed for Claim 3. Therefore, the criterion states, “All students are assessed on the Essential Element.” Then the fourth criterion states, “Choose two Essential Elements” from the three Essential Elements listed in the blueprint for Claim 4. </a:t>
            </a:r>
          </a:p>
          <a:p>
            <a:endParaRPr lang="en-US"/>
          </a:p>
          <a:p>
            <a:r>
              <a:rPr lang="en-US"/>
              <a:t>Again, for the spring window, a teacher doesn’t have to choose and assess all of the same Essential Elements chosen for the fall. The goal is simply to satisfy the blueprint coverage criteria for each window.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6621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blueprint coverage criteria vary by grade and subject, allow teachers to make choices, and guide teachers in providing instruction on a variety of skills. The criteria are intended to be met for both the fall and spring windows. Also, exceeding the blueprint criteria is acceptable.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4626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Like the Year-End model, the Instructionally Embedded assessment for each subject is comprised of a series of short assessments called </a:t>
            </a:r>
            <a:r>
              <a:rPr lang="en-US" b="1"/>
              <a:t>testlets, </a:t>
            </a:r>
            <a:r>
              <a:rPr lang="en-US" b="0"/>
              <a:t>and all operational testlets are secure. Testlets are completed across multiple sessions during an assessment window rather than a single sitting. </a:t>
            </a:r>
            <a:r>
              <a:rPr lang="en-US"/>
              <a:t>The number of testlets a student completes per subject varies by grade, subject, and model. Each </a:t>
            </a:r>
            <a:r>
              <a:rPr lang="en-US" err="1"/>
              <a:t>testlet</a:t>
            </a:r>
            <a:r>
              <a:rPr lang="en-US"/>
              <a:t> assesses a single Essential Element at a single linkage level. Writing testlets are the only exceptions.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881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Consequently, teachers will need to complete their Required Test Administrator Training and test security agreement earlier than before, and students will need to be enrolled and rostered earlier than before. The student’s Frist Contact survey must also be completed before a student can be assessed.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14B247-3EF4-4B92-B384-051E3FA20BB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1449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is a discussion about the instruction and assessment process involved with the Instructionally Embedded model. </a:t>
            </a:r>
          </a:p>
        </p:txBody>
      </p:sp>
      <p:sp>
        <p:nvSpPr>
          <p:cNvPr id="4" name="Slide Number Placeholder 3"/>
          <p:cNvSpPr>
            <a:spLocks noGrp="1"/>
          </p:cNvSpPr>
          <p:nvPr>
            <p:ph type="sldNum" sz="quarter" idx="5"/>
          </p:nvPr>
        </p:nvSpPr>
        <p:spPr/>
        <p:txBody>
          <a:bodyPr/>
          <a:lstStyle/>
          <a:p>
            <a:fld id="{0714B247-3EF4-4B92-B384-051E3FA20BBF}" type="slidenum">
              <a:rPr lang="en-US" smtClean="0"/>
              <a:pPr/>
              <a:t>16</a:t>
            </a:fld>
            <a:endParaRPr lang="en-US"/>
          </a:p>
        </p:txBody>
      </p:sp>
    </p:spTree>
    <p:extLst>
      <p:ext uri="{BB962C8B-B14F-4D97-AF65-F5344CB8AC3E}">
        <p14:creationId xmlns:p14="http://schemas.microsoft.com/office/powerpoint/2010/main" val="3428142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83CA4-80FE-ADD5-6CAF-5AAFD04ED0A4}"/>
              </a:ext>
            </a:extLst>
          </p:cNvPr>
          <p:cNvSpPr>
            <a:spLocks noGrp="1"/>
          </p:cNvSpPr>
          <p:nvPr>
            <p:ph type="ctrTitle"/>
          </p:nvPr>
        </p:nvSpPr>
        <p:spPr>
          <a:xfrm>
            <a:off x="690879" y="1584960"/>
            <a:ext cx="9323275" cy="2280602"/>
          </a:xfrm>
        </p:spPr>
        <p:txBody>
          <a:bodyPr anchor="b">
            <a:normAutofit/>
          </a:bodyPr>
          <a:lstStyle>
            <a:lvl1pPr algn="l">
              <a:defRPr sz="4400">
                <a:solidFill>
                  <a:srgbClr val="002060"/>
                </a:solidFill>
              </a:defRPr>
            </a:lvl1pPr>
          </a:lstStyle>
          <a:p>
            <a:r>
              <a:rPr lang="en-US"/>
              <a:t>Click to edit Master title style</a:t>
            </a:r>
          </a:p>
        </p:txBody>
      </p:sp>
      <p:sp>
        <p:nvSpPr>
          <p:cNvPr id="3" name="Subtitle 2">
            <a:extLst>
              <a:ext uri="{FF2B5EF4-FFF2-40B4-BE49-F238E27FC236}">
                <a16:creationId xmlns:a16="http://schemas.microsoft.com/office/drawing/2014/main" id="{748F4058-1050-8101-9A84-45ED0AFFF2D4}"/>
              </a:ext>
            </a:extLst>
          </p:cNvPr>
          <p:cNvSpPr>
            <a:spLocks noGrp="1"/>
          </p:cNvSpPr>
          <p:nvPr>
            <p:ph type="subTitle" idx="1"/>
          </p:nvPr>
        </p:nvSpPr>
        <p:spPr>
          <a:xfrm>
            <a:off x="690879" y="3957638"/>
            <a:ext cx="9323275" cy="1655762"/>
          </a:xfrm>
        </p:spPr>
        <p:txBody>
          <a:bodyPr/>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40E07159-6FC4-422C-8489-194D33DEA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81F4ED-E943-6B17-195B-65867288692A}"/>
              </a:ext>
            </a:extLst>
          </p:cNvPr>
          <p:cNvSpPr>
            <a:spLocks noGrp="1"/>
          </p:cNvSpPr>
          <p:nvPr>
            <p:ph type="sldNum" sz="quarter" idx="12"/>
          </p:nvPr>
        </p:nvSpPr>
        <p:spPr/>
        <p:txBody>
          <a:bodyPr/>
          <a:lstStyle>
            <a:lvl1pPr>
              <a:defRPr sz="1400"/>
            </a:lvl1pPr>
          </a:lstStyle>
          <a:p>
            <a:fld id="{A4EB6226-725C-4143-B24A-A9EFA37342F2}" type="slidenum">
              <a:rPr lang="en-US" smtClean="0"/>
              <a:pPr/>
              <a:t>‹#›</a:t>
            </a:fld>
            <a:endParaRPr lang="en-US"/>
          </a:p>
        </p:txBody>
      </p:sp>
    </p:spTree>
    <p:extLst>
      <p:ext uri="{BB962C8B-B14F-4D97-AF65-F5344CB8AC3E}">
        <p14:creationId xmlns:p14="http://schemas.microsoft.com/office/powerpoint/2010/main" val="888363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76B8-985D-571D-30AC-9F51810B4F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01A91D-8F79-0C74-27C1-CCEEFB2C73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34EA450-5E06-FC2D-7865-E59B0E33F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6CE5BF-DA77-B388-0E75-B57BD5604D04}"/>
              </a:ext>
            </a:extLst>
          </p:cNvPr>
          <p:cNvSpPr>
            <a:spLocks noGrp="1"/>
          </p:cNvSpPr>
          <p:nvPr>
            <p:ph type="sldNum" sz="quarter" idx="12"/>
          </p:nvPr>
        </p:nvSpPr>
        <p:spPr/>
        <p:txBody>
          <a:bodyPr/>
          <a:lstStyle/>
          <a:p>
            <a:fld id="{A4EB6226-725C-4143-B24A-A9EFA37342F2}" type="slidenum">
              <a:rPr lang="en-US" smtClean="0"/>
              <a:t>‹#›</a:t>
            </a:fld>
            <a:endParaRPr lang="en-US"/>
          </a:p>
        </p:txBody>
      </p:sp>
    </p:spTree>
    <p:extLst>
      <p:ext uri="{BB962C8B-B14F-4D97-AF65-F5344CB8AC3E}">
        <p14:creationId xmlns:p14="http://schemas.microsoft.com/office/powerpoint/2010/main" val="1715491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EB843-3486-C662-D43B-05C90586D903}"/>
              </a:ext>
            </a:extLst>
          </p:cNvPr>
          <p:cNvSpPr>
            <a:spLocks noGrp="1"/>
          </p:cNvSpPr>
          <p:nvPr>
            <p:ph type="title"/>
          </p:nvPr>
        </p:nvSpPr>
        <p:spPr>
          <a:xfrm>
            <a:off x="831849" y="1981200"/>
            <a:ext cx="8902085" cy="2581275"/>
          </a:xfrm>
        </p:spPr>
        <p:txBody>
          <a:bodyPr anchor="b">
            <a:normAutofit/>
          </a:bodyPr>
          <a:lstStyle>
            <a:lvl1pPr>
              <a:defRPr sz="4000" b="1" cap="all" baseline="0"/>
            </a:lvl1pPr>
          </a:lstStyle>
          <a:p>
            <a:r>
              <a:rPr lang="en-US"/>
              <a:t>Click to edit Master title style</a:t>
            </a:r>
          </a:p>
        </p:txBody>
      </p:sp>
      <p:sp>
        <p:nvSpPr>
          <p:cNvPr id="3" name="Text Placeholder 2">
            <a:extLst>
              <a:ext uri="{FF2B5EF4-FFF2-40B4-BE49-F238E27FC236}">
                <a16:creationId xmlns:a16="http://schemas.microsoft.com/office/drawing/2014/main" id="{FD0B129A-88DF-D83A-B086-3143C9DDBE75}"/>
              </a:ext>
            </a:extLst>
          </p:cNvPr>
          <p:cNvSpPr>
            <a:spLocks noGrp="1"/>
          </p:cNvSpPr>
          <p:nvPr>
            <p:ph type="body" idx="1"/>
          </p:nvPr>
        </p:nvSpPr>
        <p:spPr>
          <a:xfrm>
            <a:off x="831849" y="4589463"/>
            <a:ext cx="8902085" cy="835977"/>
          </a:xfrm>
        </p:spPr>
        <p:txBody>
          <a:bodyPr/>
          <a:lstStyle>
            <a:lvl1pPr marL="0" indent="0">
              <a:buNone/>
              <a:defRPr sz="2400">
                <a:solidFill>
                  <a:schemeClr val="tx1">
                    <a:lumMod val="75000"/>
                    <a:lumOff val="25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DD90C04-2CA7-6F0F-E4B4-AA0D0F85334F}"/>
              </a:ext>
            </a:extLst>
          </p:cNvPr>
          <p:cNvSpPr>
            <a:spLocks noGrp="1"/>
          </p:cNvSpPr>
          <p:nvPr>
            <p:ph type="ftr" sz="quarter" idx="11"/>
          </p:nvPr>
        </p:nvSpPr>
        <p:spPr>
          <a:xfrm>
            <a:off x="2489200" y="6356350"/>
            <a:ext cx="6409140" cy="365125"/>
          </a:xfrm>
        </p:spPr>
        <p:txBody>
          <a:bodyPr/>
          <a:lstStyle/>
          <a:p>
            <a:endParaRPr lang="en-US"/>
          </a:p>
        </p:txBody>
      </p:sp>
      <p:sp>
        <p:nvSpPr>
          <p:cNvPr id="6" name="Slide Number Placeholder 5">
            <a:extLst>
              <a:ext uri="{FF2B5EF4-FFF2-40B4-BE49-F238E27FC236}">
                <a16:creationId xmlns:a16="http://schemas.microsoft.com/office/drawing/2014/main" id="{17E9217C-15B4-9EFF-23B1-7175E70D2481}"/>
              </a:ext>
            </a:extLst>
          </p:cNvPr>
          <p:cNvSpPr>
            <a:spLocks noGrp="1"/>
          </p:cNvSpPr>
          <p:nvPr>
            <p:ph type="sldNum" sz="quarter" idx="12"/>
          </p:nvPr>
        </p:nvSpPr>
        <p:spPr/>
        <p:txBody>
          <a:bodyPr/>
          <a:lstStyle/>
          <a:p>
            <a:fld id="{A4EB6226-725C-4143-B24A-A9EFA37342F2}" type="slidenum">
              <a:rPr lang="en-US" smtClean="0"/>
              <a:t>‹#›</a:t>
            </a:fld>
            <a:endParaRPr lang="en-US"/>
          </a:p>
        </p:txBody>
      </p:sp>
    </p:spTree>
    <p:extLst>
      <p:ext uri="{BB962C8B-B14F-4D97-AF65-F5344CB8AC3E}">
        <p14:creationId xmlns:p14="http://schemas.microsoft.com/office/powerpoint/2010/main" val="3728447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FE6F-98C8-F102-26BC-06581EDEF28C}"/>
              </a:ext>
            </a:extLst>
          </p:cNvPr>
          <p:cNvSpPr>
            <a:spLocks noGrp="1"/>
          </p:cNvSpPr>
          <p:nvPr>
            <p:ph type="title"/>
          </p:nvPr>
        </p:nvSpPr>
        <p:spPr>
          <a:xfrm>
            <a:off x="736600" y="680720"/>
            <a:ext cx="10140666" cy="103028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7B4EDA4F-60CB-791F-9DB0-A5463A8DE5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FF802A-E5C9-3A3B-EFF4-A9094372D907}"/>
              </a:ext>
            </a:extLst>
          </p:cNvPr>
          <p:cNvSpPr>
            <a:spLocks noGrp="1"/>
          </p:cNvSpPr>
          <p:nvPr>
            <p:ph type="sldNum" sz="quarter" idx="12"/>
          </p:nvPr>
        </p:nvSpPr>
        <p:spPr/>
        <p:txBody>
          <a:bodyPr/>
          <a:lstStyle/>
          <a:p>
            <a:fld id="{A4EB6226-725C-4143-B24A-A9EFA37342F2}" type="slidenum">
              <a:rPr lang="en-US" smtClean="0"/>
              <a:t>‹#›</a:t>
            </a:fld>
            <a:endParaRPr lang="en-US"/>
          </a:p>
        </p:txBody>
      </p:sp>
    </p:spTree>
    <p:extLst>
      <p:ext uri="{BB962C8B-B14F-4D97-AF65-F5344CB8AC3E}">
        <p14:creationId xmlns:p14="http://schemas.microsoft.com/office/powerpoint/2010/main" val="5228650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881554-25E9-C86F-D5B5-9B215E356E9C}"/>
              </a:ext>
            </a:extLst>
          </p:cNvPr>
          <p:cNvSpPr>
            <a:spLocks noGrp="1"/>
          </p:cNvSpPr>
          <p:nvPr>
            <p:ph type="title"/>
          </p:nvPr>
        </p:nvSpPr>
        <p:spPr>
          <a:xfrm>
            <a:off x="736599" y="680720"/>
            <a:ext cx="10855633" cy="10302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DB9715-1ECE-5566-5731-B0DE4CDD4DF3}"/>
              </a:ext>
            </a:extLst>
          </p:cNvPr>
          <p:cNvSpPr>
            <a:spLocks noGrp="1"/>
          </p:cNvSpPr>
          <p:nvPr>
            <p:ph type="body" idx="1"/>
          </p:nvPr>
        </p:nvSpPr>
        <p:spPr>
          <a:xfrm>
            <a:off x="736598" y="1825625"/>
            <a:ext cx="10855633" cy="40671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74EDCC5-3885-C7B3-B925-CAC3791559E1}"/>
              </a:ext>
            </a:extLst>
          </p:cNvPr>
          <p:cNvSpPr>
            <a:spLocks noGrp="1"/>
          </p:cNvSpPr>
          <p:nvPr>
            <p:ph type="ftr" sz="quarter" idx="3"/>
          </p:nvPr>
        </p:nvSpPr>
        <p:spPr>
          <a:xfrm>
            <a:off x="1637731" y="6356350"/>
            <a:ext cx="7260609"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245CD3-3F71-7C3E-D9E0-AA415EE109DF}"/>
              </a:ext>
            </a:extLst>
          </p:cNvPr>
          <p:cNvSpPr>
            <a:spLocks noGrp="1"/>
          </p:cNvSpPr>
          <p:nvPr>
            <p:ph type="sldNum" sz="quarter" idx="4"/>
          </p:nvPr>
        </p:nvSpPr>
        <p:spPr>
          <a:xfrm>
            <a:off x="386687" y="6356350"/>
            <a:ext cx="478809" cy="365125"/>
          </a:xfrm>
          <a:prstGeom prst="rect">
            <a:avLst/>
          </a:prstGeom>
        </p:spPr>
        <p:txBody>
          <a:bodyPr vert="horz" lIns="91440" tIns="45720" rIns="91440" bIns="45720" rtlCol="0" anchor="ctr"/>
          <a:lstStyle>
            <a:lvl1pPr algn="r">
              <a:defRPr sz="1200">
                <a:solidFill>
                  <a:schemeClr val="bg1"/>
                </a:solidFill>
              </a:defRPr>
            </a:lvl1pPr>
          </a:lstStyle>
          <a:p>
            <a:fld id="{B1C8A128-ECE8-40CE-8F24-2033D124EE74}" type="slidenum">
              <a:rPr lang="en-US" smtClean="0"/>
              <a:t>‹#›</a:t>
            </a:fld>
            <a:endParaRPr lang="en-US"/>
          </a:p>
        </p:txBody>
      </p:sp>
      <p:sp>
        <p:nvSpPr>
          <p:cNvPr id="4" name="TextBox 3">
            <a:extLst>
              <a:ext uri="{FF2B5EF4-FFF2-40B4-BE49-F238E27FC236}">
                <a16:creationId xmlns:a16="http://schemas.microsoft.com/office/drawing/2014/main" id="{754E4B23-053E-E436-D543-5AEFF1BC3291}"/>
              </a:ext>
            </a:extLst>
          </p:cNvPr>
          <p:cNvSpPr txBox="1"/>
          <p:nvPr userDrawn="1"/>
        </p:nvSpPr>
        <p:spPr>
          <a:xfrm>
            <a:off x="4927600" y="6347342"/>
            <a:ext cx="2895600" cy="307777"/>
          </a:xfrm>
          <a:prstGeom prst="rect">
            <a:avLst/>
          </a:prstGeom>
          <a:noFill/>
        </p:spPr>
        <p:txBody>
          <a:bodyPr wrap="square" rtlCol="0">
            <a:spAutoFit/>
          </a:bodyPr>
          <a:lstStyle/>
          <a:p>
            <a:pPr algn="ctr"/>
            <a:fld id="{23958EC7-BE00-48FE-824E-48880B720931}" type="slidenum">
              <a:rPr lang="en-US" sz="1400" smtClean="0">
                <a:solidFill>
                  <a:schemeClr val="bg1">
                    <a:lumMod val="65000"/>
                  </a:schemeClr>
                </a:solidFill>
              </a:rPr>
              <a:pPr algn="ctr"/>
              <a:t>‹#›</a:t>
            </a:fld>
            <a:endParaRPr lang="en-US" sz="1400">
              <a:solidFill>
                <a:schemeClr val="bg1">
                  <a:lumMod val="65000"/>
                </a:schemeClr>
              </a:solidFill>
            </a:endParaRPr>
          </a:p>
        </p:txBody>
      </p:sp>
      <p:pic>
        <p:nvPicPr>
          <p:cNvPr id="7" name="Picture 6">
            <a:extLst>
              <a:ext uri="{FF2B5EF4-FFF2-40B4-BE49-F238E27FC236}">
                <a16:creationId xmlns:a16="http://schemas.microsoft.com/office/drawing/2014/main" id="{427940A6-2B91-114F-EF71-348FD243AEE0}"/>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60712" y="6035040"/>
            <a:ext cx="1673094" cy="685800"/>
          </a:xfrm>
          <a:prstGeom prst="rect">
            <a:avLst/>
          </a:prstGeom>
        </p:spPr>
      </p:pic>
    </p:spTree>
    <p:extLst>
      <p:ext uri="{BB962C8B-B14F-4D97-AF65-F5344CB8AC3E}">
        <p14:creationId xmlns:p14="http://schemas.microsoft.com/office/powerpoint/2010/main" val="681946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0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F7A500-1B0B-FF96-F6C4-B3439094BF3F}"/>
              </a:ext>
            </a:extLst>
          </p:cNvPr>
          <p:cNvSpPr>
            <a:spLocks noGrp="1"/>
          </p:cNvSpPr>
          <p:nvPr>
            <p:ph type="ctrTitle"/>
          </p:nvPr>
        </p:nvSpPr>
        <p:spPr/>
        <p:txBody>
          <a:bodyPr/>
          <a:lstStyle/>
          <a:p>
            <a:r>
              <a:rPr lang="en-US"/>
              <a:t>DLM Moving from the Year End to Instructionally Embedded Model</a:t>
            </a:r>
          </a:p>
        </p:txBody>
      </p:sp>
      <p:sp>
        <p:nvSpPr>
          <p:cNvPr id="5" name="Subtitle 4">
            <a:extLst>
              <a:ext uri="{FF2B5EF4-FFF2-40B4-BE49-F238E27FC236}">
                <a16:creationId xmlns:a16="http://schemas.microsoft.com/office/drawing/2014/main" id="{6D936A4E-79B3-D47F-B88B-3FB6E9ED65BF}"/>
              </a:ext>
            </a:extLst>
          </p:cNvPr>
          <p:cNvSpPr>
            <a:spLocks noGrp="1"/>
          </p:cNvSpPr>
          <p:nvPr>
            <p:ph type="subTitle" idx="1"/>
          </p:nvPr>
        </p:nvSpPr>
        <p:spPr/>
        <p:txBody>
          <a:bodyPr/>
          <a:lstStyle/>
          <a:p>
            <a:r>
              <a:rPr lang="en-US"/>
              <a:t>Ronda J Layman</a:t>
            </a:r>
          </a:p>
          <a:p>
            <a:r>
              <a:rPr lang="en-US"/>
              <a:t>Molly Brown</a:t>
            </a:r>
          </a:p>
        </p:txBody>
      </p:sp>
    </p:spTree>
    <p:extLst>
      <p:ext uri="{BB962C8B-B14F-4D97-AF65-F5344CB8AC3E}">
        <p14:creationId xmlns:p14="http://schemas.microsoft.com/office/powerpoint/2010/main" val="3850949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B2F58-8F88-7CB6-8B83-4C5BF04262C5}"/>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460E1F6A-9CFE-C6F3-08A8-E60FF9128C29}"/>
              </a:ext>
            </a:extLst>
          </p:cNvPr>
          <p:cNvSpPr>
            <a:spLocks noGrp="1"/>
          </p:cNvSpPr>
          <p:nvPr>
            <p:ph idx="1"/>
          </p:nvPr>
        </p:nvSpPr>
        <p:spPr/>
        <p:txBody>
          <a:bodyPr/>
          <a:lstStyle/>
          <a:p>
            <a:r>
              <a:rPr lang="en-US" sz="2800"/>
              <a:t>Become familiar with the similarities and differences of the Year End and Instructionally Embedded Model</a:t>
            </a:r>
          </a:p>
          <a:p>
            <a:r>
              <a:rPr lang="en-US" sz="2800"/>
              <a:t>Understand steps to take prior to the shift</a:t>
            </a:r>
          </a:p>
          <a:p>
            <a:r>
              <a:rPr lang="en-US" sz="2800"/>
              <a:t>Become familiar with how using the Instruction and Assessment Planner can help inform instruction</a:t>
            </a:r>
          </a:p>
          <a:p>
            <a:pPr marL="0" indent="0">
              <a:buNone/>
            </a:pPr>
            <a:endParaRPr lang="en-US"/>
          </a:p>
        </p:txBody>
      </p:sp>
    </p:spTree>
    <p:extLst>
      <p:ext uri="{BB962C8B-B14F-4D97-AF65-F5344CB8AC3E}">
        <p14:creationId xmlns:p14="http://schemas.microsoft.com/office/powerpoint/2010/main" val="1313715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FFC419-09C0-5897-1632-BD5FE04D799A}"/>
              </a:ext>
            </a:extLst>
          </p:cNvPr>
          <p:cNvSpPr>
            <a:spLocks noGrp="1"/>
          </p:cNvSpPr>
          <p:nvPr>
            <p:ph type="title"/>
          </p:nvPr>
        </p:nvSpPr>
        <p:spPr/>
        <p:txBody>
          <a:bodyPr/>
          <a:lstStyle/>
          <a:p>
            <a:r>
              <a:rPr lang="en-US"/>
              <a:t>Model Comparison</a:t>
            </a:r>
          </a:p>
        </p:txBody>
      </p:sp>
    </p:spTree>
    <p:extLst>
      <p:ext uri="{BB962C8B-B14F-4D97-AF65-F5344CB8AC3E}">
        <p14:creationId xmlns:p14="http://schemas.microsoft.com/office/powerpoint/2010/main" val="418664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0DC09-042A-54D1-857C-E388F77E9D96}"/>
              </a:ext>
            </a:extLst>
          </p:cNvPr>
          <p:cNvSpPr>
            <a:spLocks noGrp="1"/>
          </p:cNvSpPr>
          <p:nvPr>
            <p:ph type="title"/>
          </p:nvPr>
        </p:nvSpPr>
        <p:spPr/>
        <p:txBody>
          <a:bodyPr/>
          <a:lstStyle/>
          <a:p>
            <a:r>
              <a:rPr lang="en-US"/>
              <a:t>Year End Model</a:t>
            </a:r>
          </a:p>
        </p:txBody>
      </p:sp>
      <p:sp>
        <p:nvSpPr>
          <p:cNvPr id="3" name="Content Placeholder 2">
            <a:extLst>
              <a:ext uri="{FF2B5EF4-FFF2-40B4-BE49-F238E27FC236}">
                <a16:creationId xmlns:a16="http://schemas.microsoft.com/office/drawing/2014/main" id="{1BABADD7-EB79-6E2B-CEF5-076902B44022}"/>
              </a:ext>
            </a:extLst>
          </p:cNvPr>
          <p:cNvSpPr>
            <a:spLocks noGrp="1"/>
          </p:cNvSpPr>
          <p:nvPr>
            <p:ph idx="1"/>
          </p:nvPr>
        </p:nvSpPr>
        <p:spPr/>
        <p:txBody>
          <a:bodyPr vert="horz" lIns="91440" tIns="45720" rIns="91440" bIns="45720" rtlCol="0" anchor="t">
            <a:normAutofit/>
          </a:bodyPr>
          <a:lstStyle/>
          <a:p>
            <a:r>
              <a:rPr lang="en-US"/>
              <a:t>Currently Rhode Island is a Year-End Model state</a:t>
            </a:r>
          </a:p>
          <a:p>
            <a:r>
              <a:rPr lang="en-US"/>
              <a:t>Next school year the transition to Instructionally Embedded assessments will occur</a:t>
            </a:r>
          </a:p>
          <a:p>
            <a:r>
              <a:rPr lang="en-US"/>
              <a:t>Instead of doing a summative assessment window in the fall, you will test in the fall and spring for ELA and Mathematics </a:t>
            </a:r>
          </a:p>
          <a:p>
            <a:pPr lvl="1">
              <a:buFont typeface="Courier New" panose="020B0604020202020204" pitchFamily="34" charset="0"/>
              <a:buChar char="o"/>
            </a:pPr>
            <a:r>
              <a:rPr lang="en-US"/>
              <a:t>Science will continue to be assessed as Year-End</a:t>
            </a:r>
          </a:p>
          <a:p>
            <a:r>
              <a:rPr lang="en-US"/>
              <a:t>Assessment will be embedded into your instruction.</a:t>
            </a:r>
          </a:p>
        </p:txBody>
      </p:sp>
    </p:spTree>
    <p:extLst>
      <p:ext uri="{BB962C8B-B14F-4D97-AF65-F5344CB8AC3E}">
        <p14:creationId xmlns:p14="http://schemas.microsoft.com/office/powerpoint/2010/main" val="2987088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4F75-61C3-1B4A-973F-F5152F6ECD74}"/>
              </a:ext>
            </a:extLst>
          </p:cNvPr>
          <p:cNvSpPr>
            <a:spLocks noGrp="1"/>
          </p:cNvSpPr>
          <p:nvPr>
            <p:ph type="title"/>
          </p:nvPr>
        </p:nvSpPr>
        <p:spPr/>
        <p:txBody>
          <a:bodyPr/>
          <a:lstStyle/>
          <a:p>
            <a:r>
              <a:rPr lang="en-US"/>
              <a:t>Model Comparison—Basics</a:t>
            </a:r>
          </a:p>
        </p:txBody>
      </p:sp>
      <p:graphicFrame>
        <p:nvGraphicFramePr>
          <p:cNvPr id="4" name="Table 4">
            <a:extLst>
              <a:ext uri="{FF2B5EF4-FFF2-40B4-BE49-F238E27FC236}">
                <a16:creationId xmlns:a16="http://schemas.microsoft.com/office/drawing/2014/main" id="{8FA14361-4DE1-E644-858F-DEDCD1A62E18}"/>
              </a:ext>
            </a:extLst>
          </p:cNvPr>
          <p:cNvGraphicFramePr>
            <a:graphicFrameLocks noGrp="1"/>
          </p:cNvGraphicFramePr>
          <p:nvPr>
            <p:ph idx="1"/>
          </p:nvPr>
        </p:nvGraphicFramePr>
        <p:xfrm>
          <a:off x="1388174" y="1530335"/>
          <a:ext cx="9412582" cy="4770505"/>
        </p:xfrm>
        <a:graphic>
          <a:graphicData uri="http://schemas.openxmlformats.org/drawingml/2006/table">
            <a:tbl>
              <a:tblPr firstRow="1" bandRow="1">
                <a:tableStyleId>{5C22544A-7EE6-4342-B048-85BDC9FD1C3A}</a:tableStyleId>
              </a:tblPr>
              <a:tblGrid>
                <a:gridCol w="4706291">
                  <a:extLst>
                    <a:ext uri="{9D8B030D-6E8A-4147-A177-3AD203B41FA5}">
                      <a16:colId xmlns:a16="http://schemas.microsoft.com/office/drawing/2014/main" val="4137050892"/>
                    </a:ext>
                  </a:extLst>
                </a:gridCol>
                <a:gridCol w="4706291">
                  <a:extLst>
                    <a:ext uri="{9D8B030D-6E8A-4147-A177-3AD203B41FA5}">
                      <a16:colId xmlns:a16="http://schemas.microsoft.com/office/drawing/2014/main" val="2676070581"/>
                    </a:ext>
                  </a:extLst>
                </a:gridCol>
              </a:tblGrid>
              <a:tr h="539393">
                <a:tc>
                  <a:txBody>
                    <a:bodyPr/>
                    <a:lstStyle/>
                    <a:p>
                      <a:pPr algn="ctr"/>
                      <a:r>
                        <a:rPr lang="en-US" sz="2400"/>
                        <a:t>Instructionally Embedded</a:t>
                      </a:r>
                    </a:p>
                  </a:txBody>
                  <a:tcPr/>
                </a:tc>
                <a:tc>
                  <a:txBody>
                    <a:bodyPr/>
                    <a:lstStyle/>
                    <a:p>
                      <a:pPr algn="ctr"/>
                      <a:r>
                        <a:rPr lang="en-US" sz="2400"/>
                        <a:t>Year-End</a:t>
                      </a:r>
                    </a:p>
                  </a:txBody>
                  <a:tcPr/>
                </a:tc>
                <a:extLst>
                  <a:ext uri="{0D108BD9-81ED-4DB2-BD59-A6C34878D82A}">
                    <a16:rowId xmlns:a16="http://schemas.microsoft.com/office/drawing/2014/main" val="1495746575"/>
                  </a:ext>
                </a:extLst>
              </a:tr>
              <a:tr h="630760">
                <a:tc>
                  <a:txBody>
                    <a:bodyPr/>
                    <a:lstStyle/>
                    <a:p>
                      <a:r>
                        <a:rPr lang="en-US">
                          <a:highlight>
                            <a:srgbClr val="FFFF00"/>
                          </a:highlight>
                        </a:rPr>
                        <a:t>two</a:t>
                      </a:r>
                      <a:r>
                        <a:rPr lang="en-US"/>
                        <a:t> required windows (fall and spring)</a:t>
                      </a:r>
                    </a:p>
                  </a:txBody>
                  <a:tcPr/>
                </a:tc>
                <a:tc>
                  <a:txBody>
                    <a:bodyPr/>
                    <a:lstStyle/>
                    <a:p>
                      <a:r>
                        <a:rPr lang="en-US"/>
                        <a:t>one required window (spring) and an optional instructionally embedded window (fall/winter)</a:t>
                      </a:r>
                    </a:p>
                  </a:txBody>
                  <a:tcPr/>
                </a:tc>
                <a:extLst>
                  <a:ext uri="{0D108BD9-81ED-4DB2-BD59-A6C34878D82A}">
                    <a16:rowId xmlns:a16="http://schemas.microsoft.com/office/drawing/2014/main" val="1094360264"/>
                  </a:ext>
                </a:extLst>
              </a:tr>
              <a:tr h="931008">
                <a:tc>
                  <a:txBody>
                    <a:bodyPr/>
                    <a:lstStyle/>
                    <a:p>
                      <a:r>
                        <a:rPr lang="en-US"/>
                        <a:t>teacher follows guidelines but </a:t>
                      </a:r>
                      <a:r>
                        <a:rPr lang="en-US">
                          <a:highlight>
                            <a:srgbClr val="FFFF00"/>
                          </a:highlight>
                        </a:rPr>
                        <a:t>chooses</a:t>
                      </a:r>
                      <a:r>
                        <a:rPr lang="en-US"/>
                        <a:t> which skills to assess and when</a:t>
                      </a:r>
                    </a:p>
                  </a:txBody>
                  <a:tcPr/>
                </a:tc>
                <a:tc>
                  <a:txBody>
                    <a:bodyPr/>
                    <a:lstStyle/>
                    <a:p>
                      <a:r>
                        <a:rPr lang="en-US"/>
                        <a:t>teacher does not choose which skills to assess</a:t>
                      </a:r>
                    </a:p>
                  </a:txBody>
                  <a:tcPr/>
                </a:tc>
                <a:extLst>
                  <a:ext uri="{0D108BD9-81ED-4DB2-BD59-A6C34878D82A}">
                    <a16:rowId xmlns:a16="http://schemas.microsoft.com/office/drawing/2014/main" val="2443894348"/>
                  </a:ext>
                </a:extLst>
              </a:tr>
              <a:tr h="931008">
                <a:tc>
                  <a:txBody>
                    <a:bodyPr/>
                    <a:lstStyle/>
                    <a:p>
                      <a:r>
                        <a:rPr lang="en-US"/>
                        <a:t>assessment is </a:t>
                      </a:r>
                      <a:r>
                        <a:rPr lang="en-US">
                          <a:highlight>
                            <a:srgbClr val="FFFF00"/>
                          </a:highlight>
                        </a:rPr>
                        <a:t>ongoing</a:t>
                      </a:r>
                      <a:r>
                        <a:rPr lang="en-US"/>
                        <a:t> and occurs shortly after instruction has been provided</a:t>
                      </a:r>
                    </a:p>
                  </a:txBody>
                  <a:tcPr/>
                </a:tc>
                <a:tc>
                  <a:txBody>
                    <a:bodyPr/>
                    <a:lstStyle/>
                    <a:p>
                      <a:r>
                        <a:rPr lang="en-US"/>
                        <a:t>assessment occurs near the end of the year to capture what students have learned </a:t>
                      </a:r>
                    </a:p>
                  </a:txBody>
                  <a:tcPr/>
                </a:tc>
                <a:extLst>
                  <a:ext uri="{0D108BD9-81ED-4DB2-BD59-A6C34878D82A}">
                    <a16:rowId xmlns:a16="http://schemas.microsoft.com/office/drawing/2014/main" val="2543840768"/>
                  </a:ext>
                </a:extLst>
              </a:tr>
              <a:tr h="1729016">
                <a:tc>
                  <a:txBody>
                    <a:bodyPr/>
                    <a:lstStyle/>
                    <a:p>
                      <a:r>
                        <a:rPr lang="en-US">
                          <a:highlight>
                            <a:srgbClr val="FFFF00"/>
                          </a:highlight>
                        </a:rPr>
                        <a:t>immediate feedback </a:t>
                      </a:r>
                      <a:r>
                        <a:rPr lang="en-US"/>
                        <a:t>regarding student performance is available for the teacher; end-of-year score report produced following the spring window</a:t>
                      </a:r>
                    </a:p>
                  </a:txBody>
                  <a:tcPr/>
                </a:tc>
                <a:tc>
                  <a:txBody>
                    <a:bodyPr/>
                    <a:lstStyle/>
                    <a:p>
                      <a:r>
                        <a:rPr lang="en-US"/>
                        <a:t>no immediate feedback regarding student performance is available for the teacher; end-of-year score report produced following the spring window</a:t>
                      </a:r>
                    </a:p>
                  </a:txBody>
                  <a:tcPr/>
                </a:tc>
                <a:extLst>
                  <a:ext uri="{0D108BD9-81ED-4DB2-BD59-A6C34878D82A}">
                    <a16:rowId xmlns:a16="http://schemas.microsoft.com/office/drawing/2014/main" val="2635161232"/>
                  </a:ext>
                </a:extLst>
              </a:tr>
            </a:tbl>
          </a:graphicData>
        </a:graphic>
      </p:graphicFrame>
    </p:spTree>
    <p:extLst>
      <p:ext uri="{BB962C8B-B14F-4D97-AF65-F5344CB8AC3E}">
        <p14:creationId xmlns:p14="http://schemas.microsoft.com/office/powerpoint/2010/main" val="3118109069"/>
      </p:ext>
    </p:extLst>
  </p:cSld>
  <p:clrMapOvr>
    <a:masterClrMapping/>
  </p:clrMapOvr>
  <mc:AlternateContent xmlns:mc="http://schemas.openxmlformats.org/markup-compatibility/2006">
    <mc:Choice xmlns:p14="http://schemas.microsoft.com/office/powerpoint/2010/main" Requires="p14">
      <p:transition spd="slow" p14:dur="2000" advTm="78702"/>
    </mc:Choice>
    <mc:Fallback>
      <p:transition spd="slow" advTm="787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A7B9-0B0D-5A47-8EA8-A2DBB159F6EE}"/>
              </a:ext>
            </a:extLst>
          </p:cNvPr>
          <p:cNvSpPr>
            <a:spLocks noGrp="1"/>
          </p:cNvSpPr>
          <p:nvPr>
            <p:ph type="title"/>
          </p:nvPr>
        </p:nvSpPr>
        <p:spPr/>
        <p:txBody>
          <a:bodyPr/>
          <a:lstStyle/>
          <a:p>
            <a:r>
              <a:rPr lang="en-US"/>
              <a:t>Test Blueprints</a:t>
            </a:r>
          </a:p>
        </p:txBody>
      </p:sp>
      <p:sp>
        <p:nvSpPr>
          <p:cNvPr id="3" name="Content Placeholder 2">
            <a:extLst>
              <a:ext uri="{FF2B5EF4-FFF2-40B4-BE49-F238E27FC236}">
                <a16:creationId xmlns:a16="http://schemas.microsoft.com/office/drawing/2014/main" id="{521A76F2-DC3D-1245-BF2B-CDEB7C0E2834}"/>
              </a:ext>
            </a:extLst>
          </p:cNvPr>
          <p:cNvSpPr>
            <a:spLocks noGrp="1"/>
          </p:cNvSpPr>
          <p:nvPr>
            <p:ph idx="1"/>
          </p:nvPr>
        </p:nvSpPr>
        <p:spPr>
          <a:xfrm>
            <a:off x="1935061" y="1600202"/>
            <a:ext cx="10044417" cy="1611350"/>
          </a:xfrm>
        </p:spPr>
        <p:txBody>
          <a:bodyPr/>
          <a:lstStyle/>
          <a:p>
            <a:r>
              <a:rPr lang="en-US"/>
              <a:t>A key difference between the Year-End model and the Instructionally Embedded model involves the test blueprints.</a:t>
            </a:r>
          </a:p>
        </p:txBody>
      </p:sp>
      <p:graphicFrame>
        <p:nvGraphicFramePr>
          <p:cNvPr id="4" name="Table 4">
            <a:extLst>
              <a:ext uri="{FF2B5EF4-FFF2-40B4-BE49-F238E27FC236}">
                <a16:creationId xmlns:a16="http://schemas.microsoft.com/office/drawing/2014/main" id="{CE346B79-BE16-4C48-809F-898972F798C9}"/>
              </a:ext>
            </a:extLst>
          </p:cNvPr>
          <p:cNvGraphicFramePr>
            <a:graphicFrameLocks noGrp="1"/>
          </p:cNvGraphicFramePr>
          <p:nvPr/>
        </p:nvGraphicFramePr>
        <p:xfrm>
          <a:off x="2106438" y="2878285"/>
          <a:ext cx="8128000" cy="23774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563335565"/>
                    </a:ext>
                  </a:extLst>
                </a:gridCol>
                <a:gridCol w="4064000">
                  <a:extLst>
                    <a:ext uri="{9D8B030D-6E8A-4147-A177-3AD203B41FA5}">
                      <a16:colId xmlns:a16="http://schemas.microsoft.com/office/drawing/2014/main" val="1105460814"/>
                    </a:ext>
                  </a:extLst>
                </a:gridCol>
              </a:tblGrid>
              <a:tr h="370840">
                <a:tc>
                  <a:txBody>
                    <a:bodyPr/>
                    <a:lstStyle/>
                    <a:p>
                      <a:pPr algn="ctr"/>
                      <a:r>
                        <a:rPr lang="en-US" sz="2400"/>
                        <a:t>Year-End Model</a:t>
                      </a:r>
                    </a:p>
                  </a:txBody>
                  <a:tcPr/>
                </a:tc>
                <a:tc>
                  <a:txBody>
                    <a:bodyPr/>
                    <a:lstStyle/>
                    <a:p>
                      <a:pPr algn="ctr"/>
                      <a:r>
                        <a:rPr lang="en-US" sz="2400"/>
                        <a:t>Instructionally Embedded</a:t>
                      </a:r>
                    </a:p>
                  </a:txBody>
                  <a:tcPr/>
                </a:tc>
                <a:extLst>
                  <a:ext uri="{0D108BD9-81ED-4DB2-BD59-A6C34878D82A}">
                    <a16:rowId xmlns:a16="http://schemas.microsoft.com/office/drawing/2014/main" val="3303350815"/>
                  </a:ext>
                </a:extLst>
              </a:tr>
              <a:tr h="370840">
                <a:tc>
                  <a:txBody>
                    <a:bodyPr/>
                    <a:lstStyle/>
                    <a:p>
                      <a:pPr algn="l"/>
                      <a:r>
                        <a:rPr lang="en-US" sz="2400"/>
                        <a:t>The test blueprints </a:t>
                      </a:r>
                      <a:r>
                        <a:rPr lang="en-US" sz="2400" u="sng"/>
                        <a:t>prescribe</a:t>
                      </a:r>
                      <a:r>
                        <a:rPr lang="en-US" sz="2400"/>
                        <a:t> Essential Elements that will be assessed.</a:t>
                      </a:r>
                    </a:p>
                  </a:txBody>
                  <a:tcPr/>
                </a:tc>
                <a:tc>
                  <a:txBody>
                    <a:bodyPr/>
                    <a:lstStyle/>
                    <a:p>
                      <a:pPr algn="l"/>
                      <a:r>
                        <a:rPr lang="en-US" sz="2400"/>
                        <a:t>The test blueprints provide a menu of Essential Elements from which the teacher can </a:t>
                      </a:r>
                      <a:r>
                        <a:rPr lang="en-US" sz="2400" u="sng"/>
                        <a:t>choose</a:t>
                      </a:r>
                      <a:r>
                        <a:rPr lang="en-US" sz="2400"/>
                        <a:t> to assess, following guidelines.</a:t>
                      </a:r>
                    </a:p>
                  </a:txBody>
                  <a:tcPr/>
                </a:tc>
                <a:extLst>
                  <a:ext uri="{0D108BD9-81ED-4DB2-BD59-A6C34878D82A}">
                    <a16:rowId xmlns:a16="http://schemas.microsoft.com/office/drawing/2014/main" val="3221166568"/>
                  </a:ext>
                </a:extLst>
              </a:tr>
            </a:tbl>
          </a:graphicData>
        </a:graphic>
      </p:graphicFrame>
    </p:spTree>
    <p:extLst>
      <p:ext uri="{BB962C8B-B14F-4D97-AF65-F5344CB8AC3E}">
        <p14:creationId xmlns:p14="http://schemas.microsoft.com/office/powerpoint/2010/main" val="652038145"/>
      </p:ext>
    </p:extLst>
  </p:cSld>
  <p:clrMapOvr>
    <a:masterClrMapping/>
  </p:clrMapOvr>
  <mc:AlternateContent xmlns:mc="http://schemas.openxmlformats.org/markup-compatibility/2006">
    <mc:Choice xmlns:p14="http://schemas.microsoft.com/office/powerpoint/2010/main" Requires="p14">
      <p:transition spd="slow" p14:dur="2000" advTm="29150"/>
    </mc:Choice>
    <mc:Fallback>
      <p:transition spd="slow" advTm="2915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B375B-149D-0347-906B-1EB12F984817}"/>
              </a:ext>
            </a:extLst>
          </p:cNvPr>
          <p:cNvSpPr>
            <a:spLocks noGrp="1"/>
          </p:cNvSpPr>
          <p:nvPr>
            <p:ph type="title"/>
          </p:nvPr>
        </p:nvSpPr>
        <p:spPr>
          <a:xfrm>
            <a:off x="683846" y="237024"/>
            <a:ext cx="12179611" cy="1143000"/>
          </a:xfrm>
        </p:spPr>
        <p:txBody>
          <a:bodyPr/>
          <a:lstStyle/>
          <a:p>
            <a:r>
              <a:rPr lang="en-US"/>
              <a:t>Recall: Test Blueprint—Year-End</a:t>
            </a:r>
          </a:p>
        </p:txBody>
      </p:sp>
      <p:graphicFrame>
        <p:nvGraphicFramePr>
          <p:cNvPr id="4" name="Table 4">
            <a:extLst>
              <a:ext uri="{FF2B5EF4-FFF2-40B4-BE49-F238E27FC236}">
                <a16:creationId xmlns:a16="http://schemas.microsoft.com/office/drawing/2014/main" id="{7CCA1604-11EE-6946-9A5C-5714022D27C1}"/>
              </a:ext>
            </a:extLst>
          </p:cNvPr>
          <p:cNvGraphicFramePr>
            <a:graphicFrameLocks noGrp="1"/>
          </p:cNvGraphicFramePr>
          <p:nvPr>
            <p:ph idx="1"/>
          </p:nvPr>
        </p:nvGraphicFramePr>
        <p:xfrm>
          <a:off x="296564" y="1187605"/>
          <a:ext cx="11682714" cy="4902967"/>
        </p:xfrm>
        <a:graphic>
          <a:graphicData uri="http://schemas.openxmlformats.org/drawingml/2006/table">
            <a:tbl>
              <a:tblPr firstRow="1" bandRow="1">
                <a:tableStyleId>{5C22544A-7EE6-4342-B048-85BDC9FD1C3A}</a:tableStyleId>
              </a:tblPr>
              <a:tblGrid>
                <a:gridCol w="1915297">
                  <a:extLst>
                    <a:ext uri="{9D8B030D-6E8A-4147-A177-3AD203B41FA5}">
                      <a16:colId xmlns:a16="http://schemas.microsoft.com/office/drawing/2014/main" val="806809331"/>
                    </a:ext>
                  </a:extLst>
                </a:gridCol>
                <a:gridCol w="9767417">
                  <a:extLst>
                    <a:ext uri="{9D8B030D-6E8A-4147-A177-3AD203B41FA5}">
                      <a16:colId xmlns:a16="http://schemas.microsoft.com/office/drawing/2014/main" val="142443937"/>
                    </a:ext>
                  </a:extLst>
                </a:gridCol>
              </a:tblGrid>
              <a:tr h="871757">
                <a:tc>
                  <a:txBody>
                    <a:bodyPr/>
                    <a:lstStyle/>
                    <a:p>
                      <a:pPr algn="ctr"/>
                      <a:r>
                        <a:rPr lang="en-US"/>
                        <a:t>Claim and Conceptual Area</a:t>
                      </a:r>
                    </a:p>
                  </a:txBody>
                  <a:tcPr/>
                </a:tc>
                <a:tc>
                  <a:txBody>
                    <a:bodyPr/>
                    <a:lstStyle/>
                    <a:p>
                      <a:pPr algn="ctr"/>
                      <a:r>
                        <a:rPr lang="en-US"/>
                        <a:t>Essential Elements Assessed</a:t>
                      </a:r>
                    </a:p>
                  </a:txBody>
                  <a:tcPr/>
                </a:tc>
                <a:extLst>
                  <a:ext uri="{0D108BD9-81ED-4DB2-BD59-A6C34878D82A}">
                    <a16:rowId xmlns:a16="http://schemas.microsoft.com/office/drawing/2014/main" val="3750165709"/>
                  </a:ext>
                </a:extLst>
              </a:tr>
              <a:tr h="1245367">
                <a:tc>
                  <a:txBody>
                    <a:bodyPr/>
                    <a:lstStyle/>
                    <a:p>
                      <a:r>
                        <a:rPr lang="en-US"/>
                        <a:t>Claim 1,</a:t>
                      </a:r>
                    </a:p>
                    <a:p>
                      <a:r>
                        <a:rPr lang="en-US"/>
                        <a:t>Conceptual Area C1.2</a:t>
                      </a:r>
                    </a:p>
                  </a:txBody>
                  <a:tcPr/>
                </a:tc>
                <a:tc>
                  <a:txBody>
                    <a:bodyPr/>
                    <a:lstStyle/>
                    <a:p>
                      <a:r>
                        <a:rPr lang="en-US" b="1"/>
                        <a:t>M.EE.6.NS.1</a:t>
                      </a:r>
                      <a:r>
                        <a:rPr lang="en-US"/>
                        <a:t>—Compare the relationships between to unit fractions.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a:t>M.EE.6.NS.5-8</a:t>
                      </a:r>
                      <a:r>
                        <a:rPr lang="en-US"/>
                        <a:t>—</a:t>
                      </a:r>
                      <a:r>
                        <a:rPr lang="en-US" sz="1800"/>
                        <a:t>Understand that positive and negative numbers are used together to describe quantities having opposite directions or values (e.g., temperature above/below zero).</a:t>
                      </a:r>
                    </a:p>
                  </a:txBody>
                  <a:tcPr/>
                </a:tc>
                <a:extLst>
                  <a:ext uri="{0D108BD9-81ED-4DB2-BD59-A6C34878D82A}">
                    <a16:rowId xmlns:a16="http://schemas.microsoft.com/office/drawing/2014/main" val="745422616"/>
                  </a:ext>
                </a:extLst>
              </a:tr>
              <a:tr h="871757">
                <a:tc>
                  <a:txBody>
                    <a:bodyPr/>
                    <a:lstStyle/>
                    <a:p>
                      <a:r>
                        <a:rPr lang="en-US"/>
                        <a:t>Claim 2,</a:t>
                      </a:r>
                    </a:p>
                    <a:p>
                      <a:r>
                        <a:rPr lang="en-US"/>
                        <a:t>Conceptual Area </a:t>
                      </a:r>
                    </a:p>
                    <a:p>
                      <a:r>
                        <a:rPr lang="en-US"/>
                        <a:t>C2.2</a:t>
                      </a:r>
                    </a:p>
                  </a:txBody>
                  <a:tcPr/>
                </a:tc>
                <a:tc>
                  <a:txBody>
                    <a:bodyPr/>
                    <a:lstStyle/>
                    <a:p>
                      <a:r>
                        <a:rPr lang="en-US" b="1"/>
                        <a:t>M.EE.6.G.1</a:t>
                      </a:r>
                      <a:r>
                        <a:rPr lang="en-US"/>
                        <a:t>—Solve real-world and mathematical problems about area using unit squares.</a:t>
                      </a:r>
                    </a:p>
                    <a:p>
                      <a:r>
                        <a:rPr lang="en-US" b="1"/>
                        <a:t>M.EE.6.G.2</a:t>
                      </a:r>
                      <a:r>
                        <a:rPr lang="en-US"/>
                        <a:t>—Solve real-world and mathematical problems about volume using unit squares. </a:t>
                      </a:r>
                    </a:p>
                  </a:txBody>
                  <a:tcPr/>
                </a:tc>
                <a:extLst>
                  <a:ext uri="{0D108BD9-81ED-4DB2-BD59-A6C34878D82A}">
                    <a16:rowId xmlns:a16="http://schemas.microsoft.com/office/drawing/2014/main" val="1050803468"/>
                  </a:ext>
                </a:extLst>
              </a:tr>
              <a:tr h="505065">
                <a:tc>
                  <a:txBody>
                    <a:bodyPr/>
                    <a:lstStyle/>
                    <a:p>
                      <a:r>
                        <a:rPr lang="en-US"/>
                        <a:t>Claim 3,</a:t>
                      </a:r>
                    </a:p>
                    <a:p>
                      <a:r>
                        <a:rPr lang="en-US"/>
                        <a:t>Conceptual Area </a:t>
                      </a:r>
                    </a:p>
                    <a:p>
                      <a:r>
                        <a:rPr lang="en-US"/>
                        <a:t>C3.2</a:t>
                      </a:r>
                    </a:p>
                  </a:txBody>
                  <a:tcPr/>
                </a:tc>
                <a:tc>
                  <a:txBody>
                    <a:bodyPr/>
                    <a:lstStyle/>
                    <a:p>
                      <a:r>
                        <a:rPr lang="en-US" b="1"/>
                        <a:t>M.EE.6.SP.5</a:t>
                      </a:r>
                      <a:r>
                        <a:rPr lang="en-US"/>
                        <a:t>—Summarize data distributions shown in graphs or tables.</a:t>
                      </a:r>
                    </a:p>
                  </a:txBody>
                  <a:tcPr/>
                </a:tc>
                <a:extLst>
                  <a:ext uri="{0D108BD9-81ED-4DB2-BD59-A6C34878D82A}">
                    <a16:rowId xmlns:a16="http://schemas.microsoft.com/office/drawing/2014/main" val="2106485028"/>
                  </a:ext>
                </a:extLst>
              </a:tr>
              <a:tr h="871757">
                <a:tc>
                  <a:txBody>
                    <a:bodyPr/>
                    <a:lstStyle/>
                    <a:p>
                      <a:r>
                        <a:rPr lang="en-US"/>
                        <a:t>Claim 4,</a:t>
                      </a:r>
                    </a:p>
                    <a:p>
                      <a:r>
                        <a:rPr lang="en-US"/>
                        <a:t>Conceptual Area </a:t>
                      </a:r>
                    </a:p>
                    <a:p>
                      <a:r>
                        <a:rPr lang="en-US"/>
                        <a:t>C4.1</a:t>
                      </a:r>
                    </a:p>
                  </a:txBody>
                  <a:tcPr/>
                </a:tc>
                <a:tc>
                  <a:txBody>
                    <a:bodyPr/>
                    <a:lstStyle/>
                    <a:p>
                      <a:r>
                        <a:rPr lang="en-US" b="1"/>
                        <a:t>M.EE.6.EE.1-2</a:t>
                      </a:r>
                      <a:r>
                        <a:rPr lang="en-US"/>
                        <a:t>—Identify equivalent number sentences</a:t>
                      </a:r>
                    </a:p>
                    <a:p>
                      <a:r>
                        <a:rPr lang="en-US" b="1"/>
                        <a:t>M.EE.6.EE.3</a:t>
                      </a:r>
                      <a:r>
                        <a:rPr lang="en-US"/>
                        <a:t>—Apply the properties of addition to identify equivalent numerical expressions.</a:t>
                      </a:r>
                    </a:p>
                  </a:txBody>
                  <a:tcPr/>
                </a:tc>
                <a:extLst>
                  <a:ext uri="{0D108BD9-81ED-4DB2-BD59-A6C34878D82A}">
                    <a16:rowId xmlns:a16="http://schemas.microsoft.com/office/drawing/2014/main" val="2428257964"/>
                  </a:ext>
                </a:extLst>
              </a:tr>
            </a:tbl>
          </a:graphicData>
        </a:graphic>
      </p:graphicFrame>
      <p:sp>
        <p:nvSpPr>
          <p:cNvPr id="5" name="TextBox 4">
            <a:extLst>
              <a:ext uri="{FF2B5EF4-FFF2-40B4-BE49-F238E27FC236}">
                <a16:creationId xmlns:a16="http://schemas.microsoft.com/office/drawing/2014/main" id="{DBFD906B-482A-AD42-A54C-232EC2CE5B99}"/>
              </a:ext>
            </a:extLst>
          </p:cNvPr>
          <p:cNvSpPr txBox="1"/>
          <p:nvPr/>
        </p:nvSpPr>
        <p:spPr>
          <a:xfrm>
            <a:off x="214884" y="6159253"/>
            <a:ext cx="479112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Example: Grade 6 Mathematics, Year-End Model</a:t>
            </a:r>
          </a:p>
        </p:txBody>
      </p:sp>
    </p:spTree>
    <p:extLst>
      <p:ext uri="{BB962C8B-B14F-4D97-AF65-F5344CB8AC3E}">
        <p14:creationId xmlns:p14="http://schemas.microsoft.com/office/powerpoint/2010/main" val="3267636661"/>
      </p:ext>
    </p:extLst>
  </p:cSld>
  <p:clrMapOvr>
    <a:masterClrMapping/>
  </p:clrMapOvr>
  <mc:AlternateContent xmlns:mc="http://schemas.openxmlformats.org/markup-compatibility/2006">
    <mc:Choice xmlns:p14="http://schemas.microsoft.com/office/powerpoint/2010/main" Requires="p14">
      <p:transition spd="slow" p14:dur="2000" advTm="18144"/>
    </mc:Choice>
    <mc:Fallback>
      <p:transition spd="slow" advTm="1814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3FCD-2CE0-1F47-BF8F-98D67A0CC65B}"/>
              </a:ext>
            </a:extLst>
          </p:cNvPr>
          <p:cNvSpPr>
            <a:spLocks noGrp="1"/>
          </p:cNvSpPr>
          <p:nvPr>
            <p:ph type="title"/>
          </p:nvPr>
        </p:nvSpPr>
        <p:spPr>
          <a:xfrm>
            <a:off x="1387231" y="131829"/>
            <a:ext cx="12179611" cy="1143000"/>
          </a:xfrm>
        </p:spPr>
        <p:txBody>
          <a:bodyPr>
            <a:normAutofit/>
          </a:bodyPr>
          <a:lstStyle/>
          <a:p>
            <a:r>
              <a:rPr lang="en-US"/>
              <a:t>Test Blueprint—Instructionally Embedded</a:t>
            </a:r>
          </a:p>
        </p:txBody>
      </p:sp>
      <p:graphicFrame>
        <p:nvGraphicFramePr>
          <p:cNvPr id="4" name="Table 4">
            <a:extLst>
              <a:ext uri="{FF2B5EF4-FFF2-40B4-BE49-F238E27FC236}">
                <a16:creationId xmlns:a16="http://schemas.microsoft.com/office/drawing/2014/main" id="{917AA6F8-63EB-9F4E-A7BC-92872A034A3B}"/>
              </a:ext>
            </a:extLst>
          </p:cNvPr>
          <p:cNvGraphicFramePr>
            <a:graphicFrameLocks noGrp="1"/>
          </p:cNvGraphicFramePr>
          <p:nvPr>
            <p:ph idx="1"/>
          </p:nvPr>
        </p:nvGraphicFramePr>
        <p:xfrm>
          <a:off x="361461" y="947615"/>
          <a:ext cx="11290971" cy="5821680"/>
        </p:xfrm>
        <a:graphic>
          <a:graphicData uri="http://schemas.openxmlformats.org/drawingml/2006/table">
            <a:tbl>
              <a:tblPr firstRow="1" bandRow="1">
                <a:tableStyleId>{5C22544A-7EE6-4342-B048-85BDC9FD1C3A}</a:tableStyleId>
              </a:tblPr>
              <a:tblGrid>
                <a:gridCol w="2237070">
                  <a:extLst>
                    <a:ext uri="{9D8B030D-6E8A-4147-A177-3AD203B41FA5}">
                      <a16:colId xmlns:a16="http://schemas.microsoft.com/office/drawing/2014/main" val="1556639449"/>
                    </a:ext>
                  </a:extLst>
                </a:gridCol>
                <a:gridCol w="9053901">
                  <a:extLst>
                    <a:ext uri="{9D8B030D-6E8A-4147-A177-3AD203B41FA5}">
                      <a16:colId xmlns:a16="http://schemas.microsoft.com/office/drawing/2014/main" val="928212323"/>
                    </a:ext>
                  </a:extLst>
                </a:gridCol>
              </a:tblGrid>
              <a:tr h="555582">
                <a:tc>
                  <a:txBody>
                    <a:bodyPr/>
                    <a:lstStyle/>
                    <a:p>
                      <a:pPr algn="ctr"/>
                      <a:r>
                        <a:rPr lang="en-US" sz="1600"/>
                        <a:t>Blueprint Coverage Criteria</a:t>
                      </a:r>
                    </a:p>
                  </a:txBody>
                  <a:tcPr/>
                </a:tc>
                <a:tc>
                  <a:txBody>
                    <a:bodyPr/>
                    <a:lstStyle/>
                    <a:p>
                      <a:pPr algn="ctr"/>
                      <a:r>
                        <a:rPr lang="en-US" sz="2000"/>
                        <a:t>Essential Element Options</a:t>
                      </a:r>
                    </a:p>
                  </a:txBody>
                  <a:tcPr/>
                </a:tc>
                <a:extLst>
                  <a:ext uri="{0D108BD9-81ED-4DB2-BD59-A6C34878D82A}">
                    <a16:rowId xmlns:a16="http://schemas.microsoft.com/office/drawing/2014/main" val="3960296188"/>
                  </a:ext>
                </a:extLst>
              </a:tr>
              <a:tr h="1949587">
                <a:tc>
                  <a:txBody>
                    <a:bodyPr/>
                    <a:lstStyle/>
                    <a:p>
                      <a:r>
                        <a:rPr lang="en-US" sz="1600"/>
                        <a:t>Claim 1—Choose </a:t>
                      </a:r>
                      <a:r>
                        <a:rPr lang="en-US" sz="1600" u="sng"/>
                        <a:t>two</a:t>
                      </a:r>
                      <a:r>
                        <a:rPr lang="en-US" sz="1600"/>
                        <a:t> Essential Elements in </a:t>
                      </a:r>
                      <a:r>
                        <a:rPr lang="en-US" sz="1600" u="sng"/>
                        <a:t>different conceptual areas</a:t>
                      </a:r>
                      <a:r>
                        <a:rPr lang="en-US" sz="1600"/>
                        <a:t>.</a:t>
                      </a:r>
                    </a:p>
                  </a:txBody>
                  <a:tcPr/>
                </a:tc>
                <a:tc>
                  <a:txBody>
                    <a:bodyPr/>
                    <a:lstStyle/>
                    <a:p>
                      <a:r>
                        <a:rPr lang="en-US" sz="1600" b="1"/>
                        <a:t>(Conceptual Area 1.1) M.EE.6.RP.1</a:t>
                      </a:r>
                      <a:r>
                        <a:rPr lang="en-US" sz="1600"/>
                        <a:t>—Demonstrate a simple ratio relationship</a:t>
                      </a:r>
                    </a:p>
                    <a:p>
                      <a:r>
                        <a:rPr lang="en-US" sz="1600" b="1"/>
                        <a:t>(Conceptual Area 1.2) M.EE.6.NS.1</a:t>
                      </a:r>
                      <a:r>
                        <a:rPr lang="en-US" sz="1600"/>
                        <a:t>—Compare relationships between two unit fractions.</a:t>
                      </a:r>
                    </a:p>
                    <a:p>
                      <a:r>
                        <a:rPr lang="en-US" sz="1600" b="1"/>
                        <a:t>(Conceptual Area 1.2) M.EE.6.NS.5-8</a:t>
                      </a:r>
                      <a:r>
                        <a:rPr lang="en-US" sz="1600"/>
                        <a:t>—Understand that positive and negative numbers are used together to describe quantities having opposite directions or values (e.g., temperature above/below zero).</a:t>
                      </a:r>
                    </a:p>
                    <a:p>
                      <a:r>
                        <a:rPr lang="en-US" sz="1600" b="1"/>
                        <a:t>(Conceptual Area 1.3) M.EE.6.NS.2</a:t>
                      </a:r>
                      <a:r>
                        <a:rPr lang="en-US" sz="1600"/>
                        <a:t>—Apply the concept of fair share and equal shares to divide.</a:t>
                      </a:r>
                    </a:p>
                    <a:p>
                      <a:r>
                        <a:rPr lang="en-US" sz="1600" b="1"/>
                        <a:t>(Conceptual Area 1.3) M.EE.6.NS.3</a:t>
                      </a:r>
                      <a:r>
                        <a:rPr lang="en-US" sz="1600"/>
                        <a:t>—Solve two-factor multiplication problems with products up to 50 using concrete objects and/or a calculator. </a:t>
                      </a:r>
                    </a:p>
                  </a:txBody>
                  <a:tcPr/>
                </a:tc>
                <a:extLst>
                  <a:ext uri="{0D108BD9-81ED-4DB2-BD59-A6C34878D82A}">
                    <a16:rowId xmlns:a16="http://schemas.microsoft.com/office/drawing/2014/main" val="81424386"/>
                  </a:ext>
                </a:extLst>
              </a:tr>
              <a:tr h="1020252">
                <a:tc>
                  <a:txBody>
                    <a:bodyPr/>
                    <a:lstStyle/>
                    <a:p>
                      <a:r>
                        <a:rPr lang="en-US" sz="1600"/>
                        <a:t>Claim 2—Choose </a:t>
                      </a:r>
                      <a:r>
                        <a:rPr lang="en-US" sz="1600" u="sng"/>
                        <a:t>one</a:t>
                      </a:r>
                      <a:r>
                        <a:rPr lang="en-US" sz="1600"/>
                        <a:t> Essential Element.</a:t>
                      </a:r>
                    </a:p>
                  </a:txBody>
                  <a:tcPr/>
                </a:tc>
                <a:tc>
                  <a:txBody>
                    <a:bodyPr/>
                    <a:lstStyle/>
                    <a:p>
                      <a:r>
                        <a:rPr lang="en-US" sz="1600" b="1"/>
                        <a:t>(Conceptual Area 2.2) M.EE.6.G.1—</a:t>
                      </a:r>
                      <a:r>
                        <a:rPr lang="en-US" sz="1600" b="0"/>
                        <a:t>Solve real-world and mathematical problems about area using unite squares.</a:t>
                      </a:r>
                    </a:p>
                    <a:p>
                      <a:r>
                        <a:rPr lang="en-US" sz="1600" b="1"/>
                        <a:t>(Conceptual Area 2.2) M.EE.6.G.2—</a:t>
                      </a:r>
                      <a:r>
                        <a:rPr lang="en-US" sz="1600" b="0"/>
                        <a:t>Solve real-world and mathematical problems about volume using unit cubes. </a:t>
                      </a:r>
                      <a:endParaRPr lang="en-US" sz="1600" b="1"/>
                    </a:p>
                  </a:txBody>
                  <a:tcPr/>
                </a:tc>
                <a:extLst>
                  <a:ext uri="{0D108BD9-81ED-4DB2-BD59-A6C34878D82A}">
                    <a16:rowId xmlns:a16="http://schemas.microsoft.com/office/drawing/2014/main" val="4104761690"/>
                  </a:ext>
                </a:extLst>
              </a:tr>
              <a:tr h="787917">
                <a:tc>
                  <a:txBody>
                    <a:bodyPr/>
                    <a:lstStyle/>
                    <a:p>
                      <a:r>
                        <a:rPr lang="en-US" sz="1600"/>
                        <a:t>Claim 3—All students are assessed on the Essential Element.</a:t>
                      </a:r>
                    </a:p>
                  </a:txBody>
                  <a:tcPr/>
                </a:tc>
                <a:tc>
                  <a:txBody>
                    <a:bodyPr/>
                    <a:lstStyle/>
                    <a:p>
                      <a:r>
                        <a:rPr lang="en-US" sz="1600" b="1"/>
                        <a:t>(Conceptual Area 3.2) M.EE.6.SP.5—</a:t>
                      </a:r>
                      <a:r>
                        <a:rPr lang="en-US" sz="1600" b="0"/>
                        <a:t>Summarize data distributions shown in graphs or tables.</a:t>
                      </a:r>
                      <a:endParaRPr lang="en-US" sz="1600" b="1"/>
                    </a:p>
                  </a:txBody>
                  <a:tcPr/>
                </a:tc>
                <a:extLst>
                  <a:ext uri="{0D108BD9-81ED-4DB2-BD59-A6C34878D82A}">
                    <a16:rowId xmlns:a16="http://schemas.microsoft.com/office/drawing/2014/main" val="2792558344"/>
                  </a:ext>
                </a:extLst>
              </a:tr>
              <a:tr h="1252590">
                <a:tc>
                  <a:txBody>
                    <a:bodyPr/>
                    <a:lstStyle/>
                    <a:p>
                      <a:r>
                        <a:rPr lang="en-US" sz="1600"/>
                        <a:t>Claim 4—Choose </a:t>
                      </a:r>
                      <a:r>
                        <a:rPr lang="en-US" sz="1600" u="sng"/>
                        <a:t>two</a:t>
                      </a:r>
                      <a:r>
                        <a:rPr lang="en-US" sz="1600"/>
                        <a:t> Essential Elements.</a:t>
                      </a:r>
                    </a:p>
                  </a:txBody>
                  <a:tcPr/>
                </a:tc>
                <a:tc>
                  <a:txBody>
                    <a:bodyPr/>
                    <a:lstStyle/>
                    <a:p>
                      <a:r>
                        <a:rPr lang="en-US" sz="1600" b="1"/>
                        <a:t>(Conceptual Area 4.1) M.EE.6.EE.1-2—</a:t>
                      </a:r>
                      <a:r>
                        <a:rPr lang="en-US" sz="1600" b="0"/>
                        <a:t>Identify equivalent number sentences.</a:t>
                      </a:r>
                    </a:p>
                    <a:p>
                      <a:r>
                        <a:rPr lang="en-US" sz="1600" b="1"/>
                        <a:t>(Conceptual Area 4.1) M.EE.6.EE.3—</a:t>
                      </a:r>
                      <a:r>
                        <a:rPr lang="en-US" sz="1600" b="0"/>
                        <a:t>Apply the properties of addition to identify equivalent numerical expressions.</a:t>
                      </a:r>
                    </a:p>
                    <a:p>
                      <a:r>
                        <a:rPr lang="en-US" sz="1600" b="1"/>
                        <a:t>(Conceptual Area 4.1) M.EE.6.5-7—</a:t>
                      </a:r>
                      <a:r>
                        <a:rPr lang="en-US" sz="1600" b="0"/>
                        <a:t>Match an equation to a real-world problem in which variables are used to represent numbers.</a:t>
                      </a:r>
                      <a:endParaRPr lang="en-US" sz="1600" b="1"/>
                    </a:p>
                  </a:txBody>
                  <a:tcPr/>
                </a:tc>
                <a:extLst>
                  <a:ext uri="{0D108BD9-81ED-4DB2-BD59-A6C34878D82A}">
                    <a16:rowId xmlns:a16="http://schemas.microsoft.com/office/drawing/2014/main" val="2760799227"/>
                  </a:ext>
                </a:extLst>
              </a:tr>
            </a:tbl>
          </a:graphicData>
        </a:graphic>
      </p:graphicFrame>
      <p:sp>
        <p:nvSpPr>
          <p:cNvPr id="5" name="TextBox 4">
            <a:extLst>
              <a:ext uri="{FF2B5EF4-FFF2-40B4-BE49-F238E27FC236}">
                <a16:creationId xmlns:a16="http://schemas.microsoft.com/office/drawing/2014/main" id="{974DAE33-E796-8E4B-8E33-827747EEB7C4}"/>
              </a:ext>
            </a:extLst>
          </p:cNvPr>
          <p:cNvSpPr txBox="1"/>
          <p:nvPr/>
        </p:nvSpPr>
        <p:spPr>
          <a:xfrm>
            <a:off x="3687327" y="6609329"/>
            <a:ext cx="1027054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Example: Grade 6 Mathematics, Instructionally Embedded </a:t>
            </a:r>
            <a:r>
              <a:rPr kumimoji="0" lang="en-US" sz="1400" b="0" i="1" u="none" strike="noStrike" kern="1200" cap="none" spc="0" normalizeH="0" baseline="0" noProof="0">
                <a:ln>
                  <a:noFill/>
                </a:ln>
                <a:solidFill>
                  <a:prstClr val="black"/>
                </a:solidFill>
                <a:effectLst/>
                <a:uLnTx/>
                <a:uFillTx/>
                <a:latin typeface="Calibri"/>
                <a:ea typeface="+mn-ea"/>
                <a:cs typeface="+mn-cs"/>
              </a:rPr>
              <a:t>Criteria apply to both the fall and spring windows.</a:t>
            </a:r>
            <a:endParaRPr lang="en-US" sz="1400" b="0" i="1"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2834393626"/>
      </p:ext>
    </p:extLst>
  </p:cSld>
  <p:clrMapOvr>
    <a:masterClrMapping/>
  </p:clrMapOvr>
  <mc:AlternateContent xmlns:mc="http://schemas.openxmlformats.org/markup-compatibility/2006">
    <mc:Choice xmlns:p14="http://schemas.microsoft.com/office/powerpoint/2010/main" Requires="p14">
      <p:transition spd="slow" p14:dur="2000" advTm="44754"/>
    </mc:Choice>
    <mc:Fallback>
      <p:transition spd="slow" advTm="4475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6376E-76B1-764F-A50B-30A927DDB9D9}"/>
              </a:ext>
            </a:extLst>
          </p:cNvPr>
          <p:cNvSpPr>
            <a:spLocks noGrp="1"/>
          </p:cNvSpPr>
          <p:nvPr>
            <p:ph type="title"/>
          </p:nvPr>
        </p:nvSpPr>
        <p:spPr/>
        <p:txBody>
          <a:bodyPr>
            <a:normAutofit fontScale="90000"/>
          </a:bodyPr>
          <a:lstStyle/>
          <a:p>
            <a:r>
              <a:rPr lang="en-US"/>
              <a:t>Blueprint Coverage Criteria—</a:t>
            </a:r>
            <a:br>
              <a:rPr lang="en-US"/>
            </a:br>
            <a:r>
              <a:rPr lang="en-US"/>
              <a:t>Instructionally Embedded</a:t>
            </a:r>
          </a:p>
        </p:txBody>
      </p:sp>
      <p:sp>
        <p:nvSpPr>
          <p:cNvPr id="3" name="Content Placeholder 2">
            <a:extLst>
              <a:ext uri="{FF2B5EF4-FFF2-40B4-BE49-F238E27FC236}">
                <a16:creationId xmlns:a16="http://schemas.microsoft.com/office/drawing/2014/main" id="{07EA3EDD-E93E-B342-9C2E-B5DC98568F44}"/>
              </a:ext>
            </a:extLst>
          </p:cNvPr>
          <p:cNvSpPr>
            <a:spLocks noGrp="1"/>
          </p:cNvSpPr>
          <p:nvPr>
            <p:ph idx="1"/>
          </p:nvPr>
        </p:nvSpPr>
        <p:spPr/>
        <p:txBody>
          <a:bodyPr/>
          <a:lstStyle/>
          <a:p>
            <a:r>
              <a:rPr lang="en-US"/>
              <a:t>vary by grade and subject </a:t>
            </a:r>
          </a:p>
          <a:p>
            <a:r>
              <a:rPr lang="en-US"/>
              <a:t>allow teachers to make choices</a:t>
            </a:r>
          </a:p>
          <a:p>
            <a:r>
              <a:rPr lang="en-US"/>
              <a:t>guide teachers in providing instruction on a variety of skills</a:t>
            </a:r>
          </a:p>
          <a:p>
            <a:r>
              <a:rPr lang="en-US"/>
              <a:t>should be met for both the fall and spring windows</a:t>
            </a:r>
          </a:p>
          <a:p>
            <a:r>
              <a:rPr lang="en-US"/>
              <a:t>can be exceeded</a:t>
            </a:r>
          </a:p>
        </p:txBody>
      </p:sp>
      <p:sp>
        <p:nvSpPr>
          <p:cNvPr id="4" name="TextBox 3">
            <a:extLst>
              <a:ext uri="{FF2B5EF4-FFF2-40B4-BE49-F238E27FC236}">
                <a16:creationId xmlns:a16="http://schemas.microsoft.com/office/drawing/2014/main" id="{43AD2DDD-F0CB-B944-7FDA-C1B4BEA52DFE}"/>
              </a:ext>
            </a:extLst>
          </p:cNvPr>
          <p:cNvSpPr txBox="1"/>
          <p:nvPr/>
        </p:nvSpPr>
        <p:spPr>
          <a:xfrm>
            <a:off x="13039690" y="187744"/>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452403097"/>
      </p:ext>
    </p:extLst>
  </p:cSld>
  <p:clrMapOvr>
    <a:masterClrMapping/>
  </p:clrMapOvr>
  <mc:AlternateContent xmlns:mc="http://schemas.openxmlformats.org/markup-compatibility/2006">
    <mc:Choice xmlns:p14="http://schemas.microsoft.com/office/powerpoint/2010/main" Requires="p14">
      <p:transition spd="slow" p14:dur="2000" advTm="36605"/>
    </mc:Choice>
    <mc:Fallback>
      <p:transition spd="slow" advTm="3660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FC10-35C0-7C47-FD3E-12E7CBC25EB7}"/>
              </a:ext>
            </a:extLst>
          </p:cNvPr>
          <p:cNvSpPr>
            <a:spLocks noGrp="1"/>
          </p:cNvSpPr>
          <p:nvPr>
            <p:ph type="title"/>
          </p:nvPr>
        </p:nvSpPr>
        <p:spPr/>
        <p:txBody>
          <a:bodyPr>
            <a:normAutofit/>
          </a:bodyPr>
          <a:lstStyle/>
          <a:p>
            <a:r>
              <a:rPr lang="en-US" sz="4000"/>
              <a:t>Goals of the Instructionally Embedded Model</a:t>
            </a:r>
          </a:p>
        </p:txBody>
      </p:sp>
      <p:sp>
        <p:nvSpPr>
          <p:cNvPr id="3" name="Content Placeholder 2">
            <a:extLst>
              <a:ext uri="{FF2B5EF4-FFF2-40B4-BE49-F238E27FC236}">
                <a16:creationId xmlns:a16="http://schemas.microsoft.com/office/drawing/2014/main" id="{0AADB503-F3BA-FC51-43BA-C2D10FB1B4ED}"/>
              </a:ext>
            </a:extLst>
          </p:cNvPr>
          <p:cNvSpPr>
            <a:spLocks noGrp="1"/>
          </p:cNvSpPr>
          <p:nvPr>
            <p:ph idx="1"/>
          </p:nvPr>
        </p:nvSpPr>
        <p:spPr/>
        <p:txBody>
          <a:bodyPr/>
          <a:lstStyle/>
          <a:p>
            <a:r>
              <a:rPr lang="en-US" sz="2800"/>
              <a:t>provide more </a:t>
            </a:r>
            <a:r>
              <a:rPr lang="en-US" sz="2800">
                <a:highlight>
                  <a:srgbClr val="FFFF00"/>
                </a:highlight>
              </a:rPr>
              <a:t>accurate representation </a:t>
            </a:r>
            <a:r>
              <a:rPr lang="en-US" sz="2800"/>
              <a:t>of what students with the most significant cognitive disabilities know and can do by measuring their learning as instruction occurs throughout the year</a:t>
            </a:r>
          </a:p>
          <a:p>
            <a:r>
              <a:rPr lang="en-US" sz="2800"/>
              <a:t>support </a:t>
            </a:r>
            <a:r>
              <a:rPr lang="en-US" sz="2800">
                <a:highlight>
                  <a:srgbClr val="FFFF00"/>
                </a:highlight>
              </a:rPr>
              <a:t>connections to instructional practices </a:t>
            </a:r>
            <a:r>
              <a:rPr lang="en-US" sz="2800"/>
              <a:t>by spanning full academic year</a:t>
            </a:r>
          </a:p>
          <a:p>
            <a:r>
              <a:rPr lang="en-US" sz="2800"/>
              <a:t>support </a:t>
            </a:r>
            <a:r>
              <a:rPr lang="en-US" sz="2800">
                <a:highlight>
                  <a:srgbClr val="FFFF00"/>
                </a:highlight>
              </a:rPr>
              <a:t>teacher flexibility and decision-making </a:t>
            </a:r>
            <a:r>
              <a:rPr lang="en-US" sz="2800"/>
              <a:t>within blueprint requirements for coverage</a:t>
            </a:r>
          </a:p>
          <a:p>
            <a:endParaRPr lang="en-US" sz="2800"/>
          </a:p>
        </p:txBody>
      </p:sp>
    </p:spTree>
    <p:extLst>
      <p:ext uri="{BB962C8B-B14F-4D97-AF65-F5344CB8AC3E}">
        <p14:creationId xmlns:p14="http://schemas.microsoft.com/office/powerpoint/2010/main" val="784427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D860-DDFD-75A3-1D55-28F9C1720728}"/>
              </a:ext>
            </a:extLst>
          </p:cNvPr>
          <p:cNvSpPr>
            <a:spLocks noGrp="1"/>
          </p:cNvSpPr>
          <p:nvPr>
            <p:ph type="title"/>
          </p:nvPr>
        </p:nvSpPr>
        <p:spPr/>
        <p:txBody>
          <a:bodyPr/>
          <a:lstStyle/>
          <a:p>
            <a:r>
              <a:rPr lang="en-US"/>
              <a:t>Goals Continued</a:t>
            </a:r>
          </a:p>
        </p:txBody>
      </p:sp>
      <p:sp>
        <p:nvSpPr>
          <p:cNvPr id="3" name="Content Placeholder 2">
            <a:extLst>
              <a:ext uri="{FF2B5EF4-FFF2-40B4-BE49-F238E27FC236}">
                <a16:creationId xmlns:a16="http://schemas.microsoft.com/office/drawing/2014/main" id="{3C4F8937-1B1B-61EC-D93B-D4ECF154C409}"/>
              </a:ext>
            </a:extLst>
          </p:cNvPr>
          <p:cNvSpPr>
            <a:spLocks noGrp="1"/>
          </p:cNvSpPr>
          <p:nvPr>
            <p:ph idx="1"/>
          </p:nvPr>
        </p:nvSpPr>
        <p:spPr/>
        <p:txBody>
          <a:bodyPr/>
          <a:lstStyle/>
          <a:p>
            <a:r>
              <a:rPr lang="en-US">
                <a:highlight>
                  <a:srgbClr val="FFFF00"/>
                </a:highlight>
              </a:rPr>
              <a:t>integrate instruction and assessment</a:t>
            </a:r>
            <a:r>
              <a:rPr lang="en-US"/>
              <a:t> to inform one another</a:t>
            </a:r>
          </a:p>
          <a:p>
            <a:r>
              <a:rPr lang="en-US"/>
              <a:t>provide </a:t>
            </a:r>
            <a:r>
              <a:rPr lang="en-US">
                <a:highlight>
                  <a:srgbClr val="FFFF00"/>
                </a:highlight>
              </a:rPr>
              <a:t>instruction and assessment that align to academic goals</a:t>
            </a:r>
            <a:r>
              <a:rPr lang="en-US"/>
              <a:t> for students with the most significant cognitive disabilities </a:t>
            </a:r>
          </a:p>
          <a:p>
            <a:endParaRPr lang="en-US"/>
          </a:p>
        </p:txBody>
      </p:sp>
    </p:spTree>
    <p:extLst>
      <p:ext uri="{BB962C8B-B14F-4D97-AF65-F5344CB8AC3E}">
        <p14:creationId xmlns:p14="http://schemas.microsoft.com/office/powerpoint/2010/main" val="894304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0880-9490-E14C-9A3E-AAFD16FD4376}"/>
              </a:ext>
            </a:extLst>
          </p:cNvPr>
          <p:cNvSpPr>
            <a:spLocks noGrp="1"/>
          </p:cNvSpPr>
          <p:nvPr>
            <p:ph type="title"/>
          </p:nvPr>
        </p:nvSpPr>
        <p:spPr/>
        <p:txBody>
          <a:bodyPr/>
          <a:lstStyle/>
          <a:p>
            <a:r>
              <a:rPr lang="en-US"/>
              <a:t>Testlets</a:t>
            </a:r>
          </a:p>
        </p:txBody>
      </p:sp>
      <p:sp>
        <p:nvSpPr>
          <p:cNvPr id="3" name="Content Placeholder 2">
            <a:extLst>
              <a:ext uri="{FF2B5EF4-FFF2-40B4-BE49-F238E27FC236}">
                <a16:creationId xmlns:a16="http://schemas.microsoft.com/office/drawing/2014/main" id="{40521E2C-C84C-054B-B885-52C0BF3228D8}"/>
              </a:ext>
            </a:extLst>
          </p:cNvPr>
          <p:cNvSpPr>
            <a:spLocks noGrp="1"/>
          </p:cNvSpPr>
          <p:nvPr>
            <p:ph idx="1"/>
          </p:nvPr>
        </p:nvSpPr>
        <p:spPr>
          <a:xfrm>
            <a:off x="1270753" y="1701717"/>
            <a:ext cx="10044417" cy="4525963"/>
          </a:xfrm>
        </p:spPr>
        <p:txBody>
          <a:bodyPr vert="horz" lIns="91440" tIns="45720" rIns="91440" bIns="45720" rtlCol="0" anchor="t">
            <a:normAutofit/>
          </a:bodyPr>
          <a:lstStyle/>
          <a:p>
            <a:pPr marL="0" indent="0">
              <a:buNone/>
            </a:pPr>
            <a:endParaRPr lang="en-US"/>
          </a:p>
          <a:p>
            <a:pPr lvl="1"/>
            <a:r>
              <a:rPr lang="en-US"/>
              <a:t>The assessment for each subject is comprised of a series of short assessments called </a:t>
            </a:r>
            <a:r>
              <a:rPr lang="en-US" b="1" err="1"/>
              <a:t>testlets</a:t>
            </a:r>
            <a:r>
              <a:rPr lang="en-US"/>
              <a:t>. (this is the same format)</a:t>
            </a:r>
          </a:p>
          <a:p>
            <a:pPr lvl="1"/>
            <a:r>
              <a:rPr lang="en-US"/>
              <a:t>All </a:t>
            </a:r>
            <a:r>
              <a:rPr lang="en-US" err="1"/>
              <a:t>testlets</a:t>
            </a:r>
            <a:r>
              <a:rPr lang="en-US"/>
              <a:t> (fall and spring) are secure and are part of the accountability score in the spring.</a:t>
            </a:r>
          </a:p>
          <a:p>
            <a:pPr lvl="1"/>
            <a:r>
              <a:rPr lang="en-US" err="1"/>
              <a:t>Testlets</a:t>
            </a:r>
            <a:r>
              <a:rPr lang="en-US"/>
              <a:t> are completed across multiple sessions during each assessment window rather than a single sitting.</a:t>
            </a:r>
            <a:endParaRPr lang="en-US" b="1"/>
          </a:p>
          <a:p>
            <a:pPr lvl="1"/>
            <a:r>
              <a:rPr lang="en-US"/>
              <a:t>The number of </a:t>
            </a:r>
            <a:r>
              <a:rPr lang="en-US" err="1"/>
              <a:t>testlets</a:t>
            </a:r>
            <a:r>
              <a:rPr lang="en-US"/>
              <a:t> a student completes varies by grade and subject.</a:t>
            </a:r>
          </a:p>
          <a:p>
            <a:pPr lvl="1"/>
            <a:r>
              <a:rPr lang="en-US"/>
              <a:t>Each </a:t>
            </a:r>
            <a:r>
              <a:rPr lang="en-US" err="1"/>
              <a:t>testlet</a:t>
            </a:r>
            <a:r>
              <a:rPr lang="en-US"/>
              <a:t> assesses a single Essential Element at a single linkage level.</a:t>
            </a:r>
          </a:p>
          <a:p>
            <a:pPr lvl="2"/>
            <a:r>
              <a:rPr lang="en-US"/>
              <a:t>Writing </a:t>
            </a:r>
            <a:r>
              <a:rPr lang="en-US" err="1"/>
              <a:t>testlets</a:t>
            </a:r>
            <a:r>
              <a:rPr lang="en-US"/>
              <a:t> are the only exceptions. </a:t>
            </a:r>
          </a:p>
        </p:txBody>
      </p:sp>
    </p:spTree>
    <p:extLst>
      <p:ext uri="{BB962C8B-B14F-4D97-AF65-F5344CB8AC3E}">
        <p14:creationId xmlns:p14="http://schemas.microsoft.com/office/powerpoint/2010/main" val="15311143"/>
      </p:ext>
    </p:extLst>
  </p:cSld>
  <p:clrMapOvr>
    <a:masterClrMapping/>
  </p:clrMapOvr>
  <mc:AlternateContent xmlns:mc="http://schemas.openxmlformats.org/markup-compatibility/2006">
    <mc:Choice xmlns:p14="http://schemas.microsoft.com/office/powerpoint/2010/main" Requires="p14">
      <p:transition spd="slow" p14:dur="2000" advTm="24323"/>
    </mc:Choice>
    <mc:Fallback>
      <p:transition spd="slow" advTm="2432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86CADB-AE58-03E1-8C2A-75BB9F21E75A}"/>
              </a:ext>
            </a:extLst>
          </p:cNvPr>
          <p:cNvSpPr>
            <a:spLocks noGrp="1"/>
          </p:cNvSpPr>
          <p:nvPr>
            <p:ph type="title"/>
          </p:nvPr>
        </p:nvSpPr>
        <p:spPr/>
        <p:txBody>
          <a:bodyPr/>
          <a:lstStyle/>
          <a:p>
            <a:r>
              <a:rPr lang="en-US"/>
              <a:t>Preparing for the Shift</a:t>
            </a:r>
          </a:p>
        </p:txBody>
      </p:sp>
    </p:spTree>
    <p:extLst>
      <p:ext uri="{BB962C8B-B14F-4D97-AF65-F5344CB8AC3E}">
        <p14:creationId xmlns:p14="http://schemas.microsoft.com/office/powerpoint/2010/main" val="558329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FD7D-36B7-2F82-338C-AD8E4AC13FCA}"/>
              </a:ext>
            </a:extLst>
          </p:cNvPr>
          <p:cNvSpPr>
            <a:spLocks noGrp="1"/>
          </p:cNvSpPr>
          <p:nvPr>
            <p:ph type="title"/>
          </p:nvPr>
        </p:nvSpPr>
        <p:spPr/>
        <p:txBody>
          <a:bodyPr/>
          <a:lstStyle/>
          <a:p>
            <a:r>
              <a:rPr lang="en-US"/>
              <a:t>Preparing for the shift</a:t>
            </a:r>
          </a:p>
        </p:txBody>
      </p:sp>
      <p:sp>
        <p:nvSpPr>
          <p:cNvPr id="3" name="Content Placeholder 2">
            <a:extLst>
              <a:ext uri="{FF2B5EF4-FFF2-40B4-BE49-F238E27FC236}">
                <a16:creationId xmlns:a16="http://schemas.microsoft.com/office/drawing/2014/main" id="{6AE8A44D-4CD7-141C-0489-43E396D9393C}"/>
              </a:ext>
            </a:extLst>
          </p:cNvPr>
          <p:cNvSpPr>
            <a:spLocks noGrp="1"/>
          </p:cNvSpPr>
          <p:nvPr>
            <p:ph idx="1"/>
          </p:nvPr>
        </p:nvSpPr>
        <p:spPr/>
        <p:txBody>
          <a:bodyPr vert="horz" lIns="91440" tIns="45720" rIns="91440" bIns="45720" rtlCol="0" anchor="t">
            <a:normAutofit/>
          </a:bodyPr>
          <a:lstStyle/>
          <a:p>
            <a:r>
              <a:rPr lang="en-US"/>
              <a:t>There are steps that can be taken now to help prepare for the move to the IE model</a:t>
            </a:r>
          </a:p>
          <a:p>
            <a:pPr lvl="1"/>
            <a:r>
              <a:rPr lang="en-US"/>
              <a:t>Use of the optional Instructionally Embedded window this Fall while still testing in the spring as a Year End state</a:t>
            </a:r>
          </a:p>
          <a:p>
            <a:pPr lvl="1"/>
            <a:r>
              <a:rPr lang="en-US"/>
              <a:t>Becoming familiar with blueprints</a:t>
            </a:r>
          </a:p>
          <a:p>
            <a:pPr lvl="1"/>
            <a:r>
              <a:rPr lang="en-US"/>
              <a:t>Using score reports to inform instruction</a:t>
            </a:r>
          </a:p>
          <a:p>
            <a:endParaRPr lang="en-US"/>
          </a:p>
        </p:txBody>
      </p:sp>
    </p:spTree>
    <p:extLst>
      <p:ext uri="{BB962C8B-B14F-4D97-AF65-F5344CB8AC3E}">
        <p14:creationId xmlns:p14="http://schemas.microsoft.com/office/powerpoint/2010/main" val="393498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E0D9E-15DE-AE48-8230-6EF148FCB20F}"/>
              </a:ext>
            </a:extLst>
          </p:cNvPr>
          <p:cNvSpPr>
            <a:spLocks noGrp="1"/>
          </p:cNvSpPr>
          <p:nvPr>
            <p:ph type="title"/>
          </p:nvPr>
        </p:nvSpPr>
        <p:spPr/>
        <p:txBody>
          <a:bodyPr>
            <a:normAutofit/>
          </a:bodyPr>
          <a:lstStyle/>
          <a:p>
            <a:r>
              <a:rPr lang="en-US"/>
              <a:t>Before a Student Can be Assessed</a:t>
            </a:r>
          </a:p>
        </p:txBody>
      </p:sp>
      <p:sp>
        <p:nvSpPr>
          <p:cNvPr id="6" name="Content Placeholder 2">
            <a:extLst>
              <a:ext uri="{FF2B5EF4-FFF2-40B4-BE49-F238E27FC236}">
                <a16:creationId xmlns:a16="http://schemas.microsoft.com/office/drawing/2014/main" id="{E615E59A-8EAD-1D4C-8871-73FA172FD960}"/>
              </a:ext>
            </a:extLst>
          </p:cNvPr>
          <p:cNvSpPr>
            <a:spLocks noGrp="1"/>
          </p:cNvSpPr>
          <p:nvPr>
            <p:ph idx="1"/>
          </p:nvPr>
        </p:nvSpPr>
        <p:spPr/>
        <p:txBody>
          <a:bodyPr/>
          <a:lstStyle/>
          <a:p>
            <a:pPr>
              <a:buFont typeface="Wingdings" pitchFamily="2" charset="2"/>
              <a:buChar char="ü"/>
            </a:pPr>
            <a:r>
              <a:rPr lang="en-US"/>
              <a:t>teacher completes training</a:t>
            </a:r>
          </a:p>
          <a:p>
            <a:pPr>
              <a:buFont typeface="Wingdings" pitchFamily="2" charset="2"/>
              <a:buChar char="ü"/>
            </a:pPr>
            <a:r>
              <a:rPr lang="en-US"/>
              <a:t>teacher completes test security agreement</a:t>
            </a:r>
          </a:p>
          <a:p>
            <a:pPr>
              <a:buFont typeface="Wingdings" pitchFamily="2" charset="2"/>
              <a:buChar char="ü"/>
            </a:pPr>
            <a:r>
              <a:rPr lang="en-US"/>
              <a:t>student is enrolled</a:t>
            </a:r>
          </a:p>
          <a:p>
            <a:pPr>
              <a:buFont typeface="Wingdings" pitchFamily="2" charset="2"/>
              <a:buChar char="ü"/>
            </a:pPr>
            <a:r>
              <a:rPr lang="en-US"/>
              <a:t>student is rostered</a:t>
            </a:r>
          </a:p>
          <a:p>
            <a:pPr>
              <a:buFont typeface="Wingdings" pitchFamily="2" charset="2"/>
              <a:buChar char="ü"/>
            </a:pPr>
            <a:r>
              <a:rPr lang="en-US"/>
              <a:t>teacher completes the student’s First Contact survey</a:t>
            </a:r>
          </a:p>
        </p:txBody>
      </p:sp>
    </p:spTree>
    <p:extLst>
      <p:ext uri="{BB962C8B-B14F-4D97-AF65-F5344CB8AC3E}">
        <p14:creationId xmlns:p14="http://schemas.microsoft.com/office/powerpoint/2010/main" val="2518690325"/>
      </p:ext>
    </p:extLst>
  </p:cSld>
  <p:clrMapOvr>
    <a:masterClrMapping/>
  </p:clrMapOvr>
  <mc:AlternateContent xmlns:mc="http://schemas.openxmlformats.org/markup-compatibility/2006">
    <mc:Choice xmlns:p14="http://schemas.microsoft.com/office/powerpoint/2010/main" Requires="p14">
      <p:transition spd="slow" p14:dur="2000" advTm="17912"/>
    </mc:Choice>
    <mc:Fallback>
      <p:transition spd="slow" advTm="1791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94584-A803-CC4F-AA17-3C29110E2FBC}"/>
              </a:ext>
            </a:extLst>
          </p:cNvPr>
          <p:cNvSpPr>
            <a:spLocks noGrp="1"/>
          </p:cNvSpPr>
          <p:nvPr>
            <p:ph type="title"/>
          </p:nvPr>
        </p:nvSpPr>
        <p:spPr/>
        <p:txBody>
          <a:bodyPr/>
          <a:lstStyle/>
          <a:p>
            <a:r>
              <a:rPr lang="en-US"/>
              <a:t>Understanding the process</a:t>
            </a:r>
          </a:p>
        </p:txBody>
      </p:sp>
      <p:sp>
        <p:nvSpPr>
          <p:cNvPr id="3" name="Text Placeholder 2">
            <a:extLst>
              <a:ext uri="{FF2B5EF4-FFF2-40B4-BE49-F238E27FC236}">
                <a16:creationId xmlns:a16="http://schemas.microsoft.com/office/drawing/2014/main" id="{D7A8F4FA-F8D6-7A41-854F-89D71AA44839}"/>
              </a:ext>
            </a:extLst>
          </p:cNvPr>
          <p:cNvSpPr>
            <a:spLocks noGrp="1"/>
          </p:cNvSpPr>
          <p:nvPr>
            <p:ph type="body" idx="1"/>
          </p:nvPr>
        </p:nvSpPr>
        <p:spPr/>
        <p:txBody>
          <a:bodyPr/>
          <a:lstStyle/>
          <a:p>
            <a:r>
              <a:rPr lang="en-US"/>
              <a:t>Instructionally Embedded Assessments Optional Window</a:t>
            </a:r>
          </a:p>
        </p:txBody>
      </p:sp>
    </p:spTree>
    <p:extLst>
      <p:ext uri="{BB962C8B-B14F-4D97-AF65-F5344CB8AC3E}">
        <p14:creationId xmlns:p14="http://schemas.microsoft.com/office/powerpoint/2010/main" val="1746732186"/>
      </p:ext>
    </p:extLst>
  </p:cSld>
  <p:clrMapOvr>
    <a:masterClrMapping/>
  </p:clrMapOvr>
  <mc:AlternateContent xmlns:mc="http://schemas.openxmlformats.org/markup-compatibility/2006">
    <mc:Choice xmlns:p14="http://schemas.microsoft.com/office/powerpoint/2010/main" Requires="p14">
      <p:transition spd="slow" p14:dur="2000" advTm="3469"/>
    </mc:Choice>
    <mc:Fallback>
      <p:transition spd="slow" advTm="346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8A4FC-4ADB-56C5-C38B-78E1F2463F2C}"/>
              </a:ext>
              <a:ext uri="{C183D7F6-B498-43B3-948B-1728B52AA6E4}">
                <adec:decorative xmlns:adec="http://schemas.microsoft.com/office/drawing/2017/decorative" val="0"/>
              </a:ext>
            </a:extLst>
          </p:cNvPr>
          <p:cNvSpPr>
            <a:spLocks noGrp="1"/>
          </p:cNvSpPr>
          <p:nvPr>
            <p:ph type="title"/>
          </p:nvPr>
        </p:nvSpPr>
        <p:spPr/>
        <p:txBody>
          <a:bodyPr anchor="ctr">
            <a:normAutofit/>
          </a:bodyPr>
          <a:lstStyle/>
          <a:p>
            <a:r>
              <a:rPr lang="en-US"/>
              <a:t>At a Glance</a:t>
            </a:r>
          </a:p>
        </p:txBody>
      </p:sp>
      <p:sp>
        <p:nvSpPr>
          <p:cNvPr id="4" name="Slide Number Placeholder 3">
            <a:extLst>
              <a:ext uri="{FF2B5EF4-FFF2-40B4-BE49-F238E27FC236}">
                <a16:creationId xmlns:a16="http://schemas.microsoft.com/office/drawing/2014/main" id="{94AA0238-9D14-D309-0CC6-10485DA1063B}"/>
              </a:ext>
            </a:extLst>
          </p:cNvPr>
          <p:cNvSpPr>
            <a:spLocks noGrp="1"/>
          </p:cNvSpPr>
          <p:nvPr>
            <p:ph type="sldNum" sz="quarter" idx="12"/>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A4EB6226-725C-4143-B24A-A9EFA37342F2}" type="slidenum">
              <a:rPr lang="en-US" smtClean="0"/>
              <a:pPr>
                <a:spcAft>
                  <a:spcPts val="600"/>
                </a:spcAft>
              </a:pPr>
              <a:t>17</a:t>
            </a:fld>
            <a:endParaRPr lang="en-US"/>
          </a:p>
        </p:txBody>
      </p:sp>
      <p:pic>
        <p:nvPicPr>
          <p:cNvPr id="6" name="Picture 5" descr="This is a screenshot of the Instructionally Embedded Assessments infographic. It will be provided as a separate, accessible PDF. Its contents are shown one step at a time on the following slides.">
            <a:extLst>
              <a:ext uri="{FF2B5EF4-FFF2-40B4-BE49-F238E27FC236}">
                <a16:creationId xmlns:a16="http://schemas.microsoft.com/office/drawing/2014/main" id="{78997316-77F6-D51D-2AA9-BB4DB0476975}"/>
              </a:ext>
            </a:extLst>
          </p:cNvPr>
          <p:cNvPicPr>
            <a:picLocks noChangeAspect="1"/>
          </p:cNvPicPr>
          <p:nvPr/>
        </p:nvPicPr>
        <p:blipFill>
          <a:blip r:embed="rId2"/>
          <a:stretch>
            <a:fillRect/>
          </a:stretch>
        </p:blipFill>
        <p:spPr>
          <a:xfrm>
            <a:off x="4629150" y="21049"/>
            <a:ext cx="2686050" cy="6715129"/>
          </a:xfrm>
          <a:prstGeom prst="rect">
            <a:avLst/>
          </a:prstGeom>
          <a:noFill/>
        </p:spPr>
      </p:pic>
    </p:spTree>
    <p:extLst>
      <p:ext uri="{BB962C8B-B14F-4D97-AF65-F5344CB8AC3E}">
        <p14:creationId xmlns:p14="http://schemas.microsoft.com/office/powerpoint/2010/main" val="95592668"/>
      </p:ext>
    </p:extLst>
  </p:cSld>
  <p:clrMapOvr>
    <a:masterClrMapping/>
  </p:clrMapOvr>
  <mc:AlternateContent xmlns:mc="http://schemas.openxmlformats.org/markup-compatibility/2006">
    <mc:Choice xmlns:p14="http://schemas.microsoft.com/office/powerpoint/2010/main" Requires="p14">
      <p:transition spd="slow" p14:dur="2000" advTm="25827"/>
    </mc:Choice>
    <mc:Fallback>
      <p:transition spd="slow" advTm="2582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CD6C-0413-D52E-455F-5D3A6E11C263}"/>
              </a:ext>
            </a:extLst>
          </p:cNvPr>
          <p:cNvSpPr>
            <a:spLocks noGrp="1"/>
          </p:cNvSpPr>
          <p:nvPr>
            <p:ph type="title"/>
          </p:nvPr>
        </p:nvSpPr>
        <p:spPr/>
        <p:txBody>
          <a:bodyPr/>
          <a:lstStyle/>
          <a:p>
            <a:r>
              <a:rPr lang="en-US"/>
              <a:t>What will teachers see and do in the 2027/2028 SY?</a:t>
            </a:r>
          </a:p>
        </p:txBody>
      </p:sp>
      <p:sp>
        <p:nvSpPr>
          <p:cNvPr id="3" name="Content Placeholder 2">
            <a:extLst>
              <a:ext uri="{FF2B5EF4-FFF2-40B4-BE49-F238E27FC236}">
                <a16:creationId xmlns:a16="http://schemas.microsoft.com/office/drawing/2014/main" id="{EBB7D64C-54D1-8AE2-AC69-9DEFB5A8D0E5}"/>
              </a:ext>
            </a:extLst>
          </p:cNvPr>
          <p:cNvSpPr>
            <a:spLocks noGrp="1"/>
          </p:cNvSpPr>
          <p:nvPr>
            <p:ph type="body" idx="1"/>
          </p:nvPr>
        </p:nvSpPr>
        <p:spPr/>
        <p:txBody>
          <a:bodyPr/>
          <a:lstStyle/>
          <a:p>
            <a:r>
              <a:rPr lang="en-US"/>
              <a:t>Sandbox demonstration of IE window</a:t>
            </a:r>
          </a:p>
        </p:txBody>
      </p:sp>
    </p:spTree>
    <p:extLst>
      <p:ext uri="{BB962C8B-B14F-4D97-AF65-F5344CB8AC3E}">
        <p14:creationId xmlns:p14="http://schemas.microsoft.com/office/powerpoint/2010/main" val="4076028723"/>
      </p:ext>
    </p:extLst>
  </p:cSld>
  <p:clrMapOvr>
    <a:masterClrMapping/>
  </p:clrMapOvr>
</p:sld>
</file>

<file path=ppt/theme/theme1.xml><?xml version="1.0" encoding="utf-8"?>
<a:theme xmlns:a="http://schemas.openxmlformats.org/drawingml/2006/main" name="DLM2">
  <a:themeElements>
    <a:clrScheme name="DLM">
      <a:dk1>
        <a:srgbClr val="000000"/>
      </a:dk1>
      <a:lt1>
        <a:srgbClr val="FFFFFF"/>
      </a:lt1>
      <a:dk2>
        <a:srgbClr val="003459"/>
      </a:dk2>
      <a:lt2>
        <a:srgbClr val="E8E8E8"/>
      </a:lt2>
      <a:accent1>
        <a:srgbClr val="003357"/>
      </a:accent1>
      <a:accent2>
        <a:srgbClr val="007BFF"/>
      </a:accent2>
      <a:accent3>
        <a:srgbClr val="0051B9"/>
      </a:accent3>
      <a:accent4>
        <a:srgbClr val="88C9EE"/>
      </a:accent4>
      <a:accent5>
        <a:srgbClr val="A5002B"/>
      </a:accent5>
      <a:accent6>
        <a:srgbClr val="C56D4D"/>
      </a:accent6>
      <a:hlink>
        <a:srgbClr val="0170F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LM PowerPoint Template" id="{E15171A8-4202-FD4D-8BB0-CB2E96520787}" vid="{A941EF0E-EE41-5148-9DA7-C4BDEF3999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6F17DFC77F3C40A0734FB0826593E7" ma:contentTypeVersion="17" ma:contentTypeDescription="Create a new document." ma:contentTypeScope="" ma:versionID="8bdc877a67b61661e2a83db9e67b0e82">
  <xsd:schema xmlns:xsd="http://www.w3.org/2001/XMLSchema" xmlns:xs="http://www.w3.org/2001/XMLSchema" xmlns:p="http://schemas.microsoft.com/office/2006/metadata/properties" xmlns:ns2="362bbdd0-1885-4193-8677-ebee3d56e12b" xmlns:ns3="a52c1e24-82f5-4f48-adb8-e9c10f9af9a8" targetNamespace="http://schemas.microsoft.com/office/2006/metadata/properties" ma:root="true" ma:fieldsID="ea053ca925f1676184f12298c7f1c9a1" ns2:_="" ns3:_="">
    <xsd:import namespace="362bbdd0-1885-4193-8677-ebee3d56e12b"/>
    <xsd:import namespace="a52c1e24-82f5-4f48-adb8-e9c10f9af9a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2bbdd0-1885-4193-8677-ebee3d56e1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2c1e24-82f5-4f48-adb8-e9c10f9af9a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167bd48-4b36-425a-a08a-f9433d0452ec}" ma:internalName="TaxCatchAll" ma:showField="CatchAllData" ma:web="a52c1e24-82f5-4f48-adb8-e9c10f9af9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52c1e24-82f5-4f48-adb8-e9c10f9af9a8" xsi:nil="true"/>
    <lcf76f155ced4ddcb4097134ff3c332f xmlns="362bbdd0-1885-4193-8677-ebee3d56e12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69861D-04D8-4845-820A-BA5A9230EE4C}">
  <ds:schemaRefs>
    <ds:schemaRef ds:uri="362bbdd0-1885-4193-8677-ebee3d56e12b"/>
    <ds:schemaRef ds:uri="a52c1e24-82f5-4f48-adb8-e9c10f9af9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68E69D-0CF5-40D9-A46A-BAA7320A54B8}">
  <ds:schemaRefs>
    <ds:schemaRef ds:uri="362bbdd0-1885-4193-8677-ebee3d56e12b"/>
    <ds:schemaRef ds:uri="a52c1e24-82f5-4f48-adb8-e9c10f9af9a8"/>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00BA01E-15D8-4CF2-865D-49780017EF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DLM2</vt:lpstr>
      <vt:lpstr>DLM Moving from the Year End to Instructionally Embedded Model</vt:lpstr>
      <vt:lpstr>Objectives</vt:lpstr>
      <vt:lpstr>Model Comparison</vt:lpstr>
      <vt:lpstr>Year End Model</vt:lpstr>
      <vt:lpstr>Model Comparison—Basics</vt:lpstr>
      <vt:lpstr>Test Blueprints</vt:lpstr>
      <vt:lpstr>Recall: Test Blueprint—Year-End</vt:lpstr>
      <vt:lpstr>Test Blueprint—Instructionally Embedded</vt:lpstr>
      <vt:lpstr>Blueprint Coverage Criteria— Instructionally Embedded</vt:lpstr>
      <vt:lpstr>Goals of the Instructionally Embedded Model</vt:lpstr>
      <vt:lpstr>Goals Continued</vt:lpstr>
      <vt:lpstr>Testlets</vt:lpstr>
      <vt:lpstr>Preparing for the Shift</vt:lpstr>
      <vt:lpstr>Preparing for the shift</vt:lpstr>
      <vt:lpstr>Before a Student Can be Assessed</vt:lpstr>
      <vt:lpstr>Understanding the process</vt:lpstr>
      <vt:lpstr>At a Glance</vt:lpstr>
      <vt:lpstr>What will teachers see and do in the 2027/2028 SY?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Layman, Ronda Jones</dc:creator>
  <cp:revision>1</cp:revision>
  <dcterms:created xsi:type="dcterms:W3CDTF">2026-10-20T16:29:44Z</dcterms:created>
  <dcterms:modified xsi:type="dcterms:W3CDTF">2026-10-20T18:30:10Z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0x0101009D6F17DFC77F3C40A0734FB0826593E7</vt:lpwstr>
  </property>
  <property fmtid="{D5CDD505-2E9C-101B-9397-08002B2CF9AE}" pid="3" name="MediaServiceImageTags">
    <vt:lpwstr/>
  </property>
</Properties>
</file>