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modernComment_151_B5BCC5B3.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154_CF2726E4.xml" ContentType="application/vnd.ms-powerpoint.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88" r:id="rId4"/>
  </p:sldMasterIdLst>
  <p:notesMasterIdLst>
    <p:notesMasterId r:id="rId44"/>
  </p:notesMasterIdLst>
  <p:handoutMasterIdLst>
    <p:handoutMasterId r:id="rId45"/>
  </p:handoutMasterIdLst>
  <p:sldIdLst>
    <p:sldId id="256" r:id="rId5"/>
    <p:sldId id="286" r:id="rId6"/>
    <p:sldId id="275" r:id="rId7"/>
    <p:sldId id="337" r:id="rId8"/>
    <p:sldId id="282" r:id="rId9"/>
    <p:sldId id="263" r:id="rId10"/>
    <p:sldId id="264" r:id="rId11"/>
    <p:sldId id="266" r:id="rId12"/>
    <p:sldId id="346" r:id="rId13"/>
    <p:sldId id="276" r:id="rId14"/>
    <p:sldId id="344" r:id="rId15"/>
    <p:sldId id="347" r:id="rId16"/>
    <p:sldId id="258" r:id="rId17"/>
    <p:sldId id="259" r:id="rId18"/>
    <p:sldId id="260" r:id="rId19"/>
    <p:sldId id="261" r:id="rId20"/>
    <p:sldId id="262" r:id="rId21"/>
    <p:sldId id="277" r:id="rId22"/>
    <p:sldId id="325" r:id="rId23"/>
    <p:sldId id="348" r:id="rId24"/>
    <p:sldId id="340" r:id="rId25"/>
    <p:sldId id="342" r:id="rId26"/>
    <p:sldId id="343" r:id="rId27"/>
    <p:sldId id="341" r:id="rId28"/>
    <p:sldId id="326" r:id="rId29"/>
    <p:sldId id="327" r:id="rId30"/>
    <p:sldId id="328" r:id="rId31"/>
    <p:sldId id="329" r:id="rId32"/>
    <p:sldId id="330" r:id="rId33"/>
    <p:sldId id="331" r:id="rId34"/>
    <p:sldId id="332" r:id="rId35"/>
    <p:sldId id="283" r:id="rId36"/>
    <p:sldId id="296" r:id="rId37"/>
    <p:sldId id="345" r:id="rId38"/>
    <p:sldId id="295" r:id="rId39"/>
    <p:sldId id="285" r:id="rId40"/>
    <p:sldId id="273" r:id="rId41"/>
    <p:sldId id="339" r:id="rId42"/>
    <p:sldId id="338"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9BFABFC-0FEC-44B6-98C7-DD774FAB98CC}">
          <p14:sldIdLst>
            <p14:sldId id="256"/>
            <p14:sldId id="286"/>
            <p14:sldId id="275"/>
            <p14:sldId id="337"/>
            <p14:sldId id="282"/>
            <p14:sldId id="263"/>
            <p14:sldId id="264"/>
            <p14:sldId id="266"/>
            <p14:sldId id="346"/>
            <p14:sldId id="276"/>
            <p14:sldId id="344"/>
            <p14:sldId id="347"/>
            <p14:sldId id="258"/>
            <p14:sldId id="259"/>
            <p14:sldId id="260"/>
            <p14:sldId id="261"/>
            <p14:sldId id="262"/>
            <p14:sldId id="277"/>
            <p14:sldId id="325"/>
            <p14:sldId id="348"/>
            <p14:sldId id="340"/>
            <p14:sldId id="342"/>
            <p14:sldId id="343"/>
            <p14:sldId id="341"/>
            <p14:sldId id="326"/>
            <p14:sldId id="327"/>
            <p14:sldId id="328"/>
            <p14:sldId id="329"/>
            <p14:sldId id="330"/>
            <p14:sldId id="331"/>
            <p14:sldId id="332"/>
            <p14:sldId id="283"/>
            <p14:sldId id="296"/>
            <p14:sldId id="345"/>
            <p14:sldId id="295"/>
            <p14:sldId id="285"/>
            <p14:sldId id="273"/>
            <p14:sldId id="339"/>
            <p14:sldId id="33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9FAB73D-4238-F347-CE13-E3030559A213}" name="Karantonis, Ana" initials="AK" userId="S::Ana.Karantonis@ride.ri.gov::9e28b719-e9dc-4368-9bfb-556314556258" providerId="AD"/>
  <p188:author id="{9B56B060-874C-BBE9-09C0-5B3B5E386981}" name="Bass, Tobie" initials="TB" userId="S::Tobie.Bass@ride.ri.gov::94a8f364-757a-4888-970c-5f7307e2bea1" providerId="AD"/>
  <p188:author id="{FEFE4C97-E095-DF78-DF4F-81A9966E1C1C}" name="Bass, Tobie" initials="BT" userId="S::tobie.bass@ride.ri.gov::94a8f364-757a-4888-970c-5f7307e2bea1" providerId="AD"/>
  <p188:author id="{0D7412B6-517D-3957-9763-203F55D1250F}" name="Karantonis, Ana" initials="KA" userId="S::ana.karantonis@ride.ri.gov::9e28b719-e9dc-4368-9bfb-556314556258" providerId="AD"/>
  <p188:author id="{9C4A7EBE-E2CD-9792-3555-24EFDAB91B26}" name="Branco, Jacqueline" initials="BJ" userId="S::jacqueline.branco@ride.ri.gov::a788f9fe-ba88-4edc-801c-e1dfa710057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ynch, Phyllis" initials="LP" lastIdx="1" clrIdx="0">
    <p:extLst>
      <p:ext uri="{19B8F6BF-5375-455C-9EA6-DF929625EA0E}">
        <p15:presenceInfo xmlns:p15="http://schemas.microsoft.com/office/powerpoint/2012/main" userId="S::phyllis.lynch@ride.ri.gov::acc2e560-7653-4334-a4b8-610d757b77b2" providerId="AD"/>
      </p:ext>
    </p:extLst>
  </p:cmAuthor>
  <p:cmAuthor id="2" name="Phyllis Lynch" initials="PL" lastIdx="1" clrIdx="1">
    <p:extLst>
      <p:ext uri="{19B8F6BF-5375-455C-9EA6-DF929625EA0E}">
        <p15:presenceInfo xmlns:p15="http://schemas.microsoft.com/office/powerpoint/2012/main" userId="Phyllis Lynch" providerId="None"/>
      </p:ext>
    </p:extLst>
  </p:cmAuthor>
  <p:cmAuthor id="3" name="Heineke, Heather" initials="HH" lastIdx="6" clrIdx="2">
    <p:extLst>
      <p:ext uri="{19B8F6BF-5375-455C-9EA6-DF929625EA0E}">
        <p15:presenceInfo xmlns:p15="http://schemas.microsoft.com/office/powerpoint/2012/main" userId="S::Heather.Heineke@ride.ri.gov::b3e78bc3-1843-456d-9519-a6e9f3eeff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2CBB4F-AD24-C1C7-C019-87671A5CBC21}" v="177" dt="2024-11-01T19:03:29.767"/>
    <p1510:client id="{481CD1E2-C11C-D22D-C084-7EC97FED3696}" v="16" dt="2024-11-01T14:42:27.217"/>
    <p1510:client id="{A5DE3217-6000-3176-ED28-1F95A1CD0797}" v="2" dt="2024-11-01T19:11:19.514"/>
    <p1510:client id="{FD3C4F5D-EC34-2B8D-4AB5-0C1BA1E421F1}" v="4" dt="2024-11-01T19:07:17.2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52"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omments/modernComment_151_B5BCC5B3.xml><?xml version="1.0" encoding="utf-8"?>
<p188:cmLst xmlns:a="http://schemas.openxmlformats.org/drawingml/2006/main" xmlns:r="http://schemas.openxmlformats.org/officeDocument/2006/relationships" xmlns:p188="http://schemas.microsoft.com/office/powerpoint/2018/8/main">
  <p188:cm id="{353AFFB9-9AF9-4C6D-81D6-C4120462899E}" authorId="{FEFE4C97-E095-DF78-DF4F-81A9966E1C1C}" status="resolved" created="2024-10-29T16:23:37.298" complete="100000">
    <pc:sldMkLst xmlns:pc="http://schemas.microsoft.com/office/powerpoint/2013/main/command">
      <pc:docMk/>
      <pc:sldMk cId="3049047475" sldId="337"/>
    </pc:sldMkLst>
    <p188:replyLst>
      <p188:reply id="{14FDD582-5D80-4359-8266-8DADBF76DFA9}" authorId="{89FAB73D-4238-F347-CE13-E3030559A213}" created="2024-10-29T17:47:45.533">
        <p188:txBody>
          <a:bodyPr/>
          <a:lstStyle/>
          <a:p>
            <a:r>
              <a:rPr lang="en-US"/>
              <a:t>Removed language - not sure what the purpose was originally</a:t>
            </a:r>
          </a:p>
        </p188:txBody>
      </p188:reply>
    </p188:replyLst>
    <p188:txBody>
      <a:bodyPr/>
      <a:lstStyle/>
      <a:p>
        <a:r>
          <a:rPr lang="en-US"/>
          <a:t>Should the wording in first box be "equitable access to language instructional programs"?</a:t>
        </a:r>
      </a:p>
    </p188:txBody>
  </p188:cm>
</p188:cmLst>
</file>

<file path=ppt/comments/modernComment_154_CF2726E4.xml><?xml version="1.0" encoding="utf-8"?>
<p188:cmLst xmlns:a="http://schemas.openxmlformats.org/drawingml/2006/main" xmlns:r="http://schemas.openxmlformats.org/officeDocument/2006/relationships" xmlns:p188="http://schemas.microsoft.com/office/powerpoint/2018/8/main">
  <p188:cm id="{1D884E3F-F7D3-4FE2-8093-37356589CCA4}" authorId="{FEFE4C97-E095-DF78-DF4F-81A9966E1C1C}" status="resolved" created="2024-10-29T16:29:36.669" complete="100000">
    <pc:sldMkLst xmlns:pc="http://schemas.microsoft.com/office/powerpoint/2013/main/command">
      <pc:docMk/>
      <pc:sldMk cId="3475449572" sldId="340"/>
    </pc:sldMkLst>
    <p188:replyLst>
      <p188:reply id="{2EEBAC3B-03FB-44D0-BBC5-0983DCB0977E}" authorId="{0D7412B6-517D-3957-9763-203F55D1250F}" created="2024-11-01T14:30:54.451">
        <p188:txBody>
          <a:bodyPr/>
          <a:lstStyle/>
          <a:p>
            <a:r>
              <a:rPr lang="en-US"/>
              <a:t>that would be great - will you please add a slide?</a:t>
            </a:r>
          </a:p>
        </p188:txBody>
      </p188:reply>
    </p188:replyLst>
    <p188:txBody>
      <a:bodyPr/>
      <a:lstStyle/>
      <a:p>
        <a:r>
          <a:rPr lang="en-US"/>
          <a:t>Would it be possible to add a slide for student practice schedule?</a:t>
        </a:r>
      </a:p>
    </p188:txBody>
  </p188:cm>
</p188:cmLst>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7065AB-3879-4040-9366-48490FF767CC}" type="doc">
      <dgm:prSet loTypeId="urn:microsoft.com/office/officeart/2005/8/layout/default" loCatId="list" qsTypeId="urn:microsoft.com/office/officeart/2005/8/quickstyle/simple1" qsCatId="simple" csTypeId="urn:microsoft.com/office/officeart/2005/8/colors/accent2_1" csCatId="accent2" phldr="1"/>
      <dgm:spPr/>
      <dgm:t>
        <a:bodyPr/>
        <a:lstStyle/>
        <a:p>
          <a:endParaRPr lang="en-US"/>
        </a:p>
      </dgm:t>
    </dgm:pt>
    <dgm:pt modelId="{B51B8E45-ACFB-4FFC-A269-247439762CB8}">
      <dgm:prSet/>
      <dgm:spPr/>
      <dgm:t>
        <a:bodyPr/>
        <a:lstStyle/>
        <a:p>
          <a:pPr rtl="0"/>
          <a:r>
            <a:rPr lang="en-US" b="0" i="0">
              <a:latin typeface="Arial"/>
              <a:cs typeface="Arial"/>
            </a:rPr>
            <a:t>The </a:t>
          </a:r>
          <a:r>
            <a:rPr lang="en-US" b="1" i="0">
              <a:latin typeface="Arial"/>
            </a:rPr>
            <a:t>ACCESS for ELLs</a:t>
          </a:r>
          <a:r>
            <a:rPr lang="en-US" b="0" i="0">
              <a:latin typeface="Arial"/>
              <a:cs typeface="Arial"/>
            </a:rPr>
            <a:t> </a:t>
          </a:r>
          <a:r>
            <a:rPr lang="en-US" b="0" i="0">
              <a:latin typeface="Arial"/>
            </a:rPr>
            <a:t>is</a:t>
          </a:r>
          <a:r>
            <a:rPr lang="en-US" b="0" i="0">
              <a:latin typeface="Arial"/>
              <a:cs typeface="Arial"/>
            </a:rPr>
            <a:t> administered</a:t>
          </a:r>
          <a:r>
            <a:rPr lang="en-US" b="0" i="0">
              <a:latin typeface="Arial"/>
            </a:rPr>
            <a:t> to all MLLs in grades K-12 </a:t>
          </a:r>
          <a:r>
            <a:rPr lang="en-US" b="0" i="0">
              <a:latin typeface="Arial"/>
              <a:cs typeface="Arial"/>
            </a:rPr>
            <a:t>in Rhode Island</a:t>
          </a:r>
          <a:r>
            <a:rPr lang="en-US" b="0" i="0">
              <a:latin typeface="Arial"/>
            </a:rPr>
            <a:t>.</a:t>
          </a:r>
          <a:endParaRPr lang="en-US">
            <a:latin typeface="Arial"/>
            <a:cs typeface="Arial"/>
          </a:endParaRPr>
        </a:p>
      </dgm:t>
    </dgm:pt>
    <dgm:pt modelId="{EF371384-7AC1-4F5A-A544-48C2CB1DE77B}" type="parTrans" cxnId="{7BB88B8B-20D0-4137-B1B9-95634A23B4F0}">
      <dgm:prSet/>
      <dgm:spPr/>
      <dgm:t>
        <a:bodyPr/>
        <a:lstStyle/>
        <a:p>
          <a:endParaRPr lang="en-US"/>
        </a:p>
      </dgm:t>
    </dgm:pt>
    <dgm:pt modelId="{2A9D95E2-8571-42FF-9335-CD8255A29FA2}" type="sibTrans" cxnId="{7BB88B8B-20D0-4137-B1B9-95634A23B4F0}">
      <dgm:prSet/>
      <dgm:spPr/>
      <dgm:t>
        <a:bodyPr/>
        <a:lstStyle/>
        <a:p>
          <a:endParaRPr lang="en-US"/>
        </a:p>
      </dgm:t>
    </dgm:pt>
    <dgm:pt modelId="{89630303-9B4A-4D19-A83B-54204EFA75D8}">
      <dgm:prSet/>
      <dgm:spPr/>
      <dgm:t>
        <a:bodyPr/>
        <a:lstStyle/>
        <a:p>
          <a:pPr rtl="0"/>
          <a:r>
            <a:rPr lang="en-US" b="0" i="0">
              <a:latin typeface="Arial"/>
              <a:cs typeface="Arial"/>
            </a:rPr>
            <a:t>The </a:t>
          </a:r>
          <a:r>
            <a:rPr lang="en-US" b="1" i="0">
              <a:latin typeface="Arial"/>
            </a:rPr>
            <a:t>Alternate ACCESS</a:t>
          </a:r>
          <a:r>
            <a:rPr lang="en-US" b="0" i="0">
              <a:latin typeface="Arial"/>
            </a:rPr>
            <a:t> is administered</a:t>
          </a:r>
          <a:r>
            <a:rPr lang="en-US" b="0" i="0">
              <a:latin typeface="Arial"/>
              <a:cs typeface="Arial"/>
            </a:rPr>
            <a:t> to M</a:t>
          </a:r>
          <a:r>
            <a:rPr lang="en-US" b="0" i="0">
              <a:latin typeface="Arial"/>
            </a:rPr>
            <a:t>LLs </a:t>
          </a:r>
          <a:r>
            <a:rPr lang="en-US" b="0" i="0">
              <a:latin typeface="Arial"/>
              <a:cs typeface="Arial"/>
            </a:rPr>
            <a:t>with significant cognitive disabilities in</a:t>
          </a:r>
          <a:r>
            <a:rPr lang="en-US" b="0" i="0">
              <a:latin typeface="Arial"/>
            </a:rPr>
            <a:t> </a:t>
          </a:r>
          <a:r>
            <a:rPr lang="en-US" b="0" i="0">
              <a:latin typeface="Arial"/>
              <a:cs typeface="Arial"/>
            </a:rPr>
            <a:t>grades</a:t>
          </a:r>
          <a:r>
            <a:rPr lang="en-US" b="0" i="0">
              <a:latin typeface="Arial"/>
            </a:rPr>
            <a:t> K-12. </a:t>
          </a:r>
          <a:endParaRPr lang="en-US">
            <a:latin typeface="Arial"/>
            <a:cs typeface="Arial"/>
          </a:endParaRPr>
        </a:p>
      </dgm:t>
    </dgm:pt>
    <dgm:pt modelId="{AAE655D8-D8FD-427F-B125-D0B0066CB962}" type="parTrans" cxnId="{4F7DA7C5-3621-441D-852A-B922DF8D080E}">
      <dgm:prSet/>
      <dgm:spPr/>
      <dgm:t>
        <a:bodyPr/>
        <a:lstStyle/>
        <a:p>
          <a:endParaRPr lang="en-US"/>
        </a:p>
      </dgm:t>
    </dgm:pt>
    <dgm:pt modelId="{DD71E249-4745-4A5D-B275-7D8821B097C6}" type="sibTrans" cxnId="{4F7DA7C5-3621-441D-852A-B922DF8D080E}">
      <dgm:prSet/>
      <dgm:spPr/>
      <dgm:t>
        <a:bodyPr/>
        <a:lstStyle/>
        <a:p>
          <a:endParaRPr lang="en-US"/>
        </a:p>
      </dgm:t>
    </dgm:pt>
    <dgm:pt modelId="{F35DA8B6-94C0-43F9-85D1-604740D82626}" type="pres">
      <dgm:prSet presAssocID="{D87065AB-3879-4040-9366-48490FF767CC}" presName="diagram" presStyleCnt="0">
        <dgm:presLayoutVars>
          <dgm:dir/>
          <dgm:resizeHandles val="exact"/>
        </dgm:presLayoutVars>
      </dgm:prSet>
      <dgm:spPr/>
    </dgm:pt>
    <dgm:pt modelId="{DD4A2EF2-1A2B-4B0E-BF10-355C3A3CD3E9}" type="pres">
      <dgm:prSet presAssocID="{B51B8E45-ACFB-4FFC-A269-247439762CB8}" presName="node" presStyleLbl="node1" presStyleIdx="0" presStyleCnt="2">
        <dgm:presLayoutVars>
          <dgm:bulletEnabled val="1"/>
        </dgm:presLayoutVars>
      </dgm:prSet>
      <dgm:spPr/>
    </dgm:pt>
    <dgm:pt modelId="{409F4868-5B04-40EB-A517-630C6B5F44BB}" type="pres">
      <dgm:prSet presAssocID="{2A9D95E2-8571-42FF-9335-CD8255A29FA2}" presName="sibTrans" presStyleCnt="0"/>
      <dgm:spPr/>
    </dgm:pt>
    <dgm:pt modelId="{CA9DA872-9370-44A2-AE64-C855597D70B6}" type="pres">
      <dgm:prSet presAssocID="{89630303-9B4A-4D19-A83B-54204EFA75D8}" presName="node" presStyleLbl="node1" presStyleIdx="1" presStyleCnt="2">
        <dgm:presLayoutVars>
          <dgm:bulletEnabled val="1"/>
        </dgm:presLayoutVars>
      </dgm:prSet>
      <dgm:spPr/>
    </dgm:pt>
  </dgm:ptLst>
  <dgm:cxnLst>
    <dgm:cxn modelId="{32A00760-9693-4010-8634-9DB8DC8AB3F1}" type="presOf" srcId="{89630303-9B4A-4D19-A83B-54204EFA75D8}" destId="{CA9DA872-9370-44A2-AE64-C855597D70B6}" srcOrd="0" destOrd="0" presId="urn:microsoft.com/office/officeart/2005/8/layout/default"/>
    <dgm:cxn modelId="{B303FC67-BE2F-4FBF-B3A6-A11A328166E3}" type="presOf" srcId="{B51B8E45-ACFB-4FFC-A269-247439762CB8}" destId="{DD4A2EF2-1A2B-4B0E-BF10-355C3A3CD3E9}" srcOrd="0" destOrd="0" presId="urn:microsoft.com/office/officeart/2005/8/layout/default"/>
    <dgm:cxn modelId="{EF3DDC83-D972-4643-BD45-59A6A4478B8A}" type="presOf" srcId="{D87065AB-3879-4040-9366-48490FF767CC}" destId="{F35DA8B6-94C0-43F9-85D1-604740D82626}" srcOrd="0" destOrd="0" presId="urn:microsoft.com/office/officeart/2005/8/layout/default"/>
    <dgm:cxn modelId="{7BB88B8B-20D0-4137-B1B9-95634A23B4F0}" srcId="{D87065AB-3879-4040-9366-48490FF767CC}" destId="{B51B8E45-ACFB-4FFC-A269-247439762CB8}" srcOrd="0" destOrd="0" parTransId="{EF371384-7AC1-4F5A-A544-48C2CB1DE77B}" sibTransId="{2A9D95E2-8571-42FF-9335-CD8255A29FA2}"/>
    <dgm:cxn modelId="{4F7DA7C5-3621-441D-852A-B922DF8D080E}" srcId="{D87065AB-3879-4040-9366-48490FF767CC}" destId="{89630303-9B4A-4D19-A83B-54204EFA75D8}" srcOrd="1" destOrd="0" parTransId="{AAE655D8-D8FD-427F-B125-D0B0066CB962}" sibTransId="{DD71E249-4745-4A5D-B275-7D8821B097C6}"/>
    <dgm:cxn modelId="{E1914EBA-10F9-4374-94D8-C2EBAEA63E9C}" type="presParOf" srcId="{F35DA8B6-94C0-43F9-85D1-604740D82626}" destId="{DD4A2EF2-1A2B-4B0E-BF10-355C3A3CD3E9}" srcOrd="0" destOrd="0" presId="urn:microsoft.com/office/officeart/2005/8/layout/default"/>
    <dgm:cxn modelId="{6EC9D491-1619-420F-8EDC-2959DDF249E9}" type="presParOf" srcId="{F35DA8B6-94C0-43F9-85D1-604740D82626}" destId="{409F4868-5B04-40EB-A517-630C6B5F44BB}" srcOrd="1" destOrd="0" presId="urn:microsoft.com/office/officeart/2005/8/layout/default"/>
    <dgm:cxn modelId="{1DCCA4B2-D1A9-41B4-965F-893E8BD0059C}" type="presParOf" srcId="{F35DA8B6-94C0-43F9-85D1-604740D82626}" destId="{CA9DA872-9370-44A2-AE64-C855597D70B6}"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640516-D556-4216-932D-EE377AE438BF}" type="doc">
      <dgm:prSet loTypeId="urn:microsoft.com/office/officeart/2005/8/layout/hProcess9" loCatId="process" qsTypeId="urn:microsoft.com/office/officeart/2005/8/quickstyle/simple1" qsCatId="simple" csTypeId="urn:microsoft.com/office/officeart/2005/8/colors/accent1_2" csCatId="accent1" phldr="1"/>
      <dgm:spPr/>
    </dgm:pt>
    <dgm:pt modelId="{2749A16B-3E05-40EC-9D71-EA566F5C8E98}">
      <dgm:prSet phldrT="[Text]"/>
      <dgm:spPr/>
      <dgm:t>
        <a:bodyPr/>
        <a:lstStyle/>
        <a:p>
          <a:r>
            <a:rPr lang="en-US"/>
            <a:t>Area of Need</a:t>
          </a:r>
        </a:p>
      </dgm:t>
    </dgm:pt>
    <dgm:pt modelId="{5AC9A77E-0DE2-466A-A78C-63E7BDBBB97D}" type="parTrans" cxnId="{7FBBA320-7CD5-4FE0-B86A-AE89497D485A}">
      <dgm:prSet/>
      <dgm:spPr/>
      <dgm:t>
        <a:bodyPr/>
        <a:lstStyle/>
        <a:p>
          <a:endParaRPr lang="en-US"/>
        </a:p>
      </dgm:t>
    </dgm:pt>
    <dgm:pt modelId="{99AA9AA8-5AEF-4ED3-88E8-E2D1C2345256}" type="sibTrans" cxnId="{7FBBA320-7CD5-4FE0-B86A-AE89497D485A}">
      <dgm:prSet/>
      <dgm:spPr/>
      <dgm:t>
        <a:bodyPr/>
        <a:lstStyle/>
        <a:p>
          <a:endParaRPr lang="en-US"/>
        </a:p>
      </dgm:t>
    </dgm:pt>
    <dgm:pt modelId="{204D39F3-5AC0-4037-894F-DDD67FDB4F7E}">
      <dgm:prSet phldrT="[Text]"/>
      <dgm:spPr/>
      <dgm:t>
        <a:bodyPr/>
        <a:lstStyle/>
        <a:p>
          <a:r>
            <a:rPr lang="en-US"/>
            <a:t>Evidence/Data</a:t>
          </a:r>
        </a:p>
      </dgm:t>
    </dgm:pt>
    <dgm:pt modelId="{B8363F12-0BC1-4797-95DB-D648CE42C6DD}" type="parTrans" cxnId="{5C3CF867-B89D-40C0-9481-AAC0AAE12B5C}">
      <dgm:prSet/>
      <dgm:spPr/>
      <dgm:t>
        <a:bodyPr/>
        <a:lstStyle/>
        <a:p>
          <a:endParaRPr lang="en-US"/>
        </a:p>
      </dgm:t>
    </dgm:pt>
    <dgm:pt modelId="{76462129-83CE-459A-9BDA-C1FDD7E2951A}" type="sibTrans" cxnId="{5C3CF867-B89D-40C0-9481-AAC0AAE12B5C}">
      <dgm:prSet/>
      <dgm:spPr/>
      <dgm:t>
        <a:bodyPr/>
        <a:lstStyle/>
        <a:p>
          <a:endParaRPr lang="en-US"/>
        </a:p>
      </dgm:t>
    </dgm:pt>
    <dgm:pt modelId="{E7FBBD80-683B-4160-B1C3-1E60AC088C00}">
      <dgm:prSet phldrT="[Text]"/>
      <dgm:spPr/>
      <dgm:t>
        <a:bodyPr/>
        <a:lstStyle/>
        <a:p>
          <a:r>
            <a:rPr lang="en-US"/>
            <a:t>Accommodation/</a:t>
          </a:r>
        </a:p>
        <a:p>
          <a:r>
            <a:rPr lang="en-US"/>
            <a:t>Modification</a:t>
          </a:r>
        </a:p>
      </dgm:t>
    </dgm:pt>
    <dgm:pt modelId="{11F17E08-71D6-41EC-928F-6DC026BD3AFC}" type="parTrans" cxnId="{3F0B4BE8-CEA9-4B3D-9C38-D6C080ABF4F9}">
      <dgm:prSet/>
      <dgm:spPr/>
      <dgm:t>
        <a:bodyPr/>
        <a:lstStyle/>
        <a:p>
          <a:endParaRPr lang="en-US"/>
        </a:p>
      </dgm:t>
    </dgm:pt>
    <dgm:pt modelId="{54FD9A28-36C6-4581-8695-471270F6D259}" type="sibTrans" cxnId="{3F0B4BE8-CEA9-4B3D-9C38-D6C080ABF4F9}">
      <dgm:prSet/>
      <dgm:spPr/>
      <dgm:t>
        <a:bodyPr/>
        <a:lstStyle/>
        <a:p>
          <a:endParaRPr lang="en-US"/>
        </a:p>
      </dgm:t>
    </dgm:pt>
    <dgm:pt modelId="{8A369EBB-08E3-45FA-8FB2-EB9BB48BF6ED}" type="pres">
      <dgm:prSet presAssocID="{F1640516-D556-4216-932D-EE377AE438BF}" presName="CompostProcess" presStyleCnt="0">
        <dgm:presLayoutVars>
          <dgm:dir/>
          <dgm:resizeHandles val="exact"/>
        </dgm:presLayoutVars>
      </dgm:prSet>
      <dgm:spPr/>
    </dgm:pt>
    <dgm:pt modelId="{5D3C1CAE-9163-49B7-8CDA-D4EB17D53E60}" type="pres">
      <dgm:prSet presAssocID="{F1640516-D556-4216-932D-EE377AE438BF}" presName="arrow" presStyleLbl="bgShp" presStyleIdx="0" presStyleCnt="1"/>
      <dgm:spPr/>
    </dgm:pt>
    <dgm:pt modelId="{3EE71E68-6CF2-4C18-837F-D7CA91AA6C2F}" type="pres">
      <dgm:prSet presAssocID="{F1640516-D556-4216-932D-EE377AE438BF}" presName="linearProcess" presStyleCnt="0"/>
      <dgm:spPr/>
    </dgm:pt>
    <dgm:pt modelId="{71413715-975A-44B8-9978-6806DD166FAA}" type="pres">
      <dgm:prSet presAssocID="{2749A16B-3E05-40EC-9D71-EA566F5C8E98}" presName="textNode" presStyleLbl="node1" presStyleIdx="0" presStyleCnt="3">
        <dgm:presLayoutVars>
          <dgm:bulletEnabled val="1"/>
        </dgm:presLayoutVars>
      </dgm:prSet>
      <dgm:spPr/>
    </dgm:pt>
    <dgm:pt modelId="{EAC4C7F5-7C2F-4CED-A5F9-0D0A693CCD85}" type="pres">
      <dgm:prSet presAssocID="{99AA9AA8-5AEF-4ED3-88E8-E2D1C2345256}" presName="sibTrans" presStyleCnt="0"/>
      <dgm:spPr/>
    </dgm:pt>
    <dgm:pt modelId="{FB8BA5E8-2E0C-4497-BA44-8BB977A48933}" type="pres">
      <dgm:prSet presAssocID="{204D39F3-5AC0-4037-894F-DDD67FDB4F7E}" presName="textNode" presStyleLbl="node1" presStyleIdx="1" presStyleCnt="3">
        <dgm:presLayoutVars>
          <dgm:bulletEnabled val="1"/>
        </dgm:presLayoutVars>
      </dgm:prSet>
      <dgm:spPr/>
    </dgm:pt>
    <dgm:pt modelId="{B2506063-4BD4-439D-9C0F-845C42EA8047}" type="pres">
      <dgm:prSet presAssocID="{76462129-83CE-459A-9BDA-C1FDD7E2951A}" presName="sibTrans" presStyleCnt="0"/>
      <dgm:spPr/>
    </dgm:pt>
    <dgm:pt modelId="{1CDDB769-7CD0-4335-8354-E4F7B8E572EE}" type="pres">
      <dgm:prSet presAssocID="{E7FBBD80-683B-4160-B1C3-1E60AC088C00}" presName="textNode" presStyleLbl="node1" presStyleIdx="2" presStyleCnt="3">
        <dgm:presLayoutVars>
          <dgm:bulletEnabled val="1"/>
        </dgm:presLayoutVars>
      </dgm:prSet>
      <dgm:spPr/>
    </dgm:pt>
  </dgm:ptLst>
  <dgm:cxnLst>
    <dgm:cxn modelId="{7FBBA320-7CD5-4FE0-B86A-AE89497D485A}" srcId="{F1640516-D556-4216-932D-EE377AE438BF}" destId="{2749A16B-3E05-40EC-9D71-EA566F5C8E98}" srcOrd="0" destOrd="0" parTransId="{5AC9A77E-0DE2-466A-A78C-63E7BDBBB97D}" sibTransId="{99AA9AA8-5AEF-4ED3-88E8-E2D1C2345256}"/>
    <dgm:cxn modelId="{92E23D36-1D9C-467F-9A7F-1C391A9F40D4}" type="presOf" srcId="{204D39F3-5AC0-4037-894F-DDD67FDB4F7E}" destId="{FB8BA5E8-2E0C-4497-BA44-8BB977A48933}" srcOrd="0" destOrd="0" presId="urn:microsoft.com/office/officeart/2005/8/layout/hProcess9"/>
    <dgm:cxn modelId="{5C3CF867-B89D-40C0-9481-AAC0AAE12B5C}" srcId="{F1640516-D556-4216-932D-EE377AE438BF}" destId="{204D39F3-5AC0-4037-894F-DDD67FDB4F7E}" srcOrd="1" destOrd="0" parTransId="{B8363F12-0BC1-4797-95DB-D648CE42C6DD}" sibTransId="{76462129-83CE-459A-9BDA-C1FDD7E2951A}"/>
    <dgm:cxn modelId="{A011B3AB-DC7C-49F9-AC82-EEA6AA8B2A2B}" type="presOf" srcId="{E7FBBD80-683B-4160-B1C3-1E60AC088C00}" destId="{1CDDB769-7CD0-4335-8354-E4F7B8E572EE}" srcOrd="0" destOrd="0" presId="urn:microsoft.com/office/officeart/2005/8/layout/hProcess9"/>
    <dgm:cxn modelId="{91F341AD-CDCC-4027-9906-1134844E75F9}" type="presOf" srcId="{F1640516-D556-4216-932D-EE377AE438BF}" destId="{8A369EBB-08E3-45FA-8FB2-EB9BB48BF6ED}" srcOrd="0" destOrd="0" presId="urn:microsoft.com/office/officeart/2005/8/layout/hProcess9"/>
    <dgm:cxn modelId="{6EE01FB4-40D9-43B0-976F-C0EC66BD7594}" type="presOf" srcId="{2749A16B-3E05-40EC-9D71-EA566F5C8E98}" destId="{71413715-975A-44B8-9978-6806DD166FAA}" srcOrd="0" destOrd="0" presId="urn:microsoft.com/office/officeart/2005/8/layout/hProcess9"/>
    <dgm:cxn modelId="{3F0B4BE8-CEA9-4B3D-9C38-D6C080ABF4F9}" srcId="{F1640516-D556-4216-932D-EE377AE438BF}" destId="{E7FBBD80-683B-4160-B1C3-1E60AC088C00}" srcOrd="2" destOrd="0" parTransId="{11F17E08-71D6-41EC-928F-6DC026BD3AFC}" sibTransId="{54FD9A28-36C6-4581-8695-471270F6D259}"/>
    <dgm:cxn modelId="{7339E1A8-357B-476E-B580-9F0A7022CD94}" type="presParOf" srcId="{8A369EBB-08E3-45FA-8FB2-EB9BB48BF6ED}" destId="{5D3C1CAE-9163-49B7-8CDA-D4EB17D53E60}" srcOrd="0" destOrd="0" presId="urn:microsoft.com/office/officeart/2005/8/layout/hProcess9"/>
    <dgm:cxn modelId="{7EE48EA1-FFD3-4A63-95A3-61E3602BAE79}" type="presParOf" srcId="{8A369EBB-08E3-45FA-8FB2-EB9BB48BF6ED}" destId="{3EE71E68-6CF2-4C18-837F-D7CA91AA6C2F}" srcOrd="1" destOrd="0" presId="urn:microsoft.com/office/officeart/2005/8/layout/hProcess9"/>
    <dgm:cxn modelId="{517D3EA9-7667-4E68-89AE-E6731F533D7F}" type="presParOf" srcId="{3EE71E68-6CF2-4C18-837F-D7CA91AA6C2F}" destId="{71413715-975A-44B8-9978-6806DD166FAA}" srcOrd="0" destOrd="0" presId="urn:microsoft.com/office/officeart/2005/8/layout/hProcess9"/>
    <dgm:cxn modelId="{72491AD9-B605-4B30-AB07-42630495807B}" type="presParOf" srcId="{3EE71E68-6CF2-4C18-837F-D7CA91AA6C2F}" destId="{EAC4C7F5-7C2F-4CED-A5F9-0D0A693CCD85}" srcOrd="1" destOrd="0" presId="urn:microsoft.com/office/officeart/2005/8/layout/hProcess9"/>
    <dgm:cxn modelId="{5BBA9604-4031-4DCA-9A12-D23A6BA53FF0}" type="presParOf" srcId="{3EE71E68-6CF2-4C18-837F-D7CA91AA6C2F}" destId="{FB8BA5E8-2E0C-4497-BA44-8BB977A48933}" srcOrd="2" destOrd="0" presId="urn:microsoft.com/office/officeart/2005/8/layout/hProcess9"/>
    <dgm:cxn modelId="{F207AC80-3B28-4ECD-BC17-D9C0B37EDA28}" type="presParOf" srcId="{3EE71E68-6CF2-4C18-837F-D7CA91AA6C2F}" destId="{B2506063-4BD4-439D-9C0F-845C42EA8047}" srcOrd="3" destOrd="0" presId="urn:microsoft.com/office/officeart/2005/8/layout/hProcess9"/>
    <dgm:cxn modelId="{AD01DA6F-3719-4152-ACC4-25A1FA70805E}" type="presParOf" srcId="{3EE71E68-6CF2-4C18-837F-D7CA91AA6C2F}" destId="{1CDDB769-7CD0-4335-8354-E4F7B8E572EE}"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4A2EF2-1A2B-4B0E-BF10-355C3A3CD3E9}">
      <dsp:nvSpPr>
        <dsp:cNvPr id="0" name=""/>
        <dsp:cNvSpPr/>
      </dsp:nvSpPr>
      <dsp:spPr>
        <a:xfrm>
          <a:off x="920" y="1129099"/>
          <a:ext cx="3588385" cy="2153031"/>
        </a:xfrm>
        <a:prstGeom prst="rect">
          <a:avLst/>
        </a:prstGeom>
        <a:solidFill>
          <a:schemeClr val="lt1">
            <a:hueOff val="0"/>
            <a:satOff val="0"/>
            <a:lumOff val="0"/>
            <a:alphaOff val="0"/>
          </a:schemeClr>
        </a:solidFill>
        <a:ln w="10795"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b="0" i="0" kern="1200">
              <a:latin typeface="Arial"/>
              <a:cs typeface="Arial"/>
            </a:rPr>
            <a:t>The </a:t>
          </a:r>
          <a:r>
            <a:rPr lang="en-US" sz="2400" b="1" i="0" kern="1200">
              <a:latin typeface="Arial"/>
            </a:rPr>
            <a:t>ACCESS for ELLs</a:t>
          </a:r>
          <a:r>
            <a:rPr lang="en-US" sz="2400" b="0" i="0" kern="1200">
              <a:latin typeface="Arial"/>
              <a:cs typeface="Arial"/>
            </a:rPr>
            <a:t> </a:t>
          </a:r>
          <a:r>
            <a:rPr lang="en-US" sz="2400" b="0" i="0" kern="1200">
              <a:latin typeface="Arial"/>
            </a:rPr>
            <a:t>is</a:t>
          </a:r>
          <a:r>
            <a:rPr lang="en-US" sz="2400" b="0" i="0" kern="1200">
              <a:latin typeface="Arial"/>
              <a:cs typeface="Arial"/>
            </a:rPr>
            <a:t> administered</a:t>
          </a:r>
          <a:r>
            <a:rPr lang="en-US" sz="2400" b="0" i="0" kern="1200">
              <a:latin typeface="Arial"/>
            </a:rPr>
            <a:t> to all MLLs in grades K-12 </a:t>
          </a:r>
          <a:r>
            <a:rPr lang="en-US" sz="2400" b="0" i="0" kern="1200">
              <a:latin typeface="Arial"/>
              <a:cs typeface="Arial"/>
            </a:rPr>
            <a:t>in Rhode Island</a:t>
          </a:r>
          <a:r>
            <a:rPr lang="en-US" sz="2400" b="0" i="0" kern="1200">
              <a:latin typeface="Arial"/>
            </a:rPr>
            <a:t>.</a:t>
          </a:r>
          <a:endParaRPr lang="en-US" sz="2400" kern="1200">
            <a:latin typeface="Arial"/>
            <a:cs typeface="Arial"/>
          </a:endParaRPr>
        </a:p>
      </dsp:txBody>
      <dsp:txXfrm>
        <a:off x="920" y="1129099"/>
        <a:ext cx="3588385" cy="2153031"/>
      </dsp:txXfrm>
    </dsp:sp>
    <dsp:sp modelId="{CA9DA872-9370-44A2-AE64-C855597D70B6}">
      <dsp:nvSpPr>
        <dsp:cNvPr id="0" name=""/>
        <dsp:cNvSpPr/>
      </dsp:nvSpPr>
      <dsp:spPr>
        <a:xfrm>
          <a:off x="3948144" y="1129099"/>
          <a:ext cx="3588385" cy="2153031"/>
        </a:xfrm>
        <a:prstGeom prst="rect">
          <a:avLst/>
        </a:prstGeom>
        <a:solidFill>
          <a:schemeClr val="lt1">
            <a:hueOff val="0"/>
            <a:satOff val="0"/>
            <a:lumOff val="0"/>
            <a:alphaOff val="0"/>
          </a:schemeClr>
        </a:solidFill>
        <a:ln w="10795"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b="0" i="0" kern="1200">
              <a:latin typeface="Arial"/>
              <a:cs typeface="Arial"/>
            </a:rPr>
            <a:t>The </a:t>
          </a:r>
          <a:r>
            <a:rPr lang="en-US" sz="2400" b="1" i="0" kern="1200">
              <a:latin typeface="Arial"/>
            </a:rPr>
            <a:t>Alternate ACCESS</a:t>
          </a:r>
          <a:r>
            <a:rPr lang="en-US" sz="2400" b="0" i="0" kern="1200">
              <a:latin typeface="Arial"/>
            </a:rPr>
            <a:t> is administered</a:t>
          </a:r>
          <a:r>
            <a:rPr lang="en-US" sz="2400" b="0" i="0" kern="1200">
              <a:latin typeface="Arial"/>
              <a:cs typeface="Arial"/>
            </a:rPr>
            <a:t> to M</a:t>
          </a:r>
          <a:r>
            <a:rPr lang="en-US" sz="2400" b="0" i="0" kern="1200">
              <a:latin typeface="Arial"/>
            </a:rPr>
            <a:t>LLs </a:t>
          </a:r>
          <a:r>
            <a:rPr lang="en-US" sz="2400" b="0" i="0" kern="1200">
              <a:latin typeface="Arial"/>
              <a:cs typeface="Arial"/>
            </a:rPr>
            <a:t>with significant cognitive disabilities in</a:t>
          </a:r>
          <a:r>
            <a:rPr lang="en-US" sz="2400" b="0" i="0" kern="1200">
              <a:latin typeface="Arial"/>
            </a:rPr>
            <a:t> </a:t>
          </a:r>
          <a:r>
            <a:rPr lang="en-US" sz="2400" b="0" i="0" kern="1200">
              <a:latin typeface="Arial"/>
              <a:cs typeface="Arial"/>
            </a:rPr>
            <a:t>grades</a:t>
          </a:r>
          <a:r>
            <a:rPr lang="en-US" sz="2400" b="0" i="0" kern="1200">
              <a:latin typeface="Arial"/>
            </a:rPr>
            <a:t> K-12. </a:t>
          </a:r>
          <a:endParaRPr lang="en-US" sz="2400" kern="1200">
            <a:latin typeface="Arial"/>
            <a:cs typeface="Arial"/>
          </a:endParaRPr>
        </a:p>
      </dsp:txBody>
      <dsp:txXfrm>
        <a:off x="3948144" y="1129099"/>
        <a:ext cx="3588385" cy="21530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3C1CAE-9163-49B7-8CDA-D4EB17D53E60}">
      <dsp:nvSpPr>
        <dsp:cNvPr id="0" name=""/>
        <dsp:cNvSpPr/>
      </dsp:nvSpPr>
      <dsp:spPr>
        <a:xfrm>
          <a:off x="709374" y="0"/>
          <a:ext cx="8039576" cy="316547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413715-975A-44B8-9978-6806DD166FAA}">
      <dsp:nvSpPr>
        <dsp:cNvPr id="0" name=""/>
        <dsp:cNvSpPr/>
      </dsp:nvSpPr>
      <dsp:spPr>
        <a:xfrm>
          <a:off x="205053" y="949642"/>
          <a:ext cx="2837497" cy="126619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Area of Need</a:t>
          </a:r>
        </a:p>
      </dsp:txBody>
      <dsp:txXfrm>
        <a:off x="266863" y="1011452"/>
        <a:ext cx="2713877" cy="1142570"/>
      </dsp:txXfrm>
    </dsp:sp>
    <dsp:sp modelId="{FB8BA5E8-2E0C-4497-BA44-8BB977A48933}">
      <dsp:nvSpPr>
        <dsp:cNvPr id="0" name=""/>
        <dsp:cNvSpPr/>
      </dsp:nvSpPr>
      <dsp:spPr>
        <a:xfrm>
          <a:off x="3310413" y="949642"/>
          <a:ext cx="2837497" cy="126619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Evidence/Data</a:t>
          </a:r>
        </a:p>
      </dsp:txBody>
      <dsp:txXfrm>
        <a:off x="3372223" y="1011452"/>
        <a:ext cx="2713877" cy="1142570"/>
      </dsp:txXfrm>
    </dsp:sp>
    <dsp:sp modelId="{1CDDB769-7CD0-4335-8354-E4F7B8E572EE}">
      <dsp:nvSpPr>
        <dsp:cNvPr id="0" name=""/>
        <dsp:cNvSpPr/>
      </dsp:nvSpPr>
      <dsp:spPr>
        <a:xfrm>
          <a:off x="6415773" y="949642"/>
          <a:ext cx="2837497" cy="126619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Accommodation/</a:t>
          </a:r>
        </a:p>
        <a:p>
          <a:pPr marL="0" lvl="0" indent="0" algn="ctr" defTabSz="1200150">
            <a:lnSpc>
              <a:spcPct val="90000"/>
            </a:lnSpc>
            <a:spcBef>
              <a:spcPct val="0"/>
            </a:spcBef>
            <a:spcAft>
              <a:spcPct val="35000"/>
            </a:spcAft>
            <a:buNone/>
          </a:pPr>
          <a:r>
            <a:rPr lang="en-US" sz="2700" kern="1200"/>
            <a:t>Modification</a:t>
          </a:r>
        </a:p>
      </dsp:txBody>
      <dsp:txXfrm>
        <a:off x="6477583" y="1011452"/>
        <a:ext cx="2713877" cy="114257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A1FE97F-4043-47C5-8745-C694C32DD024}" type="datetimeFigureOut">
              <a:rPr lang="en-US" smtClean="0"/>
              <a:t>11/1/2024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F4F1C8-BE14-4AB5-8315-897E1F98D5B5}" type="slidenum">
              <a:rPr lang="en-US" smtClean="0"/>
              <a:t>‹#›</a:t>
            </a:fld>
            <a:endParaRPr lang="en-US"/>
          </a:p>
        </p:txBody>
      </p:sp>
    </p:spTree>
    <p:extLst>
      <p:ext uri="{BB962C8B-B14F-4D97-AF65-F5344CB8AC3E}">
        <p14:creationId xmlns:p14="http://schemas.microsoft.com/office/powerpoint/2010/main" val="2682393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9B0626-28A0-4050-A338-5F07B82D00A7}" type="datetimeFigureOut">
              <a:rPr lang="en-US" smtClean="0"/>
              <a:t>11/1/2024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D06398-3DE0-4C01-966F-C13195D41CB9}" type="slidenum">
              <a:rPr lang="en-US" smtClean="0"/>
              <a:t>‹#›</a:t>
            </a:fld>
            <a:endParaRPr lang="en-US"/>
          </a:p>
        </p:txBody>
      </p:sp>
    </p:spTree>
    <p:extLst>
      <p:ext uri="{BB962C8B-B14F-4D97-AF65-F5344CB8AC3E}">
        <p14:creationId xmlns:p14="http://schemas.microsoft.com/office/powerpoint/2010/main" val="3126333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presentation should be used by District Test Coordinators to train their ACCESS and Alternate ACCESS Test Administrators. This PPT includes Rhode Island-specific test administration policies as well as slide templates where LEA or school-specific policies should be added.</a:t>
            </a:r>
          </a:p>
        </p:txBody>
      </p:sp>
      <p:sp>
        <p:nvSpPr>
          <p:cNvPr id="4" name="Slide Number Placeholder 3"/>
          <p:cNvSpPr>
            <a:spLocks noGrp="1"/>
          </p:cNvSpPr>
          <p:nvPr>
            <p:ph type="sldNum" sz="quarter" idx="5"/>
          </p:nvPr>
        </p:nvSpPr>
        <p:spPr/>
        <p:txBody>
          <a:bodyPr/>
          <a:lstStyle/>
          <a:p>
            <a:fld id="{D6D06398-3DE0-4C01-966F-C13195D41CB9}" type="slidenum">
              <a:rPr lang="en-US" smtClean="0"/>
              <a:t>1</a:t>
            </a:fld>
            <a:endParaRPr lang="en-US"/>
          </a:p>
        </p:txBody>
      </p:sp>
    </p:spTree>
    <p:extLst>
      <p:ext uri="{BB962C8B-B14F-4D97-AF65-F5344CB8AC3E}">
        <p14:creationId xmlns:p14="http://schemas.microsoft.com/office/powerpoint/2010/main" val="3378152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Identifying and selecting instructional and testing accommodations that will allow the student to access learning is the responsibility of the individualized education program (IEP) team. </a:t>
            </a:r>
          </a:p>
          <a:p>
            <a:endParaRPr lang="en-US"/>
          </a:p>
        </p:txBody>
      </p:sp>
      <p:sp>
        <p:nvSpPr>
          <p:cNvPr id="4" name="Slide Number Placeholder 3"/>
          <p:cNvSpPr>
            <a:spLocks noGrp="1"/>
          </p:cNvSpPr>
          <p:nvPr>
            <p:ph type="sldNum" sz="quarter" idx="10"/>
          </p:nvPr>
        </p:nvSpPr>
        <p:spPr/>
        <p:txBody>
          <a:bodyPr/>
          <a:lstStyle/>
          <a:p>
            <a:fld id="{2EE5221D-23A2-43E9-AB27-CA609FDFC90C}" type="slidenum">
              <a:rPr lang="en-US" smtClean="0"/>
              <a:t>35</a:t>
            </a:fld>
            <a:endParaRPr lang="en-US"/>
          </a:p>
        </p:txBody>
      </p:sp>
    </p:spTree>
    <p:extLst>
      <p:ext uri="{BB962C8B-B14F-4D97-AF65-F5344CB8AC3E}">
        <p14:creationId xmlns:p14="http://schemas.microsoft.com/office/powerpoint/2010/main" val="24624041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All schools are expected to administer assessments in school and in-person. </a:t>
            </a:r>
          </a:p>
          <a:p>
            <a:r>
              <a:rPr lang="en-US"/>
              <a:t>All assessments are administered online except for students who have a paper test accommodation.</a:t>
            </a:r>
          </a:p>
          <a:p>
            <a:r>
              <a:rPr lang="en-US"/>
              <a:t>All make-ups must take place before the state testing window closes.</a:t>
            </a:r>
          </a:p>
        </p:txBody>
      </p:sp>
      <p:sp>
        <p:nvSpPr>
          <p:cNvPr id="4" name="Slide Number Placeholder 3"/>
          <p:cNvSpPr>
            <a:spLocks noGrp="1"/>
          </p:cNvSpPr>
          <p:nvPr>
            <p:ph type="sldNum" sz="quarter" idx="10"/>
          </p:nvPr>
        </p:nvSpPr>
        <p:spPr/>
        <p:txBody>
          <a:bodyPr/>
          <a:lstStyle/>
          <a:p>
            <a:fld id="{D6D06398-3DE0-4C01-966F-C13195D41CB9}" type="slidenum">
              <a:rPr lang="en-US" smtClean="0"/>
              <a:t>37</a:t>
            </a:fld>
            <a:endParaRPr lang="en-US"/>
          </a:p>
        </p:txBody>
      </p:sp>
    </p:spTree>
    <p:extLst>
      <p:ext uri="{BB962C8B-B14F-4D97-AF65-F5344CB8AC3E}">
        <p14:creationId xmlns:p14="http://schemas.microsoft.com/office/powerpoint/2010/main" val="11544315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The</a:t>
            </a:r>
            <a:r>
              <a:rPr lang="en-US" i="1" baseline="0"/>
              <a:t> table here is a placeholder for schools to share the testing calendar for their school.</a:t>
            </a:r>
            <a:endParaRPr lang="en-US" i="1"/>
          </a:p>
          <a:p>
            <a:endParaRPr lang="en-US"/>
          </a:p>
          <a:p>
            <a:r>
              <a:rPr lang="en-US"/>
              <a:t>All schools are expected to administer assessments in school and in-person. </a:t>
            </a:r>
          </a:p>
          <a:p>
            <a:r>
              <a:rPr lang="en-US"/>
              <a:t>All assessments are administered online except for students who have a paper test accommodation.</a:t>
            </a:r>
          </a:p>
          <a:p>
            <a:r>
              <a:rPr lang="en-US"/>
              <a:t>All make-ups must take place before the state testing window closes.</a:t>
            </a:r>
          </a:p>
        </p:txBody>
      </p:sp>
      <p:sp>
        <p:nvSpPr>
          <p:cNvPr id="4" name="Slide Number Placeholder 3"/>
          <p:cNvSpPr>
            <a:spLocks noGrp="1"/>
          </p:cNvSpPr>
          <p:nvPr>
            <p:ph type="sldNum" sz="quarter" idx="10"/>
          </p:nvPr>
        </p:nvSpPr>
        <p:spPr/>
        <p:txBody>
          <a:bodyPr/>
          <a:lstStyle/>
          <a:p>
            <a:fld id="{D6D06398-3DE0-4C01-966F-C13195D41CB9}" type="slidenum">
              <a:rPr lang="en-US" smtClean="0"/>
              <a:t>38</a:t>
            </a:fld>
            <a:endParaRPr lang="en-US"/>
          </a:p>
        </p:txBody>
      </p:sp>
    </p:spTree>
    <p:extLst>
      <p:ext uri="{BB962C8B-B14F-4D97-AF65-F5344CB8AC3E}">
        <p14:creationId xmlns:p14="http://schemas.microsoft.com/office/powerpoint/2010/main" val="3630296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cs typeface="Calibri"/>
            </a:endParaRPr>
          </a:p>
          <a:p>
            <a:endParaRPr lang="en-US"/>
          </a:p>
        </p:txBody>
      </p:sp>
      <p:sp>
        <p:nvSpPr>
          <p:cNvPr id="4" name="Slide Number Placeholder 3"/>
          <p:cNvSpPr>
            <a:spLocks noGrp="1"/>
          </p:cNvSpPr>
          <p:nvPr>
            <p:ph type="sldNum" sz="quarter" idx="5"/>
          </p:nvPr>
        </p:nvSpPr>
        <p:spPr/>
        <p:txBody>
          <a:bodyPr/>
          <a:lstStyle/>
          <a:p>
            <a:fld id="{D6D06398-3DE0-4C01-966F-C13195D41CB9}" type="slidenum">
              <a:rPr lang="en-US" smtClean="0"/>
              <a:t>17</a:t>
            </a:fld>
            <a:endParaRPr lang="en-US"/>
          </a:p>
        </p:txBody>
      </p:sp>
    </p:spTree>
    <p:extLst>
      <p:ext uri="{BB962C8B-B14F-4D97-AF65-F5344CB8AC3E}">
        <p14:creationId xmlns:p14="http://schemas.microsoft.com/office/powerpoint/2010/main" val="1495311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D06398-3DE0-4C01-966F-C13195D41C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8236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D06398-3DE0-4C01-966F-C13195D41C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8716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D06398-3DE0-4C01-966F-C13195D41C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0890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D06398-3DE0-4C01-966F-C13195D41C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8627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D06398-3DE0-4C01-966F-C13195D41C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39299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53FBFC-3347-4873-9C32-5F8323C97903}" type="slidenum">
              <a:rPr lang="en-US" smtClean="0"/>
              <a:t>33</a:t>
            </a:fld>
            <a:endParaRPr lang="en-US"/>
          </a:p>
        </p:txBody>
      </p:sp>
    </p:spTree>
    <p:extLst>
      <p:ext uri="{BB962C8B-B14F-4D97-AF65-F5344CB8AC3E}">
        <p14:creationId xmlns:p14="http://schemas.microsoft.com/office/powerpoint/2010/main" val="1537419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Student </a:t>
            </a:r>
            <a:r>
              <a:rPr lang="en-US" i="1"/>
              <a:t>cannot</a:t>
            </a:r>
            <a:r>
              <a:rPr lang="en-US"/>
              <a:t> test with an accommodation until the accommodation is in the 504 or IEP.</a:t>
            </a:r>
          </a:p>
        </p:txBody>
      </p:sp>
      <p:sp>
        <p:nvSpPr>
          <p:cNvPr id="4" name="Slide Number Placeholder 3"/>
          <p:cNvSpPr>
            <a:spLocks noGrp="1"/>
          </p:cNvSpPr>
          <p:nvPr>
            <p:ph type="sldNum" sz="quarter" idx="10"/>
          </p:nvPr>
        </p:nvSpPr>
        <p:spPr/>
        <p:txBody>
          <a:bodyPr/>
          <a:lstStyle/>
          <a:p>
            <a:fld id="{6453FBFC-3347-4873-9C32-5F8323C97903}" type="slidenum">
              <a:rPr lang="en-US" smtClean="0"/>
              <a:t>34</a:t>
            </a:fld>
            <a:endParaRPr lang="en-US"/>
          </a:p>
        </p:txBody>
      </p:sp>
    </p:spTree>
    <p:extLst>
      <p:ext uri="{BB962C8B-B14F-4D97-AF65-F5344CB8AC3E}">
        <p14:creationId xmlns:p14="http://schemas.microsoft.com/office/powerpoint/2010/main" val="1641506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r>
              <a:rPr lang="en-US"/>
              <a:t>Updated November 2023 (v. 1 of 1)</a:t>
            </a:r>
          </a:p>
        </p:txBody>
      </p:sp>
      <p:sp>
        <p:nvSpPr>
          <p:cNvPr id="5" name="Footer Placeholder 4"/>
          <p:cNvSpPr>
            <a:spLocks noGrp="1"/>
          </p:cNvSpPr>
          <p:nvPr>
            <p:ph type="ftr" sz="quarter" idx="11"/>
          </p:nvPr>
        </p:nvSpPr>
        <p:spPr/>
        <p:txBody>
          <a:bodyPr/>
          <a:lstStyle/>
          <a:p>
            <a:r>
              <a:rPr lang="en-US"/>
              <a:t>Rhode Island Department of Education, 255 Westminster St., Providence, RI 02902</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646001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Updated November 2023 (v. 1 of 1)</a:t>
            </a:r>
          </a:p>
        </p:txBody>
      </p:sp>
      <p:sp>
        <p:nvSpPr>
          <p:cNvPr id="8" name="Footer Placeholder 7"/>
          <p:cNvSpPr>
            <a:spLocks noGrp="1"/>
          </p:cNvSpPr>
          <p:nvPr>
            <p:ph type="ftr" sz="quarter" idx="11"/>
          </p:nvPr>
        </p:nvSpPr>
        <p:spPr/>
        <p:txBody>
          <a:bodyPr/>
          <a:lstStyle/>
          <a:p>
            <a:r>
              <a:rPr lang="en-US"/>
              <a:t>Rhode Island Department of Education, 255 Westminster St., Providence, RI 02902</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278125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Updated November 2023 (v. 1 of 1)</a:t>
            </a:r>
          </a:p>
        </p:txBody>
      </p:sp>
      <p:sp>
        <p:nvSpPr>
          <p:cNvPr id="8" name="Footer Placeholder 7"/>
          <p:cNvSpPr>
            <a:spLocks noGrp="1"/>
          </p:cNvSpPr>
          <p:nvPr>
            <p:ph type="ftr" sz="quarter" idx="11"/>
          </p:nvPr>
        </p:nvSpPr>
        <p:spPr/>
        <p:txBody>
          <a:bodyPr/>
          <a:lstStyle/>
          <a:p>
            <a:r>
              <a:rPr lang="en-US"/>
              <a:t>Rhode Island Department of Education, 255 Westminster St., Providence, RI 02902</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918587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48119A-AC27-DFED-5090-FDD874D6EB6B}"/>
              </a:ext>
            </a:extLst>
          </p:cNvPr>
          <p:cNvSpPr>
            <a:spLocks noGrp="1"/>
          </p:cNvSpPr>
          <p:nvPr>
            <p:ph type="dt" sz="half" idx="10"/>
          </p:nvPr>
        </p:nvSpPr>
        <p:spPr/>
        <p:txBody>
          <a:bodyPr/>
          <a:lstStyle/>
          <a:p>
            <a:r>
              <a:rPr lang="en-US"/>
              <a:t>Updated November 2023 (v. 1 of 1)</a:t>
            </a:r>
          </a:p>
        </p:txBody>
      </p:sp>
      <p:sp>
        <p:nvSpPr>
          <p:cNvPr id="8" name="Footer Placeholder 7">
            <a:extLst>
              <a:ext uri="{FF2B5EF4-FFF2-40B4-BE49-F238E27FC236}">
                <a16:creationId xmlns:a16="http://schemas.microsoft.com/office/drawing/2014/main" id="{CE319818-C220-3BAF-452E-E8C47D25DF3B}"/>
              </a:ext>
            </a:extLst>
          </p:cNvPr>
          <p:cNvSpPr>
            <a:spLocks noGrp="1"/>
          </p:cNvSpPr>
          <p:nvPr>
            <p:ph type="ftr" sz="quarter" idx="11"/>
          </p:nvPr>
        </p:nvSpPr>
        <p:spPr/>
        <p:txBody>
          <a:bodyPr/>
          <a:lstStyle/>
          <a:p>
            <a:r>
              <a:rPr lang="en-US"/>
              <a:t>Rhode Island Department of Education, 255 Westminster St., Providence, RI 02902</a:t>
            </a:r>
          </a:p>
        </p:txBody>
      </p:sp>
      <p:sp>
        <p:nvSpPr>
          <p:cNvPr id="9" name="Slide Number Placeholder 8">
            <a:extLst>
              <a:ext uri="{FF2B5EF4-FFF2-40B4-BE49-F238E27FC236}">
                <a16:creationId xmlns:a16="http://schemas.microsoft.com/office/drawing/2014/main" id="{E395CC41-9772-D8EB-51DA-68AD332B58D8}"/>
              </a:ext>
            </a:extLst>
          </p:cNvPr>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446466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Updated November 2023 (v. 1 of 1)</a:t>
            </a:r>
          </a:p>
        </p:txBody>
      </p:sp>
      <p:sp>
        <p:nvSpPr>
          <p:cNvPr id="5" name="Footer Placeholder 4"/>
          <p:cNvSpPr>
            <a:spLocks noGrp="1"/>
          </p:cNvSpPr>
          <p:nvPr>
            <p:ph type="ftr" sz="quarter" idx="11"/>
          </p:nvPr>
        </p:nvSpPr>
        <p:spPr/>
        <p:txBody>
          <a:bodyPr/>
          <a:lstStyle/>
          <a:p>
            <a:pPr algn="ctr"/>
            <a:r>
              <a:rPr lang="en-US"/>
              <a:t>Rhode Island Department of Education, 255 Westminster St., Providence, RI 02902</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328443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r>
              <a:rPr lang="en-US"/>
              <a:t>Updated November 2023 (v. 1 of 1)</a:t>
            </a:r>
          </a:p>
        </p:txBody>
      </p:sp>
      <p:sp>
        <p:nvSpPr>
          <p:cNvPr id="9" name="Footer Placeholder 8"/>
          <p:cNvSpPr>
            <a:spLocks noGrp="1"/>
          </p:cNvSpPr>
          <p:nvPr>
            <p:ph type="ftr" sz="quarter" idx="11"/>
          </p:nvPr>
        </p:nvSpPr>
        <p:spPr/>
        <p:txBody>
          <a:bodyPr/>
          <a:lstStyle/>
          <a:p>
            <a:r>
              <a:rPr lang="en-US"/>
              <a:t>Rhode Island Department of Education, 255 Westminster St., Providence, RI 02902</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59191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r>
              <a:rPr lang="en-US"/>
              <a:t>Updated November 2023 (v. 1 of 1)</a:t>
            </a:r>
          </a:p>
        </p:txBody>
      </p:sp>
      <p:sp>
        <p:nvSpPr>
          <p:cNvPr id="11" name="Footer Placeholder 10"/>
          <p:cNvSpPr>
            <a:spLocks noGrp="1"/>
          </p:cNvSpPr>
          <p:nvPr>
            <p:ph type="ftr" sz="quarter" idx="11"/>
          </p:nvPr>
        </p:nvSpPr>
        <p:spPr/>
        <p:txBody>
          <a:bodyPr/>
          <a:lstStyle/>
          <a:p>
            <a:r>
              <a:rPr lang="en-US"/>
              <a:t>Rhode Island Department of Education, 255 Westminster St., Providence, RI 02902</a:t>
            </a:r>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4010942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r>
              <a:rPr lang="en-US"/>
              <a:t>Updated November 2023 (v. 1 of 1)</a:t>
            </a:r>
          </a:p>
        </p:txBody>
      </p:sp>
      <p:sp>
        <p:nvSpPr>
          <p:cNvPr id="7" name="Footer Placeholder 6"/>
          <p:cNvSpPr>
            <a:spLocks noGrp="1"/>
          </p:cNvSpPr>
          <p:nvPr>
            <p:ph type="ftr" sz="quarter" idx="11"/>
          </p:nvPr>
        </p:nvSpPr>
        <p:spPr/>
        <p:txBody>
          <a:bodyPr/>
          <a:lstStyle/>
          <a:p>
            <a:r>
              <a:rPr lang="en-US"/>
              <a:t>Rhode Island Department of Education, 255 Westminster St., Providence, RI 02902</a:t>
            </a:r>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9230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Updated November 2023 (v. 1 of 1)</a:t>
            </a:r>
          </a:p>
        </p:txBody>
      </p:sp>
      <p:sp>
        <p:nvSpPr>
          <p:cNvPr id="6" name="Footer Placeholder 5"/>
          <p:cNvSpPr>
            <a:spLocks noGrp="1"/>
          </p:cNvSpPr>
          <p:nvPr>
            <p:ph type="ftr" sz="quarter" idx="11"/>
          </p:nvPr>
        </p:nvSpPr>
        <p:spPr/>
        <p:txBody>
          <a:bodyPr/>
          <a:lstStyle/>
          <a:p>
            <a:r>
              <a:rPr lang="en-US"/>
              <a:t>Rhode Island Department of Education, 255 Westminster St., Providence, RI 02902</a:t>
            </a:r>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19632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r>
              <a:rPr lang="en-US"/>
              <a:t>Updated November 2023 (v. 1 of 1)</a:t>
            </a:r>
          </a:p>
        </p:txBody>
      </p:sp>
      <p:sp>
        <p:nvSpPr>
          <p:cNvPr id="9" name="Footer Placeholder 8"/>
          <p:cNvSpPr>
            <a:spLocks noGrp="1"/>
          </p:cNvSpPr>
          <p:nvPr>
            <p:ph type="ftr" sz="quarter" idx="11"/>
          </p:nvPr>
        </p:nvSpPr>
        <p:spPr/>
        <p:txBody>
          <a:bodyPr/>
          <a:lstStyle/>
          <a:p>
            <a:r>
              <a:rPr lang="en-US"/>
              <a:t>Rhode Island Department of Education, 255 Westminster St., Providence, RI 02902</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759283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r>
              <a:rPr lang="en-US"/>
              <a:t>Updated November 2023 (v. 1 of 1)</a:t>
            </a:r>
          </a:p>
        </p:txBody>
      </p:sp>
      <p:sp>
        <p:nvSpPr>
          <p:cNvPr id="9" name="Footer Placeholder 8"/>
          <p:cNvSpPr>
            <a:spLocks noGrp="1"/>
          </p:cNvSpPr>
          <p:nvPr>
            <p:ph type="ftr" sz="quarter" idx="11"/>
          </p:nvPr>
        </p:nvSpPr>
        <p:spPr>
          <a:xfrm>
            <a:off x="3499101" y="6356350"/>
            <a:ext cx="5911517" cy="365125"/>
          </a:xfrm>
        </p:spPr>
        <p:txBody>
          <a:bodyPr/>
          <a:lstStyle/>
          <a:p>
            <a:r>
              <a:rPr lang="en-US"/>
              <a:t>Rhode Island Department of Education, 255 Westminster St., Providence, RI 02902</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278101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Updated November 2023 (v. 1 of 1)</a:t>
            </a: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Rhode Island Department of Education, 255 Westminster St., Providence, RI 02902</a:t>
            </a: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2183807142"/>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ride.ri.gov/exemption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18/10/relationships/comments" Target="../comments/modernComment_154_CF2726E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portal.wida.u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ida.wisc.edu/resources" TargetMode="External"/><Relationship Id="rId2" Type="http://schemas.openxmlformats.org/officeDocument/2006/relationships/hyperlink" Target="http://www.ride.ri.gov/assessment-manual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ida.wisc.edu/memberships/consortium/ri" TargetMode="External"/><Relationship Id="rId2" Type="http://schemas.openxmlformats.org/officeDocument/2006/relationships/hyperlink" Target="mailto:help@wida.u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hyperlink" Target="http://www.ride.ri.gov/accommodation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ida.wisc.edu/resources?keys=&amp;field_type_target_id%5B247%5D=247"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hyperlink" Target="http://www.ride.ri.gov/assessment-schedul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hyperlink" Target="http://www.ride.ri.gov/RICAS" TargetMode="External"/><Relationship Id="rId3" Type="http://schemas.openxmlformats.org/officeDocument/2006/relationships/hyperlink" Target="http://www.ride.ri.gov/DLM" TargetMode="External"/><Relationship Id="rId7" Type="http://schemas.openxmlformats.org/officeDocument/2006/relationships/hyperlink" Target="http://www.ride.ri.gov/SAT" TargetMode="External"/><Relationship Id="rId12" Type="http://schemas.openxmlformats.org/officeDocument/2006/relationships/hyperlink" Target="http://www.ride.ri.gov/Assessment-Accommodations" TargetMode="External"/><Relationship Id="rId2" Type="http://schemas.openxmlformats.org/officeDocument/2006/relationships/hyperlink" Target="http://www.ride.ri.gov/ACCESS" TargetMode="External"/><Relationship Id="rId1" Type="http://schemas.openxmlformats.org/officeDocument/2006/relationships/slideLayout" Target="../slideLayouts/slideLayout2.xml"/><Relationship Id="rId6" Type="http://schemas.openxmlformats.org/officeDocument/2006/relationships/hyperlink" Target="http://www.ride.ri.gov/PSAT" TargetMode="External"/><Relationship Id="rId11" Type="http://schemas.openxmlformats.org/officeDocument/2006/relationships/hyperlink" Target="http://www.ride.ri.gov/Assessment-Schedules" TargetMode="External"/><Relationship Id="rId5" Type="http://schemas.openxmlformats.org/officeDocument/2006/relationships/hyperlink" Target="http://www.ride.ri.gov/NGSA" TargetMode="External"/><Relationship Id="rId10" Type="http://schemas.openxmlformats.org/officeDocument/2006/relationships/hyperlink" Target="http://www.ride.ri.gov/tc" TargetMode="External"/><Relationship Id="rId4" Type="http://schemas.openxmlformats.org/officeDocument/2006/relationships/hyperlink" Target="http://www.ride.ri.gov/NAEP" TargetMode="External"/><Relationship Id="rId9" Type="http://schemas.openxmlformats.org/officeDocument/2006/relationships/hyperlink" Target="http://www.ride.ri.gov/Assessment-Manuals" TargetMode="Externa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microsoft.com/office/2018/10/relationships/comments" Target="../comments/modernComment_151_B5BCC5B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67912" y="1464816"/>
            <a:ext cx="7315200" cy="3088896"/>
          </a:xfrm>
        </p:spPr>
        <p:txBody>
          <a:bodyPr>
            <a:normAutofit/>
          </a:bodyPr>
          <a:lstStyle/>
          <a:p>
            <a:r>
              <a:rPr lang="en-US" sz="4400"/>
              <a:t>Test Administrator Core Training:</a:t>
            </a:r>
            <a:br>
              <a:rPr lang="en-US" sz="4400"/>
            </a:br>
            <a:r>
              <a:rPr lang="en-US" sz="3600" i="1"/>
              <a:t>ACCESS and Alternate ACCESS</a:t>
            </a:r>
            <a:endParaRPr lang="en-US" sz="4400" i="1"/>
          </a:p>
        </p:txBody>
      </p:sp>
      <p:sp>
        <p:nvSpPr>
          <p:cNvPr id="5" name="Text Placeholder 4"/>
          <p:cNvSpPr>
            <a:spLocks noGrp="1"/>
          </p:cNvSpPr>
          <p:nvPr>
            <p:ph type="body" idx="1"/>
          </p:nvPr>
        </p:nvSpPr>
        <p:spPr/>
        <p:txBody>
          <a:bodyPr/>
          <a:lstStyle/>
          <a:p>
            <a:r>
              <a:rPr lang="en-US"/>
              <a:t>2024-25 Rhode Island State Assessment Program</a:t>
            </a:r>
          </a:p>
        </p:txBody>
      </p:sp>
      <p:sp>
        <p:nvSpPr>
          <p:cNvPr id="3" name="Date Placeholder 2">
            <a:extLst>
              <a:ext uri="{FF2B5EF4-FFF2-40B4-BE49-F238E27FC236}">
                <a16:creationId xmlns:a16="http://schemas.microsoft.com/office/drawing/2014/main" id="{D7FF9360-D28E-404E-9AAE-FFD9463FA58D}"/>
              </a:ext>
            </a:extLst>
          </p:cNvPr>
          <p:cNvSpPr>
            <a:spLocks noGrp="1"/>
          </p:cNvSpPr>
          <p:nvPr>
            <p:ph type="dt" sz="half" idx="10"/>
          </p:nvPr>
        </p:nvSpPr>
        <p:spPr>
          <a:xfrm>
            <a:off x="262465" y="6356350"/>
            <a:ext cx="2922862" cy="365125"/>
          </a:xfrm>
        </p:spPr>
        <p:txBody>
          <a:bodyPr/>
          <a:lstStyle/>
          <a:p>
            <a:r>
              <a:rPr lang="en-US"/>
              <a:t>Updated November 2024 (v. 1 of 1)</a:t>
            </a:r>
          </a:p>
        </p:txBody>
      </p:sp>
      <p:sp>
        <p:nvSpPr>
          <p:cNvPr id="6" name="Footer Placeholder 5">
            <a:extLst>
              <a:ext uri="{FF2B5EF4-FFF2-40B4-BE49-F238E27FC236}">
                <a16:creationId xmlns:a16="http://schemas.microsoft.com/office/drawing/2014/main" id="{D8DC0684-9BC7-4559-8118-2BAE975ECD12}"/>
              </a:ext>
            </a:extLst>
          </p:cNvPr>
          <p:cNvSpPr>
            <a:spLocks noGrp="1"/>
          </p:cNvSpPr>
          <p:nvPr>
            <p:ph type="ftr" sz="quarter" idx="11"/>
          </p:nvPr>
        </p:nvSpPr>
        <p:spPr/>
        <p:txBody>
          <a:bodyPr/>
          <a:lstStyle/>
          <a:p>
            <a:pPr algn="ctr"/>
            <a:r>
              <a:rPr lang="en-US"/>
              <a:t>Rhode Island Department of Education, 255 Westminster St., Providence, RI 02902</a:t>
            </a:r>
          </a:p>
        </p:txBody>
      </p:sp>
      <p:sp>
        <p:nvSpPr>
          <p:cNvPr id="7" name="Slide Number Placeholder 6"/>
          <p:cNvSpPr>
            <a:spLocks noGrp="1"/>
          </p:cNvSpPr>
          <p:nvPr>
            <p:ph type="sldNum" sz="quarter" idx="12"/>
          </p:nvPr>
        </p:nvSpPr>
        <p:spPr/>
        <p:txBody>
          <a:bodyPr/>
          <a:lstStyle/>
          <a:p>
            <a:fld id="{4FAB73BC-B049-4115-A692-8D63A059BFB8}" type="slidenum">
              <a:rPr lang="en-US" smtClean="0"/>
              <a:pPr/>
              <a:t>1</a:t>
            </a:fld>
            <a:endParaRPr lang="en-US"/>
          </a:p>
        </p:txBody>
      </p:sp>
      <p:pic>
        <p:nvPicPr>
          <p:cNvPr id="1026" name="Picture 2">
            <a:extLst>
              <a:ext uri="{FF2B5EF4-FFF2-40B4-BE49-F238E27FC236}">
                <a16:creationId xmlns:a16="http://schemas.microsoft.com/office/drawing/2014/main" id="{961709F4-1381-4740-ABD3-73D95C70F8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7912" y="836166"/>
            <a:ext cx="2952750" cy="628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412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a:t>Registering Students for the State Assessments</a:t>
            </a:r>
          </a:p>
        </p:txBody>
      </p:sp>
      <p:sp>
        <p:nvSpPr>
          <p:cNvPr id="3" name="Content Placeholder 2"/>
          <p:cNvSpPr>
            <a:spLocks noGrp="1"/>
          </p:cNvSpPr>
          <p:nvPr>
            <p:ph idx="1"/>
          </p:nvPr>
        </p:nvSpPr>
        <p:spPr/>
        <p:txBody>
          <a:bodyPr/>
          <a:lstStyle/>
          <a:p>
            <a:r>
              <a:rPr lang="en-US"/>
              <a:t>RIDE registers all students for tests at their grade level.</a:t>
            </a:r>
          </a:p>
          <a:p>
            <a:r>
              <a:rPr lang="en-US"/>
              <a:t>If you find errors as in the rosters, such as incorrect spelling, birthdate, grade level, etc., contact </a:t>
            </a:r>
            <a:r>
              <a:rPr lang="en-US" i="1">
                <a:solidFill>
                  <a:srgbClr val="FF0000"/>
                </a:solidFill>
              </a:rPr>
              <a:t>(insert name and contact information for the school test coordinator) </a:t>
            </a:r>
            <a:r>
              <a:rPr lang="en-US" b="1"/>
              <a:t>immediately</a:t>
            </a:r>
            <a:r>
              <a:rPr lang="en-US"/>
              <a:t>. </a:t>
            </a:r>
          </a:p>
          <a:p>
            <a:r>
              <a:rPr lang="en-US"/>
              <a:t>Test coordinators can make changes directly to WIDA AMS.</a:t>
            </a:r>
          </a:p>
        </p:txBody>
      </p:sp>
      <p:sp>
        <p:nvSpPr>
          <p:cNvPr id="6" name="Date Placeholder 5">
            <a:extLst>
              <a:ext uri="{FF2B5EF4-FFF2-40B4-BE49-F238E27FC236}">
                <a16:creationId xmlns:a16="http://schemas.microsoft.com/office/drawing/2014/main" id="{4FEADA8B-EB2A-4D5A-986D-26B7349BE9BB}"/>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4" name="Footer Placeholder 3"/>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fld id="{4FAB73BC-B049-4115-A692-8D63A059BFB8}" type="slidenum">
              <a:rPr lang="en-US" smtClean="0"/>
              <a:pPr/>
              <a:t>10</a:t>
            </a:fld>
            <a:endParaRPr lang="en-US"/>
          </a:p>
        </p:txBody>
      </p:sp>
    </p:spTree>
    <p:extLst>
      <p:ext uri="{BB962C8B-B14F-4D97-AF65-F5344CB8AC3E}">
        <p14:creationId xmlns:p14="http://schemas.microsoft.com/office/powerpoint/2010/main" val="431053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b="1"/>
              <a:t>Medical Exemptions</a:t>
            </a:r>
            <a:br>
              <a:rPr lang="en-US" sz="3200"/>
            </a:br>
            <a:r>
              <a:rPr lang="en-US" sz="2000" i="1"/>
              <a:t>RISAP Test Coordinator Handbook</a:t>
            </a:r>
            <a:br>
              <a:rPr lang="en-US" sz="2000" i="1"/>
            </a:br>
            <a:r>
              <a:rPr lang="en-US" sz="2000" i="1">
                <a:solidFill>
                  <a:schemeClr val="accent1">
                    <a:lumMod val="50000"/>
                  </a:schemeClr>
                </a:solidFill>
                <a:hlinkClick r:id="rId2">
                  <a:extLst>
                    <a:ext uri="{A12FA001-AC4F-418D-AE19-62706E023703}">
                      <ahyp:hlinkClr xmlns:ahyp="http://schemas.microsoft.com/office/drawing/2018/hyperlinkcolor" val="tx"/>
                    </a:ext>
                  </a:extLst>
                </a:hlinkClick>
              </a:rPr>
              <a:t>www.ride.ri.gov/exemptions</a:t>
            </a:r>
            <a:r>
              <a:rPr lang="en-US" sz="2000" i="1">
                <a:solidFill>
                  <a:schemeClr val="accent1">
                    <a:lumMod val="50000"/>
                  </a:schemeClr>
                </a:solidFill>
              </a:rPr>
              <a:t> </a:t>
            </a:r>
          </a:p>
        </p:txBody>
      </p:sp>
      <p:sp>
        <p:nvSpPr>
          <p:cNvPr id="3" name="Content Placeholder 2"/>
          <p:cNvSpPr>
            <a:spLocks noGrp="1"/>
          </p:cNvSpPr>
          <p:nvPr>
            <p:ph idx="1"/>
          </p:nvPr>
        </p:nvSpPr>
        <p:spPr/>
        <p:txBody>
          <a:bodyPr>
            <a:normAutofit/>
          </a:bodyPr>
          <a:lstStyle/>
          <a:p>
            <a:pPr marL="0" indent="0">
              <a:buNone/>
            </a:pPr>
            <a:r>
              <a:rPr lang="en-US" sz="1800"/>
              <a:t>Only students with approved medical exemptions are exempt from ACCESS testing. To receive a medical exemption, the student must meet the following criteria:</a:t>
            </a:r>
          </a:p>
          <a:p>
            <a:pPr marL="457200" indent="-457200">
              <a:buFont typeface="+mj-lt"/>
              <a:buAutoNum type="arabicPeriod"/>
            </a:pPr>
            <a:r>
              <a:rPr lang="en-US" sz="1800"/>
              <a:t>The student cannot receive instruction in any setting (home, school, hospital, etc.).</a:t>
            </a:r>
          </a:p>
          <a:p>
            <a:pPr marL="457200" indent="-457200">
              <a:buFont typeface="+mj-lt"/>
              <a:buAutoNum type="arabicPeriod"/>
            </a:pPr>
            <a:r>
              <a:rPr lang="en-US" sz="1800"/>
              <a:t>The student cannot participate in any assessments, even with accommodations. </a:t>
            </a:r>
          </a:p>
          <a:p>
            <a:pPr marL="0" indent="0">
              <a:buNone/>
            </a:pPr>
            <a:r>
              <a:rPr lang="en-US" sz="1800"/>
              <a:t>If you feel a student meets the criteria for a medical exemption, discuss the situation with your principal.</a:t>
            </a:r>
          </a:p>
          <a:p>
            <a:r>
              <a:rPr lang="en-US" sz="1800"/>
              <a:t>The principal will discuss the situation with the district test coordinator and then follow the appropriate procedure.</a:t>
            </a:r>
          </a:p>
          <a:p>
            <a:r>
              <a:rPr lang="en-US" sz="1800" b="1"/>
              <a:t>Outplacement Schools: </a:t>
            </a:r>
            <a:r>
              <a:rPr lang="en-US" sz="1800"/>
              <a:t>requests must be submitted through the sending district office. Outplacement schools do not have access to the Medical Exemption portal in the RIDE Portal.</a:t>
            </a:r>
            <a:endParaRPr lang="en-US" sz="1800" b="1"/>
          </a:p>
        </p:txBody>
      </p:sp>
      <p:sp>
        <p:nvSpPr>
          <p:cNvPr id="6" name="Date Placeholder 5">
            <a:extLst>
              <a:ext uri="{FF2B5EF4-FFF2-40B4-BE49-F238E27FC236}">
                <a16:creationId xmlns:a16="http://schemas.microsoft.com/office/drawing/2014/main" id="{A5E50CFA-7D1E-4D49-9B93-A1304D6A3B5E}"/>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4" name="Footer Placeholder 3"/>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fld id="{4FAB73BC-B049-4115-A692-8D63A059BFB8}" type="slidenum">
              <a:rPr lang="en-US" smtClean="0"/>
              <a:pPr/>
              <a:t>11</a:t>
            </a:fld>
            <a:endParaRPr lang="en-US"/>
          </a:p>
        </p:txBody>
      </p:sp>
    </p:spTree>
    <p:extLst>
      <p:ext uri="{BB962C8B-B14F-4D97-AF65-F5344CB8AC3E}">
        <p14:creationId xmlns:p14="http://schemas.microsoft.com/office/powerpoint/2010/main" val="4257933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80155-B32C-732C-8EA4-D78FB87A70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810640-B872-69B8-A02D-8A33D95E5DAF}"/>
              </a:ext>
            </a:extLst>
          </p:cNvPr>
          <p:cNvSpPr>
            <a:spLocks noGrp="1"/>
          </p:cNvSpPr>
          <p:nvPr>
            <p:ph type="title"/>
          </p:nvPr>
        </p:nvSpPr>
        <p:spPr/>
        <p:txBody>
          <a:bodyPr>
            <a:normAutofit/>
          </a:bodyPr>
          <a:lstStyle/>
          <a:p>
            <a:r>
              <a:rPr lang="en-US" sz="4800"/>
              <a:t>Roles and Responsibilities</a:t>
            </a:r>
          </a:p>
        </p:txBody>
      </p:sp>
      <p:sp>
        <p:nvSpPr>
          <p:cNvPr id="3" name="Text Placeholder 2">
            <a:extLst>
              <a:ext uri="{FF2B5EF4-FFF2-40B4-BE49-F238E27FC236}">
                <a16:creationId xmlns:a16="http://schemas.microsoft.com/office/drawing/2014/main" id="{487C9FEE-3A68-4AAE-D3C2-EF0B034749B5}"/>
              </a:ext>
            </a:extLst>
          </p:cNvPr>
          <p:cNvSpPr>
            <a:spLocks noGrp="1"/>
          </p:cNvSpPr>
          <p:nvPr>
            <p:ph type="body" idx="1"/>
          </p:nvPr>
        </p:nvSpPr>
        <p:spPr/>
        <p:txBody>
          <a:bodyPr/>
          <a:lstStyle/>
          <a:p>
            <a:endParaRPr lang="en-US"/>
          </a:p>
        </p:txBody>
      </p:sp>
      <p:sp>
        <p:nvSpPr>
          <p:cNvPr id="6" name="Date Placeholder 5">
            <a:extLst>
              <a:ext uri="{FF2B5EF4-FFF2-40B4-BE49-F238E27FC236}">
                <a16:creationId xmlns:a16="http://schemas.microsoft.com/office/drawing/2014/main" id="{044268E2-9096-F1AE-136A-46149774BEA9}"/>
              </a:ext>
            </a:extLst>
          </p:cNvPr>
          <p:cNvSpPr>
            <a:spLocks noGrp="1"/>
          </p:cNvSpPr>
          <p:nvPr>
            <p:ph type="dt" sz="half" idx="10"/>
          </p:nvPr>
        </p:nvSpPr>
        <p:spPr/>
        <p:txBody>
          <a:bodyPr/>
          <a:lstStyle/>
          <a:p>
            <a:r>
              <a:rPr lang="en-US"/>
              <a:t>Updated November 2024 (v. 1 of 1)</a:t>
            </a:r>
          </a:p>
        </p:txBody>
      </p:sp>
      <p:sp>
        <p:nvSpPr>
          <p:cNvPr id="4" name="Footer Placeholder 3">
            <a:extLst>
              <a:ext uri="{FF2B5EF4-FFF2-40B4-BE49-F238E27FC236}">
                <a16:creationId xmlns:a16="http://schemas.microsoft.com/office/drawing/2014/main" id="{4FD65C4A-4881-6901-C725-4E5C256C6AFB}"/>
              </a:ext>
            </a:extLst>
          </p:cNvPr>
          <p:cNvSpPr>
            <a:spLocks noGrp="1"/>
          </p:cNvSpPr>
          <p:nvPr>
            <p:ph type="ftr" sz="quarter" idx="11"/>
          </p:nvPr>
        </p:nvSpPr>
        <p:spPr/>
        <p:txBody>
          <a:bodyPr/>
          <a:lstStyle/>
          <a:p>
            <a:r>
              <a:rPr lang="en-US"/>
              <a:t>Rhode Island Department of Education, 255 Westminster St., Providence, RI 02902</a:t>
            </a:r>
          </a:p>
        </p:txBody>
      </p:sp>
      <p:sp>
        <p:nvSpPr>
          <p:cNvPr id="5" name="Slide Number Placeholder 4">
            <a:extLst>
              <a:ext uri="{FF2B5EF4-FFF2-40B4-BE49-F238E27FC236}">
                <a16:creationId xmlns:a16="http://schemas.microsoft.com/office/drawing/2014/main" id="{29D89ED1-114E-42E8-8D71-C1F8B0B1540C}"/>
              </a:ext>
            </a:extLst>
          </p:cNvPr>
          <p:cNvSpPr>
            <a:spLocks noGrp="1"/>
          </p:cNvSpPr>
          <p:nvPr>
            <p:ph type="sldNum" sz="quarter" idx="12"/>
          </p:nvPr>
        </p:nvSpPr>
        <p:spPr/>
        <p:txBody>
          <a:bodyPr/>
          <a:lstStyle/>
          <a:p>
            <a:fld id="{4FAB73BC-B049-4115-A692-8D63A059BFB8}" type="slidenum">
              <a:rPr lang="en-US" smtClean="0"/>
              <a:pPr/>
              <a:t>12</a:t>
            </a:fld>
            <a:endParaRPr lang="en-US"/>
          </a:p>
        </p:txBody>
      </p:sp>
    </p:spTree>
    <p:extLst>
      <p:ext uri="{BB962C8B-B14F-4D97-AF65-F5344CB8AC3E}">
        <p14:creationId xmlns:p14="http://schemas.microsoft.com/office/powerpoint/2010/main" val="794016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US" sz="3200"/>
              <a:t>District Test Coordinator Roles and Responsibilities:</a:t>
            </a:r>
            <a:br>
              <a:rPr lang="en-US" sz="3200"/>
            </a:br>
            <a:r>
              <a:rPr lang="en-US" sz="1800" i="1"/>
              <a:t>RISAP Test Coordinator Handbook</a:t>
            </a:r>
          </a:p>
        </p:txBody>
      </p:sp>
      <p:sp>
        <p:nvSpPr>
          <p:cNvPr id="3" name="Content Placeholder 2"/>
          <p:cNvSpPr>
            <a:spLocks noGrp="1"/>
          </p:cNvSpPr>
          <p:nvPr>
            <p:ph idx="1"/>
          </p:nvPr>
        </p:nvSpPr>
        <p:spPr/>
        <p:txBody>
          <a:bodyPr>
            <a:normAutofit/>
          </a:bodyPr>
          <a:lstStyle/>
          <a:p>
            <a:r>
              <a:rPr lang="en-US" sz="2400"/>
              <a:t>Coordination of test administration across the district</a:t>
            </a:r>
          </a:p>
          <a:p>
            <a:pPr lvl="1"/>
            <a:r>
              <a:rPr lang="en-US" sz="2000"/>
              <a:t>Develop local policies and procedures to maintain test security</a:t>
            </a:r>
          </a:p>
          <a:p>
            <a:pPr lvl="2"/>
            <a:r>
              <a:rPr lang="en-US" sz="1800"/>
              <a:t>Investigate test security breaches and report them to RIDE as necessary.</a:t>
            </a:r>
          </a:p>
          <a:p>
            <a:pPr lvl="1"/>
            <a:r>
              <a:rPr lang="en-US" sz="2000"/>
              <a:t>Ensure that student data delivered to RIDE is accurate and up-to-date.</a:t>
            </a:r>
          </a:p>
          <a:p>
            <a:pPr lvl="1"/>
            <a:r>
              <a:rPr lang="en-US" sz="2000"/>
              <a:t>Ensure all staff involved with test administration are trained and receive their certification.</a:t>
            </a:r>
          </a:p>
          <a:p>
            <a:pPr lvl="1"/>
            <a:r>
              <a:rPr lang="en-US" sz="2000"/>
              <a:t>Ensure all students are tested.</a:t>
            </a:r>
          </a:p>
        </p:txBody>
      </p:sp>
      <p:sp>
        <p:nvSpPr>
          <p:cNvPr id="5" name="Date Placeholder 4">
            <a:extLst>
              <a:ext uri="{FF2B5EF4-FFF2-40B4-BE49-F238E27FC236}">
                <a16:creationId xmlns:a16="http://schemas.microsoft.com/office/drawing/2014/main" id="{7D4BA738-AF23-47E1-A0AA-C9D6636AFF1E}"/>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6" name="Footer Placeholder 5">
            <a:extLst>
              <a:ext uri="{FF2B5EF4-FFF2-40B4-BE49-F238E27FC236}">
                <a16:creationId xmlns:a16="http://schemas.microsoft.com/office/drawing/2014/main" id="{35823663-F659-48C7-97D8-D036BB629C7B}"/>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13</a:t>
            </a:fld>
            <a:endParaRPr lang="en-US"/>
          </a:p>
        </p:txBody>
      </p:sp>
    </p:spTree>
    <p:extLst>
      <p:ext uri="{BB962C8B-B14F-4D97-AF65-F5344CB8AC3E}">
        <p14:creationId xmlns:p14="http://schemas.microsoft.com/office/powerpoint/2010/main" val="3118440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3200"/>
              <a:t>School Test Coordinator Responsibilities:</a:t>
            </a:r>
            <a:br>
              <a:rPr lang="en-US"/>
            </a:br>
            <a:r>
              <a:rPr lang="en-US" sz="2000" i="1"/>
              <a:t>RISAP Test Coordinator Handbook</a:t>
            </a:r>
            <a:endParaRPr lang="en-US" i="1"/>
          </a:p>
        </p:txBody>
      </p:sp>
      <p:sp>
        <p:nvSpPr>
          <p:cNvPr id="3" name="Content Placeholder 2"/>
          <p:cNvSpPr>
            <a:spLocks noGrp="1"/>
          </p:cNvSpPr>
          <p:nvPr>
            <p:ph idx="1"/>
          </p:nvPr>
        </p:nvSpPr>
        <p:spPr/>
        <p:txBody>
          <a:bodyPr/>
          <a:lstStyle/>
          <a:p>
            <a:r>
              <a:rPr lang="en-US"/>
              <a:t>Testing schedule development and communication</a:t>
            </a:r>
          </a:p>
          <a:p>
            <a:r>
              <a:rPr lang="en-US"/>
              <a:t>Training schedule for test administrators AND students</a:t>
            </a:r>
          </a:p>
          <a:p>
            <a:r>
              <a:rPr lang="en-US"/>
              <a:t>Security protocols, including cell phone policy enforcement</a:t>
            </a:r>
          </a:p>
          <a:p>
            <a:r>
              <a:rPr lang="en-US"/>
              <a:t>Order, receive, inventory, distribute, and return test materials</a:t>
            </a:r>
          </a:p>
          <a:p>
            <a:r>
              <a:rPr lang="en-US"/>
              <a:t>Report security breaches and/or irregularities to district test coordinator.</a:t>
            </a:r>
          </a:p>
          <a:p>
            <a:r>
              <a:rPr lang="en-US"/>
              <a:t>Communicate information to parents and students about testing</a:t>
            </a:r>
          </a:p>
          <a:p>
            <a:r>
              <a:rPr lang="en-US"/>
              <a:t>Ensure accommodations are administered properly and that staff receive proper training</a:t>
            </a:r>
          </a:p>
          <a:p>
            <a:r>
              <a:rPr lang="en-US"/>
              <a:t>Ensure accurate and up-to-date student data in the district SIS</a:t>
            </a:r>
          </a:p>
        </p:txBody>
      </p:sp>
      <p:sp>
        <p:nvSpPr>
          <p:cNvPr id="5" name="Date Placeholder 4">
            <a:extLst>
              <a:ext uri="{FF2B5EF4-FFF2-40B4-BE49-F238E27FC236}">
                <a16:creationId xmlns:a16="http://schemas.microsoft.com/office/drawing/2014/main" id="{09C4E1AF-5AB0-432D-8F98-58E47F19E2A4}"/>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6" name="Footer Placeholder 5">
            <a:extLst>
              <a:ext uri="{FF2B5EF4-FFF2-40B4-BE49-F238E27FC236}">
                <a16:creationId xmlns:a16="http://schemas.microsoft.com/office/drawing/2014/main" id="{6113E878-9084-4DEA-88F8-093B5CE16013}"/>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14</a:t>
            </a:fld>
            <a:endParaRPr lang="en-US"/>
          </a:p>
        </p:txBody>
      </p:sp>
    </p:spTree>
    <p:extLst>
      <p:ext uri="{BB962C8B-B14F-4D97-AF65-F5344CB8AC3E}">
        <p14:creationId xmlns:p14="http://schemas.microsoft.com/office/powerpoint/2010/main" val="2997222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3200"/>
              <a:t>Test Administrator Responsibilities:</a:t>
            </a:r>
            <a:br>
              <a:rPr lang="en-US"/>
            </a:br>
            <a:r>
              <a:rPr lang="en-US" sz="2000" i="1"/>
              <a:t>RISAP Test Coordinator Handbook</a:t>
            </a:r>
          </a:p>
        </p:txBody>
      </p:sp>
      <p:sp>
        <p:nvSpPr>
          <p:cNvPr id="3" name="Content Placeholder 2"/>
          <p:cNvSpPr>
            <a:spLocks noGrp="1"/>
          </p:cNvSpPr>
          <p:nvPr>
            <p:ph idx="1"/>
          </p:nvPr>
        </p:nvSpPr>
        <p:spPr>
          <a:xfrm>
            <a:off x="3869267" y="864108"/>
            <a:ext cx="7785703" cy="5120640"/>
          </a:xfrm>
        </p:spPr>
        <p:txBody>
          <a:bodyPr>
            <a:normAutofit/>
          </a:bodyPr>
          <a:lstStyle/>
          <a:p>
            <a:r>
              <a:rPr lang="en-US"/>
              <a:t>Attend all training sessions for the tests you will be administering</a:t>
            </a:r>
          </a:p>
          <a:p>
            <a:r>
              <a:rPr lang="en-US"/>
              <a:t>Read all test administration manuals and accommodations manuals prior to testing</a:t>
            </a:r>
          </a:p>
          <a:p>
            <a:r>
              <a:rPr lang="en-US"/>
              <a:t>Follow all test security procedures.</a:t>
            </a:r>
          </a:p>
          <a:p>
            <a:r>
              <a:rPr lang="en-US"/>
              <a:t>Make sure you understand and sign the Test Security Agreements.</a:t>
            </a:r>
          </a:p>
          <a:p>
            <a:r>
              <a:rPr lang="en-US"/>
              <a:t>Actively supervise the test at all times.</a:t>
            </a:r>
          </a:p>
          <a:p>
            <a:r>
              <a:rPr lang="en-US"/>
              <a:t>Ensure that any accommodations decisions are made well before testing begins.</a:t>
            </a:r>
          </a:p>
          <a:p>
            <a:r>
              <a:rPr lang="en-US"/>
              <a:t>Know how to administer any accommodations students will be using.</a:t>
            </a:r>
          </a:p>
          <a:p>
            <a:r>
              <a:rPr lang="en-US"/>
              <a:t>Practice with students receiving accommodations, especially if using any assistive technology or other accommodation delivered online.</a:t>
            </a:r>
          </a:p>
        </p:txBody>
      </p:sp>
      <p:sp>
        <p:nvSpPr>
          <p:cNvPr id="5" name="Date Placeholder 4">
            <a:extLst>
              <a:ext uri="{FF2B5EF4-FFF2-40B4-BE49-F238E27FC236}">
                <a16:creationId xmlns:a16="http://schemas.microsoft.com/office/drawing/2014/main" id="{2F02CFF7-6947-41CB-B2EE-A1DEBCB6515B}"/>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6" name="Footer Placeholder 5">
            <a:extLst>
              <a:ext uri="{FF2B5EF4-FFF2-40B4-BE49-F238E27FC236}">
                <a16:creationId xmlns:a16="http://schemas.microsoft.com/office/drawing/2014/main" id="{FAE9813A-6148-4C7B-816F-9C2C8B8C471C}"/>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15</a:t>
            </a:fld>
            <a:endParaRPr lang="en-US"/>
          </a:p>
        </p:txBody>
      </p:sp>
    </p:spTree>
    <p:extLst>
      <p:ext uri="{BB962C8B-B14F-4D97-AF65-F5344CB8AC3E}">
        <p14:creationId xmlns:p14="http://schemas.microsoft.com/office/powerpoint/2010/main" val="3311597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3200"/>
              <a:t>Who can be a Test Administrator?</a:t>
            </a:r>
            <a:br>
              <a:rPr lang="en-US"/>
            </a:br>
            <a:r>
              <a:rPr lang="en-US" sz="2000" i="1"/>
              <a:t>RISAP Test Coordinator Handbook</a:t>
            </a:r>
            <a:endParaRPr lang="en-US" i="1"/>
          </a:p>
        </p:txBody>
      </p:sp>
      <p:sp>
        <p:nvSpPr>
          <p:cNvPr id="3" name="Content Placeholder 2"/>
          <p:cNvSpPr>
            <a:spLocks noGrp="1"/>
          </p:cNvSpPr>
          <p:nvPr>
            <p:ph idx="1"/>
          </p:nvPr>
        </p:nvSpPr>
        <p:spPr>
          <a:xfrm>
            <a:off x="3869268" y="735981"/>
            <a:ext cx="7778235" cy="5376894"/>
          </a:xfrm>
        </p:spPr>
        <p:txBody>
          <a:bodyPr anchor="t">
            <a:normAutofit/>
          </a:bodyPr>
          <a:lstStyle/>
          <a:p>
            <a:r>
              <a:rPr lang="en-US"/>
              <a:t>Teachers employed by the district as teachers</a:t>
            </a:r>
          </a:p>
          <a:p>
            <a:r>
              <a:rPr lang="en-US"/>
              <a:t>Teachers employed by the district who hold provisional/emergency certificates.</a:t>
            </a:r>
          </a:p>
          <a:p>
            <a:r>
              <a:rPr lang="en-US"/>
              <a:t>Teachers serving as a long-term substitute</a:t>
            </a:r>
          </a:p>
          <a:p>
            <a:pPr lvl="1"/>
            <a:r>
              <a:rPr lang="en-US"/>
              <a:t>Long-term substitute is any substitute who is teaching at the school who will be there long enough to be trained and to administer the test(s)).</a:t>
            </a:r>
          </a:p>
          <a:p>
            <a:r>
              <a:rPr lang="en-US"/>
              <a:t>District and school administrators</a:t>
            </a:r>
          </a:p>
          <a:p>
            <a:r>
              <a:rPr lang="en-US"/>
              <a:t>School psychologists, school social workers, librarians, school counselors, and speech pathologists who hold certifications for their positions</a:t>
            </a:r>
          </a:p>
          <a:p>
            <a:r>
              <a:rPr lang="en-US" b="1"/>
              <a:t>NOTES: </a:t>
            </a:r>
          </a:p>
          <a:p>
            <a:pPr lvl="1"/>
            <a:r>
              <a:rPr lang="en-US"/>
              <a:t>Student teachers </a:t>
            </a:r>
            <a:r>
              <a:rPr lang="en-US" b="1"/>
              <a:t>may not </a:t>
            </a:r>
            <a:r>
              <a:rPr lang="en-US"/>
              <a:t>administer state assessments but can serve as hall monitors and assist the test administrator with materials.</a:t>
            </a:r>
          </a:p>
        </p:txBody>
      </p:sp>
      <p:sp>
        <p:nvSpPr>
          <p:cNvPr id="5" name="Date Placeholder 4">
            <a:extLst>
              <a:ext uri="{FF2B5EF4-FFF2-40B4-BE49-F238E27FC236}">
                <a16:creationId xmlns:a16="http://schemas.microsoft.com/office/drawing/2014/main" id="{07D8D093-E0F4-45C8-9CDC-55B506E57796}"/>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6" name="Footer Placeholder 5">
            <a:extLst>
              <a:ext uri="{FF2B5EF4-FFF2-40B4-BE49-F238E27FC236}">
                <a16:creationId xmlns:a16="http://schemas.microsoft.com/office/drawing/2014/main" id="{B6F7B35F-FFB9-46E0-AF71-9845FD908B3F}"/>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16</a:t>
            </a:fld>
            <a:endParaRPr lang="en-US"/>
          </a:p>
        </p:txBody>
      </p:sp>
    </p:spTree>
    <p:extLst>
      <p:ext uri="{BB962C8B-B14F-4D97-AF65-F5344CB8AC3E}">
        <p14:creationId xmlns:p14="http://schemas.microsoft.com/office/powerpoint/2010/main" val="218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3200"/>
              <a:t>Proctor Responsibilities:</a:t>
            </a:r>
            <a:br>
              <a:rPr lang="en-US"/>
            </a:br>
            <a:r>
              <a:rPr lang="en-US" sz="2000" i="1"/>
              <a:t>RISAP Test Coordinator Handbook</a:t>
            </a:r>
            <a:endParaRPr lang="en-US" i="1"/>
          </a:p>
        </p:txBody>
      </p:sp>
      <p:sp>
        <p:nvSpPr>
          <p:cNvPr id="3" name="Content Placeholder 2"/>
          <p:cNvSpPr>
            <a:spLocks noGrp="1"/>
          </p:cNvSpPr>
          <p:nvPr>
            <p:ph idx="1"/>
          </p:nvPr>
        </p:nvSpPr>
        <p:spPr/>
        <p:txBody>
          <a:bodyPr/>
          <a:lstStyle/>
          <a:p>
            <a:r>
              <a:rPr lang="en-US"/>
              <a:t>Proctor Responsibilities:</a:t>
            </a:r>
          </a:p>
          <a:p>
            <a:pPr lvl="1"/>
            <a:r>
              <a:rPr lang="en-US"/>
              <a:t>ensuring test security protocols are followed </a:t>
            </a:r>
          </a:p>
          <a:p>
            <a:pPr lvl="1"/>
            <a:r>
              <a:rPr lang="en-US"/>
              <a:t>answering basic questions from students</a:t>
            </a:r>
          </a:p>
          <a:p>
            <a:pPr lvl="1"/>
            <a:r>
              <a:rPr lang="en-US"/>
              <a:t>helping the test administrator monitor the students</a:t>
            </a:r>
          </a:p>
          <a:p>
            <a:r>
              <a:rPr lang="en-US"/>
              <a:t>Who can be a proctor?</a:t>
            </a:r>
          </a:p>
          <a:p>
            <a:pPr lvl="1"/>
            <a:r>
              <a:rPr lang="en-US"/>
              <a:t>Proctors must be employed by the school or district. </a:t>
            </a:r>
          </a:p>
          <a:p>
            <a:pPr lvl="1"/>
            <a:r>
              <a:rPr lang="en-US"/>
              <a:t>Student teachers may serve as proctors but they cannot administer the test or be alone with the students; the test administrator must be present at all times.</a:t>
            </a:r>
          </a:p>
          <a:p>
            <a:r>
              <a:rPr lang="en-US"/>
              <a:t>Classes larger than 25 students may benefit from having a proctor to assist the Test Administrator. </a:t>
            </a:r>
          </a:p>
        </p:txBody>
      </p:sp>
      <p:sp>
        <p:nvSpPr>
          <p:cNvPr id="5" name="Date Placeholder 4">
            <a:extLst>
              <a:ext uri="{FF2B5EF4-FFF2-40B4-BE49-F238E27FC236}">
                <a16:creationId xmlns:a16="http://schemas.microsoft.com/office/drawing/2014/main" id="{7D1C9B31-AF1F-4B79-A3CE-7488A0560485}"/>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6" name="Footer Placeholder 5">
            <a:extLst>
              <a:ext uri="{FF2B5EF4-FFF2-40B4-BE49-F238E27FC236}">
                <a16:creationId xmlns:a16="http://schemas.microsoft.com/office/drawing/2014/main" id="{9275ADEE-E37E-4B9F-AD57-368065BC3CE4}"/>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17</a:t>
            </a:fld>
            <a:endParaRPr lang="en-US"/>
          </a:p>
        </p:txBody>
      </p:sp>
    </p:spTree>
    <p:extLst>
      <p:ext uri="{BB962C8B-B14F-4D97-AF65-F5344CB8AC3E}">
        <p14:creationId xmlns:p14="http://schemas.microsoft.com/office/powerpoint/2010/main" val="5524228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a:t>Test Administrator Training Requirements</a:t>
            </a:r>
          </a:p>
        </p:txBody>
      </p:sp>
      <p:sp>
        <p:nvSpPr>
          <p:cNvPr id="3" name="Text Placeholder 2"/>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565E629F-658C-4569-9FB7-210183DBF129}"/>
              </a:ext>
            </a:extLst>
          </p:cNvPr>
          <p:cNvSpPr>
            <a:spLocks noGrp="1"/>
          </p:cNvSpPr>
          <p:nvPr>
            <p:ph type="dt" sz="half" idx="10"/>
          </p:nvPr>
        </p:nvSpPr>
        <p:spPr/>
        <p:txBody>
          <a:bodyPr/>
          <a:lstStyle/>
          <a:p>
            <a:r>
              <a:rPr lang="en-US"/>
              <a:t>Updated November 2024 (v. 1 of 1)</a:t>
            </a:r>
          </a:p>
        </p:txBody>
      </p:sp>
      <p:sp>
        <p:nvSpPr>
          <p:cNvPr id="6" name="Footer Placeholder 5">
            <a:extLst>
              <a:ext uri="{FF2B5EF4-FFF2-40B4-BE49-F238E27FC236}">
                <a16:creationId xmlns:a16="http://schemas.microsoft.com/office/drawing/2014/main" id="{6D27D1A1-FCDC-45CE-A4BE-1566188D8B21}"/>
              </a:ext>
            </a:extLst>
          </p:cNvPr>
          <p:cNvSpPr>
            <a:spLocks noGrp="1"/>
          </p:cNvSpPr>
          <p:nvPr>
            <p:ph type="ftr" sz="quarter" idx="11"/>
          </p:nvPr>
        </p:nvSpPr>
        <p:spPr/>
        <p:txBody>
          <a:bodyPr/>
          <a:lstStyle/>
          <a:p>
            <a:pPr algn="ctr"/>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fld id="{4FAB73BC-B049-4115-A692-8D63A059BFB8}" type="slidenum">
              <a:rPr lang="en-US" smtClean="0"/>
              <a:pPr/>
              <a:t>18</a:t>
            </a:fld>
            <a:endParaRPr lang="en-US"/>
          </a:p>
        </p:txBody>
      </p:sp>
    </p:spTree>
    <p:extLst>
      <p:ext uri="{BB962C8B-B14F-4D97-AF65-F5344CB8AC3E}">
        <p14:creationId xmlns:p14="http://schemas.microsoft.com/office/powerpoint/2010/main" val="14105990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US" sz="3200" i="1"/>
              <a:t>Any school personnel who will have access to secure test content </a:t>
            </a:r>
            <a:r>
              <a:rPr lang="en-US" sz="3200" b="1" i="1"/>
              <a:t>must</a:t>
            </a:r>
            <a:r>
              <a:rPr lang="en-US" sz="3200" i="1"/>
              <a:t>:</a:t>
            </a:r>
          </a:p>
        </p:txBody>
      </p:sp>
      <p:sp>
        <p:nvSpPr>
          <p:cNvPr id="3" name="Content Placeholder 2"/>
          <p:cNvSpPr>
            <a:spLocks noGrp="1"/>
          </p:cNvSpPr>
          <p:nvPr>
            <p:ph idx="1"/>
          </p:nvPr>
        </p:nvSpPr>
        <p:spPr>
          <a:xfrm>
            <a:off x="3869268" y="864107"/>
            <a:ext cx="7315200" cy="5251557"/>
          </a:xfrm>
        </p:spPr>
        <p:txBody>
          <a:bodyPr>
            <a:normAutofit fontScale="92500" lnSpcReduction="20000"/>
          </a:bodyPr>
          <a:lstStyle/>
          <a:p>
            <a:r>
              <a:rPr lang="en-US"/>
              <a:t>Be trained in:</a:t>
            </a:r>
          </a:p>
          <a:p>
            <a:pPr lvl="1"/>
            <a:r>
              <a:rPr lang="en-US"/>
              <a:t>test security policies and procedures implemented by your school.</a:t>
            </a:r>
          </a:p>
          <a:p>
            <a:pPr lvl="1"/>
            <a:r>
              <a:rPr lang="en-US"/>
              <a:t>test administration policies and procedures for the assessments they will administer</a:t>
            </a:r>
          </a:p>
          <a:p>
            <a:pPr lvl="1"/>
            <a:r>
              <a:rPr lang="en-US"/>
              <a:t>any accommodations students will use during the testing session.</a:t>
            </a:r>
          </a:p>
          <a:p>
            <a:pPr lvl="1"/>
            <a:r>
              <a:rPr lang="en-US"/>
              <a:t>using the test delivery system.</a:t>
            </a:r>
          </a:p>
          <a:p>
            <a:r>
              <a:rPr lang="en-US"/>
              <a:t>Receive:</a:t>
            </a:r>
          </a:p>
          <a:p>
            <a:pPr lvl="1"/>
            <a:r>
              <a:rPr lang="en-US"/>
              <a:t>Test administrator manuals </a:t>
            </a:r>
          </a:p>
          <a:p>
            <a:pPr lvl="1"/>
            <a:r>
              <a:rPr lang="en-US"/>
              <a:t>Test security requirements documents</a:t>
            </a:r>
          </a:p>
          <a:p>
            <a:pPr lvl="1"/>
            <a:r>
              <a:rPr lang="en-US"/>
              <a:t>Any other manuals or information necessary for the tests being given.</a:t>
            </a:r>
          </a:p>
          <a:p>
            <a:r>
              <a:rPr lang="en-US"/>
              <a:t>Document: </a:t>
            </a:r>
          </a:p>
          <a:p>
            <a:pPr lvl="1"/>
            <a:r>
              <a:rPr lang="en-US" b="1"/>
              <a:t>Training: </a:t>
            </a:r>
            <a:r>
              <a:rPr lang="en-US"/>
              <a:t>Sign-in for all in-person training and submit a copy of your certificates of completion for any online training modules to your school test coordinator. </a:t>
            </a:r>
            <a:r>
              <a:rPr lang="en-US" b="1" i="1"/>
              <a:t>Keep a copy of online training module completion for your records.</a:t>
            </a:r>
            <a:r>
              <a:rPr lang="en-US" b="1"/>
              <a:t> </a:t>
            </a:r>
          </a:p>
          <a:p>
            <a:pPr lvl="1"/>
            <a:r>
              <a:rPr lang="en-US" b="1"/>
              <a:t>Test Security Agreements: </a:t>
            </a:r>
            <a:r>
              <a:rPr lang="en-US"/>
              <a:t>submit a signed test security agreement to your school test coordinator and </a:t>
            </a:r>
            <a:r>
              <a:rPr lang="en-US" b="1" i="1"/>
              <a:t>keep a copy of the test security agreement for your records.</a:t>
            </a:r>
            <a:r>
              <a:rPr lang="en-US" b="1"/>
              <a:t> </a:t>
            </a:r>
          </a:p>
          <a:p>
            <a:pPr lvl="1"/>
            <a:r>
              <a:rPr lang="en-US" b="1"/>
              <a:t>Test Materials: </a:t>
            </a:r>
            <a:r>
              <a:rPr lang="en-US"/>
              <a:t>Sign all tracking sheets for any test materials you receive.</a:t>
            </a:r>
          </a:p>
        </p:txBody>
      </p:sp>
      <p:sp>
        <p:nvSpPr>
          <p:cNvPr id="6" name="Date Placeholder 5">
            <a:extLst>
              <a:ext uri="{FF2B5EF4-FFF2-40B4-BE49-F238E27FC236}">
                <a16:creationId xmlns:a16="http://schemas.microsoft.com/office/drawing/2014/main" id="{B6851E0A-CC6D-4FB0-90D2-776BE47DEF2D}"/>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7" name="Footer Placeholder 6">
            <a:extLst>
              <a:ext uri="{FF2B5EF4-FFF2-40B4-BE49-F238E27FC236}">
                <a16:creationId xmlns:a16="http://schemas.microsoft.com/office/drawing/2014/main" id="{2DF98BC2-83CB-465E-921B-2B451DCF7A79}"/>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19</a:t>
            </a:fld>
            <a:endParaRPr lang="en-US"/>
          </a:p>
        </p:txBody>
      </p:sp>
    </p:spTree>
    <p:extLst>
      <p:ext uri="{BB962C8B-B14F-4D97-AF65-F5344CB8AC3E}">
        <p14:creationId xmlns:p14="http://schemas.microsoft.com/office/powerpoint/2010/main" val="1395268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pPr algn="ctr"/>
            <a:r>
              <a:rPr lang="en-US"/>
              <a:t>Agenda</a:t>
            </a:r>
          </a:p>
        </p:txBody>
      </p:sp>
      <p:sp>
        <p:nvSpPr>
          <p:cNvPr id="3" name="Content Placeholder 2"/>
          <p:cNvSpPr>
            <a:spLocks noGrp="1"/>
          </p:cNvSpPr>
          <p:nvPr>
            <p:ph idx="1"/>
          </p:nvPr>
        </p:nvSpPr>
        <p:spPr/>
        <p:txBody>
          <a:bodyPr>
            <a:normAutofit/>
          </a:bodyPr>
          <a:lstStyle/>
          <a:p>
            <a:r>
              <a:rPr lang="en-US"/>
              <a:t>Overview of the RI State Assessment Program</a:t>
            </a:r>
          </a:p>
          <a:p>
            <a:r>
              <a:rPr lang="en-US"/>
              <a:t>Student Participation in State Assessments</a:t>
            </a:r>
          </a:p>
          <a:p>
            <a:r>
              <a:rPr lang="en-US"/>
              <a:t>Roles and Responsibilities</a:t>
            </a:r>
          </a:p>
          <a:p>
            <a:r>
              <a:rPr lang="en-US"/>
              <a:t>Test Administrator Training Requirements</a:t>
            </a:r>
          </a:p>
          <a:p>
            <a:r>
              <a:rPr lang="en-US"/>
              <a:t>Test Security </a:t>
            </a:r>
          </a:p>
          <a:p>
            <a:r>
              <a:rPr lang="en-US"/>
              <a:t>Accommodations and Accessibility Features</a:t>
            </a:r>
          </a:p>
          <a:p>
            <a:r>
              <a:rPr lang="en-US"/>
              <a:t>Calendars</a:t>
            </a:r>
          </a:p>
          <a:p>
            <a:r>
              <a:rPr lang="en-US"/>
              <a:t>Resources</a:t>
            </a:r>
          </a:p>
        </p:txBody>
      </p:sp>
      <p:sp>
        <p:nvSpPr>
          <p:cNvPr id="4" name="Date Placeholder 3">
            <a:extLst>
              <a:ext uri="{FF2B5EF4-FFF2-40B4-BE49-F238E27FC236}">
                <a16:creationId xmlns:a16="http://schemas.microsoft.com/office/drawing/2014/main" id="{39B32204-F428-4CF8-A6B6-EBEF159CCC42}"/>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6" name="Footer Placeholder 5">
            <a:extLst>
              <a:ext uri="{FF2B5EF4-FFF2-40B4-BE49-F238E27FC236}">
                <a16:creationId xmlns:a16="http://schemas.microsoft.com/office/drawing/2014/main" id="{2CD02FB6-0A01-4138-9400-0CDF15090F72}"/>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fld id="{4FAB73BC-B049-4115-A692-8D63A059BFB8}" type="slidenum">
              <a:rPr lang="en-US" smtClean="0"/>
              <a:pPr/>
              <a:t>2</a:t>
            </a:fld>
            <a:endParaRPr lang="en-US"/>
          </a:p>
        </p:txBody>
      </p:sp>
    </p:spTree>
    <p:extLst>
      <p:ext uri="{BB962C8B-B14F-4D97-AF65-F5344CB8AC3E}">
        <p14:creationId xmlns:p14="http://schemas.microsoft.com/office/powerpoint/2010/main" val="1940624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2947482" cy="4601183"/>
          </a:xfrm>
        </p:spPr>
        <p:txBody>
          <a:bodyPr anchor="t"/>
          <a:lstStyle/>
          <a:p>
            <a:r>
              <a:rPr lang="en-US"/>
              <a:t>Test Administrator Training Schedule</a:t>
            </a:r>
          </a:p>
        </p:txBody>
      </p:sp>
      <p:sp>
        <p:nvSpPr>
          <p:cNvPr id="3" name="Content Placeholder 2"/>
          <p:cNvSpPr>
            <a:spLocks noGrp="1"/>
          </p:cNvSpPr>
          <p:nvPr>
            <p:ph idx="1"/>
          </p:nvPr>
        </p:nvSpPr>
        <p:spPr>
          <a:xfrm>
            <a:off x="3869268" y="864108"/>
            <a:ext cx="7315200" cy="5120640"/>
          </a:xfrm>
        </p:spPr>
        <p:txBody>
          <a:bodyPr anchor="t"/>
          <a:lstStyle/>
          <a:p>
            <a:r>
              <a:rPr lang="en-US">
                <a:solidFill>
                  <a:srgbClr val="FF0000"/>
                </a:solidFill>
              </a:rPr>
              <a:t>Add your school’s schedule for training test administrators for each assessment you will be giving. Include contact information, instructions for accessing the training site, and where they should send a copy (if applicable) of their completion certificate.</a:t>
            </a:r>
          </a:p>
        </p:txBody>
      </p:sp>
      <p:sp>
        <p:nvSpPr>
          <p:cNvPr id="6" name="Date Placeholder 5">
            <a:extLst>
              <a:ext uri="{FF2B5EF4-FFF2-40B4-BE49-F238E27FC236}">
                <a16:creationId xmlns:a16="http://schemas.microsoft.com/office/drawing/2014/main" id="{8EF6F841-D077-47C5-B991-3590BF52CE26}"/>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4" name="Footer Placeholder 3"/>
          <p:cNvSpPr>
            <a:spLocks noGrp="1"/>
          </p:cNvSpPr>
          <p:nvPr>
            <p:ph type="ftr" sz="quarter" idx="11"/>
          </p:nvPr>
        </p:nvSpPr>
        <p:spPr>
          <a:xfrm>
            <a:off x="3869268" y="6356350"/>
            <a:ext cx="5911517" cy="365125"/>
          </a:xfrm>
        </p:spPr>
        <p:txBody>
          <a:bodyPr/>
          <a:lstStyle/>
          <a:p>
            <a:pPr lvl="0"/>
            <a:r>
              <a:rPr lang="en-US" noProof="0"/>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lvl="0"/>
            <a:fld id="{4FAB73BC-B049-4115-A692-8D63A059BFB8}" type="slidenum">
              <a:rPr lang="en-US" noProof="0" smtClean="0"/>
              <a:pPr lvl="0"/>
              <a:t>20</a:t>
            </a:fld>
            <a:endParaRPr lang="en-US" noProof="0"/>
          </a:p>
        </p:txBody>
      </p:sp>
    </p:spTree>
    <p:extLst>
      <p:ext uri="{BB962C8B-B14F-4D97-AF65-F5344CB8AC3E}">
        <p14:creationId xmlns:p14="http://schemas.microsoft.com/office/powerpoint/2010/main" val="2744375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2947482" cy="4601183"/>
          </a:xfrm>
        </p:spPr>
        <p:txBody>
          <a:bodyPr anchor="t"/>
          <a:lstStyle/>
          <a:p>
            <a:r>
              <a:rPr lang="en-US"/>
              <a:t>Student Practice   Schedule</a:t>
            </a:r>
          </a:p>
        </p:txBody>
      </p:sp>
      <p:sp>
        <p:nvSpPr>
          <p:cNvPr id="3" name="Content Placeholder 2"/>
          <p:cNvSpPr>
            <a:spLocks noGrp="1"/>
          </p:cNvSpPr>
          <p:nvPr>
            <p:ph idx="1"/>
          </p:nvPr>
        </p:nvSpPr>
        <p:spPr>
          <a:xfrm>
            <a:off x="3869268" y="864108"/>
            <a:ext cx="7315200" cy="5120640"/>
          </a:xfrm>
        </p:spPr>
        <p:txBody>
          <a:bodyPr anchor="t"/>
          <a:lstStyle/>
          <a:p>
            <a:r>
              <a:rPr lang="en-US">
                <a:solidFill>
                  <a:srgbClr val="FF0000"/>
                </a:solidFill>
              </a:rPr>
              <a:t>Add your school’s student practice schedule. Be sure to offer opportunities for students to practice each of the four domains. </a:t>
            </a:r>
          </a:p>
        </p:txBody>
      </p:sp>
      <p:sp>
        <p:nvSpPr>
          <p:cNvPr id="6" name="Date Placeholder 5">
            <a:extLst>
              <a:ext uri="{FF2B5EF4-FFF2-40B4-BE49-F238E27FC236}">
                <a16:creationId xmlns:a16="http://schemas.microsoft.com/office/drawing/2014/main" id="{8EF6F841-D077-47C5-B991-3590BF52CE26}"/>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4" name="Footer Placeholder 3"/>
          <p:cNvSpPr>
            <a:spLocks noGrp="1"/>
          </p:cNvSpPr>
          <p:nvPr>
            <p:ph type="ftr" sz="quarter" idx="11"/>
          </p:nvPr>
        </p:nvSpPr>
        <p:spPr>
          <a:xfrm>
            <a:off x="3869268" y="6356350"/>
            <a:ext cx="5911517" cy="365125"/>
          </a:xfrm>
        </p:spPr>
        <p:txBody>
          <a:bodyPr/>
          <a:lstStyle/>
          <a:p>
            <a:pPr lvl="0"/>
            <a:r>
              <a:rPr lang="en-US" noProof="0"/>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lvl="0"/>
            <a:fld id="{4FAB73BC-B049-4115-A692-8D63A059BFB8}" type="slidenum">
              <a:rPr lang="en-US" noProof="0" smtClean="0"/>
              <a:pPr lvl="0"/>
              <a:t>21</a:t>
            </a:fld>
            <a:endParaRPr lang="en-US" noProof="0"/>
          </a:p>
        </p:txBody>
      </p:sp>
    </p:spTree>
    <p:extLst>
      <p:ext uri="{BB962C8B-B14F-4D97-AF65-F5344CB8AC3E}">
        <p14:creationId xmlns:p14="http://schemas.microsoft.com/office/powerpoint/2010/main" val="3475449572"/>
      </p:ext>
    </p:extLst>
  </p:cSld>
  <p:clrMapOvr>
    <a:masterClrMapping/>
  </p:clrMapOvr>
  <p:extLst>
    <p:ext uri="{6950BFC3-D8DA-4A85-94F7-54DA5524770B}">
      <p188:commentRel xmlns:p188="http://schemas.microsoft.com/office/powerpoint/2018/8/main" r:id="rId3"/>
    </p:ext>
  </p:extLs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43AF0-CE6B-4025-9756-039E7A5C62B0}"/>
              </a:ext>
            </a:extLst>
          </p:cNvPr>
          <p:cNvSpPr>
            <a:spLocks noGrp="1"/>
          </p:cNvSpPr>
          <p:nvPr>
            <p:ph type="title"/>
          </p:nvPr>
        </p:nvSpPr>
        <p:spPr/>
        <p:txBody>
          <a:bodyPr anchor="t"/>
          <a:lstStyle/>
          <a:p>
            <a:r>
              <a:rPr kumimoji="0" lang="en-US" sz="3200" b="0" i="0" u="none" strike="noStrike" kern="1200" cap="none" spc="-60" normalizeH="0" baseline="0" noProof="0">
                <a:ln>
                  <a:noFill/>
                </a:ln>
                <a:solidFill>
                  <a:srgbClr val="FFFFFF"/>
                </a:solidFill>
                <a:effectLst/>
                <a:uLnTx/>
                <a:uFillTx/>
                <a:latin typeface="Corbel" panose="020B0503020204020204"/>
                <a:ea typeface="+mj-ea"/>
                <a:cs typeface="+mj-cs"/>
              </a:rPr>
              <a:t>Getting Ready to Administer ACCESS:</a:t>
            </a:r>
            <a:br>
              <a:rPr kumimoji="0" lang="en-US" sz="3200" b="0" i="0" u="none" strike="noStrike" kern="1200" cap="none" spc="-60" normalizeH="0" baseline="0" noProof="0">
                <a:ln>
                  <a:noFill/>
                </a:ln>
                <a:solidFill>
                  <a:srgbClr val="FFFFFF"/>
                </a:solidFill>
                <a:effectLst/>
                <a:uLnTx/>
                <a:uFillTx/>
                <a:latin typeface="Corbel" panose="020B0503020204020204"/>
                <a:ea typeface="+mj-ea"/>
                <a:cs typeface="+mj-cs"/>
              </a:rPr>
            </a:br>
            <a:r>
              <a:rPr kumimoji="0" lang="en-US" sz="2400" b="0" i="1" u="none" strike="noStrike" kern="1200" cap="none" spc="-60" normalizeH="0" baseline="0" noProof="0">
                <a:ln>
                  <a:noFill/>
                </a:ln>
                <a:solidFill>
                  <a:srgbClr val="FFFFFF"/>
                </a:solidFill>
                <a:effectLst/>
                <a:uLnTx/>
                <a:uFillTx/>
                <a:latin typeface="Corbel" panose="020B0503020204020204"/>
                <a:ea typeface="+mj-ea"/>
                <a:cs typeface="+mj-cs"/>
              </a:rPr>
              <a:t>Test Administrator Training Requirements</a:t>
            </a:r>
            <a:endParaRPr lang="en-US"/>
          </a:p>
        </p:txBody>
      </p:sp>
      <p:sp>
        <p:nvSpPr>
          <p:cNvPr id="3" name="Content Placeholder 2">
            <a:extLst>
              <a:ext uri="{FF2B5EF4-FFF2-40B4-BE49-F238E27FC236}">
                <a16:creationId xmlns:a16="http://schemas.microsoft.com/office/drawing/2014/main" id="{FE18DD20-5DB5-48B7-8749-800E9EB4BBED}"/>
              </a:ext>
            </a:extLst>
          </p:cNvPr>
          <p:cNvSpPr>
            <a:spLocks noGrp="1"/>
          </p:cNvSpPr>
          <p:nvPr>
            <p:ph idx="1"/>
          </p:nvPr>
        </p:nvSpPr>
        <p:spPr/>
        <p:txBody>
          <a:bodyPr/>
          <a:lstStyle/>
          <a:p>
            <a:pPr marL="0" marR="0" lvl="0" indent="0">
              <a:lnSpc>
                <a:spcPct val="115000"/>
              </a:lnSpc>
              <a:spcBef>
                <a:spcPts val="600"/>
              </a:spcBef>
              <a:spcAft>
                <a:spcPts val="600"/>
              </a:spcAft>
              <a:buNone/>
            </a:pPr>
            <a:r>
              <a:rPr lang="en-US" sz="1800" b="1">
                <a:effectLst/>
                <a:latin typeface="Calibri" panose="020F0502020204030204" pitchFamily="34" charset="0"/>
                <a:ea typeface="Calibri" panose="020F0502020204030204" pitchFamily="34" charset="0"/>
                <a:cs typeface="Times New Roman" panose="02020603050405020304" pitchFamily="18" charset="0"/>
              </a:rPr>
              <a:t>There are two state requirements you must complete before administering the ACCESS tests</a:t>
            </a:r>
            <a:r>
              <a:rPr lang="en-US" sz="18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(if you have additional training requirements for your district or school, please add them here or on another slide)</a:t>
            </a:r>
            <a:r>
              <a:rPr lang="en-US" sz="1800" b="1">
                <a:effectLst/>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15000"/>
              </a:lnSpc>
              <a:spcBef>
                <a:spcPts val="600"/>
              </a:spcBef>
              <a:spcAft>
                <a:spcPts val="600"/>
              </a:spcAft>
              <a:buFont typeface="+mj-lt"/>
              <a:buAutoNum type="arabicPeriod"/>
            </a:pPr>
            <a:r>
              <a:rPr lang="en-US" sz="1800" b="1">
                <a:effectLst/>
                <a:latin typeface="Calibri" panose="020F0502020204030204" pitchFamily="34" charset="0"/>
                <a:ea typeface="Calibri" panose="020F0502020204030204" pitchFamily="34" charset="0"/>
                <a:cs typeface="Times New Roman" panose="02020603050405020304" pitchFamily="18" charset="0"/>
              </a:rPr>
              <a:t>Test Administrator Core Training:</a:t>
            </a:r>
            <a:r>
              <a:rPr lang="en-US" sz="1800">
                <a:effectLst/>
                <a:latin typeface="Calibri" panose="020F0502020204030204" pitchFamily="34" charset="0"/>
                <a:ea typeface="Calibri" panose="020F0502020204030204" pitchFamily="34" charset="0"/>
                <a:cs typeface="Times New Roman" panose="02020603050405020304" pitchFamily="18" charset="0"/>
              </a:rPr>
              <a:t> This presentation being given by your school or district test coordinator. It covers the state and school policies that you must know prior to administering any state assessments.</a:t>
            </a:r>
          </a:p>
          <a:p>
            <a:pPr marL="342900" marR="0" lvl="0" indent="-342900">
              <a:lnSpc>
                <a:spcPct val="115000"/>
              </a:lnSpc>
              <a:spcBef>
                <a:spcPts val="600"/>
              </a:spcBef>
              <a:spcAft>
                <a:spcPts val="600"/>
              </a:spcAft>
              <a:buFont typeface="+mj-lt"/>
              <a:buAutoNum type="arabicPeriod"/>
            </a:pPr>
            <a:r>
              <a:rPr lang="en-US" sz="1800" b="1">
                <a:effectLst/>
                <a:latin typeface="Calibri"/>
                <a:ea typeface="Calibri"/>
                <a:cs typeface="Times New Roman"/>
              </a:rPr>
              <a:t>ACCESS training courses</a:t>
            </a:r>
            <a:r>
              <a:rPr lang="en-US" sz="1800">
                <a:effectLst/>
                <a:latin typeface="Calibri"/>
                <a:ea typeface="Calibri"/>
                <a:cs typeface="Times New Roman"/>
              </a:rPr>
              <a:t>.</a:t>
            </a:r>
            <a:r>
              <a:rPr lang="en-US" sz="1800" b="1">
                <a:effectLst/>
                <a:latin typeface="Calibri"/>
                <a:ea typeface="Calibri"/>
                <a:cs typeface="Times New Roman"/>
              </a:rPr>
              <a:t> </a:t>
            </a:r>
            <a:r>
              <a:rPr lang="en-US" sz="1800">
                <a:effectLst/>
                <a:latin typeface="Calibri"/>
                <a:ea typeface="Calibri"/>
                <a:cs typeface="Times New Roman"/>
              </a:rPr>
              <a:t>Anyone administering the ACCESS for </a:t>
            </a:r>
            <a:r>
              <a:rPr lang="en-US" sz="1800">
                <a:latin typeface="Calibri"/>
                <a:ea typeface="Calibri"/>
                <a:cs typeface="Times New Roman"/>
              </a:rPr>
              <a:t>ELLs</a:t>
            </a:r>
            <a:r>
              <a:rPr lang="en-US" sz="1800">
                <a:effectLst/>
                <a:latin typeface="Calibri"/>
                <a:ea typeface="Calibri"/>
                <a:cs typeface="Times New Roman"/>
              </a:rPr>
              <a:t> or WIDA Alternate ACCESS must complete the training course and successfully pass the online quiz every three years. </a:t>
            </a:r>
            <a:r>
              <a:rPr lang="en-US" sz="1800" i="1">
                <a:effectLst/>
                <a:latin typeface="Calibri"/>
                <a:ea typeface="Calibri"/>
                <a:cs typeface="Times New Roman"/>
              </a:rPr>
              <a:t>Any test administrator who will be scoring a Speaking domain must recertify annually. </a:t>
            </a:r>
            <a:r>
              <a:rPr lang="en-US" sz="1800">
                <a:effectLst/>
                <a:latin typeface="Calibri"/>
                <a:ea typeface="Calibri"/>
                <a:cs typeface="Times New Roman"/>
              </a:rPr>
              <a:t>You can access the training courses </a:t>
            </a:r>
            <a:r>
              <a:rPr lang="en-US" sz="1800" i="1">
                <a:effectLst/>
                <a:latin typeface="Calibri"/>
                <a:ea typeface="Calibri"/>
                <a:cs typeface="Times New Roman"/>
              </a:rPr>
              <a:t>after you have a WIDA Secure Portal account </a:t>
            </a:r>
            <a:r>
              <a:rPr lang="en-US" sz="1800">
                <a:effectLst/>
                <a:latin typeface="Calibri"/>
                <a:ea typeface="Calibri"/>
                <a:cs typeface="Times New Roman"/>
              </a:rPr>
              <a:t>here: </a:t>
            </a:r>
            <a:r>
              <a:rPr lang="en-US" sz="1800" u="sng">
                <a:solidFill>
                  <a:srgbClr val="0563C1"/>
                </a:solidFill>
                <a:effectLst/>
                <a:latin typeface="Calibri"/>
                <a:ea typeface="Times New Roman" panose="02020603050405020304" pitchFamily="18" charset="0"/>
                <a:cs typeface="Times New Roman"/>
                <a:hlinkClick r:id="rId2"/>
              </a:rPr>
              <a:t>WIDA Secure Portal</a:t>
            </a:r>
            <a:r>
              <a:rPr lang="en-US" sz="1800">
                <a:effectLst/>
                <a:latin typeface="Calibri"/>
                <a:ea typeface="Times New Roman" panose="02020603050405020304" pitchFamily="18" charset="0"/>
                <a:cs typeface="Times New Roman"/>
              </a:rPr>
              <a:t>.</a:t>
            </a:r>
            <a:endParaRPr lang="en-US" sz="1800">
              <a:effectLst/>
              <a:latin typeface="Times New Roman"/>
              <a:ea typeface="Calibri" panose="020F0502020204030204" pitchFamily="34" charset="0"/>
              <a:cs typeface="Times New Roman"/>
            </a:endParaRPr>
          </a:p>
        </p:txBody>
      </p:sp>
      <p:sp>
        <p:nvSpPr>
          <p:cNvPr id="4" name="Date Placeholder 3">
            <a:extLst>
              <a:ext uri="{FF2B5EF4-FFF2-40B4-BE49-F238E27FC236}">
                <a16:creationId xmlns:a16="http://schemas.microsoft.com/office/drawing/2014/main" id="{798BE7E2-A898-4E26-9EAC-03B2E3A0296A}"/>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5" name="Footer Placeholder 4">
            <a:extLst>
              <a:ext uri="{FF2B5EF4-FFF2-40B4-BE49-F238E27FC236}">
                <a16:creationId xmlns:a16="http://schemas.microsoft.com/office/drawing/2014/main" id="{FB67E624-FA5D-4673-BA58-EAA79BDDFED3}"/>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4DB00EE0-F0D5-45CB-BDE4-5E55D48B7298}"/>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22</a:t>
            </a:fld>
            <a:endParaRPr lang="en-US"/>
          </a:p>
        </p:txBody>
      </p:sp>
    </p:spTree>
    <p:extLst>
      <p:ext uri="{BB962C8B-B14F-4D97-AF65-F5344CB8AC3E}">
        <p14:creationId xmlns:p14="http://schemas.microsoft.com/office/powerpoint/2010/main" val="40174232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C75FB-6A42-4440-9BB5-602EBB8E56B0}"/>
              </a:ext>
            </a:extLst>
          </p:cNvPr>
          <p:cNvSpPr>
            <a:spLocks noGrp="1"/>
          </p:cNvSpPr>
          <p:nvPr>
            <p:ph type="title"/>
          </p:nvPr>
        </p:nvSpPr>
        <p:spPr/>
        <p:txBody>
          <a:bodyPr anchor="t"/>
          <a:lstStyle/>
          <a:p>
            <a:r>
              <a:rPr kumimoji="0" lang="en-US" sz="3200" b="0" i="0" u="none" strike="noStrike" kern="1200" cap="none" spc="-60" normalizeH="0" baseline="0" noProof="0">
                <a:ln>
                  <a:noFill/>
                </a:ln>
                <a:solidFill>
                  <a:srgbClr val="FFFFFF"/>
                </a:solidFill>
                <a:effectLst/>
                <a:uLnTx/>
                <a:uFillTx/>
                <a:latin typeface="Corbel" panose="020B0503020204020204"/>
                <a:ea typeface="+mj-ea"/>
                <a:cs typeface="+mj-cs"/>
              </a:rPr>
              <a:t>Getting Ready to Administer ACCESS:</a:t>
            </a:r>
            <a:br>
              <a:rPr kumimoji="0" lang="en-US" sz="4400" b="0" i="0" u="none" strike="noStrike" kern="1200" cap="none" spc="-60" normalizeH="0" baseline="0" noProof="0">
                <a:ln>
                  <a:noFill/>
                </a:ln>
                <a:solidFill>
                  <a:srgbClr val="FFFFFF"/>
                </a:solidFill>
                <a:effectLst/>
                <a:uLnTx/>
                <a:uFillTx/>
                <a:latin typeface="Corbel" panose="020B0503020204020204"/>
                <a:ea typeface="+mj-ea"/>
                <a:cs typeface="+mj-cs"/>
              </a:rPr>
            </a:br>
            <a:r>
              <a:rPr kumimoji="0" lang="en-US" sz="2400" b="0" i="1" u="none" strike="noStrike" kern="1200" cap="none" spc="-60" normalizeH="0" baseline="0" noProof="0">
                <a:ln>
                  <a:noFill/>
                </a:ln>
                <a:solidFill>
                  <a:srgbClr val="FFFFFF"/>
                </a:solidFill>
                <a:effectLst/>
                <a:uLnTx/>
                <a:uFillTx/>
                <a:latin typeface="Corbel" panose="020B0503020204020204"/>
                <a:ea typeface="+mj-ea"/>
                <a:cs typeface="+mj-cs"/>
              </a:rPr>
              <a:t>Test Administrator Training Requirements</a:t>
            </a:r>
            <a:endParaRPr lang="en-US"/>
          </a:p>
        </p:txBody>
      </p:sp>
      <p:sp>
        <p:nvSpPr>
          <p:cNvPr id="3" name="Content Placeholder 2">
            <a:extLst>
              <a:ext uri="{FF2B5EF4-FFF2-40B4-BE49-F238E27FC236}">
                <a16:creationId xmlns:a16="http://schemas.microsoft.com/office/drawing/2014/main" id="{6DC14478-98B3-4F15-8AA1-E1BCE819B4AE}"/>
              </a:ext>
            </a:extLst>
          </p:cNvPr>
          <p:cNvSpPr>
            <a:spLocks noGrp="1"/>
          </p:cNvSpPr>
          <p:nvPr>
            <p:ph idx="1"/>
          </p:nvPr>
        </p:nvSpPr>
        <p:spPr/>
        <p:txBody>
          <a:bodyPr/>
          <a:lstStyle/>
          <a:p>
            <a:r>
              <a:rPr lang="en-US"/>
              <a:t>Additional resources that will help you learn about and administer ACCESS</a:t>
            </a:r>
          </a:p>
          <a:p>
            <a:pPr lvl="1"/>
            <a:r>
              <a:rPr lang="en-US">
                <a:hlinkClick r:id="rId2"/>
              </a:rPr>
              <a:t>www.ride.ri.gov/assessment-manuals</a:t>
            </a:r>
            <a:r>
              <a:rPr lang="en-US"/>
              <a:t> contains all documents and links you need to administer any of the RI State Assessments.</a:t>
            </a:r>
          </a:p>
          <a:p>
            <a:pPr lvl="1"/>
            <a:r>
              <a:rPr lang="en-US">
                <a:hlinkClick r:id="rId3"/>
              </a:rPr>
              <a:t>wida.wisc.edu/resources </a:t>
            </a:r>
            <a:r>
              <a:rPr lang="en-US"/>
              <a:t>contains all documents, manuals, and links that you need in order to prepare to administer the ACCESS and Alternate ACCESS tests.</a:t>
            </a:r>
          </a:p>
          <a:p>
            <a:pPr lvl="1"/>
            <a:endParaRPr lang="en-US"/>
          </a:p>
        </p:txBody>
      </p:sp>
      <p:sp>
        <p:nvSpPr>
          <p:cNvPr id="4" name="Date Placeholder 3">
            <a:extLst>
              <a:ext uri="{FF2B5EF4-FFF2-40B4-BE49-F238E27FC236}">
                <a16:creationId xmlns:a16="http://schemas.microsoft.com/office/drawing/2014/main" id="{7739BF73-1D88-4DA5-8A88-3286BDF43BFA}"/>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5" name="Footer Placeholder 4">
            <a:extLst>
              <a:ext uri="{FF2B5EF4-FFF2-40B4-BE49-F238E27FC236}">
                <a16:creationId xmlns:a16="http://schemas.microsoft.com/office/drawing/2014/main" id="{4B92A3EA-8AF2-40EC-8AF1-41FD162BDF06}"/>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DE0152E4-9998-4D83-A3A4-C433A8AB88AC}"/>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23</a:t>
            </a:fld>
            <a:endParaRPr lang="en-US"/>
          </a:p>
        </p:txBody>
      </p:sp>
    </p:spTree>
    <p:extLst>
      <p:ext uri="{BB962C8B-B14F-4D97-AF65-F5344CB8AC3E}">
        <p14:creationId xmlns:p14="http://schemas.microsoft.com/office/powerpoint/2010/main" val="900016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5F315-A90F-4736-AC9D-7FAE89E14678}"/>
              </a:ext>
            </a:extLst>
          </p:cNvPr>
          <p:cNvSpPr>
            <a:spLocks noGrp="1"/>
          </p:cNvSpPr>
          <p:nvPr>
            <p:ph type="title"/>
          </p:nvPr>
        </p:nvSpPr>
        <p:spPr/>
        <p:txBody>
          <a:bodyPr anchor="t">
            <a:normAutofit/>
          </a:bodyPr>
          <a:lstStyle/>
          <a:p>
            <a:r>
              <a:rPr lang="en-US" sz="3200"/>
              <a:t>Getting Ready to Administer ACCESS:</a:t>
            </a:r>
            <a:br>
              <a:rPr lang="en-US" sz="3200"/>
            </a:br>
            <a:r>
              <a:rPr lang="en-US" sz="2400" i="1"/>
              <a:t>Test Administrator Training Requirements</a:t>
            </a:r>
            <a:endParaRPr lang="en-US" sz="3200" i="1"/>
          </a:p>
        </p:txBody>
      </p:sp>
      <p:sp>
        <p:nvSpPr>
          <p:cNvPr id="3" name="Content Placeholder 2">
            <a:extLst>
              <a:ext uri="{FF2B5EF4-FFF2-40B4-BE49-F238E27FC236}">
                <a16:creationId xmlns:a16="http://schemas.microsoft.com/office/drawing/2014/main" id="{80A26183-754D-4A9A-8B21-FD3BDDCCCB58}"/>
              </a:ext>
            </a:extLst>
          </p:cNvPr>
          <p:cNvSpPr>
            <a:spLocks noGrp="1"/>
          </p:cNvSpPr>
          <p:nvPr>
            <p:ph idx="1"/>
          </p:nvPr>
        </p:nvSpPr>
        <p:spPr/>
        <p:txBody>
          <a:bodyPr>
            <a:normAutofit fontScale="92500" lnSpcReduction="10000"/>
          </a:bodyPr>
          <a:lstStyle/>
          <a:p>
            <a:pPr marL="457200" marR="0" lvl="0" indent="-457200">
              <a:lnSpc>
                <a:spcPct val="115000"/>
              </a:lnSpc>
              <a:spcBef>
                <a:spcPts val="600"/>
              </a:spcBef>
              <a:spcAft>
                <a:spcPts val="600"/>
              </a:spcAft>
              <a:buFont typeface="Wingdings" panose="05000000000000000000" pitchFamily="2" charset="2"/>
              <a:buChar char="q"/>
            </a:pPr>
            <a:r>
              <a:rPr lang="en-US" sz="1800" b="1">
                <a:effectLst/>
                <a:latin typeface="Calibri" panose="020F0502020204030204" pitchFamily="34" charset="0"/>
                <a:ea typeface="Calibri" panose="020F0502020204030204" pitchFamily="34" charset="0"/>
                <a:cs typeface="Times New Roman" panose="02020603050405020304" pitchFamily="18" charset="0"/>
              </a:rPr>
              <a:t>Get a WIDA Secure Portal account. </a:t>
            </a:r>
            <a:r>
              <a:rPr lang="en-US" sz="1800">
                <a:effectLst/>
                <a:latin typeface="Calibri" panose="020F0502020204030204" pitchFamily="34" charset="0"/>
                <a:ea typeface="Calibri" panose="020F0502020204030204" pitchFamily="34" charset="0"/>
                <a:cs typeface="Times New Roman" panose="02020603050405020304" pitchFamily="18" charset="0"/>
              </a:rPr>
              <a:t>Test Coordinators and test administrators must have a WIDA Secure Portal account before any training can take place.</a:t>
            </a:r>
          </a:p>
          <a:p>
            <a:pPr marL="845820" lvl="1" indent="-342900">
              <a:lnSpc>
                <a:spcPct val="115000"/>
              </a:lnSpc>
              <a:spcBef>
                <a:spcPts val="600"/>
              </a:spcBef>
              <a:spcAft>
                <a:spcPts val="600"/>
              </a:spcAft>
              <a:buFont typeface="Symbol" panose="05050102010706020507" pitchFamily="18" charset="2"/>
              <a:buChar char=""/>
            </a:pPr>
            <a:r>
              <a:rPr lang="en-US" sz="1700">
                <a:effectLst/>
                <a:latin typeface="Calibri" panose="020F0502020204030204" pitchFamily="34" charset="0"/>
                <a:ea typeface="Calibri" panose="020F0502020204030204" pitchFamily="34" charset="0"/>
                <a:cs typeface="Times New Roman" panose="02020603050405020304" pitchFamily="18" charset="0"/>
              </a:rPr>
              <a:t>Test Administrators must contact </a:t>
            </a:r>
            <a:r>
              <a:rPr lang="en-US" sz="1700" i="1">
                <a:solidFill>
                  <a:srgbClr val="FF0000"/>
                </a:solidFill>
                <a:latin typeface="Calibri" panose="020F0502020204030204" pitchFamily="34" charset="0"/>
                <a:ea typeface="Calibri" panose="020F0502020204030204" pitchFamily="34" charset="0"/>
                <a:cs typeface="Times New Roman" panose="02020603050405020304" pitchFamily="18" charset="0"/>
              </a:rPr>
              <a:t>(add the name and contact information of the person who will give teachers access to the WIDA Secure Portal)</a:t>
            </a:r>
            <a:r>
              <a:rPr lang="en-US" sz="1700">
                <a:effectLst/>
                <a:latin typeface="Calibri" panose="020F0502020204030204" pitchFamily="34" charset="0"/>
                <a:ea typeface="Calibri" panose="020F0502020204030204" pitchFamily="34" charset="0"/>
                <a:cs typeface="Times New Roman" panose="02020603050405020304" pitchFamily="18" charset="0"/>
              </a:rPr>
              <a:t> or the WIDA help desk (</a:t>
            </a:r>
            <a:r>
              <a:rPr lang="en-US" sz="170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help@wida.us</a:t>
            </a:r>
            <a:r>
              <a:rPr lang="en-US" sz="1700">
                <a:effectLst/>
                <a:latin typeface="Calibri" panose="020F0502020204030204" pitchFamily="34" charset="0"/>
                <a:ea typeface="Calibri" panose="020F0502020204030204" pitchFamily="34" charset="0"/>
                <a:cs typeface="Times New Roman" panose="02020603050405020304" pitchFamily="18" charset="0"/>
              </a:rPr>
              <a:t> or 866-276-7735) for accounts.</a:t>
            </a:r>
          </a:p>
          <a:p>
            <a:pPr marL="457200" marR="0" lvl="0" indent="-457200">
              <a:lnSpc>
                <a:spcPct val="107000"/>
              </a:lnSpc>
              <a:spcBef>
                <a:spcPts val="600"/>
              </a:spcBef>
              <a:spcAft>
                <a:spcPts val="600"/>
              </a:spcAft>
              <a:buFont typeface="Wingdings" panose="05000000000000000000" pitchFamily="2" charset="2"/>
              <a:buChar char="q"/>
            </a:pPr>
            <a:r>
              <a:rPr lang="en-US" sz="1800" b="1">
                <a:effectLst/>
                <a:latin typeface="Calibri" panose="020F0502020204030204" pitchFamily="34" charset="0"/>
                <a:ea typeface="Calibri" panose="020F0502020204030204" pitchFamily="34" charset="0"/>
                <a:cs typeface="Times New Roman" panose="02020603050405020304" pitchFamily="18" charset="0"/>
              </a:rPr>
              <a:t>Get a WIDA Assessment Management System (AMS) account. </a:t>
            </a:r>
            <a:r>
              <a:rPr lang="en-US" sz="1800">
                <a:effectLst/>
                <a:latin typeface="Calibri" panose="020F0502020204030204" pitchFamily="34" charset="0"/>
                <a:ea typeface="Calibri" panose="020F0502020204030204" pitchFamily="34" charset="0"/>
                <a:cs typeface="Times New Roman" panose="02020603050405020304" pitchFamily="18" charset="0"/>
              </a:rPr>
              <a:t>Test Coordinators and test administrators must also have a WIDA AMS account to administer the tests. </a:t>
            </a:r>
          </a:p>
          <a:p>
            <a:pPr marL="845820" lvl="1" indent="-342900">
              <a:lnSpc>
                <a:spcPct val="107000"/>
              </a:lnSpc>
              <a:spcBef>
                <a:spcPts val="600"/>
              </a:spcBef>
              <a:spcAft>
                <a:spcPts val="600"/>
              </a:spcAft>
              <a:buFont typeface="Symbol" panose="05050102010706020507" pitchFamily="18" charset="2"/>
              <a:buChar char=""/>
            </a:pPr>
            <a:r>
              <a:rPr lang="en-US" sz="1700">
                <a:effectLst/>
                <a:latin typeface="Calibri" panose="020F0502020204030204" pitchFamily="34" charset="0"/>
                <a:ea typeface="Calibri" panose="020F0502020204030204" pitchFamily="34" charset="0"/>
                <a:cs typeface="Times New Roman" panose="02020603050405020304" pitchFamily="18" charset="0"/>
              </a:rPr>
              <a:t>Test Administrators must contact </a:t>
            </a:r>
            <a:r>
              <a:rPr lang="en-US" sz="1700" i="1">
                <a:solidFill>
                  <a:srgbClr val="FF0000"/>
                </a:solidFill>
                <a:latin typeface="Calibri" panose="020F0502020204030204" pitchFamily="34" charset="0"/>
                <a:ea typeface="Calibri" panose="020F0502020204030204" pitchFamily="34" charset="0"/>
                <a:cs typeface="Times New Roman" panose="02020603050405020304" pitchFamily="18" charset="0"/>
              </a:rPr>
              <a:t>(add the name and contact information of the person who will give teachers access to the WIDA Secure Portal)</a:t>
            </a:r>
            <a:r>
              <a:rPr lang="en-US" sz="1700">
                <a:effectLst/>
                <a:latin typeface="Calibri" panose="020F0502020204030204" pitchFamily="34" charset="0"/>
                <a:ea typeface="Calibri" panose="020F0502020204030204" pitchFamily="34" charset="0"/>
                <a:cs typeface="Times New Roman" panose="02020603050405020304" pitchFamily="18" charset="0"/>
              </a:rPr>
              <a:t> for WIDA AMS accounts.</a:t>
            </a:r>
          </a:p>
          <a:p>
            <a:pPr marL="457200" marR="0" lvl="0" indent="-457200">
              <a:lnSpc>
                <a:spcPct val="107000"/>
              </a:lnSpc>
              <a:spcBef>
                <a:spcPts val="600"/>
              </a:spcBef>
              <a:spcAft>
                <a:spcPts val="600"/>
              </a:spcAft>
              <a:buFont typeface="Wingdings" panose="05000000000000000000" pitchFamily="2" charset="2"/>
              <a:buChar char="q"/>
            </a:pPr>
            <a:r>
              <a:rPr lang="en-US" sz="1800" b="1">
                <a:effectLst/>
                <a:latin typeface="Calibri" panose="020F0502020204030204" pitchFamily="34" charset="0"/>
                <a:ea typeface="Calibri" panose="020F0502020204030204" pitchFamily="34" charset="0"/>
                <a:cs typeface="Times New Roman" panose="02020603050405020304" pitchFamily="18" charset="0"/>
              </a:rPr>
              <a:t>Download the WIDA ACCESS for ELLs Online and Paper checklists.</a:t>
            </a:r>
            <a:r>
              <a:rPr lang="en-US" sz="1800">
                <a:effectLst/>
                <a:latin typeface="Calibri" panose="020F0502020204030204" pitchFamily="34" charset="0"/>
                <a:ea typeface="Calibri" panose="020F0502020204030204" pitchFamily="34" charset="0"/>
                <a:cs typeface="Times New Roman" panose="02020603050405020304" pitchFamily="18" charset="0"/>
              </a:rPr>
              <a:t> </a:t>
            </a:r>
          </a:p>
          <a:p>
            <a:pPr marL="845820" lvl="1" indent="-342900">
              <a:lnSpc>
                <a:spcPct val="107000"/>
              </a:lnSpc>
              <a:spcBef>
                <a:spcPts val="600"/>
              </a:spcBef>
              <a:spcAft>
                <a:spcPts val="600"/>
              </a:spcAft>
              <a:buFont typeface="Symbol" panose="05050102010706020507" pitchFamily="18" charset="2"/>
              <a:buChar char=""/>
            </a:pPr>
            <a:r>
              <a:rPr lang="en-US" sz="1700">
                <a:effectLst/>
                <a:latin typeface="Calibri" panose="020F0502020204030204" pitchFamily="34" charset="0"/>
                <a:ea typeface="Calibri" panose="020F0502020204030204" pitchFamily="34" charset="0"/>
                <a:cs typeface="Times New Roman" panose="02020603050405020304" pitchFamily="18" charset="0"/>
              </a:rPr>
              <a:t>These checklists will help you keep track of tasks required for a successful administration of the ACCESS assessments: </a:t>
            </a:r>
            <a:r>
              <a:rPr lang="en-US" sz="170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https://wida.wisc.edu/memberships/consortium/ri</a:t>
            </a:r>
            <a:r>
              <a:rPr lang="en-US" sz="1700">
                <a:effectLst/>
                <a:latin typeface="Calibri" panose="020F0502020204030204" pitchFamily="34" charset="0"/>
                <a:ea typeface="Calibri" panose="020F0502020204030204" pitchFamily="34" charset="0"/>
                <a:cs typeface="Times New Roman" panose="02020603050405020304" pitchFamily="18" charset="0"/>
              </a:rPr>
              <a:t>. </a:t>
            </a:r>
          </a:p>
          <a:p>
            <a:pPr marL="365760" indent="-365760">
              <a:buFont typeface="Wingdings" panose="05000000000000000000" pitchFamily="2" charset="2"/>
              <a:buChar char="q"/>
            </a:pPr>
            <a:endParaRPr lang="en-US"/>
          </a:p>
        </p:txBody>
      </p:sp>
      <p:sp>
        <p:nvSpPr>
          <p:cNvPr id="4" name="Date Placeholder 3">
            <a:extLst>
              <a:ext uri="{FF2B5EF4-FFF2-40B4-BE49-F238E27FC236}">
                <a16:creationId xmlns:a16="http://schemas.microsoft.com/office/drawing/2014/main" id="{3E5D5839-B821-471B-B963-357FD9A58069}"/>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5" name="Footer Placeholder 4">
            <a:extLst>
              <a:ext uri="{FF2B5EF4-FFF2-40B4-BE49-F238E27FC236}">
                <a16:creationId xmlns:a16="http://schemas.microsoft.com/office/drawing/2014/main" id="{68A72EA8-4ABB-45F4-B7A6-5B40A4DB2CE1}"/>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953B4052-1A3F-4C33-B032-6633EE943CF0}"/>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24</a:t>
            </a:fld>
            <a:endParaRPr lang="en-US"/>
          </a:p>
        </p:txBody>
      </p:sp>
    </p:spTree>
    <p:extLst>
      <p:ext uri="{BB962C8B-B14F-4D97-AF65-F5344CB8AC3E}">
        <p14:creationId xmlns:p14="http://schemas.microsoft.com/office/powerpoint/2010/main" val="2122579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a:t>Test Security</a:t>
            </a:r>
          </a:p>
        </p:txBody>
      </p:sp>
      <p:sp>
        <p:nvSpPr>
          <p:cNvPr id="3" name="Text Placeholder 2"/>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4DD43B68-33CF-4AA4-82CD-FB3D6F677AC1}"/>
              </a:ext>
            </a:extLst>
          </p:cNvPr>
          <p:cNvSpPr>
            <a:spLocks noGrp="1"/>
          </p:cNvSpPr>
          <p:nvPr>
            <p:ph type="dt" sz="half" idx="10"/>
          </p:nvPr>
        </p:nvSpPr>
        <p:spPr/>
        <p:txBody>
          <a:bodyPr/>
          <a:lstStyle/>
          <a:p>
            <a:r>
              <a:rPr lang="en-US"/>
              <a:t>Updated November 2024 (v. 1 of 1)</a:t>
            </a:r>
          </a:p>
        </p:txBody>
      </p:sp>
      <p:sp>
        <p:nvSpPr>
          <p:cNvPr id="6" name="Footer Placeholder 5">
            <a:extLst>
              <a:ext uri="{FF2B5EF4-FFF2-40B4-BE49-F238E27FC236}">
                <a16:creationId xmlns:a16="http://schemas.microsoft.com/office/drawing/2014/main" id="{882D9EB6-E22B-40F0-B1F7-6515503458AD}"/>
              </a:ext>
            </a:extLst>
          </p:cNvPr>
          <p:cNvSpPr>
            <a:spLocks noGrp="1"/>
          </p:cNvSpPr>
          <p:nvPr>
            <p:ph type="ftr" sz="quarter" idx="11"/>
          </p:nvPr>
        </p:nvSpPr>
        <p:spPr/>
        <p:txBody>
          <a:bodyPr/>
          <a:lstStyle/>
          <a:p>
            <a:pPr algn="ctr"/>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1071920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General Security Requirements</a:t>
            </a:r>
          </a:p>
        </p:txBody>
      </p:sp>
      <p:sp>
        <p:nvSpPr>
          <p:cNvPr id="7" name="Content Placeholder 6"/>
          <p:cNvSpPr>
            <a:spLocks noGrp="1"/>
          </p:cNvSpPr>
          <p:nvPr>
            <p:ph idx="1"/>
          </p:nvPr>
        </p:nvSpPr>
        <p:spPr>
          <a:xfrm>
            <a:off x="3705727" y="673769"/>
            <a:ext cx="7834964" cy="5412399"/>
          </a:xfrm>
        </p:spPr>
        <p:txBody>
          <a:bodyPr>
            <a:normAutofit lnSpcReduction="10000"/>
          </a:bodyPr>
          <a:lstStyle/>
          <a:p>
            <a:r>
              <a:rPr lang="en-US" i="1"/>
              <a:t>All </a:t>
            </a:r>
            <a:r>
              <a:rPr lang="en-US"/>
              <a:t>educators involved with preparing for or administering any part of the state assessments </a:t>
            </a:r>
            <a:r>
              <a:rPr lang="en-US" i="1"/>
              <a:t>must</a:t>
            </a:r>
            <a:r>
              <a:rPr lang="en-US"/>
              <a:t>:</a:t>
            </a:r>
          </a:p>
          <a:p>
            <a:pPr lvl="1"/>
            <a:r>
              <a:rPr lang="en-US"/>
              <a:t>Complete the required training for each assessment</a:t>
            </a:r>
          </a:p>
          <a:p>
            <a:pPr lvl="1"/>
            <a:r>
              <a:rPr lang="en-US"/>
              <a:t>Make sure the district or school test coordinator has a record of their completion of the required training.</a:t>
            </a:r>
          </a:p>
          <a:p>
            <a:pPr lvl="1"/>
            <a:r>
              <a:rPr lang="en-US"/>
              <a:t>sign the affirmation of test security documents for each assessment. </a:t>
            </a:r>
          </a:p>
          <a:p>
            <a:pPr lvl="1"/>
            <a:r>
              <a:rPr lang="en-US"/>
              <a:t>receive and read the Test Administrator Manual(s) for that assessment</a:t>
            </a:r>
          </a:p>
          <a:p>
            <a:pPr lvl="1"/>
            <a:r>
              <a:rPr lang="en-US"/>
              <a:t>ensure all secure materials are tracked and monitored when used for test administration.</a:t>
            </a:r>
            <a:endParaRPr lang="en-US" i="1"/>
          </a:p>
          <a:p>
            <a:pPr lvl="1"/>
            <a:r>
              <a:rPr lang="en-US"/>
              <a:t>report all testing irregularities to their school test coordinator.</a:t>
            </a:r>
          </a:p>
          <a:p>
            <a:r>
              <a:rPr lang="en-US" i="1"/>
              <a:t>Only</a:t>
            </a:r>
            <a:r>
              <a:rPr lang="en-US"/>
              <a:t> authorized personnel may enter testing rooms while students are testing. This means:</a:t>
            </a:r>
          </a:p>
          <a:p>
            <a:pPr lvl="1"/>
            <a:r>
              <a:rPr lang="en-US"/>
              <a:t>parents, students not scheduled to be testing, school personnel not assigned to the room as test administrators or proctors, researchers, and reporters are </a:t>
            </a:r>
            <a:r>
              <a:rPr lang="en-US" b="1" i="1"/>
              <a:t>not allowed</a:t>
            </a:r>
            <a:r>
              <a:rPr lang="en-US" b="1"/>
              <a:t> </a:t>
            </a:r>
            <a:r>
              <a:rPr lang="en-US"/>
              <a:t>to enter the testing rooms. </a:t>
            </a:r>
          </a:p>
          <a:p>
            <a:pPr lvl="1"/>
            <a:r>
              <a:rPr lang="en-US"/>
              <a:t>School administrators, district personnel, and RIDE observers may enter testing rooms to monitor and observe testing procedures.</a:t>
            </a:r>
          </a:p>
          <a:p>
            <a:pPr lvl="1"/>
            <a:r>
              <a:rPr lang="en-US"/>
              <a:t>Technology staff may enter testing rooms to troubleshoot problems.</a:t>
            </a:r>
          </a:p>
        </p:txBody>
      </p:sp>
      <p:sp>
        <p:nvSpPr>
          <p:cNvPr id="2" name="Date Placeholder 1">
            <a:extLst>
              <a:ext uri="{FF2B5EF4-FFF2-40B4-BE49-F238E27FC236}">
                <a16:creationId xmlns:a16="http://schemas.microsoft.com/office/drawing/2014/main" id="{BEC8C46C-514C-499F-ADD8-4BFEEC108246}"/>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3" name="Footer Placeholder 2">
            <a:extLst>
              <a:ext uri="{FF2B5EF4-FFF2-40B4-BE49-F238E27FC236}">
                <a16:creationId xmlns:a16="http://schemas.microsoft.com/office/drawing/2014/main" id="{B8DA94CC-FABA-413D-90DC-FBB6C8F6F094}"/>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7174763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Secure vs. </a:t>
            </a:r>
            <a:br>
              <a:rPr lang="en-US"/>
            </a:br>
            <a:r>
              <a:rPr lang="en-US"/>
              <a:t>Non-Secure Test Materials</a:t>
            </a:r>
            <a:br>
              <a:rPr lang="en-US"/>
            </a:br>
            <a:r>
              <a:rPr lang="en-US" sz="1800" i="1" u="sng"/>
              <a:t>All</a:t>
            </a:r>
            <a:r>
              <a:rPr lang="en-US" sz="1800" i="1"/>
              <a:t> test materials must be returned to the school test coordinator.</a:t>
            </a:r>
            <a:endParaRPr lang="en-US"/>
          </a:p>
        </p:txBody>
      </p:sp>
      <p:sp>
        <p:nvSpPr>
          <p:cNvPr id="8" name="Content Placeholder 2"/>
          <p:cNvSpPr>
            <a:spLocks noGrp="1"/>
          </p:cNvSpPr>
          <p:nvPr>
            <p:ph idx="1"/>
          </p:nvPr>
        </p:nvSpPr>
        <p:spPr>
          <a:xfrm>
            <a:off x="3710762" y="868679"/>
            <a:ext cx="3909237" cy="5328921"/>
          </a:xfrm>
          <a:ln>
            <a:solidFill>
              <a:schemeClr val="accent1"/>
            </a:solidFill>
          </a:ln>
        </p:spPr>
        <p:txBody>
          <a:bodyPr anchor="t">
            <a:noAutofit/>
          </a:bodyPr>
          <a:lstStyle/>
          <a:p>
            <a:pPr marL="91440" indent="0">
              <a:spcBef>
                <a:spcPts val="300"/>
              </a:spcBef>
              <a:spcAft>
                <a:spcPts val="300"/>
              </a:spcAft>
              <a:buNone/>
            </a:pPr>
            <a:r>
              <a:rPr lang="en-US" sz="1800" b="1"/>
              <a:t>Secure Content &amp; Materials:</a:t>
            </a:r>
          </a:p>
          <a:p>
            <a:pPr marL="341313" indent="-182563">
              <a:spcBef>
                <a:spcPts val="300"/>
              </a:spcBef>
              <a:spcAft>
                <a:spcPts val="300"/>
              </a:spcAft>
            </a:pPr>
            <a:r>
              <a:rPr lang="en-US" sz="1800"/>
              <a:t>Test questions, passages, question response options</a:t>
            </a:r>
          </a:p>
          <a:p>
            <a:pPr marL="341313" indent="-182563">
              <a:spcBef>
                <a:spcPts val="300"/>
              </a:spcBef>
              <a:spcAft>
                <a:spcPts val="300"/>
              </a:spcAft>
            </a:pPr>
            <a:r>
              <a:rPr lang="en-US" sz="1800"/>
              <a:t>Any onscreen test content</a:t>
            </a:r>
          </a:p>
          <a:p>
            <a:pPr marL="341313" indent="-182563">
              <a:spcBef>
                <a:spcPts val="300"/>
              </a:spcBef>
              <a:spcAft>
                <a:spcPts val="300"/>
              </a:spcAft>
            </a:pPr>
            <a:r>
              <a:rPr lang="en-US" sz="1800"/>
              <a:t>Student test booklets</a:t>
            </a:r>
          </a:p>
          <a:p>
            <a:pPr marL="341313" indent="-182563">
              <a:spcBef>
                <a:spcPts val="300"/>
              </a:spcBef>
              <a:spcAft>
                <a:spcPts val="300"/>
              </a:spcAft>
            </a:pPr>
            <a:r>
              <a:rPr lang="en-US" sz="1800" b="1" i="1"/>
              <a:t>All</a:t>
            </a:r>
            <a:r>
              <a:rPr lang="en-US" sz="1800"/>
              <a:t> student responses to test questions; including those generated by speech-to-text devices, typed on another computer, taken by a scribe, or derived by the student using manipulatives.</a:t>
            </a:r>
          </a:p>
          <a:p>
            <a:pPr marL="341313" indent="-182563">
              <a:spcBef>
                <a:spcPts val="300"/>
              </a:spcBef>
              <a:spcAft>
                <a:spcPts val="300"/>
              </a:spcAft>
            </a:pPr>
            <a:r>
              <a:rPr lang="en-US" sz="1800"/>
              <a:t>Testing tickets used to log in to the test platform.</a:t>
            </a:r>
          </a:p>
          <a:p>
            <a:pPr marL="341313" indent="-182563">
              <a:spcBef>
                <a:spcPts val="300"/>
              </a:spcBef>
              <a:spcAft>
                <a:spcPts val="300"/>
              </a:spcAft>
            </a:pPr>
            <a:r>
              <a:rPr lang="en-US" sz="1800"/>
              <a:t>Used scratch paper that contains student writing.</a:t>
            </a:r>
          </a:p>
          <a:p>
            <a:pPr marL="341313" indent="-182563">
              <a:spcBef>
                <a:spcPts val="300"/>
              </a:spcBef>
              <a:spcAft>
                <a:spcPts val="300"/>
              </a:spcAft>
            </a:pPr>
            <a:r>
              <a:rPr lang="en-US" sz="1800" b="1" i="1"/>
              <a:t>Any</a:t>
            </a:r>
            <a:r>
              <a:rPr lang="en-US" sz="1800"/>
              <a:t> other materials that contain student writing.</a:t>
            </a:r>
          </a:p>
        </p:txBody>
      </p:sp>
      <p:sp>
        <p:nvSpPr>
          <p:cNvPr id="3" name="Date Placeholder 2">
            <a:extLst>
              <a:ext uri="{FF2B5EF4-FFF2-40B4-BE49-F238E27FC236}">
                <a16:creationId xmlns:a16="http://schemas.microsoft.com/office/drawing/2014/main" id="{1F5CEE5D-33FA-4E24-8B57-C253B536970D}"/>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4" name="Footer Placeholder 3">
            <a:extLst>
              <a:ext uri="{FF2B5EF4-FFF2-40B4-BE49-F238E27FC236}">
                <a16:creationId xmlns:a16="http://schemas.microsoft.com/office/drawing/2014/main" id="{B902ED9E-4CD0-4B8A-A1CE-356D415B1CD1}"/>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
        <p:nvSpPr>
          <p:cNvPr id="9" name="Content Placeholder 3"/>
          <p:cNvSpPr txBox="1">
            <a:spLocks/>
          </p:cNvSpPr>
          <p:nvPr/>
        </p:nvSpPr>
        <p:spPr>
          <a:xfrm>
            <a:off x="7804296" y="868680"/>
            <a:ext cx="3742661" cy="5328920"/>
          </a:xfrm>
          <a:prstGeom prst="rect">
            <a:avLst/>
          </a:prstGeom>
          <a:ln>
            <a:solidFill>
              <a:schemeClr val="accent1"/>
            </a:solidFill>
          </a:ln>
        </p:spPr>
        <p:txBody>
          <a:bodyPr anchor="t">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0"/>
              </a:spcAft>
              <a:buClr>
                <a:srgbClr val="4A66AC"/>
              </a:buClr>
              <a:buSzTx/>
              <a:buFont typeface="Wingdings 2" pitchFamily="18" charset="2"/>
              <a:buNone/>
              <a:tabLst/>
              <a:defRPr/>
            </a:pPr>
            <a:r>
              <a:rPr kumimoji="0" lang="en-US" sz="1800" b="1" i="0" u="none" strike="noStrike" kern="1200" cap="none" spc="0" normalizeH="0" baseline="0" noProof="0">
                <a:ln>
                  <a:noFill/>
                </a:ln>
                <a:solidFill>
                  <a:prstClr val="black">
                    <a:lumMod val="65000"/>
                    <a:lumOff val="35000"/>
                  </a:prstClr>
                </a:solidFill>
                <a:effectLst/>
                <a:uLnTx/>
                <a:uFillTx/>
                <a:latin typeface="Corbel" panose="020B0503020204020204"/>
                <a:ea typeface="+mn-ea"/>
                <a:cs typeface="+mn-cs"/>
              </a:rPr>
              <a:t>Non-Secure Content &amp; Materials:</a:t>
            </a:r>
          </a:p>
          <a:p>
            <a:pPr marL="341313" marR="0" lvl="0" indent="-182563" algn="l" defTabSz="914400" rtl="0" eaLnBrk="1" fontAlgn="auto" latinLnBrk="0" hangingPunct="1">
              <a:lnSpc>
                <a:spcPct val="90000"/>
              </a:lnSpc>
              <a:spcBef>
                <a:spcPts val="1200"/>
              </a:spcBef>
              <a:spcAft>
                <a:spcPts val="0"/>
              </a:spcAft>
              <a:buClr>
                <a:srgbClr val="4A66AC"/>
              </a:buClr>
              <a:buSzTx/>
              <a:buFont typeface="Wingdings 2" pitchFamily="18" charset="2"/>
              <a:buChar char=""/>
              <a:tabLst/>
              <a:defRPr/>
            </a:pPr>
            <a:r>
              <a:rPr kumimoji="0" lang="en-US" sz="1800" b="0" i="0" u="none" strike="noStrike" kern="1200" cap="none" spc="0" normalizeH="0" baseline="0" noProof="0">
                <a:ln>
                  <a:noFill/>
                </a:ln>
                <a:solidFill>
                  <a:prstClr val="black">
                    <a:lumMod val="65000"/>
                    <a:lumOff val="35000"/>
                  </a:prstClr>
                </a:solidFill>
                <a:effectLst/>
                <a:uLnTx/>
                <a:uFillTx/>
                <a:latin typeface="Corbel" panose="020B0503020204020204"/>
                <a:ea typeface="+mn-ea"/>
                <a:cs typeface="+mn-cs"/>
              </a:rPr>
              <a:t>Test Coordinator Manuals</a:t>
            </a:r>
          </a:p>
          <a:p>
            <a:pPr marL="341313" marR="0" lvl="0" indent="-182563" algn="l" defTabSz="914400" rtl="0" eaLnBrk="1" fontAlgn="auto" latinLnBrk="0" hangingPunct="1">
              <a:lnSpc>
                <a:spcPct val="90000"/>
              </a:lnSpc>
              <a:spcBef>
                <a:spcPts val="1200"/>
              </a:spcBef>
              <a:spcAft>
                <a:spcPts val="0"/>
              </a:spcAft>
              <a:buClr>
                <a:srgbClr val="4A66AC"/>
              </a:buClr>
              <a:buSzTx/>
              <a:buFont typeface="Wingdings 2" pitchFamily="18" charset="2"/>
              <a:buChar char=""/>
              <a:tabLst/>
              <a:defRPr/>
            </a:pPr>
            <a:r>
              <a:rPr kumimoji="0" lang="en-US" sz="1800" b="0" i="0" u="none" strike="noStrike" kern="1200" cap="none" spc="0" normalizeH="0" baseline="0" noProof="0">
                <a:ln>
                  <a:noFill/>
                </a:ln>
                <a:solidFill>
                  <a:prstClr val="black">
                    <a:lumMod val="65000"/>
                    <a:lumOff val="35000"/>
                  </a:prstClr>
                </a:solidFill>
                <a:effectLst/>
                <a:uLnTx/>
                <a:uFillTx/>
                <a:latin typeface="Corbel" panose="020B0503020204020204"/>
                <a:ea typeface="+mn-ea"/>
                <a:cs typeface="+mn-cs"/>
              </a:rPr>
              <a:t>Test Administrator Manuals and scripts</a:t>
            </a:r>
          </a:p>
          <a:p>
            <a:pPr marL="341313" marR="0" lvl="0" indent="-182563" algn="l" defTabSz="914400" rtl="0" eaLnBrk="1" fontAlgn="auto" latinLnBrk="0" hangingPunct="1">
              <a:lnSpc>
                <a:spcPct val="90000"/>
              </a:lnSpc>
              <a:spcBef>
                <a:spcPts val="1200"/>
              </a:spcBef>
              <a:spcAft>
                <a:spcPts val="0"/>
              </a:spcAft>
              <a:buClr>
                <a:srgbClr val="4A66AC"/>
              </a:buClr>
              <a:buSzTx/>
              <a:buFont typeface="Wingdings 2" pitchFamily="18" charset="2"/>
              <a:buChar char=""/>
              <a:tabLst/>
              <a:defRPr/>
            </a:pPr>
            <a:r>
              <a:rPr kumimoji="0" lang="en-US" sz="1800" b="0" i="0" u="none" strike="noStrike" kern="1200" cap="none" spc="0" normalizeH="0" baseline="0" noProof="0">
                <a:ln>
                  <a:noFill/>
                </a:ln>
                <a:solidFill>
                  <a:prstClr val="black">
                    <a:lumMod val="65000"/>
                    <a:lumOff val="35000"/>
                  </a:prstClr>
                </a:solidFill>
                <a:effectLst/>
                <a:uLnTx/>
                <a:uFillTx/>
                <a:latin typeface="Corbel" panose="020B0503020204020204"/>
                <a:ea typeface="+mn-ea"/>
                <a:cs typeface="+mn-cs"/>
              </a:rPr>
              <a:t>Unused paper that </a:t>
            </a:r>
            <a:r>
              <a:rPr lang="en-US" sz="1800">
                <a:solidFill>
                  <a:prstClr val="black">
                    <a:lumMod val="65000"/>
                    <a:lumOff val="35000"/>
                  </a:prstClr>
                </a:solidFill>
                <a:latin typeface="Corbel" panose="020B0503020204020204"/>
              </a:rPr>
              <a:t>does not have student writing.</a:t>
            </a:r>
            <a:endParaRPr kumimoji="0" lang="en-US" sz="1600" b="0" i="0" u="none" strike="noStrike" kern="1200" cap="none" spc="0" normalizeH="0" baseline="0" noProof="0">
              <a:ln>
                <a:noFill/>
              </a:ln>
              <a:solidFill>
                <a:prstClr val="black">
                  <a:lumMod val="65000"/>
                  <a:lumOff val="35000"/>
                </a:prstClr>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7054908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Keep Test Materials Secure</a:t>
            </a:r>
          </a:p>
        </p:txBody>
      </p:sp>
      <p:sp>
        <p:nvSpPr>
          <p:cNvPr id="3" name="Content Placeholder 2"/>
          <p:cNvSpPr>
            <a:spLocks noGrp="1"/>
          </p:cNvSpPr>
          <p:nvPr>
            <p:ph idx="1"/>
          </p:nvPr>
        </p:nvSpPr>
        <p:spPr/>
        <p:txBody>
          <a:bodyPr/>
          <a:lstStyle/>
          <a:p>
            <a:r>
              <a:rPr lang="en-US" i="1">
                <a:solidFill>
                  <a:srgbClr val="FF0000"/>
                </a:solidFill>
              </a:rPr>
              <a:t>Add your school’s process for distributing and collecting testing materials.  </a:t>
            </a:r>
          </a:p>
        </p:txBody>
      </p:sp>
      <p:sp>
        <p:nvSpPr>
          <p:cNvPr id="6" name="Date Placeholder 5">
            <a:extLst>
              <a:ext uri="{FF2B5EF4-FFF2-40B4-BE49-F238E27FC236}">
                <a16:creationId xmlns:a16="http://schemas.microsoft.com/office/drawing/2014/main" id="{94889747-5157-4AB6-B5C6-B87EF98E4656}"/>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4" name="Footer Placeholder 3"/>
          <p:cNvSpPr>
            <a:spLocks noGrp="1"/>
          </p:cNvSpPr>
          <p:nvPr>
            <p:ph type="ftr" sz="quarter" idx="11"/>
          </p:nvPr>
        </p:nvSpPr>
        <p:spPr>
          <a:xfrm>
            <a:off x="3869268" y="6356350"/>
            <a:ext cx="591151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lumMod val="50000"/>
                    <a:lumOff val="50000"/>
                  </a:prstClr>
                </a:solidFill>
                <a:effectLst/>
                <a:uLnTx/>
                <a:uFillTx/>
                <a:latin typeface="Corbel" panose="020B0503020204020204"/>
                <a:ea typeface="+mn-ea"/>
                <a:cs typeface="+mn-cs"/>
              </a:rPr>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7627585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What materials are prohibited for student use during testing?</a:t>
            </a:r>
          </a:p>
        </p:txBody>
      </p:sp>
      <p:sp>
        <p:nvSpPr>
          <p:cNvPr id="7" name="Content Placeholder 6"/>
          <p:cNvSpPr>
            <a:spLocks noGrp="1"/>
          </p:cNvSpPr>
          <p:nvPr>
            <p:ph idx="1"/>
          </p:nvPr>
        </p:nvSpPr>
        <p:spPr>
          <a:xfrm>
            <a:off x="3705726" y="717755"/>
            <a:ext cx="7965163" cy="5333060"/>
          </a:xfrm>
        </p:spPr>
        <p:txBody>
          <a:bodyPr>
            <a:normAutofit/>
          </a:bodyPr>
          <a:lstStyle/>
          <a:p>
            <a:pPr marL="0" indent="0">
              <a:buNone/>
            </a:pPr>
            <a:r>
              <a:rPr lang="en-US" b="1" i="1"/>
              <a:t>Each assessment’s Test Administration Manual (TAM) lists and defines the materials required, permitted, or prohibited during testing. </a:t>
            </a:r>
            <a:br>
              <a:rPr lang="en-US" b="1" i="1"/>
            </a:br>
            <a:endParaRPr lang="en-US" sz="1400" b="1" i="1"/>
          </a:p>
          <a:p>
            <a:r>
              <a:rPr lang="en-US" sz="1700"/>
              <a:t>Before and during testing, any materials related to the subject area being tested must be covered or removed from the testing space. See test-specific test administration manuals for details.</a:t>
            </a:r>
          </a:p>
          <a:p>
            <a:r>
              <a:rPr lang="en-US" sz="1700"/>
              <a:t>Note that the following are prohibited during testing:</a:t>
            </a:r>
          </a:p>
          <a:p>
            <a:pPr lvl="1"/>
            <a:r>
              <a:rPr lang="en-US" sz="1500"/>
              <a:t>Cell phones </a:t>
            </a:r>
          </a:p>
          <a:p>
            <a:pPr lvl="1"/>
            <a:r>
              <a:rPr lang="en-US" sz="1500"/>
              <a:t>Electronic devices (excluding testing devices and devices used for accommodations) that access the Internet </a:t>
            </a:r>
          </a:p>
          <a:p>
            <a:pPr lvl="1"/>
            <a:r>
              <a:rPr lang="en-US" sz="1500"/>
              <a:t>Devices that can take photographs</a:t>
            </a:r>
          </a:p>
          <a:p>
            <a:pPr lvl="1"/>
            <a:r>
              <a:rPr lang="en-US" sz="1500"/>
              <a:t>Any materials not included as approved in the test administrator’s manual or used for accommodations</a:t>
            </a:r>
          </a:p>
          <a:p>
            <a:r>
              <a:rPr lang="en-US" sz="1700"/>
              <a:t>Use of prohibited materials during testing is considered a testing irregularity and may result in invalidation of scores.</a:t>
            </a:r>
          </a:p>
        </p:txBody>
      </p:sp>
      <p:sp>
        <p:nvSpPr>
          <p:cNvPr id="2" name="Date Placeholder 1">
            <a:extLst>
              <a:ext uri="{FF2B5EF4-FFF2-40B4-BE49-F238E27FC236}">
                <a16:creationId xmlns:a16="http://schemas.microsoft.com/office/drawing/2014/main" id="{041C82D3-6A1E-4C16-A5CE-9FCF2FF6FB71}"/>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3" name="Footer Placeholder 2">
            <a:extLst>
              <a:ext uri="{FF2B5EF4-FFF2-40B4-BE49-F238E27FC236}">
                <a16:creationId xmlns:a16="http://schemas.microsoft.com/office/drawing/2014/main" id="{486AE182-E355-42B8-9B9F-960022EA65A9}"/>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655678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740240-AB14-4CC0-88D0-C4ADD454ABDA}"/>
              </a:ext>
            </a:extLst>
          </p:cNvPr>
          <p:cNvSpPr>
            <a:spLocks noGrp="1"/>
          </p:cNvSpPr>
          <p:nvPr>
            <p:ph type="dt" sz="half" idx="10"/>
          </p:nvPr>
        </p:nvSpPr>
        <p:spPr/>
        <p:txBody>
          <a:bodyPr/>
          <a:lstStyle/>
          <a:p>
            <a:r>
              <a:rPr lang="en-US"/>
              <a:t>Updated November 2024 (v. 1 of 1)</a:t>
            </a:r>
          </a:p>
        </p:txBody>
      </p:sp>
      <p:sp>
        <p:nvSpPr>
          <p:cNvPr id="3" name="Footer Placeholder 2">
            <a:extLst>
              <a:ext uri="{FF2B5EF4-FFF2-40B4-BE49-F238E27FC236}">
                <a16:creationId xmlns:a16="http://schemas.microsoft.com/office/drawing/2014/main" id="{253E026D-36A5-45E7-ABB0-096929165D03}"/>
              </a:ext>
            </a:extLst>
          </p:cNvPr>
          <p:cNvSpPr>
            <a:spLocks noGrp="1"/>
          </p:cNvSpPr>
          <p:nvPr>
            <p:ph type="ftr" sz="quarter" idx="11"/>
          </p:nvPr>
        </p:nvSpPr>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734670858"/>
              </p:ext>
            </p:extLst>
          </p:nvPr>
        </p:nvGraphicFramePr>
        <p:xfrm>
          <a:off x="250167" y="1104057"/>
          <a:ext cx="11317853" cy="4864173"/>
        </p:xfrm>
        <a:graphic>
          <a:graphicData uri="http://schemas.openxmlformats.org/drawingml/2006/table">
            <a:tbl>
              <a:tblPr firstRow="1" firstCol="1" bandRow="1">
                <a:tableStyleId>{5C22544A-7EE6-4342-B048-85BDC9FD1C3A}</a:tableStyleId>
              </a:tblPr>
              <a:tblGrid>
                <a:gridCol w="1337093">
                  <a:extLst>
                    <a:ext uri="{9D8B030D-6E8A-4147-A177-3AD203B41FA5}">
                      <a16:colId xmlns:a16="http://schemas.microsoft.com/office/drawing/2014/main" val="4068369393"/>
                    </a:ext>
                  </a:extLst>
                </a:gridCol>
                <a:gridCol w="1511559">
                  <a:extLst>
                    <a:ext uri="{9D8B030D-6E8A-4147-A177-3AD203B41FA5}">
                      <a16:colId xmlns:a16="http://schemas.microsoft.com/office/drawing/2014/main" val="3455483891"/>
                    </a:ext>
                  </a:extLst>
                </a:gridCol>
                <a:gridCol w="1381682">
                  <a:extLst>
                    <a:ext uri="{9D8B030D-6E8A-4147-A177-3AD203B41FA5}">
                      <a16:colId xmlns:a16="http://schemas.microsoft.com/office/drawing/2014/main" val="3402913108"/>
                    </a:ext>
                  </a:extLst>
                </a:gridCol>
                <a:gridCol w="776130">
                  <a:extLst>
                    <a:ext uri="{9D8B030D-6E8A-4147-A177-3AD203B41FA5}">
                      <a16:colId xmlns:a16="http://schemas.microsoft.com/office/drawing/2014/main" val="2927915335"/>
                    </a:ext>
                  </a:extLst>
                </a:gridCol>
                <a:gridCol w="724956">
                  <a:extLst>
                    <a:ext uri="{9D8B030D-6E8A-4147-A177-3AD203B41FA5}">
                      <a16:colId xmlns:a16="http://schemas.microsoft.com/office/drawing/2014/main" val="3478594335"/>
                    </a:ext>
                  </a:extLst>
                </a:gridCol>
                <a:gridCol w="801050">
                  <a:extLst>
                    <a:ext uri="{9D8B030D-6E8A-4147-A177-3AD203B41FA5}">
                      <a16:colId xmlns:a16="http://schemas.microsoft.com/office/drawing/2014/main" val="1382147836"/>
                    </a:ext>
                  </a:extLst>
                </a:gridCol>
                <a:gridCol w="904352">
                  <a:extLst>
                    <a:ext uri="{9D8B030D-6E8A-4147-A177-3AD203B41FA5}">
                      <a16:colId xmlns:a16="http://schemas.microsoft.com/office/drawing/2014/main" val="1164925997"/>
                    </a:ext>
                  </a:extLst>
                </a:gridCol>
                <a:gridCol w="934497">
                  <a:extLst>
                    <a:ext uri="{9D8B030D-6E8A-4147-A177-3AD203B41FA5}">
                      <a16:colId xmlns:a16="http://schemas.microsoft.com/office/drawing/2014/main" val="2532675916"/>
                    </a:ext>
                  </a:extLst>
                </a:gridCol>
                <a:gridCol w="1406769">
                  <a:extLst>
                    <a:ext uri="{9D8B030D-6E8A-4147-A177-3AD203B41FA5}">
                      <a16:colId xmlns:a16="http://schemas.microsoft.com/office/drawing/2014/main" val="1674599626"/>
                    </a:ext>
                  </a:extLst>
                </a:gridCol>
                <a:gridCol w="1539765">
                  <a:extLst>
                    <a:ext uri="{9D8B030D-6E8A-4147-A177-3AD203B41FA5}">
                      <a16:colId xmlns:a16="http://schemas.microsoft.com/office/drawing/2014/main" val="1009680692"/>
                    </a:ext>
                  </a:extLst>
                </a:gridCol>
              </a:tblGrid>
              <a:tr h="335342">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115000"/>
                        </a:lnSpc>
                        <a:spcBef>
                          <a:spcPts val="500"/>
                        </a:spcBef>
                        <a:spcAft>
                          <a:spcPts val="0"/>
                        </a:spcAft>
                      </a:pPr>
                      <a:r>
                        <a:rPr lang="en-US" sz="1600">
                          <a:solidFill>
                            <a:schemeClr val="tx1"/>
                          </a:solidFill>
                          <a:effectLst/>
                        </a:rPr>
                        <a:t>Alternate Assessments</a:t>
                      </a:r>
                      <a:endParaRPr lang="en-US" sz="16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500"/>
                        </a:spcBef>
                        <a:spcAft>
                          <a:spcPts val="0"/>
                        </a:spcAft>
                      </a:pPr>
                      <a:endParaRPr lang="en-US" sz="1600">
                        <a:effectLst/>
                        <a:latin typeface="Calibri" panose="020F0502020204030204" pitchFamily="34"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7929471"/>
                  </a:ext>
                </a:extLst>
              </a:tr>
              <a:tr h="993250">
                <a:tc>
                  <a:txBody>
                    <a:bodyPr/>
                    <a:lstStyle/>
                    <a:p>
                      <a:pPr marL="0" marR="0" algn="ctr">
                        <a:lnSpc>
                          <a:spcPct val="115000"/>
                        </a:lnSpc>
                        <a:spcBef>
                          <a:spcPts val="500"/>
                        </a:spcBef>
                        <a:spcAft>
                          <a:spcPts val="0"/>
                        </a:spcAft>
                      </a:pP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400">
                          <a:effectLst/>
                        </a:rPr>
                        <a:t>ACCESS</a:t>
                      </a:r>
                      <a:r>
                        <a:rPr lang="en-US" sz="1400" baseline="0">
                          <a:effectLst/>
                        </a:rPr>
                        <a:t> </a:t>
                      </a:r>
                      <a:r>
                        <a:rPr lang="en-US" sz="1400">
                          <a:effectLst/>
                        </a:rPr>
                        <a:t>for Ells</a:t>
                      </a:r>
                    </a:p>
                    <a:p>
                      <a:pPr marL="0" marR="0" algn="ctr">
                        <a:lnSpc>
                          <a:spcPct val="115000"/>
                        </a:lnSpc>
                        <a:spcBef>
                          <a:spcPts val="500"/>
                        </a:spcBef>
                        <a:spcAft>
                          <a:spcPts val="0"/>
                        </a:spcAft>
                      </a:pPr>
                      <a:r>
                        <a:rPr lang="en-US" sz="1200" i="1">
                          <a:effectLst/>
                          <a:latin typeface="Calibri"/>
                          <a:ea typeface="Times New Roman" panose="02020603050405020304" pitchFamily="18" charset="0"/>
                          <a:cs typeface="Times New Roman"/>
                        </a:rPr>
                        <a:t>English language</a:t>
                      </a:r>
                      <a:r>
                        <a:rPr lang="en-US" sz="1200" i="1" baseline="0">
                          <a:effectLst/>
                          <a:latin typeface="Calibri"/>
                          <a:ea typeface="Times New Roman" panose="02020603050405020304" pitchFamily="18" charset="0"/>
                          <a:cs typeface="Times New Roman"/>
                        </a:rPr>
                        <a:t> proficiency</a:t>
                      </a:r>
                      <a:endParaRPr lang="en-US" sz="1200" i="1">
                        <a:effectLst/>
                        <a:latin typeface="Calibri"/>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400">
                          <a:effectLst/>
                        </a:rPr>
                        <a:t>WIDA Alternate ACCESS</a:t>
                      </a:r>
                    </a:p>
                    <a:p>
                      <a:pPr marL="0" marR="0" lvl="0" indent="0" algn="ctr" defTabSz="914400" rtl="0" eaLnBrk="1" fontAlgn="auto" latinLnBrk="0" hangingPunct="1">
                        <a:lnSpc>
                          <a:spcPct val="115000"/>
                        </a:lnSpc>
                        <a:spcBef>
                          <a:spcPts val="500"/>
                        </a:spcBef>
                        <a:spcAft>
                          <a:spcPts val="0"/>
                        </a:spcAft>
                        <a:buClrTx/>
                        <a:buSzTx/>
                        <a:buFontTx/>
                        <a:buNone/>
                        <a:tabLst/>
                        <a:defRPr/>
                      </a:pPr>
                      <a:r>
                        <a:rPr lang="en-US" sz="1200" i="1">
                          <a:effectLst/>
                          <a:latin typeface="Calibri"/>
                          <a:ea typeface="Times New Roman" panose="02020603050405020304" pitchFamily="18" charset="0"/>
                          <a:cs typeface="Times New Roman"/>
                        </a:rPr>
                        <a:t>English language</a:t>
                      </a:r>
                      <a:r>
                        <a:rPr lang="en-US" sz="1200" i="1" baseline="0">
                          <a:effectLst/>
                          <a:latin typeface="Calibri"/>
                          <a:ea typeface="Times New Roman" panose="02020603050405020304" pitchFamily="18" charset="0"/>
                          <a:cs typeface="Times New Roman"/>
                        </a:rPr>
                        <a:t> proficiency</a:t>
                      </a:r>
                      <a:endParaRPr lang="en-US" sz="1200" i="1">
                        <a:effectLst/>
                        <a:latin typeface="Calibri"/>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400">
                          <a:effectLst/>
                        </a:rPr>
                        <a:t>DLM</a:t>
                      </a:r>
                    </a:p>
                    <a:p>
                      <a:pPr marL="0" marR="0" algn="ctr">
                        <a:lnSpc>
                          <a:spcPct val="115000"/>
                        </a:lnSpc>
                        <a:spcBef>
                          <a:spcPts val="500"/>
                        </a:spcBef>
                        <a:spcAft>
                          <a:spcPts val="0"/>
                        </a:spcAft>
                      </a:pPr>
                      <a:r>
                        <a:rPr lang="en-US" sz="1200" i="1">
                          <a:effectLst/>
                          <a:latin typeface="Calibri"/>
                          <a:ea typeface="Times New Roman" panose="02020603050405020304" pitchFamily="18" charset="0"/>
                          <a:cs typeface="Times New Roman"/>
                        </a:rPr>
                        <a:t>ELA and</a:t>
                      </a:r>
                      <a:r>
                        <a:rPr lang="en-US" sz="1200" i="1" baseline="0">
                          <a:effectLst/>
                          <a:latin typeface="Calibri"/>
                          <a:ea typeface="Times New Roman" panose="02020603050405020304" pitchFamily="18" charset="0"/>
                          <a:cs typeface="Times New Roman"/>
                        </a:rPr>
                        <a:t> math</a:t>
                      </a:r>
                      <a:endParaRPr lang="en-US" sz="1200" i="1">
                        <a:effectLst/>
                        <a:latin typeface="Calibri"/>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400">
                          <a:effectLst/>
                        </a:rPr>
                        <a:t>DLM</a:t>
                      </a:r>
                    </a:p>
                    <a:p>
                      <a:pPr marL="0" marR="0" algn="ctr">
                        <a:lnSpc>
                          <a:spcPct val="115000"/>
                        </a:lnSpc>
                        <a:spcBef>
                          <a:spcPts val="500"/>
                        </a:spcBef>
                        <a:spcAft>
                          <a:spcPts val="0"/>
                        </a:spcAft>
                      </a:pPr>
                      <a:r>
                        <a:rPr lang="en-US" sz="1200" i="1">
                          <a:effectLst/>
                          <a:latin typeface="Calibri"/>
                          <a:ea typeface="Times New Roman" panose="02020603050405020304" pitchFamily="18" charset="0"/>
                          <a:cs typeface="Times New Roman"/>
                        </a:rPr>
                        <a:t>science</a:t>
                      </a: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400">
                          <a:effectLst/>
                        </a:rPr>
                        <a:t>NAEP</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300"/>
                        </a:spcBef>
                        <a:spcAft>
                          <a:spcPts val="300"/>
                        </a:spcAft>
                      </a:pPr>
                      <a:r>
                        <a:rPr lang="en-US" sz="1400">
                          <a:effectLst/>
                        </a:rPr>
                        <a:t>NGSA</a:t>
                      </a:r>
                    </a:p>
                    <a:p>
                      <a:pPr marL="0" marR="0" algn="ctr">
                        <a:lnSpc>
                          <a:spcPct val="100000"/>
                        </a:lnSpc>
                        <a:spcBef>
                          <a:spcPts val="300"/>
                        </a:spcBef>
                        <a:spcAft>
                          <a:spcPts val="300"/>
                        </a:spcAft>
                      </a:pPr>
                      <a:r>
                        <a:rPr lang="en-US" sz="1200" i="1">
                          <a:effectLst/>
                          <a:latin typeface="Calibri"/>
                          <a:ea typeface="Times New Roman" panose="02020603050405020304" pitchFamily="18" charset="0"/>
                          <a:cs typeface="Times New Roman"/>
                        </a:rPr>
                        <a:t>Science</a:t>
                      </a: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400">
                          <a:effectLst/>
                        </a:rPr>
                        <a:t>RICAS</a:t>
                      </a:r>
                    </a:p>
                    <a:p>
                      <a:pPr marL="0" marR="0" algn="ctr">
                        <a:lnSpc>
                          <a:spcPct val="115000"/>
                        </a:lnSpc>
                        <a:spcBef>
                          <a:spcPts val="500"/>
                        </a:spcBef>
                        <a:spcAft>
                          <a:spcPts val="0"/>
                        </a:spcAft>
                      </a:pPr>
                      <a:r>
                        <a:rPr lang="en-US" sz="1200" i="1">
                          <a:effectLst/>
                          <a:latin typeface="Calibri"/>
                          <a:ea typeface="Times New Roman" panose="02020603050405020304" pitchFamily="18" charset="0"/>
                          <a:cs typeface="Times New Roman"/>
                        </a:rPr>
                        <a:t>ELA and</a:t>
                      </a:r>
                      <a:r>
                        <a:rPr lang="en-US" sz="1200" i="1" baseline="0">
                          <a:effectLst/>
                          <a:latin typeface="Calibri"/>
                          <a:ea typeface="Times New Roman" panose="02020603050405020304" pitchFamily="18" charset="0"/>
                          <a:cs typeface="Times New Roman"/>
                        </a:rPr>
                        <a:t> math</a:t>
                      </a:r>
                      <a:endParaRPr lang="en-US" sz="1200" i="1">
                        <a:effectLst/>
                        <a:latin typeface="Calibri"/>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400">
                          <a:effectLst/>
                        </a:rPr>
                        <a:t>PSAT</a:t>
                      </a:r>
                      <a:r>
                        <a:rPr lang="en-US" sz="1400" baseline="30000">
                          <a:effectLst/>
                        </a:rPr>
                        <a:t>TM</a:t>
                      </a:r>
                      <a:r>
                        <a:rPr lang="en-US" sz="1400">
                          <a:effectLst/>
                        </a:rPr>
                        <a:t>10</a:t>
                      </a:r>
                    </a:p>
                    <a:p>
                      <a:pPr marL="0" marR="0" algn="ctr">
                        <a:lnSpc>
                          <a:spcPct val="115000"/>
                        </a:lnSpc>
                        <a:spcBef>
                          <a:spcPts val="500"/>
                        </a:spcBef>
                        <a:spcAft>
                          <a:spcPts val="0"/>
                        </a:spcAft>
                      </a:pPr>
                      <a:r>
                        <a:rPr lang="en-US" sz="1200" i="1">
                          <a:effectLst/>
                          <a:latin typeface="Calibri"/>
                          <a:ea typeface="Times New Roman" panose="02020603050405020304" pitchFamily="18" charset="0"/>
                          <a:cs typeface="Times New Roman"/>
                        </a:rPr>
                        <a:t>Reading and math</a:t>
                      </a: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400">
                          <a:effectLst/>
                        </a:rPr>
                        <a:t>SAT® School Day </a:t>
                      </a:r>
                      <a:endParaRPr lang="en-US">
                        <a:latin typeface="Calibri"/>
                        <a:cs typeface="Times New Roman"/>
                      </a:endParaRPr>
                    </a:p>
                    <a:p>
                      <a:pPr marL="0" marR="0" lvl="0" algn="ctr">
                        <a:lnSpc>
                          <a:spcPct val="114999"/>
                        </a:lnSpc>
                        <a:spcBef>
                          <a:spcPts val="500"/>
                        </a:spcBef>
                        <a:spcAft>
                          <a:spcPts val="0"/>
                        </a:spcAft>
                        <a:buNone/>
                      </a:pPr>
                      <a:r>
                        <a:rPr lang="en-US" sz="1200" i="1">
                          <a:effectLst/>
                          <a:latin typeface="Calibri"/>
                          <a:ea typeface="Times New Roman" panose="02020603050405020304" pitchFamily="18" charset="0"/>
                          <a:cs typeface="Times New Roman"/>
                        </a:rPr>
                        <a:t>Reading and math</a:t>
                      </a:r>
                      <a:endParaRPr lang="en-US">
                        <a:latin typeface="Calibri"/>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762549"/>
                  </a:ext>
                </a:extLst>
              </a:tr>
              <a:tr h="368709">
                <a:tc>
                  <a:txBody>
                    <a:bodyPr/>
                    <a:lstStyle/>
                    <a:p>
                      <a:pPr marL="0" marR="0" algn="ctr">
                        <a:lnSpc>
                          <a:spcPct val="115000"/>
                        </a:lnSpc>
                        <a:spcBef>
                          <a:spcPts val="500"/>
                        </a:spcBef>
                        <a:spcAft>
                          <a:spcPts val="0"/>
                        </a:spcAft>
                      </a:pPr>
                      <a:r>
                        <a:rPr lang="en-US" sz="1600">
                          <a:effectLst/>
                        </a:rPr>
                        <a:t>Kindergarten</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K</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K</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635357322"/>
                  </a:ext>
                </a:extLst>
              </a:tr>
              <a:tr h="250229">
                <a:tc>
                  <a:txBody>
                    <a:bodyPr/>
                    <a:lstStyle/>
                    <a:p>
                      <a:pPr marL="0" marR="0" algn="ctr">
                        <a:lnSpc>
                          <a:spcPct val="115000"/>
                        </a:lnSpc>
                        <a:spcBef>
                          <a:spcPts val="500"/>
                        </a:spcBef>
                        <a:spcAft>
                          <a:spcPts val="0"/>
                        </a:spcAft>
                      </a:pPr>
                      <a:r>
                        <a:rPr lang="en-US" sz="1600">
                          <a:effectLst/>
                        </a:rPr>
                        <a:t>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51920590"/>
                  </a:ext>
                </a:extLst>
              </a:tr>
              <a:tr h="250229">
                <a:tc>
                  <a:txBody>
                    <a:bodyPr/>
                    <a:lstStyle/>
                    <a:p>
                      <a:pPr marL="0" marR="0" algn="ctr">
                        <a:lnSpc>
                          <a:spcPct val="115000"/>
                        </a:lnSpc>
                        <a:spcBef>
                          <a:spcPts val="500"/>
                        </a:spcBef>
                        <a:spcAft>
                          <a:spcPts val="0"/>
                        </a:spcAft>
                      </a:pPr>
                      <a:r>
                        <a:rPr lang="en-US" sz="1600">
                          <a:effectLst/>
                        </a:rPr>
                        <a:t>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38269206"/>
                  </a:ext>
                </a:extLst>
              </a:tr>
              <a:tr h="250229">
                <a:tc>
                  <a:txBody>
                    <a:bodyPr/>
                    <a:lstStyle/>
                    <a:p>
                      <a:pPr marL="0" marR="0" algn="ctr">
                        <a:lnSpc>
                          <a:spcPct val="115000"/>
                        </a:lnSpc>
                        <a:spcBef>
                          <a:spcPts val="500"/>
                        </a:spcBef>
                        <a:spcAft>
                          <a:spcPts val="0"/>
                        </a:spcAft>
                      </a:pPr>
                      <a:r>
                        <a:rPr lang="en-US" sz="1600">
                          <a:effectLst/>
                        </a:rPr>
                        <a:t>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681611825"/>
                  </a:ext>
                </a:extLst>
              </a:tr>
              <a:tr h="250229">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1056518"/>
                  </a:ext>
                </a:extLst>
              </a:tr>
              <a:tr h="250229">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41925386"/>
                  </a:ext>
                </a:extLst>
              </a:tr>
              <a:tr h="250229">
                <a:tc>
                  <a:txBody>
                    <a:bodyPr/>
                    <a:lstStyle/>
                    <a:p>
                      <a:pPr marL="0" marR="0" algn="ctr">
                        <a:lnSpc>
                          <a:spcPct val="115000"/>
                        </a:lnSpc>
                        <a:spcBef>
                          <a:spcPts val="500"/>
                        </a:spcBef>
                        <a:spcAft>
                          <a:spcPts val="0"/>
                        </a:spcAft>
                      </a:pPr>
                      <a:r>
                        <a:rPr lang="en-US" sz="1600">
                          <a:effectLst/>
                        </a:rPr>
                        <a:t>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73348637"/>
                  </a:ext>
                </a:extLst>
              </a:tr>
              <a:tr h="250229">
                <a:tc>
                  <a:txBody>
                    <a:bodyPr/>
                    <a:lstStyle/>
                    <a:p>
                      <a:pPr marL="0" marR="0" algn="ctr">
                        <a:lnSpc>
                          <a:spcPct val="115000"/>
                        </a:lnSpc>
                        <a:spcBef>
                          <a:spcPts val="500"/>
                        </a:spcBef>
                        <a:spcAft>
                          <a:spcPts val="0"/>
                        </a:spcAft>
                      </a:pPr>
                      <a:r>
                        <a:rPr lang="en-US" sz="1600">
                          <a:effectLst/>
                        </a:rPr>
                        <a:t>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157625834"/>
                  </a:ext>
                </a:extLst>
              </a:tr>
              <a:tr h="250229">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291773487"/>
                  </a:ext>
                </a:extLst>
              </a:tr>
              <a:tr h="250229">
                <a:tc>
                  <a:txBody>
                    <a:bodyPr/>
                    <a:lstStyle/>
                    <a:p>
                      <a:pPr marL="0" marR="0" algn="ctr">
                        <a:lnSpc>
                          <a:spcPct val="115000"/>
                        </a:lnSpc>
                        <a:spcBef>
                          <a:spcPts val="500"/>
                        </a:spcBef>
                        <a:spcAft>
                          <a:spcPts val="0"/>
                        </a:spcAft>
                      </a:pPr>
                      <a:r>
                        <a:rPr lang="en-US" sz="1600">
                          <a:effectLst/>
                        </a:rPr>
                        <a:t>9</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9</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9</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016413762"/>
                  </a:ext>
                </a:extLst>
              </a:tr>
              <a:tr h="250229">
                <a:tc>
                  <a:txBody>
                    <a:bodyPr/>
                    <a:lstStyle/>
                    <a:p>
                      <a:pPr marL="0" marR="0" algn="ctr">
                        <a:lnSpc>
                          <a:spcPct val="115000"/>
                        </a:lnSpc>
                        <a:spcBef>
                          <a:spcPts val="500"/>
                        </a:spcBef>
                        <a:spcAft>
                          <a:spcPts val="0"/>
                        </a:spcAft>
                      </a:pPr>
                      <a:r>
                        <a:rPr lang="en-US" sz="1600">
                          <a:effectLst/>
                        </a:rPr>
                        <a:t>10</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10</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10</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10</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212489964"/>
                  </a:ext>
                </a:extLst>
              </a:tr>
              <a:tr h="250229">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9726066"/>
                  </a:ext>
                </a:extLst>
              </a:tr>
              <a:tr h="250229">
                <a:tc>
                  <a:txBody>
                    <a:bodyPr/>
                    <a:lstStyle/>
                    <a:p>
                      <a:pPr marL="0" marR="0" algn="ctr">
                        <a:lnSpc>
                          <a:spcPct val="115000"/>
                        </a:lnSpc>
                        <a:spcBef>
                          <a:spcPts val="500"/>
                        </a:spcBef>
                        <a:spcAft>
                          <a:spcPts val="0"/>
                        </a:spcAft>
                      </a:pPr>
                      <a:r>
                        <a:rPr lang="en-US" sz="1600">
                          <a:effectLst/>
                        </a:rPr>
                        <a:t>12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12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12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ctr" defTabSz="914400" rtl="0" eaLnBrk="1" fontAlgn="auto" latinLnBrk="0" hangingPunct="1">
                        <a:lnSpc>
                          <a:spcPct val="115000"/>
                        </a:lnSpc>
                        <a:spcBef>
                          <a:spcPts val="500"/>
                        </a:spcBef>
                        <a:spcAft>
                          <a:spcPts val="0"/>
                        </a:spcAft>
                        <a:buClrTx/>
                        <a:buSzTx/>
                        <a:buFontTx/>
                        <a:buNone/>
                        <a:tabLst/>
                        <a:defRPr/>
                      </a:pPr>
                      <a:r>
                        <a:rPr lang="en-US" sz="1600">
                          <a:effectLst/>
                        </a:rPr>
                        <a:t>12</a:t>
                      </a: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073828529"/>
                  </a:ext>
                </a:extLst>
              </a:tr>
            </a:tbl>
          </a:graphicData>
        </a:graphic>
      </p:graphicFrame>
      <p:sp>
        <p:nvSpPr>
          <p:cNvPr id="8" name="TextBox 7"/>
          <p:cNvSpPr txBox="1"/>
          <p:nvPr/>
        </p:nvSpPr>
        <p:spPr>
          <a:xfrm>
            <a:off x="250167" y="297530"/>
            <a:ext cx="10774391" cy="738664"/>
          </a:xfrm>
          <a:prstGeom prst="rect">
            <a:avLst/>
          </a:prstGeom>
          <a:noFill/>
        </p:spPr>
        <p:txBody>
          <a:bodyPr wrap="square" rtlCol="0">
            <a:spAutoFit/>
          </a:bodyPr>
          <a:lstStyle/>
          <a:p>
            <a:r>
              <a:rPr lang="en-US" sz="2400" b="1"/>
              <a:t>The Rhode Island State Assessment Program (RISAP):</a:t>
            </a:r>
          </a:p>
          <a:p>
            <a:r>
              <a:rPr lang="en-US"/>
              <a:t>This table shows the test, the content area(s), and grade levels tested of all state assessments included in RISAP.</a:t>
            </a:r>
          </a:p>
        </p:txBody>
      </p:sp>
    </p:spTree>
    <p:extLst>
      <p:ext uri="{BB962C8B-B14F-4D97-AF65-F5344CB8AC3E}">
        <p14:creationId xmlns:p14="http://schemas.microsoft.com/office/powerpoint/2010/main" val="202244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Examples of Test Irregularities</a:t>
            </a:r>
          </a:p>
        </p:txBody>
      </p:sp>
      <p:sp>
        <p:nvSpPr>
          <p:cNvPr id="3" name="Content Placeholder 2"/>
          <p:cNvSpPr>
            <a:spLocks noGrp="1"/>
          </p:cNvSpPr>
          <p:nvPr>
            <p:ph idx="1"/>
          </p:nvPr>
        </p:nvSpPr>
        <p:spPr>
          <a:xfrm>
            <a:off x="3734603" y="744583"/>
            <a:ext cx="7950578" cy="5394959"/>
          </a:xfrm>
        </p:spPr>
        <p:txBody>
          <a:bodyPr>
            <a:normAutofit fontScale="85000" lnSpcReduction="10000"/>
          </a:bodyPr>
          <a:lstStyle/>
          <a:p>
            <a:pPr marL="0" lvl="0" indent="0" algn="ctr">
              <a:lnSpc>
                <a:spcPct val="120000"/>
              </a:lnSpc>
              <a:buNone/>
            </a:pPr>
            <a:r>
              <a:rPr lang="en-US" b="1" i="1"/>
              <a:t>A test irregularity is any action that results in non-standard test administration. Test irregularities may result in invalidating scores.</a:t>
            </a:r>
          </a:p>
          <a:p>
            <a:pPr marL="0" indent="0">
              <a:buNone/>
            </a:pPr>
            <a:r>
              <a:rPr lang="en-US"/>
              <a:t>Examples include:</a:t>
            </a:r>
          </a:p>
          <a:p>
            <a:pPr lvl="0"/>
            <a:r>
              <a:rPr lang="en-US"/>
              <a:t>coaching, erasing, altering, or interfering with students’ test responses in any way;</a:t>
            </a:r>
          </a:p>
          <a:p>
            <a:pPr lvl="0"/>
            <a:r>
              <a:rPr lang="en-US"/>
              <a:t>giving students access to test questions or prompts prior to testing; </a:t>
            </a:r>
          </a:p>
          <a:p>
            <a:pPr lvl="0"/>
            <a:r>
              <a:rPr lang="en-US"/>
              <a:t>questioning students about test content after the test; </a:t>
            </a:r>
          </a:p>
          <a:p>
            <a:pPr lvl="0"/>
            <a:r>
              <a:rPr lang="en-US"/>
              <a:t>copying, reproducing, or using any test materials in a way that is inconsistent with test administration or security policies; </a:t>
            </a:r>
          </a:p>
          <a:p>
            <a:pPr lvl="0"/>
            <a:r>
              <a:rPr lang="en-US"/>
              <a:t>making notes on any test content. This includes test items, reading passages, and science scenarios; </a:t>
            </a:r>
          </a:p>
          <a:p>
            <a:pPr lvl="0"/>
            <a:r>
              <a:rPr lang="en-US"/>
              <a:t>not following security procedures for receiving and returning test materials, or failing to account for all secure test materials before, during, and after testing; </a:t>
            </a:r>
          </a:p>
          <a:p>
            <a:pPr lvl="0"/>
            <a:r>
              <a:rPr lang="en-US"/>
              <a:t>not following test administration directions or failing to read provided script; </a:t>
            </a:r>
          </a:p>
          <a:p>
            <a:pPr lvl="0"/>
            <a:r>
              <a:rPr lang="en-US"/>
              <a:t>not providing a documented accommodation or providing an accommodation not documented in the student’s IEP; or </a:t>
            </a:r>
          </a:p>
          <a:p>
            <a:pPr lvl="0"/>
            <a:r>
              <a:rPr lang="en-US"/>
              <a:t>allowing students to use their cellphones or access the internet.</a:t>
            </a:r>
            <a:endParaRPr lang="en-US" i="1"/>
          </a:p>
        </p:txBody>
      </p:sp>
      <p:sp>
        <p:nvSpPr>
          <p:cNvPr id="4" name="Date Placeholder 3">
            <a:extLst>
              <a:ext uri="{FF2B5EF4-FFF2-40B4-BE49-F238E27FC236}">
                <a16:creationId xmlns:a16="http://schemas.microsoft.com/office/drawing/2014/main" id="{887431AD-0E26-455C-9DBB-21EF222D596C}"/>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6" name="Footer Placeholder 5">
            <a:extLst>
              <a:ext uri="{FF2B5EF4-FFF2-40B4-BE49-F238E27FC236}">
                <a16:creationId xmlns:a16="http://schemas.microsoft.com/office/drawing/2014/main" id="{256DF4FE-E118-4385-8BC2-8D891F5C6319}"/>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5083867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Cell Phone Policy</a:t>
            </a:r>
          </a:p>
        </p:txBody>
      </p:sp>
      <p:sp>
        <p:nvSpPr>
          <p:cNvPr id="7" name="Content Placeholder 6"/>
          <p:cNvSpPr>
            <a:spLocks noGrp="1"/>
          </p:cNvSpPr>
          <p:nvPr>
            <p:ph idx="1"/>
          </p:nvPr>
        </p:nvSpPr>
        <p:spPr/>
        <p:txBody>
          <a:bodyPr/>
          <a:lstStyle/>
          <a:p>
            <a:r>
              <a:rPr lang="en-US" i="1">
                <a:solidFill>
                  <a:srgbClr val="FF0000"/>
                </a:solidFill>
              </a:rPr>
              <a:t>Add your school’s policy for collecting and storing cell phones during state testing.</a:t>
            </a:r>
          </a:p>
        </p:txBody>
      </p:sp>
      <p:sp>
        <p:nvSpPr>
          <p:cNvPr id="2" name="Date Placeholder 1">
            <a:extLst>
              <a:ext uri="{FF2B5EF4-FFF2-40B4-BE49-F238E27FC236}">
                <a16:creationId xmlns:a16="http://schemas.microsoft.com/office/drawing/2014/main" id="{9165303E-4CCE-4E84-8DF3-C9C4454A68B5}"/>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3" name="Footer Placeholder 2">
            <a:extLst>
              <a:ext uri="{FF2B5EF4-FFF2-40B4-BE49-F238E27FC236}">
                <a16:creationId xmlns:a16="http://schemas.microsoft.com/office/drawing/2014/main" id="{BB6174E0-04DA-447E-A082-A1CCD9CF695F}"/>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9534735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800"/>
              <a:t>Accommodations &amp; Accessibility Features</a:t>
            </a:r>
          </a:p>
        </p:txBody>
      </p:sp>
      <p:sp>
        <p:nvSpPr>
          <p:cNvPr id="7" name="Text Placeholder 6"/>
          <p:cNvSpPr>
            <a:spLocks noGrp="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3BD79C77-50AA-412E-99A1-36489674FC13}"/>
              </a:ext>
            </a:extLst>
          </p:cNvPr>
          <p:cNvSpPr>
            <a:spLocks noGrp="1"/>
          </p:cNvSpPr>
          <p:nvPr>
            <p:ph type="dt" sz="half" idx="10"/>
          </p:nvPr>
        </p:nvSpPr>
        <p:spPr/>
        <p:txBody>
          <a:bodyPr/>
          <a:lstStyle/>
          <a:p>
            <a:r>
              <a:rPr lang="en-US"/>
              <a:t>Updated November 2024 (v. 1 of 1)</a:t>
            </a:r>
          </a:p>
        </p:txBody>
      </p:sp>
      <p:sp>
        <p:nvSpPr>
          <p:cNvPr id="4" name="Footer Placeholder 3"/>
          <p:cNvSpPr>
            <a:spLocks noGrp="1"/>
          </p:cNvSpPr>
          <p:nvPr>
            <p:ph type="ftr" sz="quarter" idx="11"/>
          </p:nvPr>
        </p:nvSpPr>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32</a:t>
            </a:fld>
            <a:endParaRPr lang="en-US"/>
          </a:p>
        </p:txBody>
      </p:sp>
    </p:spTree>
    <p:extLst>
      <p:ext uri="{BB962C8B-B14F-4D97-AF65-F5344CB8AC3E}">
        <p14:creationId xmlns:p14="http://schemas.microsoft.com/office/powerpoint/2010/main" val="38562702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184016" y="992777"/>
            <a:ext cx="3186201" cy="4855364"/>
          </a:xfrm>
        </p:spPr>
        <p:txBody>
          <a:bodyPr>
            <a:normAutofit/>
          </a:bodyPr>
          <a:lstStyle/>
          <a:p>
            <a:r>
              <a:rPr lang="en-US" sz="3200"/>
              <a:t>Accommodations and Accessibility Features: </a:t>
            </a:r>
            <a:br>
              <a:rPr lang="en-US" sz="3200"/>
            </a:br>
            <a:r>
              <a:rPr lang="en-US" sz="2200" i="1"/>
              <a:t>ACCESS for ELLs</a:t>
            </a:r>
            <a:endParaRPr lang="en-US" sz="2000" i="1"/>
          </a:p>
        </p:txBody>
      </p:sp>
      <p:sp>
        <p:nvSpPr>
          <p:cNvPr id="5" name="Content Placeholder 2"/>
          <p:cNvSpPr>
            <a:spLocks noGrp="1"/>
          </p:cNvSpPr>
          <p:nvPr>
            <p:ph idx="1"/>
          </p:nvPr>
        </p:nvSpPr>
        <p:spPr/>
        <p:txBody>
          <a:bodyPr/>
          <a:lstStyle/>
          <a:p>
            <a:r>
              <a:rPr lang="en-US"/>
              <a:t>All documents are posted at </a:t>
            </a:r>
            <a:r>
              <a:rPr lang="en-US">
                <a:hlinkClick r:id="rId3"/>
              </a:rPr>
              <a:t>www.ride.ri.gov/accommodations</a:t>
            </a:r>
            <a:r>
              <a:rPr lang="en-US"/>
              <a:t> or at the </a:t>
            </a:r>
            <a:r>
              <a:rPr lang="en-US">
                <a:hlinkClick r:id="rId4"/>
              </a:rPr>
              <a:t>WIDA Resource Library</a:t>
            </a:r>
            <a:endParaRPr lang="en-US"/>
          </a:p>
          <a:p>
            <a:r>
              <a:rPr lang="en-US"/>
              <a:t>RISAP documents you need :</a:t>
            </a:r>
          </a:p>
          <a:p>
            <a:pPr lvl="1"/>
            <a:r>
              <a:rPr lang="en-US" i="1"/>
              <a:t>RISAP Accommodations and Accessibility Features Manual</a:t>
            </a:r>
          </a:p>
          <a:p>
            <a:r>
              <a:rPr lang="en-US"/>
              <a:t>WIDA documents you need:</a:t>
            </a:r>
          </a:p>
          <a:p>
            <a:pPr lvl="1"/>
            <a:r>
              <a:rPr lang="en-US" i="1"/>
              <a:t>WIDA Accessibility and Accommodations Manual</a:t>
            </a:r>
          </a:p>
          <a:p>
            <a:pPr lvl="1"/>
            <a:r>
              <a:rPr lang="en-US"/>
              <a:t>Online Accommodations Checklist</a:t>
            </a:r>
          </a:p>
          <a:p>
            <a:pPr lvl="1"/>
            <a:r>
              <a:rPr lang="en-US"/>
              <a:t>Paper Accommodations Checklist</a:t>
            </a:r>
          </a:p>
          <a:p>
            <a:pPr lvl="1"/>
            <a:r>
              <a:rPr lang="en-US"/>
              <a:t>Alternate ACCESS Accommodations Checklist</a:t>
            </a:r>
          </a:p>
        </p:txBody>
      </p:sp>
      <p:sp>
        <p:nvSpPr>
          <p:cNvPr id="2" name="Date Placeholder 1">
            <a:extLst>
              <a:ext uri="{FF2B5EF4-FFF2-40B4-BE49-F238E27FC236}">
                <a16:creationId xmlns:a16="http://schemas.microsoft.com/office/drawing/2014/main" id="{8D708E40-F474-4543-8919-10FFCCC72B38}"/>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3" name="Footer Placeholder 2">
            <a:extLst>
              <a:ext uri="{FF2B5EF4-FFF2-40B4-BE49-F238E27FC236}">
                <a16:creationId xmlns:a16="http://schemas.microsoft.com/office/drawing/2014/main" id="{2A8D3CBE-104E-4C6A-BA4D-0127795DE45D}"/>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p:cNvSpPr>
            <a:spLocks noGrp="1"/>
          </p:cNvSpPr>
          <p:nvPr>
            <p:ph type="sldNum" sz="quarter" idx="12"/>
          </p:nvPr>
        </p:nvSpPr>
        <p:spPr>
          <a:xfrm>
            <a:off x="10634135" y="6356350"/>
            <a:ext cx="1530927" cy="365125"/>
          </a:xfrm>
        </p:spPr>
        <p:txBody>
          <a:bodyPr/>
          <a:lstStyle/>
          <a:p>
            <a:fld id="{E3A0F8C9-0536-44E3-92CA-2798A712B5A8}" type="slidenum">
              <a:rPr lang="en-US" smtClean="0"/>
              <a:pPr/>
              <a:t>33</a:t>
            </a:fld>
            <a:endParaRPr lang="en-US"/>
          </a:p>
        </p:txBody>
      </p:sp>
    </p:spTree>
    <p:extLst>
      <p:ext uri="{BB962C8B-B14F-4D97-AF65-F5344CB8AC3E}">
        <p14:creationId xmlns:p14="http://schemas.microsoft.com/office/powerpoint/2010/main" val="33499357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252919" y="1123837"/>
            <a:ext cx="3120476" cy="4601183"/>
          </a:xfrm>
        </p:spPr>
        <p:txBody>
          <a:bodyPr>
            <a:normAutofit/>
          </a:bodyPr>
          <a:lstStyle/>
          <a:p>
            <a:r>
              <a:rPr lang="en-US" sz="3200"/>
              <a:t>State Policy for Accommodations on ACCESS tests</a:t>
            </a:r>
          </a:p>
        </p:txBody>
      </p:sp>
      <p:sp>
        <p:nvSpPr>
          <p:cNvPr id="5" name="Content Placeholder 2"/>
          <p:cNvSpPr>
            <a:spLocks noGrp="1"/>
          </p:cNvSpPr>
          <p:nvPr>
            <p:ph idx="1"/>
          </p:nvPr>
        </p:nvSpPr>
        <p:spPr>
          <a:xfrm>
            <a:off x="3869268" y="864108"/>
            <a:ext cx="7315200" cy="4751308"/>
          </a:xfrm>
        </p:spPr>
        <p:txBody>
          <a:bodyPr/>
          <a:lstStyle/>
          <a:p>
            <a:r>
              <a:rPr lang="en-US"/>
              <a:t>Only the following students may receive accommodations:</a:t>
            </a:r>
          </a:p>
          <a:p>
            <a:pPr lvl="1"/>
            <a:r>
              <a:rPr lang="en-US"/>
              <a:t>Students with a 504 Plan or IEP</a:t>
            </a:r>
          </a:p>
          <a:p>
            <a:r>
              <a:rPr lang="en-US"/>
              <a:t>Accommodations</a:t>
            </a:r>
          </a:p>
          <a:p>
            <a:pPr lvl="1">
              <a:spcAft>
                <a:spcPts val="0"/>
              </a:spcAft>
            </a:pPr>
            <a:r>
              <a:rPr lang="en-US"/>
              <a:t>must be included in the 504 or IEP.</a:t>
            </a:r>
          </a:p>
          <a:p>
            <a:pPr lvl="1"/>
            <a:r>
              <a:rPr lang="en-US"/>
              <a:t>must address the diagnosed disability(</a:t>
            </a:r>
            <a:r>
              <a:rPr lang="en-US" err="1"/>
              <a:t>ies</a:t>
            </a:r>
            <a:r>
              <a:rPr lang="en-US"/>
              <a:t>) of the student.</a:t>
            </a:r>
          </a:p>
          <a:p>
            <a:r>
              <a:rPr lang="en-US"/>
              <a:t>Accessibility Features:</a:t>
            </a:r>
          </a:p>
          <a:p>
            <a:pPr lvl="1"/>
            <a:r>
              <a:rPr lang="en-US"/>
              <a:t>Available to all students, regardless of their IEP or 504 Plan status</a:t>
            </a:r>
          </a:p>
          <a:p>
            <a:pPr lvl="1"/>
            <a:r>
              <a:rPr lang="en-US"/>
              <a:t>Should be documented along with other accommodations in the IEP, or 504 Plan</a:t>
            </a:r>
          </a:p>
        </p:txBody>
      </p:sp>
      <p:sp>
        <p:nvSpPr>
          <p:cNvPr id="2" name="Date Placeholder 1">
            <a:extLst>
              <a:ext uri="{FF2B5EF4-FFF2-40B4-BE49-F238E27FC236}">
                <a16:creationId xmlns:a16="http://schemas.microsoft.com/office/drawing/2014/main" id="{AB2770F9-746E-4351-A85B-C6E632EF5270}"/>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3" name="Footer Placeholder 2">
            <a:extLst>
              <a:ext uri="{FF2B5EF4-FFF2-40B4-BE49-F238E27FC236}">
                <a16:creationId xmlns:a16="http://schemas.microsoft.com/office/drawing/2014/main" id="{B9CED071-15A1-4C09-9102-CCABC9A9C32A}"/>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p:cNvSpPr>
            <a:spLocks noGrp="1"/>
          </p:cNvSpPr>
          <p:nvPr>
            <p:ph type="sldNum" sz="quarter" idx="12"/>
          </p:nvPr>
        </p:nvSpPr>
        <p:spPr>
          <a:xfrm>
            <a:off x="10634135" y="6356350"/>
            <a:ext cx="1530927" cy="365125"/>
          </a:xfrm>
        </p:spPr>
        <p:txBody>
          <a:bodyPr/>
          <a:lstStyle/>
          <a:p>
            <a:fld id="{E3A0F8C9-0536-44E3-92CA-2798A712B5A8}" type="slidenum">
              <a:rPr lang="en-US" smtClean="0"/>
              <a:pPr/>
              <a:t>34</a:t>
            </a:fld>
            <a:endParaRPr lang="en-US"/>
          </a:p>
        </p:txBody>
      </p:sp>
    </p:spTree>
    <p:extLst>
      <p:ext uri="{BB962C8B-B14F-4D97-AF65-F5344CB8AC3E}">
        <p14:creationId xmlns:p14="http://schemas.microsoft.com/office/powerpoint/2010/main" val="3824968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379E5F-B399-47DA-A45F-C2A2138C451D}"/>
              </a:ext>
            </a:extLst>
          </p:cNvPr>
          <p:cNvSpPr>
            <a:spLocks noGrp="1"/>
          </p:cNvSpPr>
          <p:nvPr>
            <p:ph type="dt" sz="half" idx="10"/>
          </p:nvPr>
        </p:nvSpPr>
        <p:spPr/>
        <p:txBody>
          <a:bodyPr/>
          <a:lstStyle/>
          <a:p>
            <a:r>
              <a:rPr lang="en-US"/>
              <a:t>Updated November 2024 (v. 1 of 1)</a:t>
            </a:r>
          </a:p>
        </p:txBody>
      </p:sp>
      <p:sp>
        <p:nvSpPr>
          <p:cNvPr id="5" name="Footer Placeholder 4">
            <a:extLst>
              <a:ext uri="{FF2B5EF4-FFF2-40B4-BE49-F238E27FC236}">
                <a16:creationId xmlns:a16="http://schemas.microsoft.com/office/drawing/2014/main" id="{4A8DBBB3-8F47-4022-80BE-B22D33C5BA50}"/>
              </a:ext>
            </a:extLst>
          </p:cNvPr>
          <p:cNvSpPr>
            <a:spLocks noGrp="1"/>
          </p:cNvSpPr>
          <p:nvPr>
            <p:ph type="ftr" sz="quarter" idx="11"/>
          </p:nvPr>
        </p:nvSpPr>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8319F30A-5E14-4546-BB97-457FB568901C}"/>
              </a:ext>
            </a:extLst>
          </p:cNvPr>
          <p:cNvSpPr>
            <a:spLocks noGrp="1"/>
          </p:cNvSpPr>
          <p:nvPr>
            <p:ph type="sldNum" sz="quarter" idx="12"/>
          </p:nvPr>
        </p:nvSpPr>
        <p:spPr/>
        <p:txBody>
          <a:bodyPr/>
          <a:lstStyle/>
          <a:p>
            <a:fld id="{4FAB73BC-B049-4115-A692-8D63A059BFB8}" type="slidenum">
              <a:rPr lang="en-US" smtClean="0"/>
              <a:pPr/>
              <a:t>35</a:t>
            </a:fld>
            <a:endParaRPr lang="en-US"/>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3159848401"/>
              </p:ext>
            </p:extLst>
          </p:nvPr>
        </p:nvGraphicFramePr>
        <p:xfrm>
          <a:off x="2733675" y="3009900"/>
          <a:ext cx="9458325" cy="316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idx="4294967295"/>
          </p:nvPr>
        </p:nvSpPr>
        <p:spPr>
          <a:xfrm>
            <a:off x="0" y="222250"/>
            <a:ext cx="7588250" cy="1201738"/>
          </a:xfrm>
        </p:spPr>
        <p:txBody>
          <a:bodyPr/>
          <a:lstStyle/>
          <a:p>
            <a:r>
              <a:rPr lang="en-US">
                <a:solidFill>
                  <a:schemeClr val="tx1">
                    <a:lumMod val="50000"/>
                    <a:lumOff val="50000"/>
                  </a:schemeClr>
                </a:solidFill>
              </a:rPr>
              <a:t>How to Select an Accommodation</a:t>
            </a:r>
          </a:p>
        </p:txBody>
      </p:sp>
      <p:sp>
        <p:nvSpPr>
          <p:cNvPr id="8" name="Circular Arrow 7"/>
          <p:cNvSpPr/>
          <p:nvPr/>
        </p:nvSpPr>
        <p:spPr>
          <a:xfrm>
            <a:off x="6854084" y="2737130"/>
            <a:ext cx="2263790" cy="2263401"/>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Circular Arrow 9"/>
          <p:cNvSpPr/>
          <p:nvPr/>
        </p:nvSpPr>
        <p:spPr>
          <a:xfrm>
            <a:off x="3854855" y="2737130"/>
            <a:ext cx="2232435" cy="2263401"/>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10"/>
          <p:cNvSpPr txBox="1"/>
          <p:nvPr/>
        </p:nvSpPr>
        <p:spPr>
          <a:xfrm>
            <a:off x="6453879" y="1238318"/>
            <a:ext cx="4180255" cy="1569660"/>
          </a:xfrm>
          <a:prstGeom prst="rect">
            <a:avLst/>
          </a:prstGeom>
          <a:solidFill>
            <a:schemeClr val="accent6">
              <a:lumMod val="20000"/>
              <a:lumOff val="80000"/>
            </a:schemeClr>
          </a:solidFill>
        </p:spPr>
        <p:txBody>
          <a:bodyPr wrap="square" rtlCol="0">
            <a:spAutoFit/>
          </a:bodyPr>
          <a:lstStyle/>
          <a:p>
            <a:r>
              <a:rPr lang="en-US" sz="1600"/>
              <a:t>Each accommodation should be directly related to the area of need. Educators should be able to clearly connect the accommodation being used to the challenge the student is having. Educators should be using evidence and data to justify their choice of accommodation.</a:t>
            </a:r>
          </a:p>
        </p:txBody>
      </p:sp>
      <p:sp>
        <p:nvSpPr>
          <p:cNvPr id="12" name="TextBox 11"/>
          <p:cNvSpPr txBox="1"/>
          <p:nvPr/>
        </p:nvSpPr>
        <p:spPr>
          <a:xfrm>
            <a:off x="541067" y="1761117"/>
            <a:ext cx="3535014" cy="1323439"/>
          </a:xfrm>
          <a:prstGeom prst="rect">
            <a:avLst/>
          </a:prstGeom>
          <a:solidFill>
            <a:schemeClr val="accent6">
              <a:lumMod val="20000"/>
              <a:lumOff val="80000"/>
            </a:schemeClr>
          </a:solidFill>
        </p:spPr>
        <p:txBody>
          <a:bodyPr wrap="square" rtlCol="0">
            <a:spAutoFit/>
          </a:bodyPr>
          <a:lstStyle/>
          <a:p>
            <a:r>
              <a:rPr lang="en-US" sz="1600"/>
              <a:t>Before the IEP team can select an accommodation, they must first identify the barrier (area of need) affecting the student’s academic performance.  </a:t>
            </a:r>
          </a:p>
        </p:txBody>
      </p:sp>
    </p:spTree>
    <p:extLst>
      <p:ext uri="{BB962C8B-B14F-4D97-AF65-F5344CB8AC3E}">
        <p14:creationId xmlns:p14="http://schemas.microsoft.com/office/powerpoint/2010/main" val="21744369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800"/>
              <a:t>Calendars</a:t>
            </a:r>
          </a:p>
        </p:txBody>
      </p:sp>
      <p:sp>
        <p:nvSpPr>
          <p:cNvPr id="7" name="Text Placeholder 6"/>
          <p:cNvSpPr>
            <a:spLocks noGrp="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AB551F90-F016-4465-BF4C-515D4A0F49F8}"/>
              </a:ext>
            </a:extLst>
          </p:cNvPr>
          <p:cNvSpPr>
            <a:spLocks noGrp="1"/>
          </p:cNvSpPr>
          <p:nvPr>
            <p:ph type="dt" sz="half" idx="10"/>
          </p:nvPr>
        </p:nvSpPr>
        <p:spPr/>
        <p:txBody>
          <a:bodyPr/>
          <a:lstStyle/>
          <a:p>
            <a:r>
              <a:rPr lang="en-US"/>
              <a:t>Updated November 2024 (v. 1 of 1)</a:t>
            </a:r>
          </a:p>
        </p:txBody>
      </p:sp>
      <p:sp>
        <p:nvSpPr>
          <p:cNvPr id="4" name="Footer Placeholder 3"/>
          <p:cNvSpPr>
            <a:spLocks noGrp="1"/>
          </p:cNvSpPr>
          <p:nvPr>
            <p:ph type="ftr" sz="quarter" idx="11"/>
          </p:nvPr>
        </p:nvSpPr>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36</a:t>
            </a:fld>
            <a:endParaRPr lang="en-US"/>
          </a:p>
        </p:txBody>
      </p:sp>
    </p:spTree>
    <p:extLst>
      <p:ext uri="{BB962C8B-B14F-4D97-AF65-F5344CB8AC3E}">
        <p14:creationId xmlns:p14="http://schemas.microsoft.com/office/powerpoint/2010/main" val="25176739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2024-2025 State Assessment Calendar</a:t>
            </a:r>
            <a:br>
              <a:rPr lang="en-US"/>
            </a:br>
            <a:r>
              <a:rPr lang="en-US" sz="2000">
                <a:solidFill>
                  <a:schemeClr val="accent2">
                    <a:lumMod val="50000"/>
                  </a:schemeClr>
                </a:solidFill>
                <a:hlinkClick r:id="rId3">
                  <a:extLst>
                    <a:ext uri="{A12FA001-AC4F-418D-AE19-62706E023703}">
                      <ahyp:hlinkClr xmlns:ahyp="http://schemas.microsoft.com/office/drawing/2018/hyperlinkcolor" val="tx"/>
                    </a:ext>
                  </a:extLst>
                </a:hlinkClick>
              </a:rPr>
              <a:t>www.ride.ri.gov/assessment-schedules</a:t>
            </a:r>
            <a:r>
              <a:rPr lang="en-US" sz="2000">
                <a:solidFill>
                  <a:schemeClr val="accent2">
                    <a:lumMod val="50000"/>
                  </a:schemeClr>
                </a:solidFill>
              </a:rPr>
              <a:t> </a:t>
            </a:r>
            <a:endParaRPr lang="en-US">
              <a:solidFill>
                <a:schemeClr val="accent2">
                  <a:lumMod val="50000"/>
                </a:schemeClr>
              </a:solidFill>
            </a:endParaRPr>
          </a:p>
        </p:txBody>
      </p:sp>
      <p:sp>
        <p:nvSpPr>
          <p:cNvPr id="3" name="Date Placeholder 2">
            <a:extLst>
              <a:ext uri="{FF2B5EF4-FFF2-40B4-BE49-F238E27FC236}">
                <a16:creationId xmlns:a16="http://schemas.microsoft.com/office/drawing/2014/main" id="{D3769559-6B76-49C1-AEBF-8B3FC38FDE66}"/>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4" name="Footer Placeholder 3">
            <a:extLst>
              <a:ext uri="{FF2B5EF4-FFF2-40B4-BE49-F238E27FC236}">
                <a16:creationId xmlns:a16="http://schemas.microsoft.com/office/drawing/2014/main" id="{764BA429-C4A6-4FE7-910B-E086AFB189B3}"/>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B3C6DCAF-9CA7-4B77-9459-0776A0DF64D0}"/>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37</a:t>
            </a:fld>
            <a:endParaRPr lang="en-US"/>
          </a:p>
        </p:txBody>
      </p:sp>
      <p:sp>
        <p:nvSpPr>
          <p:cNvPr id="5" name="TextBox 4"/>
          <p:cNvSpPr txBox="1"/>
          <p:nvPr/>
        </p:nvSpPr>
        <p:spPr>
          <a:xfrm>
            <a:off x="2613991" y="264050"/>
            <a:ext cx="9578009" cy="369332"/>
          </a:xfrm>
          <a:prstGeom prst="rect">
            <a:avLst/>
          </a:prstGeom>
          <a:noFill/>
        </p:spPr>
        <p:txBody>
          <a:bodyPr wrap="square" rtlCol="0">
            <a:spAutoFit/>
          </a:bodyPr>
          <a:lstStyle/>
          <a:p>
            <a:r>
              <a:rPr lang="en-US" b="1"/>
              <a:t>Districts and schools choose their own testing windows within these state testing windows.</a:t>
            </a:r>
          </a:p>
        </p:txBody>
      </p:sp>
      <p:graphicFrame>
        <p:nvGraphicFramePr>
          <p:cNvPr id="7" name="Content Placeholder 3"/>
          <p:cNvGraphicFramePr>
            <a:graphicFrameLocks/>
          </p:cNvGraphicFramePr>
          <p:nvPr>
            <p:extLst>
              <p:ext uri="{D42A27DB-BD31-4B8C-83A1-F6EECF244321}">
                <p14:modId xmlns:p14="http://schemas.microsoft.com/office/powerpoint/2010/main" val="2253938236"/>
              </p:ext>
            </p:extLst>
          </p:nvPr>
        </p:nvGraphicFramePr>
        <p:xfrm>
          <a:off x="3869269" y="910381"/>
          <a:ext cx="7819968" cy="3596640"/>
        </p:xfrm>
        <a:graphic>
          <a:graphicData uri="http://schemas.openxmlformats.org/drawingml/2006/table">
            <a:tbl>
              <a:tblPr firstRow="1" bandRow="1">
                <a:tableStyleId>{B301B821-A1FF-4177-AEE7-76D212191A09}</a:tableStyleId>
              </a:tblPr>
              <a:tblGrid>
                <a:gridCol w="1148446">
                  <a:extLst>
                    <a:ext uri="{9D8B030D-6E8A-4147-A177-3AD203B41FA5}">
                      <a16:colId xmlns:a16="http://schemas.microsoft.com/office/drawing/2014/main" val="1991522299"/>
                    </a:ext>
                  </a:extLst>
                </a:gridCol>
                <a:gridCol w="2891680">
                  <a:extLst>
                    <a:ext uri="{9D8B030D-6E8A-4147-A177-3AD203B41FA5}">
                      <a16:colId xmlns:a16="http://schemas.microsoft.com/office/drawing/2014/main" val="3916537307"/>
                    </a:ext>
                  </a:extLst>
                </a:gridCol>
                <a:gridCol w="1820832">
                  <a:extLst>
                    <a:ext uri="{9D8B030D-6E8A-4147-A177-3AD203B41FA5}">
                      <a16:colId xmlns:a16="http://schemas.microsoft.com/office/drawing/2014/main" val="306431978"/>
                    </a:ext>
                  </a:extLst>
                </a:gridCol>
                <a:gridCol w="1959010">
                  <a:extLst>
                    <a:ext uri="{9D8B030D-6E8A-4147-A177-3AD203B41FA5}">
                      <a16:colId xmlns:a16="http://schemas.microsoft.com/office/drawing/2014/main" val="1177221340"/>
                    </a:ext>
                  </a:extLst>
                </a:gridCol>
              </a:tblGrid>
              <a:tr h="313594">
                <a:tc>
                  <a:txBody>
                    <a:bodyPr/>
                    <a:lstStyle/>
                    <a:p>
                      <a:pPr algn="ctr"/>
                      <a:r>
                        <a:rPr lang="en-US" sz="1600"/>
                        <a:t>Grades</a:t>
                      </a:r>
                    </a:p>
                  </a:txBody>
                  <a:tcPr/>
                </a:tc>
                <a:tc>
                  <a:txBody>
                    <a:bodyPr/>
                    <a:lstStyle/>
                    <a:p>
                      <a:pPr algn="ctr"/>
                      <a:r>
                        <a:rPr lang="en-US" sz="1600"/>
                        <a:t>Test</a:t>
                      </a:r>
                    </a:p>
                  </a:txBody>
                  <a:tcPr/>
                </a:tc>
                <a:tc>
                  <a:txBody>
                    <a:bodyPr/>
                    <a:lstStyle/>
                    <a:p>
                      <a:pPr algn="ctr"/>
                      <a:r>
                        <a:rPr lang="en-US" sz="1600"/>
                        <a:t>Primary Test Window</a:t>
                      </a:r>
                    </a:p>
                  </a:txBody>
                  <a:tcPr/>
                </a:tc>
                <a:tc>
                  <a:txBody>
                    <a:bodyPr/>
                    <a:lstStyle/>
                    <a:p>
                      <a:pPr algn="ctr"/>
                      <a:r>
                        <a:rPr lang="en-US" sz="1600"/>
                        <a:t>Makeup Test Window</a:t>
                      </a:r>
                    </a:p>
                  </a:txBody>
                  <a:tcPr/>
                </a:tc>
                <a:extLst>
                  <a:ext uri="{0D108BD9-81ED-4DB2-BD59-A6C34878D82A}">
                    <a16:rowId xmlns:a16="http://schemas.microsoft.com/office/drawing/2014/main" val="2807781367"/>
                  </a:ext>
                </a:extLst>
              </a:tr>
              <a:tr h="313594">
                <a:tc>
                  <a:txBody>
                    <a:bodyPr/>
                    <a:lstStyle/>
                    <a:p>
                      <a:pPr algn="ctr"/>
                      <a:r>
                        <a:rPr lang="en-US" sz="1600"/>
                        <a:t>K-12</a:t>
                      </a:r>
                    </a:p>
                  </a:txBody>
                  <a:tcPr/>
                </a:tc>
                <a:tc>
                  <a:txBody>
                    <a:bodyPr/>
                    <a:lstStyle/>
                    <a:p>
                      <a:r>
                        <a:rPr lang="en-US" sz="1600"/>
                        <a:t>ACCESS for ELLs</a:t>
                      </a:r>
                      <a:endParaRPr lang="en-US" sz="1600" b="1"/>
                    </a:p>
                  </a:txBody>
                  <a:tcPr/>
                </a:tc>
                <a:tc>
                  <a:txBody>
                    <a:bodyPr/>
                    <a:lstStyle/>
                    <a:p>
                      <a:pPr algn="ctr"/>
                      <a:r>
                        <a:rPr lang="en-US" sz="1600">
                          <a:solidFill>
                            <a:schemeClr val="tx1"/>
                          </a:solidFill>
                        </a:rPr>
                        <a:t>Jan. 6 – Feb. 14</a:t>
                      </a:r>
                    </a:p>
                  </a:txBody>
                  <a:tcPr/>
                </a:tc>
                <a:tc>
                  <a:txBody>
                    <a:bodyPr/>
                    <a:lstStyle/>
                    <a:p>
                      <a:pPr algn="ctr"/>
                      <a:r>
                        <a:rPr lang="en-US" sz="1600">
                          <a:solidFill>
                            <a:schemeClr val="tx1"/>
                          </a:solidFill>
                        </a:rPr>
                        <a:t>Feb. 17 – Feb. 28</a:t>
                      </a:r>
                    </a:p>
                  </a:txBody>
                  <a:tcPr/>
                </a:tc>
                <a:extLst>
                  <a:ext uri="{0D108BD9-81ED-4DB2-BD59-A6C34878D82A}">
                    <a16:rowId xmlns:a16="http://schemas.microsoft.com/office/drawing/2014/main" val="4079046401"/>
                  </a:ext>
                </a:extLst>
              </a:tr>
              <a:tr h="313594">
                <a:tc>
                  <a:txBody>
                    <a:bodyPr/>
                    <a:lstStyle/>
                    <a:p>
                      <a:pPr algn="ctr"/>
                      <a:r>
                        <a:rPr lang="en-US" sz="1600"/>
                        <a:t>K-12</a:t>
                      </a:r>
                    </a:p>
                  </a:txBody>
                  <a:tcPr/>
                </a:tc>
                <a:tc>
                  <a:txBody>
                    <a:bodyPr/>
                    <a:lstStyle/>
                    <a:p>
                      <a:r>
                        <a:rPr lang="en-US" sz="1600"/>
                        <a:t>WIDA Alternat</a:t>
                      </a:r>
                      <a:r>
                        <a:rPr lang="en-US" sz="1600" baseline="0"/>
                        <a:t>e ACCESS</a:t>
                      </a:r>
                    </a:p>
                  </a:txBody>
                  <a:tcPr/>
                </a:tc>
                <a:tc>
                  <a:txBody>
                    <a:bodyPr/>
                    <a:lstStyle/>
                    <a:p>
                      <a:pPr algn="ctr"/>
                      <a:r>
                        <a:rPr lang="en-US" sz="1600">
                          <a:solidFill>
                            <a:schemeClr val="tx1"/>
                          </a:solidFill>
                        </a:rPr>
                        <a:t>Jan. 6 – Feb. 14</a:t>
                      </a:r>
                    </a:p>
                  </a:txBody>
                  <a:tcPr/>
                </a:tc>
                <a:tc>
                  <a:txBody>
                    <a:bodyPr/>
                    <a:lstStyle/>
                    <a:p>
                      <a:pPr algn="ctr"/>
                      <a:r>
                        <a:rPr lang="en-US" sz="1600">
                          <a:solidFill>
                            <a:schemeClr val="tx1"/>
                          </a:solidFill>
                        </a:rPr>
                        <a:t>Feb. 17 – Feb. 28</a:t>
                      </a:r>
                    </a:p>
                  </a:txBody>
                  <a:tcPr/>
                </a:tc>
                <a:extLst>
                  <a:ext uri="{0D108BD9-81ED-4DB2-BD59-A6C34878D82A}">
                    <a16:rowId xmlns:a16="http://schemas.microsoft.com/office/drawing/2014/main" val="4130201335"/>
                  </a:ext>
                </a:extLst>
              </a:tr>
              <a:tr h="313594">
                <a:tc>
                  <a:txBody>
                    <a:bodyPr/>
                    <a:lstStyle/>
                    <a:p>
                      <a:pPr algn="ctr"/>
                      <a:r>
                        <a:rPr lang="en-US" sz="1600"/>
                        <a:t>3-8, 11</a:t>
                      </a:r>
                    </a:p>
                  </a:txBody>
                  <a:tcPr/>
                </a:tc>
                <a:tc>
                  <a:txBody>
                    <a:bodyPr/>
                    <a:lstStyle/>
                    <a:p>
                      <a:r>
                        <a:rPr lang="en-US" sz="1600"/>
                        <a:t>DLM ELA and</a:t>
                      </a:r>
                      <a:r>
                        <a:rPr lang="en-US" sz="1600" baseline="0"/>
                        <a:t> Math</a:t>
                      </a:r>
                      <a:endParaRPr lang="en-US" sz="1600" b="1"/>
                    </a:p>
                  </a:txBody>
                  <a:tcPr/>
                </a:tc>
                <a:tc>
                  <a:txBody>
                    <a:bodyPr/>
                    <a:lstStyle/>
                    <a:p>
                      <a:pPr algn="ctr"/>
                      <a:r>
                        <a:rPr lang="en-US" sz="1600">
                          <a:solidFill>
                            <a:schemeClr val="tx1"/>
                          </a:solidFill>
                        </a:rPr>
                        <a:t>April 1 – May 30</a:t>
                      </a:r>
                    </a:p>
                  </a:txBody>
                  <a:tcPr/>
                </a:tc>
                <a:tc>
                  <a:txBody>
                    <a:bodyPr/>
                    <a:lstStyle/>
                    <a:p>
                      <a:pPr algn="ctr"/>
                      <a:r>
                        <a:rPr lang="en-US" sz="1600">
                          <a:solidFill>
                            <a:schemeClr val="tx1"/>
                          </a:solidFill>
                        </a:rPr>
                        <a:t>N/A</a:t>
                      </a:r>
                    </a:p>
                  </a:txBody>
                  <a:tcPr/>
                </a:tc>
                <a:extLst>
                  <a:ext uri="{0D108BD9-81ED-4DB2-BD59-A6C34878D82A}">
                    <a16:rowId xmlns:a16="http://schemas.microsoft.com/office/drawing/2014/main" val="821207669"/>
                  </a:ext>
                </a:extLst>
              </a:tr>
              <a:tr h="313594">
                <a:tc>
                  <a:txBody>
                    <a:bodyPr/>
                    <a:lstStyle/>
                    <a:p>
                      <a:pPr algn="ctr"/>
                      <a:r>
                        <a:rPr lang="en-US" sz="1600"/>
                        <a:t>5, 8, 11</a:t>
                      </a:r>
                    </a:p>
                  </a:txBody>
                  <a:tcPr/>
                </a:tc>
                <a:tc>
                  <a:txBody>
                    <a:bodyPr/>
                    <a:lstStyle/>
                    <a:p>
                      <a:r>
                        <a:rPr lang="en-US" sz="1600"/>
                        <a:t>DLM Science</a:t>
                      </a:r>
                      <a:endParaRPr lang="en-US" sz="1600" b="1"/>
                    </a:p>
                  </a:txBody>
                  <a:tcPr/>
                </a:tc>
                <a:tc>
                  <a:txBody>
                    <a:bodyPr/>
                    <a:lstStyle/>
                    <a:p>
                      <a:pPr algn="ctr"/>
                      <a:r>
                        <a:rPr lang="en-US" sz="1600">
                          <a:solidFill>
                            <a:schemeClr val="tx1"/>
                          </a:solidFill>
                        </a:rPr>
                        <a:t>April 1 – May 30</a:t>
                      </a:r>
                    </a:p>
                  </a:txBody>
                  <a:tcPr/>
                </a:tc>
                <a:tc>
                  <a:txBody>
                    <a:bodyPr/>
                    <a:lstStyle/>
                    <a:p>
                      <a:pPr algn="ctr"/>
                      <a:r>
                        <a:rPr lang="en-US" sz="1600">
                          <a:solidFill>
                            <a:schemeClr val="tx1"/>
                          </a:solidFill>
                        </a:rPr>
                        <a:t>N/A</a:t>
                      </a:r>
                    </a:p>
                  </a:txBody>
                  <a:tcPr/>
                </a:tc>
                <a:extLst>
                  <a:ext uri="{0D108BD9-81ED-4DB2-BD59-A6C34878D82A}">
                    <a16:rowId xmlns:a16="http://schemas.microsoft.com/office/drawing/2014/main" val="3348318726"/>
                  </a:ext>
                </a:extLst>
              </a:tr>
              <a:tr h="313594">
                <a:tc>
                  <a:txBody>
                    <a:bodyPr/>
                    <a:lstStyle/>
                    <a:p>
                      <a:pPr algn="ctr"/>
                      <a:r>
                        <a:rPr lang="en-US" sz="1600"/>
                        <a:t>3-8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RICAS ELA</a:t>
                      </a:r>
                      <a:endParaRPr lang="en-US" sz="1600" b="1"/>
                    </a:p>
                  </a:txBody>
                  <a:tcPr/>
                </a:tc>
                <a:tc>
                  <a:txBody>
                    <a:bodyPr/>
                    <a:lstStyle/>
                    <a:p>
                      <a:pPr algn="ctr"/>
                      <a:r>
                        <a:rPr lang="en-US" sz="1600">
                          <a:solidFill>
                            <a:schemeClr val="tx1"/>
                          </a:solidFill>
                        </a:rPr>
                        <a:t>March 24 – April 11</a:t>
                      </a:r>
                    </a:p>
                  </a:txBody>
                  <a:tcPr/>
                </a:tc>
                <a:tc>
                  <a:txBody>
                    <a:bodyPr/>
                    <a:lstStyle/>
                    <a:p>
                      <a:pPr algn="ctr"/>
                      <a:r>
                        <a:rPr lang="en-US" sz="1600">
                          <a:solidFill>
                            <a:schemeClr val="tx1"/>
                          </a:solidFill>
                        </a:rPr>
                        <a:t>April 14 – April 25</a:t>
                      </a:r>
                    </a:p>
                  </a:txBody>
                  <a:tcPr/>
                </a:tc>
                <a:extLst>
                  <a:ext uri="{0D108BD9-81ED-4DB2-BD59-A6C34878D82A}">
                    <a16:rowId xmlns:a16="http://schemas.microsoft.com/office/drawing/2014/main" val="1621567074"/>
                  </a:ext>
                </a:extLst>
              </a:tr>
              <a:tr h="313594">
                <a:tc>
                  <a:txBody>
                    <a:bodyPr/>
                    <a:lstStyle/>
                    <a:p>
                      <a:pPr algn="ctr"/>
                      <a:r>
                        <a:rPr lang="en-US" sz="1600"/>
                        <a:t>3-8</a:t>
                      </a:r>
                    </a:p>
                  </a:txBody>
                  <a:tcPr/>
                </a:tc>
                <a:tc>
                  <a:txBody>
                    <a:bodyPr/>
                    <a:lstStyle/>
                    <a:p>
                      <a:r>
                        <a:rPr lang="en-US" sz="1600"/>
                        <a:t>RICAS Math</a:t>
                      </a:r>
                      <a:endParaRPr lang="en-US" sz="1600" b="1"/>
                    </a:p>
                  </a:txBody>
                  <a:tcPr/>
                </a:tc>
                <a:tc>
                  <a:txBody>
                    <a:bodyPr/>
                    <a:lstStyle/>
                    <a:p>
                      <a:pPr algn="ctr"/>
                      <a:r>
                        <a:rPr lang="en-US" sz="1600">
                          <a:solidFill>
                            <a:schemeClr val="tx1"/>
                          </a:solidFill>
                        </a:rPr>
                        <a:t>April 28 – May 9</a:t>
                      </a:r>
                    </a:p>
                  </a:txBody>
                  <a:tcPr/>
                </a:tc>
                <a:tc>
                  <a:txBody>
                    <a:bodyPr/>
                    <a:lstStyle/>
                    <a:p>
                      <a:pPr algn="ctr"/>
                      <a:r>
                        <a:rPr lang="en-US" sz="1600">
                          <a:solidFill>
                            <a:schemeClr val="tx1"/>
                          </a:solidFill>
                        </a:rPr>
                        <a:t>May 12 – May 23</a:t>
                      </a:r>
                    </a:p>
                  </a:txBody>
                  <a:tcPr/>
                </a:tc>
                <a:extLst>
                  <a:ext uri="{0D108BD9-81ED-4DB2-BD59-A6C34878D82A}">
                    <a16:rowId xmlns:a16="http://schemas.microsoft.com/office/drawing/2014/main" val="1402466060"/>
                  </a:ext>
                </a:extLst>
              </a:tr>
              <a:tr h="313594">
                <a:tc>
                  <a:txBody>
                    <a:bodyPr/>
                    <a:lstStyle/>
                    <a:p>
                      <a:pPr marL="55245" lvl="1" indent="0" algn="ctr"/>
                      <a:r>
                        <a:rPr lang="en-US" sz="1600"/>
                        <a:t>5, 8, 11</a:t>
                      </a:r>
                    </a:p>
                  </a:txBody>
                  <a:tcPr/>
                </a:tc>
                <a:tc>
                  <a:txBody>
                    <a:bodyPr/>
                    <a:lstStyle/>
                    <a:p>
                      <a:pPr marL="0" lvl="1" indent="0"/>
                      <a:r>
                        <a:rPr lang="en-US" sz="1600"/>
                        <a:t>NGSA Science</a:t>
                      </a:r>
                      <a:endParaRPr lang="en-US" sz="1600" b="1"/>
                    </a:p>
                  </a:txBody>
                  <a:tcPr/>
                </a:tc>
                <a:tc>
                  <a:txBody>
                    <a:bodyPr/>
                    <a:lstStyle/>
                    <a:p>
                      <a:pPr algn="ctr"/>
                      <a:r>
                        <a:rPr lang="en-US" sz="1600">
                          <a:solidFill>
                            <a:schemeClr val="tx1"/>
                          </a:solidFill>
                        </a:rPr>
                        <a:t>April 28– May 16</a:t>
                      </a:r>
                    </a:p>
                  </a:txBody>
                  <a:tcPr/>
                </a:tc>
                <a:tc>
                  <a:txBody>
                    <a:bodyPr/>
                    <a:lstStyle/>
                    <a:p>
                      <a:pPr algn="ctr"/>
                      <a:r>
                        <a:rPr lang="en-US" sz="1600">
                          <a:solidFill>
                            <a:schemeClr val="tx1"/>
                          </a:solidFill>
                        </a:rPr>
                        <a:t>May 19 – 30</a:t>
                      </a:r>
                    </a:p>
                  </a:txBody>
                  <a:tcPr/>
                </a:tc>
                <a:extLst>
                  <a:ext uri="{0D108BD9-81ED-4DB2-BD59-A6C34878D82A}">
                    <a16:rowId xmlns:a16="http://schemas.microsoft.com/office/drawing/2014/main" val="970742516"/>
                  </a:ext>
                </a:extLst>
              </a:tr>
              <a:tr h="313594">
                <a:tc>
                  <a:txBody>
                    <a:bodyPr/>
                    <a:lstStyle/>
                    <a:p>
                      <a:pPr marL="55245" lvl="1" indent="0" algn="ctr"/>
                      <a:r>
                        <a:rPr lang="en-US" sz="1600"/>
                        <a:t>10</a:t>
                      </a:r>
                    </a:p>
                  </a:txBody>
                  <a:tcPr/>
                </a:tc>
                <a:tc>
                  <a:txBody>
                    <a:bodyPr/>
                    <a:lstStyle/>
                    <a:p>
                      <a:pPr marL="0" lvl="1" indent="0"/>
                      <a:r>
                        <a:rPr lang="en-US" sz="1600" b="0"/>
                        <a:t>PSAT10</a:t>
                      </a:r>
                    </a:p>
                  </a:txBody>
                  <a:tcPr/>
                </a:tc>
                <a:tc>
                  <a:txBody>
                    <a:bodyPr/>
                    <a:lstStyle/>
                    <a:p>
                      <a:pPr algn="ctr"/>
                      <a:r>
                        <a:rPr lang="en-US" sz="1600"/>
                        <a:t>April 1-April 11</a:t>
                      </a:r>
                      <a:endParaRPr lang="en-US" sz="1600">
                        <a:solidFill>
                          <a:srgbClr val="FF0000"/>
                        </a:solidFill>
                      </a:endParaRPr>
                    </a:p>
                  </a:txBody>
                  <a:tcPr/>
                </a:tc>
                <a:tc>
                  <a:txBody>
                    <a:bodyPr/>
                    <a:lstStyle/>
                    <a:p>
                      <a:pPr lvl="0" algn="ctr">
                        <a:buNone/>
                      </a:pPr>
                      <a:r>
                        <a:rPr lang="en-US" sz="1600"/>
                        <a:t>April 21-April 25</a:t>
                      </a:r>
                    </a:p>
                  </a:txBody>
                  <a:tcPr/>
                </a:tc>
                <a:extLst>
                  <a:ext uri="{0D108BD9-81ED-4DB2-BD59-A6C34878D82A}">
                    <a16:rowId xmlns:a16="http://schemas.microsoft.com/office/drawing/2014/main" val="4134257"/>
                  </a:ext>
                </a:extLst>
              </a:tr>
              <a:tr h="313594">
                <a:tc>
                  <a:txBody>
                    <a:bodyPr/>
                    <a:lstStyle/>
                    <a:p>
                      <a:pPr marL="55245" lvl="1" indent="0" algn="ctr"/>
                      <a:r>
                        <a:rPr lang="en-US" sz="1600"/>
                        <a:t>11</a:t>
                      </a:r>
                    </a:p>
                  </a:txBody>
                  <a:tcPr/>
                </a:tc>
                <a:tc>
                  <a:txBody>
                    <a:bodyPr/>
                    <a:lstStyle/>
                    <a:p>
                      <a:pPr marL="0" lvl="1" indent="0"/>
                      <a:r>
                        <a:rPr lang="en-US" sz="1600" b="0"/>
                        <a:t>SAT School Day</a:t>
                      </a:r>
                    </a:p>
                  </a:txBody>
                  <a:tcPr/>
                </a:tc>
                <a:tc>
                  <a:txBody>
                    <a:bodyPr/>
                    <a:lstStyle/>
                    <a:p>
                      <a:pPr algn="ctr"/>
                      <a:r>
                        <a:rPr lang="en-US" sz="1600"/>
                        <a:t>April 1-April 11</a:t>
                      </a:r>
                      <a:endParaRPr lang="en-US" sz="1600">
                        <a:solidFill>
                          <a:srgbClr val="FF0000"/>
                        </a:solidFill>
                      </a:endParaRPr>
                    </a:p>
                  </a:txBody>
                  <a:tcPr/>
                </a:tc>
                <a:tc>
                  <a:txBody>
                    <a:bodyPr/>
                    <a:lstStyle/>
                    <a:p>
                      <a:pPr lvl="0" algn="ctr">
                        <a:buNone/>
                      </a:pPr>
                      <a:r>
                        <a:rPr lang="en-US" sz="1600"/>
                        <a:t>April 21-April 25</a:t>
                      </a:r>
                    </a:p>
                  </a:txBody>
                  <a:tcPr/>
                </a:tc>
                <a:extLst>
                  <a:ext uri="{0D108BD9-81ED-4DB2-BD59-A6C34878D82A}">
                    <a16:rowId xmlns:a16="http://schemas.microsoft.com/office/drawing/2014/main" val="2052745227"/>
                  </a:ext>
                </a:extLst>
              </a:tr>
            </a:tbl>
          </a:graphicData>
        </a:graphic>
      </p:graphicFrame>
    </p:spTree>
    <p:extLst>
      <p:ext uri="{BB962C8B-B14F-4D97-AF65-F5344CB8AC3E}">
        <p14:creationId xmlns:p14="http://schemas.microsoft.com/office/powerpoint/2010/main" val="19818611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School Calendar for 2024-25 State Assessments</a:t>
            </a:r>
          </a:p>
        </p:txBody>
      </p:sp>
      <p:sp>
        <p:nvSpPr>
          <p:cNvPr id="3" name="Date Placeholder 2">
            <a:extLst>
              <a:ext uri="{FF2B5EF4-FFF2-40B4-BE49-F238E27FC236}">
                <a16:creationId xmlns:a16="http://schemas.microsoft.com/office/drawing/2014/main" id="{FE61DEE6-EB3A-4EE1-BBA3-7352EDFB053A}"/>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4" name="Footer Placeholder 3">
            <a:extLst>
              <a:ext uri="{FF2B5EF4-FFF2-40B4-BE49-F238E27FC236}">
                <a16:creationId xmlns:a16="http://schemas.microsoft.com/office/drawing/2014/main" id="{466DB0C6-9A89-415B-AD70-3A95155BD157}"/>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8559E2E6-1502-45F4-9698-70B51C3A1E18}"/>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38</a:t>
            </a:fld>
            <a:endParaRPr lang="en-US"/>
          </a:p>
        </p:txBody>
      </p:sp>
      <p:sp>
        <p:nvSpPr>
          <p:cNvPr id="5" name="TextBox 4"/>
          <p:cNvSpPr txBox="1"/>
          <p:nvPr/>
        </p:nvSpPr>
        <p:spPr>
          <a:xfrm>
            <a:off x="3754164" y="264050"/>
            <a:ext cx="8437836" cy="369332"/>
          </a:xfrm>
          <a:prstGeom prst="rect">
            <a:avLst/>
          </a:prstGeom>
          <a:noFill/>
        </p:spPr>
        <p:txBody>
          <a:bodyPr wrap="square" rtlCol="0">
            <a:spAutoFit/>
          </a:bodyPr>
          <a:lstStyle/>
          <a:p>
            <a:r>
              <a:rPr lang="en-US" b="1">
                <a:solidFill>
                  <a:srgbClr val="FF0000"/>
                </a:solidFill>
              </a:rPr>
              <a:t>(Update this calendar based on the testing window set by your school)</a:t>
            </a:r>
          </a:p>
        </p:txBody>
      </p:sp>
      <p:graphicFrame>
        <p:nvGraphicFramePr>
          <p:cNvPr id="7" name="Content Placeholder 3"/>
          <p:cNvGraphicFramePr>
            <a:graphicFrameLocks/>
          </p:cNvGraphicFramePr>
          <p:nvPr>
            <p:extLst>
              <p:ext uri="{D42A27DB-BD31-4B8C-83A1-F6EECF244321}">
                <p14:modId xmlns:p14="http://schemas.microsoft.com/office/powerpoint/2010/main" val="3201856515"/>
              </p:ext>
            </p:extLst>
          </p:nvPr>
        </p:nvGraphicFramePr>
        <p:xfrm>
          <a:off x="4109808" y="910381"/>
          <a:ext cx="6669097" cy="3840480"/>
        </p:xfrm>
        <a:graphic>
          <a:graphicData uri="http://schemas.openxmlformats.org/drawingml/2006/table">
            <a:tbl>
              <a:tblPr firstRow="1" bandRow="1">
                <a:tableStyleId>{B301B821-A1FF-4177-AEE7-76D212191A09}</a:tableStyleId>
              </a:tblPr>
              <a:tblGrid>
                <a:gridCol w="1016374">
                  <a:extLst>
                    <a:ext uri="{9D8B030D-6E8A-4147-A177-3AD203B41FA5}">
                      <a16:colId xmlns:a16="http://schemas.microsoft.com/office/drawing/2014/main" val="1991522299"/>
                    </a:ext>
                  </a:extLst>
                </a:gridCol>
                <a:gridCol w="2447636">
                  <a:extLst>
                    <a:ext uri="{9D8B030D-6E8A-4147-A177-3AD203B41FA5}">
                      <a16:colId xmlns:a16="http://schemas.microsoft.com/office/drawing/2014/main" val="3916537307"/>
                    </a:ext>
                  </a:extLst>
                </a:gridCol>
                <a:gridCol w="1534386">
                  <a:extLst>
                    <a:ext uri="{9D8B030D-6E8A-4147-A177-3AD203B41FA5}">
                      <a16:colId xmlns:a16="http://schemas.microsoft.com/office/drawing/2014/main" val="306431978"/>
                    </a:ext>
                  </a:extLst>
                </a:gridCol>
                <a:gridCol w="1670701">
                  <a:extLst>
                    <a:ext uri="{9D8B030D-6E8A-4147-A177-3AD203B41FA5}">
                      <a16:colId xmlns:a16="http://schemas.microsoft.com/office/drawing/2014/main" val="1177221340"/>
                    </a:ext>
                  </a:extLst>
                </a:gridCol>
              </a:tblGrid>
              <a:tr h="313594">
                <a:tc>
                  <a:txBody>
                    <a:bodyPr/>
                    <a:lstStyle/>
                    <a:p>
                      <a:pPr algn="ctr"/>
                      <a:r>
                        <a:rPr lang="en-US" sz="1600"/>
                        <a:t>Grades</a:t>
                      </a:r>
                    </a:p>
                  </a:txBody>
                  <a:tcPr/>
                </a:tc>
                <a:tc>
                  <a:txBody>
                    <a:bodyPr/>
                    <a:lstStyle/>
                    <a:p>
                      <a:pPr algn="ctr"/>
                      <a:r>
                        <a:rPr lang="en-US" sz="1600"/>
                        <a:t>Test</a:t>
                      </a:r>
                    </a:p>
                  </a:txBody>
                  <a:tcPr/>
                </a:tc>
                <a:tc>
                  <a:txBody>
                    <a:bodyPr/>
                    <a:lstStyle/>
                    <a:p>
                      <a:pPr algn="ctr"/>
                      <a:r>
                        <a:rPr lang="en-US" sz="1600"/>
                        <a:t>Primary District/School</a:t>
                      </a:r>
                    </a:p>
                    <a:p>
                      <a:pPr lvl="0" algn="ctr">
                        <a:buNone/>
                      </a:pPr>
                      <a:r>
                        <a:rPr lang="en-US" sz="1600"/>
                        <a:t>Test Window</a:t>
                      </a:r>
                    </a:p>
                  </a:txBody>
                  <a:tcPr/>
                </a:tc>
                <a:tc>
                  <a:txBody>
                    <a:bodyPr/>
                    <a:lstStyle/>
                    <a:p>
                      <a:pPr algn="ctr"/>
                      <a:r>
                        <a:rPr lang="en-US" sz="1600"/>
                        <a:t>Makeup District/School</a:t>
                      </a:r>
                    </a:p>
                    <a:p>
                      <a:pPr lvl="0" algn="ctr">
                        <a:buNone/>
                      </a:pPr>
                      <a:r>
                        <a:rPr lang="en-US" sz="1600"/>
                        <a:t>Test Window</a:t>
                      </a:r>
                    </a:p>
                  </a:txBody>
                  <a:tcPr/>
                </a:tc>
                <a:extLst>
                  <a:ext uri="{0D108BD9-81ED-4DB2-BD59-A6C34878D82A}">
                    <a16:rowId xmlns:a16="http://schemas.microsoft.com/office/drawing/2014/main" val="2807781367"/>
                  </a:ext>
                </a:extLst>
              </a:tr>
              <a:tr h="313594">
                <a:tc>
                  <a:txBody>
                    <a:bodyPr/>
                    <a:lstStyle/>
                    <a:p>
                      <a:pPr algn="ctr"/>
                      <a:r>
                        <a:rPr lang="en-US" sz="1600"/>
                        <a:t>K-12</a:t>
                      </a:r>
                    </a:p>
                  </a:txBody>
                  <a:tcPr/>
                </a:tc>
                <a:tc>
                  <a:txBody>
                    <a:bodyPr/>
                    <a:lstStyle/>
                    <a:p>
                      <a:r>
                        <a:rPr lang="en-US" sz="1600"/>
                        <a:t>ACCESS for ELLs</a:t>
                      </a:r>
                      <a:endParaRPr lang="en-US" sz="1600" b="1"/>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4079046401"/>
                  </a:ext>
                </a:extLst>
              </a:tr>
              <a:tr h="0">
                <a:tc>
                  <a:txBody>
                    <a:bodyPr/>
                    <a:lstStyle/>
                    <a:p>
                      <a:pPr algn="ctr"/>
                      <a:r>
                        <a:rPr lang="en-US" sz="1600"/>
                        <a:t>K-12</a:t>
                      </a:r>
                    </a:p>
                  </a:txBody>
                  <a:tcPr/>
                </a:tc>
                <a:tc>
                  <a:txBody>
                    <a:bodyPr/>
                    <a:lstStyle/>
                    <a:p>
                      <a:r>
                        <a:rPr lang="en-US" sz="1600"/>
                        <a:t>WIDA Alternat</a:t>
                      </a:r>
                      <a:r>
                        <a:rPr lang="en-US" sz="1600" baseline="0"/>
                        <a:t>e ACCESS</a:t>
                      </a:r>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4130201335"/>
                  </a:ext>
                </a:extLst>
              </a:tr>
              <a:tr h="313594">
                <a:tc>
                  <a:txBody>
                    <a:bodyPr/>
                    <a:lstStyle/>
                    <a:p>
                      <a:pPr algn="ctr"/>
                      <a:r>
                        <a:rPr lang="en-US" sz="1600"/>
                        <a:t>3-8, 11</a:t>
                      </a:r>
                    </a:p>
                  </a:txBody>
                  <a:tcPr/>
                </a:tc>
                <a:tc>
                  <a:txBody>
                    <a:bodyPr/>
                    <a:lstStyle/>
                    <a:p>
                      <a:r>
                        <a:rPr lang="en-US" sz="1600"/>
                        <a:t>DLM ELA and</a:t>
                      </a:r>
                      <a:r>
                        <a:rPr lang="en-US" sz="1600" baseline="0"/>
                        <a:t> Math</a:t>
                      </a:r>
                      <a:endParaRPr lang="en-US" sz="1600" b="1"/>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821207669"/>
                  </a:ext>
                </a:extLst>
              </a:tr>
              <a:tr h="313594">
                <a:tc>
                  <a:txBody>
                    <a:bodyPr/>
                    <a:lstStyle/>
                    <a:p>
                      <a:pPr algn="ctr"/>
                      <a:r>
                        <a:rPr lang="en-US" sz="1600"/>
                        <a:t>5, 8, 11</a:t>
                      </a:r>
                    </a:p>
                  </a:txBody>
                  <a:tcPr/>
                </a:tc>
                <a:tc>
                  <a:txBody>
                    <a:bodyPr/>
                    <a:lstStyle/>
                    <a:p>
                      <a:r>
                        <a:rPr lang="en-US" sz="1600"/>
                        <a:t>DLM Science</a:t>
                      </a:r>
                      <a:endParaRPr lang="en-US" sz="1600" b="1"/>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3348318726"/>
                  </a:ext>
                </a:extLst>
              </a:tr>
              <a:tr h="313594">
                <a:tc>
                  <a:txBody>
                    <a:bodyPr/>
                    <a:lstStyle/>
                    <a:p>
                      <a:pPr algn="ctr"/>
                      <a:r>
                        <a:rPr lang="en-US" sz="1600"/>
                        <a:t>3-8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RICAS ELA</a:t>
                      </a:r>
                      <a:endParaRPr lang="en-US" sz="1600" b="1"/>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1621567074"/>
                  </a:ext>
                </a:extLst>
              </a:tr>
              <a:tr h="313594">
                <a:tc>
                  <a:txBody>
                    <a:bodyPr/>
                    <a:lstStyle/>
                    <a:p>
                      <a:pPr algn="ctr"/>
                      <a:r>
                        <a:rPr lang="en-US" sz="1600"/>
                        <a:t>3-8</a:t>
                      </a:r>
                    </a:p>
                  </a:txBody>
                  <a:tcPr/>
                </a:tc>
                <a:tc>
                  <a:txBody>
                    <a:bodyPr/>
                    <a:lstStyle/>
                    <a:p>
                      <a:r>
                        <a:rPr lang="en-US" sz="1600"/>
                        <a:t>RICAS Math</a:t>
                      </a:r>
                      <a:endParaRPr lang="en-US" sz="1600" b="1"/>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1402466060"/>
                  </a:ext>
                </a:extLst>
              </a:tr>
              <a:tr h="313594">
                <a:tc>
                  <a:txBody>
                    <a:bodyPr/>
                    <a:lstStyle/>
                    <a:p>
                      <a:pPr marL="55245" lvl="1" indent="0" algn="ctr"/>
                      <a:r>
                        <a:rPr lang="en-US" sz="1600"/>
                        <a:t>5, 8, 11</a:t>
                      </a:r>
                    </a:p>
                  </a:txBody>
                  <a:tcPr/>
                </a:tc>
                <a:tc>
                  <a:txBody>
                    <a:bodyPr/>
                    <a:lstStyle/>
                    <a:p>
                      <a:pPr marL="0" lvl="1" indent="0"/>
                      <a:r>
                        <a:rPr lang="en-US" sz="1600"/>
                        <a:t>NGSA Science</a:t>
                      </a:r>
                      <a:endParaRPr lang="en-US" sz="1600" b="1"/>
                    </a:p>
                  </a:txBody>
                  <a:tcPr/>
                </a:tc>
                <a:tc>
                  <a:txBody>
                    <a:bodyPr/>
                    <a:lstStyle/>
                    <a:p>
                      <a:pPr algn="ctr"/>
                      <a:endParaRPr lang="en-US" sz="1600">
                        <a:solidFill>
                          <a:schemeClr val="tx1"/>
                        </a:solidFill>
                      </a:endParaRPr>
                    </a:p>
                  </a:txBody>
                  <a:tcPr/>
                </a:tc>
                <a:tc>
                  <a:txBody>
                    <a:bodyPr/>
                    <a:lstStyle/>
                    <a:p>
                      <a:pPr lvl="0" algn="ctr">
                        <a:buNone/>
                      </a:pPr>
                      <a:endParaRPr lang="en-US" sz="1600">
                        <a:solidFill>
                          <a:schemeClr val="tx1"/>
                        </a:solidFill>
                      </a:endParaRPr>
                    </a:p>
                  </a:txBody>
                  <a:tcPr/>
                </a:tc>
                <a:extLst>
                  <a:ext uri="{0D108BD9-81ED-4DB2-BD59-A6C34878D82A}">
                    <a16:rowId xmlns:a16="http://schemas.microsoft.com/office/drawing/2014/main" val="970742516"/>
                  </a:ext>
                </a:extLst>
              </a:tr>
              <a:tr h="313594">
                <a:tc>
                  <a:txBody>
                    <a:bodyPr/>
                    <a:lstStyle/>
                    <a:p>
                      <a:pPr marL="55245" lvl="1" indent="0" algn="ctr"/>
                      <a:r>
                        <a:rPr lang="en-US" sz="1600"/>
                        <a:t>10</a:t>
                      </a:r>
                    </a:p>
                  </a:txBody>
                  <a:tcPr/>
                </a:tc>
                <a:tc>
                  <a:txBody>
                    <a:bodyPr/>
                    <a:lstStyle/>
                    <a:p>
                      <a:pPr marL="0" lvl="1" indent="0"/>
                      <a:r>
                        <a:rPr lang="en-US" sz="1600" b="0"/>
                        <a:t>PSAT10</a:t>
                      </a:r>
                    </a:p>
                  </a:txBody>
                  <a:tcPr/>
                </a:tc>
                <a:tc>
                  <a:txBody>
                    <a:bodyPr/>
                    <a:lstStyle/>
                    <a:p>
                      <a:pPr algn="ctr"/>
                      <a:endParaRPr lang="en-US" sz="1600" baseline="0">
                        <a:solidFill>
                          <a:schemeClr val="tx1"/>
                        </a:solidFill>
                      </a:endParaRPr>
                    </a:p>
                  </a:txBody>
                  <a:tcPr/>
                </a:tc>
                <a:tc>
                  <a:txBody>
                    <a:bodyPr/>
                    <a:lstStyle/>
                    <a:p>
                      <a:pPr lvl="0" algn="ctr">
                        <a:buNone/>
                      </a:pPr>
                      <a:endParaRPr lang="en-US" sz="1600">
                        <a:solidFill>
                          <a:schemeClr val="tx1"/>
                        </a:solidFill>
                      </a:endParaRPr>
                    </a:p>
                  </a:txBody>
                  <a:tcPr/>
                </a:tc>
                <a:extLst>
                  <a:ext uri="{0D108BD9-81ED-4DB2-BD59-A6C34878D82A}">
                    <a16:rowId xmlns:a16="http://schemas.microsoft.com/office/drawing/2014/main" val="4134257"/>
                  </a:ext>
                </a:extLst>
              </a:tr>
              <a:tr h="313594">
                <a:tc>
                  <a:txBody>
                    <a:bodyPr/>
                    <a:lstStyle/>
                    <a:p>
                      <a:pPr marL="55245" lvl="1" indent="0" algn="ctr"/>
                      <a:r>
                        <a:rPr lang="en-US" sz="1600"/>
                        <a:t>11</a:t>
                      </a:r>
                    </a:p>
                  </a:txBody>
                  <a:tcPr/>
                </a:tc>
                <a:tc>
                  <a:txBody>
                    <a:bodyPr/>
                    <a:lstStyle/>
                    <a:p>
                      <a:pPr marL="0" lvl="1" indent="0"/>
                      <a:r>
                        <a:rPr lang="en-US" sz="1600" b="0"/>
                        <a:t>SAT School Day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baseline="0"/>
                    </a:p>
                  </a:txBody>
                  <a:tcPr/>
                </a:tc>
                <a:extLst>
                  <a:ext uri="{0D108BD9-81ED-4DB2-BD59-A6C34878D82A}">
                    <a16:rowId xmlns:a16="http://schemas.microsoft.com/office/drawing/2014/main" val="2052745227"/>
                  </a:ext>
                </a:extLst>
              </a:tr>
            </a:tbl>
          </a:graphicData>
        </a:graphic>
      </p:graphicFrame>
    </p:spTree>
    <p:extLst>
      <p:ext uri="{BB962C8B-B14F-4D97-AF65-F5344CB8AC3E}">
        <p14:creationId xmlns:p14="http://schemas.microsoft.com/office/powerpoint/2010/main" val="28166141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a:t>RISAP  Online Resources</a:t>
            </a:r>
          </a:p>
        </p:txBody>
      </p:sp>
      <p:sp>
        <p:nvSpPr>
          <p:cNvPr id="3" name="Content Placeholder 2"/>
          <p:cNvSpPr>
            <a:spLocks noGrp="1"/>
          </p:cNvSpPr>
          <p:nvPr>
            <p:ph idx="1"/>
          </p:nvPr>
        </p:nvSpPr>
        <p:spPr>
          <a:xfrm>
            <a:off x="184533" y="2370262"/>
            <a:ext cx="3085085" cy="3409025"/>
          </a:xfrm>
          <a:solidFill>
            <a:schemeClr val="accent1">
              <a:lumMod val="20000"/>
              <a:lumOff val="80000"/>
            </a:schemeClr>
          </a:solidFill>
        </p:spPr>
        <p:txBody>
          <a:bodyPr>
            <a:normAutofit/>
          </a:bodyPr>
          <a:lstStyle/>
          <a:p>
            <a:r>
              <a:rPr lang="en-US" sz="1800" b="1">
                <a:solidFill>
                  <a:schemeClr val="accent1"/>
                </a:solidFill>
              </a:rPr>
              <a:t>Test-specific web pages: </a:t>
            </a:r>
          </a:p>
          <a:p>
            <a:pPr>
              <a:lnSpc>
                <a:spcPct val="100000"/>
              </a:lnSpc>
            </a:pPr>
            <a:r>
              <a:rPr lang="en-US" sz="1600">
                <a:solidFill>
                  <a:schemeClr val="accent1"/>
                </a:solidFill>
                <a:hlinkClick r:id="rId2">
                  <a:extLst>
                    <a:ext uri="{A12FA001-AC4F-418D-AE19-62706E023703}">
                      <ahyp:hlinkClr xmlns:ahyp="http://schemas.microsoft.com/office/drawing/2018/hyperlinkcolor" val="tx"/>
                    </a:ext>
                  </a:extLst>
                </a:hlinkClick>
              </a:rPr>
              <a:t>www.ride.ri.gov/ACCESS</a:t>
            </a:r>
            <a:r>
              <a:rPr lang="en-US" sz="1600">
                <a:solidFill>
                  <a:schemeClr val="accent1"/>
                </a:solidFill>
              </a:rPr>
              <a:t> </a:t>
            </a:r>
          </a:p>
          <a:p>
            <a:pPr>
              <a:lnSpc>
                <a:spcPct val="100000"/>
              </a:lnSpc>
            </a:pPr>
            <a:r>
              <a:rPr lang="en-US" sz="1600">
                <a:solidFill>
                  <a:schemeClr val="accent1"/>
                </a:solidFill>
                <a:hlinkClick r:id="rId3">
                  <a:extLst>
                    <a:ext uri="{A12FA001-AC4F-418D-AE19-62706E023703}">
                      <ahyp:hlinkClr xmlns:ahyp="http://schemas.microsoft.com/office/drawing/2018/hyperlinkcolor" val="tx"/>
                    </a:ext>
                  </a:extLst>
                </a:hlinkClick>
              </a:rPr>
              <a:t>www.ride.ri.gov/DLM</a:t>
            </a:r>
            <a:r>
              <a:rPr lang="en-US" sz="1600">
                <a:solidFill>
                  <a:schemeClr val="accent1"/>
                </a:solidFill>
              </a:rPr>
              <a:t> </a:t>
            </a:r>
          </a:p>
          <a:p>
            <a:pPr>
              <a:lnSpc>
                <a:spcPct val="100000"/>
              </a:lnSpc>
            </a:pPr>
            <a:r>
              <a:rPr lang="en-US" sz="1600">
                <a:solidFill>
                  <a:schemeClr val="accent1"/>
                </a:solidFill>
                <a:hlinkClick r:id="rId4">
                  <a:extLst>
                    <a:ext uri="{A12FA001-AC4F-418D-AE19-62706E023703}">
                      <ahyp:hlinkClr xmlns:ahyp="http://schemas.microsoft.com/office/drawing/2018/hyperlinkcolor" val="tx"/>
                    </a:ext>
                  </a:extLst>
                </a:hlinkClick>
              </a:rPr>
              <a:t>www.ride.ri.gov/NAEP</a:t>
            </a:r>
            <a:r>
              <a:rPr lang="en-US" sz="1600">
                <a:solidFill>
                  <a:schemeClr val="accent1"/>
                </a:solidFill>
              </a:rPr>
              <a:t> </a:t>
            </a:r>
          </a:p>
          <a:p>
            <a:pPr>
              <a:lnSpc>
                <a:spcPct val="100000"/>
              </a:lnSpc>
            </a:pPr>
            <a:r>
              <a:rPr lang="en-US" sz="1600">
                <a:solidFill>
                  <a:schemeClr val="accent1"/>
                </a:solidFill>
                <a:hlinkClick r:id="rId5">
                  <a:extLst>
                    <a:ext uri="{A12FA001-AC4F-418D-AE19-62706E023703}">
                      <ahyp:hlinkClr xmlns:ahyp="http://schemas.microsoft.com/office/drawing/2018/hyperlinkcolor" val="tx"/>
                    </a:ext>
                  </a:extLst>
                </a:hlinkClick>
              </a:rPr>
              <a:t>www.ride.ri.gov/NGSA</a:t>
            </a:r>
            <a:r>
              <a:rPr lang="en-US" sz="1600">
                <a:solidFill>
                  <a:schemeClr val="accent1"/>
                </a:solidFill>
              </a:rPr>
              <a:t> </a:t>
            </a:r>
          </a:p>
          <a:p>
            <a:pPr>
              <a:lnSpc>
                <a:spcPct val="100000"/>
              </a:lnSpc>
            </a:pPr>
            <a:r>
              <a:rPr lang="en-US" sz="1600">
                <a:solidFill>
                  <a:schemeClr val="accent1"/>
                </a:solidFill>
                <a:hlinkClick r:id="rId6">
                  <a:extLst>
                    <a:ext uri="{A12FA001-AC4F-418D-AE19-62706E023703}">
                      <ahyp:hlinkClr xmlns:ahyp="http://schemas.microsoft.com/office/drawing/2018/hyperlinkcolor" val="tx"/>
                    </a:ext>
                  </a:extLst>
                </a:hlinkClick>
              </a:rPr>
              <a:t>www.ride.ri.gov/PSAT</a:t>
            </a:r>
            <a:r>
              <a:rPr lang="en-US" sz="1600">
                <a:solidFill>
                  <a:schemeClr val="accent1"/>
                </a:solidFill>
              </a:rPr>
              <a:t> and </a:t>
            </a:r>
            <a:r>
              <a:rPr lang="en-US" sz="1600">
                <a:solidFill>
                  <a:schemeClr val="accent1"/>
                </a:solidFill>
                <a:hlinkClick r:id="rId7">
                  <a:extLst>
                    <a:ext uri="{A12FA001-AC4F-418D-AE19-62706E023703}">
                      <ahyp:hlinkClr xmlns:ahyp="http://schemas.microsoft.com/office/drawing/2018/hyperlinkcolor" val="tx"/>
                    </a:ext>
                  </a:extLst>
                </a:hlinkClick>
              </a:rPr>
              <a:t>www.ride.ri.gov/SAT</a:t>
            </a:r>
            <a:r>
              <a:rPr lang="en-US" sz="1600">
                <a:solidFill>
                  <a:schemeClr val="accent1"/>
                </a:solidFill>
              </a:rPr>
              <a:t> </a:t>
            </a:r>
          </a:p>
          <a:p>
            <a:pPr>
              <a:lnSpc>
                <a:spcPct val="100000"/>
              </a:lnSpc>
            </a:pPr>
            <a:r>
              <a:rPr lang="en-US" sz="1600">
                <a:solidFill>
                  <a:schemeClr val="accent1"/>
                </a:solidFill>
                <a:hlinkClick r:id="rId8">
                  <a:extLst>
                    <a:ext uri="{A12FA001-AC4F-418D-AE19-62706E023703}">
                      <ahyp:hlinkClr xmlns:ahyp="http://schemas.microsoft.com/office/drawing/2018/hyperlinkcolor" val="tx"/>
                    </a:ext>
                  </a:extLst>
                </a:hlinkClick>
              </a:rPr>
              <a:t>www.ride.ri.gov/RICAS</a:t>
            </a:r>
            <a:r>
              <a:rPr lang="en-US" sz="1600">
                <a:solidFill>
                  <a:schemeClr val="accent1"/>
                </a:solidFill>
              </a:rPr>
              <a:t> </a:t>
            </a:r>
          </a:p>
        </p:txBody>
      </p:sp>
      <p:sp>
        <p:nvSpPr>
          <p:cNvPr id="4" name="Date Placeholder 3">
            <a:extLst>
              <a:ext uri="{FF2B5EF4-FFF2-40B4-BE49-F238E27FC236}">
                <a16:creationId xmlns:a16="http://schemas.microsoft.com/office/drawing/2014/main" id="{564D894B-5F8D-4C8B-A839-EE734A9CA6B5}"/>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6" name="Footer Placeholder 5">
            <a:extLst>
              <a:ext uri="{FF2B5EF4-FFF2-40B4-BE49-F238E27FC236}">
                <a16:creationId xmlns:a16="http://schemas.microsoft.com/office/drawing/2014/main" id="{F044A0AC-FC43-4416-B1F2-DDAF568408C7}"/>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fld id="{4FAB73BC-B049-4115-A692-8D63A059BFB8}" type="slidenum">
              <a:rPr lang="en-US" dirty="0" smtClean="0"/>
              <a:pPr/>
              <a:t>39</a:t>
            </a:fld>
            <a:endParaRPr lang="en-US"/>
          </a:p>
        </p:txBody>
      </p:sp>
      <p:graphicFrame>
        <p:nvGraphicFramePr>
          <p:cNvPr id="7" name="Table 7">
            <a:extLst>
              <a:ext uri="{FF2B5EF4-FFF2-40B4-BE49-F238E27FC236}">
                <a16:creationId xmlns:a16="http://schemas.microsoft.com/office/drawing/2014/main" id="{D16F6AEA-3F91-423E-8660-3458698C0FEA}"/>
              </a:ext>
            </a:extLst>
          </p:cNvPr>
          <p:cNvGraphicFramePr>
            <a:graphicFrameLocks noGrp="1"/>
          </p:cNvGraphicFramePr>
          <p:nvPr>
            <p:extLst>
              <p:ext uri="{D42A27DB-BD31-4B8C-83A1-F6EECF244321}">
                <p14:modId xmlns:p14="http://schemas.microsoft.com/office/powerpoint/2010/main" val="549180959"/>
              </p:ext>
            </p:extLst>
          </p:nvPr>
        </p:nvGraphicFramePr>
        <p:xfrm>
          <a:off x="3673078" y="1796288"/>
          <a:ext cx="7885648" cy="2306320"/>
        </p:xfrm>
        <a:graphic>
          <a:graphicData uri="http://schemas.openxmlformats.org/drawingml/2006/table">
            <a:tbl>
              <a:tblPr firstRow="1" bandRow="1">
                <a:tableStyleId>{5C22544A-7EE6-4342-B048-85BDC9FD1C3A}</a:tableStyleId>
              </a:tblPr>
              <a:tblGrid>
                <a:gridCol w="3775287">
                  <a:extLst>
                    <a:ext uri="{9D8B030D-6E8A-4147-A177-3AD203B41FA5}">
                      <a16:colId xmlns:a16="http://schemas.microsoft.com/office/drawing/2014/main" val="2702798029"/>
                    </a:ext>
                  </a:extLst>
                </a:gridCol>
                <a:gridCol w="4110361">
                  <a:extLst>
                    <a:ext uri="{9D8B030D-6E8A-4147-A177-3AD203B41FA5}">
                      <a16:colId xmlns:a16="http://schemas.microsoft.com/office/drawing/2014/main" val="538119208"/>
                    </a:ext>
                  </a:extLst>
                </a:gridCol>
              </a:tblGrid>
              <a:tr h="370840">
                <a:tc>
                  <a:txBody>
                    <a:bodyPr/>
                    <a:lstStyle/>
                    <a:p>
                      <a:r>
                        <a:rPr lang="en-US" sz="1600"/>
                        <a:t>Topic</a:t>
                      </a:r>
                    </a:p>
                  </a:txBody>
                  <a:tcPr/>
                </a:tc>
                <a:tc>
                  <a:txBody>
                    <a:bodyPr/>
                    <a:lstStyle/>
                    <a:p>
                      <a:r>
                        <a:rPr lang="en-US" sz="1600"/>
                        <a:t>Link</a:t>
                      </a:r>
                    </a:p>
                  </a:txBody>
                  <a:tcPr/>
                </a:tc>
                <a:extLst>
                  <a:ext uri="{0D108BD9-81ED-4DB2-BD59-A6C34878D82A}">
                    <a16:rowId xmlns:a16="http://schemas.microsoft.com/office/drawing/2014/main" val="1230894473"/>
                  </a:ext>
                </a:extLst>
              </a:tr>
              <a:tr h="370840">
                <a:tc>
                  <a:txBody>
                    <a:bodyPr/>
                    <a:lstStyle/>
                    <a:p>
                      <a:r>
                        <a:rPr lang="en-US" sz="1600"/>
                        <a:t>Test Administrator Manuals &amp; Materials: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hlinkClick r:id="rId9"/>
                        </a:rPr>
                        <a:t>www.ride.ri.gov/Assessment-Manuals</a:t>
                      </a:r>
                      <a:r>
                        <a:rPr lang="en-US" sz="1600"/>
                        <a:t> </a:t>
                      </a:r>
                    </a:p>
                  </a:txBody>
                  <a:tcPr/>
                </a:tc>
                <a:extLst>
                  <a:ext uri="{0D108BD9-81ED-4DB2-BD59-A6C34878D82A}">
                    <a16:rowId xmlns:a16="http://schemas.microsoft.com/office/drawing/2014/main" val="3228589512"/>
                  </a:ext>
                </a:extLst>
              </a:tr>
              <a:tr h="370840">
                <a:tc>
                  <a:txBody>
                    <a:bodyPr/>
                    <a:lstStyle/>
                    <a:p>
                      <a:r>
                        <a:rPr lang="en-US" sz="1600"/>
                        <a:t>Help Desk Information: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hlinkClick r:id="rId10"/>
                        </a:rPr>
                        <a:t>www.ride.ri.gov/tc</a:t>
                      </a:r>
                      <a:endParaRPr lang="en-US" sz="1600"/>
                    </a:p>
                  </a:txBody>
                  <a:tcPr/>
                </a:tc>
                <a:extLst>
                  <a:ext uri="{0D108BD9-81ED-4DB2-BD59-A6C34878D82A}">
                    <a16:rowId xmlns:a16="http://schemas.microsoft.com/office/drawing/2014/main" val="1621850782"/>
                  </a:ext>
                </a:extLst>
              </a:tr>
              <a:tr h="370840">
                <a:tc>
                  <a:txBody>
                    <a:bodyPr/>
                    <a:lstStyle/>
                    <a:p>
                      <a:r>
                        <a:rPr lang="en-US" sz="1600"/>
                        <a:t>State Assessment Testing Windows: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hlinkClick r:id="rId11"/>
                        </a:rPr>
                        <a:t>www.ride.ri.gov/Assessment-Schedules</a:t>
                      </a:r>
                      <a:endParaRPr lang="en-US" sz="1600"/>
                    </a:p>
                  </a:txBody>
                  <a:tcPr/>
                </a:tc>
                <a:extLst>
                  <a:ext uri="{0D108BD9-81ED-4DB2-BD59-A6C34878D82A}">
                    <a16:rowId xmlns:a16="http://schemas.microsoft.com/office/drawing/2014/main" val="2512478217"/>
                  </a:ext>
                </a:extLst>
              </a:tr>
              <a:tr h="370840">
                <a:tc>
                  <a:txBody>
                    <a:bodyPr/>
                    <a:lstStyle/>
                    <a:p>
                      <a:r>
                        <a:rPr lang="en-US" sz="1600"/>
                        <a:t>Assessment Accommodations </a:t>
                      </a:r>
                    </a:p>
                    <a:p>
                      <a:r>
                        <a:rPr lang="en-US" sz="1600"/>
                        <a:t>(AAF Manual, RICAS graphic organizers and Supplemental Reference Sheets):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hlinkClick r:id="rId12"/>
                        </a:rPr>
                        <a:t>www.ride.ri.gov/Assessment-Accommodations</a:t>
                      </a:r>
                      <a:endParaRPr lang="en-US" sz="1600"/>
                    </a:p>
                  </a:txBody>
                  <a:tcPr/>
                </a:tc>
                <a:extLst>
                  <a:ext uri="{0D108BD9-81ED-4DB2-BD59-A6C34878D82A}">
                    <a16:rowId xmlns:a16="http://schemas.microsoft.com/office/drawing/2014/main" val="2790852629"/>
                  </a:ext>
                </a:extLst>
              </a:tr>
            </a:tbl>
          </a:graphicData>
        </a:graphic>
      </p:graphicFrame>
    </p:spTree>
    <p:extLst>
      <p:ext uri="{BB962C8B-B14F-4D97-AF65-F5344CB8AC3E}">
        <p14:creationId xmlns:p14="http://schemas.microsoft.com/office/powerpoint/2010/main" val="1951390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US" sz="3200"/>
              <a:t>State English Language Proficiency Assessments</a:t>
            </a:r>
            <a:br>
              <a:rPr lang="en-US" sz="3200"/>
            </a:br>
            <a:endParaRPr lang="en-US" sz="3200"/>
          </a:p>
        </p:txBody>
      </p:sp>
      <p:sp>
        <p:nvSpPr>
          <p:cNvPr id="3" name="Content Placeholder 2"/>
          <p:cNvSpPr>
            <a:spLocks noGrp="1"/>
          </p:cNvSpPr>
          <p:nvPr>
            <p:ph idx="1"/>
          </p:nvPr>
        </p:nvSpPr>
        <p:spPr>
          <a:xfrm>
            <a:off x="3869268" y="864108"/>
            <a:ext cx="7315200" cy="1613709"/>
          </a:xfrm>
        </p:spPr>
        <p:txBody>
          <a:bodyPr>
            <a:normAutofit lnSpcReduction="10000"/>
          </a:bodyPr>
          <a:lstStyle/>
          <a:p>
            <a:r>
              <a:rPr lang="en-US">
                <a:solidFill>
                  <a:srgbClr val="595959"/>
                </a:solidFill>
                <a:ea typeface="+mn-lt"/>
                <a:cs typeface="+mn-lt"/>
              </a:rPr>
              <a:t>Aligned to the WIDA* English Language Development Standards.</a:t>
            </a:r>
            <a:endParaRPr lang="en-US"/>
          </a:p>
          <a:p>
            <a:r>
              <a:rPr lang="en-US"/>
              <a:t>Designed to measure students' social and academic proficiency in English associated with language arts, mathematics, science, and social studies across the four language domains of speaking, listening, reading, and writing.</a:t>
            </a:r>
          </a:p>
        </p:txBody>
      </p:sp>
      <p:sp>
        <p:nvSpPr>
          <p:cNvPr id="4" name="Date Placeholder 3">
            <a:extLst>
              <a:ext uri="{FF2B5EF4-FFF2-40B4-BE49-F238E27FC236}">
                <a16:creationId xmlns:a16="http://schemas.microsoft.com/office/drawing/2014/main" id="{AFB9BF0D-7B40-44E1-B954-2D3B92871C19}"/>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6" name="Footer Placeholder 5">
            <a:extLst>
              <a:ext uri="{FF2B5EF4-FFF2-40B4-BE49-F238E27FC236}">
                <a16:creationId xmlns:a16="http://schemas.microsoft.com/office/drawing/2014/main" id="{0299B618-C38C-4FDE-83B2-2775BEDD4F58}"/>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fld id="{4FAB73BC-B049-4115-A692-8D63A059BFB8}" type="slidenum">
              <a:rPr lang="en-US" smtClean="0"/>
              <a:pPr/>
              <a:t>4</a:t>
            </a:fld>
            <a:endParaRPr lang="en-US"/>
          </a:p>
        </p:txBody>
      </p:sp>
      <p:graphicFrame>
        <p:nvGraphicFramePr>
          <p:cNvPr id="7" name="Diagram 6">
            <a:extLst>
              <a:ext uri="{FF2B5EF4-FFF2-40B4-BE49-F238E27FC236}">
                <a16:creationId xmlns:a16="http://schemas.microsoft.com/office/drawing/2014/main" id="{777663C3-C676-4743-83C9-E9F4DD5B6C83}"/>
              </a:ext>
            </a:extLst>
          </p:cNvPr>
          <p:cNvGraphicFramePr/>
          <p:nvPr>
            <p:extLst>
              <p:ext uri="{D42A27DB-BD31-4B8C-83A1-F6EECF244321}">
                <p14:modId xmlns:p14="http://schemas.microsoft.com/office/powerpoint/2010/main" val="1640480269"/>
              </p:ext>
            </p:extLst>
          </p:nvPr>
        </p:nvGraphicFramePr>
        <p:xfrm>
          <a:off x="3873368" y="1710058"/>
          <a:ext cx="7537450" cy="44112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0" name="Content Placeholder 2">
            <a:extLst>
              <a:ext uri="{FF2B5EF4-FFF2-40B4-BE49-F238E27FC236}">
                <a16:creationId xmlns:a16="http://schemas.microsoft.com/office/drawing/2014/main" id="{200AD660-17E9-4525-9EB5-E35A189B13B7}"/>
              </a:ext>
            </a:extLst>
          </p:cNvPr>
          <p:cNvSpPr txBox="1">
            <a:spLocks/>
          </p:cNvSpPr>
          <p:nvPr/>
        </p:nvSpPr>
        <p:spPr>
          <a:xfrm>
            <a:off x="3796532" y="5432644"/>
            <a:ext cx="7315200" cy="739141"/>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buNone/>
            </a:pPr>
            <a:r>
              <a:rPr lang="en-US" sz="1400" i="1"/>
              <a:t>* Rhode Island</a:t>
            </a:r>
            <a:r>
              <a:rPr lang="en-US" sz="1400" i="1">
                <a:ea typeface="+mn-lt"/>
                <a:cs typeface="+mn-lt"/>
              </a:rPr>
              <a:t> is a member of the WIDA Consortium which is comprised of 41 states and territories and led by the Wisconsin Center for Education Research.  The WIDA Consortium develops English language development standards and assessments. </a:t>
            </a:r>
            <a:r>
              <a:rPr lang="en-US" sz="1400" i="1"/>
              <a:t>  </a:t>
            </a:r>
            <a:endParaRPr lang="en-US" sz="1400"/>
          </a:p>
        </p:txBody>
      </p:sp>
    </p:spTree>
    <p:extLst>
      <p:ext uri="{BB962C8B-B14F-4D97-AF65-F5344CB8AC3E}">
        <p14:creationId xmlns:p14="http://schemas.microsoft.com/office/powerpoint/2010/main" val="3049047475"/>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a:t>Student Participation in State Assessments</a:t>
            </a:r>
          </a:p>
        </p:txBody>
      </p:sp>
      <p:sp>
        <p:nvSpPr>
          <p:cNvPr id="3" name="Text Placeholder 2"/>
          <p:cNvSpPr>
            <a:spLocks noGrp="1"/>
          </p:cNvSpPr>
          <p:nvPr>
            <p:ph type="body" idx="1"/>
          </p:nvPr>
        </p:nvSpPr>
        <p:spPr/>
        <p:txBody>
          <a:bodyPr/>
          <a:lstStyle/>
          <a:p>
            <a:endParaRPr lang="en-US"/>
          </a:p>
        </p:txBody>
      </p:sp>
      <p:sp>
        <p:nvSpPr>
          <p:cNvPr id="6" name="Date Placeholder 5">
            <a:extLst>
              <a:ext uri="{FF2B5EF4-FFF2-40B4-BE49-F238E27FC236}">
                <a16:creationId xmlns:a16="http://schemas.microsoft.com/office/drawing/2014/main" id="{1A8252ED-9721-4AD0-B192-81C59BE5629A}"/>
              </a:ext>
            </a:extLst>
          </p:cNvPr>
          <p:cNvSpPr>
            <a:spLocks noGrp="1"/>
          </p:cNvSpPr>
          <p:nvPr>
            <p:ph type="dt" sz="half" idx="10"/>
          </p:nvPr>
        </p:nvSpPr>
        <p:spPr/>
        <p:txBody>
          <a:bodyPr/>
          <a:lstStyle/>
          <a:p>
            <a:r>
              <a:rPr lang="en-US"/>
              <a:t>Updated November 2024 (v. 1 of 1)</a:t>
            </a:r>
          </a:p>
        </p:txBody>
      </p:sp>
      <p:sp>
        <p:nvSpPr>
          <p:cNvPr id="4" name="Footer Placeholder 3"/>
          <p:cNvSpPr>
            <a:spLocks noGrp="1"/>
          </p:cNvSpPr>
          <p:nvPr>
            <p:ph type="ftr" sz="quarter" idx="11"/>
          </p:nvPr>
        </p:nvSpPr>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fld id="{4FAB73BC-B049-4115-A692-8D63A059BFB8}" type="slidenum">
              <a:rPr lang="en-US" smtClean="0"/>
              <a:pPr/>
              <a:t>5</a:t>
            </a:fld>
            <a:endParaRPr lang="en-US"/>
          </a:p>
        </p:txBody>
      </p:sp>
    </p:spTree>
    <p:extLst>
      <p:ext uri="{BB962C8B-B14F-4D97-AF65-F5344CB8AC3E}">
        <p14:creationId xmlns:p14="http://schemas.microsoft.com/office/powerpoint/2010/main" val="2500189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a:t>Student Participation in State Assessments</a:t>
            </a:r>
            <a:br>
              <a:rPr lang="en-US"/>
            </a:br>
            <a:r>
              <a:rPr lang="en-US" sz="2000" i="1"/>
              <a:t>RISAP Test Coordinator Handbook</a:t>
            </a:r>
            <a:endParaRPr lang="en-US" i="1"/>
          </a:p>
        </p:txBody>
      </p:sp>
      <p:sp>
        <p:nvSpPr>
          <p:cNvPr id="3" name="Content Placeholder 2"/>
          <p:cNvSpPr>
            <a:spLocks noGrp="1"/>
          </p:cNvSpPr>
          <p:nvPr>
            <p:ph idx="1"/>
          </p:nvPr>
        </p:nvSpPr>
        <p:spPr/>
        <p:txBody>
          <a:bodyPr>
            <a:normAutofit/>
          </a:bodyPr>
          <a:lstStyle/>
          <a:p>
            <a:r>
              <a:rPr lang="en-US" b="1"/>
              <a:t>General participation policy: </a:t>
            </a:r>
            <a:r>
              <a:rPr lang="en-US"/>
              <a:t>All public school students are expected to participate in the state assessments in one of three ways:</a:t>
            </a:r>
          </a:p>
          <a:p>
            <a:pPr marL="845820" lvl="1" indent="-342900">
              <a:buFont typeface="+mj-lt"/>
              <a:buAutoNum type="arabicPeriod"/>
            </a:pPr>
            <a:r>
              <a:rPr lang="en-US"/>
              <a:t>Without accommodations</a:t>
            </a:r>
          </a:p>
          <a:p>
            <a:pPr marL="845820" lvl="1" indent="-342900">
              <a:buFont typeface="+mj-lt"/>
              <a:buAutoNum type="arabicPeriod"/>
            </a:pPr>
            <a:r>
              <a:rPr lang="en-US"/>
              <a:t>With accommodations</a:t>
            </a:r>
          </a:p>
          <a:p>
            <a:pPr marL="845820" lvl="1" indent="-342900">
              <a:buFont typeface="+mj-lt"/>
              <a:buAutoNum type="arabicPeriod"/>
            </a:pPr>
            <a:r>
              <a:rPr lang="en-US"/>
              <a:t>Alternate assessments (WIDA Alternate ACCESS)</a:t>
            </a:r>
          </a:p>
        </p:txBody>
      </p:sp>
      <p:sp>
        <p:nvSpPr>
          <p:cNvPr id="4" name="Date Placeholder 3">
            <a:extLst>
              <a:ext uri="{FF2B5EF4-FFF2-40B4-BE49-F238E27FC236}">
                <a16:creationId xmlns:a16="http://schemas.microsoft.com/office/drawing/2014/main" id="{BB5F7239-8D30-4AFF-B4DA-A6C819AA73B9}"/>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5" name="Footer Placeholder 4">
            <a:extLst>
              <a:ext uri="{FF2B5EF4-FFF2-40B4-BE49-F238E27FC236}">
                <a16:creationId xmlns:a16="http://schemas.microsoft.com/office/drawing/2014/main" id="{4F98138F-0B57-4C01-BB4C-232EAB579410}"/>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B98A06E6-EF5D-4238-A6A2-C7FC60CEE1C9}"/>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6</a:t>
            </a:fld>
            <a:endParaRPr lang="en-US"/>
          </a:p>
        </p:txBody>
      </p:sp>
    </p:spTree>
    <p:extLst>
      <p:ext uri="{BB962C8B-B14F-4D97-AF65-F5344CB8AC3E}">
        <p14:creationId xmlns:p14="http://schemas.microsoft.com/office/powerpoint/2010/main" val="500697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a:t>Current Grade Level:</a:t>
            </a:r>
            <a:br>
              <a:rPr lang="en-US"/>
            </a:br>
            <a:r>
              <a:rPr lang="en-US" sz="2000" i="1"/>
              <a:t>RISAP Test Coordinator Handbook</a:t>
            </a:r>
          </a:p>
        </p:txBody>
      </p:sp>
      <p:sp>
        <p:nvSpPr>
          <p:cNvPr id="3" name="Content Placeholder 2"/>
          <p:cNvSpPr>
            <a:spLocks noGrp="1"/>
          </p:cNvSpPr>
          <p:nvPr>
            <p:ph idx="1"/>
          </p:nvPr>
        </p:nvSpPr>
        <p:spPr>
          <a:xfrm>
            <a:off x="3642361" y="864108"/>
            <a:ext cx="8031480" cy="5262372"/>
          </a:xfrm>
        </p:spPr>
        <p:txBody>
          <a:bodyPr anchor="t">
            <a:normAutofit/>
          </a:bodyPr>
          <a:lstStyle/>
          <a:p>
            <a:r>
              <a:rPr lang="en-US" b="1"/>
              <a:t>Current Grade Level </a:t>
            </a:r>
            <a:r>
              <a:rPr lang="en-US"/>
              <a:t>is the grade level indicated in the Enrollment Census for the current school year. </a:t>
            </a:r>
          </a:p>
          <a:p>
            <a:pPr lvl="1"/>
            <a:r>
              <a:rPr lang="en-US"/>
              <a:t>Student data, including grade level and IEP status, come from the district enrollment system. If this information is incorrect, it must be fixed by the district. RIDE cannot change any student information.</a:t>
            </a:r>
          </a:p>
          <a:p>
            <a:pPr lvl="1"/>
            <a:r>
              <a:rPr lang="en-US"/>
              <a:t>RIDE will register the student for all required tests at their grade level and according to their EL and alternate assessment designations. </a:t>
            </a:r>
          </a:p>
          <a:p>
            <a:pPr lvl="1"/>
            <a:r>
              <a:rPr lang="en-US"/>
              <a:t>Testing the student at any other grade level other than what is reported to RIDE may result in test scores being invalidated.</a:t>
            </a:r>
          </a:p>
          <a:p>
            <a:r>
              <a:rPr lang="en-US"/>
              <a:t>Additionally,</a:t>
            </a:r>
          </a:p>
          <a:p>
            <a:pPr lvl="1"/>
            <a:r>
              <a:rPr lang="en-US"/>
              <a:t>If a student skips a grade level, the student does not make up tests for the skipped grade.</a:t>
            </a:r>
          </a:p>
          <a:p>
            <a:pPr lvl="1"/>
            <a:r>
              <a:rPr lang="en-US"/>
              <a:t>If a student is retained, the student takes the test(s) for their current grade level, even if the student took the test(s) the previous year.</a:t>
            </a:r>
          </a:p>
          <a:p>
            <a:endParaRPr lang="en-US"/>
          </a:p>
        </p:txBody>
      </p:sp>
      <p:sp>
        <p:nvSpPr>
          <p:cNvPr id="4" name="Date Placeholder 3">
            <a:extLst>
              <a:ext uri="{FF2B5EF4-FFF2-40B4-BE49-F238E27FC236}">
                <a16:creationId xmlns:a16="http://schemas.microsoft.com/office/drawing/2014/main" id="{AC466989-C7C6-49F6-B34B-9216FAC30F30}"/>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5" name="Footer Placeholder 4">
            <a:extLst>
              <a:ext uri="{FF2B5EF4-FFF2-40B4-BE49-F238E27FC236}">
                <a16:creationId xmlns:a16="http://schemas.microsoft.com/office/drawing/2014/main" id="{5FFC9FC2-355A-4832-870B-54D529662ECE}"/>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4DA683AA-8364-4D49-87AF-09D8725D9BBD}"/>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7</a:t>
            </a:fld>
            <a:endParaRPr lang="en-US"/>
          </a:p>
        </p:txBody>
      </p:sp>
    </p:spTree>
    <p:extLst>
      <p:ext uri="{BB962C8B-B14F-4D97-AF65-F5344CB8AC3E}">
        <p14:creationId xmlns:p14="http://schemas.microsoft.com/office/powerpoint/2010/main" val="397767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a:t>Students Attending Outplacement Schools</a:t>
            </a:r>
            <a:br>
              <a:rPr lang="en-US"/>
            </a:br>
            <a:r>
              <a:rPr kumimoji="0" lang="en-US" sz="2000" b="0" i="1" u="none" strike="noStrike" kern="1200" cap="none" spc="-60" normalizeH="0" baseline="0" noProof="0">
                <a:ln>
                  <a:noFill/>
                </a:ln>
                <a:solidFill>
                  <a:srgbClr val="FFFFFF"/>
                </a:solidFill>
                <a:effectLst/>
                <a:uLnTx/>
                <a:uFillTx/>
                <a:latin typeface="Corbel" panose="020B0503020204020204"/>
                <a:ea typeface="+mj-ea"/>
                <a:cs typeface="+mj-cs"/>
              </a:rPr>
              <a:t>RISAP Test Coordinator Handbook</a:t>
            </a:r>
            <a:endParaRPr lang="en-US"/>
          </a:p>
        </p:txBody>
      </p:sp>
      <p:sp>
        <p:nvSpPr>
          <p:cNvPr id="3" name="Content Placeholder 2"/>
          <p:cNvSpPr>
            <a:spLocks noGrp="1"/>
          </p:cNvSpPr>
          <p:nvPr>
            <p:ph idx="1"/>
          </p:nvPr>
        </p:nvSpPr>
        <p:spPr/>
        <p:txBody>
          <a:bodyPr>
            <a:normAutofit/>
          </a:bodyPr>
          <a:lstStyle/>
          <a:p>
            <a:r>
              <a:rPr lang="en-US"/>
              <a:t>Students attending outplacement schools are expected to participate in the tests for their current grade level.</a:t>
            </a:r>
          </a:p>
          <a:p>
            <a:r>
              <a:rPr lang="en-US">
                <a:highlight>
                  <a:srgbClr val="FFFF00"/>
                </a:highlight>
              </a:rPr>
              <a:t>NEW in 24-25</a:t>
            </a:r>
            <a:r>
              <a:rPr lang="en-US"/>
              <a:t>, Outplacement Schools are responsible for training staff to be test administrators and for administering ACCESS. </a:t>
            </a:r>
          </a:p>
          <a:p>
            <a:r>
              <a:rPr lang="en-US"/>
              <a:t>It is the responsibility of the district to ensure that the school understands which tests must be administered to the student and that the student’s Enrollment Record is accurate.</a:t>
            </a:r>
          </a:p>
        </p:txBody>
      </p:sp>
      <p:sp>
        <p:nvSpPr>
          <p:cNvPr id="4" name="Date Placeholder 3">
            <a:extLst>
              <a:ext uri="{FF2B5EF4-FFF2-40B4-BE49-F238E27FC236}">
                <a16:creationId xmlns:a16="http://schemas.microsoft.com/office/drawing/2014/main" id="{055EF177-97F0-4484-BF24-27DAF5ED4D5D}"/>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5" name="Footer Placeholder 4">
            <a:extLst>
              <a:ext uri="{FF2B5EF4-FFF2-40B4-BE49-F238E27FC236}">
                <a16:creationId xmlns:a16="http://schemas.microsoft.com/office/drawing/2014/main" id="{A62582FA-FBA0-46F6-BB64-197E6556DA06}"/>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649AC3BE-C5CC-4448-AAAC-D0ACAC5142B8}"/>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8</a:t>
            </a:fld>
            <a:endParaRPr lang="en-US"/>
          </a:p>
        </p:txBody>
      </p:sp>
    </p:spTree>
    <p:extLst>
      <p:ext uri="{BB962C8B-B14F-4D97-AF65-F5344CB8AC3E}">
        <p14:creationId xmlns:p14="http://schemas.microsoft.com/office/powerpoint/2010/main" val="2492513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967FC-34B0-4DA9-A08B-2B57628AFF75}"/>
              </a:ext>
            </a:extLst>
          </p:cNvPr>
          <p:cNvSpPr>
            <a:spLocks noGrp="1"/>
          </p:cNvSpPr>
          <p:nvPr>
            <p:ph type="title"/>
          </p:nvPr>
        </p:nvSpPr>
        <p:spPr/>
        <p:txBody>
          <a:bodyPr anchor="t"/>
          <a:lstStyle/>
          <a:p>
            <a:r>
              <a:rPr lang="en-US"/>
              <a:t>Participation in ACCESS and Alt ACCESS</a:t>
            </a:r>
          </a:p>
        </p:txBody>
      </p:sp>
      <p:sp>
        <p:nvSpPr>
          <p:cNvPr id="3" name="Content Placeholder 2">
            <a:extLst>
              <a:ext uri="{FF2B5EF4-FFF2-40B4-BE49-F238E27FC236}">
                <a16:creationId xmlns:a16="http://schemas.microsoft.com/office/drawing/2014/main" id="{88FE9820-206C-473B-B8C7-F4F67BBCC967}"/>
              </a:ext>
            </a:extLst>
          </p:cNvPr>
          <p:cNvSpPr>
            <a:spLocks noGrp="1"/>
          </p:cNvSpPr>
          <p:nvPr>
            <p:ph idx="1"/>
          </p:nvPr>
        </p:nvSpPr>
        <p:spPr/>
        <p:txBody>
          <a:bodyPr/>
          <a:lstStyle/>
          <a:p>
            <a:r>
              <a:rPr lang="en-US"/>
              <a:t>The following MLL students must take the ACCESS or Alternate ACCESS tests:</a:t>
            </a:r>
          </a:p>
          <a:p>
            <a:pPr lvl="1"/>
            <a:r>
              <a:rPr lang="en-US"/>
              <a:t>All active MLL students currently receiving services or </a:t>
            </a:r>
          </a:p>
          <a:p>
            <a:pPr lvl="1"/>
            <a:r>
              <a:rPr lang="en-US"/>
              <a:t>All MLL students who are eligible but not enrolled in services</a:t>
            </a:r>
          </a:p>
          <a:p>
            <a:pPr lvl="1"/>
            <a:r>
              <a:rPr lang="en-US"/>
              <a:t>In grades 3-12, students who have already been determined eligible for alternate assessment and take DLM may take Alternate ACCESS and it must be designated in the IEP.</a:t>
            </a:r>
          </a:p>
          <a:p>
            <a:pPr lvl="2"/>
            <a:r>
              <a:rPr lang="en-US"/>
              <a:t>Determine if a 3rd grader would qualify for Alternate ACCESS before January at a minimum and ideally before November since the assessment typically begins in early January. </a:t>
            </a:r>
          </a:p>
          <a:p>
            <a:pPr lvl="1"/>
            <a:r>
              <a:rPr lang="en-US"/>
              <a:t>In grades K-2, students who have been determined eligible for alternate assessment as designated in their IEP may take Alternate ACCESS. </a:t>
            </a:r>
          </a:p>
          <a:p>
            <a:r>
              <a:rPr lang="en-US"/>
              <a:t>Monitored 1 and Monitored 2 students </a:t>
            </a:r>
            <a:r>
              <a:rPr lang="en-US" b="1"/>
              <a:t>may not </a:t>
            </a:r>
            <a:r>
              <a:rPr lang="en-US"/>
              <a:t>take the ACCESS or Alternate ACCESS tests.</a:t>
            </a:r>
          </a:p>
        </p:txBody>
      </p:sp>
      <p:sp>
        <p:nvSpPr>
          <p:cNvPr id="4" name="Date Placeholder 3">
            <a:extLst>
              <a:ext uri="{FF2B5EF4-FFF2-40B4-BE49-F238E27FC236}">
                <a16:creationId xmlns:a16="http://schemas.microsoft.com/office/drawing/2014/main" id="{0801A518-8BA5-4FE1-95E3-5C6D0E8F859D}"/>
              </a:ext>
            </a:extLst>
          </p:cNvPr>
          <p:cNvSpPr>
            <a:spLocks noGrp="1"/>
          </p:cNvSpPr>
          <p:nvPr>
            <p:ph type="dt" sz="half" idx="10"/>
          </p:nvPr>
        </p:nvSpPr>
        <p:spPr>
          <a:xfrm>
            <a:off x="262465" y="6356350"/>
            <a:ext cx="2743200" cy="365125"/>
          </a:xfrm>
        </p:spPr>
        <p:txBody>
          <a:bodyPr/>
          <a:lstStyle/>
          <a:p>
            <a:r>
              <a:rPr lang="en-US"/>
              <a:t>Updated November 2024 (v. 1 of 1)</a:t>
            </a:r>
          </a:p>
        </p:txBody>
      </p:sp>
      <p:sp>
        <p:nvSpPr>
          <p:cNvPr id="5" name="Footer Placeholder 4">
            <a:extLst>
              <a:ext uri="{FF2B5EF4-FFF2-40B4-BE49-F238E27FC236}">
                <a16:creationId xmlns:a16="http://schemas.microsoft.com/office/drawing/2014/main" id="{A62D18C9-38EF-4088-B290-33707FDF4A92}"/>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3CA033CA-C2FB-4C70-9F7B-6CF6BD38CD6D}"/>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9</a:t>
            </a:fld>
            <a:endParaRPr lang="en-US"/>
          </a:p>
        </p:txBody>
      </p:sp>
    </p:spTree>
    <p:extLst>
      <p:ext uri="{BB962C8B-B14F-4D97-AF65-F5344CB8AC3E}">
        <p14:creationId xmlns:p14="http://schemas.microsoft.com/office/powerpoint/2010/main" val="1319378066"/>
      </p:ext>
    </p:extLst>
  </p:cSld>
  <p:clrMapOvr>
    <a:masterClrMapping/>
  </p:clrMapOvr>
</p:sld>
</file>

<file path=ppt/theme/theme1.xml><?xml version="1.0" encoding="utf-8"?>
<a:theme xmlns:a="http://schemas.openxmlformats.org/drawingml/2006/main" name="Fra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48876971DAA448A9F0262CC175C371" ma:contentTypeVersion="21" ma:contentTypeDescription="Create a new document." ma:contentTypeScope="" ma:versionID="06a2847a00a82bb02596b4cae11f6d82">
  <xsd:schema xmlns:xsd="http://www.w3.org/2001/XMLSchema" xmlns:xs="http://www.w3.org/2001/XMLSchema" xmlns:p="http://schemas.microsoft.com/office/2006/metadata/properties" xmlns:ns1="http://schemas.microsoft.com/sharepoint/v3" xmlns:ns2="fb4ce569-0273-4228-9157-33b14876d013" xmlns:ns3="c4299c90-8e27-4a10-b1a7-3351ffbbf408" targetNamespace="http://schemas.microsoft.com/office/2006/metadata/properties" ma:root="true" ma:fieldsID="153191e157c87a71dd16169e08e5a5cd" ns1:_="" ns2:_="" ns3:_="">
    <xsd:import namespace="http://schemas.microsoft.com/sharepoint/v3"/>
    <xsd:import namespace="fb4ce569-0273-4228-9157-33b14876d013"/>
    <xsd:import namespace="c4299c90-8e27-4a10-b1a7-3351ffbbf40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_Flow_SignoffStatus" minOccurs="0"/>
                <xsd:element ref="ns3:MediaServiceEventHashCode" minOccurs="0"/>
                <xsd:element ref="ns3:MediaServiceGenerationTime" minOccurs="0"/>
                <xsd:element ref="ns3:MediaServiceAutoKeyPoints" minOccurs="0"/>
                <xsd:element ref="ns3:MediaServiceKeyPoints" minOccurs="0"/>
                <xsd:element ref="ns1:_ip_UnifiedCompliancePolicyProperties" minOccurs="0"/>
                <xsd:element ref="ns1:_ip_UnifiedCompliancePolicyUIAction" minOccurs="0"/>
                <xsd:element ref="ns3:lcf76f155ced4ddcb4097134ff3c332f" minOccurs="0"/>
                <xsd:element ref="ns2:TaxCatchAll" minOccurs="0"/>
                <xsd:element ref="ns3:MediaLengthInSeconds"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4ce569-0273-4228-9157-33b14876d01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5" nillable="true" ma:displayName="Taxonomy Catch All Column" ma:hidden="true" ma:list="{adb24926-93e8-4490-bc07-130724342e3d}" ma:internalName="TaxCatchAll" ma:showField="CatchAllData" ma:web="fb4ce569-0273-4228-9157-33b14876d01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299c90-8e27-4a10-b1a7-3351ffbbf408"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_Flow_SignoffStatus" ma:index="16" nillable="true" ma:displayName="Sign-off status" ma:internalName="_x0024_Resources_x003a_core_x002c_Signoff_Status_x003b_">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133fc88-55e6-4226-9516-9bd3a7d320f5" ma:termSetId="09814cd3-568e-fe90-9814-8d621ff8fb84" ma:anchorId="fba54fb3-c3e1-fe81-a776-ca4b69148c4d" ma:open="true" ma:isKeyword="false">
      <xsd:complexType>
        <xsd:sequence>
          <xsd:element ref="pc:Terms" minOccurs="0" maxOccurs="1"/>
        </xsd:sequence>
      </xsd:complexType>
    </xsd:element>
    <xsd:element name="MediaLengthInSeconds" ma:index="26" nillable="true" ma:displayName="MediaLengthInSeconds" ma:hidden="true" ma:internalName="MediaLengthInSeconds" ma:readOnly="true">
      <xsd:simpleType>
        <xsd:restriction base="dms:Unknown"/>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c4299c90-8e27-4a10-b1a7-3351ffbbf408" xsi:nil="true"/>
    <_ip_UnifiedCompliancePolicyUIAction xmlns="http://schemas.microsoft.com/sharepoint/v3" xsi:nil="true"/>
    <_ip_UnifiedCompliancePolicyProperties xmlns="http://schemas.microsoft.com/sharepoint/v3" xsi:nil="true"/>
    <SharedWithUsers xmlns="fb4ce569-0273-4228-9157-33b14876d013">
      <UserInfo>
        <DisplayName>Lynch, Phyllis</DisplayName>
        <AccountId>272</AccountId>
        <AccountType/>
      </UserInfo>
      <UserInfo>
        <DisplayName>Keith, Kamlyn</DisplayName>
        <AccountId>77</AccountId>
        <AccountType/>
      </UserInfo>
      <UserInfo>
        <DisplayName>Heineke, Heather</DisplayName>
        <AccountId>298</AccountId>
        <AccountType/>
      </UserInfo>
    </SharedWithUsers>
    <lcf76f155ced4ddcb4097134ff3c332f xmlns="c4299c90-8e27-4a10-b1a7-3351ffbbf408">
      <Terms xmlns="http://schemas.microsoft.com/office/infopath/2007/PartnerControls"/>
    </lcf76f155ced4ddcb4097134ff3c332f>
    <TaxCatchAll xmlns="fb4ce569-0273-4228-9157-33b14876d013" xsi:nil="true"/>
  </documentManagement>
</p:properties>
</file>

<file path=customXml/itemProps1.xml><?xml version="1.0" encoding="utf-8"?>
<ds:datastoreItem xmlns:ds="http://schemas.openxmlformats.org/officeDocument/2006/customXml" ds:itemID="{797BC7DF-CC82-40DE-846F-13DDD2677C95}">
  <ds:schemaRefs>
    <ds:schemaRef ds:uri="c4299c90-8e27-4a10-b1a7-3351ffbbf408"/>
    <ds:schemaRef ds:uri="fb4ce569-0273-4228-9157-33b14876d01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8A09A3A-CFA2-40FB-979A-9EE742BC240F}">
  <ds:schemaRefs>
    <ds:schemaRef ds:uri="http://schemas.microsoft.com/sharepoint/v3/contenttype/forms"/>
  </ds:schemaRefs>
</ds:datastoreItem>
</file>

<file path=customXml/itemProps3.xml><?xml version="1.0" encoding="utf-8"?>
<ds:datastoreItem xmlns:ds="http://schemas.openxmlformats.org/officeDocument/2006/customXml" ds:itemID="{5B9DA564-CCBE-45CA-A79F-3582B5C4F1E2}">
  <ds:schemaRefs>
    <ds:schemaRef ds:uri="c4299c90-8e27-4a10-b1a7-3351ffbbf408"/>
    <ds:schemaRef ds:uri="fb4ce569-0273-4228-9157-33b14876d01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TM03457475[[fn=Frame]]</Template>
  <Application>Microsoft Office PowerPoint</Application>
  <PresentationFormat>Widescreen</PresentationFormat>
  <Slides>39</Slides>
  <Notes>12</Notes>
  <HiddenSlides>0</HiddenSlide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Frame</vt:lpstr>
      <vt:lpstr>Test Administrator Core Training: ACCESS and Alternate ACCESS</vt:lpstr>
      <vt:lpstr>Agenda</vt:lpstr>
      <vt:lpstr>PowerPoint Presentation</vt:lpstr>
      <vt:lpstr>State English Language Proficiency Assessments </vt:lpstr>
      <vt:lpstr>Student Participation in State Assessments</vt:lpstr>
      <vt:lpstr>Student Participation in State Assessments RISAP Test Coordinator Handbook</vt:lpstr>
      <vt:lpstr>Current Grade Level: RISAP Test Coordinator Handbook</vt:lpstr>
      <vt:lpstr>Students Attending Outplacement Schools RISAP Test Coordinator Handbook</vt:lpstr>
      <vt:lpstr>Participation in ACCESS and Alt ACCESS</vt:lpstr>
      <vt:lpstr>Registering Students for the State Assessments</vt:lpstr>
      <vt:lpstr>Medical Exemptions RISAP Test Coordinator Handbook www.ride.ri.gov/exemptions </vt:lpstr>
      <vt:lpstr>Roles and Responsibilities</vt:lpstr>
      <vt:lpstr>District Test Coordinator Roles and Responsibilities: RISAP Test Coordinator Handbook</vt:lpstr>
      <vt:lpstr>School Test Coordinator Responsibilities: RISAP Test Coordinator Handbook</vt:lpstr>
      <vt:lpstr>Test Administrator Responsibilities: RISAP Test Coordinator Handbook</vt:lpstr>
      <vt:lpstr>Who can be a Test Administrator? RISAP Test Coordinator Handbook</vt:lpstr>
      <vt:lpstr>Proctor Responsibilities: RISAP Test Coordinator Handbook</vt:lpstr>
      <vt:lpstr>Test Administrator Training Requirements</vt:lpstr>
      <vt:lpstr>Any school personnel who will have access to secure test content must:</vt:lpstr>
      <vt:lpstr>Test Administrator Training Schedule</vt:lpstr>
      <vt:lpstr>Student Practice   Schedule</vt:lpstr>
      <vt:lpstr>Getting Ready to Administer ACCESS: Test Administrator Training Requirements</vt:lpstr>
      <vt:lpstr>Getting Ready to Administer ACCESS: Test Administrator Training Requirements</vt:lpstr>
      <vt:lpstr>Getting Ready to Administer ACCESS: Test Administrator Training Requirements</vt:lpstr>
      <vt:lpstr>Test Security</vt:lpstr>
      <vt:lpstr>General Security Requirements</vt:lpstr>
      <vt:lpstr>Secure vs.  Non-Secure Test Materials All test materials must be returned to the school test coordinator.</vt:lpstr>
      <vt:lpstr>Keep Test Materials Secure</vt:lpstr>
      <vt:lpstr>What materials are prohibited for student use during testing?</vt:lpstr>
      <vt:lpstr>Examples of Test Irregularities</vt:lpstr>
      <vt:lpstr>Cell Phone Policy</vt:lpstr>
      <vt:lpstr>Accommodations &amp; Accessibility Features</vt:lpstr>
      <vt:lpstr>Accommodations and Accessibility Features:  ACCESS for ELLs</vt:lpstr>
      <vt:lpstr>State Policy for Accommodations on ACCESS tests</vt:lpstr>
      <vt:lpstr>How to Select an Accommodation</vt:lpstr>
      <vt:lpstr>Calendars</vt:lpstr>
      <vt:lpstr>2024-2025 State Assessment Calendar www.ride.ri.gov/assessment-schedules </vt:lpstr>
      <vt:lpstr>School Calendar for 2024-25 State Assessments</vt:lpstr>
      <vt:lpstr>RISAP  Online Resources</vt:lpstr>
    </vt:vector>
  </TitlesOfParts>
  <Company>RIDE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Administrator Supplemental Training</dc:title>
  <dc:creator>Heineke, Heather</dc:creator>
  <cp:revision>4</cp:revision>
  <dcterms:created xsi:type="dcterms:W3CDTF">2020-01-09T19:14:10Z</dcterms:created>
  <dcterms:modified xsi:type="dcterms:W3CDTF">2024-11-01T19:12:13Z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0x0101004C48876971DAA448A9F0262CC175C371</vt:lpwstr>
  </property>
  <property fmtid="{D5CDD505-2E9C-101B-9397-08002B2CF9AE}" pid="3" name="MediaServiceImageTags">
    <vt:lpwstr/>
  </property>
</Properties>
</file>