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4"/>
  </p:sldMasterIdLst>
  <p:notesMasterIdLst>
    <p:notesMasterId r:id="rId75"/>
  </p:notesMasterIdLst>
  <p:sldIdLst>
    <p:sldId id="264" r:id="rId5"/>
    <p:sldId id="312" r:id="rId6"/>
    <p:sldId id="315" r:id="rId7"/>
    <p:sldId id="370" r:id="rId8"/>
    <p:sldId id="316" r:id="rId9"/>
    <p:sldId id="318" r:id="rId10"/>
    <p:sldId id="336" r:id="rId11"/>
    <p:sldId id="317" r:id="rId12"/>
    <p:sldId id="319" r:id="rId13"/>
    <p:sldId id="338" r:id="rId14"/>
    <p:sldId id="321" r:id="rId15"/>
    <p:sldId id="274" r:id="rId16"/>
    <p:sldId id="369" r:id="rId17"/>
    <p:sldId id="326" r:id="rId18"/>
    <p:sldId id="324" r:id="rId19"/>
    <p:sldId id="371" r:id="rId20"/>
    <p:sldId id="392" r:id="rId21"/>
    <p:sldId id="373" r:id="rId22"/>
    <p:sldId id="374" r:id="rId23"/>
    <p:sldId id="375" r:id="rId24"/>
    <p:sldId id="376" r:id="rId25"/>
    <p:sldId id="377" r:id="rId26"/>
    <p:sldId id="378" r:id="rId27"/>
    <p:sldId id="393" r:id="rId28"/>
    <p:sldId id="380" r:id="rId29"/>
    <p:sldId id="381" r:id="rId30"/>
    <p:sldId id="382" r:id="rId31"/>
    <p:sldId id="383" r:id="rId32"/>
    <p:sldId id="384" r:id="rId33"/>
    <p:sldId id="394" r:id="rId34"/>
    <p:sldId id="386" r:id="rId35"/>
    <p:sldId id="387" r:id="rId36"/>
    <p:sldId id="388" r:id="rId37"/>
    <p:sldId id="389" r:id="rId38"/>
    <p:sldId id="390" r:id="rId39"/>
    <p:sldId id="391" r:id="rId40"/>
    <p:sldId id="395" r:id="rId41"/>
    <p:sldId id="328" r:id="rId42"/>
    <p:sldId id="341" r:id="rId43"/>
    <p:sldId id="347" r:id="rId44"/>
    <p:sldId id="343" r:id="rId45"/>
    <p:sldId id="344" r:id="rId46"/>
    <p:sldId id="345" r:id="rId47"/>
    <p:sldId id="325" r:id="rId48"/>
    <p:sldId id="346" r:id="rId49"/>
    <p:sldId id="330" r:id="rId50"/>
    <p:sldId id="331" r:id="rId51"/>
    <p:sldId id="349" r:id="rId52"/>
    <p:sldId id="350" r:id="rId53"/>
    <p:sldId id="351" r:id="rId54"/>
    <p:sldId id="352" r:id="rId55"/>
    <p:sldId id="354" r:id="rId56"/>
    <p:sldId id="353" r:id="rId57"/>
    <p:sldId id="355" r:id="rId58"/>
    <p:sldId id="356" r:id="rId59"/>
    <p:sldId id="357" r:id="rId60"/>
    <p:sldId id="358" r:id="rId61"/>
    <p:sldId id="359" r:id="rId62"/>
    <p:sldId id="322" r:id="rId63"/>
    <p:sldId id="348" r:id="rId64"/>
    <p:sldId id="360" r:id="rId65"/>
    <p:sldId id="361" r:id="rId66"/>
    <p:sldId id="367" r:id="rId67"/>
    <p:sldId id="362" r:id="rId68"/>
    <p:sldId id="363" r:id="rId69"/>
    <p:sldId id="364" r:id="rId70"/>
    <p:sldId id="365" r:id="rId71"/>
    <p:sldId id="366" r:id="rId72"/>
    <p:sldId id="368" r:id="rId73"/>
    <p:sldId id="313" r:id="rId74"/>
  </p:sldIdLst>
  <p:sldSz cx="12192000" cy="6858000"/>
  <p:notesSz cx="9296400" cy="7010400"/>
  <p:embeddedFontLst>
    <p:embeddedFont>
      <p:font typeface="Libre Franklin" pitchFamily="2" charset="0"/>
      <p:regular r:id="rId76"/>
      <p:bold r:id="rId77"/>
      <p:italic r:id="rId78"/>
      <p:boldItalic r:id="rId79"/>
    </p:embeddedFon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9BEB1A-E134-A565-7956-C62351A332F1}" name="Lyons, Nicole" initials="LN" userId="S::nicole.lyons@ride.ri.gov::2464524e-9b3e-4115-ade9-47487ace053e" providerId="AD"/>
  <p188:author id="{004D5D40-405A-A2CA-0AE3-FFF493ADFC4F}" name="Ducady, Geralyn" initials="DG" userId="S::geralyn.ducady@ride.ri.gov::bad9ad14-644f-4cd8-b359-26def7117f1c" providerId="AD"/>
  <p188:author id="{C5FF7E5D-5B94-4F99-97D5-33CC1A97E09A}" name="Cimini, Haley" initials="CH" userId="S::Haley.Cimini@ride.ri.gov::f57f7dc9-0f47-4a4b-b3ab-b2664a089743" providerId="AD"/>
  <p188:author id="{A1FC4F7C-952D-0A3C-5A86-FB8478908250}" name="Cimini, Haley" initials="CH" userId="S::haley.cimini@ride.ri.gov::f57f7dc9-0f47-4a4b-b3ab-b2664a089743" providerId="AD"/>
  <p188:author id="{811A1D7D-8FF2-D6E3-A9FF-9C561FD59CD3}" name="Foehr, Lisa" initials="FL" userId="S::lisa.foehr@ride.ri.gov::d186b5b4-2f14-4804-b9a9-e1f651bfa609" providerId="AD"/>
  <p188:author id="{B8B091B2-A297-A50E-7291-F0B31F8E9AD3}" name="Ducady, Geralyn" initials="DG" userId="S::Geralyn.Ducady@ride.ri.gov::bad9ad14-644f-4cd8-b359-26def7117f1c" providerId="AD"/>
  <p188:author id="{D129A5EC-A1E2-F3ED-C923-971BA40201B8}" name="Phyllis Lynch" initials="PL" userId="S::Phyllis.Lynch@ride.ri.gov::acc2e560-7653-4334-a4b8-610d757b77b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67ED1A-1EA5-4360-81CE-89CE48E10C38}">
  <a:tblStyle styleId="{EB67ED1A-1EA5-4360-81CE-89CE48E10C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56515" autoAdjust="0"/>
  </p:normalViewPr>
  <p:slideViewPr>
    <p:cSldViewPr snapToGrid="0">
      <p:cViewPr varScale="1">
        <p:scale>
          <a:sx n="63" d="100"/>
          <a:sy n="63" d="100"/>
        </p:scale>
        <p:origin x="984" y="60"/>
      </p:cViewPr>
      <p:guideLst/>
    </p:cSldViewPr>
  </p:slideViewPr>
  <p:outlineViewPr>
    <p:cViewPr>
      <p:scale>
        <a:sx n="33" d="100"/>
        <a:sy n="33" d="100"/>
      </p:scale>
      <p:origin x="0" y="-25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7.fntdata"/></Relationships>
</file>

<file path=ppt/diagrams/_rels/data1.xml.rels><?xml version="1.0" encoding="UTF-8" standalone="yes"?>
<Relationships xmlns="http://schemas.openxmlformats.org/package/2006/relationships"><Relationship Id="rId1" Type="http://schemas.openxmlformats.org/officeDocument/2006/relationships/hyperlink" Target="https://ride.ri.gov/sites/g/files/xkgbur806/files/Portals/0/Uploads/Documents/Instruction-and-Assessment-World-Class-Standards/Curriculum/RIGL_22_30_33.pdf#:~:text=16-22-31.%20Curriculum%20frameworks.%20%281%29%20The%20council%20on%20elementary,frameworks%20for%20mathematics%2C%20English%20language%20arts%2C%20science%20and"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ride.ri.gov/sites/g/files/xkgbur806/files/Portals/0/Uploads/Documents/Instruction-and-Assessment-World-Class-Standards/Curriculum/RIGL_22_30_33.pdf#:~:text=16-22-31.%20Curriculum%20frameworks.%20%281%29%20The%20council%20on%20elementary,frameworks%20for%20mathematics%2C%20English%20language%20arts%2C%20science%20an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F76459-4416-4E9F-B173-CFF981B7515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C9004E1-E0C1-4227-B034-219F947CA22F}">
      <dgm:prSet phldrT="[Text]"/>
      <dgm:spPr/>
      <dgm:t>
        <a:bodyPr/>
        <a:lstStyle/>
        <a:p>
          <a:r>
            <a:rPr lang="en-US"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1"/>
            </a:rPr>
            <a:t>Rhode Island General Law (RIGL) § 16-22-31 </a:t>
          </a:r>
          <a:r>
            <a:rPr lang="en-US" dirty="0">
              <a:effectLst/>
              <a:latin typeface="Aptos" panose="020B0004020202020204" pitchFamily="34" charset="0"/>
              <a:ea typeface="Aptos" panose="020B0004020202020204" pitchFamily="34" charset="0"/>
              <a:cs typeface="Times New Roman" panose="02020603050405020304" pitchFamily="18" charset="0"/>
            </a:rPr>
            <a:t>– requires development of curriculum frameworks </a:t>
          </a:r>
          <a:r>
            <a:rPr lang="en-US" dirty="0">
              <a:latin typeface="Aptos" panose="020B0004020202020204" pitchFamily="34" charset="0"/>
              <a:cs typeface="Times New Roman" panose="02020603050405020304" pitchFamily="18" charset="0"/>
            </a:rPr>
            <a:t>for mathematics, English language arts, science and  technology, history and social studies, world languages, and the arts</a:t>
          </a:r>
          <a:endParaRPr lang="en-US" dirty="0"/>
        </a:p>
      </dgm:t>
    </dgm:pt>
    <dgm:pt modelId="{30ACA2E1-3BF5-47F9-AFD1-9533627D7D56}" type="parTrans" cxnId="{D3724EFC-2112-40D3-9AB0-3855B3CB3A0D}">
      <dgm:prSet/>
      <dgm:spPr/>
      <dgm:t>
        <a:bodyPr/>
        <a:lstStyle/>
        <a:p>
          <a:endParaRPr lang="en-US"/>
        </a:p>
      </dgm:t>
    </dgm:pt>
    <dgm:pt modelId="{C6EA70C8-7994-4077-815E-862A54B34CB3}" type="sibTrans" cxnId="{D3724EFC-2112-40D3-9AB0-3855B3CB3A0D}">
      <dgm:prSet/>
      <dgm:spPr/>
      <dgm:t>
        <a:bodyPr/>
        <a:lstStyle/>
        <a:p>
          <a:endParaRPr lang="en-US"/>
        </a:p>
      </dgm:t>
    </dgm:pt>
    <dgm:pt modelId="{01A24F0E-DFA8-4F02-8A7C-9086BE4B2AF6}" type="pres">
      <dgm:prSet presAssocID="{F0F76459-4416-4E9F-B173-CFF981B7515E}" presName="diagram" presStyleCnt="0">
        <dgm:presLayoutVars>
          <dgm:dir/>
          <dgm:resizeHandles val="exact"/>
        </dgm:presLayoutVars>
      </dgm:prSet>
      <dgm:spPr/>
    </dgm:pt>
    <dgm:pt modelId="{73E651BB-D0B3-4AA6-ADB1-80418493D158}" type="pres">
      <dgm:prSet presAssocID="{2C9004E1-E0C1-4227-B034-219F947CA22F}" presName="node" presStyleLbl="node1" presStyleIdx="0" presStyleCnt="1" custScaleX="514573" custLinFactY="-90" custLinFactNeighborX="-324" custLinFactNeighborY="-100000">
        <dgm:presLayoutVars>
          <dgm:bulletEnabled val="1"/>
        </dgm:presLayoutVars>
      </dgm:prSet>
      <dgm:spPr/>
    </dgm:pt>
  </dgm:ptLst>
  <dgm:cxnLst>
    <dgm:cxn modelId="{DFD73B15-2A18-4CFD-B7E6-D49FED9188D6}" type="presOf" srcId="{2C9004E1-E0C1-4227-B034-219F947CA22F}" destId="{73E651BB-D0B3-4AA6-ADB1-80418493D158}" srcOrd="0" destOrd="0" presId="urn:microsoft.com/office/officeart/2005/8/layout/default"/>
    <dgm:cxn modelId="{ED64E5DE-54A4-4198-A129-F48CB99BA492}" type="presOf" srcId="{F0F76459-4416-4E9F-B173-CFF981B7515E}" destId="{01A24F0E-DFA8-4F02-8A7C-9086BE4B2AF6}" srcOrd="0" destOrd="0" presId="urn:microsoft.com/office/officeart/2005/8/layout/default"/>
    <dgm:cxn modelId="{D3724EFC-2112-40D3-9AB0-3855B3CB3A0D}" srcId="{F0F76459-4416-4E9F-B173-CFF981B7515E}" destId="{2C9004E1-E0C1-4227-B034-219F947CA22F}" srcOrd="0" destOrd="0" parTransId="{30ACA2E1-3BF5-47F9-AFD1-9533627D7D56}" sibTransId="{C6EA70C8-7994-4077-815E-862A54B34CB3}"/>
    <dgm:cxn modelId="{D19F05CD-2987-4396-828E-FC7AB016185A}" type="presParOf" srcId="{01A24F0E-DFA8-4F02-8A7C-9086BE4B2AF6}" destId="{73E651BB-D0B3-4AA6-ADB1-80418493D15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84C619-CD82-4E6B-823A-E615174B20C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DD48B64-1210-4EAC-B3E7-C9B4038C689E}">
      <dgm:prSet phldrT="[Text]"/>
      <dgm:spPr/>
      <dgm:t>
        <a:bodyPr/>
        <a:lstStyle/>
        <a:p>
          <a:r>
            <a:rPr lang="en-US" dirty="0">
              <a:effectLst/>
              <a:latin typeface="Calibri" panose="020F0502020204030204" pitchFamily="34" charset="0"/>
              <a:ea typeface="Calibri" panose="020F0502020204030204" pitchFamily="34" charset="0"/>
              <a:cs typeface="Libre Franklin" pitchFamily="2" charset="0"/>
            </a:rPr>
            <a:t>Rhode Island students will understand the world in which they live and will be prepared with the knowledge and skills to become informed, thoughtful, and active citizens in a culturally diverse democratic society and complex world.</a:t>
          </a:r>
          <a:endParaRPr lang="en-US" dirty="0"/>
        </a:p>
      </dgm:t>
    </dgm:pt>
    <dgm:pt modelId="{95627B83-A454-4848-B2D7-44E6F139D7F4}" type="parTrans" cxnId="{A4BD2E10-B73F-4EE8-A2AA-80313D66EF12}">
      <dgm:prSet/>
      <dgm:spPr/>
      <dgm:t>
        <a:bodyPr/>
        <a:lstStyle/>
        <a:p>
          <a:endParaRPr lang="en-US"/>
        </a:p>
      </dgm:t>
    </dgm:pt>
    <dgm:pt modelId="{93E91882-C7CC-402E-9E51-9B467643A6F2}" type="sibTrans" cxnId="{A4BD2E10-B73F-4EE8-A2AA-80313D66EF12}">
      <dgm:prSet/>
      <dgm:spPr/>
      <dgm:t>
        <a:bodyPr/>
        <a:lstStyle/>
        <a:p>
          <a:endParaRPr lang="en-US"/>
        </a:p>
      </dgm:t>
    </dgm:pt>
    <dgm:pt modelId="{465A8742-2B1D-4FCD-B0FC-65AD27AB3F9A}">
      <dgm:prSet phldrT="[Text]"/>
      <dgm:spPr/>
      <dgm:t>
        <a:bodyPr/>
        <a:lstStyle/>
        <a:p>
          <a:r>
            <a:rPr lang="en-US" dirty="0">
              <a:latin typeface="Calibri" panose="020F0502020204030204" pitchFamily="34" charset="0"/>
            </a:rPr>
            <a:t>Additionally, Rhode Island students will be civic ready upon graduation. A civic ready student has a strong knowledge of history, democratic processes, citizens’ rights and responsibilities, critical thinking and problem-solving skills, and is empowered to actively advocate and participate in their community. A civic ready student values having a range of perspectives, diverse communities, and promoting inclusion and equity in civic spaces.</a:t>
          </a:r>
          <a:endParaRPr lang="en-US" dirty="0"/>
        </a:p>
      </dgm:t>
    </dgm:pt>
    <dgm:pt modelId="{7D384273-E226-4E01-9B04-958AD55EBE7D}" type="parTrans" cxnId="{B79D0B6B-C15E-45DF-B3AC-9840FF144359}">
      <dgm:prSet/>
      <dgm:spPr/>
      <dgm:t>
        <a:bodyPr/>
        <a:lstStyle/>
        <a:p>
          <a:endParaRPr lang="en-US"/>
        </a:p>
      </dgm:t>
    </dgm:pt>
    <dgm:pt modelId="{E86A2F02-1338-4AF1-9D1B-ED0BA6DCB1D7}" type="sibTrans" cxnId="{B79D0B6B-C15E-45DF-B3AC-9840FF144359}">
      <dgm:prSet/>
      <dgm:spPr/>
      <dgm:t>
        <a:bodyPr/>
        <a:lstStyle/>
        <a:p>
          <a:endParaRPr lang="en-US"/>
        </a:p>
      </dgm:t>
    </dgm:pt>
    <dgm:pt modelId="{AC3AEB45-71A9-4F15-8FD7-912474192D91}" type="pres">
      <dgm:prSet presAssocID="{BA84C619-CD82-4E6B-823A-E615174B20C0}" presName="diagram" presStyleCnt="0">
        <dgm:presLayoutVars>
          <dgm:dir/>
          <dgm:resizeHandles val="exact"/>
        </dgm:presLayoutVars>
      </dgm:prSet>
      <dgm:spPr/>
    </dgm:pt>
    <dgm:pt modelId="{A6BF5F3D-7A1F-4CE1-A2DD-4DE6E8DAA091}" type="pres">
      <dgm:prSet presAssocID="{3DD48B64-1210-4EAC-B3E7-C9B4038C689E}" presName="node" presStyleLbl="node1" presStyleIdx="0" presStyleCnt="2" custScaleX="269574" custLinFactNeighborX="-258" custLinFactNeighborY="16437">
        <dgm:presLayoutVars>
          <dgm:bulletEnabled val="1"/>
        </dgm:presLayoutVars>
      </dgm:prSet>
      <dgm:spPr/>
    </dgm:pt>
    <dgm:pt modelId="{AC8F4489-8987-460A-9545-EF41F18E623E}" type="pres">
      <dgm:prSet presAssocID="{93E91882-C7CC-402E-9E51-9B467643A6F2}" presName="sibTrans" presStyleCnt="0"/>
      <dgm:spPr/>
    </dgm:pt>
    <dgm:pt modelId="{85DB0BB8-77EC-4919-B85E-3AE95990555D}" type="pres">
      <dgm:prSet presAssocID="{465A8742-2B1D-4FCD-B0FC-65AD27AB3F9A}" presName="node" presStyleLbl="node1" presStyleIdx="1" presStyleCnt="2" custScaleX="269829" custLinFactNeighborX="-385">
        <dgm:presLayoutVars>
          <dgm:bulletEnabled val="1"/>
        </dgm:presLayoutVars>
      </dgm:prSet>
      <dgm:spPr/>
    </dgm:pt>
  </dgm:ptLst>
  <dgm:cxnLst>
    <dgm:cxn modelId="{A4BD2E10-B73F-4EE8-A2AA-80313D66EF12}" srcId="{BA84C619-CD82-4E6B-823A-E615174B20C0}" destId="{3DD48B64-1210-4EAC-B3E7-C9B4038C689E}" srcOrd="0" destOrd="0" parTransId="{95627B83-A454-4848-B2D7-44E6F139D7F4}" sibTransId="{93E91882-C7CC-402E-9E51-9B467643A6F2}"/>
    <dgm:cxn modelId="{B79D0B6B-C15E-45DF-B3AC-9840FF144359}" srcId="{BA84C619-CD82-4E6B-823A-E615174B20C0}" destId="{465A8742-2B1D-4FCD-B0FC-65AD27AB3F9A}" srcOrd="1" destOrd="0" parTransId="{7D384273-E226-4E01-9B04-958AD55EBE7D}" sibTransId="{E86A2F02-1338-4AF1-9D1B-ED0BA6DCB1D7}"/>
    <dgm:cxn modelId="{EEEDF59B-DCB3-4A4F-B6CF-40528AF5A6F5}" type="presOf" srcId="{3DD48B64-1210-4EAC-B3E7-C9B4038C689E}" destId="{A6BF5F3D-7A1F-4CE1-A2DD-4DE6E8DAA091}" srcOrd="0" destOrd="0" presId="urn:microsoft.com/office/officeart/2005/8/layout/default"/>
    <dgm:cxn modelId="{363237D4-A5EC-41ED-8767-36E1B57EE63D}" type="presOf" srcId="{465A8742-2B1D-4FCD-B0FC-65AD27AB3F9A}" destId="{85DB0BB8-77EC-4919-B85E-3AE95990555D}" srcOrd="0" destOrd="0" presId="urn:microsoft.com/office/officeart/2005/8/layout/default"/>
    <dgm:cxn modelId="{16386DE1-7F8B-404F-9938-67158218A709}" type="presOf" srcId="{BA84C619-CD82-4E6B-823A-E615174B20C0}" destId="{AC3AEB45-71A9-4F15-8FD7-912474192D91}" srcOrd="0" destOrd="0" presId="urn:microsoft.com/office/officeart/2005/8/layout/default"/>
    <dgm:cxn modelId="{BDC87813-931F-40BE-8ED7-E7A05B90D2E4}" type="presParOf" srcId="{AC3AEB45-71A9-4F15-8FD7-912474192D91}" destId="{A6BF5F3D-7A1F-4CE1-A2DD-4DE6E8DAA091}" srcOrd="0" destOrd="0" presId="urn:microsoft.com/office/officeart/2005/8/layout/default"/>
    <dgm:cxn modelId="{E111D8BE-EBF3-44AB-8734-E8255228806A}" type="presParOf" srcId="{AC3AEB45-71A9-4F15-8FD7-912474192D91}" destId="{AC8F4489-8987-460A-9545-EF41F18E623E}" srcOrd="1" destOrd="0" presId="urn:microsoft.com/office/officeart/2005/8/layout/default"/>
    <dgm:cxn modelId="{C54D2AED-FBAB-4FB5-809F-207D53904449}" type="presParOf" srcId="{AC3AEB45-71A9-4F15-8FD7-912474192D91}" destId="{85DB0BB8-77EC-4919-B85E-3AE95990555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06A10B-E5E1-4138-A181-54DA5BA10971}"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3F7AA84B-151D-4537-A9F9-B8AE1CB3CC61}">
      <dgm:prSet phldrT="[Text]"/>
      <dgm:spPr/>
      <dgm:t>
        <a:bodyPr/>
        <a:lstStyle/>
        <a:p>
          <a:pPr>
            <a:buChar char="•"/>
          </a:pPr>
          <a:r>
            <a:rPr lang="en-US">
              <a:latin typeface="Calibri"/>
              <a:ea typeface="Calibri" panose="020F0502020204030204" pitchFamily="34" charset="0"/>
              <a:cs typeface="Times New Roman"/>
            </a:rPr>
            <a:t>When possible, ELA materials </a:t>
          </a:r>
          <a:r>
            <a:rPr lang="en-US" b="0" i="0">
              <a:latin typeface="Calibri"/>
              <a:ea typeface="Calibri" panose="020F0502020204030204" pitchFamily="34" charset="0"/>
              <a:cs typeface="Times New Roman"/>
            </a:rPr>
            <a:t>can</a:t>
          </a:r>
          <a:r>
            <a:rPr lang="en-US" b="1" i="1">
              <a:latin typeface="Calibri"/>
              <a:ea typeface="Calibri" panose="020F0502020204030204" pitchFamily="34" charset="0"/>
              <a:cs typeface="Times New Roman"/>
            </a:rPr>
            <a:t> </a:t>
          </a:r>
          <a:r>
            <a:rPr lang="en-US">
              <a:latin typeface="Calibri"/>
              <a:ea typeface="Calibri" panose="020F0502020204030204" pitchFamily="34" charset="0"/>
              <a:cs typeface="Times New Roman"/>
            </a:rPr>
            <a:t>be used to draw connections to Social Studies standards. </a:t>
          </a:r>
          <a:endParaRPr lang="en-US"/>
        </a:p>
      </dgm:t>
    </dgm:pt>
    <dgm:pt modelId="{1FC4B5A7-CDD1-4BBE-AAB1-34BC001C0CD5}" type="parTrans" cxnId="{F4A83163-F3A5-405F-A6F5-D6F531180FA0}">
      <dgm:prSet/>
      <dgm:spPr/>
      <dgm:t>
        <a:bodyPr/>
        <a:lstStyle/>
        <a:p>
          <a:endParaRPr lang="en-US"/>
        </a:p>
      </dgm:t>
    </dgm:pt>
    <dgm:pt modelId="{69D02BDC-9E54-431B-9B41-3E6DE270A67F}" type="sibTrans" cxnId="{F4A83163-F3A5-405F-A6F5-D6F531180FA0}">
      <dgm:prSet/>
      <dgm:spPr/>
      <dgm:t>
        <a:bodyPr/>
        <a:lstStyle/>
        <a:p>
          <a:endParaRPr lang="en-US"/>
        </a:p>
      </dgm:t>
    </dgm:pt>
    <dgm:pt modelId="{1C046D04-D612-463B-BDC7-682462006BF1}">
      <dgm:prSet phldrT="[Text]"/>
      <dgm:spPr/>
      <dgm:t>
        <a:bodyPr/>
        <a:lstStyle/>
        <a:p>
          <a:pPr>
            <a:buChar char="•"/>
          </a:pPr>
          <a:r>
            <a:rPr lang="en-US">
              <a:latin typeface="Calibri"/>
              <a:ea typeface="Calibri" panose="020F0502020204030204" pitchFamily="34" charset="0"/>
              <a:cs typeface="Times New Roman"/>
            </a:rPr>
            <a:t>When possible, Social Studies materials </a:t>
          </a:r>
          <a:r>
            <a:rPr lang="en-US" b="0" i="0">
              <a:latin typeface="Calibri"/>
              <a:ea typeface="Calibri" panose="020F0502020204030204" pitchFamily="34" charset="0"/>
              <a:cs typeface="Times New Roman"/>
            </a:rPr>
            <a:t>can</a:t>
          </a:r>
          <a:r>
            <a:rPr lang="en-US" b="1" i="1">
              <a:latin typeface="Calibri"/>
              <a:ea typeface="Calibri" panose="020F0502020204030204" pitchFamily="34" charset="0"/>
              <a:cs typeface="Times New Roman"/>
            </a:rPr>
            <a:t> </a:t>
          </a:r>
          <a:r>
            <a:rPr lang="en-US">
              <a:latin typeface="Calibri"/>
              <a:ea typeface="Calibri" panose="020F0502020204030204" pitchFamily="34" charset="0"/>
              <a:cs typeface="Times New Roman"/>
            </a:rPr>
            <a:t>be used to draw connections to ELA standards and content. </a:t>
          </a:r>
          <a:endParaRPr lang="en-US"/>
        </a:p>
      </dgm:t>
    </dgm:pt>
    <dgm:pt modelId="{9171901E-3FE0-449E-827A-BA0C09E35E04}" type="parTrans" cxnId="{A32B7BCA-D345-48C6-8140-F776886438B4}">
      <dgm:prSet/>
      <dgm:spPr/>
      <dgm:t>
        <a:bodyPr/>
        <a:lstStyle/>
        <a:p>
          <a:endParaRPr lang="en-US"/>
        </a:p>
      </dgm:t>
    </dgm:pt>
    <dgm:pt modelId="{151B7CD7-9F47-46CB-B37D-1E20176CCCB2}" type="sibTrans" cxnId="{A32B7BCA-D345-48C6-8140-F776886438B4}">
      <dgm:prSet/>
      <dgm:spPr/>
      <dgm:t>
        <a:bodyPr/>
        <a:lstStyle/>
        <a:p>
          <a:endParaRPr lang="en-US"/>
        </a:p>
      </dgm:t>
    </dgm:pt>
    <dgm:pt modelId="{2F0E3DD0-EE28-4CE3-AD0B-F03F57B7E2DA}" type="pres">
      <dgm:prSet presAssocID="{F606A10B-E5E1-4138-A181-54DA5BA10971}" presName="Name0" presStyleCnt="0">
        <dgm:presLayoutVars>
          <dgm:chMax val="2"/>
          <dgm:chPref val="2"/>
          <dgm:animLvl val="lvl"/>
        </dgm:presLayoutVars>
      </dgm:prSet>
      <dgm:spPr/>
    </dgm:pt>
    <dgm:pt modelId="{165B6F9E-774C-462E-AAE2-D6386DA9BF2F}" type="pres">
      <dgm:prSet presAssocID="{F606A10B-E5E1-4138-A181-54DA5BA10971}" presName="LeftText" presStyleLbl="revTx" presStyleIdx="0" presStyleCnt="0">
        <dgm:presLayoutVars>
          <dgm:bulletEnabled val="1"/>
        </dgm:presLayoutVars>
      </dgm:prSet>
      <dgm:spPr/>
    </dgm:pt>
    <dgm:pt modelId="{4337513E-F1FD-4923-882D-4B6DE74ABB2B}" type="pres">
      <dgm:prSet presAssocID="{F606A10B-E5E1-4138-A181-54DA5BA10971}" presName="LeftNode" presStyleLbl="bgImgPlace1" presStyleIdx="0" presStyleCnt="2">
        <dgm:presLayoutVars>
          <dgm:chMax val="2"/>
          <dgm:chPref val="2"/>
        </dgm:presLayoutVars>
      </dgm:prSet>
      <dgm:spPr/>
    </dgm:pt>
    <dgm:pt modelId="{56171C2C-C18F-47FC-8A5F-E5BF343ABF9F}" type="pres">
      <dgm:prSet presAssocID="{F606A10B-E5E1-4138-A181-54DA5BA10971}" presName="RightText" presStyleLbl="revTx" presStyleIdx="0" presStyleCnt="0">
        <dgm:presLayoutVars>
          <dgm:bulletEnabled val="1"/>
        </dgm:presLayoutVars>
      </dgm:prSet>
      <dgm:spPr/>
    </dgm:pt>
    <dgm:pt modelId="{EC1FB7A5-40BF-4A62-B9DB-D2DAA97D87F7}" type="pres">
      <dgm:prSet presAssocID="{F606A10B-E5E1-4138-A181-54DA5BA10971}" presName="RightNode" presStyleLbl="bgImgPlace1" presStyleIdx="1" presStyleCnt="2" custLinFactNeighborX="-311" custLinFactNeighborY="-748">
        <dgm:presLayoutVars>
          <dgm:chMax val="0"/>
          <dgm:chPref val="0"/>
        </dgm:presLayoutVars>
      </dgm:prSet>
      <dgm:spPr/>
    </dgm:pt>
    <dgm:pt modelId="{0AADC328-2CB7-44F1-BCF7-04831B3EB244}" type="pres">
      <dgm:prSet presAssocID="{F606A10B-E5E1-4138-A181-54DA5BA10971}" presName="TopArrow" presStyleLbl="node1" presStyleIdx="0" presStyleCnt="2"/>
      <dgm:spPr/>
    </dgm:pt>
    <dgm:pt modelId="{6233B6A6-1F1D-47C7-BB34-D62E4414DD22}" type="pres">
      <dgm:prSet presAssocID="{F606A10B-E5E1-4138-A181-54DA5BA10971}" presName="BottomArrow" presStyleLbl="node1" presStyleIdx="1" presStyleCnt="2"/>
      <dgm:spPr/>
    </dgm:pt>
  </dgm:ptLst>
  <dgm:cxnLst>
    <dgm:cxn modelId="{A262A638-DDA6-4BF4-A8AA-E8B267C50EC4}" type="presOf" srcId="{3F7AA84B-151D-4537-A9F9-B8AE1CB3CC61}" destId="{4337513E-F1FD-4923-882D-4B6DE74ABB2B}" srcOrd="1" destOrd="0" presId="urn:microsoft.com/office/officeart/2009/layout/ReverseList"/>
    <dgm:cxn modelId="{8264D562-D744-4E14-B4C8-F144F4BFB0C5}" type="presOf" srcId="{F606A10B-E5E1-4138-A181-54DA5BA10971}" destId="{2F0E3DD0-EE28-4CE3-AD0B-F03F57B7E2DA}" srcOrd="0" destOrd="0" presId="urn:microsoft.com/office/officeart/2009/layout/ReverseList"/>
    <dgm:cxn modelId="{F4A83163-F3A5-405F-A6F5-D6F531180FA0}" srcId="{F606A10B-E5E1-4138-A181-54DA5BA10971}" destId="{3F7AA84B-151D-4537-A9F9-B8AE1CB3CC61}" srcOrd="0" destOrd="0" parTransId="{1FC4B5A7-CDD1-4BBE-AAB1-34BC001C0CD5}" sibTransId="{69D02BDC-9E54-431B-9B41-3E6DE270A67F}"/>
    <dgm:cxn modelId="{AA4EF6B1-095C-43FC-9F03-726EA35D252E}" type="presOf" srcId="{1C046D04-D612-463B-BDC7-682462006BF1}" destId="{EC1FB7A5-40BF-4A62-B9DB-D2DAA97D87F7}" srcOrd="1" destOrd="0" presId="urn:microsoft.com/office/officeart/2009/layout/ReverseList"/>
    <dgm:cxn modelId="{A32B7BCA-D345-48C6-8140-F776886438B4}" srcId="{F606A10B-E5E1-4138-A181-54DA5BA10971}" destId="{1C046D04-D612-463B-BDC7-682462006BF1}" srcOrd="1" destOrd="0" parTransId="{9171901E-3FE0-449E-827A-BA0C09E35E04}" sibTransId="{151B7CD7-9F47-46CB-B37D-1E20176CCCB2}"/>
    <dgm:cxn modelId="{AF1D2ED5-6E50-42FE-8510-76E56CC15A51}" type="presOf" srcId="{1C046D04-D612-463B-BDC7-682462006BF1}" destId="{56171C2C-C18F-47FC-8A5F-E5BF343ABF9F}" srcOrd="0" destOrd="0" presId="urn:microsoft.com/office/officeart/2009/layout/ReverseList"/>
    <dgm:cxn modelId="{5E9A43EF-46CE-4F51-9E74-EB3674DBD5AC}" type="presOf" srcId="{3F7AA84B-151D-4537-A9F9-B8AE1CB3CC61}" destId="{165B6F9E-774C-462E-AAE2-D6386DA9BF2F}" srcOrd="0" destOrd="0" presId="urn:microsoft.com/office/officeart/2009/layout/ReverseList"/>
    <dgm:cxn modelId="{DBFFAD67-BA70-4E35-9EEC-E8A4502E1BF5}" type="presParOf" srcId="{2F0E3DD0-EE28-4CE3-AD0B-F03F57B7E2DA}" destId="{165B6F9E-774C-462E-AAE2-D6386DA9BF2F}" srcOrd="0" destOrd="0" presId="urn:microsoft.com/office/officeart/2009/layout/ReverseList"/>
    <dgm:cxn modelId="{03E7C85D-2822-4025-8773-37A2422E2DD9}" type="presParOf" srcId="{2F0E3DD0-EE28-4CE3-AD0B-F03F57B7E2DA}" destId="{4337513E-F1FD-4923-882D-4B6DE74ABB2B}" srcOrd="1" destOrd="0" presId="urn:microsoft.com/office/officeart/2009/layout/ReverseList"/>
    <dgm:cxn modelId="{3642D4ED-1AED-46CF-85A2-17D236AE22F5}" type="presParOf" srcId="{2F0E3DD0-EE28-4CE3-AD0B-F03F57B7E2DA}" destId="{56171C2C-C18F-47FC-8A5F-E5BF343ABF9F}" srcOrd="2" destOrd="0" presId="urn:microsoft.com/office/officeart/2009/layout/ReverseList"/>
    <dgm:cxn modelId="{1FBB2497-40FA-4577-A665-C34ED71731D5}" type="presParOf" srcId="{2F0E3DD0-EE28-4CE3-AD0B-F03F57B7E2DA}" destId="{EC1FB7A5-40BF-4A62-B9DB-D2DAA97D87F7}" srcOrd="3" destOrd="0" presId="urn:microsoft.com/office/officeart/2009/layout/ReverseList"/>
    <dgm:cxn modelId="{903B3158-E57D-42D1-9BC6-058803AF301C}" type="presParOf" srcId="{2F0E3DD0-EE28-4CE3-AD0B-F03F57B7E2DA}" destId="{0AADC328-2CB7-44F1-BCF7-04831B3EB244}" srcOrd="4" destOrd="0" presId="urn:microsoft.com/office/officeart/2009/layout/ReverseList"/>
    <dgm:cxn modelId="{550E89D0-4872-41DC-A1B4-9A97EC4E4FF2}" type="presParOf" srcId="{2F0E3DD0-EE28-4CE3-AD0B-F03F57B7E2DA}" destId="{6233B6A6-1F1D-47C7-BB34-D62E4414DD22}"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06A10B-E5E1-4138-A181-54DA5BA10971}"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3F7AA84B-151D-4537-A9F9-B8AE1CB3CC61}">
      <dgm:prSet phldrT="[Text]"/>
      <dgm:spPr/>
      <dgm:t>
        <a:bodyPr/>
        <a:lstStyle/>
        <a:p>
          <a:pPr>
            <a:buChar char="•"/>
          </a:pPr>
          <a:r>
            <a:rPr lang="en-US">
              <a:latin typeface="Calibri"/>
              <a:ea typeface="Calibri" panose="020F0502020204030204" pitchFamily="34" charset="0"/>
              <a:cs typeface="Times New Roman"/>
            </a:rPr>
            <a:t>When possible, ELA materials </a:t>
          </a:r>
          <a:r>
            <a:rPr lang="en-US" b="0" i="0">
              <a:latin typeface="Calibri"/>
              <a:ea typeface="Calibri" panose="020F0502020204030204" pitchFamily="34" charset="0"/>
              <a:cs typeface="Times New Roman"/>
            </a:rPr>
            <a:t>can</a:t>
          </a:r>
          <a:r>
            <a:rPr lang="en-US" b="1" i="1">
              <a:latin typeface="Calibri"/>
              <a:ea typeface="Calibri" panose="020F0502020204030204" pitchFamily="34" charset="0"/>
              <a:cs typeface="Times New Roman"/>
            </a:rPr>
            <a:t> </a:t>
          </a:r>
          <a:r>
            <a:rPr lang="en-US">
              <a:latin typeface="Calibri"/>
              <a:ea typeface="Calibri" panose="020F0502020204030204" pitchFamily="34" charset="0"/>
              <a:cs typeface="Times New Roman"/>
            </a:rPr>
            <a:t>be used to draw connections to Social Studies standards. </a:t>
          </a:r>
          <a:endParaRPr lang="en-US"/>
        </a:p>
      </dgm:t>
    </dgm:pt>
    <dgm:pt modelId="{1FC4B5A7-CDD1-4BBE-AAB1-34BC001C0CD5}" type="parTrans" cxnId="{F4A83163-F3A5-405F-A6F5-D6F531180FA0}">
      <dgm:prSet/>
      <dgm:spPr/>
      <dgm:t>
        <a:bodyPr/>
        <a:lstStyle/>
        <a:p>
          <a:endParaRPr lang="en-US"/>
        </a:p>
      </dgm:t>
    </dgm:pt>
    <dgm:pt modelId="{69D02BDC-9E54-431B-9B41-3E6DE270A67F}" type="sibTrans" cxnId="{F4A83163-F3A5-405F-A6F5-D6F531180FA0}">
      <dgm:prSet/>
      <dgm:spPr/>
      <dgm:t>
        <a:bodyPr/>
        <a:lstStyle/>
        <a:p>
          <a:endParaRPr lang="en-US"/>
        </a:p>
      </dgm:t>
    </dgm:pt>
    <dgm:pt modelId="{1C046D04-D612-463B-BDC7-682462006BF1}">
      <dgm:prSet phldrT="[Text]"/>
      <dgm:spPr/>
      <dgm:t>
        <a:bodyPr/>
        <a:lstStyle/>
        <a:p>
          <a:pPr>
            <a:buChar char="•"/>
          </a:pPr>
          <a:r>
            <a:rPr lang="en-US">
              <a:latin typeface="Calibri"/>
              <a:ea typeface="Calibri" panose="020F0502020204030204" pitchFamily="34" charset="0"/>
              <a:cs typeface="Times New Roman"/>
            </a:rPr>
            <a:t>When possible, Social Studies materials </a:t>
          </a:r>
          <a:r>
            <a:rPr lang="en-US" b="0" i="0">
              <a:latin typeface="Calibri"/>
              <a:ea typeface="Calibri" panose="020F0502020204030204" pitchFamily="34" charset="0"/>
              <a:cs typeface="Times New Roman"/>
            </a:rPr>
            <a:t>can</a:t>
          </a:r>
          <a:r>
            <a:rPr lang="en-US" b="1" i="1">
              <a:latin typeface="Calibri"/>
              <a:ea typeface="Calibri" panose="020F0502020204030204" pitchFamily="34" charset="0"/>
              <a:cs typeface="Times New Roman"/>
            </a:rPr>
            <a:t> </a:t>
          </a:r>
          <a:r>
            <a:rPr lang="en-US">
              <a:latin typeface="Calibri"/>
              <a:ea typeface="Calibri" panose="020F0502020204030204" pitchFamily="34" charset="0"/>
              <a:cs typeface="Times New Roman"/>
            </a:rPr>
            <a:t>be used to draw connections to ELA standards and content. </a:t>
          </a:r>
          <a:endParaRPr lang="en-US"/>
        </a:p>
      </dgm:t>
    </dgm:pt>
    <dgm:pt modelId="{9171901E-3FE0-449E-827A-BA0C09E35E04}" type="parTrans" cxnId="{A32B7BCA-D345-48C6-8140-F776886438B4}">
      <dgm:prSet/>
      <dgm:spPr/>
      <dgm:t>
        <a:bodyPr/>
        <a:lstStyle/>
        <a:p>
          <a:endParaRPr lang="en-US"/>
        </a:p>
      </dgm:t>
    </dgm:pt>
    <dgm:pt modelId="{151B7CD7-9F47-46CB-B37D-1E20176CCCB2}" type="sibTrans" cxnId="{A32B7BCA-D345-48C6-8140-F776886438B4}">
      <dgm:prSet/>
      <dgm:spPr/>
      <dgm:t>
        <a:bodyPr/>
        <a:lstStyle/>
        <a:p>
          <a:endParaRPr lang="en-US"/>
        </a:p>
      </dgm:t>
    </dgm:pt>
    <dgm:pt modelId="{2F0E3DD0-EE28-4CE3-AD0B-F03F57B7E2DA}" type="pres">
      <dgm:prSet presAssocID="{F606A10B-E5E1-4138-A181-54DA5BA10971}" presName="Name0" presStyleCnt="0">
        <dgm:presLayoutVars>
          <dgm:chMax val="2"/>
          <dgm:chPref val="2"/>
          <dgm:animLvl val="lvl"/>
        </dgm:presLayoutVars>
      </dgm:prSet>
      <dgm:spPr/>
    </dgm:pt>
    <dgm:pt modelId="{165B6F9E-774C-462E-AAE2-D6386DA9BF2F}" type="pres">
      <dgm:prSet presAssocID="{F606A10B-E5E1-4138-A181-54DA5BA10971}" presName="LeftText" presStyleLbl="revTx" presStyleIdx="0" presStyleCnt="0">
        <dgm:presLayoutVars>
          <dgm:bulletEnabled val="1"/>
        </dgm:presLayoutVars>
      </dgm:prSet>
      <dgm:spPr/>
    </dgm:pt>
    <dgm:pt modelId="{4337513E-F1FD-4923-882D-4B6DE74ABB2B}" type="pres">
      <dgm:prSet presAssocID="{F606A10B-E5E1-4138-A181-54DA5BA10971}" presName="LeftNode" presStyleLbl="bgImgPlace1" presStyleIdx="0" presStyleCnt="2">
        <dgm:presLayoutVars>
          <dgm:chMax val="2"/>
          <dgm:chPref val="2"/>
        </dgm:presLayoutVars>
      </dgm:prSet>
      <dgm:spPr/>
    </dgm:pt>
    <dgm:pt modelId="{56171C2C-C18F-47FC-8A5F-E5BF343ABF9F}" type="pres">
      <dgm:prSet presAssocID="{F606A10B-E5E1-4138-A181-54DA5BA10971}" presName="RightText" presStyleLbl="revTx" presStyleIdx="0" presStyleCnt="0">
        <dgm:presLayoutVars>
          <dgm:bulletEnabled val="1"/>
        </dgm:presLayoutVars>
      </dgm:prSet>
      <dgm:spPr/>
    </dgm:pt>
    <dgm:pt modelId="{EC1FB7A5-40BF-4A62-B9DB-D2DAA97D87F7}" type="pres">
      <dgm:prSet presAssocID="{F606A10B-E5E1-4138-A181-54DA5BA10971}" presName="RightNode" presStyleLbl="bgImgPlace1" presStyleIdx="1" presStyleCnt="2" custLinFactNeighborX="-311" custLinFactNeighborY="-748">
        <dgm:presLayoutVars>
          <dgm:chMax val="0"/>
          <dgm:chPref val="0"/>
        </dgm:presLayoutVars>
      </dgm:prSet>
      <dgm:spPr/>
    </dgm:pt>
    <dgm:pt modelId="{0AADC328-2CB7-44F1-BCF7-04831B3EB244}" type="pres">
      <dgm:prSet presAssocID="{F606A10B-E5E1-4138-A181-54DA5BA10971}" presName="TopArrow" presStyleLbl="node1" presStyleIdx="0" presStyleCnt="2"/>
      <dgm:spPr/>
    </dgm:pt>
    <dgm:pt modelId="{6233B6A6-1F1D-47C7-BB34-D62E4414DD22}" type="pres">
      <dgm:prSet presAssocID="{F606A10B-E5E1-4138-A181-54DA5BA10971}" presName="BottomArrow" presStyleLbl="node1" presStyleIdx="1" presStyleCnt="2"/>
      <dgm:spPr/>
    </dgm:pt>
  </dgm:ptLst>
  <dgm:cxnLst>
    <dgm:cxn modelId="{A262A638-DDA6-4BF4-A8AA-E8B267C50EC4}" type="presOf" srcId="{3F7AA84B-151D-4537-A9F9-B8AE1CB3CC61}" destId="{4337513E-F1FD-4923-882D-4B6DE74ABB2B}" srcOrd="1" destOrd="0" presId="urn:microsoft.com/office/officeart/2009/layout/ReverseList"/>
    <dgm:cxn modelId="{8264D562-D744-4E14-B4C8-F144F4BFB0C5}" type="presOf" srcId="{F606A10B-E5E1-4138-A181-54DA5BA10971}" destId="{2F0E3DD0-EE28-4CE3-AD0B-F03F57B7E2DA}" srcOrd="0" destOrd="0" presId="urn:microsoft.com/office/officeart/2009/layout/ReverseList"/>
    <dgm:cxn modelId="{F4A83163-F3A5-405F-A6F5-D6F531180FA0}" srcId="{F606A10B-E5E1-4138-A181-54DA5BA10971}" destId="{3F7AA84B-151D-4537-A9F9-B8AE1CB3CC61}" srcOrd="0" destOrd="0" parTransId="{1FC4B5A7-CDD1-4BBE-AAB1-34BC001C0CD5}" sibTransId="{69D02BDC-9E54-431B-9B41-3E6DE270A67F}"/>
    <dgm:cxn modelId="{AA4EF6B1-095C-43FC-9F03-726EA35D252E}" type="presOf" srcId="{1C046D04-D612-463B-BDC7-682462006BF1}" destId="{EC1FB7A5-40BF-4A62-B9DB-D2DAA97D87F7}" srcOrd="1" destOrd="0" presId="urn:microsoft.com/office/officeart/2009/layout/ReverseList"/>
    <dgm:cxn modelId="{A32B7BCA-D345-48C6-8140-F776886438B4}" srcId="{F606A10B-E5E1-4138-A181-54DA5BA10971}" destId="{1C046D04-D612-463B-BDC7-682462006BF1}" srcOrd="1" destOrd="0" parTransId="{9171901E-3FE0-449E-827A-BA0C09E35E04}" sibTransId="{151B7CD7-9F47-46CB-B37D-1E20176CCCB2}"/>
    <dgm:cxn modelId="{AF1D2ED5-6E50-42FE-8510-76E56CC15A51}" type="presOf" srcId="{1C046D04-D612-463B-BDC7-682462006BF1}" destId="{56171C2C-C18F-47FC-8A5F-E5BF343ABF9F}" srcOrd="0" destOrd="0" presId="urn:microsoft.com/office/officeart/2009/layout/ReverseList"/>
    <dgm:cxn modelId="{5E9A43EF-46CE-4F51-9E74-EB3674DBD5AC}" type="presOf" srcId="{3F7AA84B-151D-4537-A9F9-B8AE1CB3CC61}" destId="{165B6F9E-774C-462E-AAE2-D6386DA9BF2F}" srcOrd="0" destOrd="0" presId="urn:microsoft.com/office/officeart/2009/layout/ReverseList"/>
    <dgm:cxn modelId="{DBFFAD67-BA70-4E35-9EEC-E8A4502E1BF5}" type="presParOf" srcId="{2F0E3DD0-EE28-4CE3-AD0B-F03F57B7E2DA}" destId="{165B6F9E-774C-462E-AAE2-D6386DA9BF2F}" srcOrd="0" destOrd="0" presId="urn:microsoft.com/office/officeart/2009/layout/ReverseList"/>
    <dgm:cxn modelId="{03E7C85D-2822-4025-8773-37A2422E2DD9}" type="presParOf" srcId="{2F0E3DD0-EE28-4CE3-AD0B-F03F57B7E2DA}" destId="{4337513E-F1FD-4923-882D-4B6DE74ABB2B}" srcOrd="1" destOrd="0" presId="urn:microsoft.com/office/officeart/2009/layout/ReverseList"/>
    <dgm:cxn modelId="{3642D4ED-1AED-46CF-85A2-17D236AE22F5}" type="presParOf" srcId="{2F0E3DD0-EE28-4CE3-AD0B-F03F57B7E2DA}" destId="{56171C2C-C18F-47FC-8A5F-E5BF343ABF9F}" srcOrd="2" destOrd="0" presId="urn:microsoft.com/office/officeart/2009/layout/ReverseList"/>
    <dgm:cxn modelId="{1FBB2497-40FA-4577-A665-C34ED71731D5}" type="presParOf" srcId="{2F0E3DD0-EE28-4CE3-AD0B-F03F57B7E2DA}" destId="{EC1FB7A5-40BF-4A62-B9DB-D2DAA97D87F7}" srcOrd="3" destOrd="0" presId="urn:microsoft.com/office/officeart/2009/layout/ReverseList"/>
    <dgm:cxn modelId="{903B3158-E57D-42D1-9BC6-058803AF301C}" type="presParOf" srcId="{2F0E3DD0-EE28-4CE3-AD0B-F03F57B7E2DA}" destId="{0AADC328-2CB7-44F1-BCF7-04831B3EB244}" srcOrd="4" destOrd="0" presId="urn:microsoft.com/office/officeart/2009/layout/ReverseList"/>
    <dgm:cxn modelId="{550E89D0-4872-41DC-A1B4-9A97EC4E4FF2}" type="presParOf" srcId="{2F0E3DD0-EE28-4CE3-AD0B-F03F57B7E2DA}" destId="{6233B6A6-1F1D-47C7-BB34-D62E4414DD22}"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651BB-D0B3-4AA6-ADB1-80418493D158}">
      <dsp:nvSpPr>
        <dsp:cNvPr id="0" name=""/>
        <dsp:cNvSpPr/>
      </dsp:nvSpPr>
      <dsp:spPr>
        <a:xfrm>
          <a:off x="0" y="0"/>
          <a:ext cx="11567851" cy="13488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1"/>
            </a:rPr>
            <a:t>Rhode Island General Law (RIGL) § 16-22-31 </a:t>
          </a:r>
          <a:r>
            <a:rPr lang="en-US" sz="2700" kern="1200" dirty="0">
              <a:effectLst/>
              <a:latin typeface="Aptos" panose="020B0004020202020204" pitchFamily="34" charset="0"/>
              <a:ea typeface="Aptos" panose="020B0004020202020204" pitchFamily="34" charset="0"/>
              <a:cs typeface="Times New Roman" panose="02020603050405020304" pitchFamily="18" charset="0"/>
            </a:rPr>
            <a:t>– requires development of curriculum frameworks </a:t>
          </a:r>
          <a:r>
            <a:rPr lang="en-US" sz="2700" kern="1200" dirty="0">
              <a:latin typeface="Aptos" panose="020B0004020202020204" pitchFamily="34" charset="0"/>
              <a:cs typeface="Times New Roman" panose="02020603050405020304" pitchFamily="18" charset="0"/>
            </a:rPr>
            <a:t>for mathematics, English language arts, science and  technology, history and social studies, world languages, and the arts</a:t>
          </a:r>
          <a:endParaRPr lang="en-US" sz="2700" kern="1200" dirty="0"/>
        </a:p>
      </dsp:txBody>
      <dsp:txXfrm>
        <a:off x="0" y="0"/>
        <a:ext cx="11567851" cy="1348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F5F3D-7A1F-4CE1-A2DD-4DE6E8DAA091}">
      <dsp:nvSpPr>
        <dsp:cNvPr id="0" name=""/>
        <dsp:cNvSpPr/>
      </dsp:nvSpPr>
      <dsp:spPr>
        <a:xfrm>
          <a:off x="1970" y="414410"/>
          <a:ext cx="11220097" cy="24972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effectLst/>
              <a:latin typeface="Calibri" panose="020F0502020204030204" pitchFamily="34" charset="0"/>
              <a:ea typeface="Calibri" panose="020F0502020204030204" pitchFamily="34" charset="0"/>
              <a:cs typeface="Libre Franklin" pitchFamily="2" charset="0"/>
            </a:rPr>
            <a:t>Rhode Island students will understand the world in which they live and will be prepared with the knowledge and skills to become informed, thoughtful, and active citizens in a culturally diverse democratic society and complex world.</a:t>
          </a:r>
          <a:endParaRPr lang="en-US" sz="2700" kern="1200" dirty="0"/>
        </a:p>
      </dsp:txBody>
      <dsp:txXfrm>
        <a:off x="1970" y="414410"/>
        <a:ext cx="11220097" cy="2497295"/>
      </dsp:txXfrm>
    </dsp:sp>
    <dsp:sp modelId="{85DB0BB8-77EC-4919-B85E-3AE95990555D}">
      <dsp:nvSpPr>
        <dsp:cNvPr id="0" name=""/>
        <dsp:cNvSpPr/>
      </dsp:nvSpPr>
      <dsp:spPr>
        <a:xfrm>
          <a:off x="0" y="2917441"/>
          <a:ext cx="11230711" cy="24972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Additionally, Rhode Island students will be civic ready upon graduation. A civic ready student has a strong knowledge of history, democratic processes, citizens’ rights and responsibilities, critical thinking and problem-solving skills, and is empowered to actively advocate and participate in their community. A civic ready student values having a range of perspectives, diverse communities, and promoting inclusion and equity in civic spaces.</a:t>
          </a:r>
          <a:endParaRPr lang="en-US" sz="2700" kern="1200" dirty="0"/>
        </a:p>
      </dsp:txBody>
      <dsp:txXfrm>
        <a:off x="0" y="2917441"/>
        <a:ext cx="11230711" cy="2497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513E-F1FD-4923-882D-4B6DE74ABB2B}">
      <dsp:nvSpPr>
        <dsp:cNvPr id="0" name=""/>
        <dsp:cNvSpPr/>
      </dsp:nvSpPr>
      <dsp:spPr>
        <a:xfrm rot="16200000">
          <a:off x="1209392" y="1645161"/>
          <a:ext cx="3483661" cy="2128886"/>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146050" rIns="131445" bIns="146050" numCol="1" spcCol="1270" anchor="t" anchorCtr="0">
          <a:noAutofit/>
        </a:bodyPr>
        <a:lstStyle/>
        <a:p>
          <a:pPr marL="0" lvl="0" indent="0" algn="l" defTabSz="1022350">
            <a:lnSpc>
              <a:spcPct val="90000"/>
            </a:lnSpc>
            <a:spcBef>
              <a:spcPct val="0"/>
            </a:spcBef>
            <a:spcAft>
              <a:spcPct val="35000"/>
            </a:spcAft>
            <a:buNone/>
          </a:pPr>
          <a:r>
            <a:rPr lang="en-US" sz="2300" kern="1200">
              <a:latin typeface="Calibri"/>
              <a:ea typeface="Calibri" panose="020F0502020204030204" pitchFamily="34" charset="0"/>
              <a:cs typeface="Times New Roman"/>
            </a:rPr>
            <a:t>When possible, ELA materials </a:t>
          </a:r>
          <a:r>
            <a:rPr lang="en-US" sz="2300" b="0" i="0" kern="1200">
              <a:latin typeface="Calibri"/>
              <a:ea typeface="Calibri" panose="020F0502020204030204" pitchFamily="34" charset="0"/>
              <a:cs typeface="Times New Roman"/>
            </a:rPr>
            <a:t>can</a:t>
          </a:r>
          <a:r>
            <a:rPr lang="en-US" sz="2300" b="1" i="1" kern="1200">
              <a:latin typeface="Calibri"/>
              <a:ea typeface="Calibri" panose="020F0502020204030204" pitchFamily="34" charset="0"/>
              <a:cs typeface="Times New Roman"/>
            </a:rPr>
            <a:t> </a:t>
          </a:r>
          <a:r>
            <a:rPr lang="en-US" sz="2300" kern="1200">
              <a:latin typeface="Calibri"/>
              <a:ea typeface="Calibri" panose="020F0502020204030204" pitchFamily="34" charset="0"/>
              <a:cs typeface="Times New Roman"/>
            </a:rPr>
            <a:t>be used to draw connections to Social Studies standards. </a:t>
          </a:r>
          <a:endParaRPr lang="en-US" sz="2300" kern="1200"/>
        </a:p>
      </dsp:txBody>
      <dsp:txXfrm rot="5400000">
        <a:off x="1990721" y="1071716"/>
        <a:ext cx="2024944" cy="3275777"/>
      </dsp:txXfrm>
    </dsp:sp>
    <dsp:sp modelId="{EC1FB7A5-40BF-4A62-B9DB-D2DAA97D87F7}">
      <dsp:nvSpPr>
        <dsp:cNvPr id="0" name=""/>
        <dsp:cNvSpPr/>
      </dsp:nvSpPr>
      <dsp:spPr>
        <a:xfrm rot="5400000">
          <a:off x="3428326" y="1619103"/>
          <a:ext cx="3483661" cy="2128886"/>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45" tIns="146050" rIns="87630" bIns="146050" numCol="1" spcCol="1270" anchor="t" anchorCtr="0">
          <a:noAutofit/>
        </a:bodyPr>
        <a:lstStyle/>
        <a:p>
          <a:pPr marL="0" lvl="0" indent="0" algn="l" defTabSz="1022350">
            <a:lnSpc>
              <a:spcPct val="90000"/>
            </a:lnSpc>
            <a:spcBef>
              <a:spcPct val="0"/>
            </a:spcBef>
            <a:spcAft>
              <a:spcPct val="35000"/>
            </a:spcAft>
            <a:buNone/>
          </a:pPr>
          <a:r>
            <a:rPr lang="en-US" sz="2300" kern="1200">
              <a:latin typeface="Calibri"/>
              <a:ea typeface="Calibri" panose="020F0502020204030204" pitchFamily="34" charset="0"/>
              <a:cs typeface="Times New Roman"/>
            </a:rPr>
            <a:t>When possible, Social Studies materials </a:t>
          </a:r>
          <a:r>
            <a:rPr lang="en-US" sz="2300" b="0" i="0" kern="1200">
              <a:latin typeface="Calibri"/>
              <a:ea typeface="Calibri" panose="020F0502020204030204" pitchFamily="34" charset="0"/>
              <a:cs typeface="Times New Roman"/>
            </a:rPr>
            <a:t>can</a:t>
          </a:r>
          <a:r>
            <a:rPr lang="en-US" sz="2300" b="1" i="1" kern="1200">
              <a:latin typeface="Calibri"/>
              <a:ea typeface="Calibri" panose="020F0502020204030204" pitchFamily="34" charset="0"/>
              <a:cs typeface="Times New Roman"/>
            </a:rPr>
            <a:t> </a:t>
          </a:r>
          <a:r>
            <a:rPr lang="en-US" sz="2300" kern="1200">
              <a:latin typeface="Calibri"/>
              <a:ea typeface="Calibri" panose="020F0502020204030204" pitchFamily="34" charset="0"/>
              <a:cs typeface="Times New Roman"/>
            </a:rPr>
            <a:t>be used to draw connections to ELA standards and content. </a:t>
          </a:r>
          <a:endParaRPr lang="en-US" sz="2300" kern="1200"/>
        </a:p>
      </dsp:txBody>
      <dsp:txXfrm rot="-5400000">
        <a:off x="4105713" y="1045658"/>
        <a:ext cx="2024944" cy="3275777"/>
      </dsp:txXfrm>
    </dsp:sp>
    <dsp:sp modelId="{0AADC328-2CB7-44F1-BCF7-04831B3EB244}">
      <dsp:nvSpPr>
        <dsp:cNvPr id="0" name=""/>
        <dsp:cNvSpPr/>
      </dsp:nvSpPr>
      <dsp:spPr>
        <a:xfrm>
          <a:off x="2951004" y="0"/>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3B6A6-1F1D-47C7-BB34-D62E4414DD22}">
      <dsp:nvSpPr>
        <dsp:cNvPr id="0" name=""/>
        <dsp:cNvSpPr/>
      </dsp:nvSpPr>
      <dsp:spPr>
        <a:xfrm rot="10800000">
          <a:off x="2951004" y="3193220"/>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513E-F1FD-4923-882D-4B6DE74ABB2B}">
      <dsp:nvSpPr>
        <dsp:cNvPr id="0" name=""/>
        <dsp:cNvSpPr/>
      </dsp:nvSpPr>
      <dsp:spPr>
        <a:xfrm rot="16200000">
          <a:off x="1209392" y="1645161"/>
          <a:ext cx="3483661" cy="2128886"/>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146050" rIns="131445" bIns="146050" numCol="1" spcCol="1270" anchor="t" anchorCtr="0">
          <a:noAutofit/>
        </a:bodyPr>
        <a:lstStyle/>
        <a:p>
          <a:pPr marL="0" lvl="0" indent="0" algn="l" defTabSz="1022350">
            <a:lnSpc>
              <a:spcPct val="90000"/>
            </a:lnSpc>
            <a:spcBef>
              <a:spcPct val="0"/>
            </a:spcBef>
            <a:spcAft>
              <a:spcPct val="35000"/>
            </a:spcAft>
            <a:buNone/>
          </a:pPr>
          <a:r>
            <a:rPr lang="en-US" sz="2300" kern="1200">
              <a:latin typeface="Calibri"/>
              <a:ea typeface="Calibri" panose="020F0502020204030204" pitchFamily="34" charset="0"/>
              <a:cs typeface="Times New Roman"/>
            </a:rPr>
            <a:t>When possible, ELA materials </a:t>
          </a:r>
          <a:r>
            <a:rPr lang="en-US" sz="2300" b="0" i="0" kern="1200">
              <a:latin typeface="Calibri"/>
              <a:ea typeface="Calibri" panose="020F0502020204030204" pitchFamily="34" charset="0"/>
              <a:cs typeface="Times New Roman"/>
            </a:rPr>
            <a:t>can</a:t>
          </a:r>
          <a:r>
            <a:rPr lang="en-US" sz="2300" b="1" i="1" kern="1200">
              <a:latin typeface="Calibri"/>
              <a:ea typeface="Calibri" panose="020F0502020204030204" pitchFamily="34" charset="0"/>
              <a:cs typeface="Times New Roman"/>
            </a:rPr>
            <a:t> </a:t>
          </a:r>
          <a:r>
            <a:rPr lang="en-US" sz="2300" kern="1200">
              <a:latin typeface="Calibri"/>
              <a:ea typeface="Calibri" panose="020F0502020204030204" pitchFamily="34" charset="0"/>
              <a:cs typeface="Times New Roman"/>
            </a:rPr>
            <a:t>be used to draw connections to Social Studies standards. </a:t>
          </a:r>
          <a:endParaRPr lang="en-US" sz="2300" kern="1200"/>
        </a:p>
      </dsp:txBody>
      <dsp:txXfrm rot="5400000">
        <a:off x="1990721" y="1071716"/>
        <a:ext cx="2024944" cy="3275777"/>
      </dsp:txXfrm>
    </dsp:sp>
    <dsp:sp modelId="{EC1FB7A5-40BF-4A62-B9DB-D2DAA97D87F7}">
      <dsp:nvSpPr>
        <dsp:cNvPr id="0" name=""/>
        <dsp:cNvSpPr/>
      </dsp:nvSpPr>
      <dsp:spPr>
        <a:xfrm rot="5400000">
          <a:off x="3428326" y="1619103"/>
          <a:ext cx="3483661" cy="2128886"/>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1445" tIns="146050" rIns="87630" bIns="146050" numCol="1" spcCol="1270" anchor="t" anchorCtr="0">
          <a:noAutofit/>
        </a:bodyPr>
        <a:lstStyle/>
        <a:p>
          <a:pPr marL="0" lvl="0" indent="0" algn="l" defTabSz="1022350">
            <a:lnSpc>
              <a:spcPct val="90000"/>
            </a:lnSpc>
            <a:spcBef>
              <a:spcPct val="0"/>
            </a:spcBef>
            <a:spcAft>
              <a:spcPct val="35000"/>
            </a:spcAft>
            <a:buNone/>
          </a:pPr>
          <a:r>
            <a:rPr lang="en-US" sz="2300" kern="1200">
              <a:latin typeface="Calibri"/>
              <a:ea typeface="Calibri" panose="020F0502020204030204" pitchFamily="34" charset="0"/>
              <a:cs typeface="Times New Roman"/>
            </a:rPr>
            <a:t>When possible, Social Studies materials </a:t>
          </a:r>
          <a:r>
            <a:rPr lang="en-US" sz="2300" b="0" i="0" kern="1200">
              <a:latin typeface="Calibri"/>
              <a:ea typeface="Calibri" panose="020F0502020204030204" pitchFamily="34" charset="0"/>
              <a:cs typeface="Times New Roman"/>
            </a:rPr>
            <a:t>can</a:t>
          </a:r>
          <a:r>
            <a:rPr lang="en-US" sz="2300" b="1" i="1" kern="1200">
              <a:latin typeface="Calibri"/>
              <a:ea typeface="Calibri" panose="020F0502020204030204" pitchFamily="34" charset="0"/>
              <a:cs typeface="Times New Roman"/>
            </a:rPr>
            <a:t> </a:t>
          </a:r>
          <a:r>
            <a:rPr lang="en-US" sz="2300" kern="1200">
              <a:latin typeface="Calibri"/>
              <a:ea typeface="Calibri" panose="020F0502020204030204" pitchFamily="34" charset="0"/>
              <a:cs typeface="Times New Roman"/>
            </a:rPr>
            <a:t>be used to draw connections to ELA standards and content. </a:t>
          </a:r>
          <a:endParaRPr lang="en-US" sz="2300" kern="1200"/>
        </a:p>
      </dsp:txBody>
      <dsp:txXfrm rot="-5400000">
        <a:off x="4105713" y="1045658"/>
        <a:ext cx="2024944" cy="3275777"/>
      </dsp:txXfrm>
    </dsp:sp>
    <dsp:sp modelId="{0AADC328-2CB7-44F1-BCF7-04831B3EB244}">
      <dsp:nvSpPr>
        <dsp:cNvPr id="0" name=""/>
        <dsp:cNvSpPr/>
      </dsp:nvSpPr>
      <dsp:spPr>
        <a:xfrm>
          <a:off x="2951004" y="0"/>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3B6A6-1F1D-47C7-BB34-D62E4414DD22}">
      <dsp:nvSpPr>
        <dsp:cNvPr id="0" name=""/>
        <dsp:cNvSpPr/>
      </dsp:nvSpPr>
      <dsp:spPr>
        <a:xfrm rot="10800000">
          <a:off x="2951004" y="3193220"/>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28440" cy="351737"/>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65809" y="0"/>
            <a:ext cx="4028440" cy="351737"/>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664"/>
            <a:ext cx="4028440" cy="351736"/>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ide.ri.gov/insideride/rideoffices/collegeandcareerreadiness.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a6c788971_0_103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a6c788971_0_1031:notes"/>
          <p:cNvSpPr txBox="1">
            <a:spLocks noGrp="1"/>
          </p:cNvSpPr>
          <p:nvPr>
            <p:ph type="body" idx="1"/>
          </p:nvPr>
        </p:nvSpPr>
        <p:spPr>
          <a:xfrm>
            <a:off x="929640" y="3373755"/>
            <a:ext cx="7436961" cy="276045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4" name="Google Shape;644;gaa6c788971_0_1031:notes"/>
          <p:cNvSpPr txBox="1">
            <a:spLocks noGrp="1"/>
          </p:cNvSpPr>
          <p:nvPr>
            <p:ph type="sldNum" idx="12"/>
          </p:nvPr>
        </p:nvSpPr>
        <p:spPr>
          <a:xfrm>
            <a:off x="5265809" y="6658664"/>
            <a:ext cx="4028387" cy="351787"/>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started to build a framework around the </a:t>
            </a:r>
            <a:r>
              <a:rPr lang="en-US" i="1" dirty="0"/>
              <a:t>Standards</a:t>
            </a:r>
            <a:r>
              <a:rPr lang="en-US" dirty="0"/>
              <a:t> themselves, you will find part of this section repeats what is outlined in the </a:t>
            </a:r>
            <a:r>
              <a:rPr lang="en-US" i="1" dirty="0"/>
              <a:t>Standards </a:t>
            </a:r>
            <a:r>
              <a:rPr lang="en-US" dirty="0"/>
              <a:t>document. The organization of the </a:t>
            </a:r>
            <a:r>
              <a:rPr lang="en-US" i="1" dirty="0"/>
              <a:t>Standards</a:t>
            </a:r>
            <a:r>
              <a:rPr lang="en-US" dirty="0"/>
              <a:t> is reiterated here because much of this informs the guidance in the C</a:t>
            </a:r>
            <a:r>
              <a:rPr lang="en-US" i="1" dirty="0"/>
              <a:t>urriculum Framework </a:t>
            </a:r>
            <a:r>
              <a:rPr lang="en-US" dirty="0"/>
              <a:t>document surrounding instruction, curriculum, and assessment. This includes the explanation of the twelve Anchor Standards and how those work with each grade’s content standards and the standards within the five model high school courses. The ways inquiry, levels of rigor, and cultural responsiveness are embedded throughout the standards is also explained. Sinch much of this part of the </a:t>
            </a:r>
            <a:r>
              <a:rPr lang="en-US" i="1" dirty="0"/>
              <a:t>Curriculum Framework</a:t>
            </a:r>
            <a:r>
              <a:rPr lang="en-US" dirty="0"/>
              <a:t> was covered in the informational sessions about the Standards, it is not going to be repeated here. You are welcome to find the recording of that session on our website. You are also welcome to contact RIDE at the email address at the end of this slide deck if you have any questions about this part of section 2.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254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a6c788971_0_98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aa6c788971_0_986:notes"/>
          <p:cNvSpPr txBox="1">
            <a:spLocks noGrp="1"/>
          </p:cNvSpPr>
          <p:nvPr>
            <p:ph type="body" idx="1"/>
          </p:nvPr>
        </p:nvSpPr>
        <p:spPr>
          <a:xfrm>
            <a:off x="929640" y="3373755"/>
            <a:ext cx="7436961" cy="2760452"/>
          </a:xfrm>
          <a:prstGeom prst="rect">
            <a:avLst/>
          </a:prstGeom>
        </p:spPr>
        <p:txBody>
          <a:bodyPr spcFirstLastPara="1" wrap="square" lIns="93175" tIns="46575" rIns="93175" bIns="46575" anchor="t" anchorCtr="0">
            <a:noAutofit/>
          </a:bodyPr>
          <a:lstStyle/>
          <a:p>
            <a:pPr marL="0" indent="0"/>
            <a:r>
              <a:rPr lang="en-US" dirty="0"/>
              <a:t>Another thing to remember from </a:t>
            </a:r>
            <a:r>
              <a:rPr lang="en-US" b="0" i="0" u="none" strike="noStrike" cap="none" dirty="0">
                <a:effectLst/>
                <a:sym typeface="Calibri"/>
              </a:rPr>
              <a:t>the </a:t>
            </a:r>
            <a:r>
              <a:rPr lang="en-US" i="1" dirty="0"/>
              <a:t>Standards </a:t>
            </a:r>
            <a:r>
              <a:rPr lang="en-US" dirty="0"/>
              <a:t>document </a:t>
            </a:r>
            <a:r>
              <a:rPr lang="en-US" b="0" i="0" u="none" strike="noStrike" cap="none" dirty="0">
                <a:effectLst/>
                <a:sym typeface="Calibri"/>
              </a:rPr>
              <a:t>and to </a:t>
            </a:r>
            <a:r>
              <a:rPr lang="en-US" dirty="0"/>
              <a:t>keep in mind </a:t>
            </a:r>
            <a:r>
              <a:rPr lang="en-US" b="0" i="0" u="none" strike="noStrike" cap="none" dirty="0">
                <a:effectLst/>
                <a:sym typeface="Calibri"/>
              </a:rPr>
              <a:t>throughout </a:t>
            </a:r>
            <a:r>
              <a:rPr lang="en-US" i="1" dirty="0"/>
              <a:t>Curriculum Framework </a:t>
            </a:r>
            <a:r>
              <a:rPr lang="en-US" dirty="0"/>
              <a:t>is </a:t>
            </a:r>
            <a:r>
              <a:rPr lang="en-US" b="0" i="0" u="none" strike="noStrike" cap="none" dirty="0">
                <a:effectLst/>
                <a:sym typeface="Calibri"/>
              </a:rPr>
              <a:t>the </a:t>
            </a:r>
            <a:r>
              <a:rPr lang="en-US" dirty="0"/>
              <a:t>structure </a:t>
            </a:r>
            <a:r>
              <a:rPr lang="en-US" b="0" i="0" u="none" strike="noStrike" cap="none" dirty="0">
                <a:effectLst/>
                <a:sym typeface="Calibri"/>
              </a:rPr>
              <a:t>of </a:t>
            </a:r>
            <a:r>
              <a:rPr lang="en-US" dirty="0"/>
              <a:t>the </a:t>
            </a:r>
            <a:r>
              <a:rPr lang="en-US" b="0" i="0" u="none" strike="noStrike" cap="none" dirty="0">
                <a:effectLst/>
                <a:sym typeface="Calibri"/>
              </a:rPr>
              <a:t>content standards.</a:t>
            </a:r>
            <a:r>
              <a:rPr lang="en-US" dirty="0"/>
              <a:t> Remember that </a:t>
            </a:r>
            <a:r>
              <a:rPr lang="en-US" b="0" i="0" u="none" strike="noStrike" cap="none" dirty="0">
                <a:effectLst/>
                <a:sym typeface="Calibri"/>
              </a:rPr>
              <a:t>for each grade</a:t>
            </a:r>
            <a:r>
              <a:rPr lang="en-US" dirty="0"/>
              <a:t> and model high school </a:t>
            </a:r>
            <a:r>
              <a:rPr lang="en-US" b="0" i="0" u="none" strike="noStrike" cap="none" dirty="0">
                <a:effectLst/>
                <a:sym typeface="Calibri"/>
              </a:rPr>
              <a:t>course, the standards </a:t>
            </a:r>
            <a:r>
              <a:rPr lang="en-US" dirty="0"/>
              <a:t>are grouped into </a:t>
            </a:r>
            <a:r>
              <a:rPr lang="en-US" b="0" i="0" u="none" strike="noStrike" cap="none" dirty="0">
                <a:effectLst/>
                <a:sym typeface="Calibri"/>
              </a:rPr>
              <a:t>inquiry </a:t>
            </a:r>
            <a:r>
              <a:rPr lang="en-US" dirty="0"/>
              <a:t>topics with </a:t>
            </a:r>
            <a:r>
              <a:rPr lang="en-US" b="0" i="0" u="none" strike="noStrike" cap="none" dirty="0">
                <a:effectLst/>
                <a:sym typeface="Calibri"/>
              </a:rPr>
              <a:t>a compelling question </a:t>
            </a:r>
            <a:r>
              <a:rPr lang="en-US" dirty="0"/>
              <a:t>for </a:t>
            </a:r>
            <a:r>
              <a:rPr lang="en-US" b="0" i="0" u="none" strike="noStrike" cap="none" dirty="0">
                <a:effectLst/>
                <a:sym typeface="Calibri"/>
              </a:rPr>
              <a:t>each topic.</a:t>
            </a:r>
            <a:endParaRPr lang="en-US" b="0" i="0" u="none" strike="noStrike" cap="none" dirty="0">
              <a:effectLst/>
            </a:endParaRPr>
          </a:p>
        </p:txBody>
      </p:sp>
      <p:sp>
        <p:nvSpPr>
          <p:cNvPr id="503" name="Google Shape;503;gaa6c788971_0_986:notes"/>
          <p:cNvSpPr txBox="1">
            <a:spLocks noGrp="1"/>
          </p:cNvSpPr>
          <p:nvPr>
            <p:ph type="sldNum" idx="12"/>
          </p:nvPr>
        </p:nvSpPr>
        <p:spPr>
          <a:xfrm>
            <a:off x="5265809" y="6658664"/>
            <a:ext cx="4028387" cy="351787"/>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78115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a6c788971_0_98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aa6c788971_0_986:notes"/>
          <p:cNvSpPr txBox="1">
            <a:spLocks noGrp="1"/>
          </p:cNvSpPr>
          <p:nvPr>
            <p:ph type="body" idx="1"/>
          </p:nvPr>
        </p:nvSpPr>
        <p:spPr>
          <a:xfrm>
            <a:off x="929640" y="3373755"/>
            <a:ext cx="7436961" cy="2760452"/>
          </a:xfrm>
          <a:prstGeom prst="rect">
            <a:avLst/>
          </a:prstGeom>
        </p:spPr>
        <p:txBody>
          <a:bodyPr spcFirstLastPara="1" wrap="square" lIns="93175" tIns="46575" rIns="93175" bIns="46575" anchor="t" anchorCtr="0">
            <a:noAutofit/>
          </a:bodyPr>
          <a:lstStyle/>
          <a:p>
            <a:pPr marL="0" indent="0"/>
            <a:r>
              <a:rPr lang="en-US" b="0" i="0" u="none" strike="noStrike" cap="none" dirty="0">
                <a:effectLst/>
                <a:sym typeface="Calibri"/>
              </a:rPr>
              <a:t>Each </a:t>
            </a:r>
            <a:r>
              <a:rPr lang="en-US" dirty="0"/>
              <a:t>standard </a:t>
            </a:r>
            <a:r>
              <a:rPr lang="en-US" b="0" i="0" u="none" strike="noStrike" cap="none" dirty="0">
                <a:effectLst/>
                <a:sym typeface="Calibri"/>
              </a:rPr>
              <a:t>is </a:t>
            </a:r>
            <a:r>
              <a:rPr lang="en-US" dirty="0"/>
              <a:t>then unpacked through </a:t>
            </a:r>
            <a:r>
              <a:rPr lang="en-US" b="0" i="0" u="none" strike="noStrike" cap="none" dirty="0">
                <a:effectLst/>
                <a:sym typeface="Calibri"/>
              </a:rPr>
              <a:t>a table. </a:t>
            </a:r>
            <a:r>
              <a:rPr lang="en-US" dirty="0"/>
              <a:t>The </a:t>
            </a:r>
            <a:r>
              <a:rPr lang="en-US" b="0" i="0" u="none" strike="noStrike" cap="none" dirty="0">
                <a:effectLst/>
                <a:sym typeface="Calibri"/>
              </a:rPr>
              <a:t>table</a:t>
            </a:r>
            <a:r>
              <a:rPr lang="en-US" dirty="0"/>
              <a:t> shows </a:t>
            </a:r>
            <a:r>
              <a:rPr lang="en-US" b="0" i="0" u="none" strike="noStrike" cap="none" dirty="0">
                <a:effectLst/>
                <a:sym typeface="Calibri"/>
              </a:rPr>
              <a:t>how each content standard </a:t>
            </a:r>
            <a:r>
              <a:rPr lang="en-US" dirty="0"/>
              <a:t>relates </a:t>
            </a:r>
            <a:r>
              <a:rPr lang="en-US" b="0" i="0" u="none" strike="noStrike" cap="none" dirty="0">
                <a:effectLst/>
                <a:sym typeface="Calibri"/>
              </a:rPr>
              <a:t>to the anchor standards, </a:t>
            </a:r>
            <a:r>
              <a:rPr lang="en-US" dirty="0"/>
              <a:t>includes </a:t>
            </a:r>
            <a:r>
              <a:rPr lang="en-US" b="0" i="0" u="none" strike="noStrike" cap="none" dirty="0">
                <a:effectLst/>
                <a:sym typeface="Calibri"/>
              </a:rPr>
              <a:t>guiding questions for instruction, and learning assessment objectives. </a:t>
            </a:r>
            <a:r>
              <a:rPr lang="en-US" dirty="0"/>
              <a:t>You will see </a:t>
            </a:r>
            <a:r>
              <a:rPr lang="en-US" b="0" i="0" u="none" strike="noStrike" cap="none" dirty="0">
                <a:effectLst/>
                <a:sym typeface="Calibri"/>
              </a:rPr>
              <a:t>the </a:t>
            </a:r>
            <a:r>
              <a:rPr lang="en-US" dirty="0"/>
              <a:t>components </a:t>
            </a:r>
            <a:r>
              <a:rPr lang="en-US" b="0" i="0" u="none" strike="noStrike" cap="none" dirty="0">
                <a:effectLst/>
                <a:sym typeface="Calibri"/>
              </a:rPr>
              <a:t>of the </a:t>
            </a:r>
            <a:r>
              <a:rPr lang="en-US" dirty="0"/>
              <a:t>standards table being used within components </a:t>
            </a:r>
            <a:r>
              <a:rPr lang="en-US" b="0" i="0" u="none" strike="noStrike" cap="none" dirty="0">
                <a:effectLst/>
                <a:sym typeface="Calibri"/>
              </a:rPr>
              <a:t>of the </a:t>
            </a:r>
            <a:r>
              <a:rPr lang="en-US" i="1" dirty="0"/>
              <a:t>Curriculum Framework</a:t>
            </a:r>
            <a:r>
              <a:rPr lang="en-US" dirty="0"/>
              <a:t> </a:t>
            </a:r>
            <a:r>
              <a:rPr lang="en-US" b="0" i="0" u="none" strike="noStrike" cap="none" dirty="0">
                <a:effectLst/>
                <a:sym typeface="Calibri"/>
              </a:rPr>
              <a:t>and </a:t>
            </a:r>
            <a:r>
              <a:rPr lang="en-US" dirty="0"/>
              <a:t>this presentation</a:t>
            </a:r>
            <a:r>
              <a:rPr lang="en-US" b="0" i="0" u="none" strike="noStrike" cap="none" dirty="0">
                <a:effectLst/>
                <a:sym typeface="Calibri"/>
              </a:rPr>
              <a:t>.</a:t>
            </a:r>
            <a:endParaRPr lang="en-US" b="0" i="0" u="none" strike="noStrike" cap="none" dirty="0">
              <a:effectLst/>
            </a:endParaRPr>
          </a:p>
        </p:txBody>
      </p:sp>
      <p:sp>
        <p:nvSpPr>
          <p:cNvPr id="503" name="Google Shape;503;gaa6c788971_0_986:notes"/>
          <p:cNvSpPr txBox="1">
            <a:spLocks noGrp="1"/>
          </p:cNvSpPr>
          <p:nvPr>
            <p:ph type="sldNum" idx="12"/>
          </p:nvPr>
        </p:nvSpPr>
        <p:spPr>
          <a:xfrm>
            <a:off x="5265809" y="6658664"/>
            <a:ext cx="4028387" cy="351787"/>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83789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 – In addition to the natural correlation to ELA/Literacy standards in reading, writing, listening, and speaking about topics while building content knowledge, we have created a document outlining ways that elementary and middle school ELA HQIM  connects with the </a:t>
            </a:r>
            <a:r>
              <a:rPr lang="en-US" i="1" dirty="0"/>
              <a:t>RI Social Studies Standards</a:t>
            </a:r>
            <a:r>
              <a:rPr lang="en-US" dirty="0"/>
              <a:t>.</a:t>
            </a:r>
          </a:p>
          <a:p>
            <a:endParaRPr lang="en-US" dirty="0"/>
          </a:p>
          <a:p>
            <a:r>
              <a:rPr lang="en-US" dirty="0"/>
              <a:t>Math and Science - There are mathematical practices and social studies concepts that apply to all grade levels and contribute to a student’s overall critical thinking skills development in a comprehensive education. Similarly, there are science and engineering practices and cross-cutting concepts that correlate well with social studies concepts.  Students engage with these practices and concepts at deepening and more complex levels as they progress through the grades. There are also areas where social studies content connects directly with mathematical or science standards that provide opportunities for cross-disciplinary understanding. RIDE has created two documents that outline the connections between the mathematics and social studies standards and the science and social studies standards.</a:t>
            </a:r>
          </a:p>
          <a:p>
            <a:endParaRPr lang="en-US" dirty="0"/>
          </a:p>
          <a:p>
            <a:r>
              <a:rPr lang="en-US" dirty="0"/>
              <a:t>In addition, the </a:t>
            </a:r>
            <a:r>
              <a:rPr lang="en-US" i="1" dirty="0"/>
              <a:t>Curriculum Framework</a:t>
            </a:r>
            <a:r>
              <a:rPr lang="en-US" dirty="0"/>
              <a:t> outlines connections with World-Readiness Standards for Learning Languages, Arts Standards, SEL Standards, and WIDA ELD standards.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97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Terminology</a:t>
            </a:r>
            <a:br>
              <a:rPr lang="en-US" dirty="0"/>
            </a:br>
            <a:r>
              <a:rPr lang="en-US" dirty="0"/>
              <a:t>You may have noticed that some terminology used within the </a:t>
            </a:r>
            <a:r>
              <a:rPr lang="en-US" i="1" dirty="0"/>
              <a:t>Standards </a:t>
            </a:r>
            <a:r>
              <a:rPr lang="en-US" dirty="0"/>
              <a:t>document may not be what is typically found in curriculum or instructional materials. Language is constantly evolving, and we attempted to use terminology that is currently most accepted, for instance using “Indigenous,” “unhoused,” or “enslaved.” Our choices are further explained in the </a:t>
            </a:r>
            <a:r>
              <a:rPr lang="en-US" i="1" dirty="0"/>
              <a:t>Curriculum Framework</a:t>
            </a:r>
            <a:r>
              <a:rPr lang="en-US" dirty="0"/>
              <a:t> document. Please keep in mind that not only may terms be different within instructional materials, but you and your students may come across older, outdated terminology when exploring primary and secondary sources.</a:t>
            </a:r>
          </a:p>
          <a:p>
            <a:endParaRPr lang="en-US" dirty="0"/>
          </a:p>
          <a:p>
            <a:r>
              <a:rPr lang="en-US" dirty="0"/>
              <a:t>Sequencing</a:t>
            </a:r>
            <a:br>
              <a:rPr lang="en-US" dirty="0"/>
            </a:br>
            <a:r>
              <a:rPr lang="en-US" dirty="0"/>
              <a:t>The </a:t>
            </a:r>
            <a:r>
              <a:rPr lang="en-US" i="1" dirty="0"/>
              <a:t>Standards </a:t>
            </a:r>
            <a:r>
              <a:rPr lang="en-US" dirty="0"/>
              <a:t>determine what topics are covered within certain grades, and the standards are presented within a scope &amp; sequence, under Inquiry Topics. It is not necessary to find a curriculum that exactly matches the sequence as outlined nor is it always necessary for teachers to follow the sequence. The standards allow teachers some flexibility to implement the curriculum as long as the standards outlined in that grade or high school course are met.  </a:t>
            </a:r>
          </a:p>
          <a:p>
            <a:r>
              <a:rPr lang="en-US" dirty="0"/>
              <a:t>For example, kindergarten’s Inquiry Topic 4 is sequenced so that students first learn about families around the world, then schools around the world, and finally neighborhoods around the world. Teachers could instead choose to have students explore a family, school, and neighborhood in one location in the world before exploring a family, school, and neighborhood in another location depending on curriculum and resources. Either way, students will still meet the three standards in that topic. </a:t>
            </a:r>
          </a:p>
          <a:p>
            <a:r>
              <a:rPr lang="en-US" dirty="0"/>
              <a:t>Similarly, if the standards are presented thematically, teachers may choose to instead explore the topics chronologically or vice versa.</a:t>
            </a:r>
          </a:p>
          <a:p>
            <a:endParaRPr lang="en-US" dirty="0"/>
          </a:p>
          <a:p>
            <a:r>
              <a:rPr lang="en-US" dirty="0"/>
              <a:t>Elementary, Middle , High</a:t>
            </a:r>
            <a:br>
              <a:rPr lang="en-US" dirty="0"/>
            </a:br>
            <a:r>
              <a:rPr lang="en-US" dirty="0"/>
              <a:t>The </a:t>
            </a:r>
            <a:r>
              <a:rPr lang="en-US" i="1" dirty="0"/>
              <a:t>Curriculum Framework </a:t>
            </a:r>
            <a:r>
              <a:rPr lang="en-US" dirty="0"/>
              <a:t>also lays out expectations for implementing the </a:t>
            </a:r>
            <a:r>
              <a:rPr lang="en-US" i="1" dirty="0"/>
              <a:t>Standards</a:t>
            </a:r>
            <a:r>
              <a:rPr lang="en-US" dirty="0"/>
              <a:t> in elementary, middle, and high school. These include scheduling and pacing of elementary content, integration with ELA, and high school courses and credits. We highly recommend that elementary, middle, and high school teams meet to discuss the full spectrum of a student’s social studies K-12 experience and are familiar with the </a:t>
            </a:r>
            <a:r>
              <a:rPr lang="en-US" i="1" dirty="0"/>
              <a:t>Standards</a:t>
            </a:r>
            <a:r>
              <a:rPr lang="en-US" dirty="0"/>
              <a:t> across the grades. This familiarity and teamwork will help teams plan as implementation is phased in within a district.</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08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much of the </a:t>
            </a:r>
            <a:r>
              <a:rPr lang="en-US" i="1" dirty="0"/>
              <a:t>Social Studies Curriculum Framework </a:t>
            </a:r>
            <a:r>
              <a:rPr lang="en-US" dirty="0"/>
              <a:t>pertains to Kindergarten through high school, there are subsections to Section 2 of the </a:t>
            </a:r>
            <a:r>
              <a:rPr lang="en-US" i="1" dirty="0"/>
              <a:t>Curriculum Framework </a:t>
            </a:r>
            <a:r>
              <a:rPr lang="en-US" dirty="0"/>
              <a:t>that provides guidance specific to implementing the </a:t>
            </a:r>
            <a:r>
              <a:rPr lang="en-US" i="1" dirty="0"/>
              <a:t>Social Studies Standards</a:t>
            </a:r>
            <a:r>
              <a:rPr lang="en-US" dirty="0"/>
              <a:t> in elementary, middle, and high school. In this section, I will outline the guidance pertaining to implementing the </a:t>
            </a:r>
            <a:r>
              <a:rPr lang="en-US" i="1" dirty="0"/>
              <a:t>Standards</a:t>
            </a:r>
            <a:r>
              <a:rPr lang="en-US" dirty="0"/>
              <a:t> in the elementary grades.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633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reminder of the elementary grade progressions as outlined in the </a:t>
            </a:r>
            <a:r>
              <a:rPr lang="en-US" i="1" dirty="0"/>
              <a:t>Rhode Island  Social Studies Standards. </a:t>
            </a:r>
            <a:r>
              <a:rPr lang="en-US" i="0" dirty="0"/>
              <a:t>Grade progressions for content standards are grade </a:t>
            </a:r>
            <a:r>
              <a:rPr lang="en-US" dirty="0"/>
              <a:t>specific at the elementary school level to ensure every Rhode Island student receives a cohesive and comprehensive social studies education.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922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Section 1 of the </a:t>
            </a:r>
            <a:r>
              <a:rPr lang="en-US" i="1" dirty="0"/>
              <a:t>Social Studies Curriculum Framework </a:t>
            </a:r>
            <a:r>
              <a:rPr lang="en-US" dirty="0"/>
              <a:t>document, a comprehensive and cohesive K-12 social studies education is crucial. Through social studies, students develop skills they will bring with them into their college, career, and civic lives. The National Council for the Social Studies notes that “If young learners are to become effective participants in a democratic society, then social studies must be an essential part of the curriculum throughout the elementary years” (National Council for the Social Studies, 2017). Students learn about their communities and the world, learn about different cultures, and develop appreciation for diversity. Students cultivate critical thinking and problem-solving skills, learn to make informed decisions, and begin to understand how to civically participate in their communities. </a:t>
            </a:r>
          </a:p>
          <a:p>
            <a:endParaRPr lang="en-US" dirty="0"/>
          </a:p>
          <a:p>
            <a:r>
              <a:rPr lang="en-US" dirty="0"/>
              <a:t>In addition, NCSS also notes that “denying students opportunities to build social studies vocabulary and background knowledge…can lead to lower literacy levels and…increase the achievement gap” (National Council for the Social Studies, 2017). A 2020 study by Fordham Institute found that increased social studies instructional time in the elementary grades, more than any other subject, was correlated with improved reading ability (Tyner and </a:t>
            </a:r>
            <a:r>
              <a:rPr lang="en-US" dirty="0" err="1"/>
              <a:t>Kabourek</a:t>
            </a:r>
            <a:r>
              <a:rPr lang="en-US" dirty="0"/>
              <a:t>, 2020).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47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increased foci on mathematics and English language arts instruction, some of Rhode Island’s LEAs have shifted away from dedicated instructional time for social studies at the elementary levels, as is the trend nationally (CCSSO, 2018; </a:t>
            </a:r>
            <a:r>
              <a:rPr lang="en-US" dirty="0" err="1"/>
              <a:t>Dilberti</a:t>
            </a:r>
            <a:r>
              <a:rPr lang="en-US" dirty="0"/>
              <a:t>, Woo, &amp; Kaufman, 2023). LEAs find it difficult to set aside time for social studies in the school schedule. Some LEAs have begun to rely on the social studies content present in ELA materials for social studies instruction. However, while RIDE supports cross-curricular connections, there are no ELA curriculum materials which fully align with the Social Studies Standards. Instructional time must be devoted to social studies.</a:t>
            </a:r>
          </a:p>
          <a:p>
            <a:endParaRPr lang="en-US" dirty="0"/>
          </a:p>
          <a:p>
            <a:r>
              <a:rPr lang="en-US" dirty="0"/>
              <a:t>The Social Studies Collaborative of the Council of Chief State School Officers (CCSSO) recommends that elementary students receive at least 45 minutes of dedicated social studies instruction each day (CCSSO, 2018). While that is ideal, the </a:t>
            </a:r>
            <a:r>
              <a:rPr lang="en-US" i="1" dirty="0"/>
              <a:t>Rhode Island Social Studies Standards </a:t>
            </a:r>
            <a:r>
              <a:rPr lang="en-US" dirty="0"/>
              <a:t>at the elementary level do not require a full 180 days of instruction to fully address them. The actual number of instructional sessions needed will be driven by the LEA’s adopted social studies curriculum and should be balanced with the broader instructional needs and goals of the students in the LEA. These K-2 and 3-5 sample schedules (tables 2 and 3 in the </a:t>
            </a:r>
            <a:r>
              <a:rPr lang="en-US" i="1" dirty="0"/>
              <a:t>Curriculum Framework </a:t>
            </a:r>
            <a:r>
              <a:rPr lang="en-US" dirty="0"/>
              <a:t>document) provide guidance on how social studies can be integrated into an elementary school day. LEAs will need to adjust the minutes for each block according to their high-quality instructional materials (HQIM). </a:t>
            </a:r>
          </a:p>
          <a:p>
            <a:endParaRPr lang="en-US" dirty="0"/>
          </a:p>
          <a:p>
            <a:r>
              <a:rPr lang="en-US" dirty="0"/>
              <a:t>Since elementary social studies standards can be adequately addressed in fewer than 180 days of instruction, the content block can alternate with science or other content areas as appropriate. In grades 3-5, though, the anticipated number of lessons will increase across the grades as the topics increase in complexity. ELA lessons typically require less time in grades 3-5 and more time can be allocated to social studies and science instruction. Schools may opt to alternate social studies and science or other content areas daily, weekly, monthly, or by unit or grading period. In addition, some social studies HQIM also offer flexible timing and literacy-based options. Literacy-based social studies HQIM can be used in addition to the ELA HQIM and within its own block of instructional time.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7286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There may be opportunities for LEAs to make connections between their chosen social studies and ELA curricula. Though many of the approved ELA curriculum materials include reading content in the sciences and social studies, this content is considered supplemental and not a replacement for robust social studies and science curricula. RIDE supports and encourages the integration of ELA and social studies curricular topics as long as both the social studies and ELA standards are met.</a:t>
            </a:r>
            <a:endParaRPr lang="en-US" sz="12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35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Recordings of this information, section by section, is available on the social studies page of the website.  In addition, within Section 2 of the </a:t>
            </a:r>
            <a:r>
              <a:rPr lang="en-US" i="1" dirty="0"/>
              <a:t>Framework,</a:t>
            </a:r>
            <a:r>
              <a:rPr lang="en-US" dirty="0"/>
              <a:t> is guidance for </a:t>
            </a:r>
            <a:r>
              <a:rPr lang="en-US" i="1" dirty="0"/>
              <a:t>Standards</a:t>
            </a:r>
            <a:r>
              <a:rPr lang="en-US" dirty="0"/>
              <a:t> implementation in elementary, middle, and high school and there are also short recordings for each of these. </a:t>
            </a:r>
          </a:p>
          <a:p>
            <a:endParaRPr lang="en-US" dirty="0"/>
          </a:p>
          <a:p>
            <a:r>
              <a:rPr lang="en-US" dirty="0"/>
              <a:t>Administrators and curriculum coordinators will want to be familiar with all of the guidance. Elementary, middle, and high school educators will need to focus on their respective level.  However, I highly suggest that educators at these levels read through or watch the recordings for all levels to have a foundational knowledge of the big picture. Similarly, I suggest educators at least understand the </a:t>
            </a:r>
            <a:r>
              <a:rPr lang="en-US" i="1" dirty="0"/>
              <a:t>Social Studies Standards </a:t>
            </a:r>
            <a:r>
              <a:rPr lang="en-US" dirty="0"/>
              <a:t>for grades other than their own to know where their students have been and what they have upcoming with their social studies education.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7361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This table shows examples of a connection and non-connection between Social Studies and ELA content at the elementary levels. </a:t>
            </a:r>
          </a:p>
          <a:p>
            <a:pPr marL="0" marR="0">
              <a:lnSpc>
                <a:spcPct val="107000"/>
              </a:lnSpc>
              <a:spcBef>
                <a:spcPts val="0"/>
              </a:spcBef>
              <a:spcAft>
                <a:spcPts val="800"/>
              </a:spcAft>
            </a:pPr>
            <a:endPar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Example 1 demonstrates that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ELA materials both investigate the American Revolution. Both are specifically focusing on looking at the war through various perspectives. This cross-curricular connection allows students to deeply explore how various groups were impacted by the event. </a:t>
            </a:r>
          </a:p>
          <a:p>
            <a:pPr marL="0" marR="0">
              <a:lnSpc>
                <a:spcPct val="107000"/>
              </a:lnSpc>
              <a:spcBef>
                <a:spcPts val="0"/>
              </a:spcBef>
              <a:spcAft>
                <a:spcPts val="800"/>
              </a:spcAft>
            </a:pPr>
            <a:endPar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Example 2 demonstrates that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ELA materials both cover jobs in the community. However, they are taught in different years, making this a non-connection. Students can use the background knowledge they built in the previous grade to build the topic. However, teachers cannot skip this social studies standard in grade 1 knowing it occurs in second grade ELA.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12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RIDE has created a crosswalk document,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Connections Between RI Social Studies Standards and ELA HQCM</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to demonstrate connections between some commonly used ELA HQCM (CKLA, EL, and Wit and Wisdom) and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Rhode Island 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for grades Kindergarten to eight, where connections are applicable, to help teachers make connections during instruction. The document includes opportunities to connect ELA curriculum and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provide cross-curricular focusing questions.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360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much of the </a:t>
            </a:r>
            <a:r>
              <a:rPr lang="en-US" i="1" dirty="0"/>
              <a:t>Social Studies Curriculum Framework </a:t>
            </a:r>
            <a:r>
              <a:rPr lang="en-US" dirty="0"/>
              <a:t>pertains to Kindergarten through high school, there are subsections to Section 2 of the </a:t>
            </a:r>
            <a:r>
              <a:rPr lang="en-US" i="1" dirty="0"/>
              <a:t>Curriculum Framework </a:t>
            </a:r>
            <a:r>
              <a:rPr lang="en-US" dirty="0"/>
              <a:t>that provides guidance specific to implementing the </a:t>
            </a:r>
            <a:r>
              <a:rPr lang="en-US" i="1" dirty="0"/>
              <a:t>Social Studies Standards</a:t>
            </a:r>
            <a:r>
              <a:rPr lang="en-US" dirty="0"/>
              <a:t> in elementary, middle, and high school. In this section, I will outline the guidance pertaining to implementing the </a:t>
            </a:r>
            <a:r>
              <a:rPr lang="en-US" i="1" dirty="0"/>
              <a:t>Standards</a:t>
            </a:r>
            <a:r>
              <a:rPr lang="en-US" dirty="0"/>
              <a:t> in the middle grades.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650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 reminder of the middle grade progressions as outline in the </a:t>
            </a:r>
            <a:r>
              <a:rPr lang="en-US" i="1" dirty="0"/>
              <a:t>Rhode Island  Social Studies Standards. </a:t>
            </a:r>
            <a:r>
              <a:rPr lang="en-US" i="0" dirty="0"/>
              <a:t>Grade progressions for content standards are grade </a:t>
            </a:r>
            <a:r>
              <a:rPr lang="en-US" dirty="0"/>
              <a:t>specific at the middle school level to ensure every Rhode Island student receives a cohesive and comprehensive social studies education.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8309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In the middle grades, the content, depth, and complexity of the standards grows, and students should experience social studies content on a more regular basis. This could be daily in a traditional five days a week schedule. As with the elementary grades,  there may be opportunities to make connections between topics in both the ELA HQCM and social studies curricula. </a:t>
            </a:r>
          </a:p>
          <a:p>
            <a:pPr marL="0" marR="0">
              <a:lnSpc>
                <a:spcPct val="107000"/>
              </a:lnSpc>
              <a:spcBef>
                <a:spcPts val="0"/>
              </a:spcBef>
              <a:spcAft>
                <a:spcPts val="800"/>
              </a:spcAft>
            </a:pPr>
            <a:endPar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Though many of the approved ELA curriculum materials include reading content in the sciences and social studies, this content is considered supplemental and not a replacement for robust social studies and science curricula. RIDE supports and encourages the integration of ELA and social studies curricular topics as long as both the social studies and ELA standards are met.</a:t>
            </a:r>
            <a:endParaRPr lang="en-US" sz="12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626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This table shows examples of a connection and non-connection between Social Studies and ELA content at the middle school levels. </a:t>
            </a:r>
          </a:p>
          <a:p>
            <a:pPr marL="0" marR="0">
              <a:lnSpc>
                <a:spcPct val="107000"/>
              </a:lnSpc>
              <a:spcBef>
                <a:spcPts val="0"/>
              </a:spcBef>
              <a:spcAft>
                <a:spcPts val="800"/>
              </a:spcAft>
            </a:pPr>
            <a:endPar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Example 1 demonstrates that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ELA materials both investigate World War II and specifically focus on the impacts of the war. This cross-curricular connection allows students to deeply explore how various groups were impacted by the war. </a:t>
            </a:r>
          </a:p>
          <a:p>
            <a:pPr marL="0" marR="0">
              <a:lnSpc>
                <a:spcPct val="107000"/>
              </a:lnSpc>
              <a:spcBef>
                <a:spcPts val="0"/>
              </a:spcBef>
              <a:spcAft>
                <a:spcPts val="800"/>
              </a:spcAft>
            </a:pPr>
            <a:endPar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a:lnSpc>
                <a:spcPct val="107000"/>
              </a:lnSpc>
              <a:spcBef>
                <a:spcPts val="0"/>
              </a:spcBef>
              <a:spcAft>
                <a:spcPts val="800"/>
              </a:spcAft>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Example 2 demonstrates that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ELA both cover the impacts of social, cultural, and intellectual change. However, the time periods are vastly different, and the social studies standard specifically focuses on the BCE era.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1629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RIDE has created a crosswalk document,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Connections Between RI Social Studies Standards and ELA HQCM</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to demonstrate connections between some commonly used ELA HQCM (CKLA, EL, and Wit and Wisdom) and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Rhode Island 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for grades Kindergarten to eight, where connections are applicable, to help teachers make connections during instruction. The document includes opportunities to connect ELA curriculum and the </a:t>
            </a:r>
            <a:r>
              <a:rPr lang="en-US" sz="12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Social Studies Standards </a:t>
            </a:r>
            <a:r>
              <a:rPr lang="en-US"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and provide cross-curricular focusing questions. RIDE encourages middle school teams to plan instruction around these connections.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145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8 focus on civics and government provides an opportunity for LEAs to fulfill their legislative requirement to provide a student-led civics project {RIGL §16-22-2}, and RIDE recommends that the project be offered with the grade 8 content </a:t>
            </a:r>
            <a:r>
              <a:rPr lang="en-US" u="sng" dirty="0"/>
              <a:t>and</a:t>
            </a:r>
            <a:r>
              <a:rPr lang="en-US" dirty="0"/>
              <a:t> with a high school Civics course. Additional guidance on the civics project and civic engagement activities, including how to incorporate project work within the scope and sequence of grade 8 as outlined in the Standards will be available on the social studies landing page on RIDE’s website {Coming Summer 2024}. Further recommendations to LEAs on incorporating the civics project in high school is outlined in the section “Implementing the Standards in High School” in the </a:t>
            </a:r>
            <a:r>
              <a:rPr lang="en-US" i="1" dirty="0"/>
              <a:t>Social Studies Curriculum Framework</a:t>
            </a:r>
            <a:r>
              <a:rPr lang="en-US" dirty="0"/>
              <a:t> document.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5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much of the </a:t>
            </a:r>
            <a:r>
              <a:rPr lang="en-US" i="1" dirty="0"/>
              <a:t>Social Studies Curriculum Framework </a:t>
            </a:r>
            <a:r>
              <a:rPr lang="en-US" dirty="0"/>
              <a:t>pertains to Kindergarten through high school, there are subsections to Section 2 of the </a:t>
            </a:r>
            <a:r>
              <a:rPr lang="en-US" i="1" dirty="0"/>
              <a:t>Curriculum Framework </a:t>
            </a:r>
            <a:r>
              <a:rPr lang="en-US" dirty="0"/>
              <a:t>that provides guidance specific to implementing the </a:t>
            </a:r>
            <a:r>
              <a:rPr lang="en-US" i="1" dirty="0"/>
              <a:t>Social Studies Standards </a:t>
            </a:r>
            <a:r>
              <a:rPr lang="en-US" dirty="0"/>
              <a:t>in elementary, middle, and high school. In this section, I will outline the guidance pertaining to implementing the </a:t>
            </a:r>
            <a:r>
              <a:rPr lang="en-US" i="1" dirty="0"/>
              <a:t>Standards</a:t>
            </a:r>
            <a:r>
              <a:rPr lang="en-US" dirty="0"/>
              <a:t> in high school.</a:t>
            </a:r>
          </a:p>
          <a:p>
            <a:endParaRPr lang="en-US" dirty="0"/>
          </a:p>
          <a:p>
            <a:r>
              <a:rPr lang="en-US" dirty="0"/>
              <a:t>When considering RIDE’s following recommendations for high school, LEAs should be mindful of what students will have learned from kindergarten through grade 8 to ensure that an LEA’s high school social studies requirements are not creating learning gaps for students, especially when first making the shifts to the new </a:t>
            </a:r>
            <a:r>
              <a:rPr lang="en-US" i="1" dirty="0"/>
              <a:t>Social Studies Standards </a:t>
            </a:r>
            <a:r>
              <a:rPr lang="en-US" dirty="0"/>
              <a:t>from the LEA’s current social studies curricula.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9397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 has developed model year-long sequences of content standards for five high school courses in social studies in the </a:t>
            </a:r>
            <a:r>
              <a:rPr lang="en-US" i="1" dirty="0"/>
              <a:t>Rhode Island Social Studies Standards </a:t>
            </a:r>
            <a:r>
              <a:rPr lang="en-US" dirty="0"/>
              <a:t>document for Civics, United States History I, United States History II, World History I, and World History II for LEAs to use in their planning.</a:t>
            </a:r>
          </a:p>
          <a:p>
            <a:endParaRPr lang="en-US" dirty="0"/>
          </a:p>
          <a:p>
            <a:r>
              <a:rPr lang="en-US" dirty="0"/>
              <a:t>Though the recently revised </a:t>
            </a:r>
            <a:r>
              <a:rPr lang="en-US" i="1" dirty="0"/>
              <a:t>Readiness-Based Graduation Requirements </a:t>
            </a:r>
            <a:r>
              <a:rPr lang="en-US" dirty="0"/>
              <a:t>did not change the number of social studies credits required for graduation, the new civics proficiency requirements, the new </a:t>
            </a:r>
            <a:r>
              <a:rPr lang="en-US" i="1" dirty="0"/>
              <a:t>Social Studies Standards</a:t>
            </a:r>
            <a:r>
              <a:rPr lang="en-US" dirty="0"/>
              <a:t>, RIDE’s recommendations in the </a:t>
            </a:r>
            <a:r>
              <a:rPr lang="en-US" i="1" dirty="0"/>
              <a:t>Social Studies Curriculum Framework</a:t>
            </a:r>
            <a:r>
              <a:rPr lang="en-US" dirty="0"/>
              <a:t>, and changing graduation requirements in other subjects present the opportunity for LEAs to reimagine social studies education. Therefore, LEAs should consider the following recommendations from RIDE along with the kindergarten through grade 8 sequence in their planning when deciding which courses they may want to require of their high school students or offer as options.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122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 of the Social Studies Curriculum Framework introduces the framework and what a framework 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1805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 Island’s Readiness-Based Graduation Requirements require that students take three credits of social studies in high school for graduation. Although students will have a range of courses available to them to satisfy these credit requirements, LEAs may require specific social studies courses as part of their graduation requirements. RIDE recommends that all Rhode Island students should, at a minimum, fulfill one of those credits with a United States history course and a second credit with a world history course. </a:t>
            </a:r>
          </a:p>
          <a:p>
            <a:endParaRPr lang="en-US" dirty="0"/>
          </a:p>
          <a:p>
            <a:r>
              <a:rPr lang="en-US" dirty="0"/>
              <a:t>RIDE encourages LEAs to establish a list of social studies courses focused on expanding U.S. and World history experiences or other social studies courses as options for the required third credit. They can use the SCED Codes for Social Sciences and History (subject code 04) as guidance. A list of example additional courses under SCED Code 04 can be found in the </a:t>
            </a:r>
            <a:r>
              <a:rPr lang="en-US" i="1" dirty="0"/>
              <a:t>Social Studies Curriculum Framework </a:t>
            </a:r>
            <a:r>
              <a:rPr lang="en-US" dirty="0"/>
              <a:t>document. </a:t>
            </a:r>
          </a:p>
          <a:p>
            <a:endParaRPr lang="en-US" dirty="0"/>
          </a:p>
          <a:p>
            <a:r>
              <a:rPr lang="en-US" dirty="0"/>
              <a:t>In addition, RIDE recommends that LEAs offer in their course catalog a stand-alone Civics course and encourage students to explore additional social studies courses beyond the three required credits.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Establishing these recommendations will ensure that all students receive a strong, foundational understanding of our world today and will contribute toward their successes in their college, career, and civic lives.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884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 recommends that, given the kindergarten to grade 8 sequence, LEAs consider requiring US History II (SCED 04103) as the course to fulfill the recommended high school United States history credit. Through the Rhode Island state study in grade 4, students will have been introduced to topics such as colonization, the American Revolution, slavery and the slave trade, industrialization, and the Rhode Island state government. Many of those topics will be studied more deeply and with a national lens during their grade 5 studies, which includes the formation of the United States and extends through the Civil War. Topics like revolution and the formation of the United States government are reintroduced in greater depth in grade 8. Thus, students will have had a foundational knowledge of the early part of United States history when entering high school. Modern United States history topics such as the world wars and the Cold War are introduced in grade 7 through their study of the world, and civil rights movements are introduced in grade 8. However, students would not have had a full experience of the later part of United States history before high school. Having the high school United States History II course as a requirement will ensure students gain fuller and deeper knowledge of the later part of United States history and will allow students to comprehend the roots of difficult topics more deeply (e.g., the thread from slavery to Civil War, to Jim Crow to the Civil Rights Movement). </a:t>
            </a:r>
          </a:p>
          <a:p>
            <a:endParaRPr lang="en-US" dirty="0"/>
          </a:p>
          <a:p>
            <a:r>
              <a:rPr lang="en-US" dirty="0"/>
              <a:t>Though students will have studied world history in grades 6 and 7, the standards for the World History I (SCED 04060) and II (SCED 04053) high school courses are designed for students to gain more in-depth proficiency in these topics of study. High school students will better grasp difficult topics and hone their critical thinking, analytical, and argumentative skills. RIDE recommends that LEAs consider requiring World History II (SCED 04053) as the course to fulfill the world history credit. The deeper dive into modern world history in high school provides the basis to understanding our world today. </a:t>
            </a:r>
          </a:p>
          <a:p>
            <a:endParaRPr lang="en-US" dirty="0"/>
          </a:p>
          <a:p>
            <a:r>
              <a:rPr lang="en-US" dirty="0"/>
              <a:t>To strengthen the foundation Rhode Island high school students are building, RIDE recommends students select from a number of social studies courses offered by the LEA to fulfill the third required credit. They can use the SCED codes for Social Sciences and History (subject code 04) as guidance. To allow for student exploration of topics and fields such as Anthropology (SCED 04251), Rhode Island History (04105), or contemporary issues, students are encouraged to take additional courses beyond the three-credit graduation requirement. </a:t>
            </a:r>
          </a:p>
          <a:p>
            <a:endParaRPr lang="en-US" dirty="0"/>
          </a:p>
          <a:p>
            <a:r>
              <a:rPr lang="en-US" dirty="0"/>
              <a:t>RIDE recommends that LEAs offer a stand-alone Civics course (SCED 04151, 04161) in high school. RIDE recommends that the course be offered as an option for 11th and 12th graders to prepare students as they approach adulthood. LEAs may decide to offer the course as an optional course or as a requirement as some already do. The model civics course outlined in the </a:t>
            </a:r>
            <a:r>
              <a:rPr lang="en-US" i="1" dirty="0"/>
              <a:t>Rhode Island Social Studies Standards </a:t>
            </a:r>
            <a:r>
              <a:rPr lang="en-US" dirty="0"/>
              <a:t>is designed as a full-year course. Civics can be used to fulfill one of the three social studies credits toward graduation.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82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8 focus on civics and government provides an opportunity for LEAs to fulfill their legislative requirement to provide a student-led civics project {RIGL §16-22-2}, and RIDE recommends that the project be offered with the grade 8 content </a:t>
            </a:r>
            <a:r>
              <a:rPr lang="en-US" u="sng" dirty="0"/>
              <a:t>and</a:t>
            </a:r>
            <a:r>
              <a:rPr lang="en-US" dirty="0"/>
              <a:t> with a high school Civics course.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8534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if an LEA chooses to offer the high school Civics course as an option then…..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79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an LEA chooses to offer the high school Civics course as a requirement then…..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either case, LEAs should develop a process to record at the individual student level on their transcript whether and when they completed the student-led civics project. This will ensure that LEAs know whether a student has met the requirement and will support students who may move to a different district.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Additional guidance on the civics project and civic engagement activities, including how to incorporate project work within the scope and sequence of the high school Civics course as outlined in the </a:t>
            </a:r>
            <a:r>
              <a:rPr lang="en-US" i="1" dirty="0"/>
              <a:t>Standards</a:t>
            </a:r>
            <a:r>
              <a:rPr lang="en-US" dirty="0"/>
              <a:t> will be available on the social studies landing page on RIDE’s website {</a:t>
            </a:r>
            <a:r>
              <a:rPr lang="en-US"/>
              <a:t>Coming Summer </a:t>
            </a:r>
            <a:r>
              <a:rPr lang="en-US" dirty="0"/>
              <a:t>2024}.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18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 Island legislation (RIGL§ 16-22-32) requires that LEAs adopt high quality curriculum materials in English language arts, mathematics, and science and technology, primarily using curriculum reviews by </a:t>
            </a:r>
            <a:r>
              <a:rPr lang="en-US" dirty="0" err="1"/>
              <a:t>EdReports</a:t>
            </a:r>
            <a:r>
              <a:rPr lang="en-US" dirty="0"/>
              <a:t>. Although this law does not currently name social studies, it is expected that LEAs adopt high quality curriculum for all the core subjects. </a:t>
            </a:r>
            <a:r>
              <a:rPr lang="en-US" dirty="0" err="1"/>
              <a:t>EdReports</a:t>
            </a:r>
            <a:r>
              <a:rPr lang="en-US" dirty="0"/>
              <a:t> does not review social studies curricula, therefore, RIDE has developed criteria for recognizing high-quality curriculum in social studies. The </a:t>
            </a:r>
            <a:r>
              <a:rPr lang="en-US" i="1" dirty="0"/>
              <a:t>Curriculum Framework</a:t>
            </a:r>
            <a:r>
              <a:rPr lang="en-US" dirty="0"/>
              <a:t> outlines the criteria as those that align to the </a:t>
            </a:r>
            <a:r>
              <a:rPr lang="en-US" i="1" dirty="0"/>
              <a:t>Rhode Island Social Studies Standards</a:t>
            </a:r>
            <a:r>
              <a:rPr lang="en-US" dirty="0"/>
              <a:t> by…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8616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346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071B0-C360-3EA5-FC1B-2370B9F84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B43FD5-709E-9B8C-C8FB-D54D2E84B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6BD54-4180-B0DB-2F24-3F544E01354C}"/>
              </a:ext>
            </a:extLst>
          </p:cNvPr>
          <p:cNvSpPr>
            <a:spLocks noGrp="1"/>
          </p:cNvSpPr>
          <p:nvPr>
            <p:ph type="body" idx="1"/>
          </p:nvPr>
        </p:nvSpPr>
        <p:spPr/>
        <p:txBody>
          <a:bodyPr/>
          <a:lstStyle/>
          <a:p>
            <a:r>
              <a:rPr lang="en-US" dirty="0"/>
              <a:t>The </a:t>
            </a:r>
            <a:r>
              <a:rPr lang="en-US" i="1" dirty="0"/>
              <a:t>Curriculum Framework </a:t>
            </a:r>
            <a:r>
              <a:rPr lang="en-US" dirty="0"/>
              <a:t>also outlines criteria that align to evidence-based best practices in social studies such as…</a:t>
            </a:r>
          </a:p>
          <a:p>
            <a:endParaRPr lang="en-US" dirty="0"/>
          </a:p>
          <a:p>
            <a:r>
              <a:rPr lang="en-US" dirty="0"/>
              <a:t>More criteria for this category are listed in the </a:t>
            </a:r>
            <a:r>
              <a:rPr lang="en-US" i="1" dirty="0"/>
              <a:t>Curriculum Framework</a:t>
            </a:r>
            <a:r>
              <a:rPr lang="en-US" dirty="0"/>
              <a:t>.</a:t>
            </a:r>
          </a:p>
        </p:txBody>
      </p:sp>
      <p:sp>
        <p:nvSpPr>
          <p:cNvPr id="4" name="Slide Number Placeholder 3">
            <a:extLst>
              <a:ext uri="{FF2B5EF4-FFF2-40B4-BE49-F238E27FC236}">
                <a16:creationId xmlns:a16="http://schemas.microsoft.com/office/drawing/2014/main" id="{94CBA7C7-1E30-46DF-BBBA-14B211758F7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161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 took all of these criteria and created a Review Tool for selecting high-quality materials in social studies and a review protocol. [Show where these live on the website. Also that the Review Tool is available as PDF or fillable google doc.] There are also standards correlations document available. To receive those, you can email RIDE at the email address at the end of this slide deck to ask for the zip drive folder.</a:t>
            </a:r>
          </a:p>
          <a:p>
            <a:endParaRPr lang="en-US" dirty="0"/>
          </a:p>
          <a:p>
            <a:r>
              <a:rPr lang="en-US" dirty="0"/>
              <a:t>Many of the instructional practices and assessment that will be discussed in the next sections of the Curriculum Framework are included in the Review Tool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9840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 of core and supplemental materials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210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 Island General Law RIGL § 16-22-31 requires the development of curriculum frameworks for Mathematics, English Language Arts, Science, Social Studies, World Languages, and the Arts. Math, ELA, and Science frameworks were published in 2021. Social Studies, World Languages, and the Arts were published recently.</a:t>
            </a:r>
          </a:p>
          <a:p>
            <a:endParaRPr lang="en-US" dirty="0"/>
          </a:p>
          <a:p>
            <a:r>
              <a:rPr lang="en-US" dirty="0"/>
              <a:t>The frameworks are designed to address the criteria outlined in the legislation which includes, but is not limited to...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7640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a:t>At </a:t>
            </a:r>
            <a:r>
              <a:rPr lang="en-US" dirty="0"/>
              <a:t>the time of the posting of </a:t>
            </a:r>
            <a:r>
              <a:rPr lang="en-US"/>
              <a:t>this presentation} </a:t>
            </a:r>
            <a:r>
              <a:rPr lang="en-US" dirty="0"/>
              <a:t>RIDE is also in the midst of conducting state-supported reviews of core curriculum materials to provide reports to help LEAs make their adoption decisions. We decided to vet materials to provide a starting place for LEAs to either LEAs to either conduct their own review or to choose curricula that we reviewed. Materials reviewed by RIDE were submitted by vendors through a Request for Curriculum. Review teams were formed through an application process and were comprised of Rhode Island educators from throughout the state. LEAs are not required to select materials that have been reviewed through RIDE’s review process. Social studies curriculum review reports will be found on RIDE’s website.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180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 of the </a:t>
            </a:r>
            <a:r>
              <a:rPr lang="en-US" i="1" dirty="0"/>
              <a:t>Curriculum Framework</a:t>
            </a:r>
            <a:r>
              <a:rPr lang="en-US" dirty="0"/>
              <a:t> provides guidance and support around how to use the </a:t>
            </a:r>
            <a:r>
              <a:rPr lang="en-US" i="1" dirty="0"/>
              <a:t>Standards</a:t>
            </a:r>
            <a:r>
              <a:rPr lang="en-US" dirty="0"/>
              <a:t> to support high-quality instruction.</a:t>
            </a:r>
          </a:p>
          <a:p>
            <a:endParaRPr lang="en-US" dirty="0"/>
          </a:p>
          <a:p>
            <a:r>
              <a:rPr lang="en-US" dirty="0"/>
              <a:t>In order to effectively implement high-quality curriculum materials, as well as ensure that all students have equitable opportunities to learn, it is essential that teachers are familiar with and routinely use instructional practices and methods that are research- and evidenced-based.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7441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 has identified five high-quality instructional practices as essential to the effective implementation of standards and high-quality curriculum in all content areas. You will notice that these practices are also incorporated in the Review Tool for Assessing High-Quality materials.</a:t>
            </a:r>
          </a:p>
          <a:p>
            <a:endParaRPr lang="en-US" dirty="0"/>
          </a:p>
          <a:p>
            <a:r>
              <a:rPr lang="en-US" dirty="0"/>
              <a:t>Each of the </a:t>
            </a:r>
            <a:r>
              <a:rPr lang="en-US" i="1" dirty="0"/>
              <a:t>Curriculum Frameworks </a:t>
            </a:r>
            <a:r>
              <a:rPr lang="en-US" dirty="0"/>
              <a:t>outlines the attributes of each of these five practices. The social studies </a:t>
            </a:r>
            <a:r>
              <a:rPr lang="en-US" i="1" dirty="0"/>
              <a:t>Curriculum Framework </a:t>
            </a:r>
            <a:r>
              <a:rPr lang="en-US" dirty="0"/>
              <a:t>also adds what these practices look like in social studies instruction and outlines ways to adjust or differentiate instruction for each of these principles for MLLs and DAS.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3241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an asset-based approach requires teachers to </a:t>
            </a:r>
            <a:r>
              <a:rPr lang="en-US" b="1" dirty="0"/>
              <a:t>routinely </a:t>
            </a:r>
            <a:r>
              <a:rPr lang="en-US" dirty="0"/>
              <a:t>leverage students’ strengths and assets by activating prior knowledge and connecting new learning to the culturally and linguistically diverse experiences students bring with them to the classroom, while also respecting their individual differences. We use “routinely” in this and the following slides to mean that teachers should make these instructional practices a part of their regular thinking and planning for instruction rather than for special occasions.</a:t>
            </a:r>
          </a:p>
          <a:p>
            <a:endParaRPr lang="en-US" dirty="0"/>
          </a:p>
          <a:p>
            <a:r>
              <a:rPr lang="en-US" dirty="0"/>
              <a:t>Social studies is primed to incorporate an asset-based stance in instruction. Teachers take an assets-based stance and promote equitable teaching when they routinely consider students’ background knowledge and experiences when designing teaching and learning experiences. Students’ backgrounds, cultures, and experiences are assets to the teaching and learning environment, and social studies instruction provides ample opportunities to include students’ lived experiences and background knowledge of a particular topic.</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9580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Clear learning goals articulate clear, consistent expectations about knowledge, skills, and practices students should know and be able to do at each grade level. Teachers routinely use a variety of strategies to ensure that students understand what they are learning and what proficiency looks like, why they are learning it (how it connects to their own learning goals, what they have already learned, and what they will learn), and how they will know when they have learned it (how their work align with the learning goals or scoring rubric).</a:t>
            </a:r>
          </a:p>
          <a:p>
            <a:endParaRPr lang="en-US" dirty="0"/>
          </a:p>
          <a:p>
            <a:r>
              <a:rPr lang="en-US" dirty="0"/>
              <a:t>The </a:t>
            </a:r>
            <a:r>
              <a:rPr lang="en-US" i="1" dirty="0"/>
              <a:t>Rhode Island Social Studies Standards </a:t>
            </a:r>
            <a:r>
              <a:rPr lang="en-US" dirty="0"/>
              <a:t>articulate clear, consistent expectations about knowledge, skills, and practices students should know and be able to do at each grade level. As teachers prepare for and implement high-quality instructional materials, it is imperative that they have a full understanding of the depth, breadth, and rigor of each standard in order to make efficient and effective decisions within instruction. Instructional materials that have met the benchmark of high quality should include clear learning goals aligned with the </a:t>
            </a:r>
            <a:r>
              <a:rPr lang="en-US" i="1" dirty="0"/>
              <a:t>Rhode Island Social Studies Standards</a:t>
            </a:r>
            <a:r>
              <a:rPr lang="en-US" dirty="0"/>
              <a:t>. As teachers implement high-quality instructional materials, they articulate clear learning goals consistently so that students always know what they are expected to learn, why it is important, and how they need to demonstrate 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3197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routinely use techniques that are student-centered and foster high levels of engagement through individual and collaborative sense-making activities that promote practice, application in increasingly sophisticated settings and contexts, and metacognitive reflection.</a:t>
            </a:r>
          </a:p>
          <a:p>
            <a:endParaRPr lang="en-US" dirty="0"/>
          </a:p>
          <a:p>
            <a:r>
              <a:rPr lang="en-US" dirty="0"/>
              <a:t>From setting group norms to fostering civil discourse in a safe environment to following the inquiry approach highlighted in the </a:t>
            </a:r>
            <a:r>
              <a:rPr lang="en-US" i="1" dirty="0"/>
              <a:t>Social Studies Standards</a:t>
            </a:r>
            <a:r>
              <a:rPr lang="en-US" dirty="0"/>
              <a:t>, the social studies classroom is a ripe environment for student-centered learning. Resources for this approach such as the Inquiry Design Model, Reading Like a Historian, the Question Formulation Technique, and more are outlined in the </a:t>
            </a:r>
            <a:r>
              <a:rPr lang="en-US" i="1" dirty="0"/>
              <a:t>Curriculum</a:t>
            </a:r>
            <a:r>
              <a:rPr lang="en-US" dirty="0"/>
              <a:t> </a:t>
            </a:r>
            <a:r>
              <a:rPr lang="en-US" i="1" dirty="0"/>
              <a:t>Framework</a:t>
            </a:r>
            <a:r>
              <a:rPr lang="en-US" dirty="0"/>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1636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9562-8105-9BCB-C0B5-4852A714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4C8B7-2108-16A0-B0DC-5C16BEE34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95138-3CE1-67DC-06ED-40EFE90F8B91}"/>
              </a:ext>
            </a:extLst>
          </p:cNvPr>
          <p:cNvSpPr>
            <a:spLocks noGrp="1"/>
          </p:cNvSpPr>
          <p:nvPr>
            <p:ph type="body" idx="1"/>
          </p:nvPr>
        </p:nvSpPr>
        <p:spPr/>
        <p:txBody>
          <a:bodyPr/>
          <a:lstStyle/>
          <a:p>
            <a:r>
              <a:rPr lang="en-US" dirty="0"/>
              <a:t>Teachers routinely facilitate and encourage student use of academic discourse through effective and purposeful questioning and discussion techniques that foster rich peer-to-peer interactions and the integration of discipline-specific language into all aspects of learning.</a:t>
            </a:r>
          </a:p>
          <a:p>
            <a:endParaRPr lang="en-US" dirty="0"/>
          </a:p>
          <a:p>
            <a:r>
              <a:rPr lang="en-US" dirty="0"/>
              <a:t>The </a:t>
            </a:r>
            <a:r>
              <a:rPr lang="en-US" i="1" dirty="0"/>
              <a:t>Social Studies</a:t>
            </a:r>
            <a:r>
              <a:rPr lang="en-US" dirty="0"/>
              <a:t> </a:t>
            </a:r>
            <a:r>
              <a:rPr lang="en-US" i="1" dirty="0"/>
              <a:t>Standards</a:t>
            </a:r>
            <a:r>
              <a:rPr lang="en-US" dirty="0"/>
              <a:t> lend themselves to academic discourse by using the four levels of rigorous thinking - identifying, explaining, analyzing, and arguing. Through academic discourse, students use higher-order thinking skills, develop tools for engaging in civil discourse, and obtain a deeper understanding of the content. Skills practiced and acquired through academic discourse in social studies will be carried into a students’ successful college, career, and civic life.</a:t>
            </a:r>
          </a:p>
          <a:p>
            <a:endParaRPr lang="en-US" dirty="0"/>
          </a:p>
        </p:txBody>
      </p:sp>
      <p:sp>
        <p:nvSpPr>
          <p:cNvPr id="4" name="Slide Number Placeholder 3">
            <a:extLst>
              <a:ext uri="{FF2B5EF4-FFF2-40B4-BE49-F238E27FC236}">
                <a16:creationId xmlns:a16="http://schemas.microsoft.com/office/drawing/2014/main" id="{D96D348D-41FE-4FE3-0467-7360C007BC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4776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routinely use qualitative and quantitative assessment data (including student self-assessments) to analyze their teaching and student learning in order to provide timely and useful feedback to students and make necessary adjustments (e.g., adding or removing scaffolding and/or assistive technologies, identifying the need to provide intensive instruction) that improve student outcomes.</a:t>
            </a:r>
          </a:p>
          <a:p>
            <a:endParaRPr lang="en-US" dirty="0"/>
          </a:p>
          <a:p>
            <a:r>
              <a:rPr lang="en-US" dirty="0"/>
              <a:t>Additionally, formative assessments can support educators to understand students’ prior knowledge in social studies topics and concepts to ascertain what students know and leverage students’ background knowledge as they encounter new topics and concepts in social studies. The </a:t>
            </a:r>
            <a:r>
              <a:rPr lang="en-US" i="1" dirty="0"/>
              <a:t>Rhode Island Social Studies Standards</a:t>
            </a:r>
            <a:r>
              <a:rPr lang="en-US" dirty="0"/>
              <a:t> inquiry topics include compelling questions that can be used to develop oral and written formative assessment tasks. The learning assessment objectives within each standard table can also be used to develop assessment tasks. Students' ability to identify, explain, analyze, and/or make evidence-based arguments as outlined in the learning assessment objectives are good indicators of understanding of the inquiry topic or standard being assessed.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5241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Source: "Instructional Shifts Guidance" (for social studies) from the Colorado Department of Education based on the National Science Teaching Association's "A New Vision for Science Education."]</a:t>
            </a:r>
          </a:p>
          <a:p>
            <a:endParaRPr lang="en-US" dirty="0"/>
          </a:p>
          <a:p>
            <a:r>
              <a:rPr lang="en" dirty="0"/>
              <a:t>Like other core subjects, there have been shifts in social studies instructional practices over the past decade. Instructional focus has moved to teaching skills through content. Rather than memorizing names and dates, students learn to analyze current or historical events and issues in context to make evidence-based reasonings for causality and consequence in history or to problem-solve current issues. Students also need to experience the opportunity to view past and present actions and events through multiple perspectives and to analyze and evaluate the impact those perspectives offer.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409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In addition to the five instructional practices for all disciplines I just outlined for you, the </a:t>
            </a:r>
            <a:r>
              <a:rPr lang="en" i="1" dirty="0"/>
              <a:t>Social Studies Standards</a:t>
            </a:r>
            <a:r>
              <a:rPr lang="en" dirty="0"/>
              <a:t> are designed to support these current instructional best practices in social studies that echo the instructional shifts of the previous slide.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66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Council for the Social Studies (NCSS) defines social studies as "the study of individuals, communities, systems, and their interactions across time and place that prepares students for local, national, and global civic life”(National Council for the Social Studies 2023). </a:t>
            </a:r>
          </a:p>
          <a:p>
            <a:endParaRPr lang="en-US" dirty="0"/>
          </a:p>
          <a:p>
            <a:r>
              <a:rPr lang="en-US" dirty="0"/>
              <a:t>Also according to NCSS, </a:t>
            </a:r>
          </a:p>
          <a:p>
            <a:r>
              <a:rPr lang="en-US" dirty="0"/>
              <a:t>  Using an inquiry-based approach, social studies helps students examine vast human experiences through the generation of questions, collection and analysis of evidence from credible sources, consideration of multiple perspectives, and the application of social studies knowledge and disciplinary skills. As a result of examining the past, participating in the present, and learning how to shape the future, social studies prepares learners for a lifelong practice of civil discourse and civic engagement in their communities. Social studies centers knowledge of human rights and local, national, and global responsibilities so that learners can work together to create a just world in which they want to live (National Council for the Social Studies 2023).</a:t>
            </a:r>
          </a:p>
          <a:p>
            <a:endParaRPr lang="en-US" dirty="0"/>
          </a:p>
          <a:p>
            <a:r>
              <a:rPr lang="en-US" dirty="0"/>
              <a:t>Social studies instruction is essential from the early years of a student’s schooling, and students deserve a comprehensive and cohesive social studies curriculum from kindergarten through high school. Social studies allows students to develop a civic disposition, understand their place in the world and in time through knowledge of the past and historical influences on the world today, recognize how geography has shaped people and cultures, and grasp the ways local and global economies work together. Through social studies, students build cultural awareness, develop critical thinking skills, and enhance their ability to read and write. Social studies education prepares students to be engaged, informed, and responsible citizens. They learn how to engage in civil discourse, how to vote, how others have made social change in the past, and how they can affect change today and into their adulthood. A strong social studies education is essential as students move into their college, career, and civic lives.</a:t>
            </a:r>
          </a:p>
          <a:p>
            <a:endParaRPr lang="en-US" dirty="0"/>
          </a:p>
          <a:p>
            <a:r>
              <a:rPr lang="en-US" dirty="0"/>
              <a:t>Thus, in the vision for student success in social studies, Rhode Island students will understand the world in which they live and will be prepared with the knowledge and skills to become informed, thoughtful, and active citizens in a culturally diverse democratic society and complex world.</a:t>
            </a:r>
          </a:p>
          <a:p>
            <a:endParaRPr lang="en-US" dirty="0"/>
          </a:p>
          <a:p>
            <a:r>
              <a:rPr lang="en-US" dirty="0"/>
              <a:t>Additionally, Rhode Island students will be civic ready upon graduation. A civic ready student has a strong knowledge of history, democratic processes, citizens’ rights and responsibilities, critical thinking and problem-solving skills, and is empowered to actively advocate and participate in their community. A civic ready student values having a range of perspectives, diverse communities, and promoting inclusion and equity in civic spaces.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38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9562-8105-9BCB-C0B5-4852A714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4C8B7-2108-16A0-B0DC-5C16BEE34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95138-3CE1-67DC-06ED-40EFE90F8B91}"/>
              </a:ext>
            </a:extLst>
          </p:cNvPr>
          <p:cNvSpPr>
            <a:spLocks noGrp="1"/>
          </p:cNvSpPr>
          <p:nvPr>
            <p:ph type="body" idx="1"/>
          </p:nvPr>
        </p:nvSpPr>
        <p:spPr/>
        <p:txBody>
          <a:bodyPr/>
          <a:lstStyle/>
          <a:p>
            <a:r>
              <a:rPr lang="en"/>
              <a:t>Inquiry-based instruction privileges rigorous and relevant questions that speak to students' knowledge and experiences, sources that reflect multiple perspectives and access points for all students, and tasks that build in complexity and offer teachers information at formative and summative levels. A focus of this approach is to help students develop a deeper understanding of history and the social sciences, learn about diverse cultural perspectives, as well as to build their capacity for civic engagement in society. It can also foster a sense of curiosity that can lead to lifelong learning. When done well, inquiry-based instruction helps students develop critical thinking skills, historical empathy, as well as an appreciation for the complexity of historical events and diverse cultural perspectives.</a:t>
            </a:r>
            <a:endParaRPr lang="en-US"/>
          </a:p>
          <a:p>
            <a:endParaRPr lang="en" i="1" dirty="0"/>
          </a:p>
          <a:p>
            <a:r>
              <a:rPr lang="en" i="1" dirty="0"/>
              <a:t>Rhode Island Social Studies Standards</a:t>
            </a:r>
            <a:r>
              <a:rPr lang="en" dirty="0"/>
              <a:t> are specifically designed to encourage inquiry through the sequencing of inquiry topics within each course, the compelling questions for each topic of inquiry, and the guiding questions for each content standard.</a:t>
            </a:r>
            <a:endParaRPr lang="en-US" dirty="0"/>
          </a:p>
          <a:p>
            <a:endParaRPr lang="en-US" dirty="0"/>
          </a:p>
        </p:txBody>
      </p:sp>
      <p:sp>
        <p:nvSpPr>
          <p:cNvPr id="4" name="Slide Number Placeholder 3">
            <a:extLst>
              <a:ext uri="{FF2B5EF4-FFF2-40B4-BE49-F238E27FC236}">
                <a16:creationId xmlns:a16="http://schemas.microsoft.com/office/drawing/2014/main" id="{D96D348D-41FE-4FE3-0467-7360C007BC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5167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a:t>
            </a:r>
            <a:r>
              <a:rPr lang="en" i="1" dirty="0"/>
              <a:t>Rhode Island Social Studies Standards</a:t>
            </a:r>
            <a:r>
              <a:rPr lang="en" dirty="0"/>
              <a:t>, particularly the set of twelve anchor standards, are designed to encourage students to think and act like informed citizens, historians, geographers, and economists. Thinking and acting in these ways is essential for students to develop a deep appreciation for and understanding of social studies content. In addition, thinking and acting in these ways involve a range of cognitive processes that allow students to engage with primary and secondary sources, analyze historical events and concepts from diverse perspectives, and draw and support meaningful and impactful conclusions.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626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9562-8105-9BCB-C0B5-4852A714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4C8B7-2108-16A0-B0DC-5C16BEE34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95138-3CE1-67DC-06ED-40EFE90F8B91}"/>
              </a:ext>
            </a:extLst>
          </p:cNvPr>
          <p:cNvSpPr>
            <a:spLocks noGrp="1"/>
          </p:cNvSpPr>
          <p:nvPr>
            <p:ph type="body" idx="1"/>
          </p:nvPr>
        </p:nvSpPr>
        <p:spPr/>
        <p:txBody>
          <a:bodyPr/>
          <a:lstStyle/>
          <a:p>
            <a:r>
              <a:rPr lang="en" dirty="0"/>
              <a:t>The teaching of current events is critical because it helps students develop an understanding of what is taking place around them and how current events connect to the past and help shape the future. Since what happens in the world, nationally, or even locally is ever unfolding, there is no simple method or approach to how teachers can leverage current events to support and/or augment what students are learning and exploring at any given time.</a:t>
            </a:r>
            <a:endParaRPr lang="en-US" dirty="0"/>
          </a:p>
        </p:txBody>
      </p:sp>
      <p:sp>
        <p:nvSpPr>
          <p:cNvPr id="4" name="Slide Number Placeholder 3">
            <a:extLst>
              <a:ext uri="{FF2B5EF4-FFF2-40B4-BE49-F238E27FC236}">
                <a16:creationId xmlns:a16="http://schemas.microsoft.com/office/drawing/2014/main" id="{D96D348D-41FE-4FE3-0467-7360C007BC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637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 common challenge that social studies teachers must contend with is how to teach challenging topics. At every grade level and within every course, social studies teachers must be prepared to support students in exploring and learning about difficult parts of history. Therefore, teaching difficult topics like genocide and racism in social studies requires careful consideration of how to approach these topics in a sensitive and meaningful way. </a:t>
            </a:r>
          </a:p>
          <a:p>
            <a:endParaRPr lang="en" dirty="0"/>
          </a:p>
          <a:p>
            <a:r>
              <a:rPr lang="en" dirty="0"/>
              <a:t>Some effective strategies to navigate difficult topics are:</a:t>
            </a:r>
            <a:endParaRPr lang="en-US" dirty="0"/>
          </a:p>
          <a:p>
            <a:pPr marL="171450" indent="-171450">
              <a:buFont typeface="Symbol"/>
              <a:buChar char="•"/>
            </a:pPr>
            <a:r>
              <a:rPr lang="en" dirty="0"/>
              <a:t>Creating a safe learning environment focused on empathy</a:t>
            </a:r>
          </a:p>
          <a:p>
            <a:pPr marL="171450" indent="-171450">
              <a:buFont typeface="Symbol"/>
              <a:buChar char="•"/>
            </a:pPr>
            <a:r>
              <a:rPr lang="en" dirty="0"/>
              <a:t>Providing historical context</a:t>
            </a:r>
          </a:p>
          <a:p>
            <a:pPr marL="171450" indent="-171450">
              <a:buFont typeface="Symbol"/>
              <a:buChar char="•"/>
            </a:pPr>
            <a:r>
              <a:rPr lang="en" dirty="0"/>
              <a:t>Using primary and secondary sources</a:t>
            </a:r>
          </a:p>
          <a:p>
            <a:pPr marL="171450" indent="-171450">
              <a:buFont typeface="Symbol"/>
              <a:buChar char="•"/>
            </a:pPr>
            <a:r>
              <a:rPr lang="en" dirty="0"/>
              <a:t>Analyzing multiple perspectives</a:t>
            </a:r>
          </a:p>
          <a:p>
            <a:endParaRPr lang="en"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6341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As I noted in Section 2, teachers may find various terminology being used in current instructional materials and will particularly find outdated terminology in older secondary sources and primary sources. Teachers should use the opportunity to discuss proper current terminology, even where there is debate around certain terms, with their students. Students will come across varying terminology during inquiry and learning, particularly during independent research, and they may need to use outdated terminology in key word searches when conducting research. Teachers should inform students that despite what terminology is used when analyzing sources or conducting research (e.g., Negro), they should use current terminology in their speaking and writing (e.g., Black). Students may come across a word that is derogatory, such as the “N word,” when analyzing primary sources or when reading works of historical fiction. Teachers should prepare students for this, inform them of the word’s harmful history, and never speak or write the word in full. This is true during a student read-aloud.</a:t>
            </a:r>
            <a:endParaRPr lang="en-US" dirty="0"/>
          </a:p>
          <a:p>
            <a:endParaRPr lang="en" dirty="0"/>
          </a:p>
          <a:p>
            <a:r>
              <a:rPr lang="en" dirty="0"/>
              <a:t>See the </a:t>
            </a:r>
            <a:r>
              <a:rPr lang="en" i="1" dirty="0"/>
              <a:t>Curriculum Framework</a:t>
            </a:r>
            <a:r>
              <a:rPr lang="en" dirty="0"/>
              <a:t> for more information, tips, and resources related to the teaching of these instructional practices.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3303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Section 4 focuses on how rigorous standards and high-quality curriculum materials inform high-quality learning through assessment. When properly designed and implemented, a comprehensive assessment system provides multiple perspectives and sources of data to help educators understand the full range of student learning and achievement. Assessment information may be used to evaluate educational programs and practices and make informed decisions related to curriculum, instruction, intervention, professional learning, and the allocation of resources to better meet students’ needs.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9549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Assessment inspires educators to ask these hard questions: </a:t>
            </a:r>
            <a:endParaRPr lang="en-US" dirty="0"/>
          </a:p>
          <a:p>
            <a:pPr marL="285750" indent="-285750">
              <a:buFont typeface="Symbol"/>
              <a:buChar char="•"/>
            </a:pPr>
            <a:r>
              <a:rPr lang="en" dirty="0"/>
              <a:t>“Are we teaching what we think we are teaching?”</a:t>
            </a:r>
            <a:endParaRPr lang="en-US" dirty="0"/>
          </a:p>
          <a:p>
            <a:pPr marL="285750" indent="-285750">
              <a:buFont typeface="Symbol"/>
              <a:buChar char="•"/>
            </a:pPr>
            <a:r>
              <a:rPr lang="en" dirty="0"/>
              <a:t>“Are students learning what we want them to learn?”</a:t>
            </a:r>
            <a:endParaRPr lang="en-US" dirty="0"/>
          </a:p>
          <a:p>
            <a:pPr marL="285750" indent="-285750">
              <a:buFont typeface="Symbol"/>
              <a:buChar char="•"/>
            </a:pPr>
            <a:r>
              <a:rPr lang="en" dirty="0"/>
              <a:t>“Is there a way to teach the subject and student better, thereby promoting better learning?”</a:t>
            </a:r>
            <a:endParaRPr lang="en-US" dirty="0"/>
          </a:p>
          <a:p>
            <a:pPr marL="0" indent="0"/>
            <a:endParaRPr lang="en" dirty="0"/>
          </a:p>
          <a:p>
            <a:pPr marL="0" indent="0"/>
            <a:r>
              <a:rPr lang="en" dirty="0"/>
              <a:t>Section 4 of the document addresses the purposes and types of assessment, the concepts of </a:t>
            </a:r>
            <a:r>
              <a:rPr lang="en" i="1" dirty="0"/>
              <a:t>validity</a:t>
            </a:r>
            <a:r>
              <a:rPr lang="en" dirty="0"/>
              <a:t>, </a:t>
            </a:r>
            <a:r>
              <a:rPr lang="en" i="1" dirty="0"/>
              <a:t>reliability</a:t>
            </a:r>
            <a:r>
              <a:rPr lang="en" dirty="0"/>
              <a:t>, and </a:t>
            </a:r>
            <a:r>
              <a:rPr lang="en" i="1" dirty="0"/>
              <a:t>fairness </a:t>
            </a:r>
            <a:r>
              <a:rPr lang="en" dirty="0"/>
              <a:t>in assessment, factors to consider when selecting or developing assessments, and considerations when assessing differently-abled students and multilingual learners.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153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primary purpose of</a:t>
            </a:r>
            <a:r>
              <a:rPr lang="en" b="1" dirty="0"/>
              <a:t> formative assessment</a:t>
            </a:r>
            <a:r>
              <a:rPr lang="en" dirty="0"/>
              <a:t> is to inform instruction. Thus, formative assessment appeared in Section 3 of the </a:t>
            </a:r>
            <a:r>
              <a:rPr lang="en" i="1" dirty="0"/>
              <a:t>Curriculum Framework </a:t>
            </a:r>
            <a:r>
              <a:rPr lang="en" dirty="0"/>
              <a:t>as an instructional practice. Formative assessment is a planned, ongoing process used by all students and teachers during learning and teaching to elicit and use evidence of student learning to improve student understanding of intended disciplinary learning outcomes and support students to become self-directed learners.</a:t>
            </a:r>
            <a:endParaRPr lang="en-US" dirty="0"/>
          </a:p>
          <a:p>
            <a:endParaRPr lang="en" b="1" dirty="0"/>
          </a:p>
          <a:p>
            <a:r>
              <a:rPr lang="en" b="1" dirty="0"/>
              <a:t>Summative assessments</a:t>
            </a:r>
            <a:r>
              <a:rPr lang="en" dirty="0"/>
              <a:t> are formal assessments that are given after a substantial block of instructional time, for example at the end of a unit, term course, or academic year. </a:t>
            </a:r>
            <a:r>
              <a:rPr lang="en" b="1" dirty="0"/>
              <a:t>Interim assessments</a:t>
            </a:r>
            <a:r>
              <a:rPr lang="en" dirty="0"/>
              <a:t> are administered during instruction and, depending on the type of interim assessment, can be used inform instruction or measure outcomes. They provide an overall picture of achievement and can be useful in predicting student outcomes/supports or evaluating the need for pedagogical or programmatic changes. These assessments should be written to include a variety of item types (e.g., selected response, constructed response, extended response, performance tasks) and represent the full scale of Webb’s Depth of Knowledge (DOK), which is built into the</a:t>
            </a:r>
            <a:r>
              <a:rPr lang="en" i="1" dirty="0"/>
              <a:t> Rhode Island Social Studies Standards</a:t>
            </a:r>
            <a:r>
              <a:rPr lang="en" dirty="0"/>
              <a: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4309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For social studies teachers,  performance tasks are an excellent way to assess students' understanding and application of social studies concepts and skills. Performance assessments can be designed to be formative, interim, or summative assessments of learning. They also allow for richer and more authentic assessment of learning.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5934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Districts and school leaders should begin with their high-quality instructional materials (HQIM) and identify the types of assessments available within the materials. Utilizing the high-quality instructional materials resources is a critical component of a comprehensive assessment system in social studies. Assessments within HQIM should encompass a balanced system that include a variety of formative, performance, and summative assessments. Assessments should offer accommodations that allow all students to demonstrate their knowledge and skills without changing the content of the assessment. Assessment is included in our curriculum Review Tool mentioned earlier. </a:t>
            </a:r>
          </a:p>
          <a:p>
            <a:endParaRPr lang="en" dirty="0"/>
          </a:p>
          <a:p>
            <a:r>
              <a:rPr lang="en" dirty="0"/>
              <a:t>In addition to assessments built in an adopted HQIM, assessments can also be designed using the </a:t>
            </a:r>
            <a:r>
              <a:rPr lang="en" i="1" dirty="0"/>
              <a:t>Social Studies Standards</a:t>
            </a:r>
            <a:r>
              <a:rPr lang="en" dirty="0"/>
              <a:t>.</a:t>
            </a:r>
            <a:endParaRPr lang="en-US" dirty="0"/>
          </a:p>
          <a:p>
            <a:endParaRPr lang="en" dirty="0"/>
          </a:p>
          <a:p>
            <a:r>
              <a:rPr lang="en" dirty="0"/>
              <a:t>The </a:t>
            </a:r>
            <a:r>
              <a:rPr lang="en" i="1" dirty="0"/>
              <a:t>Social Studies Standards</a:t>
            </a:r>
            <a:r>
              <a:rPr lang="en" dirty="0"/>
              <a:t> are rooted in four levels of academic rigor: </a:t>
            </a:r>
            <a:r>
              <a:rPr lang="en" i="1" dirty="0"/>
              <a:t>identify</a:t>
            </a:r>
            <a:r>
              <a:rPr lang="en" dirty="0"/>
              <a:t>, </a:t>
            </a:r>
            <a:r>
              <a:rPr lang="en" i="1" dirty="0"/>
              <a:t>explain</a:t>
            </a:r>
            <a:r>
              <a:rPr lang="en" dirty="0"/>
              <a:t>, </a:t>
            </a:r>
            <a:r>
              <a:rPr lang="en" i="1" dirty="0"/>
              <a:t>analyze</a:t>
            </a:r>
            <a:r>
              <a:rPr lang="en" dirty="0"/>
              <a:t>, and</a:t>
            </a:r>
            <a:r>
              <a:rPr lang="en" i="1" dirty="0"/>
              <a:t> argue.</a:t>
            </a:r>
            <a:r>
              <a:rPr lang="en" dirty="0"/>
              <a:t> These levels are translated into the learning assessment objectives associated with each content standard. Teachers can use the levels of rigor and the learning assessment objectives in the standards tables to design assessment questions.</a:t>
            </a:r>
            <a:endParaRPr lang="en-US" dirty="0"/>
          </a:p>
          <a:p>
            <a:endParaRPr lang="en" dirty="0"/>
          </a:p>
          <a:p>
            <a:r>
              <a:rPr lang="en" dirty="0"/>
              <a:t>Identifying - When identifying, students show that they know and understand key facts and definitions related to important concepts, processes, ideas, events, dates, statistics, and the like. This is a foundational level of declarative knowledge and students should be able to communicate what is in the materials they have read or engaged with. Common strategies for assessing students’ ability to identify include short answer responses, matching, multiple choice questions, and fill in the blanks.</a:t>
            </a:r>
            <a:endParaRPr lang="en-US" dirty="0"/>
          </a:p>
          <a:p>
            <a:endParaRPr lang="en" dirty="0"/>
          </a:p>
          <a:p>
            <a:r>
              <a:rPr lang="en" dirty="0"/>
              <a:t>This slide shows examples of short-answer prompts teachers can ask that require students to identify based on the </a:t>
            </a:r>
            <a:r>
              <a:rPr lang="en" i="1" dirty="0"/>
              <a:t>Standards</a:t>
            </a:r>
            <a:r>
              <a:rPr lang="en" dirty="0"/>
              <a: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550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RIDE’s mission for</a:t>
            </a:r>
            <a:r>
              <a:rPr lang="en-US" u="sng" dirty="0">
                <a:hlinkClick r:id="rId3"/>
              </a:rPr>
              <a:t> College and Career Readiness </a:t>
            </a:r>
            <a:r>
              <a:rPr lang="en-US" dirty="0"/>
              <a:t>is to build an education system in Rhode Island that prepares all students for success in both college and career. This means that all doors remain open, and students are prepared for whatever their next steps may be after high school. </a:t>
            </a:r>
          </a:p>
          <a:p>
            <a:endParaRPr lang="en-US" dirty="0"/>
          </a:p>
          <a:p>
            <a:r>
              <a:rPr lang="en-US" dirty="0"/>
              <a:t>Social studies education not only prepares students for college and career, but also prepares them to engage in civic life upon graduation. Rhode Island’s Basic Education Program (BEP) notes that “a high quality program of social studies fosters lifelong participation in civic life and social action that leads to effective and productive citizenship in a world that is culturally diverse and interdependent. It fosters the ability to apply inquiry processes and to employ the skills of data collection and analysis, collaboration, decision-making, and problem solving”(BEP, 2009). </a:t>
            </a:r>
          </a:p>
          <a:p>
            <a:endParaRPr lang="en-US" dirty="0"/>
          </a:p>
          <a:p>
            <a:r>
              <a:rPr lang="en-US" dirty="0"/>
              <a:t>Rhode Island’s Secondary Regulations, revised in November 2022, name social studies as one of the core content areas and civics has been identified as a “real-world relevant skill that will develop skills and support their success in participating in society”</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127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When students are asked to explain, they are expected to go beyond being able to identify or describe discrete concepts and show that they understand </a:t>
            </a:r>
            <a:r>
              <a:rPr lang="en" i="1" dirty="0"/>
              <a:t>how</a:t>
            </a:r>
            <a:r>
              <a:rPr lang="en" dirty="0"/>
              <a:t> key ideas and concepts, ideas, data, and the like, are related. To show that they are explaining, students may be asked to describe relationships between concepts, show how processes produce desired outcomes, or demonstrate the function and roles of leaders within communities. Teachers can use short- and extended-response questions and multiple-choice questions to assess students’ ability to explain.</a:t>
            </a:r>
            <a:endParaRPr lang="en-US" dirty="0"/>
          </a:p>
          <a:p>
            <a:endParaRPr lang="en" dirty="0"/>
          </a:p>
          <a:p>
            <a:r>
              <a:rPr lang="en" dirty="0"/>
              <a:t>This slide shows examples of prompts for </a:t>
            </a:r>
            <a:r>
              <a:rPr lang="en" i="1" dirty="0"/>
              <a:t>Standards </a:t>
            </a:r>
            <a:r>
              <a:rPr lang="en" dirty="0"/>
              <a:t>that ask students to explain.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857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Tasks that ask students to analyze</a:t>
            </a:r>
            <a:r>
              <a:rPr lang="en" b="1" dirty="0"/>
              <a:t> </a:t>
            </a:r>
            <a:r>
              <a:rPr lang="en" dirty="0"/>
              <a:t>require them to process and understand various kinds of information, often across multiple sources, in order to observe patterns and differences and to make inferences that are not explicitly stated in the materials. Typically as the complexity and amount of material being analyzed increases, the difficulty of analysis also increases. An example of a less complex analysis could include reading an account of a historical figure and inferring the motivations behind the person’s actions. An example of more complex analysis might ask students to read multiple resources and documents that provide different perspectives and insights into why the United State entered WWII. </a:t>
            </a:r>
            <a:endParaRPr lang="en-US" dirty="0"/>
          </a:p>
          <a:p>
            <a:endParaRPr lang="en" dirty="0"/>
          </a:p>
          <a:p>
            <a:r>
              <a:rPr lang="en" dirty="0"/>
              <a:t>“Analysis” tasks require students to infer relationships, whereas “explain” tasks often ask students to describe relationships between ideas that have been directly stated in materials. In this way, it is often the case that students will be required to identify or explain what they find through their analyses, but in order to do so, they will need to rely on data from their sources to support their explanations, since what students find will not be explicitly stated.</a:t>
            </a:r>
            <a:endParaRPr lang="en-US" dirty="0"/>
          </a:p>
          <a:p>
            <a:endParaRPr lang="en" dirty="0"/>
          </a:p>
          <a:p>
            <a:r>
              <a:rPr lang="en" dirty="0"/>
              <a:t>This slide shows examples of prompts for </a:t>
            </a:r>
            <a:r>
              <a:rPr lang="en" i="1" dirty="0"/>
              <a:t>Standards </a:t>
            </a:r>
            <a:r>
              <a:rPr lang="en" dirty="0"/>
              <a:t>that ask students to analyze.</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387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When students argue, they are making and logically defending well-reasoned, evidence-based assertions or claims based on the results of their analyses. In other words, before students can effectively argue, they must first engage in analysis of information and data in order to sufficiently understand the evidence in order to make claims. In all cases, when making arguments, students must be able to 1) present one or more claims, 2) provide evidence in support of each claim, and then 3) clearly explain their reasoning for how the evidence actually supports the claim.</a:t>
            </a:r>
            <a:endParaRPr lang="en-US"/>
          </a:p>
          <a:p>
            <a:endParaRPr lang="en" dirty="0"/>
          </a:p>
          <a:p>
            <a:r>
              <a:rPr lang="en" dirty="0"/>
              <a:t>This slide shows examples of prompts for </a:t>
            </a:r>
            <a:r>
              <a:rPr lang="en" i="1" dirty="0"/>
              <a:t>Standards </a:t>
            </a:r>
            <a:r>
              <a:rPr lang="en" dirty="0"/>
              <a:t>that ask students to argue. {see slide}</a:t>
            </a:r>
            <a:endParaRPr lang="en-US" dirty="0"/>
          </a:p>
          <a:p>
            <a:endParaRPr lang="en" dirty="0"/>
          </a:p>
          <a:p>
            <a:r>
              <a:rPr lang="en" dirty="0"/>
              <a:t>The compelling questions aligned with each of the inquiry topics in the</a:t>
            </a:r>
            <a:r>
              <a:rPr lang="en" i="1" dirty="0"/>
              <a:t> Standards</a:t>
            </a:r>
            <a:r>
              <a:rPr lang="en" dirty="0"/>
              <a:t> can be used to develop argumentative assessment tasks to assess students’ understanding of the inquiry topics following instruction on each of the </a:t>
            </a:r>
            <a:r>
              <a:rPr lang="en" i="1" dirty="0"/>
              <a:t>Standards</a:t>
            </a:r>
            <a:r>
              <a:rPr lang="en" dirty="0"/>
              <a:t> in a given inquiry topic. Compelling questions are designed to require students to make evidence-based arguments using what they learned in that topic as evidence, even at the elementary level.</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2053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In any argumentative assessment task, the conclusion a student or group of students arrive at is not what is being assessed. Rather, it is the process of reaching the conclusion, the evidence that is presented, and the articulation of how the analysis of the evidence led to that conclusion that matters. </a:t>
            </a:r>
            <a:r>
              <a:rPr lang="en" b="1" dirty="0"/>
              <a:t>When assessing argumentative tasks, especially if the task is around a difficult or controversial topic, teachers need to take a moment to check their own biases regarding the topic. Teachers need to focus on assessing student work and not allow disagreement with a student or group of students’ viewpoints on a topic affect assessment scoring.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988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Since the content standards are framed in tables within the </a:t>
            </a:r>
            <a:r>
              <a:rPr lang="en" i="1" dirty="0"/>
              <a:t>Standards</a:t>
            </a:r>
            <a:r>
              <a:rPr lang="en" dirty="0"/>
              <a:t> document, the </a:t>
            </a:r>
            <a:r>
              <a:rPr lang="en" i="1" dirty="0"/>
              <a:t>Standards </a:t>
            </a:r>
            <a:r>
              <a:rPr lang="en" dirty="0"/>
              <a:t>are in a way “unpacked” and ready for instructional and assessment development. Using the information provided within the standards tables, teachers can design their own assessment rubrics as an easy way to track students’ progress in demonstrating proficiency of a standard or multiple standards within an inquiry topic. (see rubric documents on web). No matter the grade level or course, the assessment rubrics are designed to assess students’ knowledge of the standard by using the learning assessment objectives (LAOs) in the same way. To assess a student’s knowledge of a standard, use the learning assessment objectives with their levels of rigor as the point of demonstration. Include all of the components of a learning assessment objective in the rubric.</a:t>
            </a:r>
            <a:endParaRPr lang="en-US" dirty="0"/>
          </a:p>
          <a:p>
            <a:endParaRPr lang="en-US" dirty="0"/>
          </a:p>
          <a:p>
            <a:r>
              <a:rPr lang="en" dirty="0"/>
              <a:t>Although this presentation covers a lot of information, there is much more in the </a:t>
            </a:r>
            <a:r>
              <a:rPr lang="en" i="1" dirty="0"/>
              <a:t>Curriculum Framework </a:t>
            </a:r>
            <a:r>
              <a:rPr lang="en" dirty="0"/>
              <a:t>document including tips, resources, recommendations, strategies for applying all curricular, instructional, and assessment practices for MLLs and DAS, and resources for professional learning. I hope this overview will help you have a better understanding of what to find in the document and where to look. I am always happy to answer questions.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67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a:t>
            </a:r>
            <a:r>
              <a:rPr lang="en-US" i="1" dirty="0"/>
              <a:t>Standards </a:t>
            </a:r>
            <a:r>
              <a:rPr lang="en-US" dirty="0"/>
              <a:t>outline what students should know and be able to do, the purpose of the </a:t>
            </a:r>
            <a:r>
              <a:rPr lang="en-US" i="1" dirty="0"/>
              <a:t>Social Studies Curriculum Framework</a:t>
            </a:r>
            <a:r>
              <a:rPr lang="en-US" dirty="0"/>
              <a:t> is to provide guidance to educators and families around the implementation of the </a:t>
            </a:r>
            <a:r>
              <a:rPr lang="en-US" i="1" dirty="0"/>
              <a:t>Rhode Island Social Studies Standards</a:t>
            </a:r>
            <a:r>
              <a:rPr lang="en-US" dirty="0"/>
              <a:t>, particularly as it relates to the design and use of curriculum materials, instruction, and assessment.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053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49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introduction to Section 2 explains how RIDE defines high-quality curriculum materials (HQCMs) in relation to </a:t>
            </a:r>
            <a:r>
              <a:rPr lang="en-US" i="1" dirty="0"/>
              <a:t>Social Studies Standards</a:t>
            </a:r>
            <a:r>
              <a:rPr lang="en-US" dirty="0"/>
              <a:t>. The middle section reiterates the structure of the </a:t>
            </a:r>
            <a:r>
              <a:rPr lang="en-US" i="1" dirty="0"/>
              <a:t>Standards</a:t>
            </a:r>
            <a:r>
              <a:rPr lang="en-US" dirty="0"/>
              <a:t>. The final part of this section explains how HQCMs are selected in RI and provides related tools.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323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lumns Bullet Points">
  <p:cSld name="Two Columns Bullet Points">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5"/>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26" name="Google Shape;126;p15"/>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5"/>
          <p:cNvSpPr txBox="1">
            <a:spLocks noGrp="1"/>
          </p:cNvSpPr>
          <p:nvPr>
            <p:ph type="body" idx="2"/>
          </p:nvPr>
        </p:nvSpPr>
        <p:spPr>
          <a:xfrm>
            <a:off x="304800" y="2085975"/>
            <a:ext cx="5543550" cy="3705226"/>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5"/>
          <p:cNvSpPr txBox="1">
            <a:spLocks noGrp="1"/>
          </p:cNvSpPr>
          <p:nvPr>
            <p:ph type="body" idx="3"/>
          </p:nvPr>
        </p:nvSpPr>
        <p:spPr>
          <a:xfrm>
            <a:off x="6340602" y="2085975"/>
            <a:ext cx="5546598" cy="3705226"/>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aragraphs">
  <p:cSld name="Two Columns Paragraphs">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2"/>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05" name="Google Shape;105;p12"/>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2"/>
          <p:cNvSpPr txBox="1">
            <a:spLocks noGrp="1"/>
          </p:cNvSpPr>
          <p:nvPr>
            <p:ph type="body" idx="2"/>
          </p:nvPr>
        </p:nvSpPr>
        <p:spPr>
          <a:xfrm>
            <a:off x="304800" y="2087878"/>
            <a:ext cx="11582400"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4"/>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4"/>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19" name="Google Shape;119;p14"/>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4"/>
          <p:cNvSpPr txBox="1">
            <a:spLocks noGrp="1"/>
          </p:cNvSpPr>
          <p:nvPr>
            <p:ph type="body" idx="2"/>
          </p:nvPr>
        </p:nvSpPr>
        <p:spPr>
          <a:xfrm>
            <a:off x="304800" y="2085975"/>
            <a:ext cx="11582400" cy="3705226"/>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s and Image on the Right 1">
  <p:cSld name="Texts and Image on the Right 1">
    <p:spTree>
      <p:nvGrpSpPr>
        <p:cNvPr id="1" name="Shape 129"/>
        <p:cNvGrpSpPr/>
        <p:nvPr/>
      </p:nvGrpSpPr>
      <p:grpSpPr>
        <a:xfrm>
          <a:off x="0" y="0"/>
          <a:ext cx="0" cy="0"/>
          <a:chOff x="0" y="0"/>
          <a:chExt cx="0" cy="0"/>
        </a:xfrm>
      </p:grpSpPr>
      <p:sp>
        <p:nvSpPr>
          <p:cNvPr id="130" name="Google Shape;130;p16"/>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6"/>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34" name="Google Shape;134;p16"/>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6"/>
          <p:cNvSpPr txBox="1">
            <a:spLocks noGrp="1"/>
          </p:cNvSpPr>
          <p:nvPr>
            <p:ph type="body" idx="2"/>
          </p:nvPr>
        </p:nvSpPr>
        <p:spPr>
          <a:xfrm>
            <a:off x="304800" y="2087878"/>
            <a:ext cx="5483352"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6"/>
          <p:cNvSpPr>
            <a:spLocks noGrp="1"/>
          </p:cNvSpPr>
          <p:nvPr>
            <p:ph type="pic" idx="3"/>
          </p:nvPr>
        </p:nvSpPr>
        <p:spPr>
          <a:xfrm>
            <a:off x="6096000" y="2085974"/>
            <a:ext cx="5791200" cy="370331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s and Image on the Right 3">
  <p:cSld name="Texts and Image on the Right 3">
    <p:spTree>
      <p:nvGrpSpPr>
        <p:cNvPr id="1" name="Shape 137"/>
        <p:cNvGrpSpPr/>
        <p:nvPr/>
      </p:nvGrpSpPr>
      <p:grpSpPr>
        <a:xfrm>
          <a:off x="0" y="0"/>
          <a:ext cx="0" cy="0"/>
          <a:chOff x="0" y="0"/>
          <a:chExt cx="0" cy="0"/>
        </a:xfrm>
      </p:grpSpPr>
      <p:sp>
        <p:nvSpPr>
          <p:cNvPr id="138" name="Google Shape;138;p17"/>
          <p:cNvSpPr/>
          <p:nvPr/>
        </p:nvSpPr>
        <p:spPr>
          <a:xfrm>
            <a:off x="304800" y="304800"/>
            <a:ext cx="5791200" cy="54863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139" name="Google Shape;139;p17"/>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42" name="Google Shape;142;p17"/>
          <p:cNvSpPr txBox="1">
            <a:spLocks noGrp="1"/>
          </p:cNvSpPr>
          <p:nvPr>
            <p:ph type="body" idx="1"/>
          </p:nvPr>
        </p:nvSpPr>
        <p:spPr>
          <a:xfrm>
            <a:off x="782574" y="724109"/>
            <a:ext cx="4736236" cy="123395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7"/>
          <p:cNvSpPr>
            <a:spLocks noGrp="1"/>
          </p:cNvSpPr>
          <p:nvPr>
            <p:ph type="pic" idx="2"/>
          </p:nvPr>
        </p:nvSpPr>
        <p:spPr>
          <a:xfrm>
            <a:off x="6099048" y="304800"/>
            <a:ext cx="5788152" cy="548639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s and Image on the Left 1">
  <p:cSld name="Texts and Image on the Left 1">
    <p:spTree>
      <p:nvGrpSpPr>
        <p:cNvPr id="1" name="Shape 144"/>
        <p:cNvGrpSpPr/>
        <p:nvPr/>
      </p:nvGrpSpPr>
      <p:grpSpPr>
        <a:xfrm>
          <a:off x="0" y="0"/>
          <a:ext cx="0" cy="0"/>
          <a:chOff x="0" y="0"/>
          <a:chExt cx="0" cy="0"/>
        </a:xfrm>
      </p:grpSpPr>
      <p:sp>
        <p:nvSpPr>
          <p:cNvPr id="145" name="Google Shape;145;p18"/>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8"/>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8"/>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49" name="Google Shape;149;p18"/>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8"/>
          <p:cNvSpPr txBox="1">
            <a:spLocks noGrp="1"/>
          </p:cNvSpPr>
          <p:nvPr>
            <p:ph type="body" idx="2"/>
          </p:nvPr>
        </p:nvSpPr>
        <p:spPr>
          <a:xfrm>
            <a:off x="6400800" y="2087878"/>
            <a:ext cx="5486400"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8"/>
          <p:cNvSpPr>
            <a:spLocks noGrp="1"/>
          </p:cNvSpPr>
          <p:nvPr>
            <p:ph type="pic" idx="3"/>
          </p:nvPr>
        </p:nvSpPr>
        <p:spPr>
          <a:xfrm>
            <a:off x="304800" y="2085974"/>
            <a:ext cx="5791200" cy="370331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exts and Image on the Left 2">
  <p:cSld name="Texts and Image on the Left 2">
    <p:spTree>
      <p:nvGrpSpPr>
        <p:cNvPr id="1" name="Shape 152"/>
        <p:cNvGrpSpPr/>
        <p:nvPr/>
      </p:nvGrpSpPr>
      <p:grpSpPr>
        <a:xfrm>
          <a:off x="0" y="0"/>
          <a:ext cx="0" cy="0"/>
          <a:chOff x="0" y="0"/>
          <a:chExt cx="0" cy="0"/>
        </a:xfrm>
      </p:grpSpPr>
      <p:cxnSp>
        <p:nvCxnSpPr>
          <p:cNvPr id="153" name="Google Shape;153;p19"/>
          <p:cNvCxnSpPr/>
          <p:nvPr/>
        </p:nvCxnSpPr>
        <p:spPr>
          <a:xfrm>
            <a:off x="6483166" y="957194"/>
            <a:ext cx="597962" cy="0"/>
          </a:xfrm>
          <a:prstGeom prst="straightConnector1">
            <a:avLst/>
          </a:prstGeom>
          <a:noFill/>
          <a:ln w="76200" cap="flat" cmpd="sng">
            <a:solidFill>
              <a:srgbClr val="EC5153"/>
            </a:solidFill>
            <a:prstDash val="solid"/>
            <a:miter lim="800000"/>
            <a:headEnd type="none" w="sm" len="sm"/>
            <a:tailEnd type="none" w="sm" len="sm"/>
          </a:ln>
        </p:spPr>
      </p:cxnSp>
      <p:grpSp>
        <p:nvGrpSpPr>
          <p:cNvPr id="154" name="Google Shape;154;p19"/>
          <p:cNvGrpSpPr/>
          <p:nvPr/>
        </p:nvGrpSpPr>
        <p:grpSpPr>
          <a:xfrm>
            <a:off x="304801" y="6126480"/>
            <a:ext cx="11582400" cy="426715"/>
            <a:chOff x="304801" y="6126480"/>
            <a:chExt cx="11582400" cy="426715"/>
          </a:xfrm>
        </p:grpSpPr>
        <p:sp>
          <p:nvSpPr>
            <p:cNvPr id="155" name="Google Shape;155;p19"/>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56" name="Google Shape;156;p19"/>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157" name="Google Shape;157;p19"/>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158" name="Google Shape;158;p19"/>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159" name="Google Shape;159;p19"/>
          <p:cNvSpPr txBox="1">
            <a:spLocks noGrp="1"/>
          </p:cNvSpPr>
          <p:nvPr>
            <p:ph type="title"/>
          </p:nvPr>
        </p:nvSpPr>
        <p:spPr>
          <a:xfrm>
            <a:off x="6400798" y="172857"/>
            <a:ext cx="5486401"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19"/>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9"/>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9"/>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63" name="Google Shape;163;p19"/>
          <p:cNvSpPr txBox="1">
            <a:spLocks noGrp="1"/>
          </p:cNvSpPr>
          <p:nvPr>
            <p:ph type="body" idx="1"/>
          </p:nvPr>
        </p:nvSpPr>
        <p:spPr>
          <a:xfrm>
            <a:off x="6400798" y="1031273"/>
            <a:ext cx="5486401"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9"/>
          <p:cNvSpPr txBox="1">
            <a:spLocks noGrp="1"/>
          </p:cNvSpPr>
          <p:nvPr>
            <p:ph type="body" idx="2"/>
          </p:nvPr>
        </p:nvSpPr>
        <p:spPr>
          <a:xfrm>
            <a:off x="6400800" y="2087878"/>
            <a:ext cx="5486400"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9"/>
          <p:cNvSpPr>
            <a:spLocks noGrp="1"/>
          </p:cNvSpPr>
          <p:nvPr>
            <p:ph type="pic" idx="3"/>
          </p:nvPr>
        </p:nvSpPr>
        <p:spPr>
          <a:xfrm>
            <a:off x="304800" y="304805"/>
            <a:ext cx="5788152" cy="549049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s and Image on the Left 3">
  <p:cSld name="Texts and Image on the Left 3">
    <p:spTree>
      <p:nvGrpSpPr>
        <p:cNvPr id="1" name="Shape 166"/>
        <p:cNvGrpSpPr/>
        <p:nvPr/>
      </p:nvGrpSpPr>
      <p:grpSpPr>
        <a:xfrm>
          <a:off x="0" y="0"/>
          <a:ext cx="0" cy="0"/>
          <a:chOff x="0" y="0"/>
          <a:chExt cx="0" cy="0"/>
        </a:xfrm>
      </p:grpSpPr>
      <p:cxnSp>
        <p:nvCxnSpPr>
          <p:cNvPr id="167" name="Google Shape;167;p20"/>
          <p:cNvCxnSpPr/>
          <p:nvPr/>
        </p:nvCxnSpPr>
        <p:spPr>
          <a:xfrm>
            <a:off x="6483166" y="957194"/>
            <a:ext cx="597962" cy="0"/>
          </a:xfrm>
          <a:prstGeom prst="straightConnector1">
            <a:avLst/>
          </a:prstGeom>
          <a:noFill/>
          <a:ln w="76200" cap="flat" cmpd="sng">
            <a:solidFill>
              <a:srgbClr val="EC5153"/>
            </a:solidFill>
            <a:prstDash val="solid"/>
            <a:miter lim="800000"/>
            <a:headEnd type="none" w="sm" len="sm"/>
            <a:tailEnd type="none" w="sm" len="sm"/>
          </a:ln>
        </p:spPr>
      </p:cxnSp>
      <p:grpSp>
        <p:nvGrpSpPr>
          <p:cNvPr id="168" name="Google Shape;168;p20"/>
          <p:cNvGrpSpPr/>
          <p:nvPr/>
        </p:nvGrpSpPr>
        <p:grpSpPr>
          <a:xfrm>
            <a:off x="304801" y="6126480"/>
            <a:ext cx="11582400" cy="426715"/>
            <a:chOff x="304801" y="6126480"/>
            <a:chExt cx="11582400" cy="426715"/>
          </a:xfrm>
        </p:grpSpPr>
        <p:sp>
          <p:nvSpPr>
            <p:cNvPr id="169" name="Google Shape;169;p20"/>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70" name="Google Shape;170;p20"/>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171" name="Google Shape;171;p20"/>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172" name="Google Shape;172;p20"/>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173" name="Google Shape;173;p20"/>
          <p:cNvSpPr txBox="1">
            <a:spLocks noGrp="1"/>
          </p:cNvSpPr>
          <p:nvPr>
            <p:ph type="title"/>
          </p:nvPr>
        </p:nvSpPr>
        <p:spPr>
          <a:xfrm>
            <a:off x="6400798" y="172857"/>
            <a:ext cx="5486401"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0"/>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0"/>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0"/>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77" name="Google Shape;177;p20"/>
          <p:cNvSpPr txBox="1">
            <a:spLocks noGrp="1"/>
          </p:cNvSpPr>
          <p:nvPr>
            <p:ph type="body" idx="1"/>
          </p:nvPr>
        </p:nvSpPr>
        <p:spPr>
          <a:xfrm>
            <a:off x="6400798" y="1031273"/>
            <a:ext cx="5486401"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20"/>
          <p:cNvSpPr>
            <a:spLocks noGrp="1"/>
          </p:cNvSpPr>
          <p:nvPr>
            <p:ph type="pic" idx="2"/>
          </p:nvPr>
        </p:nvSpPr>
        <p:spPr>
          <a:xfrm>
            <a:off x="304800" y="304805"/>
            <a:ext cx="5788152" cy="549049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Image on the Right">
  <p:cSld name="Image on the Right">
    <p:spTree>
      <p:nvGrpSpPr>
        <p:cNvPr id="1" name="Shape 179"/>
        <p:cNvGrpSpPr/>
        <p:nvPr/>
      </p:nvGrpSpPr>
      <p:grpSpPr>
        <a:xfrm>
          <a:off x="0" y="0"/>
          <a:ext cx="0" cy="0"/>
          <a:chOff x="0" y="0"/>
          <a:chExt cx="0" cy="0"/>
        </a:xfrm>
      </p:grpSpPr>
      <p:cxnSp>
        <p:nvCxnSpPr>
          <p:cNvPr id="180" name="Google Shape;180;p21"/>
          <p:cNvCxnSpPr/>
          <p:nvPr/>
        </p:nvCxnSpPr>
        <p:spPr>
          <a:xfrm>
            <a:off x="387168" y="957194"/>
            <a:ext cx="597962" cy="0"/>
          </a:xfrm>
          <a:prstGeom prst="straightConnector1">
            <a:avLst/>
          </a:prstGeom>
          <a:noFill/>
          <a:ln w="76200" cap="flat" cmpd="sng">
            <a:solidFill>
              <a:srgbClr val="EC5153"/>
            </a:solidFill>
            <a:prstDash val="solid"/>
            <a:miter lim="800000"/>
            <a:headEnd type="none" w="sm" len="sm"/>
            <a:tailEnd type="none" w="sm" len="sm"/>
          </a:ln>
        </p:spPr>
      </p:cxnSp>
      <p:grpSp>
        <p:nvGrpSpPr>
          <p:cNvPr id="181" name="Google Shape;181;p21"/>
          <p:cNvGrpSpPr/>
          <p:nvPr/>
        </p:nvGrpSpPr>
        <p:grpSpPr>
          <a:xfrm>
            <a:off x="304801" y="6126480"/>
            <a:ext cx="11582400" cy="426715"/>
            <a:chOff x="304801" y="6126480"/>
            <a:chExt cx="11582400" cy="426715"/>
          </a:xfrm>
        </p:grpSpPr>
        <p:sp>
          <p:nvSpPr>
            <p:cNvPr id="182" name="Google Shape;182;p21"/>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83" name="Google Shape;183;p21"/>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184" name="Google Shape;184;p21"/>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185" name="Google Shape;185;p21"/>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186" name="Google Shape;186;p21"/>
          <p:cNvSpPr txBox="1">
            <a:spLocks noGrp="1"/>
          </p:cNvSpPr>
          <p:nvPr>
            <p:ph type="title"/>
          </p:nvPr>
        </p:nvSpPr>
        <p:spPr>
          <a:xfrm>
            <a:off x="304800" y="172857"/>
            <a:ext cx="5486401"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1"/>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1"/>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1"/>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90" name="Google Shape;190;p21"/>
          <p:cNvSpPr txBox="1">
            <a:spLocks noGrp="1"/>
          </p:cNvSpPr>
          <p:nvPr>
            <p:ph type="body" idx="1"/>
          </p:nvPr>
        </p:nvSpPr>
        <p:spPr>
          <a:xfrm>
            <a:off x="304800" y="1031273"/>
            <a:ext cx="5486401"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21"/>
          <p:cNvSpPr>
            <a:spLocks noGrp="1"/>
          </p:cNvSpPr>
          <p:nvPr>
            <p:ph type="pic" idx="2"/>
          </p:nvPr>
        </p:nvSpPr>
        <p:spPr>
          <a:xfrm>
            <a:off x="6099048" y="304805"/>
            <a:ext cx="5788152" cy="549049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Placeholder – Full Slide">
  <p:cSld name="Content Placeholder – Full Slide">
    <p:spTree>
      <p:nvGrpSpPr>
        <p:cNvPr id="1" name="Shape 192"/>
        <p:cNvGrpSpPr/>
        <p:nvPr/>
      </p:nvGrpSpPr>
      <p:grpSpPr>
        <a:xfrm>
          <a:off x="0" y="0"/>
          <a:ext cx="0" cy="0"/>
          <a:chOff x="0" y="0"/>
          <a:chExt cx="0" cy="0"/>
        </a:xfrm>
      </p:grpSpPr>
      <p:sp>
        <p:nvSpPr>
          <p:cNvPr id="193" name="Google Shape;193;p22"/>
          <p:cNvSpPr txBox="1">
            <a:spLocks noGrp="1"/>
          </p:cNvSpPr>
          <p:nvPr>
            <p:ph type="body" idx="1"/>
          </p:nvPr>
        </p:nvSpPr>
        <p:spPr>
          <a:xfrm>
            <a:off x="304800" y="2085975"/>
            <a:ext cx="11582400" cy="370331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2"/>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2"/>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2"/>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2"/>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98" name="Google Shape;198;p22"/>
          <p:cNvSpPr txBox="1">
            <a:spLocks noGrp="1"/>
          </p:cNvSpPr>
          <p:nvPr>
            <p:ph type="body" idx="2"/>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marR="0" lvl="0" indent="-228600" algn="l">
              <a:lnSpc>
                <a:spcPct val="123000"/>
              </a:lnSpc>
              <a:spcBef>
                <a:spcPts val="600"/>
              </a:spcBef>
              <a:spcAft>
                <a:spcPts val="0"/>
              </a:spcAft>
              <a:buClr>
                <a:schemeClr val="accent1"/>
              </a:buClr>
              <a:buSzPts val="2100"/>
              <a:buFont typeface="Arial"/>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Placeholder – Right Commentary Box">
  <p:cSld name="Content Placeholder – Right Commentary Box">
    <p:spTree>
      <p:nvGrpSpPr>
        <p:cNvPr id="1" name="Shape 199"/>
        <p:cNvGrpSpPr/>
        <p:nvPr/>
      </p:nvGrpSpPr>
      <p:grpSpPr>
        <a:xfrm>
          <a:off x="0" y="0"/>
          <a:ext cx="0" cy="0"/>
          <a:chOff x="0" y="0"/>
          <a:chExt cx="0" cy="0"/>
        </a:xfrm>
      </p:grpSpPr>
      <p:sp>
        <p:nvSpPr>
          <p:cNvPr id="200" name="Google Shape;200;p23"/>
          <p:cNvSpPr txBox="1">
            <a:spLocks noGrp="1"/>
          </p:cNvSpPr>
          <p:nvPr>
            <p:ph type="body" idx="1"/>
          </p:nvPr>
        </p:nvSpPr>
        <p:spPr>
          <a:xfrm>
            <a:off x="304801" y="2085975"/>
            <a:ext cx="6335696" cy="370331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3"/>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23"/>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3"/>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3"/>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05" name="Google Shape;205;p23"/>
          <p:cNvSpPr txBox="1">
            <a:spLocks noGrp="1"/>
          </p:cNvSpPr>
          <p:nvPr>
            <p:ph type="body" idx="2"/>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3"/>
          <p:cNvSpPr txBox="1">
            <a:spLocks noGrp="1"/>
          </p:cNvSpPr>
          <p:nvPr>
            <p:ph type="body" idx="3"/>
          </p:nvPr>
        </p:nvSpPr>
        <p:spPr>
          <a:xfrm>
            <a:off x="7149483" y="2261138"/>
            <a:ext cx="4533532" cy="3352992"/>
          </a:xfrm>
          <a:prstGeom prst="rect">
            <a:avLst/>
          </a:prstGeom>
          <a:noFill/>
          <a:ln>
            <a:noFill/>
          </a:ln>
        </p:spPr>
        <p:txBody>
          <a:bodyPr spcFirstLastPara="1" wrap="square" lIns="91425" tIns="45700" rIns="91425" bIns="45700" anchor="t" anchorCtr="0">
            <a:noAutofit/>
          </a:bodyPr>
          <a:lstStyle>
            <a:lvl1pPr marL="457200" lvl="0" indent="-330200" algn="l">
              <a:lnSpc>
                <a:spcPct val="123000"/>
              </a:lnSpc>
              <a:spcBef>
                <a:spcPts val="600"/>
              </a:spcBef>
              <a:spcAft>
                <a:spcPts val="0"/>
              </a:spcAft>
              <a:buSzPts val="1600"/>
              <a:buChar char="•"/>
              <a:defRPr>
                <a:solidFill>
                  <a:schemeClr val="lt1"/>
                </a:solidFill>
              </a:defRPr>
            </a:lvl1pPr>
            <a:lvl2pPr marL="914400" lvl="1" indent="-330200" algn="l">
              <a:lnSpc>
                <a:spcPct val="123000"/>
              </a:lnSpc>
              <a:spcBef>
                <a:spcPts val="600"/>
              </a:spcBef>
              <a:spcAft>
                <a:spcPts val="0"/>
              </a:spcAft>
              <a:buSzPts val="1600"/>
              <a:buChar char="•"/>
              <a:defRPr>
                <a:solidFill>
                  <a:schemeClr val="lt1"/>
                </a:solidFill>
              </a:defRPr>
            </a:lvl2pPr>
            <a:lvl3pPr marL="1371600" lvl="2" indent="-330200" algn="l">
              <a:lnSpc>
                <a:spcPct val="123000"/>
              </a:lnSpc>
              <a:spcBef>
                <a:spcPts val="600"/>
              </a:spcBef>
              <a:spcAft>
                <a:spcPts val="0"/>
              </a:spcAft>
              <a:buSzPts val="1600"/>
              <a:buChar char="•"/>
              <a:defRPr>
                <a:solidFill>
                  <a:schemeClr val="lt1"/>
                </a:solidFill>
              </a:defRPr>
            </a:lvl3pPr>
            <a:lvl4pPr marL="1828800" lvl="3" indent="-330200" algn="l">
              <a:lnSpc>
                <a:spcPct val="123000"/>
              </a:lnSpc>
              <a:spcBef>
                <a:spcPts val="600"/>
              </a:spcBef>
              <a:spcAft>
                <a:spcPts val="0"/>
              </a:spcAft>
              <a:buSzPts val="1600"/>
              <a:buChar char="•"/>
              <a:defRPr>
                <a:solidFill>
                  <a:schemeClr val="lt1"/>
                </a:solidFill>
              </a:defRPr>
            </a:lvl4pPr>
            <a:lvl5pPr marL="2286000" lvl="4" indent="-330200" algn="l">
              <a:lnSpc>
                <a:spcPct val="123000"/>
              </a:lnSpc>
              <a:spcBef>
                <a:spcPts val="600"/>
              </a:spcBef>
              <a:spcAft>
                <a:spcPts val="0"/>
              </a:spcAft>
              <a:buSzPts val="16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ragraphs">
  <p:cSld name="Paragraphs">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3"/>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
          <p:cNvSpPr txBox="1">
            <a:spLocks noGrp="1"/>
          </p:cNvSpPr>
          <p:nvPr>
            <p:ph type="body" idx="2"/>
          </p:nvPr>
        </p:nvSpPr>
        <p:spPr>
          <a:xfrm>
            <a:off x="304800" y="2087878"/>
            <a:ext cx="11582400"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Placeholder – Left Commentary Box">
  <p:cSld name="Content Placeholder – Left Commentary Box">
    <p:spTree>
      <p:nvGrpSpPr>
        <p:cNvPr id="1" name="Shape 207"/>
        <p:cNvGrpSpPr/>
        <p:nvPr/>
      </p:nvGrpSpPr>
      <p:grpSpPr>
        <a:xfrm>
          <a:off x="0" y="0"/>
          <a:ext cx="0" cy="0"/>
          <a:chOff x="0" y="0"/>
          <a:chExt cx="0" cy="0"/>
        </a:xfrm>
      </p:grpSpPr>
      <p:sp>
        <p:nvSpPr>
          <p:cNvPr id="208" name="Google Shape;208;p24"/>
          <p:cNvSpPr txBox="1">
            <a:spLocks noGrp="1"/>
          </p:cNvSpPr>
          <p:nvPr>
            <p:ph type="body" idx="1"/>
          </p:nvPr>
        </p:nvSpPr>
        <p:spPr>
          <a:xfrm>
            <a:off x="5551504" y="2085975"/>
            <a:ext cx="6335696" cy="370331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4"/>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24"/>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4"/>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13" name="Google Shape;213;p24"/>
          <p:cNvSpPr txBox="1">
            <a:spLocks noGrp="1"/>
          </p:cNvSpPr>
          <p:nvPr>
            <p:ph type="body" idx="2"/>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4"/>
          <p:cNvSpPr txBox="1">
            <a:spLocks noGrp="1"/>
          </p:cNvSpPr>
          <p:nvPr>
            <p:ph type="body" idx="3"/>
          </p:nvPr>
        </p:nvSpPr>
        <p:spPr>
          <a:xfrm>
            <a:off x="476320" y="2261138"/>
            <a:ext cx="4533532" cy="3352992"/>
          </a:xfrm>
          <a:prstGeom prst="rect">
            <a:avLst/>
          </a:prstGeom>
          <a:noFill/>
          <a:ln>
            <a:noFill/>
          </a:ln>
        </p:spPr>
        <p:txBody>
          <a:bodyPr spcFirstLastPara="1" wrap="square" lIns="91425" tIns="45700" rIns="91425" bIns="45700" anchor="t" anchorCtr="0">
            <a:noAutofit/>
          </a:bodyPr>
          <a:lstStyle>
            <a:lvl1pPr marL="457200" lvl="0" indent="-330200" algn="l">
              <a:lnSpc>
                <a:spcPct val="123000"/>
              </a:lnSpc>
              <a:spcBef>
                <a:spcPts val="600"/>
              </a:spcBef>
              <a:spcAft>
                <a:spcPts val="0"/>
              </a:spcAft>
              <a:buSzPts val="1600"/>
              <a:buChar char="•"/>
              <a:defRPr>
                <a:solidFill>
                  <a:schemeClr val="lt1"/>
                </a:solidFill>
              </a:defRPr>
            </a:lvl1pPr>
            <a:lvl2pPr marL="914400" lvl="1" indent="-330200" algn="l">
              <a:lnSpc>
                <a:spcPct val="123000"/>
              </a:lnSpc>
              <a:spcBef>
                <a:spcPts val="600"/>
              </a:spcBef>
              <a:spcAft>
                <a:spcPts val="0"/>
              </a:spcAft>
              <a:buSzPts val="1600"/>
              <a:buChar char="•"/>
              <a:defRPr>
                <a:solidFill>
                  <a:schemeClr val="lt1"/>
                </a:solidFill>
              </a:defRPr>
            </a:lvl2pPr>
            <a:lvl3pPr marL="1371600" lvl="2" indent="-330200" algn="l">
              <a:lnSpc>
                <a:spcPct val="123000"/>
              </a:lnSpc>
              <a:spcBef>
                <a:spcPts val="600"/>
              </a:spcBef>
              <a:spcAft>
                <a:spcPts val="0"/>
              </a:spcAft>
              <a:buSzPts val="1600"/>
              <a:buChar char="•"/>
              <a:defRPr>
                <a:solidFill>
                  <a:schemeClr val="lt1"/>
                </a:solidFill>
              </a:defRPr>
            </a:lvl3pPr>
            <a:lvl4pPr marL="1828800" lvl="3" indent="-330200" algn="l">
              <a:lnSpc>
                <a:spcPct val="123000"/>
              </a:lnSpc>
              <a:spcBef>
                <a:spcPts val="600"/>
              </a:spcBef>
              <a:spcAft>
                <a:spcPts val="0"/>
              </a:spcAft>
              <a:buSzPts val="1600"/>
              <a:buChar char="•"/>
              <a:defRPr>
                <a:solidFill>
                  <a:schemeClr val="lt1"/>
                </a:solidFill>
              </a:defRPr>
            </a:lvl4pPr>
            <a:lvl5pPr marL="2286000" lvl="4" indent="-330200" algn="l">
              <a:lnSpc>
                <a:spcPct val="123000"/>
              </a:lnSpc>
              <a:spcBef>
                <a:spcPts val="600"/>
              </a:spcBef>
              <a:spcAft>
                <a:spcPts val="0"/>
              </a:spcAft>
              <a:buSzPts val="16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Topics and Right Image">
  <p:cSld name="Three Topics and Right Image">
    <p:spTree>
      <p:nvGrpSpPr>
        <p:cNvPr id="1" name="Shape 215"/>
        <p:cNvGrpSpPr/>
        <p:nvPr/>
      </p:nvGrpSpPr>
      <p:grpSpPr>
        <a:xfrm>
          <a:off x="0" y="0"/>
          <a:ext cx="0" cy="0"/>
          <a:chOff x="0" y="0"/>
          <a:chExt cx="0" cy="0"/>
        </a:xfrm>
      </p:grpSpPr>
      <p:sp>
        <p:nvSpPr>
          <p:cNvPr id="216" name="Google Shape;216;p25"/>
          <p:cNvSpPr txBox="1">
            <a:spLocks noGrp="1"/>
          </p:cNvSpPr>
          <p:nvPr>
            <p:ph type="body" idx="1"/>
          </p:nvPr>
        </p:nvSpPr>
        <p:spPr>
          <a:xfrm>
            <a:off x="7608162" y="2085975"/>
            <a:ext cx="4279037" cy="370331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25"/>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5"/>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25"/>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25"/>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21" name="Google Shape;221;p25"/>
          <p:cNvSpPr txBox="1">
            <a:spLocks noGrp="1"/>
          </p:cNvSpPr>
          <p:nvPr>
            <p:ph type="body" idx="2"/>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Image Top Center 1">
  <p:cSld name="Big Image Top Center 1">
    <p:spTree>
      <p:nvGrpSpPr>
        <p:cNvPr id="1" name="Shape 222"/>
        <p:cNvGrpSpPr/>
        <p:nvPr/>
      </p:nvGrpSpPr>
      <p:grpSpPr>
        <a:xfrm>
          <a:off x="0" y="0"/>
          <a:ext cx="0" cy="0"/>
          <a:chOff x="0" y="0"/>
          <a:chExt cx="0" cy="0"/>
        </a:xfrm>
      </p:grpSpPr>
      <p:sp>
        <p:nvSpPr>
          <p:cNvPr id="223" name="Google Shape;223;p26"/>
          <p:cNvSpPr>
            <a:spLocks noGrp="1"/>
          </p:cNvSpPr>
          <p:nvPr>
            <p:ph type="pic" idx="2"/>
          </p:nvPr>
        </p:nvSpPr>
        <p:spPr>
          <a:xfrm>
            <a:off x="0" y="0"/>
            <a:ext cx="12192000" cy="411923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4" name="Google Shape;224;p26"/>
          <p:cNvSpPr txBox="1">
            <a:spLocks noGrp="1"/>
          </p:cNvSpPr>
          <p:nvPr>
            <p:ph type="title"/>
          </p:nvPr>
        </p:nvSpPr>
        <p:spPr>
          <a:xfrm>
            <a:off x="304800" y="1299556"/>
            <a:ext cx="11582400" cy="701731"/>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400"/>
              <a:buFont typeface="Libre Franklin"/>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26"/>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26"/>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6"/>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28" name="Google Shape;228;p26"/>
          <p:cNvSpPr txBox="1">
            <a:spLocks noGrp="1"/>
          </p:cNvSpPr>
          <p:nvPr>
            <p:ph type="body" idx="1"/>
          </p:nvPr>
        </p:nvSpPr>
        <p:spPr>
          <a:xfrm>
            <a:off x="1307101" y="2157972"/>
            <a:ext cx="9574750" cy="850392"/>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26"/>
          <p:cNvSpPr txBox="1">
            <a:spLocks noGrp="1"/>
          </p:cNvSpPr>
          <p:nvPr>
            <p:ph type="body" idx="3"/>
          </p:nvPr>
        </p:nvSpPr>
        <p:spPr>
          <a:xfrm>
            <a:off x="301752" y="4456590"/>
            <a:ext cx="11585448" cy="1334608"/>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228600" algn="ctr">
              <a:lnSpc>
                <a:spcPct val="123000"/>
              </a:lnSpc>
              <a:spcBef>
                <a:spcPts val="600"/>
              </a:spcBef>
              <a:spcAft>
                <a:spcPts val="0"/>
              </a:spcAft>
              <a:buSzPts val="1600"/>
              <a:buNone/>
              <a:defRPr/>
            </a:lvl2pPr>
            <a:lvl3pPr marL="1371600" lvl="2" indent="-228600" algn="ctr">
              <a:lnSpc>
                <a:spcPct val="123000"/>
              </a:lnSpc>
              <a:spcBef>
                <a:spcPts val="600"/>
              </a:spcBef>
              <a:spcAft>
                <a:spcPts val="0"/>
              </a:spcAft>
              <a:buSzPts val="1600"/>
              <a:buNone/>
              <a:defRPr/>
            </a:lvl3pPr>
            <a:lvl4pPr marL="1828800" lvl="3" indent="-228600" algn="ctr">
              <a:lnSpc>
                <a:spcPct val="123000"/>
              </a:lnSpc>
              <a:spcBef>
                <a:spcPts val="600"/>
              </a:spcBef>
              <a:spcAft>
                <a:spcPts val="0"/>
              </a:spcAft>
              <a:buSzPts val="1600"/>
              <a:buNone/>
              <a:defRPr/>
            </a:lvl4pPr>
            <a:lvl5pPr marL="2286000" lvl="4" indent="-228600" algn="ctr">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Image Top Center 2">
  <p:cSld name="Big Image Top Center 2">
    <p:spTree>
      <p:nvGrpSpPr>
        <p:cNvPr id="1" name="Shape 230"/>
        <p:cNvGrpSpPr/>
        <p:nvPr/>
      </p:nvGrpSpPr>
      <p:grpSpPr>
        <a:xfrm>
          <a:off x="0" y="0"/>
          <a:ext cx="0" cy="0"/>
          <a:chOff x="0" y="0"/>
          <a:chExt cx="0" cy="0"/>
        </a:xfrm>
      </p:grpSpPr>
      <p:sp>
        <p:nvSpPr>
          <p:cNvPr id="231" name="Google Shape;231;p27"/>
          <p:cNvSpPr/>
          <p:nvPr/>
        </p:nvSpPr>
        <p:spPr>
          <a:xfrm>
            <a:off x="0" y="0"/>
            <a:ext cx="12192000" cy="2476500"/>
          </a:xfrm>
          <a:prstGeom prst="rect">
            <a:avLst/>
          </a:prstGeom>
          <a:solidFill>
            <a:srgbClr val="E7F0F9"/>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232" name="Google Shape;232;p27"/>
          <p:cNvSpPr>
            <a:spLocks noGrp="1"/>
          </p:cNvSpPr>
          <p:nvPr>
            <p:ph type="pic" idx="2"/>
          </p:nvPr>
        </p:nvSpPr>
        <p:spPr>
          <a:xfrm>
            <a:off x="695325" y="762000"/>
            <a:ext cx="10801350" cy="335723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3" name="Google Shape;233;p27"/>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27"/>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27"/>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36" name="Google Shape;236;p27"/>
          <p:cNvSpPr txBox="1">
            <a:spLocks noGrp="1"/>
          </p:cNvSpPr>
          <p:nvPr>
            <p:ph type="body" idx="1"/>
          </p:nvPr>
        </p:nvSpPr>
        <p:spPr>
          <a:xfrm>
            <a:off x="695325" y="4456590"/>
            <a:ext cx="10798302" cy="1334608"/>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228600" algn="ctr">
              <a:lnSpc>
                <a:spcPct val="123000"/>
              </a:lnSpc>
              <a:spcBef>
                <a:spcPts val="600"/>
              </a:spcBef>
              <a:spcAft>
                <a:spcPts val="0"/>
              </a:spcAft>
              <a:buSzPts val="1600"/>
              <a:buNone/>
              <a:defRPr/>
            </a:lvl2pPr>
            <a:lvl3pPr marL="1371600" lvl="2" indent="-228600" algn="ctr">
              <a:lnSpc>
                <a:spcPct val="123000"/>
              </a:lnSpc>
              <a:spcBef>
                <a:spcPts val="600"/>
              </a:spcBef>
              <a:spcAft>
                <a:spcPts val="0"/>
              </a:spcAft>
              <a:buSzPts val="1600"/>
              <a:buNone/>
              <a:defRPr/>
            </a:lvl3pPr>
            <a:lvl4pPr marL="1828800" lvl="3" indent="-228600" algn="ctr">
              <a:lnSpc>
                <a:spcPct val="123000"/>
              </a:lnSpc>
              <a:spcBef>
                <a:spcPts val="600"/>
              </a:spcBef>
              <a:spcAft>
                <a:spcPts val="0"/>
              </a:spcAft>
              <a:buSzPts val="1600"/>
              <a:buNone/>
              <a:defRPr/>
            </a:lvl4pPr>
            <a:lvl5pPr marL="2286000" lvl="4" indent="-228600" algn="ctr">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Image Full">
  <p:cSld name="Big Image Full">
    <p:spTree>
      <p:nvGrpSpPr>
        <p:cNvPr id="1" name="Shape 237"/>
        <p:cNvGrpSpPr/>
        <p:nvPr/>
      </p:nvGrpSpPr>
      <p:grpSpPr>
        <a:xfrm>
          <a:off x="0" y="0"/>
          <a:ext cx="0" cy="0"/>
          <a:chOff x="0" y="0"/>
          <a:chExt cx="0" cy="0"/>
        </a:xfrm>
      </p:grpSpPr>
      <p:sp>
        <p:nvSpPr>
          <p:cNvPr id="238" name="Google Shape;238;p28"/>
          <p:cNvSpPr>
            <a:spLocks noGrp="1"/>
          </p:cNvSpPr>
          <p:nvPr>
            <p:ph type="pic" idx="2"/>
          </p:nvPr>
        </p:nvSpPr>
        <p:spPr>
          <a:xfrm>
            <a:off x="0" y="0"/>
            <a:ext cx="12192000" cy="68579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9" name="Google Shape;239;p28"/>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8"/>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8"/>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242"/>
        <p:cNvGrpSpPr/>
        <p:nvPr/>
      </p:nvGrpSpPr>
      <p:grpSpPr>
        <a:xfrm>
          <a:off x="0" y="0"/>
          <a:ext cx="0" cy="0"/>
          <a:chOff x="0" y="0"/>
          <a:chExt cx="0" cy="0"/>
        </a:xfrm>
      </p:grpSpPr>
      <p:sp>
        <p:nvSpPr>
          <p:cNvPr id="243" name="Google Shape;243;p29"/>
          <p:cNvSpPr>
            <a:spLocks noGrp="1"/>
          </p:cNvSpPr>
          <p:nvPr>
            <p:ph type="pic" idx="2"/>
          </p:nvPr>
        </p:nvSpPr>
        <p:spPr>
          <a:xfrm>
            <a:off x="304800" y="304799"/>
            <a:ext cx="56388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4" name="Google Shape;244;p29"/>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29"/>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29"/>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47" name="Google Shape;247;p29"/>
          <p:cNvSpPr>
            <a:spLocks noGrp="1"/>
          </p:cNvSpPr>
          <p:nvPr>
            <p:ph type="pic" idx="3"/>
          </p:nvPr>
        </p:nvSpPr>
        <p:spPr>
          <a:xfrm>
            <a:off x="6248400" y="304799"/>
            <a:ext cx="56388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8" name="Google Shape;248;p29"/>
          <p:cNvSpPr>
            <a:spLocks noGrp="1"/>
          </p:cNvSpPr>
          <p:nvPr>
            <p:ph type="pic" idx="4"/>
          </p:nvPr>
        </p:nvSpPr>
        <p:spPr>
          <a:xfrm>
            <a:off x="304800" y="3200400"/>
            <a:ext cx="5638800" cy="25908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9" name="Google Shape;249;p29"/>
          <p:cNvSpPr>
            <a:spLocks noGrp="1"/>
          </p:cNvSpPr>
          <p:nvPr>
            <p:ph type="pic" idx="5"/>
          </p:nvPr>
        </p:nvSpPr>
        <p:spPr>
          <a:xfrm>
            <a:off x="6248400" y="3200400"/>
            <a:ext cx="5638800" cy="25908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x Images">
  <p:cSld name="Six Images">
    <p:spTree>
      <p:nvGrpSpPr>
        <p:cNvPr id="1" name="Shape 250"/>
        <p:cNvGrpSpPr/>
        <p:nvPr/>
      </p:nvGrpSpPr>
      <p:grpSpPr>
        <a:xfrm>
          <a:off x="0" y="0"/>
          <a:ext cx="0" cy="0"/>
          <a:chOff x="0" y="0"/>
          <a:chExt cx="0" cy="0"/>
        </a:xfrm>
      </p:grpSpPr>
      <p:sp>
        <p:nvSpPr>
          <p:cNvPr id="251" name="Google Shape;251;p30"/>
          <p:cNvSpPr>
            <a:spLocks noGrp="1"/>
          </p:cNvSpPr>
          <p:nvPr>
            <p:ph type="pic" idx="2"/>
          </p:nvPr>
        </p:nvSpPr>
        <p:spPr>
          <a:xfrm>
            <a:off x="304801" y="3200400"/>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2" name="Google Shape;252;p30"/>
          <p:cNvSpPr>
            <a:spLocks noGrp="1"/>
          </p:cNvSpPr>
          <p:nvPr>
            <p:ph type="pic" idx="3"/>
          </p:nvPr>
        </p:nvSpPr>
        <p:spPr>
          <a:xfrm>
            <a:off x="4267201" y="3200400"/>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3" name="Google Shape;253;p30"/>
          <p:cNvSpPr>
            <a:spLocks noGrp="1"/>
          </p:cNvSpPr>
          <p:nvPr>
            <p:ph type="pic" idx="4"/>
          </p:nvPr>
        </p:nvSpPr>
        <p:spPr>
          <a:xfrm>
            <a:off x="8229600" y="3200400"/>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4" name="Google Shape;254;p30"/>
          <p:cNvSpPr>
            <a:spLocks noGrp="1"/>
          </p:cNvSpPr>
          <p:nvPr>
            <p:ph type="pic" idx="5"/>
          </p:nvPr>
        </p:nvSpPr>
        <p:spPr>
          <a:xfrm>
            <a:off x="304801" y="304799"/>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5" name="Google Shape;255;p30"/>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0"/>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0"/>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58" name="Google Shape;258;p30"/>
          <p:cNvSpPr>
            <a:spLocks noGrp="1"/>
          </p:cNvSpPr>
          <p:nvPr>
            <p:ph type="pic" idx="6"/>
          </p:nvPr>
        </p:nvSpPr>
        <p:spPr>
          <a:xfrm>
            <a:off x="4267201" y="304799"/>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59" name="Google Shape;259;p30"/>
          <p:cNvSpPr>
            <a:spLocks noGrp="1"/>
          </p:cNvSpPr>
          <p:nvPr>
            <p:ph type="pic" idx="7"/>
          </p:nvPr>
        </p:nvSpPr>
        <p:spPr>
          <a:xfrm>
            <a:off x="8229600" y="304799"/>
            <a:ext cx="3657600" cy="259079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260"/>
        <p:cNvGrpSpPr/>
        <p:nvPr/>
      </p:nvGrpSpPr>
      <p:grpSpPr>
        <a:xfrm>
          <a:off x="0" y="0"/>
          <a:ext cx="0" cy="0"/>
          <a:chOff x="0" y="0"/>
          <a:chExt cx="0" cy="0"/>
        </a:xfrm>
      </p:grpSpPr>
      <p:sp>
        <p:nvSpPr>
          <p:cNvPr id="261" name="Google Shape;261;p31"/>
          <p:cNvSpPr>
            <a:spLocks noGrp="1"/>
          </p:cNvSpPr>
          <p:nvPr>
            <p:ph type="pic" idx="2"/>
          </p:nvPr>
        </p:nvSpPr>
        <p:spPr>
          <a:xfrm>
            <a:off x="304800" y="304800"/>
            <a:ext cx="5638800" cy="3524434"/>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62" name="Google Shape;262;p31"/>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31"/>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1"/>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65" name="Google Shape;265;p31"/>
          <p:cNvSpPr>
            <a:spLocks noGrp="1"/>
          </p:cNvSpPr>
          <p:nvPr>
            <p:ph type="pic" idx="3"/>
          </p:nvPr>
        </p:nvSpPr>
        <p:spPr>
          <a:xfrm>
            <a:off x="6248400" y="304800"/>
            <a:ext cx="5638800" cy="3524434"/>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ig Image">
  <p:cSld name="Title and Big Image">
    <p:spTree>
      <p:nvGrpSpPr>
        <p:cNvPr id="1" name="Shape 266"/>
        <p:cNvGrpSpPr/>
        <p:nvPr/>
      </p:nvGrpSpPr>
      <p:grpSpPr>
        <a:xfrm>
          <a:off x="0" y="0"/>
          <a:ext cx="0" cy="0"/>
          <a:chOff x="0" y="0"/>
          <a:chExt cx="0" cy="0"/>
        </a:xfrm>
      </p:grpSpPr>
      <p:sp>
        <p:nvSpPr>
          <p:cNvPr id="267" name="Google Shape;267;p32"/>
          <p:cNvSpPr txBox="1">
            <a:spLocks noGrp="1"/>
          </p:cNvSpPr>
          <p:nvPr>
            <p:ph type="body" idx="1"/>
          </p:nvPr>
        </p:nvSpPr>
        <p:spPr>
          <a:xfrm>
            <a:off x="0" y="2076451"/>
            <a:ext cx="12192000" cy="4781549"/>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32"/>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32"/>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32"/>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32"/>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72" name="Google Shape;272;p32"/>
          <p:cNvSpPr txBox="1">
            <a:spLocks noGrp="1"/>
          </p:cNvSpPr>
          <p:nvPr>
            <p:ph type="body" idx="2"/>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hree Pictures 1">
  <p:cSld name="Three Pictures 1">
    <p:spTree>
      <p:nvGrpSpPr>
        <p:cNvPr id="1" name="Shape 273"/>
        <p:cNvGrpSpPr/>
        <p:nvPr/>
      </p:nvGrpSpPr>
      <p:grpSpPr>
        <a:xfrm>
          <a:off x="0" y="0"/>
          <a:ext cx="0" cy="0"/>
          <a:chOff x="0" y="0"/>
          <a:chExt cx="0" cy="0"/>
        </a:xfrm>
      </p:grpSpPr>
      <p:sp>
        <p:nvSpPr>
          <p:cNvPr id="274" name="Google Shape;274;p33"/>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5" name="Google Shape;275;p33"/>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276" name="Google Shape;276;p33"/>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277" name="Google Shape;277;p33"/>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sp>
        <p:nvSpPr>
          <p:cNvPr id="278" name="Google Shape;278;p33"/>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33"/>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3"/>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81" name="Google Shape;281;p33"/>
          <p:cNvSpPr>
            <a:spLocks noGrp="1"/>
          </p:cNvSpPr>
          <p:nvPr>
            <p:ph type="pic" idx="2"/>
          </p:nvPr>
        </p:nvSpPr>
        <p:spPr>
          <a:xfrm>
            <a:off x="304800" y="304805"/>
            <a:ext cx="3657600" cy="349483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2" name="Google Shape;282;p33"/>
          <p:cNvSpPr>
            <a:spLocks noGrp="1"/>
          </p:cNvSpPr>
          <p:nvPr>
            <p:ph type="pic" idx="3"/>
          </p:nvPr>
        </p:nvSpPr>
        <p:spPr>
          <a:xfrm>
            <a:off x="4267200" y="304805"/>
            <a:ext cx="3657600" cy="349483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3" name="Google Shape;283;p33"/>
          <p:cNvSpPr>
            <a:spLocks noGrp="1"/>
          </p:cNvSpPr>
          <p:nvPr>
            <p:ph type="pic" idx="4"/>
          </p:nvPr>
        </p:nvSpPr>
        <p:spPr>
          <a:xfrm>
            <a:off x="8229600" y="304805"/>
            <a:ext cx="3657600" cy="349483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4" name="Google Shape;284;p33"/>
          <p:cNvSpPr txBox="1">
            <a:spLocks noGrp="1"/>
          </p:cNvSpPr>
          <p:nvPr>
            <p:ph type="body" idx="1"/>
          </p:nvPr>
        </p:nvSpPr>
        <p:spPr>
          <a:xfrm>
            <a:off x="304800" y="4098508"/>
            <a:ext cx="3657600" cy="1723171"/>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33"/>
          <p:cNvSpPr txBox="1">
            <a:spLocks noGrp="1"/>
          </p:cNvSpPr>
          <p:nvPr>
            <p:ph type="body" idx="5"/>
          </p:nvPr>
        </p:nvSpPr>
        <p:spPr>
          <a:xfrm>
            <a:off x="4267200" y="4098508"/>
            <a:ext cx="3657600" cy="1723171"/>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33"/>
          <p:cNvSpPr txBox="1">
            <a:spLocks noGrp="1"/>
          </p:cNvSpPr>
          <p:nvPr>
            <p:ph type="body" idx="6"/>
          </p:nvPr>
        </p:nvSpPr>
        <p:spPr>
          <a:xfrm>
            <a:off x="8229600" y="4098508"/>
            <a:ext cx="3657600" cy="1723171"/>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ransition 1" type="secHead">
  <p:cSld name="SECTION_HEADER">
    <p:spTree>
      <p:nvGrpSpPr>
        <p:cNvPr id="1" name="Shape 36"/>
        <p:cNvGrpSpPr/>
        <p:nvPr/>
      </p:nvGrpSpPr>
      <p:grpSpPr>
        <a:xfrm>
          <a:off x="0" y="0"/>
          <a:ext cx="0" cy="0"/>
          <a:chOff x="0" y="0"/>
          <a:chExt cx="0" cy="0"/>
        </a:xfrm>
      </p:grpSpPr>
      <p:sp>
        <p:nvSpPr>
          <p:cNvPr id="37" name="Google Shape;37;p4"/>
          <p:cNvSpPr/>
          <p:nvPr/>
        </p:nvSpPr>
        <p:spPr>
          <a:xfrm>
            <a:off x="304800" y="304800"/>
            <a:ext cx="11582400" cy="62484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737DD"/>
              </a:solidFill>
              <a:latin typeface="Calibri"/>
              <a:ea typeface="Calibri"/>
              <a:cs typeface="Calibri"/>
              <a:sym typeface="Calibri"/>
            </a:endParaRPr>
          </a:p>
        </p:txBody>
      </p:sp>
      <p:cxnSp>
        <p:nvCxnSpPr>
          <p:cNvPr id="38" name="Google Shape;38;p4"/>
          <p:cNvCxnSpPr/>
          <p:nvPr/>
        </p:nvCxnSpPr>
        <p:spPr>
          <a:xfrm>
            <a:off x="5797019" y="3429000"/>
            <a:ext cx="597962" cy="0"/>
          </a:xfrm>
          <a:prstGeom prst="straightConnector1">
            <a:avLst/>
          </a:prstGeom>
          <a:noFill/>
          <a:ln w="76200" cap="flat" cmpd="sng">
            <a:solidFill>
              <a:srgbClr val="EC5153"/>
            </a:solidFill>
            <a:prstDash val="solid"/>
            <a:miter lim="800000"/>
            <a:headEnd type="none" w="sm" len="sm"/>
            <a:tailEnd type="none" w="sm" len="sm"/>
          </a:ln>
        </p:spPr>
      </p:cxnSp>
      <p:sp>
        <p:nvSpPr>
          <p:cNvPr id="39" name="Google Shape;39;p4"/>
          <p:cNvSpPr/>
          <p:nvPr/>
        </p:nvSpPr>
        <p:spPr>
          <a:xfrm>
            <a:off x="5639445" y="5895975"/>
            <a:ext cx="913111" cy="413727"/>
          </a:xfrm>
          <a:prstGeom prst="rect">
            <a:avLst/>
          </a:prstGeom>
          <a:solidFill>
            <a:srgbClr val="EC51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rgbClr val="FFFFFF"/>
              </a:solidFill>
              <a:latin typeface="Calibri"/>
              <a:ea typeface="Calibri"/>
              <a:cs typeface="Calibri"/>
              <a:sym typeface="Calibri"/>
            </a:endParaRPr>
          </a:p>
        </p:txBody>
      </p:sp>
      <p:pic>
        <p:nvPicPr>
          <p:cNvPr id="40" name="Google Shape;40;p4"/>
          <p:cNvPicPr preferRelativeResize="0"/>
          <p:nvPr/>
        </p:nvPicPr>
        <p:blipFill rotWithShape="1">
          <a:blip r:embed="rId2">
            <a:alphaModFix/>
          </a:blip>
          <a:srcRect/>
          <a:stretch/>
        </p:blipFill>
        <p:spPr>
          <a:xfrm>
            <a:off x="5723994" y="5944798"/>
            <a:ext cx="744012" cy="316080"/>
          </a:xfrm>
          <a:prstGeom prst="rect">
            <a:avLst/>
          </a:prstGeom>
          <a:noFill/>
          <a:ln>
            <a:noFill/>
          </a:ln>
        </p:spPr>
      </p:pic>
      <p:sp>
        <p:nvSpPr>
          <p:cNvPr id="41" name="Google Shape;41;p4"/>
          <p:cNvSpPr txBox="1">
            <a:spLocks noGrp="1"/>
          </p:cNvSpPr>
          <p:nvPr>
            <p:ph type="title"/>
          </p:nvPr>
        </p:nvSpPr>
        <p:spPr>
          <a:xfrm>
            <a:off x="3561397" y="1822430"/>
            <a:ext cx="5074920" cy="1311128"/>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a:spLocks noGrp="1"/>
          </p:cNvSpPr>
          <p:nvPr>
            <p:ph type="body" idx="1"/>
          </p:nvPr>
        </p:nvSpPr>
        <p:spPr>
          <a:xfrm>
            <a:off x="3556635" y="3589021"/>
            <a:ext cx="5074920" cy="1581912"/>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b="0" i="0" u="none" strike="noStrike" cap="none">
              <a:solidFill>
                <a:srgbClr val="FFFFFF"/>
              </a:solidFill>
              <a:latin typeface="Libre Franklin"/>
              <a:ea typeface="Libre Franklin"/>
              <a:cs typeface="Libre Franklin"/>
              <a:sym typeface="Libre Franklin"/>
            </a:endParaRPr>
          </a:p>
        </p:txBody>
      </p:sp>
      <p:sp>
        <p:nvSpPr>
          <p:cNvPr id="44" name="Google Shape;44;p4"/>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b="0" i="0" u="none" strike="noStrike" cap="none">
              <a:solidFill>
                <a:srgbClr val="FFFFFF"/>
              </a:solidFill>
              <a:latin typeface="Libre Franklin"/>
              <a:ea typeface="Libre Franklin"/>
              <a:cs typeface="Libre Franklin"/>
              <a:sym typeface="Libre Frankli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ree Pictures 2">
  <p:cSld name="Three Pictures 2">
    <p:spTree>
      <p:nvGrpSpPr>
        <p:cNvPr id="1" name="Shape 287"/>
        <p:cNvGrpSpPr/>
        <p:nvPr/>
      </p:nvGrpSpPr>
      <p:grpSpPr>
        <a:xfrm>
          <a:off x="0" y="0"/>
          <a:ext cx="0" cy="0"/>
          <a:chOff x="0" y="0"/>
          <a:chExt cx="0" cy="0"/>
        </a:xfrm>
      </p:grpSpPr>
      <p:sp>
        <p:nvSpPr>
          <p:cNvPr id="288" name="Google Shape;288;p34"/>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89" name="Google Shape;289;p34"/>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290" name="Google Shape;290;p34"/>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291" name="Google Shape;291;p34"/>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sp>
        <p:nvSpPr>
          <p:cNvPr id="292" name="Google Shape;292;p34"/>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34"/>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34"/>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95" name="Google Shape;295;p34"/>
          <p:cNvSpPr>
            <a:spLocks noGrp="1"/>
          </p:cNvSpPr>
          <p:nvPr>
            <p:ph type="pic" idx="2"/>
          </p:nvPr>
        </p:nvSpPr>
        <p:spPr>
          <a:xfrm>
            <a:off x="4267200" y="304805"/>
            <a:ext cx="3657600" cy="262158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6" name="Google Shape;296;p34"/>
          <p:cNvSpPr>
            <a:spLocks noGrp="1"/>
          </p:cNvSpPr>
          <p:nvPr>
            <p:ph type="pic" idx="3"/>
          </p:nvPr>
        </p:nvSpPr>
        <p:spPr>
          <a:xfrm>
            <a:off x="8229600" y="304805"/>
            <a:ext cx="3657600" cy="262158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7" name="Google Shape;297;p34"/>
          <p:cNvSpPr txBox="1">
            <a:spLocks noGrp="1"/>
          </p:cNvSpPr>
          <p:nvPr>
            <p:ph type="body" idx="1"/>
          </p:nvPr>
        </p:nvSpPr>
        <p:spPr>
          <a:xfrm>
            <a:off x="304800" y="3200092"/>
            <a:ext cx="3467100" cy="2621588"/>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34"/>
          <p:cNvSpPr>
            <a:spLocks noGrp="1"/>
          </p:cNvSpPr>
          <p:nvPr>
            <p:ph type="pic" idx="4"/>
          </p:nvPr>
        </p:nvSpPr>
        <p:spPr>
          <a:xfrm>
            <a:off x="4267200" y="3200091"/>
            <a:ext cx="7620000" cy="262158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9" name="Google Shape;299;p34"/>
          <p:cNvSpPr txBox="1">
            <a:spLocks noGrp="1"/>
          </p:cNvSpPr>
          <p:nvPr>
            <p:ph type="body" idx="5"/>
          </p:nvPr>
        </p:nvSpPr>
        <p:spPr>
          <a:xfrm>
            <a:off x="304800" y="304800"/>
            <a:ext cx="3467100" cy="2621588"/>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ofile Slide">
  <p:cSld name="Profile Slide">
    <p:spTree>
      <p:nvGrpSpPr>
        <p:cNvPr id="1" name="Shape 300"/>
        <p:cNvGrpSpPr/>
        <p:nvPr/>
      </p:nvGrpSpPr>
      <p:grpSpPr>
        <a:xfrm>
          <a:off x="0" y="0"/>
          <a:ext cx="0" cy="0"/>
          <a:chOff x="0" y="0"/>
          <a:chExt cx="0" cy="0"/>
        </a:xfrm>
      </p:grpSpPr>
      <p:sp>
        <p:nvSpPr>
          <p:cNvPr id="301" name="Google Shape;301;p35"/>
          <p:cNvSpPr txBox="1">
            <a:spLocks noGrp="1"/>
          </p:cNvSpPr>
          <p:nvPr>
            <p:ph type="title"/>
          </p:nvPr>
        </p:nvSpPr>
        <p:spPr>
          <a:xfrm>
            <a:off x="4350058" y="172857"/>
            <a:ext cx="7537142"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35"/>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35"/>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05" name="Google Shape;305;p35"/>
          <p:cNvSpPr txBox="1">
            <a:spLocks noGrp="1"/>
          </p:cNvSpPr>
          <p:nvPr>
            <p:ph type="body" idx="1"/>
          </p:nvPr>
        </p:nvSpPr>
        <p:spPr>
          <a:xfrm>
            <a:off x="4350058" y="1031273"/>
            <a:ext cx="7537142"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35"/>
          <p:cNvSpPr>
            <a:spLocks noGrp="1"/>
          </p:cNvSpPr>
          <p:nvPr>
            <p:ph type="pic" idx="2"/>
          </p:nvPr>
        </p:nvSpPr>
        <p:spPr>
          <a:xfrm>
            <a:off x="304800" y="304800"/>
            <a:ext cx="3716784" cy="5484493"/>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cxnSp>
        <p:nvCxnSpPr>
          <p:cNvPr id="307" name="Google Shape;307;p35"/>
          <p:cNvCxnSpPr/>
          <p:nvPr/>
        </p:nvCxnSpPr>
        <p:spPr>
          <a:xfrm>
            <a:off x="4453786" y="957194"/>
            <a:ext cx="597962"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Slide">
  <p:cSld name="Team Slide">
    <p:spTree>
      <p:nvGrpSpPr>
        <p:cNvPr id="1" name="Shape 308"/>
        <p:cNvGrpSpPr/>
        <p:nvPr/>
      </p:nvGrpSpPr>
      <p:grpSpPr>
        <a:xfrm>
          <a:off x="0" y="0"/>
          <a:ext cx="0" cy="0"/>
          <a:chOff x="0" y="0"/>
          <a:chExt cx="0" cy="0"/>
        </a:xfrm>
      </p:grpSpPr>
      <p:sp>
        <p:nvSpPr>
          <p:cNvPr id="309" name="Google Shape;309;p36"/>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36"/>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36"/>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13" name="Google Shape;313;p36"/>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36"/>
          <p:cNvSpPr>
            <a:spLocks noGrp="1"/>
          </p:cNvSpPr>
          <p:nvPr>
            <p:ph type="pic" idx="2"/>
          </p:nvPr>
        </p:nvSpPr>
        <p:spPr>
          <a:xfrm>
            <a:off x="885575" y="2178664"/>
            <a:ext cx="1505451" cy="150717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15" name="Google Shape;315;p36"/>
          <p:cNvSpPr>
            <a:spLocks noGrp="1"/>
          </p:cNvSpPr>
          <p:nvPr>
            <p:ph type="pic" idx="3"/>
          </p:nvPr>
        </p:nvSpPr>
        <p:spPr>
          <a:xfrm>
            <a:off x="3857375" y="2178664"/>
            <a:ext cx="1505451" cy="150717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16" name="Google Shape;316;p36"/>
          <p:cNvSpPr>
            <a:spLocks noGrp="1"/>
          </p:cNvSpPr>
          <p:nvPr>
            <p:ph type="pic" idx="4"/>
          </p:nvPr>
        </p:nvSpPr>
        <p:spPr>
          <a:xfrm>
            <a:off x="6829175" y="2178664"/>
            <a:ext cx="1505451" cy="150717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17" name="Google Shape;317;p36"/>
          <p:cNvSpPr>
            <a:spLocks noGrp="1"/>
          </p:cNvSpPr>
          <p:nvPr>
            <p:ph type="pic" idx="5"/>
          </p:nvPr>
        </p:nvSpPr>
        <p:spPr>
          <a:xfrm>
            <a:off x="9800975" y="2178664"/>
            <a:ext cx="1505451" cy="150717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eam Slide 2">
  <p:cSld name="Team Slide 2">
    <p:spTree>
      <p:nvGrpSpPr>
        <p:cNvPr id="1" name="Shape 318"/>
        <p:cNvGrpSpPr/>
        <p:nvPr/>
      </p:nvGrpSpPr>
      <p:grpSpPr>
        <a:xfrm>
          <a:off x="0" y="0"/>
          <a:ext cx="0" cy="0"/>
          <a:chOff x="0" y="0"/>
          <a:chExt cx="0" cy="0"/>
        </a:xfrm>
      </p:grpSpPr>
      <p:sp>
        <p:nvSpPr>
          <p:cNvPr id="319" name="Google Shape;319;p37"/>
          <p:cNvSpPr>
            <a:spLocks noGrp="1"/>
          </p:cNvSpPr>
          <p:nvPr>
            <p:ph type="pic" idx="2"/>
          </p:nvPr>
        </p:nvSpPr>
        <p:spPr>
          <a:xfrm>
            <a:off x="6435493" y="3214645"/>
            <a:ext cx="2569464" cy="260604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0" name="Google Shape;320;p37"/>
          <p:cNvSpPr>
            <a:spLocks noGrp="1"/>
          </p:cNvSpPr>
          <p:nvPr>
            <p:ph type="pic" idx="3"/>
          </p:nvPr>
        </p:nvSpPr>
        <p:spPr>
          <a:xfrm>
            <a:off x="9312043" y="3214645"/>
            <a:ext cx="2569464" cy="260604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grpSp>
        <p:nvGrpSpPr>
          <p:cNvPr id="321" name="Google Shape;321;p37"/>
          <p:cNvGrpSpPr/>
          <p:nvPr/>
        </p:nvGrpSpPr>
        <p:grpSpPr>
          <a:xfrm>
            <a:off x="304801" y="6126480"/>
            <a:ext cx="11582400" cy="426715"/>
            <a:chOff x="304801" y="6126480"/>
            <a:chExt cx="11582400" cy="426715"/>
          </a:xfrm>
        </p:grpSpPr>
        <p:sp>
          <p:nvSpPr>
            <p:cNvPr id="322" name="Google Shape;322;p37"/>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23" name="Google Shape;323;p37"/>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324" name="Google Shape;324;p37"/>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325" name="Google Shape;325;p37"/>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326" name="Google Shape;326;p37"/>
          <p:cNvSpPr txBox="1">
            <a:spLocks noGrp="1"/>
          </p:cNvSpPr>
          <p:nvPr>
            <p:ph type="title"/>
          </p:nvPr>
        </p:nvSpPr>
        <p:spPr>
          <a:xfrm>
            <a:off x="304800" y="1245004"/>
            <a:ext cx="45339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37"/>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7"/>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7"/>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30" name="Google Shape;330;p37"/>
          <p:cNvSpPr txBox="1">
            <a:spLocks noGrp="1"/>
          </p:cNvSpPr>
          <p:nvPr>
            <p:ph type="body" idx="1"/>
          </p:nvPr>
        </p:nvSpPr>
        <p:spPr>
          <a:xfrm>
            <a:off x="304800" y="2103420"/>
            <a:ext cx="45339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37"/>
          <p:cNvSpPr>
            <a:spLocks noGrp="1"/>
          </p:cNvSpPr>
          <p:nvPr>
            <p:ph type="pic" idx="4"/>
          </p:nvPr>
        </p:nvSpPr>
        <p:spPr>
          <a:xfrm>
            <a:off x="6435493" y="303308"/>
            <a:ext cx="2569464" cy="260604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cxnSp>
        <p:nvCxnSpPr>
          <p:cNvPr id="332" name="Google Shape;332;p37"/>
          <p:cNvCxnSpPr/>
          <p:nvPr/>
        </p:nvCxnSpPr>
        <p:spPr>
          <a:xfrm>
            <a:off x="396690" y="2029341"/>
            <a:ext cx="594360" cy="0"/>
          </a:xfrm>
          <a:prstGeom prst="straightConnector1">
            <a:avLst/>
          </a:prstGeom>
          <a:noFill/>
          <a:ln w="76200" cap="flat" cmpd="sng">
            <a:solidFill>
              <a:srgbClr val="EC5153"/>
            </a:solidFill>
            <a:prstDash val="solid"/>
            <a:miter lim="800000"/>
            <a:headEnd type="none" w="sm" len="sm"/>
            <a:tailEnd type="none" w="sm" len="sm"/>
          </a:ln>
        </p:spPr>
      </p:cxnSp>
      <p:sp>
        <p:nvSpPr>
          <p:cNvPr id="333" name="Google Shape;333;p37"/>
          <p:cNvSpPr txBox="1">
            <a:spLocks noGrp="1"/>
          </p:cNvSpPr>
          <p:nvPr>
            <p:ph type="body" idx="5"/>
          </p:nvPr>
        </p:nvSpPr>
        <p:spPr>
          <a:xfrm>
            <a:off x="304800" y="3214645"/>
            <a:ext cx="4533900" cy="2195884"/>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37"/>
          <p:cNvSpPr>
            <a:spLocks noGrp="1"/>
          </p:cNvSpPr>
          <p:nvPr>
            <p:ph type="pic" idx="6"/>
          </p:nvPr>
        </p:nvSpPr>
        <p:spPr>
          <a:xfrm>
            <a:off x="9312043" y="303308"/>
            <a:ext cx="2569464" cy="260604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eam Slide 3">
  <p:cSld name="Team Slide 3">
    <p:spTree>
      <p:nvGrpSpPr>
        <p:cNvPr id="1" name="Shape 335"/>
        <p:cNvGrpSpPr/>
        <p:nvPr/>
      </p:nvGrpSpPr>
      <p:grpSpPr>
        <a:xfrm>
          <a:off x="0" y="0"/>
          <a:ext cx="0" cy="0"/>
          <a:chOff x="0" y="0"/>
          <a:chExt cx="0" cy="0"/>
        </a:xfrm>
      </p:grpSpPr>
      <p:grpSp>
        <p:nvGrpSpPr>
          <p:cNvPr id="336" name="Google Shape;336;p38"/>
          <p:cNvGrpSpPr/>
          <p:nvPr/>
        </p:nvGrpSpPr>
        <p:grpSpPr>
          <a:xfrm>
            <a:off x="304801" y="6126480"/>
            <a:ext cx="11582400" cy="426715"/>
            <a:chOff x="304801" y="6126480"/>
            <a:chExt cx="11582400" cy="426715"/>
          </a:xfrm>
        </p:grpSpPr>
        <p:sp>
          <p:nvSpPr>
            <p:cNvPr id="337" name="Google Shape;337;p38"/>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38" name="Google Shape;338;p38"/>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339" name="Google Shape;339;p38"/>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340" name="Google Shape;340;p38"/>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341" name="Google Shape;341;p38"/>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38"/>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38"/>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44" name="Google Shape;344;p38"/>
          <p:cNvSpPr>
            <a:spLocks noGrp="1"/>
          </p:cNvSpPr>
          <p:nvPr>
            <p:ph type="pic" idx="2"/>
          </p:nvPr>
        </p:nvSpPr>
        <p:spPr>
          <a:xfrm>
            <a:off x="304801" y="206272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5" name="Google Shape;345;p38"/>
          <p:cNvSpPr>
            <a:spLocks noGrp="1"/>
          </p:cNvSpPr>
          <p:nvPr>
            <p:ph type="pic" idx="3"/>
          </p:nvPr>
        </p:nvSpPr>
        <p:spPr>
          <a:xfrm>
            <a:off x="2326369" y="206272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6" name="Google Shape;346;p38"/>
          <p:cNvSpPr>
            <a:spLocks noGrp="1"/>
          </p:cNvSpPr>
          <p:nvPr>
            <p:ph type="pic" idx="4"/>
          </p:nvPr>
        </p:nvSpPr>
        <p:spPr>
          <a:xfrm>
            <a:off x="4347240" y="206272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7" name="Google Shape;347;p38"/>
          <p:cNvSpPr>
            <a:spLocks noGrp="1"/>
          </p:cNvSpPr>
          <p:nvPr>
            <p:ph type="pic" idx="5"/>
          </p:nvPr>
        </p:nvSpPr>
        <p:spPr>
          <a:xfrm>
            <a:off x="6370266" y="206272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8" name="Google Shape;348;p38"/>
          <p:cNvSpPr>
            <a:spLocks noGrp="1"/>
          </p:cNvSpPr>
          <p:nvPr>
            <p:ph type="pic" idx="6"/>
          </p:nvPr>
        </p:nvSpPr>
        <p:spPr>
          <a:xfrm>
            <a:off x="304801" y="410488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9" name="Google Shape;349;p38"/>
          <p:cNvSpPr>
            <a:spLocks noGrp="1"/>
          </p:cNvSpPr>
          <p:nvPr>
            <p:ph type="pic" idx="7"/>
          </p:nvPr>
        </p:nvSpPr>
        <p:spPr>
          <a:xfrm>
            <a:off x="2326369" y="410488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50" name="Google Shape;350;p38"/>
          <p:cNvSpPr>
            <a:spLocks noGrp="1"/>
          </p:cNvSpPr>
          <p:nvPr>
            <p:ph type="pic" idx="8"/>
          </p:nvPr>
        </p:nvSpPr>
        <p:spPr>
          <a:xfrm>
            <a:off x="4347240" y="410488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51" name="Google Shape;351;p38"/>
          <p:cNvSpPr>
            <a:spLocks noGrp="1"/>
          </p:cNvSpPr>
          <p:nvPr>
            <p:ph type="pic" idx="9"/>
          </p:nvPr>
        </p:nvSpPr>
        <p:spPr>
          <a:xfrm>
            <a:off x="6370266" y="4104883"/>
            <a:ext cx="1700216" cy="172441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52" name="Google Shape;352;p38"/>
          <p:cNvSpPr txBox="1">
            <a:spLocks noGrp="1"/>
          </p:cNvSpPr>
          <p:nvPr>
            <p:ph type="body" idx="1"/>
          </p:nvPr>
        </p:nvSpPr>
        <p:spPr>
          <a:xfrm>
            <a:off x="8379565" y="2057399"/>
            <a:ext cx="3507628" cy="3769327"/>
          </a:xfrm>
          <a:prstGeom prst="rect">
            <a:avLst/>
          </a:prstGeom>
          <a:noFill/>
          <a:ln>
            <a:noFill/>
          </a:ln>
        </p:spPr>
        <p:txBody>
          <a:bodyPr spcFirstLastPara="1" wrap="square" lIns="91425" tIns="45700" rIns="91425" bIns="45700" anchor="ctr"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38"/>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8"/>
          <p:cNvSpPr txBox="1">
            <a:spLocks noGrp="1"/>
          </p:cNvSpPr>
          <p:nvPr>
            <p:ph type="body" idx="13"/>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55" name="Google Shape;355;p38"/>
          <p:cNvCxnSpPr/>
          <p:nvPr/>
        </p:nvCxnSpPr>
        <p:spPr>
          <a:xfrm>
            <a:off x="396691" y="957194"/>
            <a:ext cx="597962"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ngle Image Centered">
  <p:cSld name="Single Image Centered">
    <p:spTree>
      <p:nvGrpSpPr>
        <p:cNvPr id="1" name="Shape 356"/>
        <p:cNvGrpSpPr/>
        <p:nvPr/>
      </p:nvGrpSpPr>
      <p:grpSpPr>
        <a:xfrm>
          <a:off x="0" y="0"/>
          <a:ext cx="0" cy="0"/>
          <a:chOff x="0" y="0"/>
          <a:chExt cx="0" cy="0"/>
        </a:xfrm>
      </p:grpSpPr>
      <p:sp>
        <p:nvSpPr>
          <p:cNvPr id="357" name="Google Shape;357;p39"/>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39"/>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39"/>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39"/>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61" name="Google Shape;361;p39"/>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39"/>
          <p:cNvSpPr>
            <a:spLocks noGrp="1"/>
          </p:cNvSpPr>
          <p:nvPr>
            <p:ph type="pic" idx="2"/>
          </p:nvPr>
        </p:nvSpPr>
        <p:spPr>
          <a:xfrm>
            <a:off x="4244340" y="2249648"/>
            <a:ext cx="3703320" cy="3375972"/>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363"/>
        <p:cNvGrpSpPr/>
        <p:nvPr/>
      </p:nvGrpSpPr>
      <p:grpSpPr>
        <a:xfrm>
          <a:off x="0" y="0"/>
          <a:ext cx="0" cy="0"/>
          <a:chOff x="0" y="0"/>
          <a:chExt cx="0" cy="0"/>
        </a:xfrm>
      </p:grpSpPr>
      <p:sp>
        <p:nvSpPr>
          <p:cNvPr id="364" name="Google Shape;364;p40"/>
          <p:cNvSpPr/>
          <p:nvPr/>
        </p:nvSpPr>
        <p:spPr>
          <a:xfrm>
            <a:off x="0" y="0"/>
            <a:ext cx="3810001"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grpSp>
        <p:nvGrpSpPr>
          <p:cNvPr id="365" name="Google Shape;365;p40"/>
          <p:cNvGrpSpPr/>
          <p:nvPr/>
        </p:nvGrpSpPr>
        <p:grpSpPr>
          <a:xfrm>
            <a:off x="304801" y="6126480"/>
            <a:ext cx="11582400" cy="426715"/>
            <a:chOff x="304801" y="6126480"/>
            <a:chExt cx="11582400" cy="426715"/>
          </a:xfrm>
        </p:grpSpPr>
        <p:sp>
          <p:nvSpPr>
            <p:cNvPr id="366" name="Google Shape;366;p40"/>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67" name="Google Shape;367;p40"/>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368" name="Google Shape;368;p40"/>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369" name="Google Shape;369;p40"/>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370" name="Google Shape;370;p40"/>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0"/>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40"/>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73" name="Google Shape;373;p40"/>
          <p:cNvSpPr>
            <a:spLocks noGrp="1"/>
          </p:cNvSpPr>
          <p:nvPr>
            <p:ph type="pic" idx="2"/>
          </p:nvPr>
        </p:nvSpPr>
        <p:spPr>
          <a:xfrm>
            <a:off x="1285875" y="304800"/>
            <a:ext cx="4038600" cy="549049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ub-tilte">
  <p:cSld name="Title and Sub-tilte">
    <p:spTree>
      <p:nvGrpSpPr>
        <p:cNvPr id="1" name="Shape 374"/>
        <p:cNvGrpSpPr/>
        <p:nvPr/>
      </p:nvGrpSpPr>
      <p:grpSpPr>
        <a:xfrm>
          <a:off x="0" y="0"/>
          <a:ext cx="0" cy="0"/>
          <a:chOff x="0" y="0"/>
          <a:chExt cx="0" cy="0"/>
        </a:xfrm>
      </p:grpSpPr>
      <p:sp>
        <p:nvSpPr>
          <p:cNvPr id="375" name="Google Shape;375;p41"/>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41"/>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1"/>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41"/>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79" name="Google Shape;379;p41"/>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and a Picture">
  <p:cSld name="Title, Sub-title and a Picture">
    <p:spTree>
      <p:nvGrpSpPr>
        <p:cNvPr id="1" name="Shape 380"/>
        <p:cNvGrpSpPr/>
        <p:nvPr/>
      </p:nvGrpSpPr>
      <p:grpSpPr>
        <a:xfrm>
          <a:off x="0" y="0"/>
          <a:ext cx="0" cy="0"/>
          <a:chOff x="0" y="0"/>
          <a:chExt cx="0" cy="0"/>
        </a:xfrm>
      </p:grpSpPr>
      <p:sp>
        <p:nvSpPr>
          <p:cNvPr id="381" name="Google Shape;381;p42"/>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42"/>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2"/>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42"/>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85" name="Google Shape;385;p42"/>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42"/>
          <p:cNvSpPr>
            <a:spLocks noGrp="1"/>
          </p:cNvSpPr>
          <p:nvPr>
            <p:ph type="pic" idx="2"/>
          </p:nvPr>
        </p:nvSpPr>
        <p:spPr>
          <a:xfrm>
            <a:off x="9417571" y="2057400"/>
            <a:ext cx="2469627" cy="37719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and Chart">
  <p:cSld name="Picture and Chart">
    <p:spTree>
      <p:nvGrpSpPr>
        <p:cNvPr id="1" name="Shape 387"/>
        <p:cNvGrpSpPr/>
        <p:nvPr/>
      </p:nvGrpSpPr>
      <p:grpSpPr>
        <a:xfrm>
          <a:off x="0" y="0"/>
          <a:ext cx="0" cy="0"/>
          <a:chOff x="0" y="0"/>
          <a:chExt cx="0" cy="0"/>
        </a:xfrm>
      </p:grpSpPr>
      <p:sp>
        <p:nvSpPr>
          <p:cNvPr id="388" name="Google Shape;388;p43"/>
          <p:cNvSpPr txBox="1">
            <a:spLocks noGrp="1"/>
          </p:cNvSpPr>
          <p:nvPr>
            <p:ph type="title"/>
          </p:nvPr>
        </p:nvSpPr>
        <p:spPr>
          <a:xfrm>
            <a:off x="304800" y="172857"/>
            <a:ext cx="5788152"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4400"/>
              <a:buFont typeface="Libre Frankli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43"/>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3"/>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43"/>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92" name="Google Shape;392;p43"/>
          <p:cNvSpPr txBox="1">
            <a:spLocks noGrp="1"/>
          </p:cNvSpPr>
          <p:nvPr>
            <p:ph type="body" idx="1"/>
          </p:nvPr>
        </p:nvSpPr>
        <p:spPr>
          <a:xfrm>
            <a:off x="304799" y="1031272"/>
            <a:ext cx="5791199" cy="1251699"/>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43"/>
          <p:cNvSpPr>
            <a:spLocks noGrp="1"/>
          </p:cNvSpPr>
          <p:nvPr>
            <p:ph type="pic" idx="2"/>
          </p:nvPr>
        </p:nvSpPr>
        <p:spPr>
          <a:xfrm>
            <a:off x="304800" y="2391515"/>
            <a:ext cx="5791200" cy="3437785"/>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cial Media - Pictures and Data">
  <p:cSld name="Social Media - Pictures and Data">
    <p:spTree>
      <p:nvGrpSpPr>
        <p:cNvPr id="1" name="Shape 394"/>
        <p:cNvGrpSpPr/>
        <p:nvPr/>
      </p:nvGrpSpPr>
      <p:grpSpPr>
        <a:xfrm>
          <a:off x="0" y="0"/>
          <a:ext cx="0" cy="0"/>
          <a:chOff x="0" y="0"/>
          <a:chExt cx="0" cy="0"/>
        </a:xfrm>
      </p:grpSpPr>
      <p:sp>
        <p:nvSpPr>
          <p:cNvPr id="395" name="Google Shape;395;p44"/>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44"/>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4"/>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44"/>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399" name="Google Shape;399;p44"/>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44"/>
          <p:cNvSpPr>
            <a:spLocks noGrp="1"/>
          </p:cNvSpPr>
          <p:nvPr>
            <p:ph type="pic" idx="2"/>
          </p:nvPr>
        </p:nvSpPr>
        <p:spPr>
          <a:xfrm>
            <a:off x="304800" y="2057400"/>
            <a:ext cx="2584498" cy="258449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1" name="Google Shape;401;p44"/>
          <p:cNvSpPr>
            <a:spLocks noGrp="1"/>
          </p:cNvSpPr>
          <p:nvPr>
            <p:ph type="pic" idx="3"/>
          </p:nvPr>
        </p:nvSpPr>
        <p:spPr>
          <a:xfrm>
            <a:off x="3297614" y="2063887"/>
            <a:ext cx="2584498" cy="258449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2" name="Google Shape;402;p44"/>
          <p:cNvSpPr>
            <a:spLocks noGrp="1"/>
          </p:cNvSpPr>
          <p:nvPr>
            <p:ph type="pic" idx="4"/>
          </p:nvPr>
        </p:nvSpPr>
        <p:spPr>
          <a:xfrm>
            <a:off x="6296915" y="2063887"/>
            <a:ext cx="2584498" cy="258449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03" name="Google Shape;403;p44"/>
          <p:cNvSpPr>
            <a:spLocks noGrp="1"/>
          </p:cNvSpPr>
          <p:nvPr>
            <p:ph type="pic" idx="5"/>
          </p:nvPr>
        </p:nvSpPr>
        <p:spPr>
          <a:xfrm>
            <a:off x="9296216" y="2063887"/>
            <a:ext cx="2584498" cy="258449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ubtitle - Table Chart and Image">
  <p:cSld name="Title and Subtitle - Table Chart and Image">
    <p:spTree>
      <p:nvGrpSpPr>
        <p:cNvPr id="1" name="Shape 404"/>
        <p:cNvGrpSpPr/>
        <p:nvPr/>
      </p:nvGrpSpPr>
      <p:grpSpPr>
        <a:xfrm>
          <a:off x="0" y="0"/>
          <a:ext cx="0" cy="0"/>
          <a:chOff x="0" y="0"/>
          <a:chExt cx="0" cy="0"/>
        </a:xfrm>
      </p:grpSpPr>
      <p:sp>
        <p:nvSpPr>
          <p:cNvPr id="405" name="Google Shape;405;p45"/>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45"/>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45"/>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45"/>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09" name="Google Shape;409;p45"/>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45"/>
          <p:cNvSpPr>
            <a:spLocks noGrp="1"/>
          </p:cNvSpPr>
          <p:nvPr>
            <p:ph type="pic" idx="2"/>
          </p:nvPr>
        </p:nvSpPr>
        <p:spPr>
          <a:xfrm>
            <a:off x="8132490" y="2057399"/>
            <a:ext cx="3754711" cy="1710013"/>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Sub-tilte">
  <p:cSld name="1_Title and Sub-tilte">
    <p:spTree>
      <p:nvGrpSpPr>
        <p:cNvPr id="1" name="Shape 411"/>
        <p:cNvGrpSpPr/>
        <p:nvPr/>
      </p:nvGrpSpPr>
      <p:grpSpPr>
        <a:xfrm>
          <a:off x="0" y="0"/>
          <a:ext cx="0" cy="0"/>
          <a:chOff x="0" y="0"/>
          <a:chExt cx="0" cy="0"/>
        </a:xfrm>
      </p:grpSpPr>
      <p:sp>
        <p:nvSpPr>
          <p:cNvPr id="412" name="Google Shape;412;p46"/>
          <p:cNvSpPr/>
          <p:nvPr/>
        </p:nvSpPr>
        <p:spPr>
          <a:xfrm>
            <a:off x="304800" y="0"/>
            <a:ext cx="5788152" cy="58267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413" name="Google Shape;413;p46"/>
          <p:cNvSpPr txBox="1">
            <a:spLocks noGrp="1"/>
          </p:cNvSpPr>
          <p:nvPr>
            <p:ph type="title"/>
          </p:nvPr>
        </p:nvSpPr>
        <p:spPr>
          <a:xfrm>
            <a:off x="639192" y="172857"/>
            <a:ext cx="5122416"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400"/>
              <a:buFont typeface="Libre Franklin"/>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46"/>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46"/>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46"/>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17" name="Google Shape;417;p46"/>
          <p:cNvSpPr txBox="1">
            <a:spLocks noGrp="1"/>
          </p:cNvSpPr>
          <p:nvPr>
            <p:ph type="body" idx="1"/>
          </p:nvPr>
        </p:nvSpPr>
        <p:spPr>
          <a:xfrm>
            <a:off x="639192" y="1031273"/>
            <a:ext cx="5122416"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8" name="Google Shape;418;p46"/>
          <p:cNvCxnSpPr/>
          <p:nvPr/>
        </p:nvCxnSpPr>
        <p:spPr>
          <a:xfrm>
            <a:off x="716287" y="957194"/>
            <a:ext cx="597962"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aptop Mockup 1">
  <p:cSld name="Laptop Mockup 1">
    <p:spTree>
      <p:nvGrpSpPr>
        <p:cNvPr id="1" name="Shape 419"/>
        <p:cNvGrpSpPr/>
        <p:nvPr/>
      </p:nvGrpSpPr>
      <p:grpSpPr>
        <a:xfrm>
          <a:off x="0" y="0"/>
          <a:ext cx="0" cy="0"/>
          <a:chOff x="0" y="0"/>
          <a:chExt cx="0" cy="0"/>
        </a:xfrm>
      </p:grpSpPr>
      <p:sp>
        <p:nvSpPr>
          <p:cNvPr id="420" name="Google Shape;420;p47"/>
          <p:cNvSpPr>
            <a:spLocks noGrp="1"/>
          </p:cNvSpPr>
          <p:nvPr>
            <p:ph type="pic" idx="2"/>
          </p:nvPr>
        </p:nvSpPr>
        <p:spPr>
          <a:xfrm>
            <a:off x="1034461" y="2494195"/>
            <a:ext cx="4426133" cy="27686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1" name="Google Shape;421;p47"/>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47"/>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47"/>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47"/>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25" name="Google Shape;425;p47"/>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sktop Mockup">
  <p:cSld name="Desktop Mockup">
    <p:spTree>
      <p:nvGrpSpPr>
        <p:cNvPr id="1" name="Shape 426"/>
        <p:cNvGrpSpPr/>
        <p:nvPr/>
      </p:nvGrpSpPr>
      <p:grpSpPr>
        <a:xfrm>
          <a:off x="0" y="0"/>
          <a:ext cx="0" cy="0"/>
          <a:chOff x="0" y="0"/>
          <a:chExt cx="0" cy="0"/>
        </a:xfrm>
      </p:grpSpPr>
      <p:sp>
        <p:nvSpPr>
          <p:cNvPr id="427" name="Google Shape;427;p48"/>
          <p:cNvSpPr>
            <a:spLocks noGrp="1"/>
          </p:cNvSpPr>
          <p:nvPr>
            <p:ph type="pic" idx="2"/>
          </p:nvPr>
        </p:nvSpPr>
        <p:spPr>
          <a:xfrm>
            <a:off x="3848100" y="2255520"/>
            <a:ext cx="4495800" cy="256794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8" name="Google Shape;428;p48"/>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9" name="Google Shape;429;p48"/>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48"/>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48"/>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32" name="Google Shape;432;p48"/>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Laptop Contrast">
  <p:cSld name="Laptop Contrast">
    <p:spTree>
      <p:nvGrpSpPr>
        <p:cNvPr id="1" name="Shape 433"/>
        <p:cNvGrpSpPr/>
        <p:nvPr/>
      </p:nvGrpSpPr>
      <p:grpSpPr>
        <a:xfrm>
          <a:off x="0" y="0"/>
          <a:ext cx="0" cy="0"/>
          <a:chOff x="0" y="0"/>
          <a:chExt cx="0" cy="0"/>
        </a:xfrm>
      </p:grpSpPr>
      <p:sp>
        <p:nvSpPr>
          <p:cNvPr id="434" name="Google Shape;434;p49"/>
          <p:cNvSpPr>
            <a:spLocks noGrp="1"/>
          </p:cNvSpPr>
          <p:nvPr>
            <p:ph type="pic" idx="2"/>
          </p:nvPr>
        </p:nvSpPr>
        <p:spPr>
          <a:xfrm>
            <a:off x="585790" y="959254"/>
            <a:ext cx="6406935" cy="4007616"/>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grpSp>
        <p:nvGrpSpPr>
          <p:cNvPr id="435" name="Google Shape;435;p49"/>
          <p:cNvGrpSpPr/>
          <p:nvPr/>
        </p:nvGrpSpPr>
        <p:grpSpPr>
          <a:xfrm>
            <a:off x="304801" y="6126480"/>
            <a:ext cx="11582400" cy="426715"/>
            <a:chOff x="304801" y="6126480"/>
            <a:chExt cx="11582400" cy="426715"/>
          </a:xfrm>
        </p:grpSpPr>
        <p:sp>
          <p:nvSpPr>
            <p:cNvPr id="436" name="Google Shape;436;p49"/>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437" name="Google Shape;437;p49"/>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438" name="Google Shape;438;p49"/>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439" name="Google Shape;439;p49"/>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440" name="Google Shape;440;p49"/>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49"/>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49"/>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hone Contrast">
  <p:cSld name="Phone Contrast">
    <p:spTree>
      <p:nvGrpSpPr>
        <p:cNvPr id="1" name="Shape 443"/>
        <p:cNvGrpSpPr/>
        <p:nvPr/>
      </p:nvGrpSpPr>
      <p:grpSpPr>
        <a:xfrm>
          <a:off x="0" y="0"/>
          <a:ext cx="0" cy="0"/>
          <a:chOff x="0" y="0"/>
          <a:chExt cx="0" cy="0"/>
        </a:xfrm>
      </p:grpSpPr>
      <p:sp>
        <p:nvSpPr>
          <p:cNvPr id="444" name="Google Shape;444;p50"/>
          <p:cNvSpPr>
            <a:spLocks noGrp="1"/>
          </p:cNvSpPr>
          <p:nvPr>
            <p:ph type="pic" idx="2"/>
          </p:nvPr>
        </p:nvSpPr>
        <p:spPr>
          <a:xfrm>
            <a:off x="1817489" y="443883"/>
            <a:ext cx="2445150" cy="5191215"/>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cxnSp>
        <p:nvCxnSpPr>
          <p:cNvPr id="445" name="Google Shape;445;p50"/>
          <p:cNvCxnSpPr/>
          <p:nvPr/>
        </p:nvCxnSpPr>
        <p:spPr>
          <a:xfrm>
            <a:off x="6096000" y="957194"/>
            <a:ext cx="597962" cy="0"/>
          </a:xfrm>
          <a:prstGeom prst="straightConnector1">
            <a:avLst/>
          </a:prstGeom>
          <a:noFill/>
          <a:ln w="76200" cap="flat" cmpd="sng">
            <a:solidFill>
              <a:srgbClr val="EC5153"/>
            </a:solidFill>
            <a:prstDash val="solid"/>
            <a:miter lim="800000"/>
            <a:headEnd type="none" w="sm" len="sm"/>
            <a:tailEnd type="none" w="sm" len="sm"/>
          </a:ln>
        </p:spPr>
      </p:cxnSp>
      <p:grpSp>
        <p:nvGrpSpPr>
          <p:cNvPr id="446" name="Google Shape;446;p50"/>
          <p:cNvGrpSpPr/>
          <p:nvPr/>
        </p:nvGrpSpPr>
        <p:grpSpPr>
          <a:xfrm>
            <a:off x="304801" y="6126480"/>
            <a:ext cx="11582400" cy="426715"/>
            <a:chOff x="304801" y="6126480"/>
            <a:chExt cx="11582400" cy="426715"/>
          </a:xfrm>
        </p:grpSpPr>
        <p:sp>
          <p:nvSpPr>
            <p:cNvPr id="447" name="Google Shape;447;p50"/>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448" name="Google Shape;448;p50"/>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449" name="Google Shape;449;p50"/>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450" name="Google Shape;450;p50"/>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451" name="Google Shape;451;p50"/>
          <p:cNvSpPr txBox="1">
            <a:spLocks noGrp="1"/>
          </p:cNvSpPr>
          <p:nvPr>
            <p:ph type="title"/>
          </p:nvPr>
        </p:nvSpPr>
        <p:spPr>
          <a:xfrm>
            <a:off x="5909552" y="172857"/>
            <a:ext cx="5977647"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4400"/>
              <a:buFont typeface="Libre Frankli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p50"/>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50"/>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50"/>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55" name="Google Shape;455;p50"/>
          <p:cNvSpPr txBox="1">
            <a:spLocks noGrp="1"/>
          </p:cNvSpPr>
          <p:nvPr>
            <p:ph type="body" idx="1"/>
          </p:nvPr>
        </p:nvSpPr>
        <p:spPr>
          <a:xfrm>
            <a:off x="5909552" y="1031273"/>
            <a:ext cx="5977647"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hone Mockup">
  <p:cSld name="Phone Mockup">
    <p:spTree>
      <p:nvGrpSpPr>
        <p:cNvPr id="1" name="Shape 456"/>
        <p:cNvGrpSpPr/>
        <p:nvPr/>
      </p:nvGrpSpPr>
      <p:grpSpPr>
        <a:xfrm>
          <a:off x="0" y="0"/>
          <a:ext cx="0" cy="0"/>
          <a:chOff x="0" y="0"/>
          <a:chExt cx="0" cy="0"/>
        </a:xfrm>
      </p:grpSpPr>
      <p:sp>
        <p:nvSpPr>
          <p:cNvPr id="457" name="Google Shape;457;p51"/>
          <p:cNvSpPr>
            <a:spLocks noGrp="1"/>
          </p:cNvSpPr>
          <p:nvPr>
            <p:ph type="pic" idx="2"/>
          </p:nvPr>
        </p:nvSpPr>
        <p:spPr>
          <a:xfrm>
            <a:off x="4959658" y="2175029"/>
            <a:ext cx="2272684" cy="394746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8" name="Google Shape;458;p51"/>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51"/>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51"/>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51"/>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62" name="Google Shape;462;p51"/>
          <p:cNvSpPr txBox="1">
            <a:spLocks noGrp="1"/>
          </p:cNvSpPr>
          <p:nvPr>
            <p:ph type="body" idx="1"/>
          </p:nvPr>
        </p:nvSpPr>
        <p:spPr>
          <a:xfrm>
            <a:off x="304800" y="1031273"/>
            <a:ext cx="11582400"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63"/>
        <p:cNvGrpSpPr/>
        <p:nvPr/>
      </p:nvGrpSpPr>
      <p:grpSpPr>
        <a:xfrm>
          <a:off x="0" y="0"/>
          <a:ext cx="0" cy="0"/>
          <a:chOff x="0" y="0"/>
          <a:chExt cx="0" cy="0"/>
        </a:xfrm>
      </p:grpSpPr>
      <p:grpSp>
        <p:nvGrpSpPr>
          <p:cNvPr id="464" name="Google Shape;464;p52"/>
          <p:cNvGrpSpPr/>
          <p:nvPr/>
        </p:nvGrpSpPr>
        <p:grpSpPr>
          <a:xfrm>
            <a:off x="304801" y="6126480"/>
            <a:ext cx="11582400" cy="426715"/>
            <a:chOff x="304801" y="6126480"/>
            <a:chExt cx="11582400" cy="426715"/>
          </a:xfrm>
        </p:grpSpPr>
        <p:sp>
          <p:nvSpPr>
            <p:cNvPr id="465" name="Google Shape;465;p52"/>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466" name="Google Shape;466;p52"/>
            <p:cNvPicPr preferRelativeResize="0"/>
            <p:nvPr/>
          </p:nvPicPr>
          <p:blipFill rotWithShape="1">
            <a:blip r:embed="rId2">
              <a:alphaModFix/>
            </a:blip>
            <a:srcRect/>
            <a:stretch/>
          </p:blipFill>
          <p:spPr>
            <a:xfrm>
              <a:off x="10818536" y="6181797"/>
              <a:ext cx="744012" cy="316080"/>
            </a:xfrm>
            <a:prstGeom prst="rect">
              <a:avLst/>
            </a:prstGeom>
            <a:noFill/>
            <a:ln>
              <a:noFill/>
            </a:ln>
          </p:spPr>
        </p:pic>
        <p:cxnSp>
          <p:nvCxnSpPr>
            <p:cNvPr id="467" name="Google Shape;467;p52"/>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468" name="Google Shape;468;p52"/>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469" name="Google Shape;469;p52"/>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52"/>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52"/>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2"/>
        <p:cNvGrpSpPr/>
        <p:nvPr/>
      </p:nvGrpSpPr>
      <p:grpSpPr>
        <a:xfrm>
          <a:off x="0" y="0"/>
          <a:ext cx="0" cy="0"/>
          <a:chOff x="0" y="0"/>
          <a:chExt cx="0" cy="0"/>
        </a:xfrm>
      </p:grpSpPr>
      <p:sp>
        <p:nvSpPr>
          <p:cNvPr id="473" name="Google Shape;473;p53"/>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74" name="Google Shape;474;p53"/>
          <p:cNvSpPr txBox="1">
            <a:spLocks noGrp="1"/>
          </p:cNvSpPr>
          <p:nvPr>
            <p:ph type="subTitle" idx="1"/>
          </p:nvPr>
        </p:nvSpPr>
        <p:spPr>
          <a:xfrm>
            <a:off x="415600" y="3778833"/>
            <a:ext cx="11360700" cy="1056900"/>
          </a:xfrm>
          <a:prstGeom prst="rect">
            <a:avLst/>
          </a:prstGeom>
        </p:spPr>
        <p:txBody>
          <a:bodyPr spcFirstLastPara="1" wrap="square" lIns="91425" tIns="45700" rIns="91425" bIns="45700" anchor="t" anchorCtr="0">
            <a:noAutofit/>
          </a:bodyPr>
          <a:lstStyle>
            <a:lvl1pPr lvl="0" algn="ctr" rtl="0">
              <a:lnSpc>
                <a:spcPct val="100000"/>
              </a:lnSpc>
              <a:spcBef>
                <a:spcPts val="600"/>
              </a:spcBef>
              <a:spcAft>
                <a:spcPts val="0"/>
              </a:spcAft>
              <a:buSzPts val="3700"/>
              <a:buNone/>
              <a:defRPr sz="3700"/>
            </a:lvl1pPr>
            <a:lvl2pPr lvl="1" algn="ctr" rtl="0">
              <a:lnSpc>
                <a:spcPct val="100000"/>
              </a:lnSpc>
              <a:spcBef>
                <a:spcPts val="600"/>
              </a:spcBef>
              <a:spcAft>
                <a:spcPts val="0"/>
              </a:spcAft>
              <a:buSzPts val="3700"/>
              <a:buNone/>
              <a:defRPr sz="3700"/>
            </a:lvl2pPr>
            <a:lvl3pPr lvl="2" algn="ctr" rtl="0">
              <a:lnSpc>
                <a:spcPct val="100000"/>
              </a:lnSpc>
              <a:spcBef>
                <a:spcPts val="600"/>
              </a:spcBef>
              <a:spcAft>
                <a:spcPts val="0"/>
              </a:spcAft>
              <a:buSzPts val="3700"/>
              <a:buNone/>
              <a:defRPr sz="3700"/>
            </a:lvl3pPr>
            <a:lvl4pPr lvl="3" algn="ctr" rtl="0">
              <a:lnSpc>
                <a:spcPct val="100000"/>
              </a:lnSpc>
              <a:spcBef>
                <a:spcPts val="600"/>
              </a:spcBef>
              <a:spcAft>
                <a:spcPts val="0"/>
              </a:spcAft>
              <a:buSzPts val="3700"/>
              <a:buNone/>
              <a:defRPr sz="3700"/>
            </a:lvl4pPr>
            <a:lvl5pPr lvl="4" algn="ctr" rtl="0">
              <a:lnSpc>
                <a:spcPct val="100000"/>
              </a:lnSpc>
              <a:spcBef>
                <a:spcPts val="600"/>
              </a:spcBef>
              <a:spcAft>
                <a:spcPts val="0"/>
              </a:spcAft>
              <a:buSzPts val="3700"/>
              <a:buNone/>
              <a:defRPr sz="3700"/>
            </a:lvl5pPr>
            <a:lvl6pPr lvl="5" algn="ctr" rtl="0">
              <a:lnSpc>
                <a:spcPct val="100000"/>
              </a:lnSpc>
              <a:spcBef>
                <a:spcPts val="500"/>
              </a:spcBef>
              <a:spcAft>
                <a:spcPts val="0"/>
              </a:spcAft>
              <a:buSzPts val="3700"/>
              <a:buNone/>
              <a:defRPr sz="3700"/>
            </a:lvl6pPr>
            <a:lvl7pPr lvl="6" algn="ctr" rtl="0">
              <a:lnSpc>
                <a:spcPct val="100000"/>
              </a:lnSpc>
              <a:spcBef>
                <a:spcPts val="500"/>
              </a:spcBef>
              <a:spcAft>
                <a:spcPts val="0"/>
              </a:spcAft>
              <a:buSzPts val="3700"/>
              <a:buNone/>
              <a:defRPr sz="3700"/>
            </a:lvl7pPr>
            <a:lvl8pPr lvl="7" algn="ctr" rtl="0">
              <a:lnSpc>
                <a:spcPct val="100000"/>
              </a:lnSpc>
              <a:spcBef>
                <a:spcPts val="500"/>
              </a:spcBef>
              <a:spcAft>
                <a:spcPts val="0"/>
              </a:spcAft>
              <a:buSzPts val="3700"/>
              <a:buNone/>
              <a:defRPr sz="3700"/>
            </a:lvl8pPr>
            <a:lvl9pPr lvl="8" algn="ctr" rtl="0">
              <a:lnSpc>
                <a:spcPct val="100000"/>
              </a:lnSpc>
              <a:spcBef>
                <a:spcPts val="500"/>
              </a:spcBef>
              <a:spcAft>
                <a:spcPts val="0"/>
              </a:spcAft>
              <a:buSzPts val="3700"/>
              <a:buNone/>
              <a:defRPr sz="3700"/>
            </a:lvl9pPr>
          </a:lstStyle>
          <a:p>
            <a:endParaRPr/>
          </a:p>
        </p:txBody>
      </p:sp>
      <p:sp>
        <p:nvSpPr>
          <p:cNvPr id="475" name="Google Shape;475;p5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s and Image on the Right 2">
  <p:cSld name="Texts and Image on the Right 2">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304800" y="172857"/>
            <a:ext cx="5483352"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2"/>
              </a:buClr>
              <a:buSzPts val="4400"/>
              <a:buFont typeface="Libre Frankli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6"/>
          <p:cNvSpPr txBox="1">
            <a:spLocks noGrp="1"/>
          </p:cNvSpPr>
          <p:nvPr>
            <p:ph type="body" idx="1"/>
          </p:nvPr>
        </p:nvSpPr>
        <p:spPr>
          <a:xfrm>
            <a:off x="304800" y="1031273"/>
            <a:ext cx="5483352" cy="850392"/>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
          <p:cNvSpPr txBox="1">
            <a:spLocks noGrp="1"/>
          </p:cNvSpPr>
          <p:nvPr>
            <p:ph type="body" idx="2"/>
          </p:nvPr>
        </p:nvSpPr>
        <p:spPr>
          <a:xfrm>
            <a:off x="304800" y="2087878"/>
            <a:ext cx="5483352" cy="370332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
          <p:cNvSpPr>
            <a:spLocks noGrp="1"/>
          </p:cNvSpPr>
          <p:nvPr>
            <p:ph type="pic" idx="3"/>
          </p:nvPr>
        </p:nvSpPr>
        <p:spPr>
          <a:xfrm>
            <a:off x="6099048" y="304800"/>
            <a:ext cx="5788152" cy="5486397"/>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ctr" anchorCtr="0">
            <a:noAutofit/>
          </a:bodyPr>
          <a:lstStyle>
            <a:lvl1pPr marR="0" lvl="0" algn="ctr"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76"/>
        <p:cNvGrpSpPr/>
        <p:nvPr/>
      </p:nvGrpSpPr>
      <p:grpSpPr>
        <a:xfrm>
          <a:off x="0" y="0"/>
          <a:ext cx="0" cy="0"/>
          <a:chOff x="0" y="0"/>
          <a:chExt cx="0" cy="0"/>
        </a:xfrm>
      </p:grpSpPr>
      <p:sp>
        <p:nvSpPr>
          <p:cNvPr id="477" name="Google Shape;477;p54"/>
          <p:cNvSpPr txBox="1">
            <a:spLocks noGrp="1"/>
          </p:cNvSpPr>
          <p:nvPr>
            <p:ph type="title"/>
          </p:nvPr>
        </p:nvSpPr>
        <p:spPr>
          <a:xfrm>
            <a:off x="838200" y="365126"/>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8" name="Google Shape;478;p54"/>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noAutofit/>
          </a:bodyPr>
          <a:lstStyle>
            <a:lvl1pPr marL="457200" lvl="0" indent="-381000" algn="l" rtl="0">
              <a:lnSpc>
                <a:spcPct val="90000"/>
              </a:lnSpc>
              <a:spcBef>
                <a:spcPts val="1000"/>
              </a:spcBef>
              <a:spcAft>
                <a:spcPts val="0"/>
              </a:spcAft>
              <a:buClr>
                <a:schemeClr val="dk1"/>
              </a:buClr>
              <a:buSzPts val="2400"/>
              <a:buChar char="•"/>
              <a:defRPr/>
            </a:lvl1pPr>
            <a:lvl2pPr marL="914400" lvl="1" indent="-381000" algn="l" rtl="0">
              <a:lnSpc>
                <a:spcPct val="90000"/>
              </a:lnSpc>
              <a:spcBef>
                <a:spcPts val="600"/>
              </a:spcBef>
              <a:spcAft>
                <a:spcPts val="0"/>
              </a:spcAft>
              <a:buClr>
                <a:schemeClr val="dk1"/>
              </a:buClr>
              <a:buSzPts val="2400"/>
              <a:buChar char="•"/>
              <a:defRPr/>
            </a:lvl2pPr>
            <a:lvl3pPr marL="1371600" lvl="2" indent="-381000" algn="l" rtl="0">
              <a:lnSpc>
                <a:spcPct val="90000"/>
              </a:lnSpc>
              <a:spcBef>
                <a:spcPts val="600"/>
              </a:spcBef>
              <a:spcAft>
                <a:spcPts val="0"/>
              </a:spcAft>
              <a:buClr>
                <a:schemeClr val="dk1"/>
              </a:buClr>
              <a:buSzPts val="2400"/>
              <a:buChar char="•"/>
              <a:defRPr/>
            </a:lvl3pPr>
            <a:lvl4pPr marL="1828800" lvl="3" indent="-381000" algn="l" rtl="0">
              <a:lnSpc>
                <a:spcPct val="90000"/>
              </a:lnSpc>
              <a:spcBef>
                <a:spcPts val="600"/>
              </a:spcBef>
              <a:spcAft>
                <a:spcPts val="0"/>
              </a:spcAft>
              <a:buClr>
                <a:schemeClr val="dk1"/>
              </a:buClr>
              <a:buSzPts val="2400"/>
              <a:buChar char="•"/>
              <a:defRPr/>
            </a:lvl4pPr>
            <a:lvl5pPr marL="2286000" lvl="4" indent="-381000" algn="l" rtl="0">
              <a:lnSpc>
                <a:spcPct val="90000"/>
              </a:lnSpc>
              <a:spcBef>
                <a:spcPts val="600"/>
              </a:spcBef>
              <a:spcAft>
                <a:spcPts val="0"/>
              </a:spcAft>
              <a:buClr>
                <a:schemeClr val="dk1"/>
              </a:buClr>
              <a:buSzPts val="2400"/>
              <a:buChar char="•"/>
              <a:defRPr/>
            </a:lvl5pPr>
            <a:lvl6pPr marL="2743200" lvl="5" indent="-381000" algn="l" rtl="0">
              <a:lnSpc>
                <a:spcPct val="90000"/>
              </a:lnSpc>
              <a:spcBef>
                <a:spcPts val="6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79" name="Google Shape;479;p54"/>
          <p:cNvSpPr txBox="1">
            <a:spLocks noGrp="1"/>
          </p:cNvSpPr>
          <p:nvPr>
            <p:ph type="dt" idx="10"/>
          </p:nvPr>
        </p:nvSpPr>
        <p:spPr>
          <a:xfrm>
            <a:off x="838200" y="6356351"/>
            <a:ext cx="2743200" cy="3651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0" name="Google Shape;480;p54"/>
          <p:cNvSpPr txBox="1">
            <a:spLocks noGrp="1"/>
          </p:cNvSpPr>
          <p:nvPr>
            <p:ph type="ftr" idx="11"/>
          </p:nvPr>
        </p:nvSpPr>
        <p:spPr>
          <a:xfrm>
            <a:off x="4038600" y="6356351"/>
            <a:ext cx="4114800" cy="365100"/>
          </a:xfrm>
          <a:prstGeom prst="rect">
            <a:avLst/>
          </a:prstGeom>
          <a:noFill/>
          <a:ln>
            <a:noFill/>
          </a:ln>
        </p:spPr>
        <p:txBody>
          <a:bodyPr spcFirstLastPara="1" wrap="square" lIns="121900" tIns="60925" rIns="121900" bIns="6092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1" name="Google Shape;481;p54"/>
          <p:cNvSpPr txBox="1">
            <a:spLocks noGrp="1"/>
          </p:cNvSpPr>
          <p:nvPr>
            <p:ph type="sldNum" idx="12"/>
          </p:nvPr>
        </p:nvSpPr>
        <p:spPr>
          <a:xfrm>
            <a:off x="8610600" y="6356351"/>
            <a:ext cx="27432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304800" y="304799"/>
            <a:ext cx="11572875" cy="3538728"/>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R="0" lvl="0" algn="l" rtl="0">
              <a:lnSpc>
                <a:spcPct val="123000"/>
              </a:lnSpc>
              <a:spcBef>
                <a:spcPts val="600"/>
              </a:spcBef>
              <a:spcAft>
                <a:spcPts val="0"/>
              </a:spcAft>
              <a:buClr>
                <a:schemeClr val="accent1"/>
              </a:buClr>
              <a:buSzPts val="1600"/>
              <a:buFont typeface="Arial"/>
              <a:buNone/>
              <a:defRPr sz="1600" b="0" i="0" u="none" strike="noStrike" cap="none">
                <a:solidFill>
                  <a:schemeClr val="accent6"/>
                </a:solidFill>
                <a:latin typeface="Libre Franklin"/>
                <a:ea typeface="Libre Franklin"/>
                <a:cs typeface="Libre Franklin"/>
                <a:sym typeface="Libre Franklin"/>
              </a:defRPr>
            </a:lvl1pPr>
            <a:lvl2pPr marR="0" lvl="1"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R="0" lvl="2"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R="0" lvl="3"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R="0" lvl="4"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7" name="Google Shape;67;p8"/>
          <p:cNvSpPr/>
          <p:nvPr/>
        </p:nvSpPr>
        <p:spPr>
          <a:xfrm>
            <a:off x="304800" y="4159116"/>
            <a:ext cx="8899100" cy="2386744"/>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sp>
        <p:nvSpPr>
          <p:cNvPr id="68" name="Google Shape;68;p8"/>
          <p:cNvSpPr/>
          <p:nvPr/>
        </p:nvSpPr>
        <p:spPr>
          <a:xfrm>
            <a:off x="9526469" y="4159116"/>
            <a:ext cx="2351843" cy="2386744"/>
          </a:xfrm>
          <a:prstGeom prst="rect">
            <a:avLst/>
          </a:prstGeom>
          <a:solidFill>
            <a:srgbClr val="8FBA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pic>
        <p:nvPicPr>
          <p:cNvPr id="69" name="Google Shape;69;p8"/>
          <p:cNvPicPr preferRelativeResize="0"/>
          <p:nvPr/>
        </p:nvPicPr>
        <p:blipFill rotWithShape="1">
          <a:blip r:embed="rId2">
            <a:alphaModFix/>
          </a:blip>
          <a:srcRect/>
          <a:stretch/>
        </p:blipFill>
        <p:spPr>
          <a:xfrm>
            <a:off x="10103271" y="5097963"/>
            <a:ext cx="1198238" cy="509050"/>
          </a:xfrm>
          <a:prstGeom prst="rect">
            <a:avLst/>
          </a:prstGeom>
          <a:noFill/>
          <a:ln>
            <a:noFill/>
          </a:ln>
        </p:spPr>
      </p:pic>
      <p:cxnSp>
        <p:nvCxnSpPr>
          <p:cNvPr id="70" name="Google Shape;70;p8"/>
          <p:cNvCxnSpPr/>
          <p:nvPr/>
        </p:nvCxnSpPr>
        <p:spPr>
          <a:xfrm>
            <a:off x="730471" y="5249772"/>
            <a:ext cx="597962" cy="0"/>
          </a:xfrm>
          <a:prstGeom prst="straightConnector1">
            <a:avLst/>
          </a:prstGeom>
          <a:noFill/>
          <a:ln w="76200" cap="flat" cmpd="sng">
            <a:solidFill>
              <a:srgbClr val="EC5153"/>
            </a:solidFill>
            <a:prstDash val="solid"/>
            <a:miter lim="800000"/>
            <a:headEnd type="none" w="sm" len="sm"/>
            <a:tailEnd type="none" w="sm" len="sm"/>
          </a:ln>
        </p:spPr>
      </p:cxnSp>
      <p:sp>
        <p:nvSpPr>
          <p:cNvPr id="71" name="Google Shape;71;p8"/>
          <p:cNvSpPr txBox="1">
            <a:spLocks noGrp="1"/>
          </p:cNvSpPr>
          <p:nvPr>
            <p:ph type="ctrTitle"/>
          </p:nvPr>
        </p:nvSpPr>
        <p:spPr>
          <a:xfrm>
            <a:off x="622817" y="4399360"/>
            <a:ext cx="8266176" cy="7017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400"/>
              <a:buFont typeface="Libre Franklin"/>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8"/>
          <p:cNvSpPr txBox="1">
            <a:spLocks noGrp="1"/>
          </p:cNvSpPr>
          <p:nvPr>
            <p:ph type="subTitle" idx="1"/>
          </p:nvPr>
        </p:nvSpPr>
        <p:spPr>
          <a:xfrm>
            <a:off x="622817" y="5332289"/>
            <a:ext cx="8266176" cy="1069848"/>
          </a:xfrm>
          <a:prstGeom prst="rect">
            <a:avLst/>
          </a:prstGeom>
          <a:noFill/>
          <a:ln>
            <a:noFill/>
          </a:ln>
        </p:spPr>
        <p:txBody>
          <a:bodyPr spcFirstLastPara="1" wrap="square" lIns="91425" tIns="45700" rIns="91425" bIns="45700" anchor="t" anchorCtr="0">
            <a:noAutofit/>
          </a:bodyPr>
          <a:lstStyle>
            <a:lvl1pPr lvl="0" algn="l">
              <a:lnSpc>
                <a:spcPct val="123000"/>
              </a:lnSpc>
              <a:spcBef>
                <a:spcPts val="600"/>
              </a:spcBef>
              <a:spcAft>
                <a:spcPts val="0"/>
              </a:spcAft>
              <a:buSzPts val="2400"/>
              <a:buNone/>
              <a:defRPr sz="2400">
                <a:solidFill>
                  <a:schemeClr val="lt1"/>
                </a:solidFill>
              </a:defRPr>
            </a:lvl1pPr>
            <a:lvl2pPr lvl="1" algn="ctr">
              <a:lnSpc>
                <a:spcPct val="123000"/>
              </a:lnSpc>
              <a:spcBef>
                <a:spcPts val="600"/>
              </a:spcBef>
              <a:spcAft>
                <a:spcPts val="0"/>
              </a:spcAft>
              <a:buSzPts val="2000"/>
              <a:buNone/>
              <a:defRPr sz="2000"/>
            </a:lvl2pPr>
            <a:lvl3pPr lvl="2" algn="ctr">
              <a:lnSpc>
                <a:spcPct val="123000"/>
              </a:lnSpc>
              <a:spcBef>
                <a:spcPts val="600"/>
              </a:spcBef>
              <a:spcAft>
                <a:spcPts val="0"/>
              </a:spcAft>
              <a:buSzPts val="1800"/>
              <a:buNone/>
              <a:defRPr sz="1800"/>
            </a:lvl3pPr>
            <a:lvl4pPr lvl="3" algn="ctr">
              <a:lnSpc>
                <a:spcPct val="123000"/>
              </a:lnSpc>
              <a:spcBef>
                <a:spcPts val="600"/>
              </a:spcBef>
              <a:spcAft>
                <a:spcPts val="0"/>
              </a:spcAft>
              <a:buSzPts val="1600"/>
              <a:buNone/>
              <a:defRPr sz="1600"/>
            </a:lvl4pPr>
            <a:lvl5pPr lvl="4" algn="ctr">
              <a:lnSpc>
                <a:spcPct val="123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73"/>
        <p:cNvGrpSpPr/>
        <p:nvPr/>
      </p:nvGrpSpPr>
      <p:grpSpPr>
        <a:xfrm>
          <a:off x="0" y="0"/>
          <a:ext cx="0" cy="0"/>
          <a:chOff x="0" y="0"/>
          <a:chExt cx="0" cy="0"/>
        </a:xfrm>
      </p:grpSpPr>
      <p:sp>
        <p:nvSpPr>
          <p:cNvPr id="74" name="Google Shape;74;p9"/>
          <p:cNvSpPr/>
          <p:nvPr/>
        </p:nvSpPr>
        <p:spPr>
          <a:xfrm>
            <a:off x="304800" y="304800"/>
            <a:ext cx="11582400" cy="6248400"/>
          </a:xfrm>
          <a:prstGeom prst="rect">
            <a:avLst/>
          </a:prstGeom>
          <a:solidFill>
            <a:srgbClr val="EC51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DD"/>
              </a:solidFill>
              <a:latin typeface="Calibri"/>
              <a:ea typeface="Calibri"/>
              <a:cs typeface="Calibri"/>
              <a:sym typeface="Calibri"/>
            </a:endParaRPr>
          </a:p>
        </p:txBody>
      </p:sp>
      <p:cxnSp>
        <p:nvCxnSpPr>
          <p:cNvPr id="75" name="Google Shape;75;p9"/>
          <p:cNvCxnSpPr/>
          <p:nvPr/>
        </p:nvCxnSpPr>
        <p:spPr>
          <a:xfrm>
            <a:off x="5797019" y="3429000"/>
            <a:ext cx="597962" cy="0"/>
          </a:xfrm>
          <a:prstGeom prst="straightConnector1">
            <a:avLst/>
          </a:prstGeom>
          <a:noFill/>
          <a:ln w="76200" cap="flat" cmpd="sng">
            <a:solidFill>
              <a:srgbClr val="1A497F"/>
            </a:solidFill>
            <a:prstDash val="solid"/>
            <a:miter lim="800000"/>
            <a:headEnd type="none" w="sm" len="sm"/>
            <a:tailEnd type="none" w="sm" len="sm"/>
          </a:ln>
        </p:spPr>
      </p:cxnSp>
      <p:sp>
        <p:nvSpPr>
          <p:cNvPr id="76" name="Google Shape;76;p9"/>
          <p:cNvSpPr/>
          <p:nvPr/>
        </p:nvSpPr>
        <p:spPr>
          <a:xfrm>
            <a:off x="5639445" y="5895975"/>
            <a:ext cx="913111" cy="413727"/>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pic>
        <p:nvPicPr>
          <p:cNvPr id="77" name="Google Shape;77;p9"/>
          <p:cNvPicPr preferRelativeResize="0"/>
          <p:nvPr/>
        </p:nvPicPr>
        <p:blipFill rotWithShape="1">
          <a:blip r:embed="rId2">
            <a:alphaModFix/>
          </a:blip>
          <a:srcRect/>
          <a:stretch/>
        </p:blipFill>
        <p:spPr>
          <a:xfrm>
            <a:off x="5723994" y="5944798"/>
            <a:ext cx="744012" cy="316080"/>
          </a:xfrm>
          <a:prstGeom prst="rect">
            <a:avLst/>
          </a:prstGeom>
          <a:noFill/>
          <a:ln>
            <a:noFill/>
          </a:ln>
        </p:spPr>
      </p:pic>
      <p:sp>
        <p:nvSpPr>
          <p:cNvPr id="78" name="Google Shape;78;p9"/>
          <p:cNvSpPr txBox="1">
            <a:spLocks noGrp="1"/>
          </p:cNvSpPr>
          <p:nvPr>
            <p:ph type="title"/>
          </p:nvPr>
        </p:nvSpPr>
        <p:spPr>
          <a:xfrm>
            <a:off x="3561397" y="1822430"/>
            <a:ext cx="5074920" cy="1311128"/>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3556635" y="3589021"/>
            <a:ext cx="5074920" cy="1581912"/>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0" name="Google Shape;80;p9"/>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81" name="Google Shape;81;p9"/>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ransition 3">
  <p:cSld name="Transition 3">
    <p:spTree>
      <p:nvGrpSpPr>
        <p:cNvPr id="1" name="Shape 82"/>
        <p:cNvGrpSpPr/>
        <p:nvPr/>
      </p:nvGrpSpPr>
      <p:grpSpPr>
        <a:xfrm>
          <a:off x="0" y="0"/>
          <a:ext cx="0" cy="0"/>
          <a:chOff x="0" y="0"/>
          <a:chExt cx="0" cy="0"/>
        </a:xfrm>
      </p:grpSpPr>
      <p:sp>
        <p:nvSpPr>
          <p:cNvPr id="83" name="Google Shape;83;p10"/>
          <p:cNvSpPr/>
          <p:nvPr/>
        </p:nvSpPr>
        <p:spPr>
          <a:xfrm>
            <a:off x="304800" y="304800"/>
            <a:ext cx="11582400" cy="6248400"/>
          </a:xfrm>
          <a:prstGeom prst="rect">
            <a:avLst/>
          </a:prstGeom>
          <a:solidFill>
            <a:srgbClr val="8FBA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DD"/>
              </a:solidFill>
              <a:latin typeface="Calibri"/>
              <a:ea typeface="Calibri"/>
              <a:cs typeface="Calibri"/>
              <a:sym typeface="Calibri"/>
            </a:endParaRPr>
          </a:p>
        </p:txBody>
      </p:sp>
      <p:cxnSp>
        <p:nvCxnSpPr>
          <p:cNvPr id="84" name="Google Shape;84;p10"/>
          <p:cNvCxnSpPr/>
          <p:nvPr/>
        </p:nvCxnSpPr>
        <p:spPr>
          <a:xfrm>
            <a:off x="5797019" y="3429000"/>
            <a:ext cx="597962" cy="0"/>
          </a:xfrm>
          <a:prstGeom prst="straightConnector1">
            <a:avLst/>
          </a:prstGeom>
          <a:noFill/>
          <a:ln w="76200" cap="flat" cmpd="sng">
            <a:solidFill>
              <a:srgbClr val="FFC707"/>
            </a:solidFill>
            <a:prstDash val="solid"/>
            <a:miter lim="800000"/>
            <a:headEnd type="none" w="sm" len="sm"/>
            <a:tailEnd type="none" w="sm" len="sm"/>
          </a:ln>
        </p:spPr>
      </p:cxnSp>
      <p:sp>
        <p:nvSpPr>
          <p:cNvPr id="85" name="Google Shape;85;p10"/>
          <p:cNvSpPr/>
          <p:nvPr/>
        </p:nvSpPr>
        <p:spPr>
          <a:xfrm>
            <a:off x="5639445" y="5895975"/>
            <a:ext cx="913111" cy="413727"/>
          </a:xfrm>
          <a:prstGeom prst="rect">
            <a:avLst/>
          </a:prstGeom>
          <a:solidFill>
            <a:srgbClr val="FFC70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pic>
        <p:nvPicPr>
          <p:cNvPr id="86" name="Google Shape;86;p10"/>
          <p:cNvPicPr preferRelativeResize="0"/>
          <p:nvPr/>
        </p:nvPicPr>
        <p:blipFill rotWithShape="1">
          <a:blip r:embed="rId2">
            <a:alphaModFix/>
          </a:blip>
          <a:srcRect/>
          <a:stretch/>
        </p:blipFill>
        <p:spPr>
          <a:xfrm>
            <a:off x="5723994" y="5944798"/>
            <a:ext cx="744012" cy="316080"/>
          </a:xfrm>
          <a:prstGeom prst="rect">
            <a:avLst/>
          </a:prstGeom>
          <a:noFill/>
          <a:ln>
            <a:noFill/>
          </a:ln>
        </p:spPr>
      </p:pic>
      <p:sp>
        <p:nvSpPr>
          <p:cNvPr id="87" name="Google Shape;87;p10"/>
          <p:cNvSpPr txBox="1">
            <a:spLocks noGrp="1"/>
          </p:cNvSpPr>
          <p:nvPr>
            <p:ph type="title"/>
          </p:nvPr>
        </p:nvSpPr>
        <p:spPr>
          <a:xfrm>
            <a:off x="3561397" y="1822430"/>
            <a:ext cx="5074920" cy="1311128"/>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0"/>
          <p:cNvSpPr txBox="1">
            <a:spLocks noGrp="1"/>
          </p:cNvSpPr>
          <p:nvPr>
            <p:ph type="body" idx="1"/>
          </p:nvPr>
        </p:nvSpPr>
        <p:spPr>
          <a:xfrm>
            <a:off x="3556635" y="3589021"/>
            <a:ext cx="5074920" cy="1581912"/>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9" name="Google Shape;89;p10"/>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90" name="Google Shape;90;p10"/>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ransition 4">
  <p:cSld name="Transition 4">
    <p:spTree>
      <p:nvGrpSpPr>
        <p:cNvPr id="1" name="Shape 91"/>
        <p:cNvGrpSpPr/>
        <p:nvPr/>
      </p:nvGrpSpPr>
      <p:grpSpPr>
        <a:xfrm>
          <a:off x="0" y="0"/>
          <a:ext cx="0" cy="0"/>
          <a:chOff x="0" y="0"/>
          <a:chExt cx="0" cy="0"/>
        </a:xfrm>
      </p:grpSpPr>
      <p:sp>
        <p:nvSpPr>
          <p:cNvPr id="92" name="Google Shape;92;p11"/>
          <p:cNvSpPr/>
          <p:nvPr/>
        </p:nvSpPr>
        <p:spPr>
          <a:xfrm>
            <a:off x="304800" y="304800"/>
            <a:ext cx="11582400" cy="6248400"/>
          </a:xfrm>
          <a:prstGeom prst="rect">
            <a:avLst/>
          </a:prstGeom>
          <a:solidFill>
            <a:srgbClr val="FFC70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737DD"/>
              </a:solidFill>
              <a:latin typeface="Calibri"/>
              <a:ea typeface="Calibri"/>
              <a:cs typeface="Calibri"/>
              <a:sym typeface="Calibri"/>
            </a:endParaRPr>
          </a:p>
        </p:txBody>
      </p:sp>
      <p:cxnSp>
        <p:nvCxnSpPr>
          <p:cNvPr id="93" name="Google Shape;93;p11"/>
          <p:cNvCxnSpPr/>
          <p:nvPr/>
        </p:nvCxnSpPr>
        <p:spPr>
          <a:xfrm>
            <a:off x="5797019" y="3429000"/>
            <a:ext cx="597962" cy="0"/>
          </a:xfrm>
          <a:prstGeom prst="straightConnector1">
            <a:avLst/>
          </a:prstGeom>
          <a:noFill/>
          <a:ln w="76200" cap="flat" cmpd="sng">
            <a:solidFill>
              <a:schemeClr val="accent5"/>
            </a:solidFill>
            <a:prstDash val="solid"/>
            <a:miter lim="800000"/>
            <a:headEnd type="none" w="sm" len="sm"/>
            <a:tailEnd type="none" w="sm" len="sm"/>
          </a:ln>
        </p:spPr>
      </p:cxnSp>
      <p:sp>
        <p:nvSpPr>
          <p:cNvPr id="94" name="Google Shape;94;p11"/>
          <p:cNvSpPr/>
          <p:nvPr/>
        </p:nvSpPr>
        <p:spPr>
          <a:xfrm>
            <a:off x="5639445" y="5895975"/>
            <a:ext cx="913111" cy="413727"/>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pic>
        <p:nvPicPr>
          <p:cNvPr id="95" name="Google Shape;95;p11"/>
          <p:cNvPicPr preferRelativeResize="0"/>
          <p:nvPr/>
        </p:nvPicPr>
        <p:blipFill rotWithShape="1">
          <a:blip r:embed="rId2">
            <a:alphaModFix/>
          </a:blip>
          <a:srcRect/>
          <a:stretch/>
        </p:blipFill>
        <p:spPr>
          <a:xfrm>
            <a:off x="5723994" y="5944798"/>
            <a:ext cx="744012" cy="316080"/>
          </a:xfrm>
          <a:prstGeom prst="rect">
            <a:avLst/>
          </a:prstGeom>
          <a:noFill/>
          <a:ln>
            <a:noFill/>
          </a:ln>
        </p:spPr>
      </p:pic>
      <p:sp>
        <p:nvSpPr>
          <p:cNvPr id="96" name="Google Shape;96;p11"/>
          <p:cNvSpPr txBox="1">
            <a:spLocks noGrp="1"/>
          </p:cNvSpPr>
          <p:nvPr>
            <p:ph type="title"/>
          </p:nvPr>
        </p:nvSpPr>
        <p:spPr>
          <a:xfrm>
            <a:off x="3561397" y="1822430"/>
            <a:ext cx="5074920" cy="1311128"/>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1"/>
          <p:cNvSpPr txBox="1">
            <a:spLocks noGrp="1"/>
          </p:cNvSpPr>
          <p:nvPr>
            <p:ph type="body" idx="1"/>
          </p:nvPr>
        </p:nvSpPr>
        <p:spPr>
          <a:xfrm>
            <a:off x="3556635" y="3589021"/>
            <a:ext cx="5074920" cy="1581912"/>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8" name="Google Shape;98;p11"/>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
        <p:nvSpPr>
          <p:cNvPr id="99" name="Google Shape;99;p11"/>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None/>
            </a:pPr>
            <a:endParaRPr sz="1600">
              <a:solidFill>
                <a:srgbClr val="FFFFFF"/>
              </a:solidFill>
              <a:latin typeface="Libre Franklin"/>
              <a:ea typeface="Libre Franklin"/>
              <a:cs typeface="Libre Franklin"/>
              <a:sym typeface="Libre Franklin"/>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04800" y="172857"/>
            <a:ext cx="11582400" cy="70173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2"/>
              </a:buClr>
              <a:buSzPts val="4400"/>
              <a:buFont typeface="Libre Franklin"/>
              <a:buNone/>
              <a:defRPr sz="4400" b="0" i="0" u="none" strike="noStrike" cap="none">
                <a:solidFill>
                  <a:schemeClr val="accent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04799" y="2085975"/>
            <a:ext cx="11582399" cy="3705223"/>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1pPr>
            <a:lvl2pPr marL="914400" marR="0" lvl="1"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L="1371600" marR="0" lvl="2"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L="1828800" marR="0" lvl="3"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L="2286000" marR="0" lvl="4"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cxnSp>
        <p:nvCxnSpPr>
          <p:cNvPr id="12" name="Google Shape;12;p1"/>
          <p:cNvCxnSpPr/>
          <p:nvPr/>
        </p:nvCxnSpPr>
        <p:spPr>
          <a:xfrm>
            <a:off x="396691" y="957194"/>
            <a:ext cx="597962" cy="0"/>
          </a:xfrm>
          <a:prstGeom prst="straightConnector1">
            <a:avLst/>
          </a:prstGeom>
          <a:noFill/>
          <a:ln w="76200" cap="flat" cmpd="sng">
            <a:solidFill>
              <a:srgbClr val="EC5153"/>
            </a:solidFill>
            <a:prstDash val="solid"/>
            <a:miter lim="800000"/>
            <a:headEnd type="none" w="sm" len="sm"/>
            <a:tailEnd type="none" w="sm" len="sm"/>
          </a:ln>
        </p:spPr>
      </p:cxnSp>
      <p:grpSp>
        <p:nvGrpSpPr>
          <p:cNvPr id="13" name="Google Shape;13;p1"/>
          <p:cNvGrpSpPr/>
          <p:nvPr/>
        </p:nvGrpSpPr>
        <p:grpSpPr>
          <a:xfrm>
            <a:off x="304801" y="6126480"/>
            <a:ext cx="11582400" cy="426715"/>
            <a:chOff x="304801" y="6126480"/>
            <a:chExt cx="11582400" cy="426715"/>
          </a:xfrm>
        </p:grpSpPr>
        <p:sp>
          <p:nvSpPr>
            <p:cNvPr id="14" name="Google Shape;14;p1"/>
            <p:cNvSpPr/>
            <p:nvPr/>
          </p:nvSpPr>
          <p:spPr>
            <a:xfrm>
              <a:off x="304801" y="6126480"/>
              <a:ext cx="11582400" cy="426715"/>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5" name="Google Shape;15;p1"/>
            <p:cNvPicPr preferRelativeResize="0"/>
            <p:nvPr/>
          </p:nvPicPr>
          <p:blipFill rotWithShape="1">
            <a:blip r:embed="rId52">
              <a:alphaModFix/>
            </a:blip>
            <a:srcRect/>
            <a:stretch/>
          </p:blipFill>
          <p:spPr>
            <a:xfrm>
              <a:off x="10818536" y="6181797"/>
              <a:ext cx="744012" cy="316080"/>
            </a:xfrm>
            <a:prstGeom prst="rect">
              <a:avLst/>
            </a:prstGeom>
            <a:noFill/>
            <a:ln>
              <a:noFill/>
            </a:ln>
          </p:spPr>
        </p:pic>
        <p:cxnSp>
          <p:nvCxnSpPr>
            <p:cNvPr id="16" name="Google Shape;16;p1"/>
            <p:cNvCxnSpPr/>
            <p:nvPr/>
          </p:nvCxnSpPr>
          <p:spPr>
            <a:xfrm>
              <a:off x="10490857" y="6240625"/>
              <a:ext cx="0" cy="198425"/>
            </a:xfrm>
            <a:prstGeom prst="straightConnector1">
              <a:avLst/>
            </a:prstGeom>
            <a:noFill/>
            <a:ln w="28575" cap="flat" cmpd="sng">
              <a:solidFill>
                <a:srgbClr val="EC5153"/>
              </a:solidFill>
              <a:prstDash val="solid"/>
              <a:miter lim="800000"/>
              <a:headEnd type="none" w="sm" len="sm"/>
              <a:tailEnd type="none" w="sm" len="sm"/>
            </a:ln>
          </p:spPr>
        </p:cxnSp>
        <p:cxnSp>
          <p:nvCxnSpPr>
            <p:cNvPr id="17" name="Google Shape;17;p1"/>
            <p:cNvCxnSpPr/>
            <p:nvPr/>
          </p:nvCxnSpPr>
          <p:spPr>
            <a:xfrm>
              <a:off x="9523015" y="6240625"/>
              <a:ext cx="0" cy="198425"/>
            </a:xfrm>
            <a:prstGeom prst="straightConnector1">
              <a:avLst/>
            </a:prstGeom>
            <a:noFill/>
            <a:ln w="28575" cap="flat" cmpd="sng">
              <a:solidFill>
                <a:srgbClr val="EC5153"/>
              </a:solidFill>
              <a:prstDash val="solid"/>
              <a:miter lim="800000"/>
              <a:headEnd type="none" w="sm" len="sm"/>
              <a:tailEnd type="none" w="sm" len="sm"/>
            </a:ln>
          </p:spPr>
        </p:cxnSp>
      </p:grpSp>
      <p:sp>
        <p:nvSpPr>
          <p:cNvPr id="18" name="Google Shape;18;p1"/>
          <p:cNvSpPr txBox="1">
            <a:spLocks noGrp="1"/>
          </p:cNvSpPr>
          <p:nvPr>
            <p:ph type="dt" idx="10"/>
          </p:nvPr>
        </p:nvSpPr>
        <p:spPr>
          <a:xfrm>
            <a:off x="8382000" y="6157275"/>
            <a:ext cx="977175"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9" name="Google Shape;19;p1"/>
          <p:cNvSpPr txBox="1">
            <a:spLocks noGrp="1"/>
          </p:cNvSpPr>
          <p:nvPr>
            <p:ph type="ftr" idx="11"/>
          </p:nvPr>
        </p:nvSpPr>
        <p:spPr>
          <a:xfrm>
            <a:off x="476320" y="6157275"/>
            <a:ext cx="774184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0" name="Google Shape;20;p1"/>
          <p:cNvSpPr txBox="1">
            <a:spLocks noGrp="1"/>
          </p:cNvSpPr>
          <p:nvPr>
            <p:ph type="sldNum" idx="12"/>
          </p:nvPr>
        </p:nvSpPr>
        <p:spPr>
          <a:xfrm>
            <a:off x="9719988" y="6170673"/>
            <a:ext cx="586986" cy="33832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6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buNone/>
              <a:defRPr sz="16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buNone/>
              <a:defRPr sz="16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buNone/>
              <a:defRPr sz="16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buNone/>
              <a:defRPr sz="16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buNone/>
              <a:defRPr sz="16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buNone/>
              <a:defRPr sz="16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buNone/>
              <a:defRPr sz="16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buNone/>
              <a:defRPr sz="16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MFjPRg5vixAMiWhld03GmoDxj5CNSxRp/view?usp=drive_lin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drive.google.com/file/d/1VI9jxWmoxo9onJeaYObO-akaxWrTOYof/view?usp=sharing" TargetMode="External"/><Relationship Id="rId4" Type="http://schemas.openxmlformats.org/officeDocument/2006/relationships/hyperlink" Target="https://drive.google.com/file/d/1oNabHfxz5kIE8UktadBFFhHjxdhb5Xes/view?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7.png"/><Relationship Id="rId7" Type="http://schemas.openxmlformats.org/officeDocument/2006/relationships/image" Target="../media/image11.png"/><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diagramColors" Target="../diagrams/colors3.xml"/><Relationship Id="rId5" Type="http://schemas.openxmlformats.org/officeDocument/2006/relationships/image" Target="../media/image9.png"/><Relationship Id="rId10" Type="http://schemas.openxmlformats.org/officeDocument/2006/relationships/diagramQuickStyle" Target="../diagrams/quickStyle3.xml"/><Relationship Id="rId4" Type="http://schemas.openxmlformats.org/officeDocument/2006/relationships/image" Target="../media/image8.png"/><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MFjPRg5vixAMiWhld03GmoDxj5CNSxRp/view?usp=drive_link"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file/d/1MFjPRg5vixAMiWhld03GmoDxj5CNSxRp/view?usp=drive_link"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hyperlink" Target="http://webserver.rilin.state.ri.us/Statutes/TITLE16/16-22/16-22-2.htm"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webserver.rilin.state.ri.us/Statutes/TITLE16/16-22/16-22-2.htm"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hyperlink" Target="http://webserver.rilin.state.ri.us/Statutes/TITLE16/16-22/16-22-2.ht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rive.google.com/file/d/1JontWy0HdeQ1fEF_G7Ww1qsTdGUtbZXu/view?usp=drive_lin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hyperlink" Target="https://drive.google.com/file/d/1hBdXYtwMWkru8G3rVDC0nGtuc7UrooY3/view?usp=drive_link"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rca.nm.gov/wp-content/uploads/attachments/06.075.0002.pdf#:~:text=%E2%80%9CCore%20instructional%20material%E2%80%9D%20means%20the%20comprehensive%20print%20or,the%20department%20has%20adopted%20content%20standards%20and%20benchmark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hyperlink" Target="https://drive.google.com/file/d/1aYl0ylvBf92EMMw7NYWQfDOy2jHqGGA0/view?usp=sharing" TargetMode="External"/><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hyperlink" Target="https://ride.ri.gov/information-accountability/accountability/basic-education-progra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ride.ri.gov/sites/g/files/xkgbur806/files/2023-10/0_RhodeIslandSocialStudiesStandards%20%5BFULL%5D%20%281%29.pdf"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ride.ri.gov/sites/g/files/xkgbur806/files/2023-12/Social%20Studies%20Framework%20-%20Final.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3"/>
          <p:cNvSpPr txBox="1">
            <a:spLocks noGrp="1"/>
          </p:cNvSpPr>
          <p:nvPr>
            <p:ph type="title"/>
          </p:nvPr>
        </p:nvSpPr>
        <p:spPr>
          <a:xfrm>
            <a:off x="1807535" y="2034724"/>
            <a:ext cx="8601740" cy="886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dirty="0"/>
              <a:t>Rhode Island Social Studies Curriculum Framework</a:t>
            </a:r>
            <a:endParaRPr b="1" dirty="0"/>
          </a:p>
        </p:txBody>
      </p:sp>
      <p:sp>
        <p:nvSpPr>
          <p:cNvPr id="2" name="TextBox 1">
            <a:extLst>
              <a:ext uri="{FF2B5EF4-FFF2-40B4-BE49-F238E27FC236}">
                <a16:creationId xmlns:a16="http://schemas.microsoft.com/office/drawing/2014/main" id="{1C411B8A-A4F7-0286-1AF6-BB1F9A96B730}"/>
              </a:ext>
            </a:extLst>
          </p:cNvPr>
          <p:cNvSpPr txBox="1"/>
          <p:nvPr/>
        </p:nvSpPr>
        <p:spPr>
          <a:xfrm>
            <a:off x="2754086" y="4125685"/>
            <a:ext cx="6683828" cy="1384995"/>
          </a:xfrm>
          <a:prstGeom prst="rect">
            <a:avLst/>
          </a:prstGeom>
          <a:noFill/>
        </p:spPr>
        <p:txBody>
          <a:bodyPr wrap="square" rtlCol="0">
            <a:spAutoFit/>
          </a:bodyPr>
          <a:lstStyle/>
          <a:p>
            <a:r>
              <a:rPr lang="en-US" sz="1400" dirty="0">
                <a:solidFill>
                  <a:schemeClr val="tx1"/>
                </a:solidFill>
                <a:highlight>
                  <a:srgbClr val="FFFF00"/>
                </a:highlight>
              </a:rPr>
              <a:t>[This slide deck is meant to serve as a turn-key tool for educators to share with their teams whether at the LEA or school level. It can be used to help with understanding of and planning for the implementation of the Social Studies Standards. There is also a recorded version of this presentation available. See notes sections for talking points.]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2AC7-3524-AC27-5BA4-13378485DD0F}"/>
              </a:ext>
            </a:extLst>
          </p:cNvPr>
          <p:cNvSpPr>
            <a:spLocks noGrp="1"/>
          </p:cNvSpPr>
          <p:nvPr>
            <p:ph type="title"/>
          </p:nvPr>
        </p:nvSpPr>
        <p:spPr/>
        <p:txBody>
          <a:bodyPr/>
          <a:lstStyle/>
          <a:p>
            <a:r>
              <a:rPr lang="en-US" dirty="0"/>
              <a:t>Sections of the Framework</a:t>
            </a:r>
          </a:p>
        </p:txBody>
      </p:sp>
      <p:sp>
        <p:nvSpPr>
          <p:cNvPr id="3" name="Slide Number Placeholder 2">
            <a:extLst>
              <a:ext uri="{FF2B5EF4-FFF2-40B4-BE49-F238E27FC236}">
                <a16:creationId xmlns:a16="http://schemas.microsoft.com/office/drawing/2014/main" id="{10C2EB3F-CB86-8945-A714-3CEB94A877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sp>
        <p:nvSpPr>
          <p:cNvPr id="5" name="Text Placeholder 4">
            <a:extLst>
              <a:ext uri="{FF2B5EF4-FFF2-40B4-BE49-F238E27FC236}">
                <a16:creationId xmlns:a16="http://schemas.microsoft.com/office/drawing/2014/main" id="{2349C82A-ECED-F0AC-2511-D05C3F7AB9B9}"/>
              </a:ext>
            </a:extLst>
          </p:cNvPr>
          <p:cNvSpPr>
            <a:spLocks noGrp="1"/>
          </p:cNvSpPr>
          <p:nvPr>
            <p:ph type="body" idx="2"/>
          </p:nvPr>
        </p:nvSpPr>
        <p:spPr>
          <a:xfrm>
            <a:off x="304800" y="921716"/>
            <a:ext cx="11582400" cy="4773232"/>
          </a:xfrm>
        </p:spPr>
        <p:txBody>
          <a:bodyPr/>
          <a:lstStyle/>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1 </a:t>
            </a:r>
            <a:r>
              <a:rPr lang="en-US" sz="2400" dirty="0"/>
              <a:t>provides an overview of the context, purpose, and expectations related to the curriculum framework.</a:t>
            </a:r>
            <a:endParaRPr lang="en-US" sz="2400" dirty="0">
              <a:latin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2</a:t>
            </a:r>
            <a:r>
              <a:rPr lang="en-US" sz="2400" u="none" strike="noStrike" dirty="0">
                <a:effectLst/>
                <a:ea typeface="Calibri" panose="020F0502020204030204" pitchFamily="34" charset="0"/>
                <a:cs typeface="Libre Franklin" pitchFamily="2" charset="0"/>
              </a:rPr>
              <a:t> reiterates the organization of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and provides a range of resources to help educators understand and apply them. Section 2 also addresses how standards support selection and implementation of high-quality curriculum materials.</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3</a:t>
            </a:r>
            <a:r>
              <a:rPr lang="en-US" sz="2400" u="none" strike="noStrike" dirty="0">
                <a:effectLst/>
                <a:ea typeface="Calibri" panose="020F0502020204030204" pitchFamily="34" charset="0"/>
                <a:cs typeface="Libre Franklin" pitchFamily="2" charset="0"/>
              </a:rPr>
              <a:t> of this framework provides guidance and support around how to use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to support high-quality instruction.</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latin typeface="Libre Franklin" pitchFamily="2" charset="0"/>
                <a:ea typeface="Calibri" panose="020F0502020204030204" pitchFamily="34" charset="0"/>
                <a:cs typeface="Libre Franklin" pitchFamily="2" charset="0"/>
              </a:rPr>
              <a:t>Section 4</a:t>
            </a:r>
            <a:r>
              <a:rPr lang="en-US" sz="2400" u="none" strike="noStrike" dirty="0">
                <a:effectLst/>
                <a:latin typeface="Libre Franklin" pitchFamily="2" charset="0"/>
                <a:ea typeface="Calibri" panose="020F0502020204030204" pitchFamily="34" charset="0"/>
                <a:cs typeface="Libre Franklin" pitchFamily="2" charset="0"/>
              </a:rPr>
              <a:t> offers resources and support for using the </a:t>
            </a:r>
            <a:r>
              <a:rPr lang="en-US" sz="2400" i="1" u="none" strike="noStrike" dirty="0">
                <a:effectLst/>
                <a:latin typeface="Libre Franklin" pitchFamily="2" charset="0"/>
                <a:ea typeface="Calibri" panose="020F0502020204030204" pitchFamily="34" charset="0"/>
                <a:cs typeface="Libre Franklin" pitchFamily="2" charset="0"/>
              </a:rPr>
              <a:t>Standards</a:t>
            </a:r>
            <a:r>
              <a:rPr lang="en-US" sz="2400" u="none" strike="noStrike" dirty="0">
                <a:effectLst/>
                <a:latin typeface="Libre Franklin" pitchFamily="2" charset="0"/>
                <a:ea typeface="Calibri" panose="020F0502020204030204" pitchFamily="34" charset="0"/>
                <a:cs typeface="Libre Franklin" pitchFamily="2" charset="0"/>
              </a:rPr>
              <a:t> to support assessment.</a:t>
            </a:r>
          </a:p>
          <a:p>
            <a:pPr marL="285750" marR="0" lvl="0" indent="-285750">
              <a:spcBef>
                <a:spcPts val="600"/>
              </a:spcBef>
              <a:spcAft>
                <a:spcPts val="1000"/>
              </a:spcAf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Libre Franklin" pitchFamily="2" charset="0"/>
            </a:endParaRPr>
          </a:p>
        </p:txBody>
      </p:sp>
      <p:sp>
        <p:nvSpPr>
          <p:cNvPr id="13" name="Rectangle 12">
            <a:extLst>
              <a:ext uri="{FF2B5EF4-FFF2-40B4-BE49-F238E27FC236}">
                <a16:creationId xmlns:a16="http://schemas.microsoft.com/office/drawing/2014/main" id="{F2BDA628-FA74-F81D-9F6E-92493BD9A78B}"/>
              </a:ext>
            </a:extLst>
          </p:cNvPr>
          <p:cNvSpPr/>
          <p:nvPr/>
        </p:nvSpPr>
        <p:spPr>
          <a:xfrm>
            <a:off x="304799" y="2077781"/>
            <a:ext cx="11582400" cy="1996914"/>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513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C967-24C4-B979-33D6-1B1BF8BB670F}"/>
              </a:ext>
            </a:extLst>
          </p:cNvPr>
          <p:cNvSpPr>
            <a:spLocks noGrp="1"/>
          </p:cNvSpPr>
          <p:nvPr>
            <p:ph type="title"/>
          </p:nvPr>
        </p:nvSpPr>
        <p:spPr/>
        <p:txBody>
          <a:bodyPr/>
          <a:lstStyle/>
          <a:p>
            <a:r>
              <a:rPr lang="en-US" dirty="0"/>
              <a:t>Re-visiting the Standards</a:t>
            </a:r>
          </a:p>
        </p:txBody>
      </p:sp>
      <p:sp>
        <p:nvSpPr>
          <p:cNvPr id="3" name="Slide Number Placeholder 2">
            <a:extLst>
              <a:ext uri="{FF2B5EF4-FFF2-40B4-BE49-F238E27FC236}">
                <a16:creationId xmlns:a16="http://schemas.microsoft.com/office/drawing/2014/main" id="{CB96A42B-B0BE-3660-660C-BBF2839F502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a:p>
        </p:txBody>
      </p:sp>
      <p:sp>
        <p:nvSpPr>
          <p:cNvPr id="4" name="Text Placeholder 3">
            <a:extLst>
              <a:ext uri="{FF2B5EF4-FFF2-40B4-BE49-F238E27FC236}">
                <a16:creationId xmlns:a16="http://schemas.microsoft.com/office/drawing/2014/main" id="{4A6B72BD-94B7-B53F-8C96-50A9B41562F5}"/>
              </a:ext>
            </a:extLst>
          </p:cNvPr>
          <p:cNvSpPr>
            <a:spLocks noGrp="1"/>
          </p:cNvSpPr>
          <p:nvPr>
            <p:ph type="body" idx="1"/>
          </p:nvPr>
        </p:nvSpPr>
        <p:spPr/>
        <p:txBody>
          <a:bodyPr/>
          <a:lstStyle/>
          <a:p>
            <a:r>
              <a:rPr lang="en-US" sz="2400" dirty="0"/>
              <a:t>Part of Section 2 revisits the structure and organization of the </a:t>
            </a:r>
            <a:r>
              <a:rPr lang="en-US" sz="2400" i="1" dirty="0"/>
              <a:t>Rhode Island Social Studies Standards</a:t>
            </a:r>
          </a:p>
        </p:txBody>
      </p:sp>
      <p:sp>
        <p:nvSpPr>
          <p:cNvPr id="5" name="Text Placeholder 4">
            <a:extLst>
              <a:ext uri="{FF2B5EF4-FFF2-40B4-BE49-F238E27FC236}">
                <a16:creationId xmlns:a16="http://schemas.microsoft.com/office/drawing/2014/main" id="{AAC18F4E-EA05-CF40-EB4C-9F209A4B2DF1}"/>
              </a:ext>
            </a:extLst>
          </p:cNvPr>
          <p:cNvSpPr>
            <a:spLocks noGrp="1"/>
          </p:cNvSpPr>
          <p:nvPr>
            <p:ph type="body" idx="2"/>
          </p:nvPr>
        </p:nvSpPr>
        <p:spPr>
          <a:xfrm>
            <a:off x="304800" y="2133599"/>
            <a:ext cx="4856859" cy="3703320"/>
          </a:xfrm>
        </p:spPr>
        <p:txBody>
          <a:bodyPr/>
          <a:lstStyle/>
          <a:p>
            <a:pPr marL="571500" indent="-342900">
              <a:buSzPct val="1500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Twelve Anchor Standards</a:t>
            </a:r>
          </a:p>
          <a:p>
            <a:pPr marL="571500" indent="-342900">
              <a:buSzPct val="1500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How those work with each grade’s content standards plus those of the five model high school courses</a:t>
            </a:r>
          </a:p>
          <a:p>
            <a:pPr marL="571500" indent="-342900">
              <a:buSzPct val="1500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Embedded four levels of rigor</a:t>
            </a:r>
          </a:p>
          <a:p>
            <a:pPr marL="571500" indent="-342900">
              <a:buSzPct val="1500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Embedded inquiry</a:t>
            </a:r>
          </a:p>
          <a:p>
            <a:pPr marL="571500" indent="-342900">
              <a:buSzPct val="1500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Embedded cultural responsiveness</a:t>
            </a:r>
          </a:p>
        </p:txBody>
      </p:sp>
      <p:pic>
        <p:nvPicPr>
          <p:cNvPr id="11" name="Picture 10" descr="A chart of a diagram&#10;&#10;Description automatically generated with medium confidence">
            <a:extLst>
              <a:ext uri="{FF2B5EF4-FFF2-40B4-BE49-F238E27FC236}">
                <a16:creationId xmlns:a16="http://schemas.microsoft.com/office/drawing/2014/main" id="{EB5CE50A-35E8-C585-9316-C698A2635055}"/>
              </a:ext>
            </a:extLst>
          </p:cNvPr>
          <p:cNvPicPr>
            <a:picLocks noChangeAspect="1"/>
          </p:cNvPicPr>
          <p:nvPr/>
        </p:nvPicPr>
        <p:blipFill>
          <a:blip r:embed="rId3"/>
          <a:stretch>
            <a:fillRect/>
          </a:stretch>
        </p:blipFill>
        <p:spPr>
          <a:xfrm>
            <a:off x="5161659" y="2213809"/>
            <a:ext cx="6934088" cy="3224463"/>
          </a:xfrm>
          <a:prstGeom prst="rect">
            <a:avLst/>
          </a:prstGeom>
        </p:spPr>
      </p:pic>
    </p:spTree>
    <p:extLst>
      <p:ext uri="{BB962C8B-B14F-4D97-AF65-F5344CB8AC3E}">
        <p14:creationId xmlns:p14="http://schemas.microsoft.com/office/powerpoint/2010/main" val="96238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57"/>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12</a:t>
            </a:fld>
            <a:endParaRPr/>
          </a:p>
        </p:txBody>
      </p:sp>
      <p:sp>
        <p:nvSpPr>
          <p:cNvPr id="505" name="Google Shape;505;p57"/>
          <p:cNvSpPr txBox="1">
            <a:spLocks noGrp="1"/>
          </p:cNvSpPr>
          <p:nvPr>
            <p:ph type="title" idx="4294967295"/>
          </p:nvPr>
        </p:nvSpPr>
        <p:spPr>
          <a:xfrm>
            <a:off x="304799" y="94660"/>
            <a:ext cx="11582400" cy="701675"/>
          </a:xfrm>
          <a:prstGeom prst="rect">
            <a:avLst/>
          </a:prstGeom>
        </p:spPr>
        <p:txBody>
          <a:bodyPr spcFirstLastPara="1" wrap="square" lIns="91425" tIns="45700" rIns="91425" bIns="45700" anchor="t" anchorCtr="0">
            <a:noAutofit/>
          </a:bodyPr>
          <a:lstStyle/>
          <a:p>
            <a:r>
              <a:rPr lang="en-US" dirty="0"/>
              <a:t>Revisiting the Standards</a:t>
            </a:r>
          </a:p>
        </p:txBody>
      </p:sp>
      <p:pic>
        <p:nvPicPr>
          <p:cNvPr id="1026" name="Picture 2" descr="A white background with black text&#10;&#10;Description automatically generated">
            <a:extLst>
              <a:ext uri="{FF2B5EF4-FFF2-40B4-BE49-F238E27FC236}">
                <a16:creationId xmlns:a16="http://schemas.microsoft.com/office/drawing/2014/main" id="{110BE8DA-D8A7-16FA-930A-45B67CEEC341}"/>
              </a:ext>
            </a:extLst>
          </p:cNvPr>
          <p:cNvPicPr>
            <a:picLocks noChangeAspect="1" noChangeArrowheads="1"/>
          </p:cNvPicPr>
          <p:nvPr/>
        </p:nvPicPr>
        <p:blipFill rotWithShape="1">
          <a:blip r:embed="rId3"/>
          <a:srcRect t="1113" r="178" b="24061"/>
          <a:stretch/>
        </p:blipFill>
        <p:spPr bwMode="auto">
          <a:xfrm>
            <a:off x="840380" y="889756"/>
            <a:ext cx="10729961" cy="516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80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57"/>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13</a:t>
            </a:fld>
            <a:endParaRPr/>
          </a:p>
        </p:txBody>
      </p:sp>
      <p:sp>
        <p:nvSpPr>
          <p:cNvPr id="505" name="Google Shape;505;p57"/>
          <p:cNvSpPr txBox="1">
            <a:spLocks noGrp="1"/>
          </p:cNvSpPr>
          <p:nvPr>
            <p:ph type="title" idx="4294967295"/>
          </p:nvPr>
        </p:nvSpPr>
        <p:spPr>
          <a:xfrm>
            <a:off x="304799" y="94660"/>
            <a:ext cx="11582400" cy="701675"/>
          </a:xfrm>
          <a:prstGeom prst="rect">
            <a:avLst/>
          </a:prstGeom>
        </p:spPr>
        <p:txBody>
          <a:bodyPr spcFirstLastPara="1" wrap="square" lIns="91425" tIns="45700" rIns="91425" bIns="45700" anchor="t" anchorCtr="0">
            <a:noAutofit/>
          </a:bodyPr>
          <a:lstStyle/>
          <a:p>
            <a:r>
              <a:rPr lang="en-US" dirty="0"/>
              <a:t>Revisiting the Standards</a:t>
            </a:r>
          </a:p>
        </p:txBody>
      </p:sp>
      <p:pic>
        <p:nvPicPr>
          <p:cNvPr id="1026" name="Picture 2">
            <a:extLst>
              <a:ext uri="{FF2B5EF4-FFF2-40B4-BE49-F238E27FC236}">
                <a16:creationId xmlns:a16="http://schemas.microsoft.com/office/drawing/2014/main" id="{110BE8DA-D8A7-16FA-930A-45B67CEEC3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87" r="-169" b="3656"/>
          <a:stretch/>
        </p:blipFill>
        <p:spPr bwMode="auto">
          <a:xfrm>
            <a:off x="1003666" y="747570"/>
            <a:ext cx="10175137" cy="534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2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73A0-B13D-0059-BC1C-423C1EB1559B}"/>
              </a:ext>
            </a:extLst>
          </p:cNvPr>
          <p:cNvSpPr>
            <a:spLocks noGrp="1"/>
          </p:cNvSpPr>
          <p:nvPr>
            <p:ph type="title"/>
          </p:nvPr>
        </p:nvSpPr>
        <p:spPr/>
        <p:txBody>
          <a:bodyPr/>
          <a:lstStyle/>
          <a:p>
            <a:r>
              <a:rPr lang="en-US" dirty="0"/>
              <a:t>Connections to Other Content Areas</a:t>
            </a:r>
          </a:p>
        </p:txBody>
      </p:sp>
      <p:sp>
        <p:nvSpPr>
          <p:cNvPr id="3" name="Slide Number Placeholder 2">
            <a:extLst>
              <a:ext uri="{FF2B5EF4-FFF2-40B4-BE49-F238E27FC236}">
                <a16:creationId xmlns:a16="http://schemas.microsoft.com/office/drawing/2014/main" id="{B8FBDFFE-8625-7E8E-0AA2-06B36CF17DF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a:p>
        </p:txBody>
      </p:sp>
      <p:sp>
        <p:nvSpPr>
          <p:cNvPr id="5" name="Text Placeholder 4">
            <a:extLst>
              <a:ext uri="{FF2B5EF4-FFF2-40B4-BE49-F238E27FC236}">
                <a16:creationId xmlns:a16="http://schemas.microsoft.com/office/drawing/2014/main" id="{77BBC0CD-2057-0DA9-64F3-1D78A0CCC21B}"/>
              </a:ext>
            </a:extLst>
          </p:cNvPr>
          <p:cNvSpPr>
            <a:spLocks noGrp="1"/>
          </p:cNvSpPr>
          <p:nvPr>
            <p:ph type="body" idx="2"/>
          </p:nvPr>
        </p:nvSpPr>
        <p:spPr>
          <a:xfrm>
            <a:off x="304800" y="1233377"/>
            <a:ext cx="11582400" cy="4557821"/>
          </a:xfrm>
        </p:spPr>
        <p:txBody>
          <a:bodyPr/>
          <a:lstStyle/>
          <a:p>
            <a:pPr marL="514350" indent="-285750">
              <a:buFont typeface="Arial" panose="020B0604020202020204" pitchFamily="34" charset="0"/>
              <a:buChar char="•"/>
            </a:pPr>
            <a:r>
              <a:rPr lang="en-US" sz="2400" dirty="0">
                <a:hlinkClick r:id="rId3"/>
              </a:rPr>
              <a:t>ELA HQIM and RI Social Studies Standards Connections</a:t>
            </a:r>
            <a:endParaRPr lang="en-US" sz="2400" dirty="0"/>
          </a:p>
          <a:p>
            <a:pPr marL="514350" indent="-285750">
              <a:buFont typeface="Arial" panose="020B0604020202020204" pitchFamily="34" charset="0"/>
              <a:buChar char="•"/>
            </a:pPr>
            <a:r>
              <a:rPr lang="en-US" sz="2400" dirty="0">
                <a:hlinkClick r:id="rId4"/>
              </a:rPr>
              <a:t>Connections: RI Social Studies Standards and RI Core Standards for Mathematics</a:t>
            </a:r>
            <a:endParaRPr lang="en-US" sz="2400" dirty="0"/>
          </a:p>
          <a:p>
            <a:pPr marL="514350" indent="-285750">
              <a:buFont typeface="Arial" panose="020B0604020202020204" pitchFamily="34" charset="0"/>
              <a:buChar char="•"/>
            </a:pPr>
            <a:r>
              <a:rPr lang="en-US" sz="2400" dirty="0">
                <a:hlinkClick r:id="rId5"/>
              </a:rPr>
              <a:t>Connections: RI Social Studies Standards and Next Generation Science Standards</a:t>
            </a:r>
            <a:endParaRPr lang="en-US" sz="2400" dirty="0"/>
          </a:p>
          <a:p>
            <a:pPr marL="514350" indent="-285750">
              <a:buFont typeface="Arial" panose="020B0604020202020204" pitchFamily="34" charset="0"/>
              <a:buChar char="•"/>
            </a:pPr>
            <a:r>
              <a:rPr lang="en-US" sz="2400" dirty="0"/>
              <a:t>Connections with the World-Readiness Standards for Learning Languages</a:t>
            </a:r>
          </a:p>
          <a:p>
            <a:pPr marL="514350" indent="-285750">
              <a:buFont typeface="Arial" panose="020B0604020202020204" pitchFamily="34" charset="0"/>
              <a:buChar char="•"/>
            </a:pPr>
            <a:r>
              <a:rPr lang="en-US" sz="2400" dirty="0"/>
              <a:t>Connections with the National Core Arts Standards</a:t>
            </a:r>
          </a:p>
          <a:p>
            <a:pPr marL="514350" indent="-285750">
              <a:buFont typeface="Arial" panose="020B0604020202020204" pitchFamily="34" charset="0"/>
              <a:buChar char="•"/>
            </a:pPr>
            <a:r>
              <a:rPr lang="en-US" sz="2400" dirty="0"/>
              <a:t>Connections with the Rhode Island Social &amp; Emotional Learning Standards</a:t>
            </a:r>
          </a:p>
          <a:p>
            <a:pPr marL="514350" indent="-285750">
              <a:buFont typeface="Arial" panose="020B0604020202020204" pitchFamily="34" charset="0"/>
              <a:buChar char="•"/>
            </a:pPr>
            <a:r>
              <a:rPr lang="en-US" sz="2400" dirty="0"/>
              <a:t>Connections to WIDA ELD Standards for MLLs</a:t>
            </a:r>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5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AF78-22AC-46CF-5D95-3551EDAFD84C}"/>
              </a:ext>
            </a:extLst>
          </p:cNvPr>
          <p:cNvSpPr>
            <a:spLocks noGrp="1"/>
          </p:cNvSpPr>
          <p:nvPr>
            <p:ph type="title"/>
          </p:nvPr>
        </p:nvSpPr>
        <p:spPr/>
        <p:txBody>
          <a:bodyPr/>
          <a:lstStyle/>
          <a:p>
            <a:r>
              <a:rPr lang="en-US" dirty="0"/>
              <a:t>Implementing the Standards</a:t>
            </a:r>
          </a:p>
        </p:txBody>
      </p:sp>
      <p:sp>
        <p:nvSpPr>
          <p:cNvPr id="3" name="Slide Number Placeholder 2">
            <a:extLst>
              <a:ext uri="{FF2B5EF4-FFF2-40B4-BE49-F238E27FC236}">
                <a16:creationId xmlns:a16="http://schemas.microsoft.com/office/drawing/2014/main" id="{BAE11427-6B0C-3828-3C01-B9B636D0266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dirty="0" smtClean="0"/>
              <a:t>15</a:t>
            </a:fld>
            <a:endParaRPr lang="en-US" dirty="0"/>
          </a:p>
        </p:txBody>
      </p:sp>
      <p:sp>
        <p:nvSpPr>
          <p:cNvPr id="4" name="Text Placeholder 3">
            <a:extLst>
              <a:ext uri="{FF2B5EF4-FFF2-40B4-BE49-F238E27FC236}">
                <a16:creationId xmlns:a16="http://schemas.microsoft.com/office/drawing/2014/main" id="{082C5156-8F3C-9F22-B9F3-DC26BE9CFBA7}"/>
              </a:ext>
            </a:extLst>
          </p:cNvPr>
          <p:cNvSpPr>
            <a:spLocks noGrp="1"/>
          </p:cNvSpPr>
          <p:nvPr>
            <p:ph type="body" idx="1"/>
          </p:nvPr>
        </p:nvSpPr>
        <p:spPr/>
        <p:txBody>
          <a:bodyPr/>
          <a:lstStyle/>
          <a:p>
            <a:r>
              <a:rPr lang="en-US" sz="2400" dirty="0"/>
              <a:t>There is also information about the following:</a:t>
            </a:r>
            <a:endParaRPr lang="en-US" sz="2400" i="1" dirty="0"/>
          </a:p>
        </p:txBody>
      </p:sp>
      <p:sp>
        <p:nvSpPr>
          <p:cNvPr id="5" name="Text Placeholder 4">
            <a:extLst>
              <a:ext uri="{FF2B5EF4-FFF2-40B4-BE49-F238E27FC236}">
                <a16:creationId xmlns:a16="http://schemas.microsoft.com/office/drawing/2014/main" id="{DE536826-CEAA-2F3F-5256-E4B6C8D42D71}"/>
              </a:ext>
            </a:extLst>
          </p:cNvPr>
          <p:cNvSpPr>
            <a:spLocks noGrp="1"/>
          </p:cNvSpPr>
          <p:nvPr>
            <p:ph type="body" idx="2"/>
          </p:nvPr>
        </p:nvSpPr>
        <p:spPr/>
        <p:txBody>
          <a:bodyPr/>
          <a:lstStyle/>
          <a:p>
            <a:pPr marL="571500" indent="-342900">
              <a:buSzPct val="150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Terminology used in the </a:t>
            </a:r>
            <a:r>
              <a:rPr lang="en-US" sz="2400" i="1" dirty="0">
                <a:solidFill>
                  <a:schemeClr val="tx1"/>
                </a:solidFill>
                <a:latin typeface="Calibri" panose="020F0502020204030204" pitchFamily="34" charset="0"/>
                <a:cs typeface="Calibri" panose="020F0502020204030204" pitchFamily="34" charset="0"/>
              </a:rPr>
              <a:t>Standards</a:t>
            </a:r>
          </a:p>
          <a:p>
            <a:pPr marL="571500" indent="-342900">
              <a:buSzPct val="150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Sequencing of the </a:t>
            </a:r>
            <a:r>
              <a:rPr lang="en-US" sz="2400" i="1" dirty="0">
                <a:solidFill>
                  <a:schemeClr val="tx1"/>
                </a:solidFill>
                <a:latin typeface="Calibri" panose="020F0502020204030204" pitchFamily="34" charset="0"/>
                <a:cs typeface="Calibri" panose="020F0502020204030204" pitchFamily="34" charset="0"/>
              </a:rPr>
              <a:t>Standards</a:t>
            </a:r>
          </a:p>
          <a:p>
            <a:pPr marL="571500" indent="-342900">
              <a:buSzPct val="150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Implementing the </a:t>
            </a:r>
            <a:r>
              <a:rPr lang="en-US" sz="2400" i="1" dirty="0">
                <a:solidFill>
                  <a:schemeClr val="tx1"/>
                </a:solidFill>
                <a:latin typeface="Calibri" panose="020F0502020204030204" pitchFamily="34" charset="0"/>
                <a:cs typeface="Calibri" panose="020F0502020204030204" pitchFamily="34" charset="0"/>
              </a:rPr>
              <a:t>Standards</a:t>
            </a:r>
            <a:r>
              <a:rPr lang="en-US" sz="2400" dirty="0">
                <a:solidFill>
                  <a:schemeClr val="tx1"/>
                </a:solidFill>
                <a:latin typeface="Calibri" panose="020F0502020204030204" pitchFamily="34" charset="0"/>
                <a:cs typeface="Calibri" panose="020F0502020204030204" pitchFamily="34" charset="0"/>
              </a:rPr>
              <a:t> in the elementary grades</a:t>
            </a:r>
          </a:p>
          <a:p>
            <a:pPr marL="571500" indent="-342900">
              <a:buSzPct val="150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Implementing the </a:t>
            </a:r>
            <a:r>
              <a:rPr lang="en-US" sz="2400" i="1" dirty="0">
                <a:solidFill>
                  <a:schemeClr val="tx1"/>
                </a:solidFill>
                <a:latin typeface="Calibri" panose="020F0502020204030204" pitchFamily="34" charset="0"/>
                <a:cs typeface="Calibri" panose="020F0502020204030204" pitchFamily="34" charset="0"/>
              </a:rPr>
              <a:t>Standards</a:t>
            </a:r>
            <a:r>
              <a:rPr lang="en-US" sz="2400" dirty="0">
                <a:solidFill>
                  <a:schemeClr val="tx1"/>
                </a:solidFill>
                <a:latin typeface="Calibri" panose="020F0502020204030204" pitchFamily="34" charset="0"/>
                <a:cs typeface="Calibri" panose="020F0502020204030204" pitchFamily="34" charset="0"/>
              </a:rPr>
              <a:t> in the middle grades</a:t>
            </a:r>
          </a:p>
          <a:p>
            <a:pPr marL="571500" indent="-342900">
              <a:buSzPct val="150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Implementing the </a:t>
            </a:r>
            <a:r>
              <a:rPr lang="en-US" sz="2400" i="1" dirty="0">
                <a:solidFill>
                  <a:schemeClr val="tx1"/>
                </a:solidFill>
                <a:latin typeface="Calibri" panose="020F0502020204030204" pitchFamily="34" charset="0"/>
                <a:cs typeface="Calibri" panose="020F0502020204030204" pitchFamily="34" charset="0"/>
              </a:rPr>
              <a:t>Standards</a:t>
            </a:r>
            <a:r>
              <a:rPr lang="en-US" sz="2400" dirty="0">
                <a:solidFill>
                  <a:schemeClr val="tx1"/>
                </a:solidFill>
                <a:latin typeface="Calibri" panose="020F0502020204030204" pitchFamily="34" charset="0"/>
                <a:cs typeface="Calibri" panose="020F0502020204030204" pitchFamily="34" charset="0"/>
              </a:rPr>
              <a:t> in the high school</a:t>
            </a:r>
          </a:p>
          <a:p>
            <a:endParaRPr lang="en-US" dirty="0"/>
          </a:p>
        </p:txBody>
      </p:sp>
      <p:pic>
        <p:nvPicPr>
          <p:cNvPr id="6" name="Picture 5">
            <a:extLst>
              <a:ext uri="{FF2B5EF4-FFF2-40B4-BE49-F238E27FC236}">
                <a16:creationId xmlns:a16="http://schemas.microsoft.com/office/drawing/2014/main" id="{13E50103-053B-A0D7-22EC-F9C3EF7551C5}"/>
              </a:ext>
            </a:extLst>
          </p:cNvPr>
          <p:cNvPicPr>
            <a:picLocks noChangeAspect="1"/>
          </p:cNvPicPr>
          <p:nvPr/>
        </p:nvPicPr>
        <p:blipFill>
          <a:blip r:embed="rId3"/>
          <a:stretch>
            <a:fillRect/>
          </a:stretch>
        </p:blipFill>
        <p:spPr>
          <a:xfrm>
            <a:off x="7972927" y="1254063"/>
            <a:ext cx="3914274" cy="4250424"/>
          </a:xfrm>
          <a:prstGeom prst="rect">
            <a:avLst/>
          </a:prstGeom>
        </p:spPr>
      </p:pic>
    </p:spTree>
    <p:extLst>
      <p:ext uri="{BB962C8B-B14F-4D97-AF65-F5344CB8AC3E}">
        <p14:creationId xmlns:p14="http://schemas.microsoft.com/office/powerpoint/2010/main" val="377739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46619-BCE0-8FB2-B2F7-617104E30CE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a:p>
        </p:txBody>
      </p:sp>
      <p:sp>
        <p:nvSpPr>
          <p:cNvPr id="5" name="Text Placeholder 4">
            <a:extLst>
              <a:ext uri="{FF2B5EF4-FFF2-40B4-BE49-F238E27FC236}">
                <a16:creationId xmlns:a16="http://schemas.microsoft.com/office/drawing/2014/main" id="{3A87ECC9-424D-CC18-30F8-5BFCB1F28A99}"/>
              </a:ext>
            </a:extLst>
          </p:cNvPr>
          <p:cNvSpPr>
            <a:spLocks noGrp="1"/>
          </p:cNvSpPr>
          <p:nvPr>
            <p:ph type="body" idx="2"/>
          </p:nvPr>
        </p:nvSpPr>
        <p:spPr/>
        <p:txBody>
          <a:bodyPr/>
          <a:lstStyle/>
          <a:p>
            <a:r>
              <a:rPr lang="en-US" dirty="0">
                <a:highlight>
                  <a:srgbClr val="FFFF00"/>
                </a:highlight>
              </a:rPr>
              <a:t>{The following three groupings of slides pertain to the implementation of Standards in elementary grades (slides 17-23), middle grades (slides 24-29), and high school (slides 30-36) from Section 2 of the </a:t>
            </a:r>
            <a:r>
              <a:rPr lang="en-US" i="1" dirty="0">
                <a:highlight>
                  <a:srgbClr val="FFFF00"/>
                </a:highlight>
              </a:rPr>
              <a:t>Social Studies Curriculum Framework. </a:t>
            </a:r>
            <a:r>
              <a:rPr lang="en-US" dirty="0">
                <a:highlight>
                  <a:srgbClr val="FFFF00"/>
                </a:highlight>
              </a:rPr>
              <a:t>Depending on your audience, you may choose to hide or show these slides. You may see some repetition between the notes that you will want to re-work if you use two or more groupings since each grouping was designed to be stand alone. The general presentation begins again at slide 37, High-Quality Curriculum in Social Studies}</a:t>
            </a:r>
          </a:p>
        </p:txBody>
      </p:sp>
    </p:spTree>
    <p:extLst>
      <p:ext uri="{BB962C8B-B14F-4D97-AF65-F5344CB8AC3E}">
        <p14:creationId xmlns:p14="http://schemas.microsoft.com/office/powerpoint/2010/main" val="287140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FE57-8341-BDAD-707A-125DC574DC6F}"/>
              </a:ext>
            </a:extLst>
          </p:cNvPr>
          <p:cNvSpPr>
            <a:spLocks noGrp="1"/>
          </p:cNvSpPr>
          <p:nvPr>
            <p:ph type="title"/>
          </p:nvPr>
        </p:nvSpPr>
        <p:spPr>
          <a:xfrm>
            <a:off x="2049517" y="1822430"/>
            <a:ext cx="8213835" cy="1311128"/>
          </a:xfrm>
        </p:spPr>
        <p:txBody>
          <a:bodyPr/>
          <a:lstStyle/>
          <a:p>
            <a:r>
              <a:rPr lang="en-US" dirty="0"/>
              <a:t>Implementing the </a:t>
            </a:r>
            <a:r>
              <a:rPr lang="en-US" i="1" dirty="0"/>
              <a:t>Standards</a:t>
            </a:r>
            <a:r>
              <a:rPr lang="en-US" dirty="0"/>
              <a:t> in the Elementary Grades</a:t>
            </a:r>
            <a:br>
              <a:rPr lang="en-US" dirty="0"/>
            </a:br>
            <a:endParaRPr lang="en-US" dirty="0"/>
          </a:p>
        </p:txBody>
      </p:sp>
    </p:spTree>
    <p:extLst>
      <p:ext uri="{BB962C8B-B14F-4D97-AF65-F5344CB8AC3E}">
        <p14:creationId xmlns:p14="http://schemas.microsoft.com/office/powerpoint/2010/main" val="326901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C7C4-5FB6-F5AC-0879-0D70A4DF3E5F}"/>
              </a:ext>
            </a:extLst>
          </p:cNvPr>
          <p:cNvSpPr>
            <a:spLocks noGrp="1"/>
          </p:cNvSpPr>
          <p:nvPr>
            <p:ph type="title"/>
          </p:nvPr>
        </p:nvSpPr>
        <p:spPr/>
        <p:txBody>
          <a:bodyPr/>
          <a:lstStyle/>
          <a:p>
            <a:r>
              <a:rPr lang="en-US" sz="3200" dirty="0"/>
              <a:t>K-5 Elementary Grade Progressions for Content Standards</a:t>
            </a:r>
          </a:p>
        </p:txBody>
      </p:sp>
      <p:sp>
        <p:nvSpPr>
          <p:cNvPr id="3" name="Slide Number Placeholder 2">
            <a:extLst>
              <a:ext uri="{FF2B5EF4-FFF2-40B4-BE49-F238E27FC236}">
                <a16:creationId xmlns:a16="http://schemas.microsoft.com/office/drawing/2014/main" id="{604CA60E-63C2-AFD3-A01F-67CC3B7A91F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18</a:t>
            </a:fld>
            <a:endParaRPr lang="en-US"/>
          </a:p>
        </p:txBody>
      </p:sp>
      <p:sp>
        <p:nvSpPr>
          <p:cNvPr id="5" name="Text Placeholder 4">
            <a:extLst>
              <a:ext uri="{FF2B5EF4-FFF2-40B4-BE49-F238E27FC236}">
                <a16:creationId xmlns:a16="http://schemas.microsoft.com/office/drawing/2014/main" id="{C6B3B3EE-B553-603A-CA20-F83C08CFCABD}"/>
              </a:ext>
            </a:extLst>
          </p:cNvPr>
          <p:cNvSpPr>
            <a:spLocks noGrp="1"/>
          </p:cNvSpPr>
          <p:nvPr>
            <p:ph type="body" idx="2"/>
          </p:nvPr>
        </p:nvSpPr>
        <p:spPr>
          <a:xfrm>
            <a:off x="304800" y="1224993"/>
            <a:ext cx="11582400" cy="3703320"/>
          </a:xfrm>
        </p:spPr>
        <p:txBody>
          <a:bodyPr/>
          <a:lstStyle/>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Kindergarten: Living and Working Together in Schools, Families, and Neighborhoods</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1: Living and Working Together in Local Communities</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2: Living and Working Together in Global Communities</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3: Living and Working Together in Regions of the United States</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4: Living and Working Together in Rhode Island</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5: United States History: Pre-European Contact to Reconstruction*</a:t>
            </a:r>
          </a:p>
          <a:p>
            <a:endParaRPr lang="en-US" dirty="0"/>
          </a:p>
        </p:txBody>
      </p:sp>
      <p:sp>
        <p:nvSpPr>
          <p:cNvPr id="6" name="TextBox 5">
            <a:extLst>
              <a:ext uri="{FF2B5EF4-FFF2-40B4-BE49-F238E27FC236}">
                <a16:creationId xmlns:a16="http://schemas.microsoft.com/office/drawing/2014/main" id="{98813453-2C72-CC23-1DEC-01D1236982C2}"/>
              </a:ext>
            </a:extLst>
          </p:cNvPr>
          <p:cNvSpPr txBox="1"/>
          <p:nvPr/>
        </p:nvSpPr>
        <p:spPr>
          <a:xfrm>
            <a:off x="6671257" y="5589579"/>
            <a:ext cx="4646100" cy="338554"/>
          </a:xfrm>
          <a:prstGeom prst="rect">
            <a:avLst/>
          </a:prstGeom>
          <a:noFill/>
        </p:spPr>
        <p:txBody>
          <a:bodyPr wrap="square" rtlCol="0">
            <a:spAutoFit/>
          </a:bodyPr>
          <a:lstStyle/>
          <a:p>
            <a:r>
              <a:rPr lang="en-US" sz="1600" dirty="0"/>
              <a:t>*Considered middle school in some LEAs</a:t>
            </a:r>
          </a:p>
        </p:txBody>
      </p:sp>
    </p:spTree>
    <p:extLst>
      <p:ext uri="{BB962C8B-B14F-4D97-AF65-F5344CB8AC3E}">
        <p14:creationId xmlns:p14="http://schemas.microsoft.com/office/powerpoint/2010/main" val="334011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ED6E-8CEF-68EC-9A06-E8E7A67C94FE}"/>
              </a:ext>
            </a:extLst>
          </p:cNvPr>
          <p:cNvSpPr>
            <a:spLocks noGrp="1"/>
          </p:cNvSpPr>
          <p:nvPr>
            <p:ph type="title"/>
          </p:nvPr>
        </p:nvSpPr>
        <p:spPr/>
        <p:txBody>
          <a:bodyPr/>
          <a:lstStyle/>
          <a:p>
            <a:r>
              <a:rPr lang="en-US" sz="3500" dirty="0"/>
              <a:t>Implementing the Standards in the Elementary Grades</a:t>
            </a:r>
          </a:p>
        </p:txBody>
      </p:sp>
      <p:sp>
        <p:nvSpPr>
          <p:cNvPr id="3" name="Slide Number Placeholder 2">
            <a:extLst>
              <a:ext uri="{FF2B5EF4-FFF2-40B4-BE49-F238E27FC236}">
                <a16:creationId xmlns:a16="http://schemas.microsoft.com/office/drawing/2014/main" id="{7915BE90-AAFA-2C5C-344A-06F2E24AF80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19</a:t>
            </a:fld>
            <a:endParaRPr lang="en-US"/>
          </a:p>
        </p:txBody>
      </p:sp>
      <p:sp>
        <p:nvSpPr>
          <p:cNvPr id="4" name="Text Placeholder 3">
            <a:extLst>
              <a:ext uri="{FF2B5EF4-FFF2-40B4-BE49-F238E27FC236}">
                <a16:creationId xmlns:a16="http://schemas.microsoft.com/office/drawing/2014/main" id="{628138B9-3F0D-CAD4-D182-B0B5240652C9}"/>
              </a:ext>
            </a:extLst>
          </p:cNvPr>
          <p:cNvSpPr>
            <a:spLocks noGrp="1"/>
          </p:cNvSpPr>
          <p:nvPr>
            <p:ph type="body" idx="1"/>
          </p:nvPr>
        </p:nvSpPr>
        <p:spPr/>
        <p:txBody>
          <a:bodyPr/>
          <a:lstStyle/>
          <a:p>
            <a:r>
              <a:rPr lang="en-US" sz="2800" dirty="0">
                <a:solidFill>
                  <a:schemeClr val="accent2">
                    <a:lumMod val="60000"/>
                    <a:lumOff val="40000"/>
                  </a:schemeClr>
                </a:solidFill>
              </a:rPr>
              <a:t>Importance of Social Studies</a:t>
            </a:r>
          </a:p>
        </p:txBody>
      </p:sp>
      <p:sp>
        <p:nvSpPr>
          <p:cNvPr id="5" name="Text Placeholder 4">
            <a:extLst>
              <a:ext uri="{FF2B5EF4-FFF2-40B4-BE49-F238E27FC236}">
                <a16:creationId xmlns:a16="http://schemas.microsoft.com/office/drawing/2014/main" id="{77404039-FF87-291B-645F-EA019F2CDC06}"/>
              </a:ext>
            </a:extLst>
          </p:cNvPr>
          <p:cNvSpPr>
            <a:spLocks noGrp="1"/>
          </p:cNvSpPr>
          <p:nvPr>
            <p:ph type="body" idx="2"/>
          </p:nvPr>
        </p:nvSpPr>
        <p:spPr/>
        <p:txBody>
          <a:bodyPr/>
          <a:lstStyle/>
          <a:p>
            <a:pPr algn="ctr"/>
            <a:r>
              <a:rPr lang="en-US" sz="2400" dirty="0">
                <a:effectLst/>
                <a:latin typeface="Libre Franklin" pitchFamily="2" charset="0"/>
                <a:ea typeface="Calibri" panose="020F0502020204030204" pitchFamily="34" charset="0"/>
              </a:rPr>
              <a:t>“If young learners are to become effective participants in a democratic society, then social studies must be an essential part of the curriculum throughout the elementary years” </a:t>
            </a:r>
          </a:p>
          <a:p>
            <a:pPr algn="ctr"/>
            <a:r>
              <a:rPr lang="en-US" sz="2400" dirty="0">
                <a:latin typeface="Libre Franklin" pitchFamily="2" charset="0"/>
                <a:ea typeface="Calibri" panose="020F0502020204030204" pitchFamily="34" charset="0"/>
              </a:rPr>
              <a:t>-</a:t>
            </a:r>
            <a:r>
              <a:rPr lang="en-US" sz="2400" dirty="0">
                <a:effectLst/>
                <a:latin typeface="Libre Franklin" pitchFamily="2" charset="0"/>
                <a:ea typeface="Calibri" panose="020F0502020204030204" pitchFamily="34" charset="0"/>
              </a:rPr>
              <a:t>National Council for the Social Studies, 2017</a:t>
            </a:r>
            <a:endParaRPr lang="en-US" sz="2400" dirty="0">
              <a:latin typeface="Libre Franklin" pitchFamily="2" charset="0"/>
            </a:endParaRPr>
          </a:p>
        </p:txBody>
      </p:sp>
    </p:spTree>
    <p:extLst>
      <p:ext uri="{BB962C8B-B14F-4D97-AF65-F5344CB8AC3E}">
        <p14:creationId xmlns:p14="http://schemas.microsoft.com/office/powerpoint/2010/main" val="334378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A72A-9FD6-E5BA-0167-72BB8768FC84}"/>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BCF93583-AF07-E68E-360B-DF6CEC91DB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4" name="Text Placeholder 4">
            <a:extLst>
              <a:ext uri="{FF2B5EF4-FFF2-40B4-BE49-F238E27FC236}">
                <a16:creationId xmlns:a16="http://schemas.microsoft.com/office/drawing/2014/main" id="{E7E8F0AC-60D8-05BC-0D30-9CC12D729AF1}"/>
              </a:ext>
            </a:extLst>
          </p:cNvPr>
          <p:cNvSpPr txBox="1">
            <a:spLocks/>
          </p:cNvSpPr>
          <p:nvPr/>
        </p:nvSpPr>
        <p:spPr>
          <a:xfrm>
            <a:off x="304800" y="1245703"/>
            <a:ext cx="11582400" cy="363109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200000"/>
              </a:lnSpc>
              <a:buClr>
                <a:schemeClr val="accent1"/>
              </a:buClr>
              <a:buSzPct val="150000"/>
              <a:buFont typeface="Arial" panose="020B0604020202020204" pitchFamily="34" charset="0"/>
              <a:buChar char="•"/>
            </a:pPr>
            <a:r>
              <a:rPr lang="en-US" sz="2400" dirty="0">
                <a:latin typeface="Libre Franklin" pitchFamily="2" charset="0"/>
              </a:rPr>
              <a:t>Section 1: Background, Related Legislation, and Vision </a:t>
            </a:r>
          </a:p>
          <a:p>
            <a:pPr marL="285750" indent="-285750">
              <a:lnSpc>
                <a:spcPct val="200000"/>
              </a:lnSpc>
              <a:buClr>
                <a:schemeClr val="accent1"/>
              </a:buClr>
              <a:buSzPct val="150000"/>
              <a:buFont typeface="Arial" panose="020B0604020202020204" pitchFamily="34" charset="0"/>
              <a:buChar char="•"/>
            </a:pPr>
            <a:r>
              <a:rPr lang="en-US" sz="2400" dirty="0">
                <a:latin typeface="Libre Franklin" pitchFamily="2" charset="0"/>
              </a:rPr>
              <a:t>Section 2: Implementing a High-Quality Curriculum</a:t>
            </a:r>
          </a:p>
          <a:p>
            <a:pPr marL="285750" indent="-285750">
              <a:lnSpc>
                <a:spcPct val="200000"/>
              </a:lnSpc>
              <a:buClr>
                <a:schemeClr val="accent1"/>
              </a:buClr>
              <a:buSzPct val="150000"/>
              <a:buFont typeface="Arial" panose="020B0604020202020204" pitchFamily="34" charset="0"/>
              <a:buChar char="•"/>
            </a:pPr>
            <a:r>
              <a:rPr lang="en-US" sz="2400" dirty="0">
                <a:latin typeface="Libre Franklin" pitchFamily="2" charset="0"/>
              </a:rPr>
              <a:t>Section 3: Implementing High-Quality Instruction</a:t>
            </a:r>
          </a:p>
          <a:p>
            <a:pPr marL="285750" indent="-285750">
              <a:lnSpc>
                <a:spcPct val="200000"/>
              </a:lnSpc>
              <a:buClr>
                <a:schemeClr val="accent1"/>
              </a:buClr>
              <a:buSzPct val="150000"/>
              <a:buFont typeface="Arial" panose="020B0604020202020204" pitchFamily="34" charset="0"/>
              <a:buChar char="•"/>
            </a:pPr>
            <a:r>
              <a:rPr lang="en-US" sz="2400" dirty="0">
                <a:latin typeface="Libre Franklin" pitchFamily="2" charset="0"/>
              </a:rPr>
              <a:t>Section 4: High-Quality Learning Through Assessment</a:t>
            </a:r>
          </a:p>
        </p:txBody>
      </p:sp>
    </p:spTree>
    <p:extLst>
      <p:ext uri="{BB962C8B-B14F-4D97-AF65-F5344CB8AC3E}">
        <p14:creationId xmlns:p14="http://schemas.microsoft.com/office/powerpoint/2010/main" val="2937102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69BE-F9A3-1CAF-1139-12795E8FA187}"/>
              </a:ext>
            </a:extLst>
          </p:cNvPr>
          <p:cNvSpPr>
            <a:spLocks noGrp="1"/>
          </p:cNvSpPr>
          <p:nvPr>
            <p:ph type="title"/>
          </p:nvPr>
        </p:nvSpPr>
        <p:spPr>
          <a:xfrm>
            <a:off x="304800" y="172857"/>
            <a:ext cx="11430000" cy="701731"/>
          </a:xfrm>
        </p:spPr>
        <p:txBody>
          <a:bodyPr wrap="square" anchor="t">
            <a:noAutofit/>
          </a:bodyPr>
          <a:lstStyle/>
          <a:p>
            <a:r>
              <a:rPr lang="en-US" sz="3400" dirty="0"/>
              <a:t>Scheduling for Social Studies in the Elementary Grades</a:t>
            </a:r>
          </a:p>
        </p:txBody>
      </p:sp>
      <p:sp>
        <p:nvSpPr>
          <p:cNvPr id="3" name="Slide Number Placeholder 2">
            <a:extLst>
              <a:ext uri="{FF2B5EF4-FFF2-40B4-BE49-F238E27FC236}">
                <a16:creationId xmlns:a16="http://schemas.microsoft.com/office/drawing/2014/main" id="{E91AEFFE-4991-FAB3-5824-C4FB2B1D62E8}"/>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20</a:t>
            </a:fld>
            <a:endParaRPr lang="en-US" sz="1200"/>
          </a:p>
        </p:txBody>
      </p:sp>
      <p:pic>
        <p:nvPicPr>
          <p:cNvPr id="7" name="Picture 6" descr="A table of daily schedule&#10;&#10;Description automatically generated">
            <a:extLst>
              <a:ext uri="{FF2B5EF4-FFF2-40B4-BE49-F238E27FC236}">
                <a16:creationId xmlns:a16="http://schemas.microsoft.com/office/drawing/2014/main" id="{78208615-C08C-BD4A-BE77-18754709A853}"/>
              </a:ext>
            </a:extLst>
          </p:cNvPr>
          <p:cNvPicPr>
            <a:picLocks noChangeAspect="1"/>
          </p:cNvPicPr>
          <p:nvPr/>
        </p:nvPicPr>
        <p:blipFill>
          <a:blip r:embed="rId3"/>
          <a:stretch>
            <a:fillRect/>
          </a:stretch>
        </p:blipFill>
        <p:spPr>
          <a:xfrm>
            <a:off x="5861421" y="762000"/>
            <a:ext cx="6025779" cy="5302685"/>
          </a:xfrm>
          <a:prstGeom prst="rect">
            <a:avLst/>
          </a:prstGeom>
          <a:noFill/>
          <a:ln>
            <a:noFill/>
          </a:ln>
        </p:spPr>
      </p:pic>
      <p:pic>
        <p:nvPicPr>
          <p:cNvPr id="8" name="Picture 7">
            <a:extLst>
              <a:ext uri="{FF2B5EF4-FFF2-40B4-BE49-F238E27FC236}">
                <a16:creationId xmlns:a16="http://schemas.microsoft.com/office/drawing/2014/main" id="{3F007CD8-6B83-1FC6-66EC-8FDCDD33BDCF}"/>
              </a:ext>
            </a:extLst>
          </p:cNvPr>
          <p:cNvPicPr>
            <a:picLocks noChangeAspect="1"/>
          </p:cNvPicPr>
          <p:nvPr/>
        </p:nvPicPr>
        <p:blipFill>
          <a:blip r:embed="rId4"/>
          <a:stretch>
            <a:fillRect/>
          </a:stretch>
        </p:blipFill>
        <p:spPr>
          <a:xfrm>
            <a:off x="971516" y="1195754"/>
            <a:ext cx="4339039" cy="4711667"/>
          </a:xfrm>
          <a:prstGeom prst="rect">
            <a:avLst/>
          </a:prstGeom>
        </p:spPr>
      </p:pic>
    </p:spTree>
    <p:extLst>
      <p:ext uri="{BB962C8B-B14F-4D97-AF65-F5344CB8AC3E}">
        <p14:creationId xmlns:p14="http://schemas.microsoft.com/office/powerpoint/2010/main" val="4170704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119C-DECA-5ECC-ACE8-51A1D26778B1}"/>
              </a:ext>
            </a:extLst>
          </p:cNvPr>
          <p:cNvSpPr>
            <a:spLocks noGrp="1"/>
          </p:cNvSpPr>
          <p:nvPr>
            <p:ph type="title"/>
          </p:nvPr>
        </p:nvSpPr>
        <p:spPr/>
        <p:txBody>
          <a:bodyPr/>
          <a:lstStyle/>
          <a:p>
            <a:r>
              <a:rPr lang="en-US" dirty="0"/>
              <a:t>ELA &amp; Social Studies</a:t>
            </a:r>
          </a:p>
        </p:txBody>
      </p:sp>
      <p:sp>
        <p:nvSpPr>
          <p:cNvPr id="3" name="Slide Number Placeholder 2">
            <a:extLst>
              <a:ext uri="{FF2B5EF4-FFF2-40B4-BE49-F238E27FC236}">
                <a16:creationId xmlns:a16="http://schemas.microsoft.com/office/drawing/2014/main" id="{6CD4EF5B-2DD2-27D6-C22E-F83E7EF3B18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21</a:t>
            </a:fld>
            <a:endParaRPr lang="en-US"/>
          </a:p>
        </p:txBody>
      </p:sp>
      <p:pic>
        <p:nvPicPr>
          <p:cNvPr id="4" name="Picture 5">
            <a:extLst>
              <a:ext uri="{FF2B5EF4-FFF2-40B4-BE49-F238E27FC236}">
                <a16:creationId xmlns:a16="http://schemas.microsoft.com/office/drawing/2014/main" id="{EB49A5D5-D8DE-80F6-2B88-7CE1AC47F22B}"/>
              </a:ext>
            </a:extLst>
          </p:cNvPr>
          <p:cNvPicPr>
            <a:picLocks noChangeAspect="1"/>
          </p:cNvPicPr>
          <p:nvPr/>
        </p:nvPicPr>
        <p:blipFill>
          <a:blip r:embed="rId3"/>
          <a:stretch>
            <a:fillRect/>
          </a:stretch>
        </p:blipFill>
        <p:spPr>
          <a:xfrm rot="480000">
            <a:off x="9635046" y="912003"/>
            <a:ext cx="1343025" cy="1428750"/>
          </a:xfrm>
          <a:prstGeom prst="rect">
            <a:avLst/>
          </a:prstGeom>
        </p:spPr>
      </p:pic>
      <p:pic>
        <p:nvPicPr>
          <p:cNvPr id="6" name="Picture 6" descr="Graphical user interface, timeline&#10;&#10;Description automatically generated">
            <a:extLst>
              <a:ext uri="{FF2B5EF4-FFF2-40B4-BE49-F238E27FC236}">
                <a16:creationId xmlns:a16="http://schemas.microsoft.com/office/drawing/2014/main" id="{69140243-68AF-12B9-8FDA-F13B8334FA1C}"/>
              </a:ext>
            </a:extLst>
          </p:cNvPr>
          <p:cNvPicPr>
            <a:picLocks noChangeAspect="1"/>
          </p:cNvPicPr>
          <p:nvPr/>
        </p:nvPicPr>
        <p:blipFill>
          <a:blip r:embed="rId4"/>
          <a:stretch>
            <a:fillRect/>
          </a:stretch>
        </p:blipFill>
        <p:spPr>
          <a:xfrm>
            <a:off x="10340164" y="1675439"/>
            <a:ext cx="1219200" cy="1714500"/>
          </a:xfrm>
          <a:prstGeom prst="rect">
            <a:avLst/>
          </a:prstGeom>
        </p:spPr>
      </p:pic>
      <p:pic>
        <p:nvPicPr>
          <p:cNvPr id="7" name="Picture 7" descr="Diagram&#10;&#10;Description automatically generated">
            <a:extLst>
              <a:ext uri="{FF2B5EF4-FFF2-40B4-BE49-F238E27FC236}">
                <a16:creationId xmlns:a16="http://schemas.microsoft.com/office/drawing/2014/main" id="{86E78E28-20D7-12D7-1014-2F03735F0AB5}"/>
              </a:ext>
            </a:extLst>
          </p:cNvPr>
          <p:cNvPicPr>
            <a:picLocks noChangeAspect="1"/>
          </p:cNvPicPr>
          <p:nvPr/>
        </p:nvPicPr>
        <p:blipFill rotWithShape="1">
          <a:blip r:embed="rId5"/>
          <a:srcRect r="54054" b="541"/>
          <a:stretch/>
        </p:blipFill>
        <p:spPr>
          <a:xfrm rot="-1200000">
            <a:off x="9311596" y="1976702"/>
            <a:ext cx="1260391" cy="1946891"/>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BC9D2FCE-3369-EDFF-8BAA-8E921BA987D4}"/>
              </a:ext>
            </a:extLst>
          </p:cNvPr>
          <p:cNvPicPr>
            <a:picLocks noChangeAspect="1"/>
          </p:cNvPicPr>
          <p:nvPr/>
        </p:nvPicPr>
        <p:blipFill rotWithShape="1">
          <a:blip r:embed="rId6"/>
          <a:srcRect l="678" t="14097" r="9826" b="-441"/>
          <a:stretch/>
        </p:blipFill>
        <p:spPr>
          <a:xfrm rot="1680000">
            <a:off x="10319814" y="2699006"/>
            <a:ext cx="1139273" cy="1456315"/>
          </a:xfrm>
          <a:prstGeom prst="rect">
            <a:avLst/>
          </a:prstGeom>
        </p:spPr>
      </p:pic>
      <p:pic>
        <p:nvPicPr>
          <p:cNvPr id="10" name="Picture 10" descr="Diagram&#10;&#10;Description automatically generated">
            <a:extLst>
              <a:ext uri="{FF2B5EF4-FFF2-40B4-BE49-F238E27FC236}">
                <a16:creationId xmlns:a16="http://schemas.microsoft.com/office/drawing/2014/main" id="{74019204-53C9-5A22-3D69-94B35E58F388}"/>
              </a:ext>
            </a:extLst>
          </p:cNvPr>
          <p:cNvPicPr>
            <a:picLocks noChangeAspect="1"/>
          </p:cNvPicPr>
          <p:nvPr/>
        </p:nvPicPr>
        <p:blipFill>
          <a:blip r:embed="rId7"/>
          <a:stretch>
            <a:fillRect/>
          </a:stretch>
        </p:blipFill>
        <p:spPr>
          <a:xfrm>
            <a:off x="9525867" y="3550712"/>
            <a:ext cx="1206500" cy="1555750"/>
          </a:xfrm>
          <a:prstGeom prst="rect">
            <a:avLst/>
          </a:prstGeom>
        </p:spPr>
      </p:pic>
      <p:graphicFrame>
        <p:nvGraphicFramePr>
          <p:cNvPr id="9" name="Diagram 8">
            <a:extLst>
              <a:ext uri="{FF2B5EF4-FFF2-40B4-BE49-F238E27FC236}">
                <a16:creationId xmlns:a16="http://schemas.microsoft.com/office/drawing/2014/main" id="{13231948-FE64-D9DF-C2AD-F2C6748B9CB8}"/>
              </a:ext>
            </a:extLst>
          </p:cNvPr>
          <p:cNvGraphicFramePr/>
          <p:nvPr/>
        </p:nvGraphicFramePr>
        <p:xfrm>
          <a:off x="2411083" y="61383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Rectangle: Top Corners Rounded 4">
            <a:extLst>
              <a:ext uri="{FF2B5EF4-FFF2-40B4-BE49-F238E27FC236}">
                <a16:creationId xmlns:a16="http://schemas.microsoft.com/office/drawing/2014/main" id="{1D17048E-0420-177F-0802-5921BF4D305F}"/>
              </a:ext>
            </a:extLst>
          </p:cNvPr>
          <p:cNvSpPr txBox="1"/>
          <p:nvPr/>
        </p:nvSpPr>
        <p:spPr>
          <a:xfrm>
            <a:off x="678060" y="1675439"/>
            <a:ext cx="2810371" cy="3359638"/>
          </a:xfrm>
          <a:prstGeom prst="flowChartAlternateProcess">
            <a:avLst/>
          </a:prstGeom>
          <a:solidFill>
            <a:schemeClr val="accent1"/>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42875" tIns="158750" rIns="95250" bIns="158750" numCol="1" spcCol="1270" anchor="t" anchorCtr="0">
            <a:noAutofit/>
          </a:bodyPr>
          <a:lstStyle/>
          <a:p>
            <a:pPr marL="0" lvl="0" indent="0" algn="l" defTabSz="1111250">
              <a:lnSpc>
                <a:spcPct val="90000"/>
              </a:lnSpc>
              <a:spcBef>
                <a:spcPct val="0"/>
              </a:spcBef>
              <a:spcAft>
                <a:spcPct val="35000"/>
              </a:spcAft>
              <a:buNone/>
            </a:pPr>
            <a:r>
              <a:rPr lang="en-US" sz="2500" kern="1200">
                <a:solidFill>
                  <a:schemeClr val="tx1"/>
                </a:solidFill>
                <a:latin typeface="Calibri"/>
                <a:ea typeface="Calibri" panose="020F0502020204030204" pitchFamily="34" charset="0"/>
                <a:cs typeface="Times New Roman"/>
              </a:rPr>
              <a:t>ELA materials </a:t>
            </a:r>
            <a:r>
              <a:rPr lang="en-US" sz="2500" b="1" kern="1200">
                <a:solidFill>
                  <a:schemeClr val="tx1"/>
                </a:solidFill>
                <a:latin typeface="Calibri"/>
                <a:ea typeface="Calibri" panose="020F0502020204030204" pitchFamily="34" charset="0"/>
                <a:cs typeface="Times New Roman"/>
              </a:rPr>
              <a:t>cannot</a:t>
            </a:r>
            <a:r>
              <a:rPr lang="en-US" sz="2500" kern="1200">
                <a:solidFill>
                  <a:schemeClr val="tx1"/>
                </a:solidFill>
                <a:latin typeface="Calibri"/>
                <a:ea typeface="Calibri" panose="020F0502020204030204" pitchFamily="34" charset="0"/>
                <a:cs typeface="Times New Roman"/>
              </a:rPr>
              <a:t> be used to </a:t>
            </a:r>
            <a:r>
              <a:rPr lang="en-US" sz="2500" u="sng" kern="1200">
                <a:solidFill>
                  <a:schemeClr val="tx1"/>
                </a:solidFill>
                <a:latin typeface="Calibri"/>
                <a:ea typeface="Calibri" panose="020F0502020204030204" pitchFamily="34" charset="0"/>
                <a:cs typeface="Times New Roman"/>
              </a:rPr>
              <a:t>replace</a:t>
            </a:r>
            <a:r>
              <a:rPr lang="en-US" sz="2500" kern="1200">
                <a:solidFill>
                  <a:schemeClr val="tx1"/>
                </a:solidFill>
                <a:latin typeface="Calibri"/>
                <a:ea typeface="Calibri" panose="020F0502020204030204" pitchFamily="34" charset="0"/>
                <a:cs typeface="Times New Roman"/>
              </a:rPr>
              <a:t> Social Studies materials. </a:t>
            </a:r>
          </a:p>
          <a:p>
            <a:pPr marL="0" lvl="0" indent="0" algn="l" defTabSz="1111250">
              <a:lnSpc>
                <a:spcPct val="90000"/>
              </a:lnSpc>
              <a:spcBef>
                <a:spcPct val="0"/>
              </a:spcBef>
              <a:spcAft>
                <a:spcPct val="35000"/>
              </a:spcAft>
              <a:buNone/>
            </a:pPr>
            <a:r>
              <a:rPr lang="en-US" sz="2500" kern="1200">
                <a:solidFill>
                  <a:schemeClr val="tx1"/>
                </a:solidFill>
                <a:latin typeface="Calibri"/>
                <a:ea typeface="Calibri" panose="020F0502020204030204" pitchFamily="34" charset="0"/>
                <a:cs typeface="Times New Roman"/>
              </a:rPr>
              <a:t>All LEAs will need to adopt Social Studies materials by 2026. </a:t>
            </a:r>
            <a:endParaRPr lang="en-US" sz="2500" kern="1200">
              <a:solidFill>
                <a:schemeClr val="tx1"/>
              </a:solidFill>
            </a:endParaRPr>
          </a:p>
        </p:txBody>
      </p:sp>
    </p:spTree>
    <p:extLst>
      <p:ext uri="{BB962C8B-B14F-4D97-AF65-F5344CB8AC3E}">
        <p14:creationId xmlns:p14="http://schemas.microsoft.com/office/powerpoint/2010/main" val="926225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9DFE-2923-7E9A-90F8-06669FA3A204}"/>
              </a:ext>
            </a:extLst>
          </p:cNvPr>
          <p:cNvSpPr>
            <a:spLocks noGrp="1"/>
          </p:cNvSpPr>
          <p:nvPr>
            <p:ph type="title"/>
          </p:nvPr>
        </p:nvSpPr>
        <p:spPr/>
        <p:txBody>
          <a:bodyPr/>
          <a:lstStyle/>
          <a:p>
            <a:r>
              <a:rPr lang="en-US"/>
              <a:t>ELA &amp; Social Studies</a:t>
            </a:r>
          </a:p>
        </p:txBody>
      </p:sp>
      <p:sp>
        <p:nvSpPr>
          <p:cNvPr id="3" name="Slide Number Placeholder 2">
            <a:extLst>
              <a:ext uri="{FF2B5EF4-FFF2-40B4-BE49-F238E27FC236}">
                <a16:creationId xmlns:a16="http://schemas.microsoft.com/office/drawing/2014/main" id="{70A47529-CB44-1B81-1704-FDC08669FA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22</a:t>
            </a:fld>
            <a:endParaRPr lang="en-US"/>
          </a:p>
        </p:txBody>
      </p:sp>
      <p:graphicFrame>
        <p:nvGraphicFramePr>
          <p:cNvPr id="6" name="Table 7">
            <a:extLst>
              <a:ext uri="{FF2B5EF4-FFF2-40B4-BE49-F238E27FC236}">
                <a16:creationId xmlns:a16="http://schemas.microsoft.com/office/drawing/2014/main" id="{0FA4318E-4D3A-DACB-7B52-2ACDD04122EF}"/>
              </a:ext>
            </a:extLst>
          </p:cNvPr>
          <p:cNvGraphicFramePr>
            <a:graphicFrameLocks noGrp="1"/>
          </p:cNvGraphicFramePr>
          <p:nvPr/>
        </p:nvGraphicFramePr>
        <p:xfrm>
          <a:off x="692425" y="1210916"/>
          <a:ext cx="10807149" cy="4623428"/>
        </p:xfrm>
        <a:graphic>
          <a:graphicData uri="http://schemas.openxmlformats.org/drawingml/2006/table">
            <a:tbl>
              <a:tblPr firstRow="1" bandRow="1">
                <a:tableStyleId>{EB67ED1A-1EA5-4360-81CE-89CE48E10C38}</a:tableStyleId>
              </a:tblPr>
              <a:tblGrid>
                <a:gridCol w="2696818">
                  <a:extLst>
                    <a:ext uri="{9D8B030D-6E8A-4147-A177-3AD203B41FA5}">
                      <a16:colId xmlns:a16="http://schemas.microsoft.com/office/drawing/2014/main" val="997843207"/>
                    </a:ext>
                  </a:extLst>
                </a:gridCol>
                <a:gridCol w="4121426">
                  <a:extLst>
                    <a:ext uri="{9D8B030D-6E8A-4147-A177-3AD203B41FA5}">
                      <a16:colId xmlns:a16="http://schemas.microsoft.com/office/drawing/2014/main" val="2798737619"/>
                    </a:ext>
                  </a:extLst>
                </a:gridCol>
                <a:gridCol w="3988905">
                  <a:extLst>
                    <a:ext uri="{9D8B030D-6E8A-4147-A177-3AD203B41FA5}">
                      <a16:colId xmlns:a16="http://schemas.microsoft.com/office/drawing/2014/main" val="1299762419"/>
                    </a:ext>
                  </a:extLst>
                </a:gridCol>
              </a:tblGrid>
              <a:tr h="557874">
                <a:tc>
                  <a:txBody>
                    <a:bodyPr/>
                    <a:lstStyle/>
                    <a:p>
                      <a:pPr algn="ctr"/>
                      <a:r>
                        <a:rPr lang="en-US" sz="1800" b="1" dirty="0"/>
                        <a:t>Elementary 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1" dirty="0"/>
                        <a:t>Social Studies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1" dirty="0"/>
                        <a:t>ELA HQCM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525424314"/>
                  </a:ext>
                </a:extLst>
              </a:tr>
              <a:tr h="1704191">
                <a:tc>
                  <a:txBody>
                    <a:bodyPr/>
                    <a:lstStyle/>
                    <a:p>
                      <a:r>
                        <a:rPr lang="en-US" sz="1800" b="1" dirty="0"/>
                        <a:t>Example 1: 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rtl="0" fontAlgn="t">
                        <a:spcBef>
                          <a:spcPts val="0"/>
                        </a:spcBef>
                        <a:spcAft>
                          <a:spcPts val="0"/>
                        </a:spcAft>
                      </a:pPr>
                      <a:r>
                        <a:rPr lang="en-US" sz="1800" b="1" i="0" u="none" strike="noStrike" dirty="0">
                          <a:solidFill>
                            <a:srgbClr val="000000"/>
                          </a:solidFill>
                          <a:effectLst/>
                          <a:latin typeface="Libre Franklin" pitchFamily="2" charset="0"/>
                        </a:rPr>
                        <a:t>Grade 4, Topic 4: The American Revolution and Becoming a State</a:t>
                      </a:r>
                      <a:endParaRPr lang="en-US" sz="1800" dirty="0">
                        <a:effectLst/>
                      </a:endParaRPr>
                    </a:p>
                    <a:p>
                      <a:pPr rtl="0" fontAlgn="t">
                        <a:spcBef>
                          <a:spcPts val="0"/>
                        </a:spcBef>
                        <a:spcAft>
                          <a:spcPts val="0"/>
                        </a:spcAft>
                      </a:pPr>
                      <a:r>
                        <a:rPr lang="en-US" sz="1800" b="0" i="0" u="none" strike="noStrike" dirty="0">
                          <a:solidFill>
                            <a:srgbClr val="000000"/>
                          </a:solidFill>
                          <a:effectLst/>
                          <a:latin typeface="Libre Franklin" pitchFamily="2" charset="0"/>
                        </a:rPr>
                        <a:t>Students analyze the events of the American Revolution with a specific focus on the involvement and perspectives of Rhode Islanders</a:t>
                      </a:r>
                      <a:endParaRPr lang="en-US"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rtl="0" fontAlgn="t">
                        <a:spcBef>
                          <a:spcPts val="0"/>
                        </a:spcBef>
                        <a:spcAft>
                          <a:spcPts val="0"/>
                        </a:spcAft>
                      </a:pPr>
                      <a:r>
                        <a:rPr lang="en-US" sz="1800" b="1" i="0" u="none" strike="noStrike" dirty="0">
                          <a:solidFill>
                            <a:srgbClr val="000000"/>
                          </a:solidFill>
                          <a:effectLst/>
                          <a:latin typeface="Libre Franklin" pitchFamily="2" charset="0"/>
                        </a:rPr>
                        <a:t>Grade 4, EL Module 3: American Revolution</a:t>
                      </a:r>
                      <a:endParaRPr lang="en-US" sz="1800" dirty="0">
                        <a:effectLst/>
                      </a:endParaRPr>
                    </a:p>
                    <a:p>
                      <a:pPr rtl="0" fontAlgn="t">
                        <a:spcBef>
                          <a:spcPts val="0"/>
                        </a:spcBef>
                        <a:spcAft>
                          <a:spcPts val="0"/>
                        </a:spcAft>
                      </a:pPr>
                      <a:r>
                        <a:rPr lang="en-US" sz="1800" b="0" i="0" u="none" strike="noStrike" dirty="0">
                          <a:solidFill>
                            <a:srgbClr val="000000"/>
                          </a:solidFill>
                          <a:effectLst/>
                          <a:latin typeface="Libre Franklin" pitchFamily="2" charset="0"/>
                        </a:rPr>
                        <a:t>Students read informational and narrative texts to analyze the events of the American Revolution through different perspectives</a:t>
                      </a:r>
                      <a:endParaRPr lang="en-US"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89357995"/>
                  </a:ext>
                </a:extLst>
              </a:tr>
              <a:tr h="2292634">
                <a:tc>
                  <a:txBody>
                    <a:bodyPr/>
                    <a:lstStyle/>
                    <a:p>
                      <a:r>
                        <a:rPr lang="en-US" sz="1800" b="1" dirty="0"/>
                        <a:t>Example 2: </a:t>
                      </a:r>
                    </a:p>
                    <a:p>
                      <a:r>
                        <a:rPr lang="en-US" sz="1800" b="1" dirty="0"/>
                        <a:t>Non-connection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spcBef>
                          <a:spcPts val="0"/>
                        </a:spcBef>
                        <a:spcAft>
                          <a:spcPts val="0"/>
                        </a:spcAft>
                      </a:pPr>
                      <a:r>
                        <a:rPr lang="en-US" sz="1800" b="1" i="0" u="none" strike="noStrike" dirty="0">
                          <a:solidFill>
                            <a:srgbClr val="000000"/>
                          </a:solidFill>
                          <a:effectLst/>
                          <a:latin typeface="Libre Franklin" pitchFamily="2" charset="0"/>
                        </a:rPr>
                        <a:t>Grade 1, Standard 1.3.2: Jobs and Careers</a:t>
                      </a:r>
                      <a:endParaRPr lang="en-US" sz="1800" dirty="0">
                        <a:effectLst/>
                      </a:endParaRPr>
                    </a:p>
                    <a:p>
                      <a:pPr rtl="0" fontAlgn="t">
                        <a:spcBef>
                          <a:spcPts val="0"/>
                        </a:spcBef>
                        <a:spcAft>
                          <a:spcPts val="0"/>
                        </a:spcAft>
                      </a:pPr>
                      <a:r>
                        <a:rPr lang="en-US" sz="1800" b="0" i="0" u="none" strike="noStrike" dirty="0">
                          <a:solidFill>
                            <a:srgbClr val="000000"/>
                          </a:solidFill>
                          <a:effectLst/>
                          <a:latin typeface="Libre Franklin" pitchFamily="2" charset="0"/>
                        </a:rPr>
                        <a:t>Students analyze different jobs and careers and explain how they contribute to the community and economy</a:t>
                      </a:r>
                      <a:endParaRPr lang="en-US"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a:r>
                        <a:rPr lang="en-US" sz="1800" b="1" i="0" u="none" strike="noStrike" cap="none" dirty="0">
                          <a:solidFill>
                            <a:srgbClr val="000000"/>
                          </a:solidFill>
                          <a:effectLst/>
                          <a:latin typeface="Libre Franklin" pitchFamily="2" charset="0"/>
                          <a:ea typeface="Arial"/>
                          <a:cs typeface="Arial"/>
                          <a:sym typeface="Arial"/>
                        </a:rPr>
                        <a:t>Grade 2, American Reading Company: Jobs in My Community</a:t>
                      </a:r>
                      <a:endParaRPr lang="en-US" sz="1800" b="1" i="0" u="none" strike="noStrike" cap="none" dirty="0">
                        <a:solidFill>
                          <a:srgbClr val="000000"/>
                        </a:solidFill>
                        <a:effectLst/>
                        <a:latin typeface="Libre Franklin" pitchFamily="2" charset="0"/>
                        <a:cs typeface="Arial"/>
                        <a:sym typeface="Arial"/>
                      </a:endParaRPr>
                    </a:p>
                    <a:p>
                      <a:pPr rtl="0"/>
                      <a:r>
                        <a:rPr lang="en-US" sz="1800" b="0" i="0" u="none" strike="noStrike" cap="none" dirty="0">
                          <a:solidFill>
                            <a:srgbClr val="000000"/>
                          </a:solidFill>
                          <a:effectLst/>
                          <a:latin typeface="Libre Franklin" pitchFamily="2" charset="0"/>
                          <a:ea typeface="Arial"/>
                          <a:cs typeface="Arial"/>
                          <a:sym typeface="Arial"/>
                        </a:rPr>
                        <a:t>Students learn about the aspects involved in running a community and how each job contributes to the well-being of individuals and the community</a:t>
                      </a:r>
                      <a:endParaRPr lang="en-US" sz="1800" b="0" dirty="0">
                        <a:effectLst/>
                      </a:endParaRPr>
                    </a:p>
                    <a:p>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714150168"/>
                  </a:ext>
                </a:extLst>
              </a:tr>
            </a:tbl>
          </a:graphicData>
        </a:graphic>
      </p:graphicFrame>
    </p:spTree>
    <p:extLst>
      <p:ext uri="{BB962C8B-B14F-4D97-AF65-F5344CB8AC3E}">
        <p14:creationId xmlns:p14="http://schemas.microsoft.com/office/powerpoint/2010/main" val="263894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4EA0-C046-D2F1-44D3-28ACA2151B9F}"/>
              </a:ext>
            </a:extLst>
          </p:cNvPr>
          <p:cNvSpPr>
            <a:spLocks noGrp="1"/>
          </p:cNvSpPr>
          <p:nvPr>
            <p:ph type="title"/>
          </p:nvPr>
        </p:nvSpPr>
        <p:spPr/>
        <p:txBody>
          <a:bodyPr/>
          <a:lstStyle/>
          <a:p>
            <a:r>
              <a:rPr lang="en-US" dirty="0"/>
              <a:t>ELA &amp; Social Studies</a:t>
            </a:r>
          </a:p>
          <a:p>
            <a:endParaRPr lang="en-US" dirty="0"/>
          </a:p>
        </p:txBody>
      </p:sp>
      <p:sp>
        <p:nvSpPr>
          <p:cNvPr id="3" name="Slide Number Placeholder 2">
            <a:extLst>
              <a:ext uri="{FF2B5EF4-FFF2-40B4-BE49-F238E27FC236}">
                <a16:creationId xmlns:a16="http://schemas.microsoft.com/office/drawing/2014/main" id="{4280A0D9-680C-AA68-D34A-D0EDC8FA19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23</a:t>
            </a:fld>
            <a:endParaRPr lang="en-US"/>
          </a:p>
        </p:txBody>
      </p:sp>
      <p:sp>
        <p:nvSpPr>
          <p:cNvPr id="4" name="Text Placeholder 3">
            <a:extLst>
              <a:ext uri="{FF2B5EF4-FFF2-40B4-BE49-F238E27FC236}">
                <a16:creationId xmlns:a16="http://schemas.microsoft.com/office/drawing/2014/main" id="{CB784ACC-4DFD-977E-8E9C-EFB67CDC442A}"/>
              </a:ext>
            </a:extLst>
          </p:cNvPr>
          <p:cNvSpPr>
            <a:spLocks noGrp="1"/>
          </p:cNvSpPr>
          <p:nvPr>
            <p:ph type="body" idx="1"/>
          </p:nvPr>
        </p:nvSpPr>
        <p:spPr>
          <a:xfrm>
            <a:off x="-86754" y="1579816"/>
            <a:ext cx="5103800" cy="3859692"/>
          </a:xfrm>
        </p:spPr>
        <p:txBody>
          <a:bodyPr/>
          <a:lstStyle/>
          <a:p>
            <a:r>
              <a:rPr lang="en-US" i="1" u="sng" dirty="0">
                <a:solidFill>
                  <a:srgbClr val="0000FF"/>
                </a:solidFill>
                <a:effectLst/>
                <a:latin typeface="Libre Franklin" pitchFamily="2" charset="0"/>
                <a:ea typeface="Calibri" panose="020F0502020204030204" pitchFamily="34" charset="0"/>
                <a:hlinkClick r:id="rId3"/>
              </a:rPr>
              <a:t>Connections Between RI Social Studies Standards and ELA HQCM</a:t>
            </a:r>
            <a:r>
              <a:rPr lang="en-US" i="1" dirty="0">
                <a:solidFill>
                  <a:schemeClr val="tx1"/>
                </a:solidFill>
                <a:latin typeface="Libre Franklin" pitchFamily="2" charset="0"/>
              </a:rPr>
              <a:t>:</a:t>
            </a:r>
          </a:p>
          <a:p>
            <a:pPr marL="1028700" lvl="1" indent="-342900">
              <a:buFont typeface="Calibri"/>
              <a:buChar char="-"/>
            </a:pPr>
            <a:r>
              <a:rPr lang="en-US" i="1" dirty="0">
                <a:solidFill>
                  <a:schemeClr val="tx1"/>
                </a:solidFill>
              </a:rPr>
              <a:t>Opportunities to connect ELA and Social Studies standards </a:t>
            </a:r>
          </a:p>
          <a:p>
            <a:pPr marL="1028700" lvl="1" indent="-342900">
              <a:buFont typeface="Calibri"/>
              <a:buChar char="-"/>
            </a:pPr>
            <a:r>
              <a:rPr lang="en-US" i="1" dirty="0">
                <a:solidFill>
                  <a:schemeClr val="tx1"/>
                </a:solidFill>
              </a:rPr>
              <a:t>Cross-curricular guiding questions</a:t>
            </a:r>
          </a:p>
          <a:p>
            <a:endParaRPr lang="en-US" i="1" dirty="0"/>
          </a:p>
        </p:txBody>
      </p:sp>
      <p:pic>
        <p:nvPicPr>
          <p:cNvPr id="6" name="Picture 5" descr="A screenshot of a text&#10;&#10;Description automatically generated">
            <a:extLst>
              <a:ext uri="{FF2B5EF4-FFF2-40B4-BE49-F238E27FC236}">
                <a16:creationId xmlns:a16="http://schemas.microsoft.com/office/drawing/2014/main" id="{0C45D218-D91B-A2E8-98B5-AFA70F01C645}"/>
              </a:ext>
            </a:extLst>
          </p:cNvPr>
          <p:cNvPicPr>
            <a:picLocks noChangeAspect="1"/>
          </p:cNvPicPr>
          <p:nvPr/>
        </p:nvPicPr>
        <p:blipFill rotWithShape="1">
          <a:blip r:embed="rId4"/>
          <a:srcRect l="2540" r="3024"/>
          <a:stretch/>
        </p:blipFill>
        <p:spPr>
          <a:xfrm>
            <a:off x="4950372" y="874588"/>
            <a:ext cx="7159567" cy="4865030"/>
          </a:xfrm>
          <a:prstGeom prst="rect">
            <a:avLst/>
          </a:prstGeom>
          <a:effectLst>
            <a:outerShdw blurRad="50800" dist="38100" dir="2700000" algn="tl" rotWithShape="0">
              <a:prstClr val="black">
                <a:alpha val="40000"/>
              </a:prstClr>
            </a:outerShdw>
            <a:softEdge rad="38100"/>
          </a:effectLst>
        </p:spPr>
      </p:pic>
    </p:spTree>
    <p:extLst>
      <p:ext uri="{BB962C8B-B14F-4D97-AF65-F5344CB8AC3E}">
        <p14:creationId xmlns:p14="http://schemas.microsoft.com/office/powerpoint/2010/main" val="20859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FE57-8341-BDAD-707A-125DC574DC6F}"/>
              </a:ext>
            </a:extLst>
          </p:cNvPr>
          <p:cNvSpPr>
            <a:spLocks noGrp="1"/>
          </p:cNvSpPr>
          <p:nvPr>
            <p:ph type="title"/>
          </p:nvPr>
        </p:nvSpPr>
        <p:spPr>
          <a:xfrm>
            <a:off x="2049517" y="1822430"/>
            <a:ext cx="8213835" cy="1311128"/>
          </a:xfrm>
        </p:spPr>
        <p:txBody>
          <a:bodyPr/>
          <a:lstStyle/>
          <a:p>
            <a:r>
              <a:rPr lang="en-US" dirty="0"/>
              <a:t>Implementing the </a:t>
            </a:r>
            <a:r>
              <a:rPr lang="en-US" i="1" dirty="0"/>
              <a:t>Standards</a:t>
            </a:r>
            <a:r>
              <a:rPr lang="en-US" dirty="0"/>
              <a:t> in the Middle Grades</a:t>
            </a:r>
            <a:br>
              <a:rPr lang="en-US" dirty="0"/>
            </a:br>
            <a:endParaRPr lang="en-US" dirty="0"/>
          </a:p>
        </p:txBody>
      </p:sp>
    </p:spTree>
    <p:extLst>
      <p:ext uri="{BB962C8B-B14F-4D97-AF65-F5344CB8AC3E}">
        <p14:creationId xmlns:p14="http://schemas.microsoft.com/office/powerpoint/2010/main" val="382431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C7C4-5FB6-F5AC-0879-0D70A4DF3E5F}"/>
              </a:ext>
            </a:extLst>
          </p:cNvPr>
          <p:cNvSpPr>
            <a:spLocks noGrp="1"/>
          </p:cNvSpPr>
          <p:nvPr>
            <p:ph type="title"/>
          </p:nvPr>
        </p:nvSpPr>
        <p:spPr/>
        <p:txBody>
          <a:bodyPr/>
          <a:lstStyle/>
          <a:p>
            <a:r>
              <a:rPr lang="en-US" sz="3200" dirty="0"/>
              <a:t>5-8 Middle Grade Progressions for Content Standards</a:t>
            </a:r>
          </a:p>
        </p:txBody>
      </p:sp>
      <p:sp>
        <p:nvSpPr>
          <p:cNvPr id="3" name="Slide Number Placeholder 2">
            <a:extLst>
              <a:ext uri="{FF2B5EF4-FFF2-40B4-BE49-F238E27FC236}">
                <a16:creationId xmlns:a16="http://schemas.microsoft.com/office/drawing/2014/main" id="{604CA60E-63C2-AFD3-A01F-67CC3B7A91F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25</a:t>
            </a:fld>
            <a:endParaRPr lang="en-US"/>
          </a:p>
        </p:txBody>
      </p:sp>
      <p:sp>
        <p:nvSpPr>
          <p:cNvPr id="5" name="Text Placeholder 4">
            <a:extLst>
              <a:ext uri="{FF2B5EF4-FFF2-40B4-BE49-F238E27FC236}">
                <a16:creationId xmlns:a16="http://schemas.microsoft.com/office/drawing/2014/main" id="{C6B3B3EE-B553-603A-CA20-F83C08CFCABD}"/>
              </a:ext>
            </a:extLst>
          </p:cNvPr>
          <p:cNvSpPr>
            <a:spLocks noGrp="1"/>
          </p:cNvSpPr>
          <p:nvPr>
            <p:ph type="body" idx="2"/>
          </p:nvPr>
        </p:nvSpPr>
        <p:spPr>
          <a:xfrm>
            <a:off x="394952" y="1482570"/>
            <a:ext cx="11582400" cy="3703320"/>
          </a:xfrm>
        </p:spPr>
        <p:txBody>
          <a:bodyPr/>
          <a:lstStyle/>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5: United States History: Pre-European Contact to Reconstruction*</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6: Ancient to Medieval World History and Geography</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7: Early Modern to Modern World History and Geography</a:t>
            </a:r>
          </a:p>
          <a:p>
            <a:pPr marL="571500" indent="-342900">
              <a:lnSpc>
                <a:spcPct val="200000"/>
              </a:lnSpc>
              <a:buSzPct val="150000"/>
              <a:buFont typeface="Arial" panose="020B0604020202020204" pitchFamily="34" charset="0"/>
              <a:buChar char="•"/>
            </a:pPr>
            <a:r>
              <a:rPr lang="en-US" sz="2000" dirty="0">
                <a:solidFill>
                  <a:schemeClr val="tx1"/>
                </a:solidFill>
                <a:ea typeface="Verdana"/>
                <a:sym typeface="Calibri"/>
              </a:rPr>
              <a:t>Grade 8: Government and Civic Life in the United States and Rhode Island</a:t>
            </a:r>
          </a:p>
          <a:p>
            <a:endParaRPr lang="en-US" dirty="0"/>
          </a:p>
        </p:txBody>
      </p:sp>
      <p:sp>
        <p:nvSpPr>
          <p:cNvPr id="6" name="TextBox 5">
            <a:extLst>
              <a:ext uri="{FF2B5EF4-FFF2-40B4-BE49-F238E27FC236}">
                <a16:creationId xmlns:a16="http://schemas.microsoft.com/office/drawing/2014/main" id="{98813453-2C72-CC23-1DEC-01D1236982C2}"/>
              </a:ext>
            </a:extLst>
          </p:cNvPr>
          <p:cNvSpPr txBox="1"/>
          <p:nvPr/>
        </p:nvSpPr>
        <p:spPr>
          <a:xfrm>
            <a:off x="6671257" y="5589579"/>
            <a:ext cx="4646100" cy="338554"/>
          </a:xfrm>
          <a:prstGeom prst="rect">
            <a:avLst/>
          </a:prstGeom>
          <a:noFill/>
        </p:spPr>
        <p:txBody>
          <a:bodyPr wrap="square" rtlCol="0">
            <a:spAutoFit/>
          </a:bodyPr>
          <a:lstStyle/>
          <a:p>
            <a:r>
              <a:rPr lang="en-US" dirty="0"/>
              <a:t>*</a:t>
            </a:r>
            <a:r>
              <a:rPr lang="en-US" sz="1600" dirty="0"/>
              <a:t>Considered elementary school in some LEAs</a:t>
            </a:r>
          </a:p>
        </p:txBody>
      </p:sp>
    </p:spTree>
    <p:extLst>
      <p:ext uri="{BB962C8B-B14F-4D97-AF65-F5344CB8AC3E}">
        <p14:creationId xmlns:p14="http://schemas.microsoft.com/office/powerpoint/2010/main" val="2053399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119C-DECA-5ECC-ACE8-51A1D26778B1}"/>
              </a:ext>
            </a:extLst>
          </p:cNvPr>
          <p:cNvSpPr>
            <a:spLocks noGrp="1"/>
          </p:cNvSpPr>
          <p:nvPr>
            <p:ph type="title"/>
          </p:nvPr>
        </p:nvSpPr>
        <p:spPr/>
        <p:txBody>
          <a:bodyPr/>
          <a:lstStyle/>
          <a:p>
            <a:r>
              <a:rPr lang="en-US" dirty="0"/>
              <a:t>ELA &amp; Social Studies</a:t>
            </a:r>
          </a:p>
        </p:txBody>
      </p:sp>
      <p:sp>
        <p:nvSpPr>
          <p:cNvPr id="3" name="Slide Number Placeholder 2">
            <a:extLst>
              <a:ext uri="{FF2B5EF4-FFF2-40B4-BE49-F238E27FC236}">
                <a16:creationId xmlns:a16="http://schemas.microsoft.com/office/drawing/2014/main" id="{6CD4EF5B-2DD2-27D6-C22E-F83E7EF3B18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26</a:t>
            </a:fld>
            <a:endParaRPr lang="en-US"/>
          </a:p>
        </p:txBody>
      </p:sp>
      <p:graphicFrame>
        <p:nvGraphicFramePr>
          <p:cNvPr id="9" name="Diagram 8">
            <a:extLst>
              <a:ext uri="{FF2B5EF4-FFF2-40B4-BE49-F238E27FC236}">
                <a16:creationId xmlns:a16="http://schemas.microsoft.com/office/drawing/2014/main" id="{13231948-FE64-D9DF-C2AD-F2C6748B9CB8}"/>
              </a:ext>
            </a:extLst>
          </p:cNvPr>
          <p:cNvGraphicFramePr/>
          <p:nvPr/>
        </p:nvGraphicFramePr>
        <p:xfrm>
          <a:off x="4064000" y="64592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Top Corners Rounded 4">
            <a:extLst>
              <a:ext uri="{FF2B5EF4-FFF2-40B4-BE49-F238E27FC236}">
                <a16:creationId xmlns:a16="http://schemas.microsoft.com/office/drawing/2014/main" id="{1D17048E-0420-177F-0802-5921BF4D305F}"/>
              </a:ext>
            </a:extLst>
          </p:cNvPr>
          <p:cNvSpPr txBox="1"/>
          <p:nvPr/>
        </p:nvSpPr>
        <p:spPr>
          <a:xfrm>
            <a:off x="1606528" y="1675438"/>
            <a:ext cx="2810371" cy="3359638"/>
          </a:xfrm>
          <a:prstGeom prst="flowChartAlternateProcess">
            <a:avLst/>
          </a:prstGeom>
          <a:solidFill>
            <a:schemeClr val="accent1"/>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42875" tIns="158750" rIns="95250" bIns="158750" numCol="1" spcCol="1270" anchor="t" anchorCtr="0">
            <a:noAutofit/>
          </a:bodyPr>
          <a:lstStyle/>
          <a:p>
            <a:pPr marL="0" lvl="0" indent="0" algn="l" defTabSz="1111250">
              <a:lnSpc>
                <a:spcPct val="90000"/>
              </a:lnSpc>
              <a:spcBef>
                <a:spcPct val="0"/>
              </a:spcBef>
              <a:spcAft>
                <a:spcPct val="35000"/>
              </a:spcAft>
              <a:buNone/>
            </a:pPr>
            <a:r>
              <a:rPr lang="en-US" sz="2500" kern="1200">
                <a:solidFill>
                  <a:schemeClr val="tx1"/>
                </a:solidFill>
                <a:latin typeface="Calibri"/>
                <a:ea typeface="Calibri" panose="020F0502020204030204" pitchFamily="34" charset="0"/>
                <a:cs typeface="Times New Roman"/>
              </a:rPr>
              <a:t>ELA materials </a:t>
            </a:r>
            <a:r>
              <a:rPr lang="en-US" sz="2500" b="1" kern="1200">
                <a:solidFill>
                  <a:schemeClr val="tx1"/>
                </a:solidFill>
                <a:latin typeface="Calibri"/>
                <a:ea typeface="Calibri" panose="020F0502020204030204" pitchFamily="34" charset="0"/>
                <a:cs typeface="Times New Roman"/>
              </a:rPr>
              <a:t>cannot</a:t>
            </a:r>
            <a:r>
              <a:rPr lang="en-US" sz="2500" kern="1200">
                <a:solidFill>
                  <a:schemeClr val="tx1"/>
                </a:solidFill>
                <a:latin typeface="Calibri"/>
                <a:ea typeface="Calibri" panose="020F0502020204030204" pitchFamily="34" charset="0"/>
                <a:cs typeface="Times New Roman"/>
              </a:rPr>
              <a:t> be used to </a:t>
            </a:r>
            <a:r>
              <a:rPr lang="en-US" sz="2500" u="sng" kern="1200">
                <a:solidFill>
                  <a:schemeClr val="tx1"/>
                </a:solidFill>
                <a:latin typeface="Calibri"/>
                <a:ea typeface="Calibri" panose="020F0502020204030204" pitchFamily="34" charset="0"/>
                <a:cs typeface="Times New Roman"/>
              </a:rPr>
              <a:t>replace</a:t>
            </a:r>
            <a:r>
              <a:rPr lang="en-US" sz="2500" kern="1200">
                <a:solidFill>
                  <a:schemeClr val="tx1"/>
                </a:solidFill>
                <a:latin typeface="Calibri"/>
                <a:ea typeface="Calibri" panose="020F0502020204030204" pitchFamily="34" charset="0"/>
                <a:cs typeface="Times New Roman"/>
              </a:rPr>
              <a:t> Social Studies materials. </a:t>
            </a:r>
          </a:p>
          <a:p>
            <a:pPr marL="0" lvl="0" indent="0" algn="l" defTabSz="1111250">
              <a:lnSpc>
                <a:spcPct val="90000"/>
              </a:lnSpc>
              <a:spcBef>
                <a:spcPct val="0"/>
              </a:spcBef>
              <a:spcAft>
                <a:spcPct val="35000"/>
              </a:spcAft>
              <a:buNone/>
            </a:pPr>
            <a:r>
              <a:rPr lang="en-US" sz="2500" kern="1200">
                <a:solidFill>
                  <a:schemeClr val="tx1"/>
                </a:solidFill>
                <a:latin typeface="Calibri"/>
                <a:ea typeface="Calibri" panose="020F0502020204030204" pitchFamily="34" charset="0"/>
                <a:cs typeface="Times New Roman"/>
              </a:rPr>
              <a:t>All LEAs will need to adopt Social Studies materials by 2026. </a:t>
            </a:r>
            <a:endParaRPr lang="en-US" sz="2500" kern="1200">
              <a:solidFill>
                <a:schemeClr val="tx1"/>
              </a:solidFill>
            </a:endParaRPr>
          </a:p>
        </p:txBody>
      </p:sp>
    </p:spTree>
    <p:extLst>
      <p:ext uri="{BB962C8B-B14F-4D97-AF65-F5344CB8AC3E}">
        <p14:creationId xmlns:p14="http://schemas.microsoft.com/office/powerpoint/2010/main" val="230385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9DFE-2923-7E9A-90F8-06669FA3A204}"/>
              </a:ext>
            </a:extLst>
          </p:cNvPr>
          <p:cNvSpPr>
            <a:spLocks noGrp="1"/>
          </p:cNvSpPr>
          <p:nvPr>
            <p:ph type="title"/>
          </p:nvPr>
        </p:nvSpPr>
        <p:spPr/>
        <p:txBody>
          <a:bodyPr/>
          <a:lstStyle/>
          <a:p>
            <a:r>
              <a:rPr lang="en-US"/>
              <a:t>ELA &amp; Social Studies</a:t>
            </a:r>
          </a:p>
        </p:txBody>
      </p:sp>
      <p:sp>
        <p:nvSpPr>
          <p:cNvPr id="3" name="Slide Number Placeholder 2">
            <a:extLst>
              <a:ext uri="{FF2B5EF4-FFF2-40B4-BE49-F238E27FC236}">
                <a16:creationId xmlns:a16="http://schemas.microsoft.com/office/drawing/2014/main" id="{70A47529-CB44-1B81-1704-FDC08669FA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27</a:t>
            </a:fld>
            <a:endParaRPr lang="en-US"/>
          </a:p>
        </p:txBody>
      </p:sp>
      <p:graphicFrame>
        <p:nvGraphicFramePr>
          <p:cNvPr id="4" name="Table 3">
            <a:extLst>
              <a:ext uri="{FF2B5EF4-FFF2-40B4-BE49-F238E27FC236}">
                <a16:creationId xmlns:a16="http://schemas.microsoft.com/office/drawing/2014/main" id="{EB9C46C9-F57A-4785-E59D-3802838B5BC9}"/>
              </a:ext>
            </a:extLst>
          </p:cNvPr>
          <p:cNvGraphicFramePr>
            <a:graphicFrameLocks noGrp="1"/>
          </p:cNvGraphicFramePr>
          <p:nvPr/>
        </p:nvGraphicFramePr>
        <p:xfrm>
          <a:off x="692425" y="1169813"/>
          <a:ext cx="10807149" cy="4734560"/>
        </p:xfrm>
        <a:graphic>
          <a:graphicData uri="http://schemas.openxmlformats.org/drawingml/2006/table">
            <a:tbl>
              <a:tblPr firstRow="1" bandRow="1">
                <a:tableStyleId>{EB67ED1A-1EA5-4360-81CE-89CE48E10C38}</a:tableStyleId>
              </a:tblPr>
              <a:tblGrid>
                <a:gridCol w="2696818">
                  <a:extLst>
                    <a:ext uri="{9D8B030D-6E8A-4147-A177-3AD203B41FA5}">
                      <a16:colId xmlns:a16="http://schemas.microsoft.com/office/drawing/2014/main" val="4106852248"/>
                    </a:ext>
                  </a:extLst>
                </a:gridCol>
                <a:gridCol w="4121426">
                  <a:extLst>
                    <a:ext uri="{9D8B030D-6E8A-4147-A177-3AD203B41FA5}">
                      <a16:colId xmlns:a16="http://schemas.microsoft.com/office/drawing/2014/main" val="3747806141"/>
                    </a:ext>
                  </a:extLst>
                </a:gridCol>
                <a:gridCol w="3988905">
                  <a:extLst>
                    <a:ext uri="{9D8B030D-6E8A-4147-A177-3AD203B41FA5}">
                      <a16:colId xmlns:a16="http://schemas.microsoft.com/office/drawing/2014/main" val="2997041597"/>
                    </a:ext>
                  </a:extLst>
                </a:gridCol>
              </a:tblGrid>
              <a:tr h="557874">
                <a:tc>
                  <a:txBody>
                    <a:bodyPr/>
                    <a:lstStyle/>
                    <a:p>
                      <a:pPr algn="ctr"/>
                      <a:r>
                        <a:rPr lang="en-US" sz="1800" b="1" dirty="0"/>
                        <a:t>Middle School 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1" dirty="0"/>
                        <a:t>Social Studies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1" dirty="0"/>
                        <a:t>ELA HQCM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105778117"/>
                  </a:ext>
                </a:extLst>
              </a:tr>
              <a:tr h="1704191">
                <a:tc>
                  <a:txBody>
                    <a:bodyPr/>
                    <a:lstStyle/>
                    <a:p>
                      <a:r>
                        <a:rPr lang="en-US" sz="1800" b="1" dirty="0"/>
                        <a:t>Example 1: 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rtl="0"/>
                      <a:r>
                        <a:rPr lang="en-US" sz="1800" b="1" i="0" u="none" strike="noStrike" cap="none" dirty="0">
                          <a:solidFill>
                            <a:srgbClr val="000000"/>
                          </a:solidFill>
                          <a:effectLst/>
                          <a:latin typeface="Libre Franklin" pitchFamily="2" charset="0"/>
                          <a:ea typeface="Arial"/>
                          <a:cs typeface="Arial"/>
                          <a:sym typeface="Arial"/>
                        </a:rPr>
                        <a:t>Grade 7, Standard 7.6.2: World War II</a:t>
                      </a:r>
                      <a:endParaRPr lang="en-US" sz="1800" b="1" i="0" u="none" strike="noStrike" cap="none" dirty="0">
                        <a:solidFill>
                          <a:srgbClr val="000000"/>
                        </a:solidFill>
                        <a:effectLst/>
                        <a:latin typeface="Libre Franklin" pitchFamily="2" charset="0"/>
                        <a:cs typeface="Arial"/>
                        <a:sym typeface="Arial"/>
                      </a:endParaRPr>
                    </a:p>
                    <a:p>
                      <a:pPr rtl="0"/>
                      <a:r>
                        <a:rPr lang="en-US" sz="1800" b="0" i="0" u="none" strike="noStrike" cap="none" dirty="0">
                          <a:solidFill>
                            <a:srgbClr val="000000"/>
                          </a:solidFill>
                          <a:effectLst/>
                          <a:latin typeface="Libre Franklin" pitchFamily="2" charset="0"/>
                          <a:ea typeface="Arial"/>
                          <a:cs typeface="Arial"/>
                          <a:sym typeface="Arial"/>
                        </a:rPr>
                        <a:t>Students argue the global impacts of the cause, course, and consequences of World War II </a:t>
                      </a:r>
                      <a:endParaRPr lang="en-US" sz="1800" b="0" i="0" u="none" strike="noStrike" cap="none" dirty="0">
                        <a:solidFill>
                          <a:srgbClr val="000000"/>
                        </a:solidFill>
                        <a:effectLst/>
                        <a:latin typeface="Libre Franklin" pitchFamily="2" charset="0"/>
                        <a:cs typeface="Arial"/>
                        <a:sym typeface="Arial"/>
                      </a:endParaRPr>
                    </a:p>
                    <a:p>
                      <a:endParaRPr lang="en-US"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rtl="0"/>
                      <a:r>
                        <a:rPr lang="en-US" sz="1800" b="1" i="0" u="none" strike="noStrike" cap="none" dirty="0">
                          <a:solidFill>
                            <a:srgbClr val="000000"/>
                          </a:solidFill>
                          <a:effectLst/>
                          <a:latin typeface="Libre Franklin" pitchFamily="2" charset="0"/>
                          <a:ea typeface="Arial"/>
                          <a:cs typeface="Arial"/>
                          <a:sym typeface="Arial"/>
                        </a:rPr>
                        <a:t>Grade 7, Wit and Wisdom: Americans All</a:t>
                      </a:r>
                      <a:endParaRPr lang="en-US" sz="1800" b="1" i="0" u="none" strike="noStrike" cap="none" dirty="0">
                        <a:solidFill>
                          <a:srgbClr val="000000"/>
                        </a:solidFill>
                        <a:effectLst/>
                        <a:latin typeface="Libre Franklin" pitchFamily="2" charset="0"/>
                        <a:cs typeface="Arial"/>
                        <a:sym typeface="Arial"/>
                      </a:endParaRPr>
                    </a:p>
                    <a:p>
                      <a:pPr rtl="0"/>
                      <a:r>
                        <a:rPr lang="en-US" sz="1800" b="0" i="0" u="none" strike="noStrike" cap="none" dirty="0">
                          <a:solidFill>
                            <a:srgbClr val="000000"/>
                          </a:solidFill>
                          <a:effectLst/>
                          <a:latin typeface="Libre Franklin" pitchFamily="2" charset="0"/>
                          <a:ea typeface="Arial"/>
                          <a:cs typeface="Arial"/>
                          <a:sym typeface="Arial"/>
                        </a:rPr>
                        <a:t>Students analyze how the events of World War II affected various populations</a:t>
                      </a:r>
                      <a:endParaRPr lang="en-US" sz="1800" b="0" i="0" u="none" strike="noStrike" cap="none" dirty="0">
                        <a:solidFill>
                          <a:srgbClr val="000000"/>
                        </a:solidFill>
                        <a:effectLst/>
                        <a:latin typeface="Libre Franklin" pitchFamily="2" charset="0"/>
                        <a:cs typeface="Arial"/>
                        <a:sym typeface="Arial"/>
                      </a:endParaRPr>
                    </a:p>
                    <a:p>
                      <a:endParaRPr lang="en-US"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94235452"/>
                  </a:ext>
                </a:extLst>
              </a:tr>
              <a:tr h="2292634">
                <a:tc>
                  <a:txBody>
                    <a:bodyPr/>
                    <a:lstStyle/>
                    <a:p>
                      <a:r>
                        <a:rPr lang="en-US" sz="1800" b="1" dirty="0"/>
                        <a:t>Example 2: </a:t>
                      </a:r>
                    </a:p>
                    <a:p>
                      <a:r>
                        <a:rPr lang="en-US" sz="1800" b="1" dirty="0"/>
                        <a:t>Non-connection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R="0" algn="l" rtl="0" fontAlgn="t">
                        <a:lnSpc>
                          <a:spcPct val="100000"/>
                        </a:lnSpc>
                        <a:spcBef>
                          <a:spcPts val="0"/>
                        </a:spcBef>
                        <a:spcAft>
                          <a:spcPts val="0"/>
                        </a:spcAft>
                        <a:buClr>
                          <a:srgbClr val="000000"/>
                        </a:buClr>
                        <a:buFont typeface="Arial"/>
                      </a:pPr>
                      <a:r>
                        <a:rPr lang="en-US" sz="1800" b="1" i="0" u="none" strike="noStrike" cap="none" dirty="0">
                          <a:solidFill>
                            <a:srgbClr val="000000"/>
                          </a:solidFill>
                          <a:effectLst/>
                          <a:latin typeface="Libre Franklin" pitchFamily="2" charset="0"/>
                          <a:cs typeface="Arial"/>
                          <a:sym typeface="Arial"/>
                        </a:rPr>
                        <a:t>Grade 6, Standard 6.4.2: Spread of Ideas and Social Transformations</a:t>
                      </a:r>
                    </a:p>
                    <a:p>
                      <a:pPr marR="0" algn="l" rtl="0" fontAlgn="t">
                        <a:lnSpc>
                          <a:spcPct val="100000"/>
                        </a:lnSpc>
                        <a:spcBef>
                          <a:spcPts val="0"/>
                        </a:spcBef>
                        <a:spcAft>
                          <a:spcPts val="0"/>
                        </a:spcAft>
                        <a:buClr>
                          <a:srgbClr val="000000"/>
                        </a:buClr>
                        <a:buFont typeface="Arial"/>
                      </a:pPr>
                      <a:r>
                        <a:rPr lang="en-US" sz="1800" b="0" i="0" u="none" strike="noStrike" cap="none" dirty="0">
                          <a:solidFill>
                            <a:srgbClr val="000000"/>
                          </a:solidFill>
                          <a:effectLst/>
                          <a:latin typeface="Libre Franklin" pitchFamily="2" charset="0"/>
                          <a:cs typeface="Arial"/>
                          <a:sym typeface="Arial"/>
                        </a:rPr>
                        <a:t>Students argue the impacts of the cultural, intellectual, political, economic, and environmental changes happening across Africa, Europe, and Asia from 1200-350 BCE</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R="0" algn="l" rtl="0" fontAlgn="t">
                        <a:lnSpc>
                          <a:spcPct val="100000"/>
                        </a:lnSpc>
                        <a:spcBef>
                          <a:spcPts val="0"/>
                        </a:spcBef>
                        <a:spcAft>
                          <a:spcPts val="0"/>
                        </a:spcAft>
                        <a:buClr>
                          <a:srgbClr val="000000"/>
                        </a:buClr>
                        <a:buFont typeface="Arial"/>
                      </a:pPr>
                      <a:r>
                        <a:rPr lang="en-US" sz="1800" b="1" i="0" u="none" strike="noStrike" cap="none" dirty="0">
                          <a:solidFill>
                            <a:srgbClr val="000000"/>
                          </a:solidFill>
                          <a:effectLst/>
                          <a:latin typeface="Libre Franklin" pitchFamily="2" charset="0"/>
                          <a:cs typeface="Arial"/>
                          <a:sym typeface="Arial"/>
                        </a:rPr>
                        <a:t>Grade 6, Into Literature, Unit 5: Never Give Up</a:t>
                      </a:r>
                    </a:p>
                    <a:p>
                      <a:pPr marR="0" algn="l" rtl="0" fontAlgn="t">
                        <a:lnSpc>
                          <a:spcPct val="100000"/>
                        </a:lnSpc>
                        <a:spcBef>
                          <a:spcPts val="0"/>
                        </a:spcBef>
                        <a:spcAft>
                          <a:spcPts val="0"/>
                        </a:spcAft>
                        <a:buClr>
                          <a:srgbClr val="000000"/>
                        </a:buClr>
                        <a:buFont typeface="Arial"/>
                      </a:pPr>
                      <a:r>
                        <a:rPr lang="en-US" sz="1800" b="0" i="0" u="none" strike="noStrike" cap="none" dirty="0">
                          <a:solidFill>
                            <a:srgbClr val="000000"/>
                          </a:solidFill>
                          <a:effectLst/>
                          <a:latin typeface="Libre Franklin" pitchFamily="2" charset="0"/>
                          <a:cs typeface="Arial"/>
                          <a:sym typeface="Arial"/>
                        </a:rPr>
                        <a:t>Students read I Am Malala to identify evidence to support how Malala Yousafzai impacted change in her community</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374601167"/>
                  </a:ext>
                </a:extLst>
              </a:tr>
            </a:tbl>
          </a:graphicData>
        </a:graphic>
      </p:graphicFrame>
    </p:spTree>
    <p:extLst>
      <p:ext uri="{BB962C8B-B14F-4D97-AF65-F5344CB8AC3E}">
        <p14:creationId xmlns:p14="http://schemas.microsoft.com/office/powerpoint/2010/main" val="306212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4EA0-C046-D2F1-44D3-28ACA2151B9F}"/>
              </a:ext>
            </a:extLst>
          </p:cNvPr>
          <p:cNvSpPr>
            <a:spLocks noGrp="1"/>
          </p:cNvSpPr>
          <p:nvPr>
            <p:ph type="title"/>
          </p:nvPr>
        </p:nvSpPr>
        <p:spPr/>
        <p:txBody>
          <a:bodyPr/>
          <a:lstStyle/>
          <a:p>
            <a:r>
              <a:rPr lang="en-US" dirty="0"/>
              <a:t>ELA &amp; Social Studies</a:t>
            </a:r>
          </a:p>
          <a:p>
            <a:endParaRPr lang="en-US" dirty="0"/>
          </a:p>
        </p:txBody>
      </p:sp>
      <p:sp>
        <p:nvSpPr>
          <p:cNvPr id="3" name="Slide Number Placeholder 2">
            <a:extLst>
              <a:ext uri="{FF2B5EF4-FFF2-40B4-BE49-F238E27FC236}">
                <a16:creationId xmlns:a16="http://schemas.microsoft.com/office/drawing/2014/main" id="{4280A0D9-680C-AA68-D34A-D0EDC8FA19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28</a:t>
            </a:fld>
            <a:endParaRPr lang="en-US"/>
          </a:p>
        </p:txBody>
      </p:sp>
      <p:sp>
        <p:nvSpPr>
          <p:cNvPr id="4" name="Text Placeholder 3">
            <a:extLst>
              <a:ext uri="{FF2B5EF4-FFF2-40B4-BE49-F238E27FC236}">
                <a16:creationId xmlns:a16="http://schemas.microsoft.com/office/drawing/2014/main" id="{CB784ACC-4DFD-977E-8E9C-EFB67CDC442A}"/>
              </a:ext>
            </a:extLst>
          </p:cNvPr>
          <p:cNvSpPr>
            <a:spLocks noGrp="1"/>
          </p:cNvSpPr>
          <p:nvPr>
            <p:ph type="body" idx="1"/>
          </p:nvPr>
        </p:nvSpPr>
        <p:spPr>
          <a:xfrm>
            <a:off x="208671" y="1579816"/>
            <a:ext cx="5103800" cy="3859692"/>
          </a:xfrm>
        </p:spPr>
        <p:txBody>
          <a:bodyPr/>
          <a:lstStyle/>
          <a:p>
            <a:r>
              <a:rPr lang="en-US" i="1" u="sng" dirty="0">
                <a:solidFill>
                  <a:srgbClr val="0000FF"/>
                </a:solidFill>
                <a:effectLst/>
                <a:latin typeface="Libre Franklin" pitchFamily="2" charset="0"/>
                <a:ea typeface="Calibri" panose="020F0502020204030204" pitchFamily="34" charset="0"/>
                <a:hlinkClick r:id="rId3"/>
              </a:rPr>
              <a:t>Connections Between RI Social Studies Standards and ELA HQCM</a:t>
            </a:r>
            <a:r>
              <a:rPr lang="en-US" i="1" dirty="0">
                <a:solidFill>
                  <a:schemeClr val="tx1"/>
                </a:solidFill>
                <a:latin typeface="Libre Franklin" pitchFamily="2" charset="0"/>
              </a:rPr>
              <a:t>:</a:t>
            </a:r>
          </a:p>
          <a:p>
            <a:pPr marL="1028700" lvl="1" indent="-342900">
              <a:buFont typeface="Calibri"/>
              <a:buChar char="-"/>
            </a:pPr>
            <a:r>
              <a:rPr lang="en-US" i="1" dirty="0">
                <a:solidFill>
                  <a:schemeClr val="tx1"/>
                </a:solidFill>
              </a:rPr>
              <a:t>Opportunities to connect ELA and Social Studies standards </a:t>
            </a:r>
          </a:p>
          <a:p>
            <a:pPr marL="1028700" lvl="1" indent="-342900">
              <a:buFont typeface="Calibri"/>
              <a:buChar char="-"/>
            </a:pPr>
            <a:r>
              <a:rPr lang="en-US" i="1" dirty="0">
                <a:solidFill>
                  <a:schemeClr val="tx1"/>
                </a:solidFill>
              </a:rPr>
              <a:t>Cross-curricular guiding questions</a:t>
            </a:r>
          </a:p>
          <a:p>
            <a:endParaRPr lang="en-US" i="1" dirty="0"/>
          </a:p>
        </p:txBody>
      </p:sp>
      <p:pic>
        <p:nvPicPr>
          <p:cNvPr id="9" name="Picture 8" descr="A close-up of a paper&#10;&#10;Description automatically generated">
            <a:extLst>
              <a:ext uri="{FF2B5EF4-FFF2-40B4-BE49-F238E27FC236}">
                <a16:creationId xmlns:a16="http://schemas.microsoft.com/office/drawing/2014/main" id="{37B57B06-9905-E3B9-2FCD-538919613650}"/>
              </a:ext>
            </a:extLst>
          </p:cNvPr>
          <p:cNvPicPr>
            <a:picLocks noChangeAspect="1"/>
          </p:cNvPicPr>
          <p:nvPr/>
        </p:nvPicPr>
        <p:blipFill rotWithShape="1">
          <a:blip r:embed="rId4"/>
          <a:srcRect l="3622" t="4566" r="6264"/>
          <a:stretch/>
        </p:blipFill>
        <p:spPr>
          <a:xfrm>
            <a:off x="5852160" y="188750"/>
            <a:ext cx="5842783" cy="5778058"/>
          </a:xfrm>
          <a:prstGeom prst="rect">
            <a:avLst/>
          </a:prstGeom>
          <a:effectLst>
            <a:outerShdw blurRad="50800" dist="38100" dir="2700000" algn="tl" rotWithShape="0">
              <a:prstClr val="black">
                <a:alpha val="40000"/>
              </a:prstClr>
            </a:outerShdw>
            <a:softEdge rad="38100"/>
          </a:effectLst>
        </p:spPr>
      </p:pic>
    </p:spTree>
    <p:extLst>
      <p:ext uri="{BB962C8B-B14F-4D97-AF65-F5344CB8AC3E}">
        <p14:creationId xmlns:p14="http://schemas.microsoft.com/office/powerpoint/2010/main" val="249893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F48B-345C-2563-5765-CE2D9E01B82F}"/>
              </a:ext>
            </a:extLst>
          </p:cNvPr>
          <p:cNvSpPr>
            <a:spLocks noGrp="1"/>
          </p:cNvSpPr>
          <p:nvPr>
            <p:ph type="title"/>
          </p:nvPr>
        </p:nvSpPr>
        <p:spPr>
          <a:xfrm>
            <a:off x="304800" y="172857"/>
            <a:ext cx="11582400" cy="701731"/>
          </a:xfrm>
        </p:spPr>
        <p:txBody>
          <a:bodyPr wrap="square" anchor="t">
            <a:noAutofit/>
          </a:bodyPr>
          <a:lstStyle/>
          <a:p>
            <a:r>
              <a:rPr lang="en-US" sz="3200" dirty="0"/>
              <a:t>Implementing the Required Civics Project in Middle School</a:t>
            </a:r>
          </a:p>
        </p:txBody>
      </p:sp>
      <p:sp>
        <p:nvSpPr>
          <p:cNvPr id="3" name="Slide Number Placeholder 2">
            <a:extLst>
              <a:ext uri="{FF2B5EF4-FFF2-40B4-BE49-F238E27FC236}">
                <a16:creationId xmlns:a16="http://schemas.microsoft.com/office/drawing/2014/main" id="{8872CB58-2F2C-AA70-37C6-0115AFCA5D1F}"/>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29</a:t>
            </a:fld>
            <a:endParaRPr lang="en-US" sz="1200"/>
          </a:p>
        </p:txBody>
      </p:sp>
      <p:sp>
        <p:nvSpPr>
          <p:cNvPr id="4" name="Text Placeholder 3">
            <a:extLst>
              <a:ext uri="{FF2B5EF4-FFF2-40B4-BE49-F238E27FC236}">
                <a16:creationId xmlns:a16="http://schemas.microsoft.com/office/drawing/2014/main" id="{28035841-1D85-5F3E-FC98-5E671F3EBAB8}"/>
              </a:ext>
            </a:extLst>
          </p:cNvPr>
          <p:cNvSpPr>
            <a:spLocks noGrp="1"/>
          </p:cNvSpPr>
          <p:nvPr>
            <p:ph type="body" idx="1"/>
          </p:nvPr>
        </p:nvSpPr>
        <p:spPr>
          <a:xfrm>
            <a:off x="304800" y="1201737"/>
            <a:ext cx="5486400" cy="4454525"/>
          </a:xfrm>
        </p:spPr>
        <p:txBody>
          <a:bodyPr wrap="square" anchor="t">
            <a:normAutofit/>
          </a:bodyPr>
          <a:lstStyle/>
          <a:p>
            <a:pPr marL="571500" indent="-342900">
              <a:buFont typeface="Arial" panose="020B0604020202020204" pitchFamily="34" charset="0"/>
              <a:buChar char="•"/>
            </a:pPr>
            <a:r>
              <a:rPr lang="en-US" sz="2000" dirty="0">
                <a:solidFill>
                  <a:schemeClr val="tx1"/>
                </a:solidFill>
                <a:ea typeface="Verdana"/>
                <a:hlinkClick r:id="rId3"/>
              </a:rPr>
              <a:t>Civics Literacy Act </a:t>
            </a:r>
            <a:r>
              <a:rPr lang="en-US" sz="2000" dirty="0">
                <a:solidFill>
                  <a:schemeClr val="tx1"/>
                </a:solidFill>
                <a:ea typeface="Verdana"/>
              </a:rPr>
              <a:t>requires a student-led civics project in either middle or high school</a:t>
            </a:r>
          </a:p>
          <a:p>
            <a:pPr marL="228600" indent="0"/>
            <a:endParaRPr lang="en-US" sz="2000" dirty="0">
              <a:solidFill>
                <a:schemeClr val="tx1"/>
              </a:solidFill>
              <a:ea typeface="Verdana"/>
            </a:endParaRPr>
          </a:p>
          <a:p>
            <a:pPr marL="571500" indent="-342900">
              <a:buFont typeface="Arial" panose="020B0604020202020204" pitchFamily="34" charset="0"/>
              <a:buChar char="•"/>
            </a:pPr>
            <a:r>
              <a:rPr lang="en-US" sz="2000" dirty="0">
                <a:solidFill>
                  <a:schemeClr val="tx1"/>
                </a:solidFill>
                <a:ea typeface="Verdana"/>
              </a:rPr>
              <a:t>RIDE recommends that LEAs require the project in grade 8 given the content</a:t>
            </a:r>
          </a:p>
          <a:p>
            <a:pPr marL="228600" indent="0"/>
            <a:endParaRPr lang="en-US" sz="2000" dirty="0">
              <a:solidFill>
                <a:schemeClr val="tx1"/>
              </a:solidFill>
              <a:ea typeface="Verdana"/>
            </a:endParaRPr>
          </a:p>
          <a:p>
            <a:pPr marL="571500" indent="-342900">
              <a:buFont typeface="Arial" panose="020B0604020202020204" pitchFamily="34" charset="0"/>
              <a:buChar char="•"/>
            </a:pPr>
            <a:r>
              <a:rPr lang="en-US" sz="2000" dirty="0">
                <a:solidFill>
                  <a:schemeClr val="tx1"/>
                </a:solidFill>
                <a:ea typeface="Verdana"/>
              </a:rPr>
              <a:t>RIDE recommends the project is also offered with a high school Civics course </a:t>
            </a:r>
          </a:p>
        </p:txBody>
      </p:sp>
      <p:pic>
        <p:nvPicPr>
          <p:cNvPr id="6" name="Picture 5">
            <a:extLst>
              <a:ext uri="{FF2B5EF4-FFF2-40B4-BE49-F238E27FC236}">
                <a16:creationId xmlns:a16="http://schemas.microsoft.com/office/drawing/2014/main" id="{666305A5-5871-E958-EAE1-779AD7D0227B}"/>
              </a:ext>
            </a:extLst>
          </p:cNvPr>
          <p:cNvPicPr>
            <a:picLocks noChangeAspect="1"/>
          </p:cNvPicPr>
          <p:nvPr/>
        </p:nvPicPr>
        <p:blipFill rotWithShape="1">
          <a:blip r:embed="rId4"/>
          <a:srcRect l="2817" r="24177" b="-1"/>
          <a:stretch/>
        </p:blipFill>
        <p:spPr>
          <a:xfrm>
            <a:off x="6099048" y="874587"/>
            <a:ext cx="5788152" cy="4920709"/>
          </a:xfrm>
          <a:prstGeom prst="rect">
            <a:avLst/>
          </a:prstGeom>
          <a:noFill/>
          <a:ln>
            <a:noFill/>
          </a:ln>
        </p:spPr>
      </p:pic>
    </p:spTree>
    <p:extLst>
      <p:ext uri="{BB962C8B-B14F-4D97-AF65-F5344CB8AC3E}">
        <p14:creationId xmlns:p14="http://schemas.microsoft.com/office/powerpoint/2010/main" val="391551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3B38-AAA4-6BF0-3899-E9813AECA3C3}"/>
              </a:ext>
            </a:extLst>
          </p:cNvPr>
          <p:cNvSpPr>
            <a:spLocks noGrp="1"/>
          </p:cNvSpPr>
          <p:nvPr>
            <p:ph type="title"/>
          </p:nvPr>
        </p:nvSpPr>
        <p:spPr/>
        <p:txBody>
          <a:bodyPr/>
          <a:lstStyle/>
          <a:p>
            <a:r>
              <a:rPr lang="en-US" dirty="0"/>
              <a:t>Section 1</a:t>
            </a:r>
          </a:p>
        </p:txBody>
      </p:sp>
      <p:sp>
        <p:nvSpPr>
          <p:cNvPr id="3" name="Text Placeholder 2">
            <a:extLst>
              <a:ext uri="{FF2B5EF4-FFF2-40B4-BE49-F238E27FC236}">
                <a16:creationId xmlns:a16="http://schemas.microsoft.com/office/drawing/2014/main" id="{03D23E7C-FA4F-F6C7-A799-1DB6FD94F834}"/>
              </a:ext>
            </a:extLst>
          </p:cNvPr>
          <p:cNvSpPr>
            <a:spLocks noGrp="1"/>
          </p:cNvSpPr>
          <p:nvPr>
            <p:ph type="body" idx="1"/>
          </p:nvPr>
        </p:nvSpPr>
        <p:spPr>
          <a:xfrm>
            <a:off x="2371060" y="3589021"/>
            <a:ext cx="7421526" cy="1581912"/>
          </a:xfrm>
        </p:spPr>
        <p:txBody>
          <a:bodyPr/>
          <a:lstStyle/>
          <a:p>
            <a:r>
              <a:rPr lang="en-US" sz="2800" dirty="0">
                <a:latin typeface="Libre Franklin" pitchFamily="2" charset="0"/>
              </a:rPr>
              <a:t>Introduction</a:t>
            </a:r>
            <a:endParaRPr lang="en-US" dirty="0"/>
          </a:p>
        </p:txBody>
      </p:sp>
    </p:spTree>
    <p:extLst>
      <p:ext uri="{BB962C8B-B14F-4D97-AF65-F5344CB8AC3E}">
        <p14:creationId xmlns:p14="http://schemas.microsoft.com/office/powerpoint/2010/main" val="2148619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FE57-8341-BDAD-707A-125DC574DC6F}"/>
              </a:ext>
            </a:extLst>
          </p:cNvPr>
          <p:cNvSpPr>
            <a:spLocks noGrp="1"/>
          </p:cNvSpPr>
          <p:nvPr>
            <p:ph type="title"/>
          </p:nvPr>
        </p:nvSpPr>
        <p:spPr>
          <a:xfrm>
            <a:off x="2049517" y="1822430"/>
            <a:ext cx="8213835" cy="1311128"/>
          </a:xfrm>
        </p:spPr>
        <p:txBody>
          <a:bodyPr/>
          <a:lstStyle/>
          <a:p>
            <a:r>
              <a:rPr lang="en-US" dirty="0"/>
              <a:t>Implementing the </a:t>
            </a:r>
            <a:r>
              <a:rPr lang="en-US" i="1" dirty="0"/>
              <a:t>Standards</a:t>
            </a:r>
            <a:r>
              <a:rPr lang="en-US" dirty="0"/>
              <a:t> in High School</a:t>
            </a:r>
            <a:br>
              <a:rPr lang="en-US" dirty="0"/>
            </a:br>
            <a:endParaRPr lang="en-US" dirty="0"/>
          </a:p>
        </p:txBody>
      </p:sp>
    </p:spTree>
    <p:extLst>
      <p:ext uri="{BB962C8B-B14F-4D97-AF65-F5344CB8AC3E}">
        <p14:creationId xmlns:p14="http://schemas.microsoft.com/office/powerpoint/2010/main" val="243522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E689-CCF3-22E0-4F65-77B2B69A9BDA}"/>
              </a:ext>
            </a:extLst>
          </p:cNvPr>
          <p:cNvSpPr>
            <a:spLocks noGrp="1"/>
          </p:cNvSpPr>
          <p:nvPr>
            <p:ph type="title"/>
          </p:nvPr>
        </p:nvSpPr>
        <p:spPr/>
        <p:txBody>
          <a:bodyPr/>
          <a:lstStyle/>
          <a:p>
            <a:r>
              <a:rPr lang="en-US" sz="3500" dirty="0"/>
              <a:t>High School Social Studies Course Content Standards</a:t>
            </a:r>
          </a:p>
        </p:txBody>
      </p:sp>
      <p:sp>
        <p:nvSpPr>
          <p:cNvPr id="3" name="Slide Number Placeholder 2">
            <a:extLst>
              <a:ext uri="{FF2B5EF4-FFF2-40B4-BE49-F238E27FC236}">
                <a16:creationId xmlns:a16="http://schemas.microsoft.com/office/drawing/2014/main" id="{0B90E943-34CE-8102-541B-9FDDBB31C47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31</a:t>
            </a:fld>
            <a:endParaRPr lang="en-US"/>
          </a:p>
        </p:txBody>
      </p:sp>
      <p:pic>
        <p:nvPicPr>
          <p:cNvPr id="9" name="Picture 8" descr="A screenshot of a school course&#10;&#10;Description automatically generated">
            <a:extLst>
              <a:ext uri="{FF2B5EF4-FFF2-40B4-BE49-F238E27FC236}">
                <a16:creationId xmlns:a16="http://schemas.microsoft.com/office/drawing/2014/main" id="{B1B0ED3A-351B-4A9B-63A6-D1555EBC9BDA}"/>
              </a:ext>
            </a:extLst>
          </p:cNvPr>
          <p:cNvPicPr>
            <a:picLocks noChangeAspect="1"/>
          </p:cNvPicPr>
          <p:nvPr/>
        </p:nvPicPr>
        <p:blipFill>
          <a:blip r:embed="rId3"/>
          <a:stretch>
            <a:fillRect/>
          </a:stretch>
        </p:blipFill>
        <p:spPr>
          <a:xfrm>
            <a:off x="3098326" y="938429"/>
            <a:ext cx="5995347" cy="5168403"/>
          </a:xfrm>
          <a:prstGeom prst="rect">
            <a:avLst/>
          </a:prstGeom>
        </p:spPr>
      </p:pic>
    </p:spTree>
    <p:extLst>
      <p:ext uri="{BB962C8B-B14F-4D97-AF65-F5344CB8AC3E}">
        <p14:creationId xmlns:p14="http://schemas.microsoft.com/office/powerpoint/2010/main" val="615075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A4EA-FDA7-3913-7716-9B6C4A2AA6FE}"/>
              </a:ext>
            </a:extLst>
          </p:cNvPr>
          <p:cNvSpPr>
            <a:spLocks noGrp="1"/>
          </p:cNvSpPr>
          <p:nvPr>
            <p:ph type="title"/>
          </p:nvPr>
        </p:nvSpPr>
        <p:spPr/>
        <p:txBody>
          <a:bodyPr/>
          <a:lstStyle/>
          <a:p>
            <a:r>
              <a:rPr lang="en-US" sz="3300" dirty="0"/>
              <a:t>Recommendations for High School Social Studies Credits</a:t>
            </a:r>
          </a:p>
        </p:txBody>
      </p:sp>
      <p:sp>
        <p:nvSpPr>
          <p:cNvPr id="3" name="Slide Number Placeholder 2">
            <a:extLst>
              <a:ext uri="{FF2B5EF4-FFF2-40B4-BE49-F238E27FC236}">
                <a16:creationId xmlns:a16="http://schemas.microsoft.com/office/drawing/2014/main" id="{4E7D4BEB-6DC5-DC55-5804-7F79A00A4C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32</a:t>
            </a:fld>
            <a:endParaRPr lang="en-US"/>
          </a:p>
        </p:txBody>
      </p:sp>
      <p:pic>
        <p:nvPicPr>
          <p:cNvPr id="7" name="Picture 6" descr="A screenshot of a computer screen&#10;&#10;Description automatically generated">
            <a:extLst>
              <a:ext uri="{FF2B5EF4-FFF2-40B4-BE49-F238E27FC236}">
                <a16:creationId xmlns:a16="http://schemas.microsoft.com/office/drawing/2014/main" id="{1012E97D-59AB-C673-4C72-F2F92310F3AF}"/>
              </a:ext>
            </a:extLst>
          </p:cNvPr>
          <p:cNvPicPr>
            <a:picLocks noChangeAspect="1"/>
          </p:cNvPicPr>
          <p:nvPr/>
        </p:nvPicPr>
        <p:blipFill>
          <a:blip r:embed="rId3"/>
          <a:stretch>
            <a:fillRect/>
          </a:stretch>
        </p:blipFill>
        <p:spPr>
          <a:xfrm>
            <a:off x="2831402" y="1070823"/>
            <a:ext cx="6529195" cy="4903614"/>
          </a:xfrm>
          <a:prstGeom prst="rect">
            <a:avLst/>
          </a:prstGeom>
        </p:spPr>
      </p:pic>
    </p:spTree>
    <p:extLst>
      <p:ext uri="{BB962C8B-B14F-4D97-AF65-F5344CB8AC3E}">
        <p14:creationId xmlns:p14="http://schemas.microsoft.com/office/powerpoint/2010/main" val="2541410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4170-9C7E-588F-A32D-0ACDC8DECE8F}"/>
              </a:ext>
            </a:extLst>
          </p:cNvPr>
          <p:cNvSpPr>
            <a:spLocks noGrp="1"/>
          </p:cNvSpPr>
          <p:nvPr>
            <p:ph type="title"/>
          </p:nvPr>
        </p:nvSpPr>
        <p:spPr/>
        <p:txBody>
          <a:bodyPr/>
          <a:lstStyle/>
          <a:p>
            <a:r>
              <a:rPr lang="en-US" sz="3300" dirty="0"/>
              <a:t>Recommendations for High School Social Studies Credits</a:t>
            </a:r>
          </a:p>
        </p:txBody>
      </p:sp>
      <p:sp>
        <p:nvSpPr>
          <p:cNvPr id="3" name="Slide Number Placeholder 2">
            <a:extLst>
              <a:ext uri="{FF2B5EF4-FFF2-40B4-BE49-F238E27FC236}">
                <a16:creationId xmlns:a16="http://schemas.microsoft.com/office/drawing/2014/main" id="{FC29FDA3-3315-3610-CE68-5BABED57CF1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33</a:t>
            </a:fld>
            <a:endParaRPr lang="en-US"/>
          </a:p>
        </p:txBody>
      </p:sp>
      <p:sp>
        <p:nvSpPr>
          <p:cNvPr id="5" name="Text Placeholder 4">
            <a:extLst>
              <a:ext uri="{FF2B5EF4-FFF2-40B4-BE49-F238E27FC236}">
                <a16:creationId xmlns:a16="http://schemas.microsoft.com/office/drawing/2014/main" id="{681B7722-2157-0EA5-E6B1-74CC2993DF9C}"/>
              </a:ext>
            </a:extLst>
          </p:cNvPr>
          <p:cNvSpPr>
            <a:spLocks noGrp="1"/>
          </p:cNvSpPr>
          <p:nvPr>
            <p:ph type="body" idx="2"/>
          </p:nvPr>
        </p:nvSpPr>
        <p:spPr>
          <a:xfrm>
            <a:off x="304800" y="1405298"/>
            <a:ext cx="11582400" cy="3703320"/>
          </a:xfrm>
        </p:spPr>
        <p:txBody>
          <a:bodyPr/>
          <a:lstStyle/>
          <a:p>
            <a:pPr marL="514350" indent="-285750">
              <a:buSzPct val="300000"/>
              <a:buBlip>
                <a:blip r:embed="rId3">
                  <a:extLst>
                    <a:ext uri="{96DAC541-7B7A-43D3-8B79-37D633B846F1}">
                      <asvg:svgBlip xmlns:asvg="http://schemas.microsoft.com/office/drawing/2016/SVG/main" r:embed="rId4"/>
                    </a:ext>
                  </a:extLst>
                </a:blip>
              </a:buBlip>
            </a:pPr>
            <a:r>
              <a:rPr lang="en-US" sz="1800" b="1" i="1" dirty="0">
                <a:solidFill>
                  <a:srgbClr val="1E497F"/>
                </a:solidFill>
                <a:effectLst/>
                <a:latin typeface="Libre Franklin" pitchFamily="2" charset="0"/>
                <a:ea typeface="Calibri" panose="020F0502020204030204" pitchFamily="34" charset="0"/>
              </a:rPr>
              <a:t>   One Credit Through United States History - </a:t>
            </a:r>
            <a:r>
              <a:rPr lang="en-US" sz="1800" dirty="0">
                <a:effectLst/>
                <a:latin typeface="Libre Franklin" pitchFamily="2" charset="0"/>
                <a:ea typeface="Calibri" panose="020F0502020204030204" pitchFamily="34" charset="0"/>
              </a:rPr>
              <a:t>LEAs consider requiring US History II (SCED 04103) as 	the course to fulfill the recommended high school United States history credit</a:t>
            </a:r>
          </a:p>
          <a:p>
            <a:pPr marL="228600" indent="0">
              <a:buSzPct val="150000"/>
            </a:pPr>
            <a:endParaRPr lang="en-US" sz="1800" dirty="0">
              <a:effectLst/>
              <a:latin typeface="Libre Franklin" pitchFamily="2" charset="0"/>
              <a:ea typeface="Calibri" panose="020F0502020204030204" pitchFamily="34" charset="0"/>
            </a:endParaRPr>
          </a:p>
          <a:p>
            <a:pPr marL="514350" indent="-285750">
              <a:buSzPct val="300000"/>
              <a:buBlip>
                <a:blip r:embed="rId5">
                  <a:extLst>
                    <a:ext uri="{96DAC541-7B7A-43D3-8B79-37D633B846F1}">
                      <asvg:svgBlip xmlns:asvg="http://schemas.microsoft.com/office/drawing/2016/SVG/main" r:embed="rId6"/>
                    </a:ext>
                  </a:extLst>
                </a:blip>
              </a:buBlip>
            </a:pPr>
            <a:r>
              <a:rPr lang="en-US" sz="2000" b="1" i="1" dirty="0">
                <a:solidFill>
                  <a:srgbClr val="1E497F"/>
                </a:solidFill>
                <a:latin typeface="Libre Franklin" pitchFamily="2" charset="0"/>
              </a:rPr>
              <a:t>  One Credit Through World History - </a:t>
            </a:r>
            <a:r>
              <a:rPr lang="en-US" sz="2000" dirty="0">
                <a:latin typeface="Libre Franklin" pitchFamily="2" charset="0"/>
              </a:rPr>
              <a:t>LEAs consider requiring World History II (SCED 		04053) as the course to fulfill the world history credit</a:t>
            </a:r>
          </a:p>
          <a:p>
            <a:pPr marL="228600" indent="0">
              <a:buSzPct val="150000"/>
            </a:pPr>
            <a:endParaRPr lang="en-US" sz="1800" dirty="0">
              <a:latin typeface="Libre Franklin" pitchFamily="2" charset="0"/>
            </a:endParaRPr>
          </a:p>
          <a:p>
            <a:pPr marL="514350" indent="-285750">
              <a:buSzPct val="300000"/>
              <a:buBlip>
                <a:blip r:embed="rId7">
                  <a:extLst>
                    <a:ext uri="{96DAC541-7B7A-43D3-8B79-37D633B846F1}">
                      <asvg:svgBlip xmlns:asvg="http://schemas.microsoft.com/office/drawing/2016/SVG/main" r:embed="rId8"/>
                    </a:ext>
                  </a:extLst>
                </a:blip>
              </a:buBlip>
            </a:pPr>
            <a:r>
              <a:rPr lang="en-US" sz="1800" b="1" i="1" dirty="0">
                <a:solidFill>
                  <a:srgbClr val="1E497F"/>
                </a:solidFill>
                <a:latin typeface="Libre Franklin" pitchFamily="2" charset="0"/>
              </a:rPr>
              <a:t>   Additional Social Studies Courses – </a:t>
            </a:r>
            <a:r>
              <a:rPr lang="en-US" sz="1800" dirty="0">
                <a:latin typeface="Libre Franklin" pitchFamily="2" charset="0"/>
              </a:rPr>
              <a:t>LEAs provide a number of a number of social studies courses 	for students to choose from to fulfill the third required credit (based on SCED Codes subject code 	04)</a:t>
            </a:r>
          </a:p>
          <a:p>
            <a:pPr marL="228600" indent="0">
              <a:buSzPct val="150000"/>
            </a:pPr>
            <a:endParaRPr lang="en-US" sz="1800" dirty="0">
              <a:latin typeface="Libre Franklin" pitchFamily="2" charset="0"/>
            </a:endParaRPr>
          </a:p>
          <a:p>
            <a:pPr marL="514350" indent="-285750">
              <a:buSzPct val="300000"/>
              <a:buBlip>
                <a:blip r:embed="rId9">
                  <a:extLst>
                    <a:ext uri="{96DAC541-7B7A-43D3-8B79-37D633B846F1}">
                      <asvg:svgBlip xmlns:asvg="http://schemas.microsoft.com/office/drawing/2016/SVG/main" r:embed="rId10"/>
                    </a:ext>
                  </a:extLst>
                </a:blip>
              </a:buBlip>
            </a:pPr>
            <a:r>
              <a:rPr lang="en-US" sz="1800" b="1" i="1" dirty="0">
                <a:solidFill>
                  <a:srgbClr val="1E497F"/>
                </a:solidFill>
                <a:latin typeface="Libre Franklin" pitchFamily="2" charset="0"/>
              </a:rPr>
              <a:t>   Civics - </a:t>
            </a:r>
            <a:r>
              <a:rPr lang="en-US" sz="1800" dirty="0">
                <a:latin typeface="Libre Franklin" pitchFamily="2" charset="0"/>
              </a:rPr>
              <a:t>LEAs offer a stand-alone Civics course (SCED 04151, 04161) in high school</a:t>
            </a:r>
          </a:p>
          <a:p>
            <a:endParaRPr lang="en-US" sz="1800" b="1" i="1" dirty="0">
              <a:solidFill>
                <a:srgbClr val="1E497F"/>
              </a:solidFill>
              <a:effectLst/>
              <a:latin typeface="Libre Franklin" pitchFamily="2" charset="0"/>
            </a:endParaRPr>
          </a:p>
        </p:txBody>
      </p:sp>
    </p:spTree>
    <p:extLst>
      <p:ext uri="{BB962C8B-B14F-4D97-AF65-F5344CB8AC3E}">
        <p14:creationId xmlns:p14="http://schemas.microsoft.com/office/powerpoint/2010/main" val="1434235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F48B-345C-2563-5765-CE2D9E01B82F}"/>
              </a:ext>
            </a:extLst>
          </p:cNvPr>
          <p:cNvSpPr>
            <a:spLocks noGrp="1"/>
          </p:cNvSpPr>
          <p:nvPr>
            <p:ph type="title"/>
          </p:nvPr>
        </p:nvSpPr>
        <p:spPr>
          <a:xfrm>
            <a:off x="304800" y="172857"/>
            <a:ext cx="11582400" cy="701731"/>
          </a:xfrm>
        </p:spPr>
        <p:txBody>
          <a:bodyPr wrap="square" anchor="t">
            <a:noAutofit/>
          </a:bodyPr>
          <a:lstStyle/>
          <a:p>
            <a:r>
              <a:rPr lang="en-US" sz="3200" dirty="0"/>
              <a:t>Implementing the Required Civics Project in High School</a:t>
            </a:r>
          </a:p>
        </p:txBody>
      </p:sp>
      <p:sp>
        <p:nvSpPr>
          <p:cNvPr id="3" name="Slide Number Placeholder 2">
            <a:extLst>
              <a:ext uri="{FF2B5EF4-FFF2-40B4-BE49-F238E27FC236}">
                <a16:creationId xmlns:a16="http://schemas.microsoft.com/office/drawing/2014/main" id="{8872CB58-2F2C-AA70-37C6-0115AFCA5D1F}"/>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34</a:t>
            </a:fld>
            <a:endParaRPr lang="en-US" sz="1200"/>
          </a:p>
        </p:txBody>
      </p:sp>
      <p:sp>
        <p:nvSpPr>
          <p:cNvPr id="4" name="Text Placeholder 3">
            <a:extLst>
              <a:ext uri="{FF2B5EF4-FFF2-40B4-BE49-F238E27FC236}">
                <a16:creationId xmlns:a16="http://schemas.microsoft.com/office/drawing/2014/main" id="{28035841-1D85-5F3E-FC98-5E671F3EBAB8}"/>
              </a:ext>
            </a:extLst>
          </p:cNvPr>
          <p:cNvSpPr>
            <a:spLocks noGrp="1"/>
          </p:cNvSpPr>
          <p:nvPr>
            <p:ph type="body" idx="1"/>
          </p:nvPr>
        </p:nvSpPr>
        <p:spPr>
          <a:xfrm>
            <a:off x="304800" y="1031273"/>
            <a:ext cx="5486400" cy="4454525"/>
          </a:xfrm>
        </p:spPr>
        <p:txBody>
          <a:bodyPr wrap="square" anchor="t">
            <a:normAutofit/>
          </a:bodyPr>
          <a:lstStyle/>
          <a:p>
            <a:pPr marL="571500" indent="-342900">
              <a:buFont typeface="Arial" panose="020B0604020202020204" pitchFamily="34" charset="0"/>
              <a:buChar char="•"/>
            </a:pPr>
            <a:r>
              <a:rPr lang="en-US" sz="2000" dirty="0">
                <a:solidFill>
                  <a:schemeClr val="tx1"/>
                </a:solidFill>
                <a:ea typeface="Verdana"/>
                <a:hlinkClick r:id="rId3"/>
              </a:rPr>
              <a:t>Civics Literacy Act </a:t>
            </a:r>
            <a:r>
              <a:rPr lang="en-US" sz="2000" dirty="0">
                <a:solidFill>
                  <a:schemeClr val="tx1"/>
                </a:solidFill>
                <a:ea typeface="Verdana"/>
              </a:rPr>
              <a:t>requires a student-led civics project in either middle or high school</a:t>
            </a:r>
          </a:p>
          <a:p>
            <a:pPr marL="228600" indent="0"/>
            <a:endParaRPr lang="en-US" sz="2000" dirty="0">
              <a:solidFill>
                <a:schemeClr val="tx1"/>
              </a:solidFill>
              <a:ea typeface="Verdana"/>
            </a:endParaRPr>
          </a:p>
          <a:p>
            <a:pPr marL="571500" indent="-342900">
              <a:buFont typeface="Arial" panose="020B0604020202020204" pitchFamily="34" charset="0"/>
              <a:buChar char="•"/>
            </a:pPr>
            <a:r>
              <a:rPr lang="en-US" sz="2000" dirty="0">
                <a:solidFill>
                  <a:schemeClr val="tx1"/>
                </a:solidFill>
                <a:ea typeface="Verdana"/>
              </a:rPr>
              <a:t>RIDE recommends that LEAs require the project in grade 8 given the content</a:t>
            </a:r>
          </a:p>
          <a:p>
            <a:pPr marL="228600" indent="0"/>
            <a:endParaRPr lang="en-US" sz="2000" dirty="0">
              <a:solidFill>
                <a:schemeClr val="tx1"/>
              </a:solidFill>
              <a:ea typeface="Verdana"/>
            </a:endParaRPr>
          </a:p>
          <a:p>
            <a:pPr marL="571500" indent="-342900">
              <a:buFont typeface="Arial" panose="020B0604020202020204" pitchFamily="34" charset="0"/>
              <a:buChar char="•"/>
            </a:pPr>
            <a:r>
              <a:rPr lang="en-US" sz="2000" dirty="0">
                <a:solidFill>
                  <a:schemeClr val="tx1"/>
                </a:solidFill>
                <a:ea typeface="Verdana"/>
              </a:rPr>
              <a:t>RIDE recommends the project is also offered with a high school Civics course </a:t>
            </a:r>
          </a:p>
        </p:txBody>
      </p:sp>
      <p:pic>
        <p:nvPicPr>
          <p:cNvPr id="6" name="Picture 5">
            <a:extLst>
              <a:ext uri="{FF2B5EF4-FFF2-40B4-BE49-F238E27FC236}">
                <a16:creationId xmlns:a16="http://schemas.microsoft.com/office/drawing/2014/main" id="{666305A5-5871-E958-EAE1-779AD7D0227B}"/>
              </a:ext>
            </a:extLst>
          </p:cNvPr>
          <p:cNvPicPr>
            <a:picLocks noChangeAspect="1"/>
          </p:cNvPicPr>
          <p:nvPr/>
        </p:nvPicPr>
        <p:blipFill rotWithShape="1">
          <a:blip r:embed="rId4"/>
          <a:srcRect l="5889" t="17036" r="5889"/>
          <a:stretch/>
        </p:blipFill>
        <p:spPr>
          <a:xfrm>
            <a:off x="5791200" y="1031273"/>
            <a:ext cx="6100517" cy="4302719"/>
          </a:xfrm>
          <a:prstGeom prst="rect">
            <a:avLst/>
          </a:prstGeom>
          <a:noFill/>
          <a:ln>
            <a:noFill/>
          </a:ln>
        </p:spPr>
      </p:pic>
      <p:sp>
        <p:nvSpPr>
          <p:cNvPr id="5" name="TextBox 4">
            <a:extLst>
              <a:ext uri="{FF2B5EF4-FFF2-40B4-BE49-F238E27FC236}">
                <a16:creationId xmlns:a16="http://schemas.microsoft.com/office/drawing/2014/main" id="{56D12622-07F8-E508-391E-B9ED02D8954D}"/>
              </a:ext>
            </a:extLst>
          </p:cNvPr>
          <p:cNvSpPr txBox="1"/>
          <p:nvPr/>
        </p:nvSpPr>
        <p:spPr>
          <a:xfrm>
            <a:off x="5791200" y="5344730"/>
            <a:ext cx="6096000" cy="830997"/>
          </a:xfrm>
          <a:prstGeom prst="rect">
            <a:avLst/>
          </a:prstGeom>
          <a:noFill/>
        </p:spPr>
        <p:txBody>
          <a:bodyPr wrap="square" rtlCol="0">
            <a:spAutoFit/>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Providence HS Civics Students present their Gun Violence Prevention "action civics" project to members of Providence Police Department</a:t>
            </a:r>
            <a:endParaRPr lang="en-US" sz="1600" dirty="0"/>
          </a:p>
        </p:txBody>
      </p:sp>
    </p:spTree>
    <p:extLst>
      <p:ext uri="{BB962C8B-B14F-4D97-AF65-F5344CB8AC3E}">
        <p14:creationId xmlns:p14="http://schemas.microsoft.com/office/powerpoint/2010/main" val="38275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B192-7B78-78AD-45ED-C33D68476701}"/>
              </a:ext>
            </a:extLst>
          </p:cNvPr>
          <p:cNvSpPr>
            <a:spLocks noGrp="1"/>
          </p:cNvSpPr>
          <p:nvPr>
            <p:ph type="title"/>
          </p:nvPr>
        </p:nvSpPr>
        <p:spPr/>
        <p:txBody>
          <a:bodyPr/>
          <a:lstStyle/>
          <a:p>
            <a:r>
              <a:rPr lang="en-US" sz="3400" dirty="0"/>
              <a:t>Implementing the Required Civics Project in High School</a:t>
            </a:r>
          </a:p>
        </p:txBody>
      </p:sp>
      <p:sp>
        <p:nvSpPr>
          <p:cNvPr id="3" name="Slide Number Placeholder 2">
            <a:extLst>
              <a:ext uri="{FF2B5EF4-FFF2-40B4-BE49-F238E27FC236}">
                <a16:creationId xmlns:a16="http://schemas.microsoft.com/office/drawing/2014/main" id="{749BBD7F-DF9B-BDA1-97B4-7B109A4818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35</a:t>
            </a:fld>
            <a:endParaRPr lang="en-US"/>
          </a:p>
        </p:txBody>
      </p:sp>
      <p:sp>
        <p:nvSpPr>
          <p:cNvPr id="5" name="Text Placeholder 4">
            <a:extLst>
              <a:ext uri="{FF2B5EF4-FFF2-40B4-BE49-F238E27FC236}">
                <a16:creationId xmlns:a16="http://schemas.microsoft.com/office/drawing/2014/main" id="{D7A32B0C-4543-62DE-D032-173C39C214C9}"/>
              </a:ext>
            </a:extLst>
          </p:cNvPr>
          <p:cNvSpPr>
            <a:spLocks noGrp="1"/>
          </p:cNvSpPr>
          <p:nvPr>
            <p:ph type="body" idx="2"/>
          </p:nvPr>
        </p:nvSpPr>
        <p:spPr>
          <a:xfrm>
            <a:off x="304800" y="1163783"/>
            <a:ext cx="11582400" cy="4627416"/>
          </a:xfrm>
        </p:spPr>
        <p:txBody>
          <a:bodyPr/>
          <a:lstStyle/>
          <a:p>
            <a:pPr marL="0" marR="0">
              <a:spcBef>
                <a:spcPts val="0"/>
              </a:spcBef>
              <a:spcAft>
                <a:spcPts val="0"/>
              </a:spcAft>
            </a:pPr>
            <a:r>
              <a:rPr lang="en-US" sz="2400" dirty="0">
                <a:effectLst/>
                <a:latin typeface="Libre Franklin" pitchFamily="2" charset="0"/>
                <a:ea typeface="Calibri" panose="020F0502020204030204" pitchFamily="34" charset="0"/>
                <a:cs typeface="Libre Franklin" pitchFamily="2" charset="0"/>
              </a:rPr>
              <a:t>If an LEA offers the high school Civics course as an </a:t>
            </a:r>
            <a:r>
              <a:rPr lang="en-US" sz="2400" dirty="0">
                <a:solidFill>
                  <a:srgbClr val="C00000"/>
                </a:solidFill>
                <a:effectLst/>
                <a:latin typeface="Libre Franklin" pitchFamily="2" charset="0"/>
                <a:ea typeface="Calibri" panose="020F0502020204030204" pitchFamily="34" charset="0"/>
                <a:cs typeface="Libre Franklin" pitchFamily="2" charset="0"/>
              </a:rPr>
              <a:t>option</a:t>
            </a:r>
            <a:r>
              <a:rPr lang="en-US" sz="2400" dirty="0">
                <a:effectLst/>
                <a:latin typeface="Libre Franklin" pitchFamily="2" charset="0"/>
                <a:ea typeface="Calibri" panose="020F0502020204030204" pitchFamily="34" charset="0"/>
                <a:cs typeface="Libre Franklin" pitchFamily="2" charset="0"/>
              </a:rPr>
              <a:t>, then:</a:t>
            </a:r>
          </a:p>
          <a:p>
            <a:pPr marL="0" marR="0">
              <a:spcBef>
                <a:spcPts val="0"/>
              </a:spcBef>
              <a:spcAft>
                <a:spcPts val="0"/>
              </a:spcAft>
            </a:pPr>
            <a:endParaRPr lang="en-US" sz="2400"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1800" u="none" strike="noStrike" dirty="0">
                <a:effectLst/>
                <a:latin typeface="Libre Franklin" pitchFamily="2" charset="0"/>
                <a:ea typeface="Calibri" panose="020F0502020204030204" pitchFamily="34" charset="0"/>
                <a:cs typeface="Libre Franklin" pitchFamily="2" charset="0"/>
              </a:rPr>
              <a:t>RIDE recommends that the student-led civics project, as required by legislation to graduate {</a:t>
            </a:r>
            <a:r>
              <a:rPr lang="en-US" sz="1800" u="none" strike="noStrike" dirty="0">
                <a:solidFill>
                  <a:srgbClr val="1155CC"/>
                </a:solidFill>
                <a:effectLst/>
                <a:highlight>
                  <a:srgbClr val="FFFFFF"/>
                </a:highlight>
                <a:latin typeface="Libre Franklin" pitchFamily="2" charset="0"/>
                <a:ea typeface="Calibri" panose="020F0502020204030204" pitchFamily="34" charset="0"/>
                <a:cs typeface="Libre Franklin" pitchFamily="2" charset="0"/>
                <a:hlinkClick r:id="rId3"/>
              </a:rPr>
              <a:t>RIGL §16-22-2</a:t>
            </a:r>
            <a:r>
              <a:rPr lang="en-US" sz="1800" u="none" strike="noStrike" dirty="0">
                <a:effectLst/>
                <a:latin typeface="Libre Franklin" pitchFamily="2" charset="0"/>
                <a:ea typeface="Calibri" panose="020F0502020204030204" pitchFamily="34" charset="0"/>
                <a:cs typeface="Libre Franklin" pitchFamily="2" charset="0"/>
              </a:rPr>
              <a:t>}, be offered within the grade 8 scope and sequence </a:t>
            </a:r>
            <a:r>
              <a:rPr lang="en-US" sz="1800" i="1" u="none" strike="noStrike" dirty="0">
                <a:effectLst/>
                <a:latin typeface="Libre Franklin" pitchFamily="2" charset="0"/>
                <a:ea typeface="Calibri" panose="020F0502020204030204" pitchFamily="34" charset="0"/>
                <a:cs typeface="Libre Franklin" pitchFamily="2" charset="0"/>
              </a:rPr>
              <a:t>and</a:t>
            </a:r>
            <a:r>
              <a:rPr lang="en-US" sz="1800" u="none" strike="noStrike" dirty="0">
                <a:effectLst/>
                <a:latin typeface="Libre Franklin" pitchFamily="2" charset="0"/>
                <a:ea typeface="Calibri" panose="020F0502020204030204" pitchFamily="34" charset="0"/>
                <a:cs typeface="Libre Franklin" pitchFamily="2" charset="0"/>
              </a:rPr>
              <a:t> within the high school Civics course.</a:t>
            </a:r>
            <a:endParaRPr lang="en-US" sz="18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1800" u="none" strike="noStrike" dirty="0">
                <a:effectLst/>
                <a:latin typeface="Libre Franklin" pitchFamily="2" charset="0"/>
                <a:ea typeface="Calibri" panose="020F0502020204030204" pitchFamily="34" charset="0"/>
                <a:cs typeface="Libre Franklin" pitchFamily="2" charset="0"/>
              </a:rPr>
              <a:t>Students who moved into the district after grade 8 and did not complete a civics project can take the Civics course in high school to complete the project and to learn the civics content they may have missed.</a:t>
            </a:r>
            <a:endParaRPr lang="en-US" sz="18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1800" u="none" strike="noStrike" dirty="0">
                <a:effectLst/>
                <a:latin typeface="Libre Franklin" pitchFamily="2" charset="0"/>
                <a:ea typeface="Calibri" panose="020F0502020204030204" pitchFamily="34" charset="0"/>
                <a:cs typeface="Libre Franklin" pitchFamily="2" charset="0"/>
              </a:rPr>
              <a:t>Students who were in the district for grade 8 and/or have completed the civics project may choose to take the high school course to deepen their knowledge and complete a second civics project as an opportunity to learn from and improve upon their grade 8 work.</a:t>
            </a:r>
            <a:endParaRPr lang="en-US" sz="1800" u="none" strike="noStrike" dirty="0">
              <a:effectLst/>
              <a:latin typeface="Libre Franklin" pitchFamily="2" charset="0"/>
              <a:ea typeface="Libre Franklin" pitchFamily="2" charset="0"/>
              <a:cs typeface="Libre Franklin" pitchFamily="2" charset="0"/>
            </a:endParaRPr>
          </a:p>
          <a:p>
            <a:endParaRPr lang="en-US" dirty="0"/>
          </a:p>
        </p:txBody>
      </p:sp>
    </p:spTree>
    <p:extLst>
      <p:ext uri="{BB962C8B-B14F-4D97-AF65-F5344CB8AC3E}">
        <p14:creationId xmlns:p14="http://schemas.microsoft.com/office/powerpoint/2010/main" val="2560790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B192-7B78-78AD-45ED-C33D68476701}"/>
              </a:ext>
            </a:extLst>
          </p:cNvPr>
          <p:cNvSpPr>
            <a:spLocks noGrp="1"/>
          </p:cNvSpPr>
          <p:nvPr>
            <p:ph type="title"/>
          </p:nvPr>
        </p:nvSpPr>
        <p:spPr/>
        <p:txBody>
          <a:bodyPr/>
          <a:lstStyle/>
          <a:p>
            <a:r>
              <a:rPr lang="en-US" sz="3400" dirty="0"/>
              <a:t>Implementing the Required Civics Project in High School</a:t>
            </a:r>
          </a:p>
        </p:txBody>
      </p:sp>
      <p:sp>
        <p:nvSpPr>
          <p:cNvPr id="3" name="Slide Number Placeholder 2">
            <a:extLst>
              <a:ext uri="{FF2B5EF4-FFF2-40B4-BE49-F238E27FC236}">
                <a16:creationId xmlns:a16="http://schemas.microsoft.com/office/drawing/2014/main" id="{749BBD7F-DF9B-BDA1-97B4-7B109A4818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36</a:t>
            </a:fld>
            <a:endParaRPr lang="en-US"/>
          </a:p>
        </p:txBody>
      </p:sp>
      <p:sp>
        <p:nvSpPr>
          <p:cNvPr id="5" name="Text Placeholder 4">
            <a:extLst>
              <a:ext uri="{FF2B5EF4-FFF2-40B4-BE49-F238E27FC236}">
                <a16:creationId xmlns:a16="http://schemas.microsoft.com/office/drawing/2014/main" id="{D7A32B0C-4543-62DE-D032-173C39C214C9}"/>
              </a:ext>
            </a:extLst>
          </p:cNvPr>
          <p:cNvSpPr>
            <a:spLocks noGrp="1"/>
          </p:cNvSpPr>
          <p:nvPr>
            <p:ph type="body" idx="2"/>
          </p:nvPr>
        </p:nvSpPr>
        <p:spPr>
          <a:xfrm>
            <a:off x="304800" y="1163783"/>
            <a:ext cx="11582400" cy="4627416"/>
          </a:xfrm>
        </p:spPr>
        <p:txBody>
          <a:bodyPr/>
          <a:lstStyle/>
          <a:p>
            <a:pPr marL="0" marR="0">
              <a:spcBef>
                <a:spcPts val="0"/>
              </a:spcBef>
              <a:spcAft>
                <a:spcPts val="0"/>
              </a:spcAft>
            </a:pPr>
            <a:r>
              <a:rPr lang="en-US" sz="2400" dirty="0">
                <a:effectLst/>
                <a:latin typeface="Libre Franklin" pitchFamily="2" charset="0"/>
                <a:ea typeface="Calibri" panose="020F0502020204030204" pitchFamily="34" charset="0"/>
                <a:cs typeface="Libre Franklin" pitchFamily="2" charset="0"/>
              </a:rPr>
              <a:t>If an LEA offers the high school Civics course as a </a:t>
            </a:r>
            <a:r>
              <a:rPr lang="en-US" sz="2400" dirty="0">
                <a:solidFill>
                  <a:srgbClr val="C00000"/>
                </a:solidFill>
                <a:effectLst/>
                <a:latin typeface="Libre Franklin" pitchFamily="2" charset="0"/>
                <a:ea typeface="Calibri" panose="020F0502020204030204" pitchFamily="34" charset="0"/>
                <a:cs typeface="Libre Franklin" pitchFamily="2" charset="0"/>
              </a:rPr>
              <a:t>requirement</a:t>
            </a:r>
            <a:r>
              <a:rPr lang="en-US" sz="2400" dirty="0">
                <a:effectLst/>
                <a:latin typeface="Libre Franklin" pitchFamily="2" charset="0"/>
                <a:ea typeface="Calibri" panose="020F0502020204030204" pitchFamily="34" charset="0"/>
                <a:cs typeface="Libre Franklin" pitchFamily="2" charset="0"/>
              </a:rPr>
              <a:t>, then:</a:t>
            </a:r>
          </a:p>
          <a:p>
            <a:pPr marL="0" marR="0">
              <a:spcBef>
                <a:spcPts val="0"/>
              </a:spcBef>
              <a:spcAft>
                <a:spcPts val="0"/>
              </a:spcAft>
            </a:pPr>
            <a:endParaRPr lang="en-US" sz="2400"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1800" dirty="0">
                <a:latin typeface="Libre Franklin" pitchFamily="2" charset="0"/>
              </a:rPr>
              <a:t>LEAs may choose whether to offer the required student-led civics project in either grade 8 or during the high school Civics course, or both. However, if only offered in grade 8, the LEA will need to offer a way for students who moved into the district after grade 8 and did not complete a project to be able to do so.</a:t>
            </a:r>
          </a:p>
          <a:p>
            <a:pPr marL="514350" indent="-285750">
              <a:buSzPct val="150000"/>
              <a:buFont typeface="Arial" panose="020B0604020202020204" pitchFamily="34" charset="0"/>
              <a:buChar char="•"/>
            </a:pPr>
            <a:endParaRPr lang="en-US" dirty="0"/>
          </a:p>
          <a:p>
            <a:endParaRPr lang="en-US" dirty="0"/>
          </a:p>
          <a:p>
            <a:pPr algn="ctr"/>
            <a:r>
              <a:rPr lang="en-US" sz="2400" dirty="0">
                <a:latin typeface="Libre Franklin" pitchFamily="2" charset="0"/>
              </a:rPr>
              <a:t>LEAs should have a process to record student completion of the student-led civics project in order to support student transitions across districts</a:t>
            </a:r>
          </a:p>
        </p:txBody>
      </p:sp>
    </p:spTree>
    <p:extLst>
      <p:ext uri="{BB962C8B-B14F-4D97-AF65-F5344CB8AC3E}">
        <p14:creationId xmlns:p14="http://schemas.microsoft.com/office/powerpoint/2010/main" val="576059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1397-81FB-2536-BAD1-2715AD8C274D}"/>
              </a:ext>
            </a:extLst>
          </p:cNvPr>
          <p:cNvSpPr>
            <a:spLocks noGrp="1"/>
          </p:cNvSpPr>
          <p:nvPr>
            <p:ph type="title"/>
          </p:nvPr>
        </p:nvSpPr>
        <p:spPr>
          <a:xfrm>
            <a:off x="2877124" y="1687067"/>
            <a:ext cx="6433941" cy="1311128"/>
          </a:xfrm>
        </p:spPr>
        <p:txBody>
          <a:bodyPr/>
          <a:lstStyle/>
          <a:p>
            <a:r>
              <a:rPr lang="en-US" dirty="0"/>
              <a:t>High-Quality Curriculum in Social Studies</a:t>
            </a:r>
          </a:p>
        </p:txBody>
      </p:sp>
    </p:spTree>
    <p:extLst>
      <p:ext uri="{BB962C8B-B14F-4D97-AF65-F5344CB8AC3E}">
        <p14:creationId xmlns:p14="http://schemas.microsoft.com/office/powerpoint/2010/main" val="1232899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4335-011E-013B-81C9-C3FE34CC3BEB}"/>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8866CD4E-121A-6077-E4B4-9C174F567F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38</a:t>
            </a:fld>
            <a:endParaRPr lang="en-US"/>
          </a:p>
        </p:txBody>
      </p:sp>
      <p:sp>
        <p:nvSpPr>
          <p:cNvPr id="5" name="Text Placeholder 4">
            <a:extLst>
              <a:ext uri="{FF2B5EF4-FFF2-40B4-BE49-F238E27FC236}">
                <a16:creationId xmlns:a16="http://schemas.microsoft.com/office/drawing/2014/main" id="{F6BF72EF-0692-0836-752E-0B470B6E54B1}"/>
              </a:ext>
            </a:extLst>
          </p:cNvPr>
          <p:cNvSpPr>
            <a:spLocks noGrp="1"/>
          </p:cNvSpPr>
          <p:nvPr>
            <p:ph type="body" idx="2"/>
          </p:nvPr>
        </p:nvSpPr>
        <p:spPr>
          <a:xfrm>
            <a:off x="304800" y="1086853"/>
            <a:ext cx="11582400" cy="4684293"/>
          </a:xfrm>
        </p:spPr>
        <p:txBody>
          <a:bodyPr/>
          <a:lstStyle/>
          <a:p>
            <a:pPr marL="0" marR="0" lvl="0" indent="0">
              <a:spcBef>
                <a:spcPts val="0"/>
              </a:spcBef>
              <a:spcAft>
                <a:spcPts val="600"/>
              </a:spcAft>
              <a:buClr>
                <a:srgbClr val="95B3D7"/>
              </a:buClr>
            </a:pPr>
            <a:r>
              <a:rPr lang="en-US" sz="2400" u="none" strike="noStrike" dirty="0">
                <a:effectLst/>
                <a:latin typeface="Calibri" panose="020F0502020204030204" pitchFamily="34" charset="0"/>
                <a:ea typeface="Calibri" panose="020F0502020204030204" pitchFamily="34" charset="0"/>
                <a:cs typeface="Libre Franklin" pitchFamily="2" charset="0"/>
              </a:rPr>
              <a:t>Should align to the </a:t>
            </a:r>
            <a:r>
              <a:rPr lang="en-US" sz="2400" i="1" u="none" strike="noStrike" dirty="0">
                <a:effectLst/>
                <a:latin typeface="Calibri" panose="020F0502020204030204" pitchFamily="34" charset="0"/>
                <a:ea typeface="Calibri" panose="020F0502020204030204" pitchFamily="34" charset="0"/>
                <a:cs typeface="Libre Franklin" pitchFamily="2" charset="0"/>
              </a:rPr>
              <a:t>Rhode Island Social Studies Standards</a:t>
            </a:r>
            <a:r>
              <a:rPr lang="en-US" sz="2400" u="none" strike="noStrike" dirty="0">
                <a:effectLst/>
                <a:latin typeface="Calibri" panose="020F0502020204030204" pitchFamily="34" charset="0"/>
                <a:ea typeface="Calibri" panose="020F0502020204030204" pitchFamily="34" charset="0"/>
                <a:cs typeface="Libre Franklin" pitchFamily="2" charset="0"/>
              </a:rPr>
              <a:t> by</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panose="020F0502020204030204" pitchFamily="34" charset="0"/>
                <a:ea typeface="Calibri" panose="020F0502020204030204" pitchFamily="34" charset="0"/>
                <a:cs typeface="Libre Franklin" pitchFamily="2" charset="0"/>
              </a:rPr>
              <a:t>Including instructional materials that connect to the principles as outlined by the social studies anchor standards.</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a:ea typeface="Calibri" panose="020F0502020204030204" pitchFamily="34" charset="0"/>
                <a:cs typeface="Libre Franklin" pitchFamily="2" charset="0"/>
              </a:rPr>
              <a:t>Including content that aligns to the social studies content standards that are specific by grade and high school course and include content required by legislation.</a:t>
            </a:r>
            <a:endParaRPr lang="en-US" sz="2400" u="none" strike="noStrike" dirty="0">
              <a:effectLst/>
              <a:latin typeface="Calibri"/>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panose="020F0502020204030204" pitchFamily="34" charset="0"/>
                <a:ea typeface="Calibri" panose="020F0502020204030204" pitchFamily="34" charset="0"/>
                <a:cs typeface="Libre Franklin" pitchFamily="2" charset="0"/>
              </a:rPr>
              <a:t>Emphasizing culturally responsive and sustaining education (CRSE) principles and practices by supporting equitable representations and disrupting cultural norms and biases to meet the needs of every student within the educational space.</a:t>
            </a:r>
            <a:endParaRPr lang="en-US" sz="2400" u="none" strike="noStrike" dirty="0">
              <a:effectLst/>
              <a:latin typeface="Libre Franklin" pitchFamily="2" charset="0"/>
              <a:ea typeface="Libre Franklin" pitchFamily="2" charset="0"/>
              <a:cs typeface="Libre Franklin" pitchFamily="2" charset="0"/>
            </a:endParaRPr>
          </a:p>
        </p:txBody>
      </p:sp>
    </p:spTree>
    <p:extLst>
      <p:ext uri="{BB962C8B-B14F-4D97-AF65-F5344CB8AC3E}">
        <p14:creationId xmlns:p14="http://schemas.microsoft.com/office/powerpoint/2010/main" val="669915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4335-011E-013B-81C9-C3FE34CC3BEB}"/>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8866CD4E-121A-6077-E4B4-9C174F567F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39</a:t>
            </a:fld>
            <a:endParaRPr lang="en-US"/>
          </a:p>
        </p:txBody>
      </p:sp>
      <p:sp>
        <p:nvSpPr>
          <p:cNvPr id="5" name="Text Placeholder 4">
            <a:extLst>
              <a:ext uri="{FF2B5EF4-FFF2-40B4-BE49-F238E27FC236}">
                <a16:creationId xmlns:a16="http://schemas.microsoft.com/office/drawing/2014/main" id="{F6BF72EF-0692-0836-752E-0B470B6E54B1}"/>
              </a:ext>
            </a:extLst>
          </p:cNvPr>
          <p:cNvSpPr>
            <a:spLocks noGrp="1"/>
          </p:cNvSpPr>
          <p:nvPr>
            <p:ph type="body" idx="2"/>
          </p:nvPr>
        </p:nvSpPr>
        <p:spPr>
          <a:xfrm>
            <a:off x="304800" y="1311442"/>
            <a:ext cx="11582400" cy="4684293"/>
          </a:xfrm>
        </p:spPr>
        <p:txBody>
          <a:bodyPr/>
          <a:lstStyle/>
          <a:p>
            <a:pPr marL="0" marR="0" lvl="0" indent="0">
              <a:spcBef>
                <a:spcPts val="0"/>
              </a:spcBef>
              <a:spcAft>
                <a:spcPts val="600"/>
              </a:spcAft>
              <a:buClr>
                <a:srgbClr val="95B3D7"/>
              </a:buClr>
            </a:pPr>
            <a:r>
              <a:rPr lang="en-US" sz="2400" u="none" strike="noStrike" dirty="0">
                <a:effectLst/>
                <a:latin typeface="Calibri" panose="020F0502020204030204" pitchFamily="34" charset="0"/>
                <a:ea typeface="Calibri" panose="020F0502020204030204" pitchFamily="34" charset="0"/>
                <a:cs typeface="Libre Franklin" pitchFamily="2" charset="0"/>
              </a:rPr>
              <a:t>Should align to the </a:t>
            </a:r>
            <a:r>
              <a:rPr lang="en-US" sz="2400" i="1" u="none" strike="noStrike" dirty="0">
                <a:effectLst/>
                <a:latin typeface="Calibri" panose="020F0502020204030204" pitchFamily="34" charset="0"/>
                <a:ea typeface="Calibri" panose="020F0502020204030204" pitchFamily="34" charset="0"/>
                <a:cs typeface="Libre Franklin" pitchFamily="2" charset="0"/>
              </a:rPr>
              <a:t>Rhode Island Social Studies Standards</a:t>
            </a:r>
            <a:r>
              <a:rPr lang="en-US" sz="2400" u="none" strike="noStrike" dirty="0">
                <a:effectLst/>
                <a:latin typeface="Calibri" panose="020F0502020204030204" pitchFamily="34" charset="0"/>
                <a:ea typeface="Calibri" panose="020F0502020204030204" pitchFamily="34" charset="0"/>
                <a:cs typeface="Libre Franklin" pitchFamily="2" charset="0"/>
              </a:rPr>
              <a:t> by</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panose="020F0502020204030204" pitchFamily="34" charset="0"/>
                <a:ea typeface="Calibri" panose="020F0502020204030204" pitchFamily="34" charset="0"/>
                <a:cs typeface="Libre Franklin" pitchFamily="2" charset="0"/>
              </a:rPr>
              <a:t>Emphasizing academic rigor as outlined in the </a:t>
            </a:r>
            <a:r>
              <a:rPr lang="en-US" sz="2400" i="1" u="none" strike="noStrike" dirty="0">
                <a:effectLst/>
                <a:latin typeface="Calibri" panose="020F0502020204030204" pitchFamily="34" charset="0"/>
                <a:ea typeface="Calibri" panose="020F0502020204030204" pitchFamily="34" charset="0"/>
                <a:cs typeface="Libre Franklin" pitchFamily="2" charset="0"/>
              </a:rPr>
              <a:t>Standards</a:t>
            </a:r>
            <a:r>
              <a:rPr lang="en-US" sz="2400" u="none" strike="noStrike" dirty="0">
                <a:effectLst/>
                <a:latin typeface="Calibri" panose="020F0502020204030204" pitchFamily="34" charset="0"/>
                <a:ea typeface="Calibri" panose="020F0502020204030204" pitchFamily="34" charset="0"/>
                <a:cs typeface="Libre Franklin" pitchFamily="2" charset="0"/>
              </a:rPr>
              <a:t>, allowing students to identify, explain, and analyze content and make evidence-based arguments. </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panose="020F0502020204030204" pitchFamily="34" charset="0"/>
                <a:ea typeface="Calibri" panose="020F0502020204030204" pitchFamily="34" charset="0"/>
                <a:cs typeface="Libre Franklin" pitchFamily="2" charset="0"/>
              </a:rPr>
              <a:t>Developing students’ civic skills and dispositions.</a:t>
            </a:r>
            <a:endParaRPr lang="en-US" sz="2400" dirty="0">
              <a:latin typeface="Libre Franklin" pitchFamily="2" charset="0"/>
              <a:ea typeface="Calibri" panose="020F0502020204030204" pitchFamily="34"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dirty="0">
                <a:effectLst/>
                <a:latin typeface="Calibri" panose="020F0502020204030204" pitchFamily="34" charset="0"/>
                <a:ea typeface="Calibri" panose="020F0502020204030204" pitchFamily="34" charset="0"/>
              </a:rPr>
              <a:t>Fostering an inquiry-based learning environment and engaging students in grade-appropriate historical inquiry and analysis.</a:t>
            </a:r>
            <a:endParaRPr lang="en-US" sz="2400" dirty="0"/>
          </a:p>
        </p:txBody>
      </p:sp>
    </p:spTree>
    <p:extLst>
      <p:ext uri="{BB962C8B-B14F-4D97-AF65-F5344CB8AC3E}">
        <p14:creationId xmlns:p14="http://schemas.microsoft.com/office/powerpoint/2010/main" val="35856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2AC7-3524-AC27-5BA4-13378485DD0F}"/>
              </a:ext>
            </a:extLst>
          </p:cNvPr>
          <p:cNvSpPr>
            <a:spLocks noGrp="1"/>
          </p:cNvSpPr>
          <p:nvPr>
            <p:ph type="title"/>
          </p:nvPr>
        </p:nvSpPr>
        <p:spPr/>
        <p:txBody>
          <a:bodyPr/>
          <a:lstStyle/>
          <a:p>
            <a:r>
              <a:rPr lang="en-US" dirty="0"/>
              <a:t>Sections of the Framework</a:t>
            </a:r>
          </a:p>
        </p:txBody>
      </p:sp>
      <p:sp>
        <p:nvSpPr>
          <p:cNvPr id="3" name="Slide Number Placeholder 2">
            <a:extLst>
              <a:ext uri="{FF2B5EF4-FFF2-40B4-BE49-F238E27FC236}">
                <a16:creationId xmlns:a16="http://schemas.microsoft.com/office/drawing/2014/main" id="{10C2EB3F-CB86-8945-A714-3CEB94A877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a:t>
            </a:fld>
            <a:endParaRPr lang="en-US"/>
          </a:p>
        </p:txBody>
      </p:sp>
      <p:sp>
        <p:nvSpPr>
          <p:cNvPr id="5" name="Text Placeholder 4">
            <a:extLst>
              <a:ext uri="{FF2B5EF4-FFF2-40B4-BE49-F238E27FC236}">
                <a16:creationId xmlns:a16="http://schemas.microsoft.com/office/drawing/2014/main" id="{2349C82A-ECED-F0AC-2511-D05C3F7AB9B9}"/>
              </a:ext>
            </a:extLst>
          </p:cNvPr>
          <p:cNvSpPr>
            <a:spLocks noGrp="1"/>
          </p:cNvSpPr>
          <p:nvPr>
            <p:ph type="body" idx="2"/>
          </p:nvPr>
        </p:nvSpPr>
        <p:spPr>
          <a:xfrm>
            <a:off x="304800" y="921716"/>
            <a:ext cx="11582400" cy="4773232"/>
          </a:xfrm>
        </p:spPr>
        <p:txBody>
          <a:bodyPr/>
          <a:lstStyle/>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1 </a:t>
            </a:r>
            <a:r>
              <a:rPr lang="en-US" sz="2400" dirty="0"/>
              <a:t>provides an overview of the context, purpose, and expectations related to the curriculum framework.</a:t>
            </a:r>
            <a:endParaRPr lang="en-US" sz="2400" dirty="0">
              <a:latin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2</a:t>
            </a:r>
            <a:r>
              <a:rPr lang="en-US" sz="2400" u="none" strike="noStrike" dirty="0">
                <a:effectLst/>
                <a:ea typeface="Calibri" panose="020F0502020204030204" pitchFamily="34" charset="0"/>
                <a:cs typeface="Libre Franklin" pitchFamily="2" charset="0"/>
              </a:rPr>
              <a:t> reiterates the organization of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and provides a range of resources to help educators understand and apply them. Section 2 also addresses how standards support selection and implementation of high-quality curriculum materials.</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3</a:t>
            </a:r>
            <a:r>
              <a:rPr lang="en-US" sz="2400" u="none" strike="noStrike" dirty="0">
                <a:effectLst/>
                <a:ea typeface="Calibri" panose="020F0502020204030204" pitchFamily="34" charset="0"/>
                <a:cs typeface="Libre Franklin" pitchFamily="2" charset="0"/>
              </a:rPr>
              <a:t> of this framework provides guidance and support around how to use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to support high-quality instruction.</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latin typeface="Libre Franklin" pitchFamily="2" charset="0"/>
                <a:ea typeface="Calibri" panose="020F0502020204030204" pitchFamily="34" charset="0"/>
                <a:cs typeface="Libre Franklin" pitchFamily="2" charset="0"/>
              </a:rPr>
              <a:t>Section 4</a:t>
            </a:r>
            <a:r>
              <a:rPr lang="en-US" sz="2400" u="none" strike="noStrike" dirty="0">
                <a:effectLst/>
                <a:latin typeface="Libre Franklin" pitchFamily="2" charset="0"/>
                <a:ea typeface="Calibri" panose="020F0502020204030204" pitchFamily="34" charset="0"/>
                <a:cs typeface="Libre Franklin" pitchFamily="2" charset="0"/>
              </a:rPr>
              <a:t> offers resources and support for using the </a:t>
            </a:r>
            <a:r>
              <a:rPr lang="en-US" sz="2400" i="1" u="none" strike="noStrike" dirty="0">
                <a:effectLst/>
                <a:latin typeface="Libre Franklin" pitchFamily="2" charset="0"/>
                <a:ea typeface="Calibri" panose="020F0502020204030204" pitchFamily="34" charset="0"/>
                <a:cs typeface="Libre Franklin" pitchFamily="2" charset="0"/>
              </a:rPr>
              <a:t>Standards</a:t>
            </a:r>
            <a:r>
              <a:rPr lang="en-US" sz="2400" u="none" strike="noStrike" dirty="0">
                <a:effectLst/>
                <a:latin typeface="Libre Franklin" pitchFamily="2" charset="0"/>
                <a:ea typeface="Calibri" panose="020F0502020204030204" pitchFamily="34" charset="0"/>
                <a:cs typeface="Libre Franklin" pitchFamily="2" charset="0"/>
              </a:rPr>
              <a:t> to support assessment.</a:t>
            </a:r>
          </a:p>
          <a:p>
            <a:pPr marL="285750" marR="0" lvl="0" indent="-285750">
              <a:spcBef>
                <a:spcPts val="600"/>
              </a:spcBef>
              <a:spcAft>
                <a:spcPts val="1000"/>
              </a:spcAf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Libre Franklin" pitchFamily="2" charset="0"/>
            </a:endParaRPr>
          </a:p>
        </p:txBody>
      </p:sp>
      <p:sp>
        <p:nvSpPr>
          <p:cNvPr id="13" name="Rectangle 12">
            <a:extLst>
              <a:ext uri="{FF2B5EF4-FFF2-40B4-BE49-F238E27FC236}">
                <a16:creationId xmlns:a16="http://schemas.microsoft.com/office/drawing/2014/main" id="{F2BDA628-FA74-F81D-9F6E-92493BD9A78B}"/>
              </a:ext>
            </a:extLst>
          </p:cNvPr>
          <p:cNvSpPr/>
          <p:nvPr/>
        </p:nvSpPr>
        <p:spPr>
          <a:xfrm>
            <a:off x="304800" y="1029650"/>
            <a:ext cx="11582400" cy="998658"/>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57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0C10-D212-2788-8B0E-A11B45230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7F088-ED72-D365-416C-0692ABAA734E}"/>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C7BC28A1-C269-ADCC-9249-D1D951FAF7A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40</a:t>
            </a:fld>
            <a:endParaRPr lang="en-US"/>
          </a:p>
        </p:txBody>
      </p:sp>
      <p:sp>
        <p:nvSpPr>
          <p:cNvPr id="5" name="Text Placeholder 4">
            <a:extLst>
              <a:ext uri="{FF2B5EF4-FFF2-40B4-BE49-F238E27FC236}">
                <a16:creationId xmlns:a16="http://schemas.microsoft.com/office/drawing/2014/main" id="{E8584C3A-5C83-47B2-E492-04B7CA774978}"/>
              </a:ext>
            </a:extLst>
          </p:cNvPr>
          <p:cNvSpPr>
            <a:spLocks noGrp="1"/>
          </p:cNvSpPr>
          <p:nvPr>
            <p:ph type="body" idx="2"/>
          </p:nvPr>
        </p:nvSpPr>
        <p:spPr>
          <a:xfrm>
            <a:off x="304800" y="1231232"/>
            <a:ext cx="11582400" cy="4684293"/>
          </a:xfrm>
        </p:spPr>
        <p:txBody>
          <a:bodyPr/>
          <a:lstStyle/>
          <a:p>
            <a:pPr marL="0" marR="0" lvl="0" indent="0">
              <a:spcBef>
                <a:spcPts val="0"/>
              </a:spcBef>
              <a:spcAft>
                <a:spcPts val="600"/>
              </a:spcAft>
              <a:buClr>
                <a:srgbClr val="95B3D7"/>
              </a:buClr>
            </a:pPr>
            <a:r>
              <a:rPr lang="en-US" sz="2400" u="none" strike="noStrike" dirty="0">
                <a:effectLst/>
                <a:latin typeface="Calibri" panose="020F0502020204030204" pitchFamily="34" charset="0"/>
                <a:ea typeface="Calibri" panose="020F0502020204030204" pitchFamily="34" charset="0"/>
                <a:cs typeface="Libre Franklin" pitchFamily="2" charset="0"/>
              </a:rPr>
              <a:t>Should align to evidence-based  best practices by</a:t>
            </a:r>
            <a:endParaRPr lang="en-US" sz="2400" u="none" strike="noStrike" dirty="0">
              <a:effectLst/>
              <a:latin typeface="Libre Franklin" pitchFamily="2" charset="0"/>
              <a:ea typeface="Libre Franklin" pitchFamily="2" charset="0"/>
              <a:cs typeface="Libre Franklin" pitchFamily="2" charset="0"/>
            </a:endParaRPr>
          </a:p>
          <a:p>
            <a:pPr marL="342900" indent="-342900">
              <a:spcAft>
                <a:spcPts val="1000"/>
              </a:spcAft>
              <a:buSzPct val="150000"/>
              <a:buFont typeface="Symbol" panose="05050102010706020507" pitchFamily="18" charset="2"/>
              <a:buChar char=""/>
            </a:pPr>
            <a:r>
              <a:rPr lang="en-US" sz="2400" u="none" strike="noStrike" dirty="0">
                <a:effectLst/>
                <a:latin typeface="Calibri"/>
                <a:ea typeface="Calibri" panose="020F0502020204030204" pitchFamily="34" charset="0"/>
                <a:cs typeface="Libre Franklin" pitchFamily="2" charset="0"/>
              </a:rPr>
              <a:t>Including authentic primary sources and a variety of secondary sources that reflect a range of perspectives and experiences that will allow students to think critically as they identify, explain, and analyze content and make evidence-based arguments.</a:t>
            </a:r>
            <a:r>
              <a:rPr lang="en-US" sz="2400" dirty="0">
                <a:latin typeface="Calibri"/>
                <a:ea typeface="Calibri" panose="020F0502020204030204" pitchFamily="34" charset="0"/>
                <a:cs typeface="Libre Franklin" pitchFamily="2" charset="0"/>
              </a:rPr>
              <a:t> </a:t>
            </a:r>
            <a:endParaRPr lang="en-US" sz="2400" u="none" strike="noStrike">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a:ea typeface="Calibri" panose="020F0502020204030204" pitchFamily="34" charset="0"/>
                <a:cs typeface="Libre Franklin" pitchFamily="2" charset="0"/>
              </a:rPr>
              <a:t>Providing avenues for facilitating discussions of current events that allow students to draw connections between issues of the past and issues today.</a:t>
            </a:r>
            <a:endParaRPr lang="en-US" sz="2400" u="none" strike="noStrike">
              <a:effectLst/>
              <a:latin typeface="Calibri"/>
              <a:ea typeface="Libre Franklin" pitchFamily="2" charset="0"/>
              <a:cs typeface="Libre Franklin" pitchFamily="2" charset="0"/>
            </a:endParaRPr>
          </a:p>
          <a:p>
            <a:pPr marL="342900" marR="0" lvl="0" indent="-342900">
              <a:spcBef>
                <a:spcPts val="600"/>
              </a:spcBef>
              <a:spcAft>
                <a:spcPts val="1000"/>
              </a:spcAft>
              <a:buSzPct val="150000"/>
              <a:buFont typeface="Symbol" panose="05050102010706020507" pitchFamily="18" charset="2"/>
              <a:buChar char=""/>
            </a:pPr>
            <a:r>
              <a:rPr lang="en-US" sz="2400" u="none" strike="noStrike" dirty="0">
                <a:effectLst/>
                <a:latin typeface="Calibri"/>
                <a:ea typeface="Calibri" panose="020F0502020204030204" pitchFamily="34" charset="0"/>
                <a:cs typeface="Libre Franklin" pitchFamily="2" charset="0"/>
              </a:rPr>
              <a:t>Including grade-level appropriate text that builds reading, writing, speaking, and listening skills through social studies content.</a:t>
            </a:r>
          </a:p>
          <a:p>
            <a:pPr marL="342900" indent="-342900">
              <a:spcAft>
                <a:spcPts val="1000"/>
              </a:spcAft>
              <a:buSzPct val="150000"/>
              <a:buFont typeface="Symbol" panose="05050102010706020507" pitchFamily="18" charset="2"/>
              <a:buChar char=""/>
            </a:pPr>
            <a:r>
              <a:rPr lang="en-US" sz="2400" u="none" strike="noStrike" dirty="0">
                <a:effectLst/>
                <a:latin typeface="Calibri"/>
                <a:ea typeface="Calibri" panose="020F0502020204030204" pitchFamily="34" charset="0"/>
                <a:cs typeface="Libre Franklin" pitchFamily="2" charset="0"/>
              </a:rPr>
              <a:t>Including supports for multilingual learners (MLLs) and differently-abled students (DAS).</a:t>
            </a:r>
            <a:r>
              <a:rPr lang="en-US" sz="2400" dirty="0">
                <a:latin typeface="Calibri"/>
                <a:ea typeface="Calibri" panose="020F0502020204030204" pitchFamily="34" charset="0"/>
                <a:cs typeface="Libre Franklin" pitchFamily="2" charset="0"/>
              </a:rPr>
              <a:t> </a:t>
            </a:r>
            <a:endParaRPr lang="en-US" sz="2400" u="none" strike="noStrike" dirty="0">
              <a:solidFill>
                <a:schemeClr val="tx1"/>
              </a:solidFill>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Clr>
                <a:srgbClr val="95B3D7"/>
              </a:buClr>
              <a:buFont typeface="Symbol" panose="05050102010706020507" pitchFamily="18" charset="2"/>
              <a:buChar char=""/>
            </a:pPr>
            <a:endParaRPr lang="en-US" sz="1800" u="none" strike="noStrike" dirty="0">
              <a:effectLst/>
              <a:latin typeface="Libre Franklin" pitchFamily="2" charset="0"/>
              <a:ea typeface="Libre Franklin" pitchFamily="2" charset="0"/>
              <a:cs typeface="Libre Franklin" pitchFamily="2" charset="0"/>
            </a:endParaRPr>
          </a:p>
        </p:txBody>
      </p:sp>
    </p:spTree>
    <p:extLst>
      <p:ext uri="{BB962C8B-B14F-4D97-AF65-F5344CB8AC3E}">
        <p14:creationId xmlns:p14="http://schemas.microsoft.com/office/powerpoint/2010/main" val="2564500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5C27-E943-BDAC-E8AD-040D075EF7B1}"/>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BA12B4E1-C4D3-06DC-152D-9217B2C478B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41</a:t>
            </a:fld>
            <a:endParaRPr lang="en-US"/>
          </a:p>
        </p:txBody>
      </p:sp>
      <p:sp>
        <p:nvSpPr>
          <p:cNvPr id="4" name="Text Placeholder 3">
            <a:extLst>
              <a:ext uri="{FF2B5EF4-FFF2-40B4-BE49-F238E27FC236}">
                <a16:creationId xmlns:a16="http://schemas.microsoft.com/office/drawing/2014/main" id="{01E7E615-BE7F-B55C-F451-CC3DC5F91001}"/>
              </a:ext>
            </a:extLst>
          </p:cNvPr>
          <p:cNvSpPr>
            <a:spLocks noGrp="1"/>
          </p:cNvSpPr>
          <p:nvPr>
            <p:ph type="body" idx="1"/>
          </p:nvPr>
        </p:nvSpPr>
        <p:spPr/>
        <p:txBody>
          <a:bodyPr/>
          <a:lstStyle/>
          <a:p>
            <a:r>
              <a:rPr lang="en-US" sz="2800">
                <a:solidFill>
                  <a:schemeClr val="accent2">
                    <a:lumMod val="60000"/>
                    <a:lumOff val="40000"/>
                  </a:schemeClr>
                </a:solidFill>
              </a:rPr>
              <a:t>Selecting HQCMs for Social Studies</a:t>
            </a:r>
            <a:endParaRPr lang="en-US" sz="2800"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71CF117E-3E76-9F71-E1E8-D34BD0576121}"/>
              </a:ext>
            </a:extLst>
          </p:cNvPr>
          <p:cNvSpPr>
            <a:spLocks noGrp="1"/>
          </p:cNvSpPr>
          <p:nvPr>
            <p:ph type="body" idx="2"/>
          </p:nvPr>
        </p:nvSpPr>
        <p:spPr>
          <a:xfrm>
            <a:off x="304800" y="1945373"/>
            <a:ext cx="4920343" cy="3703320"/>
          </a:xfrm>
        </p:spPr>
        <p:txBody>
          <a:bodyPr/>
          <a:lstStyle/>
          <a:p>
            <a:pPr marL="514350" indent="-285750">
              <a:buSzPct val="150000"/>
              <a:buFont typeface="Arial" panose="020B0604020202020204" pitchFamily="34" charset="0"/>
              <a:buChar char="•"/>
            </a:pPr>
            <a:r>
              <a:rPr lang="en-US" sz="2000" dirty="0">
                <a:hlinkClick r:id="rId3"/>
              </a:rPr>
              <a:t>Rhode Island Social Studies Review Tool for Selecting High-Quality Curriculum Materials </a:t>
            </a:r>
            <a:endParaRPr lang="en-US" sz="2000" dirty="0"/>
          </a:p>
          <a:p>
            <a:pPr marL="514350" indent="-285750">
              <a:buSzPct val="150000"/>
              <a:buFont typeface="Arial" panose="020B0604020202020204" pitchFamily="34" charset="0"/>
              <a:buChar char="•"/>
            </a:pPr>
            <a:r>
              <a:rPr lang="en-US" sz="2000" dirty="0">
                <a:hlinkClick r:id="rId4"/>
              </a:rPr>
              <a:t>Rhode Island Guide for Assessing Curriculum Materials in Social Studies for High-Quality</a:t>
            </a:r>
            <a:endParaRPr lang="en-US" sz="2000" dirty="0"/>
          </a:p>
          <a:p>
            <a:pPr marL="228600" indent="0" algn="ctr">
              <a:buSzPct val="150000"/>
            </a:pPr>
            <a:endParaRPr lang="en-US" sz="2000" dirty="0"/>
          </a:p>
          <a:p>
            <a:pPr marL="228600" indent="0" algn="ctr">
              <a:buSzPct val="150000"/>
            </a:pPr>
            <a:r>
              <a:rPr lang="en-US" sz="2000" dirty="0"/>
              <a:t>For Reviewing core and supplemental instructional materials</a:t>
            </a:r>
          </a:p>
        </p:txBody>
      </p:sp>
      <p:pic>
        <p:nvPicPr>
          <p:cNvPr id="9" name="Picture 8" descr="A close-up of a document&#10;&#10;Description automatically generated">
            <a:extLst>
              <a:ext uri="{FF2B5EF4-FFF2-40B4-BE49-F238E27FC236}">
                <a16:creationId xmlns:a16="http://schemas.microsoft.com/office/drawing/2014/main" id="{D1FB6465-15CB-C9CC-301B-374B483124DA}"/>
              </a:ext>
            </a:extLst>
          </p:cNvPr>
          <p:cNvPicPr>
            <a:picLocks noChangeAspect="1"/>
          </p:cNvPicPr>
          <p:nvPr/>
        </p:nvPicPr>
        <p:blipFill rotWithShape="1">
          <a:blip r:embed="rId5"/>
          <a:srcRect r="25062" b="32462"/>
          <a:stretch/>
        </p:blipFill>
        <p:spPr>
          <a:xfrm>
            <a:off x="5311096" y="1788673"/>
            <a:ext cx="6880904" cy="4277979"/>
          </a:xfrm>
          <a:prstGeom prst="rect">
            <a:avLst/>
          </a:prstGeom>
        </p:spPr>
      </p:pic>
    </p:spTree>
    <p:extLst>
      <p:ext uri="{BB962C8B-B14F-4D97-AF65-F5344CB8AC3E}">
        <p14:creationId xmlns:p14="http://schemas.microsoft.com/office/powerpoint/2010/main" val="4117589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5C27-E943-BDAC-E8AD-040D075EF7B1}"/>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BA12B4E1-C4D3-06DC-152D-9217B2C478B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42</a:t>
            </a:fld>
            <a:endParaRPr lang="en-US"/>
          </a:p>
        </p:txBody>
      </p:sp>
      <p:sp>
        <p:nvSpPr>
          <p:cNvPr id="4" name="Text Placeholder 3">
            <a:extLst>
              <a:ext uri="{FF2B5EF4-FFF2-40B4-BE49-F238E27FC236}">
                <a16:creationId xmlns:a16="http://schemas.microsoft.com/office/drawing/2014/main" id="{01E7E615-BE7F-B55C-F451-CC3DC5F91001}"/>
              </a:ext>
            </a:extLst>
          </p:cNvPr>
          <p:cNvSpPr>
            <a:spLocks noGrp="1"/>
          </p:cNvSpPr>
          <p:nvPr>
            <p:ph type="body" idx="1"/>
          </p:nvPr>
        </p:nvSpPr>
        <p:spPr/>
        <p:txBody>
          <a:bodyPr/>
          <a:lstStyle/>
          <a:p>
            <a:r>
              <a:rPr lang="en-US" sz="2800" dirty="0">
                <a:solidFill>
                  <a:schemeClr val="accent2">
                    <a:lumMod val="60000"/>
                    <a:lumOff val="40000"/>
                  </a:schemeClr>
                </a:solidFill>
              </a:rPr>
              <a:t>Core and Supplemental Materials</a:t>
            </a:r>
          </a:p>
        </p:txBody>
      </p:sp>
      <p:sp>
        <p:nvSpPr>
          <p:cNvPr id="5" name="Text Placeholder 4">
            <a:extLst>
              <a:ext uri="{FF2B5EF4-FFF2-40B4-BE49-F238E27FC236}">
                <a16:creationId xmlns:a16="http://schemas.microsoft.com/office/drawing/2014/main" id="{71CF117E-3E76-9F71-E1E8-D34BD0576121}"/>
              </a:ext>
            </a:extLst>
          </p:cNvPr>
          <p:cNvSpPr>
            <a:spLocks noGrp="1"/>
          </p:cNvSpPr>
          <p:nvPr>
            <p:ph type="body" idx="2"/>
          </p:nvPr>
        </p:nvSpPr>
        <p:spPr/>
        <p:txBody>
          <a:bodyPr/>
          <a:lstStyle/>
          <a:p>
            <a:r>
              <a:rPr lang="en-US" sz="2400" b="1" dirty="0">
                <a:latin typeface="Calibri" panose="020F0502020204030204" pitchFamily="34" charset="0"/>
              </a:rPr>
              <a:t>Core instructional materials </a:t>
            </a:r>
            <a:r>
              <a:rPr lang="en-US" sz="2400" dirty="0">
                <a:latin typeface="Calibri" panose="020F0502020204030204" pitchFamily="34" charset="0"/>
              </a:rPr>
              <a:t>are the comprehensive print or digital educational material, including basal material, which constitute the necessary instructional components of a full academic course of study. </a:t>
            </a:r>
          </a:p>
          <a:p>
            <a:endParaRPr lang="en-US" sz="2400" dirty="0">
              <a:latin typeface="Calibri" panose="020F0502020204030204" pitchFamily="34" charset="0"/>
            </a:endParaRPr>
          </a:p>
          <a:p>
            <a:r>
              <a:rPr lang="en-US" sz="2400" b="1" dirty="0">
                <a:latin typeface="Calibri" panose="020F0502020204030204" pitchFamily="34" charset="0"/>
              </a:rPr>
              <a:t>Supplementary instructional materials </a:t>
            </a:r>
            <a:r>
              <a:rPr lang="en-US" sz="2400" dirty="0">
                <a:latin typeface="Calibri" panose="020F0502020204030204" pitchFamily="34" charset="0"/>
              </a:rPr>
              <a:t>are used to reinforce, enrich, or enhance Instruction driven by core instructional material.</a:t>
            </a:r>
          </a:p>
          <a:p>
            <a:endParaRPr lang="en-US" sz="2400" dirty="0">
              <a:latin typeface="Calibri" panose="020F0502020204030204" pitchFamily="34" charset="0"/>
            </a:endParaRPr>
          </a:p>
          <a:p>
            <a:r>
              <a:rPr lang="en-US" sz="1800" dirty="0">
                <a:effectLst/>
                <a:latin typeface="Libre Franklin" pitchFamily="2" charset="0"/>
                <a:ea typeface="Libre Franklin" pitchFamily="2" charset="0"/>
                <a:cs typeface="Libre Franklin" pitchFamily="2" charset="0"/>
              </a:rPr>
              <a:t>Definitions adapted from </a:t>
            </a:r>
            <a:r>
              <a:rPr lang="en-US" sz="1800" u="sng" dirty="0">
                <a:solidFill>
                  <a:srgbClr val="1155CC"/>
                </a:solidFill>
                <a:effectLst/>
                <a:latin typeface="Libre Franklin" pitchFamily="2" charset="0"/>
                <a:ea typeface="Libre Franklin" pitchFamily="2" charset="0"/>
                <a:cs typeface="Libre Franklin" pitchFamily="2" charset="0"/>
                <a:hlinkClick r:id="rId3"/>
              </a:rPr>
              <a:t>New Mexico’s instructional materials legislation</a:t>
            </a:r>
            <a:r>
              <a:rPr lang="en-US" sz="1800" dirty="0">
                <a:effectLst/>
                <a:latin typeface="Libre Franklin" pitchFamily="2" charset="0"/>
                <a:ea typeface="Libre Franklin" pitchFamily="2" charset="0"/>
                <a:cs typeface="Libre Franklin" pitchFamily="2" charset="0"/>
              </a:rPr>
              <a:t> 6.75.2.7 C and W</a:t>
            </a:r>
            <a:endParaRPr lang="en-US" sz="2400" dirty="0">
              <a:latin typeface="Calibri" panose="020F0502020204030204" pitchFamily="34" charset="0"/>
            </a:endParaRPr>
          </a:p>
        </p:txBody>
      </p:sp>
    </p:spTree>
    <p:extLst>
      <p:ext uri="{BB962C8B-B14F-4D97-AF65-F5344CB8AC3E}">
        <p14:creationId xmlns:p14="http://schemas.microsoft.com/office/powerpoint/2010/main" val="939554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5C27-E943-BDAC-E8AD-040D075EF7B1}"/>
              </a:ext>
            </a:extLst>
          </p:cNvPr>
          <p:cNvSpPr>
            <a:spLocks noGrp="1"/>
          </p:cNvSpPr>
          <p:nvPr>
            <p:ph type="title"/>
          </p:nvPr>
        </p:nvSpPr>
        <p:spPr/>
        <p:txBody>
          <a:bodyPr/>
          <a:lstStyle/>
          <a:p>
            <a:r>
              <a:rPr lang="en-US" dirty="0"/>
              <a:t>High-Quality Curriculum in Social Studies</a:t>
            </a:r>
          </a:p>
        </p:txBody>
      </p:sp>
      <p:sp>
        <p:nvSpPr>
          <p:cNvPr id="3" name="Slide Number Placeholder 2">
            <a:extLst>
              <a:ext uri="{FF2B5EF4-FFF2-40B4-BE49-F238E27FC236}">
                <a16:creationId xmlns:a16="http://schemas.microsoft.com/office/drawing/2014/main" id="{BA12B4E1-C4D3-06DC-152D-9217B2C478B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43</a:t>
            </a:fld>
            <a:endParaRPr lang="en-US"/>
          </a:p>
        </p:txBody>
      </p:sp>
      <p:sp>
        <p:nvSpPr>
          <p:cNvPr id="4" name="Text Placeholder 3">
            <a:extLst>
              <a:ext uri="{FF2B5EF4-FFF2-40B4-BE49-F238E27FC236}">
                <a16:creationId xmlns:a16="http://schemas.microsoft.com/office/drawing/2014/main" id="{01E7E615-BE7F-B55C-F451-CC3DC5F91001}"/>
              </a:ext>
            </a:extLst>
          </p:cNvPr>
          <p:cNvSpPr>
            <a:spLocks noGrp="1"/>
          </p:cNvSpPr>
          <p:nvPr>
            <p:ph type="body" idx="1"/>
          </p:nvPr>
        </p:nvSpPr>
        <p:spPr/>
        <p:txBody>
          <a:bodyPr/>
          <a:lstStyle/>
          <a:p>
            <a:r>
              <a:rPr lang="en-US" sz="2800" dirty="0">
                <a:solidFill>
                  <a:schemeClr val="accent2">
                    <a:lumMod val="60000"/>
                    <a:lumOff val="40000"/>
                  </a:schemeClr>
                </a:solidFill>
              </a:rPr>
              <a:t>Selecting HQCMs for Social Studies</a:t>
            </a:r>
          </a:p>
        </p:txBody>
      </p:sp>
      <p:sp>
        <p:nvSpPr>
          <p:cNvPr id="5" name="Text Placeholder 4">
            <a:extLst>
              <a:ext uri="{FF2B5EF4-FFF2-40B4-BE49-F238E27FC236}">
                <a16:creationId xmlns:a16="http://schemas.microsoft.com/office/drawing/2014/main" id="{71CF117E-3E76-9F71-E1E8-D34BD0576121}"/>
              </a:ext>
            </a:extLst>
          </p:cNvPr>
          <p:cNvSpPr>
            <a:spLocks noGrp="1"/>
          </p:cNvSpPr>
          <p:nvPr>
            <p:ph type="body" idx="2"/>
          </p:nvPr>
        </p:nvSpPr>
        <p:spPr>
          <a:xfrm>
            <a:off x="304800" y="1881665"/>
            <a:ext cx="6844145" cy="3909533"/>
          </a:xfrm>
        </p:spPr>
        <p:txBody>
          <a:bodyPr/>
          <a:lstStyle/>
          <a:p>
            <a:pPr marL="571500" indent="-342900">
              <a:buSzPct val="150000"/>
              <a:buFont typeface="Arial" panose="020B0604020202020204" pitchFamily="34" charset="0"/>
              <a:buChar char="•"/>
            </a:pPr>
            <a:r>
              <a:rPr lang="en-US" sz="2000" dirty="0">
                <a:solidFill>
                  <a:schemeClr val="tx1"/>
                </a:solidFill>
              </a:rPr>
              <a:t>RIDE is in the midst of conducting state-supported reviews of core curriculum materials</a:t>
            </a:r>
          </a:p>
          <a:p>
            <a:pPr marL="571500" indent="-342900">
              <a:buSzPct val="150000"/>
              <a:buFont typeface="Arial" panose="020B0604020202020204" pitchFamily="34" charset="0"/>
              <a:buChar char="•"/>
            </a:pPr>
            <a:r>
              <a:rPr lang="en-US" sz="2000" dirty="0">
                <a:solidFill>
                  <a:schemeClr val="tx1"/>
                </a:solidFill>
              </a:rPr>
              <a:t>Reviews conducted with teams of Rhode Island teachers</a:t>
            </a:r>
          </a:p>
          <a:p>
            <a:pPr marL="571500" indent="-342900">
              <a:buSzPct val="150000"/>
              <a:buFont typeface="Arial" panose="020B0604020202020204" pitchFamily="34" charset="0"/>
              <a:buChar char="•"/>
            </a:pPr>
            <a:r>
              <a:rPr lang="en-US" sz="2000" dirty="0">
                <a:solidFill>
                  <a:schemeClr val="tx1"/>
                </a:solidFill>
              </a:rPr>
              <a:t>Includes curricula for all grades (K-8) and the five high school courses modeled in the </a:t>
            </a:r>
            <a:r>
              <a:rPr lang="en-US" sz="2000" i="1" dirty="0">
                <a:solidFill>
                  <a:schemeClr val="tx1"/>
                </a:solidFill>
              </a:rPr>
              <a:t>Standards</a:t>
            </a:r>
          </a:p>
          <a:p>
            <a:pPr marL="571500" indent="-342900">
              <a:buFont typeface="Wingdings" panose="05000000000000000000" pitchFamily="2" charset="2"/>
              <a:buChar char="§"/>
            </a:pPr>
            <a:endParaRPr lang="en-US" sz="2000" dirty="0">
              <a:solidFill>
                <a:schemeClr val="tx1"/>
              </a:solidFill>
            </a:endParaRPr>
          </a:p>
          <a:p>
            <a:pPr marL="228600" indent="0" algn="ctr"/>
            <a:r>
              <a:rPr lang="en-US" sz="2000" b="1" dirty="0">
                <a:solidFill>
                  <a:schemeClr val="tx1"/>
                </a:solidFill>
                <a:effectLst/>
                <a:latin typeface="Calibri" panose="020F0502020204030204" pitchFamily="34" charset="0"/>
                <a:ea typeface="Calibri" panose="020F0502020204030204" pitchFamily="34" charset="0"/>
              </a:rPr>
              <a:t>LEAs are </a:t>
            </a:r>
            <a:r>
              <a:rPr lang="en-US" sz="2000" b="1" u="sng" dirty="0">
                <a:solidFill>
                  <a:schemeClr val="tx1"/>
                </a:solidFill>
                <a:effectLst/>
                <a:latin typeface="Calibri" panose="020F0502020204030204" pitchFamily="34" charset="0"/>
                <a:ea typeface="Calibri" panose="020F0502020204030204" pitchFamily="34" charset="0"/>
              </a:rPr>
              <a:t>not</a:t>
            </a:r>
            <a:r>
              <a:rPr lang="en-US" sz="2000" b="1" dirty="0">
                <a:solidFill>
                  <a:schemeClr val="tx1"/>
                </a:solidFill>
                <a:effectLst/>
                <a:latin typeface="Calibri" panose="020F0502020204030204" pitchFamily="34" charset="0"/>
                <a:ea typeface="Calibri" panose="020F0502020204030204" pitchFamily="34" charset="0"/>
              </a:rPr>
              <a:t> required to select materials that have been reviewed through RIDE’s review process</a:t>
            </a:r>
            <a:endParaRPr lang="en-US" sz="2000" dirty="0">
              <a:solidFill>
                <a:schemeClr val="tx1"/>
              </a:solidFill>
            </a:endParaRPr>
          </a:p>
        </p:txBody>
      </p:sp>
      <p:pic>
        <p:nvPicPr>
          <p:cNvPr id="7" name="Picture 6" descr="A close-up of a survey&#10;&#10;Description automatically generated">
            <a:extLst>
              <a:ext uri="{FF2B5EF4-FFF2-40B4-BE49-F238E27FC236}">
                <a16:creationId xmlns:a16="http://schemas.microsoft.com/office/drawing/2014/main" id="{2C1E3B2C-27D1-397F-A09F-760BB4BB0EFF}"/>
              </a:ext>
            </a:extLst>
          </p:cNvPr>
          <p:cNvPicPr>
            <a:picLocks noChangeAspect="1"/>
          </p:cNvPicPr>
          <p:nvPr/>
        </p:nvPicPr>
        <p:blipFill>
          <a:blip r:embed="rId3"/>
          <a:stretch>
            <a:fillRect/>
          </a:stretch>
        </p:blipFill>
        <p:spPr>
          <a:xfrm>
            <a:off x="7350826" y="874588"/>
            <a:ext cx="4438812" cy="5158789"/>
          </a:xfrm>
          <a:prstGeom prst="rect">
            <a:avLst/>
          </a:prstGeom>
          <a:effectLst>
            <a:innerShdw blurRad="63500" dist="50800" dir="8100000">
              <a:prstClr val="black">
                <a:alpha val="50000"/>
              </a:prstClr>
            </a:innerShdw>
            <a:softEdge rad="12700"/>
          </a:effectLst>
        </p:spPr>
      </p:pic>
    </p:spTree>
    <p:extLst>
      <p:ext uri="{BB962C8B-B14F-4D97-AF65-F5344CB8AC3E}">
        <p14:creationId xmlns:p14="http://schemas.microsoft.com/office/powerpoint/2010/main" val="185241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B66F-79B8-96DB-38E5-C6AAF5F2355A}"/>
              </a:ext>
            </a:extLst>
          </p:cNvPr>
          <p:cNvSpPr>
            <a:spLocks noGrp="1"/>
          </p:cNvSpPr>
          <p:nvPr>
            <p:ph type="title"/>
          </p:nvPr>
        </p:nvSpPr>
        <p:spPr/>
        <p:txBody>
          <a:bodyPr/>
          <a:lstStyle/>
          <a:p>
            <a:r>
              <a:rPr lang="en-US" dirty="0"/>
              <a:t>Section 3</a:t>
            </a:r>
          </a:p>
        </p:txBody>
      </p:sp>
      <p:sp>
        <p:nvSpPr>
          <p:cNvPr id="3" name="Text Placeholder 2">
            <a:extLst>
              <a:ext uri="{FF2B5EF4-FFF2-40B4-BE49-F238E27FC236}">
                <a16:creationId xmlns:a16="http://schemas.microsoft.com/office/drawing/2014/main" id="{7B15BAE4-0C1E-4F23-238B-50ACC20DA408}"/>
              </a:ext>
            </a:extLst>
          </p:cNvPr>
          <p:cNvSpPr>
            <a:spLocks noGrp="1"/>
          </p:cNvSpPr>
          <p:nvPr>
            <p:ph type="body" idx="1"/>
          </p:nvPr>
        </p:nvSpPr>
        <p:spPr>
          <a:xfrm>
            <a:off x="2402958" y="3589021"/>
            <a:ext cx="7368363" cy="1581912"/>
          </a:xfrm>
        </p:spPr>
        <p:txBody>
          <a:bodyPr/>
          <a:lstStyle/>
          <a:p>
            <a:r>
              <a:rPr lang="en-US" sz="2800" dirty="0">
                <a:latin typeface="Libre Franklin" pitchFamily="2" charset="0"/>
              </a:rPr>
              <a:t>Implementing High-Quality Instruction</a:t>
            </a:r>
          </a:p>
          <a:p>
            <a:endParaRPr lang="en-US" dirty="0"/>
          </a:p>
        </p:txBody>
      </p:sp>
    </p:spTree>
    <p:extLst>
      <p:ext uri="{BB962C8B-B14F-4D97-AF65-F5344CB8AC3E}">
        <p14:creationId xmlns:p14="http://schemas.microsoft.com/office/powerpoint/2010/main" val="663881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2AC7-3524-AC27-5BA4-13378485DD0F}"/>
              </a:ext>
            </a:extLst>
          </p:cNvPr>
          <p:cNvSpPr>
            <a:spLocks noGrp="1"/>
          </p:cNvSpPr>
          <p:nvPr>
            <p:ph type="title"/>
          </p:nvPr>
        </p:nvSpPr>
        <p:spPr/>
        <p:txBody>
          <a:bodyPr/>
          <a:lstStyle/>
          <a:p>
            <a:r>
              <a:rPr lang="en-US" dirty="0"/>
              <a:t>Sections of the Framework</a:t>
            </a:r>
          </a:p>
        </p:txBody>
      </p:sp>
      <p:sp>
        <p:nvSpPr>
          <p:cNvPr id="3" name="Slide Number Placeholder 2">
            <a:extLst>
              <a:ext uri="{FF2B5EF4-FFF2-40B4-BE49-F238E27FC236}">
                <a16:creationId xmlns:a16="http://schemas.microsoft.com/office/drawing/2014/main" id="{10C2EB3F-CB86-8945-A714-3CEB94A877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45</a:t>
            </a:fld>
            <a:endParaRPr lang="en-US"/>
          </a:p>
        </p:txBody>
      </p:sp>
      <p:sp>
        <p:nvSpPr>
          <p:cNvPr id="5" name="Text Placeholder 4">
            <a:extLst>
              <a:ext uri="{FF2B5EF4-FFF2-40B4-BE49-F238E27FC236}">
                <a16:creationId xmlns:a16="http://schemas.microsoft.com/office/drawing/2014/main" id="{2349C82A-ECED-F0AC-2511-D05C3F7AB9B9}"/>
              </a:ext>
            </a:extLst>
          </p:cNvPr>
          <p:cNvSpPr>
            <a:spLocks noGrp="1"/>
          </p:cNvSpPr>
          <p:nvPr>
            <p:ph type="body" idx="2"/>
          </p:nvPr>
        </p:nvSpPr>
        <p:spPr>
          <a:xfrm>
            <a:off x="304800" y="921716"/>
            <a:ext cx="11582400" cy="4773232"/>
          </a:xfrm>
        </p:spPr>
        <p:txBody>
          <a:bodyPr/>
          <a:lstStyle/>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1 </a:t>
            </a:r>
            <a:r>
              <a:rPr lang="en-US" sz="2400" dirty="0"/>
              <a:t>provides an overview of the context, purpose, and expectations related to the curriculum framework.</a:t>
            </a:r>
            <a:endParaRPr lang="en-US" sz="2400" dirty="0">
              <a:latin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2</a:t>
            </a:r>
            <a:r>
              <a:rPr lang="en-US" sz="2400" u="none" strike="noStrike" dirty="0">
                <a:effectLst/>
                <a:ea typeface="Calibri" panose="020F0502020204030204" pitchFamily="34" charset="0"/>
                <a:cs typeface="Libre Franklin" pitchFamily="2" charset="0"/>
              </a:rPr>
              <a:t> reiterates the organization of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and provides a range of resources to help educators understand and apply them. Section 2 also addresses how standards support selection and implementation of high-quality curriculum materials.</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3</a:t>
            </a:r>
            <a:r>
              <a:rPr lang="en-US" sz="2400" u="none" strike="noStrike" dirty="0">
                <a:effectLst/>
                <a:ea typeface="Calibri" panose="020F0502020204030204" pitchFamily="34" charset="0"/>
                <a:cs typeface="Libre Franklin" pitchFamily="2" charset="0"/>
              </a:rPr>
              <a:t> of this framework provides guidance and support around how to use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to support high-quality instruction.</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latin typeface="Libre Franklin" pitchFamily="2" charset="0"/>
                <a:ea typeface="Calibri" panose="020F0502020204030204" pitchFamily="34" charset="0"/>
                <a:cs typeface="Libre Franklin" pitchFamily="2" charset="0"/>
              </a:rPr>
              <a:t>Section 4</a:t>
            </a:r>
            <a:r>
              <a:rPr lang="en-US" sz="2400" u="none" strike="noStrike" dirty="0">
                <a:effectLst/>
                <a:latin typeface="Libre Franklin" pitchFamily="2" charset="0"/>
                <a:ea typeface="Calibri" panose="020F0502020204030204" pitchFamily="34" charset="0"/>
                <a:cs typeface="Libre Franklin" pitchFamily="2" charset="0"/>
              </a:rPr>
              <a:t> offers resources and support for using the </a:t>
            </a:r>
            <a:r>
              <a:rPr lang="en-US" sz="2400" i="1" u="none" strike="noStrike" dirty="0">
                <a:effectLst/>
                <a:latin typeface="Libre Franklin" pitchFamily="2" charset="0"/>
                <a:ea typeface="Calibri" panose="020F0502020204030204" pitchFamily="34" charset="0"/>
                <a:cs typeface="Libre Franklin" pitchFamily="2" charset="0"/>
              </a:rPr>
              <a:t>Standards</a:t>
            </a:r>
            <a:r>
              <a:rPr lang="en-US" sz="2400" u="none" strike="noStrike" dirty="0">
                <a:effectLst/>
                <a:latin typeface="Libre Franklin" pitchFamily="2" charset="0"/>
                <a:ea typeface="Calibri" panose="020F0502020204030204" pitchFamily="34" charset="0"/>
                <a:cs typeface="Libre Franklin" pitchFamily="2" charset="0"/>
              </a:rPr>
              <a:t> to support assessment.</a:t>
            </a:r>
          </a:p>
          <a:p>
            <a:pPr marL="285750" marR="0" lvl="0" indent="-285750">
              <a:spcBef>
                <a:spcPts val="600"/>
              </a:spcBef>
              <a:spcAft>
                <a:spcPts val="1000"/>
              </a:spcAf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Libre Franklin" pitchFamily="2" charset="0"/>
            </a:endParaRPr>
          </a:p>
        </p:txBody>
      </p:sp>
      <p:sp>
        <p:nvSpPr>
          <p:cNvPr id="13" name="Rectangle 12">
            <a:extLst>
              <a:ext uri="{FF2B5EF4-FFF2-40B4-BE49-F238E27FC236}">
                <a16:creationId xmlns:a16="http://schemas.microsoft.com/office/drawing/2014/main" id="{F2BDA628-FA74-F81D-9F6E-92493BD9A78B}"/>
              </a:ext>
            </a:extLst>
          </p:cNvPr>
          <p:cNvSpPr/>
          <p:nvPr/>
        </p:nvSpPr>
        <p:spPr>
          <a:xfrm>
            <a:off x="304800" y="4058652"/>
            <a:ext cx="11357811" cy="1122947"/>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7955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3678-A242-F3B3-575E-415574E1CD56}"/>
              </a:ext>
            </a:extLst>
          </p:cNvPr>
          <p:cNvSpPr>
            <a:spLocks noGrp="1"/>
          </p:cNvSpPr>
          <p:nvPr>
            <p:ph type="title"/>
          </p:nvPr>
        </p:nvSpPr>
        <p:spPr>
          <a:xfrm>
            <a:off x="304800" y="172857"/>
            <a:ext cx="11582400" cy="701731"/>
          </a:xfrm>
        </p:spPr>
        <p:txBody>
          <a:bodyPr wrap="square" anchor="t">
            <a:normAutofit/>
          </a:bodyPr>
          <a:lstStyle/>
          <a:p>
            <a:r>
              <a:rPr lang="en-US" sz="3700" dirty="0"/>
              <a:t>High Quality Instructional Practices</a:t>
            </a:r>
          </a:p>
        </p:txBody>
      </p:sp>
      <p:sp>
        <p:nvSpPr>
          <p:cNvPr id="3" name="Slide Number Placeholder 2">
            <a:extLst>
              <a:ext uri="{FF2B5EF4-FFF2-40B4-BE49-F238E27FC236}">
                <a16:creationId xmlns:a16="http://schemas.microsoft.com/office/drawing/2014/main" id="{1FA3A9CB-0C09-327B-5D66-F59568EACF6E}"/>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46</a:t>
            </a:fld>
            <a:endParaRPr lang="en-US" sz="1200"/>
          </a:p>
        </p:txBody>
      </p:sp>
      <p:sp>
        <p:nvSpPr>
          <p:cNvPr id="15" name="Text Placeholder 3">
            <a:extLst>
              <a:ext uri="{FF2B5EF4-FFF2-40B4-BE49-F238E27FC236}">
                <a16:creationId xmlns:a16="http://schemas.microsoft.com/office/drawing/2014/main" id="{E414B46B-6EC1-1EC4-BFC8-3803FE56C10E}"/>
              </a:ext>
            </a:extLst>
          </p:cNvPr>
          <p:cNvSpPr>
            <a:spLocks noGrp="1"/>
          </p:cNvSpPr>
          <p:nvPr>
            <p:ph type="body" idx="1"/>
          </p:nvPr>
        </p:nvSpPr>
        <p:spPr>
          <a:xfrm>
            <a:off x="304800" y="1031273"/>
            <a:ext cx="11582400" cy="850392"/>
          </a:xfrm>
        </p:spPr>
        <p:txBody>
          <a:bodyPr/>
          <a:lstStyle/>
          <a:p>
            <a:r>
              <a:rPr lang="en-US" sz="2800" dirty="0">
                <a:solidFill>
                  <a:schemeClr val="accent2">
                    <a:lumMod val="60000"/>
                    <a:lumOff val="40000"/>
                  </a:schemeClr>
                </a:solidFill>
              </a:rPr>
              <a:t>High-Quality Instruction in All Disciplines</a:t>
            </a:r>
          </a:p>
        </p:txBody>
      </p:sp>
      <p:sp>
        <p:nvSpPr>
          <p:cNvPr id="5" name="Text Placeholder 4">
            <a:extLst>
              <a:ext uri="{FF2B5EF4-FFF2-40B4-BE49-F238E27FC236}">
                <a16:creationId xmlns:a16="http://schemas.microsoft.com/office/drawing/2014/main" id="{C2F7C74E-841E-5B39-8707-D20504390469}"/>
              </a:ext>
            </a:extLst>
          </p:cNvPr>
          <p:cNvSpPr>
            <a:spLocks noGrp="1"/>
          </p:cNvSpPr>
          <p:nvPr>
            <p:ph type="body" idx="2"/>
          </p:nvPr>
        </p:nvSpPr>
        <p:spPr>
          <a:xfrm>
            <a:off x="5759531" y="2195373"/>
            <a:ext cx="5997039" cy="3703320"/>
          </a:xfrm>
        </p:spPr>
        <p:txBody>
          <a:bodyPr wrap="square" anchor="t">
            <a:normAutofit/>
          </a:bodyPr>
          <a:lstStyle/>
          <a:p>
            <a:pPr marL="514350" indent="-285750">
              <a:buSzPct val="150000"/>
              <a:buFont typeface="Arial" panose="020B0604020202020204" pitchFamily="34" charset="0"/>
              <a:buChar char="•"/>
            </a:pPr>
            <a:r>
              <a:rPr lang="en-US" sz="2800" dirty="0">
                <a:solidFill>
                  <a:schemeClr val="tx1"/>
                </a:solidFill>
              </a:rPr>
              <a:t>Asset-Based Stance</a:t>
            </a:r>
          </a:p>
          <a:p>
            <a:pPr marL="514350" indent="-285750">
              <a:buSzPct val="150000"/>
              <a:buFont typeface="Arial" panose="020B0604020202020204" pitchFamily="34" charset="0"/>
              <a:buChar char="•"/>
            </a:pPr>
            <a:r>
              <a:rPr lang="en-US" sz="2800" dirty="0">
                <a:solidFill>
                  <a:schemeClr val="tx1"/>
                </a:solidFill>
              </a:rPr>
              <a:t>Clear Learning Goals</a:t>
            </a:r>
          </a:p>
          <a:p>
            <a:pPr marL="514350" indent="-285750">
              <a:buSzPct val="150000"/>
              <a:buFont typeface="Arial" panose="020B0604020202020204" pitchFamily="34" charset="0"/>
              <a:buChar char="•"/>
            </a:pPr>
            <a:r>
              <a:rPr lang="en-US" sz="2800" dirty="0">
                <a:solidFill>
                  <a:schemeClr val="tx1"/>
                </a:solidFill>
              </a:rPr>
              <a:t>Student-Centered Engagement</a:t>
            </a:r>
          </a:p>
          <a:p>
            <a:pPr marL="514350" indent="-285750">
              <a:buSzPct val="150000"/>
              <a:buFont typeface="Arial" panose="020B0604020202020204" pitchFamily="34" charset="0"/>
              <a:buChar char="•"/>
            </a:pPr>
            <a:r>
              <a:rPr lang="en-US" sz="2800" dirty="0">
                <a:solidFill>
                  <a:schemeClr val="tx1"/>
                </a:solidFill>
              </a:rPr>
              <a:t>Academic Discourse</a:t>
            </a:r>
          </a:p>
          <a:p>
            <a:pPr marL="514350" indent="-285750">
              <a:buSzPct val="150000"/>
              <a:buFont typeface="Arial" panose="020B0604020202020204" pitchFamily="34" charset="0"/>
              <a:buChar char="•"/>
            </a:pPr>
            <a:r>
              <a:rPr lang="en-US" sz="2800" dirty="0">
                <a:solidFill>
                  <a:schemeClr val="tx1"/>
                </a:solidFill>
              </a:rPr>
              <a:t>Formative Assessment</a:t>
            </a:r>
          </a:p>
        </p:txBody>
      </p:sp>
      <p:pic>
        <p:nvPicPr>
          <p:cNvPr id="6" name="Picture 5" descr="A diagram of a diagram of a student-based engagement&#10;&#10;Description automatically generated">
            <a:extLst>
              <a:ext uri="{FF2B5EF4-FFF2-40B4-BE49-F238E27FC236}">
                <a16:creationId xmlns:a16="http://schemas.microsoft.com/office/drawing/2014/main" id="{C1304D18-AB22-E784-D2CB-E9E7A766BFAE}"/>
              </a:ext>
            </a:extLst>
          </p:cNvPr>
          <p:cNvPicPr>
            <a:picLocks noChangeAspect="1"/>
          </p:cNvPicPr>
          <p:nvPr/>
        </p:nvPicPr>
        <p:blipFill>
          <a:blip r:embed="rId3"/>
          <a:stretch>
            <a:fillRect/>
          </a:stretch>
        </p:blipFill>
        <p:spPr>
          <a:xfrm>
            <a:off x="688770" y="1687260"/>
            <a:ext cx="4363290" cy="4363290"/>
          </a:xfrm>
          <a:prstGeom prst="rect">
            <a:avLst/>
          </a:prstGeom>
          <a:noFill/>
          <a:ln>
            <a:noFill/>
          </a:ln>
        </p:spPr>
      </p:pic>
    </p:spTree>
    <p:extLst>
      <p:ext uri="{BB962C8B-B14F-4D97-AF65-F5344CB8AC3E}">
        <p14:creationId xmlns:p14="http://schemas.microsoft.com/office/powerpoint/2010/main" val="267240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6C6D-7049-7588-6C50-97AEFCE8B3C3}"/>
              </a:ext>
            </a:extLst>
          </p:cNvPr>
          <p:cNvSpPr>
            <a:spLocks noGrp="1"/>
          </p:cNvSpPr>
          <p:nvPr>
            <p:ph type="title"/>
          </p:nvPr>
        </p:nvSpPr>
        <p:spPr>
          <a:xfrm>
            <a:off x="304800" y="172857"/>
            <a:ext cx="5483352" cy="701731"/>
          </a:xfrm>
        </p:spPr>
        <p:txBody>
          <a:bodyPr wrap="square" anchor="t">
            <a:normAutofit/>
          </a:bodyPr>
          <a:lstStyle/>
          <a:p>
            <a:r>
              <a:rPr lang="en-US" sz="2100" dirty="0"/>
              <a:t>High-Quality Instruction in All Disciplines</a:t>
            </a:r>
            <a:br>
              <a:rPr lang="en-US" sz="2100" dirty="0"/>
            </a:br>
            <a:endParaRPr lang="en-US" sz="2100" dirty="0"/>
          </a:p>
        </p:txBody>
      </p:sp>
      <p:sp>
        <p:nvSpPr>
          <p:cNvPr id="3" name="Slide Number Placeholder 2">
            <a:extLst>
              <a:ext uri="{FF2B5EF4-FFF2-40B4-BE49-F238E27FC236}">
                <a16:creationId xmlns:a16="http://schemas.microsoft.com/office/drawing/2014/main" id="{AEAECB83-A948-EB19-3CCA-344B6710BFFC}"/>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47</a:t>
            </a:fld>
            <a:endParaRPr lang="en-US" sz="1200"/>
          </a:p>
        </p:txBody>
      </p:sp>
      <p:sp>
        <p:nvSpPr>
          <p:cNvPr id="4" name="Text Placeholder 3">
            <a:extLst>
              <a:ext uri="{FF2B5EF4-FFF2-40B4-BE49-F238E27FC236}">
                <a16:creationId xmlns:a16="http://schemas.microsoft.com/office/drawing/2014/main" id="{6332A56F-9610-B7E1-8324-1902B329FC44}"/>
              </a:ext>
            </a:extLst>
          </p:cNvPr>
          <p:cNvSpPr>
            <a:spLocks noGrp="1"/>
          </p:cNvSpPr>
          <p:nvPr>
            <p:ph type="body" idx="1"/>
          </p:nvPr>
        </p:nvSpPr>
        <p:spPr>
          <a:xfrm>
            <a:off x="304800" y="1031273"/>
            <a:ext cx="5483352" cy="850392"/>
          </a:xfrm>
        </p:spPr>
        <p:txBody>
          <a:bodyPr wrap="square" anchor="t">
            <a:normAutofit/>
          </a:bodyPr>
          <a:lstStyle/>
          <a:p>
            <a:r>
              <a:rPr lang="en-US" sz="2800" dirty="0">
                <a:solidFill>
                  <a:schemeClr val="accent2">
                    <a:lumMod val="60000"/>
                    <a:lumOff val="40000"/>
                  </a:schemeClr>
                </a:solidFill>
              </a:rPr>
              <a:t>Asset-Based Stance</a:t>
            </a:r>
          </a:p>
          <a:p>
            <a:endParaRPr lang="en-US" dirty="0"/>
          </a:p>
        </p:txBody>
      </p:sp>
      <p:sp>
        <p:nvSpPr>
          <p:cNvPr id="5" name="Text Placeholder 4">
            <a:extLst>
              <a:ext uri="{FF2B5EF4-FFF2-40B4-BE49-F238E27FC236}">
                <a16:creationId xmlns:a16="http://schemas.microsoft.com/office/drawing/2014/main" id="{34E05A6A-C1BE-4CFF-226A-4DB0A8438933}"/>
              </a:ext>
            </a:extLst>
          </p:cNvPr>
          <p:cNvSpPr>
            <a:spLocks noGrp="1"/>
          </p:cNvSpPr>
          <p:nvPr>
            <p:ph type="body" idx="2"/>
          </p:nvPr>
        </p:nvSpPr>
        <p:spPr>
          <a:xfrm>
            <a:off x="304800" y="2087878"/>
            <a:ext cx="5483352" cy="3703320"/>
          </a:xfrm>
        </p:spPr>
        <p:txBody>
          <a:bodyPr wrap="square" anchor="t">
            <a:normAutofit/>
          </a:bodyPr>
          <a:lstStyle/>
          <a:p>
            <a:pPr marL="0" marR="0">
              <a:spcBef>
                <a:spcPts val="0"/>
              </a:spcBef>
              <a:spcAft>
                <a:spcPts val="800"/>
              </a:spcAft>
            </a:pPr>
            <a:r>
              <a:rPr lang="en-US" sz="2000" kern="100" dirty="0"/>
              <a:t>T</a:t>
            </a:r>
            <a:r>
              <a:rPr lang="en-US" sz="2000" kern="100" dirty="0">
                <a:effectLst/>
              </a:rPr>
              <a:t>eachers </a:t>
            </a:r>
            <a:r>
              <a:rPr lang="en-US" sz="2000" b="1" kern="100" dirty="0">
                <a:effectLst/>
              </a:rPr>
              <a:t>routinely </a:t>
            </a:r>
            <a:r>
              <a:rPr lang="en-US" sz="2000" kern="100" dirty="0">
                <a:effectLst/>
              </a:rPr>
              <a:t>leverage students’ strengths and assets by activating prior knowledge and connecting new learning to the culturally and linguistically diverse experiences students bring with them to the classroom, while also respecting their individual differences.</a:t>
            </a:r>
          </a:p>
        </p:txBody>
      </p:sp>
      <p:pic>
        <p:nvPicPr>
          <p:cNvPr id="7" name="Picture 6" descr="A group of children sitting at a table&#10;&#10;Description automatically generated">
            <a:extLst>
              <a:ext uri="{FF2B5EF4-FFF2-40B4-BE49-F238E27FC236}">
                <a16:creationId xmlns:a16="http://schemas.microsoft.com/office/drawing/2014/main" id="{60EF7C07-A68F-7353-B7E8-8B7FF5181065}"/>
              </a:ext>
            </a:extLst>
          </p:cNvPr>
          <p:cNvPicPr>
            <a:picLocks noChangeAspect="1"/>
          </p:cNvPicPr>
          <p:nvPr/>
        </p:nvPicPr>
        <p:blipFill rotWithShape="1">
          <a:blip r:embed="rId3"/>
          <a:srcRect l="9869" r="23401" b="-2"/>
          <a:stretch/>
        </p:blipFill>
        <p:spPr>
          <a:xfrm>
            <a:off x="6096000" y="301912"/>
            <a:ext cx="5791200" cy="5489286"/>
          </a:xfrm>
          <a:prstGeom prst="rect">
            <a:avLst/>
          </a:prstGeom>
          <a:noFill/>
          <a:ln>
            <a:noFill/>
          </a:ln>
        </p:spPr>
      </p:pic>
    </p:spTree>
    <p:extLst>
      <p:ext uri="{BB962C8B-B14F-4D97-AF65-F5344CB8AC3E}">
        <p14:creationId xmlns:p14="http://schemas.microsoft.com/office/powerpoint/2010/main" val="166105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03F70-5CFC-DFC6-1DA4-E58887AF1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CAB17-A83B-27BA-20FF-EF7DDE15832E}"/>
              </a:ext>
            </a:extLst>
          </p:cNvPr>
          <p:cNvSpPr>
            <a:spLocks noGrp="1"/>
          </p:cNvSpPr>
          <p:nvPr>
            <p:ph type="title"/>
          </p:nvPr>
        </p:nvSpPr>
        <p:spPr>
          <a:xfrm>
            <a:off x="6400798" y="172857"/>
            <a:ext cx="5486401" cy="701731"/>
          </a:xfrm>
        </p:spPr>
        <p:txBody>
          <a:bodyPr wrap="square" anchor="t">
            <a:normAutofit/>
          </a:bodyPr>
          <a:lstStyle/>
          <a:p>
            <a:r>
              <a:rPr lang="en-US" sz="2100" dirty="0"/>
              <a:t>High-Quality Instruction in All Disciplines</a:t>
            </a:r>
            <a:br>
              <a:rPr lang="en-US" sz="2100" dirty="0"/>
            </a:br>
            <a:endParaRPr lang="en-US" sz="2100" dirty="0"/>
          </a:p>
        </p:txBody>
      </p:sp>
      <p:sp>
        <p:nvSpPr>
          <p:cNvPr id="3" name="Slide Number Placeholder 2">
            <a:extLst>
              <a:ext uri="{FF2B5EF4-FFF2-40B4-BE49-F238E27FC236}">
                <a16:creationId xmlns:a16="http://schemas.microsoft.com/office/drawing/2014/main" id="{CE01C709-1EBF-6625-F18A-00D9178759A7}"/>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48</a:t>
            </a:fld>
            <a:endParaRPr lang="en-US" sz="1200"/>
          </a:p>
        </p:txBody>
      </p:sp>
      <p:sp>
        <p:nvSpPr>
          <p:cNvPr id="4" name="Text Placeholder 3">
            <a:extLst>
              <a:ext uri="{FF2B5EF4-FFF2-40B4-BE49-F238E27FC236}">
                <a16:creationId xmlns:a16="http://schemas.microsoft.com/office/drawing/2014/main" id="{23384B94-6050-CA3E-3CC0-B6CA37FCC04A}"/>
              </a:ext>
            </a:extLst>
          </p:cNvPr>
          <p:cNvSpPr>
            <a:spLocks noGrp="1"/>
          </p:cNvSpPr>
          <p:nvPr>
            <p:ph type="body" idx="1"/>
          </p:nvPr>
        </p:nvSpPr>
        <p:spPr>
          <a:xfrm>
            <a:off x="6400798" y="1031273"/>
            <a:ext cx="5486401" cy="850392"/>
          </a:xfrm>
        </p:spPr>
        <p:txBody>
          <a:bodyPr wrap="square" anchor="t">
            <a:normAutofit/>
          </a:bodyPr>
          <a:lstStyle/>
          <a:p>
            <a:r>
              <a:rPr lang="en-US" sz="2800" dirty="0">
                <a:solidFill>
                  <a:schemeClr val="accent2">
                    <a:lumMod val="60000"/>
                    <a:lumOff val="40000"/>
                  </a:schemeClr>
                </a:solidFill>
              </a:rPr>
              <a:t>Clear Learning Goals</a:t>
            </a:r>
          </a:p>
          <a:p>
            <a:endParaRPr lang="en-US" dirty="0"/>
          </a:p>
        </p:txBody>
      </p:sp>
      <p:sp>
        <p:nvSpPr>
          <p:cNvPr id="5" name="Text Placeholder 4">
            <a:extLst>
              <a:ext uri="{FF2B5EF4-FFF2-40B4-BE49-F238E27FC236}">
                <a16:creationId xmlns:a16="http://schemas.microsoft.com/office/drawing/2014/main" id="{2CA73581-05B6-AB6D-53F1-BA4F17E5C6BD}"/>
              </a:ext>
            </a:extLst>
          </p:cNvPr>
          <p:cNvSpPr>
            <a:spLocks noGrp="1"/>
          </p:cNvSpPr>
          <p:nvPr>
            <p:ph type="body" idx="2"/>
          </p:nvPr>
        </p:nvSpPr>
        <p:spPr>
          <a:xfrm>
            <a:off x="6400800" y="2087878"/>
            <a:ext cx="5486400" cy="3703320"/>
          </a:xfrm>
        </p:spPr>
        <p:txBody>
          <a:bodyPr wrap="square" anchor="t">
            <a:normAutofit/>
          </a:bodyPr>
          <a:lstStyle/>
          <a:p>
            <a:pPr marL="0" marR="0">
              <a:spcBef>
                <a:spcPts val="0"/>
              </a:spcBef>
              <a:spcAft>
                <a:spcPts val="800"/>
              </a:spcAft>
            </a:pPr>
            <a:r>
              <a:rPr lang="en-US" sz="2000" kern="100" dirty="0"/>
              <a:t>T</a:t>
            </a:r>
            <a:r>
              <a:rPr lang="en-US" sz="2000" kern="100" dirty="0">
                <a:effectLst/>
              </a:rPr>
              <a:t>eachers </a:t>
            </a:r>
            <a:r>
              <a:rPr lang="en-US" sz="2000" b="1" kern="100" dirty="0">
                <a:effectLst/>
              </a:rPr>
              <a:t>routinely </a:t>
            </a:r>
            <a:r>
              <a:rPr lang="en-US" sz="2000" kern="100" dirty="0">
                <a:effectLst/>
              </a:rPr>
              <a:t>use a variety of strategies to ensure that students understand:</a:t>
            </a:r>
          </a:p>
          <a:p>
            <a:pPr marL="114300" marR="0" indent="-342900">
              <a:spcBef>
                <a:spcPts val="0"/>
              </a:spcBef>
              <a:spcAft>
                <a:spcPts val="800"/>
              </a:spcAft>
              <a:buAutoNum type="arabicParenR"/>
            </a:pPr>
            <a:r>
              <a:rPr lang="en-US" sz="2000" kern="100" dirty="0"/>
              <a:t>What they are learning,</a:t>
            </a:r>
          </a:p>
          <a:p>
            <a:pPr marL="114300" marR="0" indent="-342900">
              <a:spcBef>
                <a:spcPts val="0"/>
              </a:spcBef>
              <a:spcAft>
                <a:spcPts val="800"/>
              </a:spcAft>
              <a:buAutoNum type="arabicParenR"/>
            </a:pPr>
            <a:r>
              <a:rPr lang="en-US" sz="2000" kern="100" dirty="0">
                <a:effectLst/>
              </a:rPr>
              <a:t>Why they are learning it, and</a:t>
            </a:r>
          </a:p>
          <a:p>
            <a:pPr marL="114300" marR="0" indent="-342900">
              <a:spcBef>
                <a:spcPts val="0"/>
              </a:spcBef>
              <a:spcAft>
                <a:spcPts val="800"/>
              </a:spcAft>
              <a:buAutoNum type="arabicParenR"/>
            </a:pPr>
            <a:r>
              <a:rPr lang="en-US" sz="2000" kern="100" dirty="0"/>
              <a:t>How they will know when they have learned it.</a:t>
            </a:r>
            <a:endParaRPr lang="en-US" sz="2000" kern="100" dirty="0">
              <a:effectLst/>
            </a:endParaRPr>
          </a:p>
        </p:txBody>
      </p:sp>
      <p:pic>
        <p:nvPicPr>
          <p:cNvPr id="7" name="Picture 6" descr="A group of girls sitting at a table&#10;&#10;Description automatically generated">
            <a:extLst>
              <a:ext uri="{FF2B5EF4-FFF2-40B4-BE49-F238E27FC236}">
                <a16:creationId xmlns:a16="http://schemas.microsoft.com/office/drawing/2014/main" id="{BEE12437-A941-7866-E18F-7409941E87FD}"/>
              </a:ext>
            </a:extLst>
          </p:cNvPr>
          <p:cNvPicPr>
            <a:picLocks noChangeAspect="1"/>
          </p:cNvPicPr>
          <p:nvPr/>
        </p:nvPicPr>
        <p:blipFill rotWithShape="1">
          <a:blip r:embed="rId3"/>
          <a:srcRect l="14815" r="14817" b="2"/>
          <a:stretch/>
        </p:blipFill>
        <p:spPr>
          <a:xfrm>
            <a:off x="304800" y="304805"/>
            <a:ext cx="5788152" cy="5490492"/>
          </a:xfrm>
          <a:prstGeom prst="rect">
            <a:avLst/>
          </a:prstGeom>
          <a:noFill/>
          <a:ln>
            <a:noFill/>
          </a:ln>
        </p:spPr>
      </p:pic>
    </p:spTree>
    <p:extLst>
      <p:ext uri="{BB962C8B-B14F-4D97-AF65-F5344CB8AC3E}">
        <p14:creationId xmlns:p14="http://schemas.microsoft.com/office/powerpoint/2010/main" val="4003710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A6519-9512-1B1A-C675-F249A5622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48EE5-31E6-B79C-BBA0-EB2FC2AAA26C}"/>
              </a:ext>
            </a:extLst>
          </p:cNvPr>
          <p:cNvSpPr>
            <a:spLocks noGrp="1"/>
          </p:cNvSpPr>
          <p:nvPr>
            <p:ph type="title"/>
          </p:nvPr>
        </p:nvSpPr>
        <p:spPr>
          <a:xfrm>
            <a:off x="304800" y="172857"/>
            <a:ext cx="5483352" cy="701731"/>
          </a:xfrm>
        </p:spPr>
        <p:txBody>
          <a:bodyPr wrap="square" anchor="t">
            <a:normAutofit/>
          </a:bodyPr>
          <a:lstStyle/>
          <a:p>
            <a:r>
              <a:rPr lang="en-US" sz="2100" dirty="0"/>
              <a:t>High-Quality Instruction in All Disciplines</a:t>
            </a:r>
            <a:br>
              <a:rPr lang="en-US" sz="2100" dirty="0"/>
            </a:br>
            <a:endParaRPr lang="en-US" sz="2100" dirty="0"/>
          </a:p>
        </p:txBody>
      </p:sp>
      <p:sp>
        <p:nvSpPr>
          <p:cNvPr id="3" name="Slide Number Placeholder 2">
            <a:extLst>
              <a:ext uri="{FF2B5EF4-FFF2-40B4-BE49-F238E27FC236}">
                <a16:creationId xmlns:a16="http://schemas.microsoft.com/office/drawing/2014/main" id="{93213687-4E2E-A797-2BEF-9A5362A47F23}"/>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49</a:t>
            </a:fld>
            <a:endParaRPr lang="en-US" sz="1200"/>
          </a:p>
        </p:txBody>
      </p:sp>
      <p:sp>
        <p:nvSpPr>
          <p:cNvPr id="4" name="Text Placeholder 3">
            <a:extLst>
              <a:ext uri="{FF2B5EF4-FFF2-40B4-BE49-F238E27FC236}">
                <a16:creationId xmlns:a16="http://schemas.microsoft.com/office/drawing/2014/main" id="{F2E5B3A1-2AFE-CAC8-B585-90163FEAC411}"/>
              </a:ext>
            </a:extLst>
          </p:cNvPr>
          <p:cNvSpPr>
            <a:spLocks noGrp="1"/>
          </p:cNvSpPr>
          <p:nvPr>
            <p:ph type="body" idx="1"/>
          </p:nvPr>
        </p:nvSpPr>
        <p:spPr>
          <a:xfrm>
            <a:off x="304800" y="1031273"/>
            <a:ext cx="5483352" cy="850392"/>
          </a:xfrm>
        </p:spPr>
        <p:txBody>
          <a:bodyPr wrap="square" anchor="t">
            <a:normAutofit fontScale="92500"/>
          </a:bodyPr>
          <a:lstStyle/>
          <a:p>
            <a:r>
              <a:rPr lang="en-US" sz="2800" dirty="0">
                <a:solidFill>
                  <a:schemeClr val="accent2">
                    <a:lumMod val="60000"/>
                    <a:lumOff val="40000"/>
                  </a:schemeClr>
                </a:solidFill>
              </a:rPr>
              <a:t>Student-Centered Engagement</a:t>
            </a:r>
          </a:p>
          <a:p>
            <a:endParaRPr lang="en-US" dirty="0"/>
          </a:p>
        </p:txBody>
      </p:sp>
      <p:sp>
        <p:nvSpPr>
          <p:cNvPr id="5" name="Text Placeholder 4">
            <a:extLst>
              <a:ext uri="{FF2B5EF4-FFF2-40B4-BE49-F238E27FC236}">
                <a16:creationId xmlns:a16="http://schemas.microsoft.com/office/drawing/2014/main" id="{50898ECA-E9BC-4CBC-4404-0669F2A26A86}"/>
              </a:ext>
            </a:extLst>
          </p:cNvPr>
          <p:cNvSpPr>
            <a:spLocks noGrp="1"/>
          </p:cNvSpPr>
          <p:nvPr>
            <p:ph type="body" idx="2"/>
          </p:nvPr>
        </p:nvSpPr>
        <p:spPr>
          <a:xfrm>
            <a:off x="304800" y="2087878"/>
            <a:ext cx="5483352" cy="3703320"/>
          </a:xfrm>
        </p:spPr>
        <p:txBody>
          <a:bodyPr wrap="square" anchor="t">
            <a:normAutofit/>
          </a:bodyPr>
          <a:lstStyle/>
          <a:p>
            <a:pPr marL="0" marR="0">
              <a:spcBef>
                <a:spcPts val="0"/>
              </a:spcBef>
              <a:spcAft>
                <a:spcPts val="800"/>
              </a:spcAft>
            </a:pPr>
            <a:r>
              <a:rPr lang="en-US" sz="2000" kern="100" dirty="0"/>
              <a:t>T</a:t>
            </a:r>
            <a:r>
              <a:rPr lang="en-US" sz="2000" kern="100" dirty="0">
                <a:effectLst/>
              </a:rPr>
              <a:t>eachers </a:t>
            </a:r>
            <a:r>
              <a:rPr lang="en-US" sz="2000" b="1" kern="100" dirty="0">
                <a:effectLst/>
              </a:rPr>
              <a:t>routinely </a:t>
            </a:r>
            <a:r>
              <a:rPr lang="en-US" sz="2000" kern="100" dirty="0">
                <a:effectLst/>
              </a:rPr>
              <a:t>use techniques that are student-centered and foster high levels of engagement through individual and collaborative activities.</a:t>
            </a:r>
          </a:p>
        </p:txBody>
      </p:sp>
      <p:pic>
        <p:nvPicPr>
          <p:cNvPr id="8" name="Picture 7" descr="A group of students sitting at desks&#10;&#10;Description automatically generated">
            <a:extLst>
              <a:ext uri="{FF2B5EF4-FFF2-40B4-BE49-F238E27FC236}">
                <a16:creationId xmlns:a16="http://schemas.microsoft.com/office/drawing/2014/main" id="{5D9C6858-3C6F-E999-3B94-5E6508618C26}"/>
              </a:ext>
            </a:extLst>
          </p:cNvPr>
          <p:cNvPicPr>
            <a:picLocks noChangeAspect="1"/>
          </p:cNvPicPr>
          <p:nvPr/>
        </p:nvPicPr>
        <p:blipFill rotWithShape="1">
          <a:blip r:embed="rId3"/>
          <a:srcRect r="3911"/>
          <a:stretch/>
        </p:blipFill>
        <p:spPr>
          <a:xfrm>
            <a:off x="5639653" y="1033338"/>
            <a:ext cx="6552347" cy="4546600"/>
          </a:xfrm>
          <a:prstGeom prst="rect">
            <a:avLst/>
          </a:prstGeom>
        </p:spPr>
      </p:pic>
    </p:spTree>
    <p:extLst>
      <p:ext uri="{BB962C8B-B14F-4D97-AF65-F5344CB8AC3E}">
        <p14:creationId xmlns:p14="http://schemas.microsoft.com/office/powerpoint/2010/main" val="400842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F235-B8C6-AA8E-11C3-E56F4C6E1E0C}"/>
              </a:ext>
            </a:extLst>
          </p:cNvPr>
          <p:cNvSpPr>
            <a:spLocks noGrp="1"/>
          </p:cNvSpPr>
          <p:nvPr>
            <p:ph type="title"/>
          </p:nvPr>
        </p:nvSpPr>
        <p:spPr/>
        <p:txBody>
          <a:bodyPr/>
          <a:lstStyle/>
          <a:p>
            <a:r>
              <a:rPr lang="en-US" dirty="0"/>
              <a:t>Frameworks in the Legislation</a:t>
            </a:r>
          </a:p>
        </p:txBody>
      </p:sp>
      <p:sp>
        <p:nvSpPr>
          <p:cNvPr id="3" name="Slide Number Placeholder 2">
            <a:extLst>
              <a:ext uri="{FF2B5EF4-FFF2-40B4-BE49-F238E27FC236}">
                <a16:creationId xmlns:a16="http://schemas.microsoft.com/office/drawing/2014/main" id="{24914747-6794-9349-424E-C47CB278B34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
        <p:nvSpPr>
          <p:cNvPr id="5" name="Text Placeholder 4">
            <a:extLst>
              <a:ext uri="{FF2B5EF4-FFF2-40B4-BE49-F238E27FC236}">
                <a16:creationId xmlns:a16="http://schemas.microsoft.com/office/drawing/2014/main" id="{FA3E7F54-77EF-B8E0-092F-469905E7CA7A}"/>
              </a:ext>
            </a:extLst>
          </p:cNvPr>
          <p:cNvSpPr>
            <a:spLocks noGrp="1"/>
          </p:cNvSpPr>
          <p:nvPr>
            <p:ph type="body" idx="2"/>
          </p:nvPr>
        </p:nvSpPr>
        <p:spPr>
          <a:xfrm>
            <a:off x="304799" y="2467353"/>
            <a:ext cx="11582400" cy="3703320"/>
          </a:xfrm>
        </p:spPr>
        <p:txBody>
          <a:bodyPr/>
          <a:lstStyle/>
          <a:p>
            <a:r>
              <a:rPr lang="en-US" sz="2000" dirty="0"/>
              <a:t>Criteria outlined in the legislation:</a:t>
            </a:r>
          </a:p>
          <a:p>
            <a:pPr marL="285750" marR="0" lvl="0" indent="-285750">
              <a:lnSpc>
                <a:spcPct val="107000"/>
              </a:lnSpc>
              <a:spcBef>
                <a:spcPts val="0"/>
              </a:spcBef>
              <a:spcAft>
                <a:spcPts val="600"/>
              </a:spcAft>
              <a:buSzPct val="150000"/>
              <a:buFont typeface="Arial" panose="020B0604020202020204" pitchFamily="34" charset="0"/>
              <a:buChar char="•"/>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provide sufficient detail to inform education processes such as selecting curriculum resources and designing assessments; </a:t>
            </a:r>
            <a:endParaRPr lang="en-US" sz="20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600"/>
              </a:spcAft>
              <a:buSzPct val="150000"/>
              <a:buFont typeface="Arial" panose="020B0604020202020204" pitchFamily="34" charset="0"/>
              <a:buChar char="•"/>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encourage real-world applications; </a:t>
            </a:r>
            <a:endParaRPr lang="en-US" sz="20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600"/>
              </a:spcAft>
              <a:buSzPct val="150000"/>
              <a:buFont typeface="Arial" panose="020B0604020202020204" pitchFamily="34" charset="0"/>
              <a:buChar char="•"/>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avoid the perpetuation of gender, cultural, ethnic, or racial stereotypes; </a:t>
            </a:r>
            <a:endParaRPr lang="en-US" sz="20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600"/>
              </a:spcAft>
              <a:buSzPct val="150000"/>
              <a:buFont typeface="Arial" panose="020B0604020202020204" pitchFamily="34" charset="0"/>
              <a:buChar char="•"/>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present specific, pedagogical approaches and strategies to meet the academic and nonacademic needs of multilingual learners; and</a:t>
            </a:r>
            <a:endParaRPr lang="en-US" sz="20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600"/>
              </a:spcAft>
              <a:buSzPct val="150000"/>
              <a:buFont typeface="Arial" panose="020B0604020202020204" pitchFamily="34" charset="0"/>
              <a:buChar char="•"/>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present specific, pedagogical approaches and strategies to meet the academic and nonacademic needs of English learner, economically disadvantaged, special education, and academically advanced students.</a:t>
            </a:r>
            <a:endParaRPr lang="en-US" sz="20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41F5EE17-C807-D225-D95A-6A752C7A93C0}"/>
              </a:ext>
            </a:extLst>
          </p:cNvPr>
          <p:cNvGraphicFramePr/>
          <p:nvPr>
            <p:extLst>
              <p:ext uri="{D42A27DB-BD31-4B8C-83A1-F6EECF244321}">
                <p14:modId xmlns:p14="http://schemas.microsoft.com/office/powerpoint/2010/main" val="3915995854"/>
              </p:ext>
            </p:extLst>
          </p:nvPr>
        </p:nvGraphicFramePr>
        <p:xfrm>
          <a:off x="304800" y="1116098"/>
          <a:ext cx="11582399" cy="1351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87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96F8-FE34-820F-DBC7-938BE99D3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4C7BC-B5D5-066E-7545-61C1504020F2}"/>
              </a:ext>
            </a:extLst>
          </p:cNvPr>
          <p:cNvSpPr>
            <a:spLocks noGrp="1"/>
          </p:cNvSpPr>
          <p:nvPr>
            <p:ph type="title"/>
          </p:nvPr>
        </p:nvSpPr>
        <p:spPr>
          <a:xfrm>
            <a:off x="6400798" y="172857"/>
            <a:ext cx="5486401" cy="701731"/>
          </a:xfrm>
        </p:spPr>
        <p:txBody>
          <a:bodyPr wrap="square" anchor="t">
            <a:normAutofit/>
          </a:bodyPr>
          <a:lstStyle/>
          <a:p>
            <a:r>
              <a:rPr lang="en-US" sz="2100" dirty="0"/>
              <a:t>High-Quality Instruction in All Disciplines</a:t>
            </a:r>
            <a:br>
              <a:rPr lang="en-US" sz="2100" dirty="0"/>
            </a:br>
            <a:endParaRPr lang="en-US" sz="2100" dirty="0"/>
          </a:p>
        </p:txBody>
      </p:sp>
      <p:sp>
        <p:nvSpPr>
          <p:cNvPr id="3" name="Slide Number Placeholder 2">
            <a:extLst>
              <a:ext uri="{FF2B5EF4-FFF2-40B4-BE49-F238E27FC236}">
                <a16:creationId xmlns:a16="http://schemas.microsoft.com/office/drawing/2014/main" id="{E82964A0-261D-A74D-095B-D9D9AB7007AE}"/>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50</a:t>
            </a:fld>
            <a:endParaRPr lang="en-US" sz="1200"/>
          </a:p>
        </p:txBody>
      </p:sp>
      <p:sp>
        <p:nvSpPr>
          <p:cNvPr id="4" name="Text Placeholder 3">
            <a:extLst>
              <a:ext uri="{FF2B5EF4-FFF2-40B4-BE49-F238E27FC236}">
                <a16:creationId xmlns:a16="http://schemas.microsoft.com/office/drawing/2014/main" id="{261EDC80-FA9A-96C8-9716-DCBDEF372317}"/>
              </a:ext>
            </a:extLst>
          </p:cNvPr>
          <p:cNvSpPr>
            <a:spLocks noGrp="1"/>
          </p:cNvSpPr>
          <p:nvPr>
            <p:ph type="body" idx="1"/>
          </p:nvPr>
        </p:nvSpPr>
        <p:spPr>
          <a:xfrm>
            <a:off x="6400798" y="1031273"/>
            <a:ext cx="5486401" cy="850392"/>
          </a:xfrm>
        </p:spPr>
        <p:txBody>
          <a:bodyPr wrap="square" anchor="t">
            <a:normAutofit/>
          </a:bodyPr>
          <a:lstStyle/>
          <a:p>
            <a:r>
              <a:rPr lang="en-US" sz="2800" dirty="0">
                <a:solidFill>
                  <a:schemeClr val="accent2">
                    <a:lumMod val="60000"/>
                    <a:lumOff val="40000"/>
                  </a:schemeClr>
                </a:solidFill>
              </a:rPr>
              <a:t>Academic Discourse</a:t>
            </a:r>
          </a:p>
          <a:p>
            <a:endParaRPr lang="en-US" dirty="0"/>
          </a:p>
        </p:txBody>
      </p:sp>
      <p:sp>
        <p:nvSpPr>
          <p:cNvPr id="5" name="Text Placeholder 4">
            <a:extLst>
              <a:ext uri="{FF2B5EF4-FFF2-40B4-BE49-F238E27FC236}">
                <a16:creationId xmlns:a16="http://schemas.microsoft.com/office/drawing/2014/main" id="{0B861FE4-4EAC-A0C9-A314-7FE5BD0FDE9C}"/>
              </a:ext>
            </a:extLst>
          </p:cNvPr>
          <p:cNvSpPr>
            <a:spLocks noGrp="1"/>
          </p:cNvSpPr>
          <p:nvPr>
            <p:ph type="body" idx="2"/>
          </p:nvPr>
        </p:nvSpPr>
        <p:spPr>
          <a:xfrm>
            <a:off x="6400800" y="2087878"/>
            <a:ext cx="5486400" cy="3703320"/>
          </a:xfrm>
        </p:spPr>
        <p:txBody>
          <a:bodyPr wrap="square" anchor="t">
            <a:normAutofit/>
          </a:bodyPr>
          <a:lstStyle/>
          <a:p>
            <a:pPr marL="0" marR="0">
              <a:spcBef>
                <a:spcPts val="0"/>
              </a:spcBef>
              <a:spcAft>
                <a:spcPts val="800"/>
              </a:spcAft>
            </a:pPr>
            <a:r>
              <a:rPr lang="en-US" sz="2000" kern="100" dirty="0"/>
              <a:t>T</a:t>
            </a:r>
            <a:r>
              <a:rPr lang="en-US" sz="2000" kern="100" dirty="0">
                <a:effectLst/>
              </a:rPr>
              <a:t>eachers </a:t>
            </a:r>
            <a:r>
              <a:rPr lang="en-US" sz="2000" b="1" kern="100" dirty="0">
                <a:effectLst/>
              </a:rPr>
              <a:t>routinely </a:t>
            </a:r>
            <a:r>
              <a:rPr lang="en-US" sz="2000" kern="100" dirty="0">
                <a:effectLst/>
              </a:rPr>
              <a:t>facilitate and encourage student use of academic discourse through effective and purposeful questioning and discussion techniques and the integration of discipline-specific language into all aspects of learning.</a:t>
            </a:r>
          </a:p>
        </p:txBody>
      </p:sp>
      <p:pic>
        <p:nvPicPr>
          <p:cNvPr id="7" name="Picture 6">
            <a:extLst>
              <a:ext uri="{FF2B5EF4-FFF2-40B4-BE49-F238E27FC236}">
                <a16:creationId xmlns:a16="http://schemas.microsoft.com/office/drawing/2014/main" id="{1DFD805C-62FB-8185-8A37-B67DDECDAB07}"/>
              </a:ext>
            </a:extLst>
          </p:cNvPr>
          <p:cNvPicPr>
            <a:picLocks noChangeAspect="1"/>
          </p:cNvPicPr>
          <p:nvPr/>
        </p:nvPicPr>
        <p:blipFill>
          <a:blip r:embed="rId3"/>
          <a:srcRect t="6873" b="6873"/>
          <a:stretch/>
        </p:blipFill>
        <p:spPr>
          <a:xfrm>
            <a:off x="304800" y="304805"/>
            <a:ext cx="5788152" cy="5490492"/>
          </a:xfrm>
          <a:prstGeom prst="rect">
            <a:avLst/>
          </a:prstGeom>
          <a:noFill/>
          <a:ln>
            <a:noFill/>
          </a:ln>
        </p:spPr>
      </p:pic>
    </p:spTree>
    <p:extLst>
      <p:ext uri="{BB962C8B-B14F-4D97-AF65-F5344CB8AC3E}">
        <p14:creationId xmlns:p14="http://schemas.microsoft.com/office/powerpoint/2010/main" val="2803020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A959-5049-1FE7-EFA6-2CAEB93B4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1477D-D6C1-26C5-1BD6-4487D6F69FE3}"/>
              </a:ext>
            </a:extLst>
          </p:cNvPr>
          <p:cNvSpPr>
            <a:spLocks noGrp="1"/>
          </p:cNvSpPr>
          <p:nvPr>
            <p:ph type="title"/>
          </p:nvPr>
        </p:nvSpPr>
        <p:spPr>
          <a:xfrm>
            <a:off x="304800" y="172857"/>
            <a:ext cx="5483352" cy="701731"/>
          </a:xfrm>
        </p:spPr>
        <p:txBody>
          <a:bodyPr wrap="square" anchor="t">
            <a:normAutofit/>
          </a:bodyPr>
          <a:lstStyle/>
          <a:p>
            <a:r>
              <a:rPr lang="en-US" sz="2100" dirty="0"/>
              <a:t>High-Quality Instruction in All Disciplines</a:t>
            </a:r>
            <a:br>
              <a:rPr lang="en-US" sz="2100" dirty="0"/>
            </a:br>
            <a:endParaRPr lang="en-US" sz="2100" dirty="0"/>
          </a:p>
        </p:txBody>
      </p:sp>
      <p:sp>
        <p:nvSpPr>
          <p:cNvPr id="3" name="Slide Number Placeholder 2">
            <a:extLst>
              <a:ext uri="{FF2B5EF4-FFF2-40B4-BE49-F238E27FC236}">
                <a16:creationId xmlns:a16="http://schemas.microsoft.com/office/drawing/2014/main" id="{F1DC5579-BEF6-C779-E600-78A3A97B5BB2}"/>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51</a:t>
            </a:fld>
            <a:endParaRPr lang="en-US" sz="1200"/>
          </a:p>
        </p:txBody>
      </p:sp>
      <p:sp>
        <p:nvSpPr>
          <p:cNvPr id="4" name="Text Placeholder 3">
            <a:extLst>
              <a:ext uri="{FF2B5EF4-FFF2-40B4-BE49-F238E27FC236}">
                <a16:creationId xmlns:a16="http://schemas.microsoft.com/office/drawing/2014/main" id="{C5E57EA0-2B74-85B8-51C6-A370F8DD6877}"/>
              </a:ext>
            </a:extLst>
          </p:cNvPr>
          <p:cNvSpPr>
            <a:spLocks noGrp="1"/>
          </p:cNvSpPr>
          <p:nvPr>
            <p:ph type="body" idx="1"/>
          </p:nvPr>
        </p:nvSpPr>
        <p:spPr>
          <a:xfrm>
            <a:off x="304800" y="1031273"/>
            <a:ext cx="5483352" cy="850392"/>
          </a:xfrm>
        </p:spPr>
        <p:txBody>
          <a:bodyPr wrap="square" anchor="t">
            <a:normAutofit/>
          </a:bodyPr>
          <a:lstStyle/>
          <a:p>
            <a:r>
              <a:rPr lang="en-US" sz="2800" dirty="0">
                <a:solidFill>
                  <a:schemeClr val="accent2">
                    <a:lumMod val="60000"/>
                    <a:lumOff val="40000"/>
                  </a:schemeClr>
                </a:solidFill>
              </a:rPr>
              <a:t>Formative Assessment</a:t>
            </a:r>
          </a:p>
          <a:p>
            <a:endParaRPr lang="en-US" dirty="0"/>
          </a:p>
        </p:txBody>
      </p:sp>
      <p:sp>
        <p:nvSpPr>
          <p:cNvPr id="5" name="Text Placeholder 4">
            <a:extLst>
              <a:ext uri="{FF2B5EF4-FFF2-40B4-BE49-F238E27FC236}">
                <a16:creationId xmlns:a16="http://schemas.microsoft.com/office/drawing/2014/main" id="{8D6E8610-F7A4-6585-3B04-088445274D8B}"/>
              </a:ext>
            </a:extLst>
          </p:cNvPr>
          <p:cNvSpPr>
            <a:spLocks noGrp="1"/>
          </p:cNvSpPr>
          <p:nvPr>
            <p:ph type="body" idx="2"/>
          </p:nvPr>
        </p:nvSpPr>
        <p:spPr>
          <a:xfrm>
            <a:off x="304800" y="2087878"/>
            <a:ext cx="5483352" cy="3703320"/>
          </a:xfrm>
        </p:spPr>
        <p:txBody>
          <a:bodyPr wrap="square" anchor="t">
            <a:normAutofit/>
          </a:bodyPr>
          <a:lstStyle/>
          <a:p>
            <a:pPr marL="0" marR="0">
              <a:spcBef>
                <a:spcPts val="0"/>
              </a:spcBef>
              <a:spcAft>
                <a:spcPts val="800"/>
              </a:spcAft>
            </a:pPr>
            <a:r>
              <a:rPr lang="en-US" sz="2000" kern="100" dirty="0"/>
              <a:t>T</a:t>
            </a:r>
            <a:r>
              <a:rPr lang="en-US" sz="2000" kern="100" dirty="0">
                <a:effectLst/>
              </a:rPr>
              <a:t>eachers </a:t>
            </a:r>
            <a:r>
              <a:rPr lang="en-US" sz="2000" b="1" kern="100" dirty="0">
                <a:effectLst/>
              </a:rPr>
              <a:t>routinely </a:t>
            </a:r>
            <a:r>
              <a:rPr lang="en-US" sz="2000" kern="100" dirty="0"/>
              <a:t>use qualitative and quantitative assessment data to analyze their teaching and student learning in order to provide timely and useful feedback to students and make necessary adjustments that improve student outcomes. </a:t>
            </a:r>
          </a:p>
        </p:txBody>
      </p:sp>
      <p:pic>
        <p:nvPicPr>
          <p:cNvPr id="7" name="Picture 6">
            <a:extLst>
              <a:ext uri="{FF2B5EF4-FFF2-40B4-BE49-F238E27FC236}">
                <a16:creationId xmlns:a16="http://schemas.microsoft.com/office/drawing/2014/main" id="{5CBBE721-5772-E36A-4E04-44A20BF9635F}"/>
              </a:ext>
            </a:extLst>
          </p:cNvPr>
          <p:cNvPicPr>
            <a:picLocks noChangeAspect="1"/>
          </p:cNvPicPr>
          <p:nvPr/>
        </p:nvPicPr>
        <p:blipFill>
          <a:blip r:embed="rId3"/>
          <a:srcRect l="14829" r="14829"/>
          <a:stretch/>
        </p:blipFill>
        <p:spPr>
          <a:xfrm>
            <a:off x="6096000" y="301912"/>
            <a:ext cx="5791200" cy="5489286"/>
          </a:xfrm>
          <a:prstGeom prst="rect">
            <a:avLst/>
          </a:prstGeom>
          <a:noFill/>
          <a:ln>
            <a:noFill/>
          </a:ln>
        </p:spPr>
      </p:pic>
    </p:spTree>
    <p:extLst>
      <p:ext uri="{BB962C8B-B14F-4D97-AF65-F5344CB8AC3E}">
        <p14:creationId xmlns:p14="http://schemas.microsoft.com/office/powerpoint/2010/main" val="321043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CF1-2837-C25E-D520-C2540F5164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BD814B-FFA6-7F7E-77DB-78ED725324FE}"/>
              </a:ext>
            </a:extLst>
          </p:cNvPr>
          <p:cNvSpPr>
            <a:spLocks noGrp="1"/>
          </p:cNvSpPr>
          <p:nvPr>
            <p:ph type="sldNum" idx="12"/>
          </p:nvPr>
        </p:nvSpPr>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52</a:t>
            </a:fld>
            <a:endParaRPr lang="en-US" sz="1200"/>
          </a:p>
        </p:txBody>
      </p:sp>
      <p:pic>
        <p:nvPicPr>
          <p:cNvPr id="7" name="Picture 6" descr="From Colorado Dept of Education Instructional Shifts based on science NGSA shifts.jpg">
            <a:extLst>
              <a:ext uri="{FF2B5EF4-FFF2-40B4-BE49-F238E27FC236}">
                <a16:creationId xmlns:a16="http://schemas.microsoft.com/office/drawing/2014/main" id="{4B3C6BAD-CA65-DFEA-F209-A2584D7D2530}"/>
              </a:ext>
            </a:extLst>
          </p:cNvPr>
          <p:cNvPicPr>
            <a:picLocks noChangeAspect="1"/>
          </p:cNvPicPr>
          <p:nvPr/>
        </p:nvPicPr>
        <p:blipFill>
          <a:blip r:embed="rId3"/>
          <a:stretch>
            <a:fillRect/>
          </a:stretch>
        </p:blipFill>
        <p:spPr>
          <a:xfrm>
            <a:off x="1039194" y="585993"/>
            <a:ext cx="8909478" cy="6162523"/>
          </a:xfrm>
          <a:prstGeom prst="rect">
            <a:avLst/>
          </a:prstGeom>
        </p:spPr>
      </p:pic>
      <p:sp>
        <p:nvSpPr>
          <p:cNvPr id="2" name="Title 1">
            <a:extLst>
              <a:ext uri="{FF2B5EF4-FFF2-40B4-BE49-F238E27FC236}">
                <a16:creationId xmlns:a16="http://schemas.microsoft.com/office/drawing/2014/main" id="{0E137238-5628-C0B5-0DD4-236393DB7E84}"/>
              </a:ext>
            </a:extLst>
          </p:cNvPr>
          <p:cNvSpPr txBox="1">
            <a:spLocks/>
          </p:cNvSpPr>
          <p:nvPr/>
        </p:nvSpPr>
        <p:spPr>
          <a:xfrm>
            <a:off x="304800" y="84856"/>
            <a:ext cx="11582400" cy="701731"/>
          </a:xfrm>
          <a:prstGeom prst="rect">
            <a:avLst/>
          </a:prstGeom>
        </p:spPr>
        <p:txBody>
          <a:bodyPr wrap="square"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700" dirty="0">
                <a:solidFill>
                  <a:schemeClr val="accent2"/>
                </a:solidFill>
              </a:rPr>
              <a:t>Instructional Shifts Guidance* (for Social Studies)</a:t>
            </a:r>
          </a:p>
        </p:txBody>
      </p:sp>
      <p:sp>
        <p:nvSpPr>
          <p:cNvPr id="4" name="Rectangle 3">
            <a:extLst>
              <a:ext uri="{FF2B5EF4-FFF2-40B4-BE49-F238E27FC236}">
                <a16:creationId xmlns:a16="http://schemas.microsoft.com/office/drawing/2014/main" id="{8CF2F158-9D7A-489C-7737-4EC9140377A4}"/>
              </a:ext>
            </a:extLst>
          </p:cNvPr>
          <p:cNvSpPr/>
          <p:nvPr/>
        </p:nvSpPr>
        <p:spPr>
          <a:xfrm>
            <a:off x="9881964" y="5401053"/>
            <a:ext cx="2005236" cy="1310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11FA9A-F08E-BB22-7DFD-42102B5D37C0}"/>
              </a:ext>
            </a:extLst>
          </p:cNvPr>
          <p:cNvSpPr/>
          <p:nvPr/>
        </p:nvSpPr>
        <p:spPr>
          <a:xfrm>
            <a:off x="117336" y="5437632"/>
            <a:ext cx="1089672" cy="1310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6B0791-746F-C751-A48F-F17BD7068281}"/>
              </a:ext>
            </a:extLst>
          </p:cNvPr>
          <p:cNvSpPr txBox="1"/>
          <p:nvPr/>
        </p:nvSpPr>
        <p:spPr>
          <a:xfrm>
            <a:off x="9871542" y="4896055"/>
            <a:ext cx="1938528" cy="1815882"/>
          </a:xfrm>
          <a:prstGeom prst="rect">
            <a:avLst/>
          </a:prstGeom>
          <a:noFill/>
        </p:spPr>
        <p:txBody>
          <a:bodyPr wrap="square" rtlCol="0">
            <a:spAutoFit/>
          </a:bodyPr>
          <a:lstStyle/>
          <a:p>
            <a:r>
              <a:rPr lang="en-US" dirty="0"/>
              <a:t>*from the Colorado Department of Education based on the National Science Teaching Association's "A New Vision for Science Education."</a:t>
            </a:r>
          </a:p>
        </p:txBody>
      </p:sp>
    </p:spTree>
    <p:extLst>
      <p:ext uri="{BB962C8B-B14F-4D97-AF65-F5344CB8AC3E}">
        <p14:creationId xmlns:p14="http://schemas.microsoft.com/office/powerpoint/2010/main" val="1349521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CF1-2837-C25E-D520-C2540F516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D4BBC-80A5-721F-E9E3-0D5D7A8E8993}"/>
              </a:ext>
            </a:extLst>
          </p:cNvPr>
          <p:cNvSpPr>
            <a:spLocks noGrp="1"/>
          </p:cNvSpPr>
          <p:nvPr>
            <p:ph type="title"/>
          </p:nvPr>
        </p:nvSpPr>
        <p:spPr>
          <a:xfrm>
            <a:off x="304800" y="172857"/>
            <a:ext cx="11582400" cy="701731"/>
          </a:xfrm>
        </p:spPr>
        <p:txBody>
          <a:bodyPr wrap="square" anchor="t">
            <a:normAutofit/>
          </a:bodyPr>
          <a:lstStyle/>
          <a:p>
            <a:r>
              <a:rPr lang="en-US" sz="3700" dirty="0"/>
              <a:t>High Quality Instructional Practices</a:t>
            </a:r>
          </a:p>
        </p:txBody>
      </p:sp>
      <p:sp>
        <p:nvSpPr>
          <p:cNvPr id="3" name="Slide Number Placeholder 2">
            <a:extLst>
              <a:ext uri="{FF2B5EF4-FFF2-40B4-BE49-F238E27FC236}">
                <a16:creationId xmlns:a16="http://schemas.microsoft.com/office/drawing/2014/main" id="{3CBD814B-FFA6-7F7E-77DB-78ED725324FE}"/>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dirty="0" smtClean="0"/>
              <a:pPr marL="0" lvl="0" indent="0" rtl="0">
                <a:lnSpc>
                  <a:spcPct val="90000"/>
                </a:lnSpc>
                <a:spcBef>
                  <a:spcPts val="0"/>
                </a:spcBef>
                <a:spcAft>
                  <a:spcPts val="600"/>
                </a:spcAft>
                <a:buNone/>
              </a:pPr>
              <a:t>53</a:t>
            </a:fld>
            <a:endParaRPr lang="en-US" sz="1200" dirty="0"/>
          </a:p>
        </p:txBody>
      </p:sp>
      <p:sp>
        <p:nvSpPr>
          <p:cNvPr id="15" name="Text Placeholder 3">
            <a:extLst>
              <a:ext uri="{FF2B5EF4-FFF2-40B4-BE49-F238E27FC236}">
                <a16:creationId xmlns:a16="http://schemas.microsoft.com/office/drawing/2014/main" id="{771F6D3C-7E10-6118-DA36-0E2E3713B8C3}"/>
              </a:ext>
            </a:extLst>
          </p:cNvPr>
          <p:cNvSpPr>
            <a:spLocks noGrp="1"/>
          </p:cNvSpPr>
          <p:nvPr>
            <p:ph type="body" idx="1"/>
          </p:nvPr>
        </p:nvSpPr>
        <p:spPr>
          <a:xfrm>
            <a:off x="304800" y="1031273"/>
            <a:ext cx="11582400" cy="850392"/>
          </a:xfrm>
        </p:spPr>
        <p:txBody>
          <a:bodyPr/>
          <a:lstStyle/>
          <a:p>
            <a:r>
              <a:rPr lang="en-US" sz="2800" dirty="0">
                <a:solidFill>
                  <a:schemeClr val="accent2">
                    <a:lumMod val="60000"/>
                    <a:lumOff val="40000"/>
                  </a:schemeClr>
                </a:solidFill>
              </a:rPr>
              <a:t>High-Quality Instruction in Social Studies</a:t>
            </a:r>
          </a:p>
        </p:txBody>
      </p:sp>
      <p:sp>
        <p:nvSpPr>
          <p:cNvPr id="5" name="Text Placeholder 4">
            <a:extLst>
              <a:ext uri="{FF2B5EF4-FFF2-40B4-BE49-F238E27FC236}">
                <a16:creationId xmlns:a16="http://schemas.microsoft.com/office/drawing/2014/main" id="{0D195BB0-80F1-E873-3D00-DBF72DA73B47}"/>
              </a:ext>
            </a:extLst>
          </p:cNvPr>
          <p:cNvSpPr>
            <a:spLocks noGrp="1"/>
          </p:cNvSpPr>
          <p:nvPr>
            <p:ph type="body" idx="2"/>
          </p:nvPr>
        </p:nvSpPr>
        <p:spPr>
          <a:xfrm>
            <a:off x="581888" y="2038350"/>
            <a:ext cx="10628417" cy="3703320"/>
          </a:xfrm>
        </p:spPr>
        <p:txBody>
          <a:bodyPr wrap="square" anchor="t">
            <a:normAutofit/>
          </a:bodyPr>
          <a:lstStyle/>
          <a:p>
            <a:pPr marL="514350" indent="-285750">
              <a:buSzPct val="150000"/>
              <a:buFont typeface="Arial" panose="020B0604020202020204" pitchFamily="34" charset="0"/>
              <a:buChar char="•"/>
            </a:pPr>
            <a:r>
              <a:rPr lang="en-US" sz="2800" dirty="0">
                <a:solidFill>
                  <a:schemeClr val="tx1"/>
                </a:solidFill>
              </a:rPr>
              <a:t>Inquiry-Based Instruction</a:t>
            </a:r>
          </a:p>
          <a:p>
            <a:pPr marL="514350" indent="-285750">
              <a:buSzPct val="150000"/>
              <a:buFont typeface="Arial" panose="020B0604020202020204" pitchFamily="34" charset="0"/>
              <a:buChar char="•"/>
            </a:pPr>
            <a:r>
              <a:rPr lang="en-US" sz="2800" dirty="0">
                <a:solidFill>
                  <a:schemeClr val="tx1"/>
                </a:solidFill>
              </a:rPr>
              <a:t>Thinking and Acting Like Historians and Social Scientists</a:t>
            </a:r>
          </a:p>
          <a:p>
            <a:pPr marL="514350" indent="-285750">
              <a:buSzPct val="150000"/>
              <a:buFont typeface="Arial" panose="020B0604020202020204" pitchFamily="34" charset="0"/>
              <a:buChar char="•"/>
            </a:pPr>
            <a:r>
              <a:rPr lang="en-US" sz="2800" dirty="0">
                <a:solidFill>
                  <a:schemeClr val="tx1"/>
                </a:solidFill>
              </a:rPr>
              <a:t>Teaching Current Events</a:t>
            </a:r>
          </a:p>
          <a:p>
            <a:pPr marL="514350" indent="-285750">
              <a:buSzPct val="150000"/>
              <a:buFont typeface="Arial" panose="020B0604020202020204" pitchFamily="34" charset="0"/>
              <a:buChar char="•"/>
            </a:pPr>
            <a:r>
              <a:rPr lang="en-US" sz="2800" dirty="0">
                <a:solidFill>
                  <a:schemeClr val="tx1"/>
                </a:solidFill>
              </a:rPr>
              <a:t>Teaching Difficult Topics</a:t>
            </a:r>
          </a:p>
        </p:txBody>
      </p:sp>
    </p:spTree>
    <p:extLst>
      <p:ext uri="{BB962C8B-B14F-4D97-AF65-F5344CB8AC3E}">
        <p14:creationId xmlns:p14="http://schemas.microsoft.com/office/powerpoint/2010/main" val="1845387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96F8-FE34-820F-DBC7-938BE99D3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4C7BC-B5D5-066E-7545-61C1504020F2}"/>
              </a:ext>
            </a:extLst>
          </p:cNvPr>
          <p:cNvSpPr>
            <a:spLocks noGrp="1"/>
          </p:cNvSpPr>
          <p:nvPr>
            <p:ph type="title"/>
          </p:nvPr>
        </p:nvSpPr>
        <p:spPr>
          <a:xfrm>
            <a:off x="6400798" y="172857"/>
            <a:ext cx="5486401" cy="701731"/>
          </a:xfrm>
        </p:spPr>
        <p:txBody>
          <a:bodyPr wrap="square" anchor="t">
            <a:normAutofit/>
          </a:bodyPr>
          <a:lstStyle/>
          <a:p>
            <a:r>
              <a:rPr lang="en-US" sz="2100" dirty="0"/>
              <a:t>High-Quality Instruction in Social Studies</a:t>
            </a:r>
            <a:br>
              <a:rPr lang="en-US" sz="2100" dirty="0"/>
            </a:br>
            <a:endParaRPr lang="en-US" sz="2100" dirty="0"/>
          </a:p>
        </p:txBody>
      </p:sp>
      <p:sp>
        <p:nvSpPr>
          <p:cNvPr id="3" name="Slide Number Placeholder 2">
            <a:extLst>
              <a:ext uri="{FF2B5EF4-FFF2-40B4-BE49-F238E27FC236}">
                <a16:creationId xmlns:a16="http://schemas.microsoft.com/office/drawing/2014/main" id="{E82964A0-261D-A74D-095B-D9D9AB7007AE}"/>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54</a:t>
            </a:fld>
            <a:endParaRPr lang="en-US" sz="1200"/>
          </a:p>
        </p:txBody>
      </p:sp>
      <p:sp>
        <p:nvSpPr>
          <p:cNvPr id="4" name="Text Placeholder 3">
            <a:extLst>
              <a:ext uri="{FF2B5EF4-FFF2-40B4-BE49-F238E27FC236}">
                <a16:creationId xmlns:a16="http://schemas.microsoft.com/office/drawing/2014/main" id="{261EDC80-FA9A-96C8-9716-DCBDEF372317}"/>
              </a:ext>
            </a:extLst>
          </p:cNvPr>
          <p:cNvSpPr>
            <a:spLocks noGrp="1"/>
          </p:cNvSpPr>
          <p:nvPr>
            <p:ph type="body" idx="1"/>
          </p:nvPr>
        </p:nvSpPr>
        <p:spPr>
          <a:xfrm>
            <a:off x="6400798" y="1031273"/>
            <a:ext cx="5486401" cy="850392"/>
          </a:xfrm>
        </p:spPr>
        <p:txBody>
          <a:bodyPr wrap="square" anchor="t">
            <a:normAutofit/>
          </a:bodyPr>
          <a:lstStyle/>
          <a:p>
            <a:r>
              <a:rPr lang="en-US" sz="2800" dirty="0">
                <a:solidFill>
                  <a:schemeClr val="accent2">
                    <a:lumMod val="60000"/>
                    <a:lumOff val="40000"/>
                  </a:schemeClr>
                </a:solidFill>
              </a:rPr>
              <a:t>Inquiry-based Instruction</a:t>
            </a:r>
            <a:endParaRPr lang="en-US" dirty="0">
              <a:solidFill>
                <a:schemeClr val="accent2">
                  <a:lumMod val="60000"/>
                  <a:lumOff val="40000"/>
                </a:schemeClr>
              </a:solidFill>
            </a:endParaRPr>
          </a:p>
          <a:p>
            <a:endParaRPr lang="en-US" dirty="0"/>
          </a:p>
        </p:txBody>
      </p:sp>
      <p:sp>
        <p:nvSpPr>
          <p:cNvPr id="5" name="Text Placeholder 4">
            <a:extLst>
              <a:ext uri="{FF2B5EF4-FFF2-40B4-BE49-F238E27FC236}">
                <a16:creationId xmlns:a16="http://schemas.microsoft.com/office/drawing/2014/main" id="{0B861FE4-4EAC-A0C9-A314-7FE5BD0FDE9C}"/>
              </a:ext>
            </a:extLst>
          </p:cNvPr>
          <p:cNvSpPr>
            <a:spLocks noGrp="1"/>
          </p:cNvSpPr>
          <p:nvPr>
            <p:ph type="body" idx="2"/>
          </p:nvPr>
        </p:nvSpPr>
        <p:spPr>
          <a:xfrm>
            <a:off x="6400800" y="2087878"/>
            <a:ext cx="5486400" cy="3703320"/>
          </a:xfrm>
        </p:spPr>
        <p:txBody>
          <a:bodyPr wrap="square" anchor="t">
            <a:normAutofit/>
          </a:bodyPr>
          <a:lstStyle/>
          <a:p>
            <a:pPr marL="0">
              <a:spcBef>
                <a:spcPts val="0"/>
              </a:spcBef>
              <a:spcAft>
                <a:spcPts val="800"/>
              </a:spcAft>
            </a:pPr>
            <a:r>
              <a:rPr lang="en" sz="2000" kern="100" dirty="0"/>
              <a:t>Teachers incorporate inquiry-based instruction that privileges rigorous and relevant questions that speak </a:t>
            </a:r>
            <a:r>
              <a:rPr lang="en" sz="2000" kern="100" dirty="0">
                <a:effectLst/>
              </a:rPr>
              <a:t>to </a:t>
            </a:r>
            <a:r>
              <a:rPr lang="en" sz="2000" kern="100" dirty="0"/>
              <a:t>students' knowledge and experiences, sources that reflect multiple perspectives </a:t>
            </a:r>
            <a:r>
              <a:rPr lang="en" sz="2000" kern="100" dirty="0">
                <a:effectLst/>
              </a:rPr>
              <a:t>and </a:t>
            </a:r>
            <a:r>
              <a:rPr lang="en" sz="2000" kern="100" dirty="0"/>
              <a:t>access points for all students, </a:t>
            </a:r>
            <a:r>
              <a:rPr lang="en" sz="2000" kern="100" dirty="0">
                <a:effectLst/>
              </a:rPr>
              <a:t>and </a:t>
            </a:r>
            <a:r>
              <a:rPr lang="en" sz="2000" kern="100" dirty="0"/>
              <a:t>tasks that build in complexity </a:t>
            </a:r>
            <a:r>
              <a:rPr lang="en" sz="2000" kern="100" dirty="0">
                <a:effectLst/>
              </a:rPr>
              <a:t>and </a:t>
            </a:r>
            <a:r>
              <a:rPr lang="en" sz="2000" kern="100" dirty="0"/>
              <a:t>offer teachers information at formative </a:t>
            </a:r>
            <a:r>
              <a:rPr lang="en" sz="2000" kern="100" dirty="0">
                <a:effectLst/>
              </a:rPr>
              <a:t>and </a:t>
            </a:r>
            <a:r>
              <a:rPr lang="en" sz="2000" kern="100" dirty="0"/>
              <a:t>summative levels</a:t>
            </a:r>
            <a:r>
              <a:rPr lang="en" sz="2000" kern="100" dirty="0">
                <a:effectLst/>
              </a:rPr>
              <a:t>.</a:t>
            </a:r>
            <a:endParaRPr lang="en" sz="2000" dirty="0"/>
          </a:p>
        </p:txBody>
      </p:sp>
      <p:pic>
        <p:nvPicPr>
          <p:cNvPr id="7" name="Picture 6" descr="DSC_0007.JPG">
            <a:extLst>
              <a:ext uri="{FF2B5EF4-FFF2-40B4-BE49-F238E27FC236}">
                <a16:creationId xmlns:a16="http://schemas.microsoft.com/office/drawing/2014/main" id="{1DFD805C-62FB-8185-8A37-B67DDECDAB07}"/>
              </a:ext>
            </a:extLst>
          </p:cNvPr>
          <p:cNvPicPr>
            <a:picLocks noChangeAspect="1"/>
          </p:cNvPicPr>
          <p:nvPr/>
        </p:nvPicPr>
        <p:blipFill>
          <a:blip r:embed="rId3"/>
          <a:srcRect l="14855" r="14855"/>
          <a:stretch/>
        </p:blipFill>
        <p:spPr>
          <a:xfrm>
            <a:off x="304800" y="304805"/>
            <a:ext cx="5788152" cy="5490492"/>
          </a:xfrm>
          <a:prstGeom prst="rect">
            <a:avLst/>
          </a:prstGeom>
          <a:noFill/>
          <a:ln>
            <a:noFill/>
          </a:ln>
        </p:spPr>
      </p:pic>
    </p:spTree>
    <p:extLst>
      <p:ext uri="{BB962C8B-B14F-4D97-AF65-F5344CB8AC3E}">
        <p14:creationId xmlns:p14="http://schemas.microsoft.com/office/powerpoint/2010/main" val="3047214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A959-5049-1FE7-EFA6-2CAEB93B4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1477D-D6C1-26C5-1BD6-4487D6F69FE3}"/>
              </a:ext>
            </a:extLst>
          </p:cNvPr>
          <p:cNvSpPr>
            <a:spLocks noGrp="1"/>
          </p:cNvSpPr>
          <p:nvPr>
            <p:ph type="title"/>
          </p:nvPr>
        </p:nvSpPr>
        <p:spPr>
          <a:xfrm>
            <a:off x="304800" y="172857"/>
            <a:ext cx="5483352" cy="701731"/>
          </a:xfrm>
        </p:spPr>
        <p:txBody>
          <a:bodyPr wrap="square" anchor="t">
            <a:normAutofit/>
          </a:bodyPr>
          <a:lstStyle/>
          <a:p>
            <a:r>
              <a:rPr lang="en-US" sz="2100" dirty="0"/>
              <a:t>High-Quality Instruction in Social Studies</a:t>
            </a:r>
            <a:br>
              <a:rPr lang="en-US" sz="2100" dirty="0"/>
            </a:br>
            <a:endParaRPr lang="en-US" sz="2100" dirty="0"/>
          </a:p>
        </p:txBody>
      </p:sp>
      <p:sp>
        <p:nvSpPr>
          <p:cNvPr id="3" name="Slide Number Placeholder 2">
            <a:extLst>
              <a:ext uri="{FF2B5EF4-FFF2-40B4-BE49-F238E27FC236}">
                <a16:creationId xmlns:a16="http://schemas.microsoft.com/office/drawing/2014/main" id="{F1DC5579-BEF6-C779-E600-78A3A97B5BB2}"/>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55</a:t>
            </a:fld>
            <a:endParaRPr lang="en-US" sz="1200"/>
          </a:p>
        </p:txBody>
      </p:sp>
      <p:sp>
        <p:nvSpPr>
          <p:cNvPr id="4" name="Text Placeholder 3">
            <a:extLst>
              <a:ext uri="{FF2B5EF4-FFF2-40B4-BE49-F238E27FC236}">
                <a16:creationId xmlns:a16="http://schemas.microsoft.com/office/drawing/2014/main" id="{C5E57EA0-2B74-85B8-51C6-A370F8DD6877}"/>
              </a:ext>
            </a:extLst>
          </p:cNvPr>
          <p:cNvSpPr>
            <a:spLocks noGrp="1"/>
          </p:cNvSpPr>
          <p:nvPr>
            <p:ph type="body" idx="1"/>
          </p:nvPr>
        </p:nvSpPr>
        <p:spPr>
          <a:xfrm>
            <a:off x="304799" y="1031273"/>
            <a:ext cx="5791200" cy="1502324"/>
          </a:xfrm>
        </p:spPr>
        <p:txBody>
          <a:bodyPr wrap="square" anchor="t">
            <a:normAutofit fontScale="92500"/>
          </a:bodyPr>
          <a:lstStyle/>
          <a:p>
            <a:r>
              <a:rPr lang="en-US" sz="2800" dirty="0">
                <a:solidFill>
                  <a:schemeClr val="accent2">
                    <a:lumMod val="60000"/>
                    <a:lumOff val="40000"/>
                  </a:schemeClr>
                </a:solidFill>
              </a:rPr>
              <a:t>Thinking and Acting Like Historians and Social Scientists</a:t>
            </a:r>
          </a:p>
          <a:p>
            <a:endParaRPr lang="en-US" dirty="0"/>
          </a:p>
        </p:txBody>
      </p:sp>
      <p:sp>
        <p:nvSpPr>
          <p:cNvPr id="5" name="Text Placeholder 4">
            <a:extLst>
              <a:ext uri="{FF2B5EF4-FFF2-40B4-BE49-F238E27FC236}">
                <a16:creationId xmlns:a16="http://schemas.microsoft.com/office/drawing/2014/main" id="{8D6E8610-F7A4-6585-3B04-088445274D8B}"/>
              </a:ext>
            </a:extLst>
          </p:cNvPr>
          <p:cNvSpPr>
            <a:spLocks noGrp="1"/>
          </p:cNvSpPr>
          <p:nvPr>
            <p:ph type="body" idx="2"/>
          </p:nvPr>
        </p:nvSpPr>
        <p:spPr>
          <a:xfrm>
            <a:off x="304800" y="2528144"/>
            <a:ext cx="5483352" cy="3263054"/>
          </a:xfrm>
        </p:spPr>
        <p:txBody>
          <a:bodyPr wrap="square" anchor="t">
            <a:normAutofit/>
          </a:bodyPr>
          <a:lstStyle/>
          <a:p>
            <a:pPr marL="0">
              <a:spcBef>
                <a:spcPts val="0"/>
              </a:spcBef>
              <a:spcAft>
                <a:spcPts val="800"/>
              </a:spcAft>
            </a:pPr>
            <a:r>
              <a:rPr lang="en-US" sz="2000" kern="100" dirty="0"/>
              <a:t>T</a:t>
            </a:r>
            <a:r>
              <a:rPr lang="en-US" sz="2000" kern="100" dirty="0">
                <a:effectLst/>
              </a:rPr>
              <a:t>eachers </a:t>
            </a:r>
            <a:r>
              <a:rPr lang="en-US" sz="2000" kern="100" dirty="0"/>
              <a:t>encourage students to</a:t>
            </a:r>
            <a:r>
              <a:rPr lang="en" sz="2000" kern="100" dirty="0"/>
              <a:t> think and act like informed citizens, historians, geographers, and economists. </a:t>
            </a:r>
            <a:endParaRPr lang="en-US" sz="2000" kern="100"/>
          </a:p>
        </p:txBody>
      </p:sp>
      <p:pic>
        <p:nvPicPr>
          <p:cNvPr id="7" name="Picture 6" descr="DSC_0050.JPG">
            <a:extLst>
              <a:ext uri="{FF2B5EF4-FFF2-40B4-BE49-F238E27FC236}">
                <a16:creationId xmlns:a16="http://schemas.microsoft.com/office/drawing/2014/main" id="{5CBBE721-5772-E36A-4E04-44A20BF9635F}"/>
              </a:ext>
            </a:extLst>
          </p:cNvPr>
          <p:cNvPicPr>
            <a:picLocks noChangeAspect="1"/>
          </p:cNvPicPr>
          <p:nvPr/>
        </p:nvPicPr>
        <p:blipFill>
          <a:blip r:embed="rId3"/>
          <a:srcRect t="14365" b="14365"/>
          <a:stretch/>
        </p:blipFill>
        <p:spPr>
          <a:xfrm>
            <a:off x="6096000" y="301912"/>
            <a:ext cx="5791200" cy="5489286"/>
          </a:xfrm>
          <a:prstGeom prst="rect">
            <a:avLst/>
          </a:prstGeom>
          <a:noFill/>
          <a:ln>
            <a:noFill/>
          </a:ln>
        </p:spPr>
      </p:pic>
    </p:spTree>
    <p:extLst>
      <p:ext uri="{BB962C8B-B14F-4D97-AF65-F5344CB8AC3E}">
        <p14:creationId xmlns:p14="http://schemas.microsoft.com/office/powerpoint/2010/main" val="1062902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96F8-FE34-820F-DBC7-938BE99D3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4C7BC-B5D5-066E-7545-61C1504020F2}"/>
              </a:ext>
            </a:extLst>
          </p:cNvPr>
          <p:cNvSpPr>
            <a:spLocks noGrp="1"/>
          </p:cNvSpPr>
          <p:nvPr>
            <p:ph type="title"/>
          </p:nvPr>
        </p:nvSpPr>
        <p:spPr>
          <a:xfrm>
            <a:off x="6400798" y="172857"/>
            <a:ext cx="5486401" cy="701731"/>
          </a:xfrm>
        </p:spPr>
        <p:txBody>
          <a:bodyPr wrap="square" anchor="t">
            <a:normAutofit/>
          </a:bodyPr>
          <a:lstStyle/>
          <a:p>
            <a:r>
              <a:rPr lang="en-US" sz="2100" dirty="0"/>
              <a:t>High-Quality Instruction in Social Studies</a:t>
            </a:r>
            <a:br>
              <a:rPr lang="en-US" sz="2100" dirty="0"/>
            </a:br>
            <a:endParaRPr lang="en-US" sz="2100" dirty="0"/>
          </a:p>
        </p:txBody>
      </p:sp>
      <p:sp>
        <p:nvSpPr>
          <p:cNvPr id="3" name="Slide Number Placeholder 2">
            <a:extLst>
              <a:ext uri="{FF2B5EF4-FFF2-40B4-BE49-F238E27FC236}">
                <a16:creationId xmlns:a16="http://schemas.microsoft.com/office/drawing/2014/main" id="{E82964A0-261D-A74D-095B-D9D9AB7007AE}"/>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56</a:t>
            </a:fld>
            <a:endParaRPr lang="en-US" sz="1200"/>
          </a:p>
        </p:txBody>
      </p:sp>
      <p:sp>
        <p:nvSpPr>
          <p:cNvPr id="4" name="Text Placeholder 3">
            <a:extLst>
              <a:ext uri="{FF2B5EF4-FFF2-40B4-BE49-F238E27FC236}">
                <a16:creationId xmlns:a16="http://schemas.microsoft.com/office/drawing/2014/main" id="{261EDC80-FA9A-96C8-9716-DCBDEF372317}"/>
              </a:ext>
            </a:extLst>
          </p:cNvPr>
          <p:cNvSpPr>
            <a:spLocks noGrp="1"/>
          </p:cNvSpPr>
          <p:nvPr>
            <p:ph type="body" idx="1"/>
          </p:nvPr>
        </p:nvSpPr>
        <p:spPr>
          <a:xfrm>
            <a:off x="6400798" y="1031273"/>
            <a:ext cx="5486401" cy="850392"/>
          </a:xfrm>
        </p:spPr>
        <p:txBody>
          <a:bodyPr wrap="square" anchor="t">
            <a:normAutofit/>
          </a:bodyPr>
          <a:lstStyle/>
          <a:p>
            <a:r>
              <a:rPr lang="en-US" sz="2800" dirty="0">
                <a:solidFill>
                  <a:schemeClr val="accent2">
                    <a:lumMod val="60000"/>
                    <a:lumOff val="40000"/>
                  </a:schemeClr>
                </a:solidFill>
              </a:rPr>
              <a:t>Teaching Current Events</a:t>
            </a:r>
            <a:endParaRPr lang="en-US" dirty="0">
              <a:solidFill>
                <a:schemeClr val="accent2">
                  <a:lumMod val="60000"/>
                  <a:lumOff val="40000"/>
                </a:schemeClr>
              </a:solidFill>
            </a:endParaRPr>
          </a:p>
          <a:p>
            <a:endParaRPr lang="en-US" dirty="0"/>
          </a:p>
        </p:txBody>
      </p:sp>
      <p:sp>
        <p:nvSpPr>
          <p:cNvPr id="5" name="Text Placeholder 4">
            <a:extLst>
              <a:ext uri="{FF2B5EF4-FFF2-40B4-BE49-F238E27FC236}">
                <a16:creationId xmlns:a16="http://schemas.microsoft.com/office/drawing/2014/main" id="{0B861FE4-4EAC-A0C9-A314-7FE5BD0FDE9C}"/>
              </a:ext>
            </a:extLst>
          </p:cNvPr>
          <p:cNvSpPr>
            <a:spLocks noGrp="1"/>
          </p:cNvSpPr>
          <p:nvPr>
            <p:ph type="body" idx="2"/>
          </p:nvPr>
        </p:nvSpPr>
        <p:spPr>
          <a:xfrm>
            <a:off x="6400800" y="2087878"/>
            <a:ext cx="5486400" cy="3703320"/>
          </a:xfrm>
        </p:spPr>
        <p:txBody>
          <a:bodyPr wrap="square" anchor="t">
            <a:normAutofit/>
          </a:bodyPr>
          <a:lstStyle/>
          <a:p>
            <a:pPr marL="0">
              <a:spcBef>
                <a:spcPts val="0"/>
              </a:spcBef>
              <a:spcAft>
                <a:spcPts val="800"/>
              </a:spcAft>
            </a:pPr>
            <a:r>
              <a:rPr lang="en" sz="2000" kern="100" dirty="0"/>
              <a:t>Teachers integrate the teaching of current events on a routine basis.</a:t>
            </a:r>
          </a:p>
        </p:txBody>
      </p:sp>
      <p:pic>
        <p:nvPicPr>
          <p:cNvPr id="7" name="Picture 6" descr="DSC_0081.JPG">
            <a:extLst>
              <a:ext uri="{FF2B5EF4-FFF2-40B4-BE49-F238E27FC236}">
                <a16:creationId xmlns:a16="http://schemas.microsoft.com/office/drawing/2014/main" id="{1DFD805C-62FB-8185-8A37-B67DDECDAB07}"/>
              </a:ext>
            </a:extLst>
          </p:cNvPr>
          <p:cNvPicPr>
            <a:picLocks noChangeAspect="1"/>
          </p:cNvPicPr>
          <p:nvPr/>
        </p:nvPicPr>
        <p:blipFill>
          <a:blip r:embed="rId3"/>
          <a:srcRect l="20574" r="20574"/>
          <a:stretch/>
        </p:blipFill>
        <p:spPr>
          <a:xfrm>
            <a:off x="304800" y="304805"/>
            <a:ext cx="5788152" cy="5490492"/>
          </a:xfrm>
          <a:prstGeom prst="rect">
            <a:avLst/>
          </a:prstGeom>
          <a:noFill/>
          <a:ln>
            <a:noFill/>
          </a:ln>
        </p:spPr>
      </p:pic>
    </p:spTree>
    <p:extLst>
      <p:ext uri="{BB962C8B-B14F-4D97-AF65-F5344CB8AC3E}">
        <p14:creationId xmlns:p14="http://schemas.microsoft.com/office/powerpoint/2010/main" val="362485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A959-5049-1FE7-EFA6-2CAEB93B4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1477D-D6C1-26C5-1BD6-4487D6F69FE3}"/>
              </a:ext>
            </a:extLst>
          </p:cNvPr>
          <p:cNvSpPr>
            <a:spLocks noGrp="1"/>
          </p:cNvSpPr>
          <p:nvPr>
            <p:ph type="title"/>
          </p:nvPr>
        </p:nvSpPr>
        <p:spPr>
          <a:xfrm>
            <a:off x="304800" y="172857"/>
            <a:ext cx="5483352" cy="701731"/>
          </a:xfrm>
        </p:spPr>
        <p:txBody>
          <a:bodyPr wrap="square" anchor="t">
            <a:normAutofit/>
          </a:bodyPr>
          <a:lstStyle/>
          <a:p>
            <a:r>
              <a:rPr lang="en-US" sz="2100" dirty="0"/>
              <a:t>High-Quality Instruction in Social Studies</a:t>
            </a:r>
            <a:br>
              <a:rPr lang="en-US" sz="2100" dirty="0"/>
            </a:br>
            <a:endParaRPr lang="en-US" sz="2100" dirty="0"/>
          </a:p>
        </p:txBody>
      </p:sp>
      <p:sp>
        <p:nvSpPr>
          <p:cNvPr id="3" name="Slide Number Placeholder 2">
            <a:extLst>
              <a:ext uri="{FF2B5EF4-FFF2-40B4-BE49-F238E27FC236}">
                <a16:creationId xmlns:a16="http://schemas.microsoft.com/office/drawing/2014/main" id="{F1DC5579-BEF6-C779-E600-78A3A97B5BB2}"/>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smtClean="0"/>
              <a:pPr marL="0" lvl="0" indent="0" rtl="0">
                <a:lnSpc>
                  <a:spcPct val="90000"/>
                </a:lnSpc>
                <a:spcBef>
                  <a:spcPts val="0"/>
                </a:spcBef>
                <a:spcAft>
                  <a:spcPts val="600"/>
                </a:spcAft>
                <a:buNone/>
              </a:pPr>
              <a:t>57</a:t>
            </a:fld>
            <a:endParaRPr lang="en-US" sz="1200"/>
          </a:p>
        </p:txBody>
      </p:sp>
      <p:sp>
        <p:nvSpPr>
          <p:cNvPr id="4" name="Text Placeholder 3">
            <a:extLst>
              <a:ext uri="{FF2B5EF4-FFF2-40B4-BE49-F238E27FC236}">
                <a16:creationId xmlns:a16="http://schemas.microsoft.com/office/drawing/2014/main" id="{C5E57EA0-2B74-85B8-51C6-A370F8DD6877}"/>
              </a:ext>
            </a:extLst>
          </p:cNvPr>
          <p:cNvSpPr>
            <a:spLocks noGrp="1"/>
          </p:cNvSpPr>
          <p:nvPr>
            <p:ph type="body" idx="1"/>
          </p:nvPr>
        </p:nvSpPr>
        <p:spPr>
          <a:xfrm>
            <a:off x="304800" y="1031273"/>
            <a:ext cx="5483352" cy="850392"/>
          </a:xfrm>
        </p:spPr>
        <p:txBody>
          <a:bodyPr wrap="square" anchor="t">
            <a:normAutofit/>
          </a:bodyPr>
          <a:lstStyle/>
          <a:p>
            <a:r>
              <a:rPr lang="en-US" sz="2800" dirty="0">
                <a:solidFill>
                  <a:schemeClr val="accent2">
                    <a:lumMod val="60000"/>
                    <a:lumOff val="40000"/>
                  </a:schemeClr>
                </a:solidFill>
              </a:rPr>
              <a:t>Teaching Difficult Topics</a:t>
            </a:r>
          </a:p>
          <a:p>
            <a:endParaRPr lang="en-US" dirty="0"/>
          </a:p>
        </p:txBody>
      </p:sp>
      <p:sp>
        <p:nvSpPr>
          <p:cNvPr id="5" name="Text Placeholder 4">
            <a:extLst>
              <a:ext uri="{FF2B5EF4-FFF2-40B4-BE49-F238E27FC236}">
                <a16:creationId xmlns:a16="http://schemas.microsoft.com/office/drawing/2014/main" id="{8D6E8610-F7A4-6585-3B04-088445274D8B}"/>
              </a:ext>
            </a:extLst>
          </p:cNvPr>
          <p:cNvSpPr>
            <a:spLocks noGrp="1"/>
          </p:cNvSpPr>
          <p:nvPr>
            <p:ph type="body" idx="2"/>
          </p:nvPr>
        </p:nvSpPr>
        <p:spPr>
          <a:xfrm>
            <a:off x="304800" y="2087878"/>
            <a:ext cx="5483352" cy="3703320"/>
          </a:xfrm>
        </p:spPr>
        <p:txBody>
          <a:bodyPr wrap="square" anchor="t">
            <a:normAutofit/>
          </a:bodyPr>
          <a:lstStyle/>
          <a:p>
            <a:pPr marL="0">
              <a:spcBef>
                <a:spcPts val="0"/>
              </a:spcBef>
              <a:spcAft>
                <a:spcPts val="800"/>
              </a:spcAft>
            </a:pPr>
            <a:r>
              <a:rPr lang="en" sz="2000" kern="100" dirty="0"/>
              <a:t>At every grade level and within every course, social studies teachers must be prepared to support students in exploring and learning about difficult parts of history.</a:t>
            </a:r>
          </a:p>
        </p:txBody>
      </p:sp>
      <p:pic>
        <p:nvPicPr>
          <p:cNvPr id="7" name="Picture 6" descr="DSC_0083.JPG">
            <a:extLst>
              <a:ext uri="{FF2B5EF4-FFF2-40B4-BE49-F238E27FC236}">
                <a16:creationId xmlns:a16="http://schemas.microsoft.com/office/drawing/2014/main" id="{5CBBE721-5772-E36A-4E04-44A20BF9635F}"/>
              </a:ext>
            </a:extLst>
          </p:cNvPr>
          <p:cNvPicPr>
            <a:picLocks noChangeAspect="1"/>
          </p:cNvPicPr>
          <p:nvPr/>
        </p:nvPicPr>
        <p:blipFill>
          <a:blip r:embed="rId3"/>
          <a:srcRect l="17786" r="17786"/>
          <a:stretch/>
        </p:blipFill>
        <p:spPr>
          <a:xfrm>
            <a:off x="6096000" y="301912"/>
            <a:ext cx="5791200" cy="5489286"/>
          </a:xfrm>
          <a:prstGeom prst="rect">
            <a:avLst/>
          </a:prstGeom>
          <a:noFill/>
          <a:ln>
            <a:noFill/>
          </a:ln>
        </p:spPr>
      </p:pic>
    </p:spTree>
    <p:extLst>
      <p:ext uri="{BB962C8B-B14F-4D97-AF65-F5344CB8AC3E}">
        <p14:creationId xmlns:p14="http://schemas.microsoft.com/office/powerpoint/2010/main" val="1458615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B7BF-CCAA-2B49-FF64-C6698AA74BC3}"/>
              </a:ext>
            </a:extLst>
          </p:cNvPr>
          <p:cNvSpPr>
            <a:spLocks noGrp="1"/>
          </p:cNvSpPr>
          <p:nvPr>
            <p:ph type="title"/>
          </p:nvPr>
        </p:nvSpPr>
        <p:spPr/>
        <p:txBody>
          <a:bodyPr/>
          <a:lstStyle/>
          <a:p>
            <a:r>
              <a:rPr lang="en-US" dirty="0"/>
              <a:t>High-Quality Instruction in Social Studies</a:t>
            </a:r>
          </a:p>
        </p:txBody>
      </p:sp>
      <p:sp>
        <p:nvSpPr>
          <p:cNvPr id="3" name="Slide Number Placeholder 2">
            <a:extLst>
              <a:ext uri="{FF2B5EF4-FFF2-40B4-BE49-F238E27FC236}">
                <a16:creationId xmlns:a16="http://schemas.microsoft.com/office/drawing/2014/main" id="{3B2AA42C-D74B-F7F3-E307-A09A973393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58</a:t>
            </a:fld>
            <a:endParaRPr lang="en-US"/>
          </a:p>
        </p:txBody>
      </p:sp>
      <p:sp>
        <p:nvSpPr>
          <p:cNvPr id="4" name="Text Placeholder 3">
            <a:extLst>
              <a:ext uri="{FF2B5EF4-FFF2-40B4-BE49-F238E27FC236}">
                <a16:creationId xmlns:a16="http://schemas.microsoft.com/office/drawing/2014/main" id="{2CB0B5ED-6D61-72C2-7C31-F975ADDA4674}"/>
              </a:ext>
            </a:extLst>
          </p:cNvPr>
          <p:cNvSpPr>
            <a:spLocks noGrp="1"/>
          </p:cNvSpPr>
          <p:nvPr>
            <p:ph type="body" idx="1"/>
          </p:nvPr>
        </p:nvSpPr>
        <p:spPr/>
        <p:txBody>
          <a:bodyPr/>
          <a:lstStyle/>
          <a:p>
            <a:r>
              <a:rPr lang="en-US" sz="2800" dirty="0">
                <a:solidFill>
                  <a:schemeClr val="accent2">
                    <a:lumMod val="60000"/>
                    <a:lumOff val="40000"/>
                  </a:schemeClr>
                </a:solidFill>
              </a:rPr>
              <a:t>A Note about terminology</a:t>
            </a:r>
          </a:p>
        </p:txBody>
      </p:sp>
      <p:sp>
        <p:nvSpPr>
          <p:cNvPr id="5" name="Text Placeholder 4">
            <a:extLst>
              <a:ext uri="{FF2B5EF4-FFF2-40B4-BE49-F238E27FC236}">
                <a16:creationId xmlns:a16="http://schemas.microsoft.com/office/drawing/2014/main" id="{CCF7846F-690B-90D5-8F74-4C1AEF228E54}"/>
              </a:ext>
            </a:extLst>
          </p:cNvPr>
          <p:cNvSpPr>
            <a:spLocks noGrp="1"/>
          </p:cNvSpPr>
          <p:nvPr>
            <p:ph type="body" idx="2"/>
          </p:nvPr>
        </p:nvSpPr>
        <p:spPr>
          <a:xfrm>
            <a:off x="304800" y="1812805"/>
            <a:ext cx="11582400" cy="3705226"/>
          </a:xfrm>
        </p:spPr>
        <p:txBody>
          <a:bodyPr/>
          <a:lstStyle/>
          <a:p>
            <a:pPr>
              <a:buSzPct val="150000"/>
            </a:pPr>
            <a:r>
              <a:rPr lang="en-US" sz="2400" dirty="0">
                <a:solidFill>
                  <a:schemeClr val="tx1"/>
                </a:solidFill>
              </a:rPr>
              <a:t>Terminology and language are constantly evolving</a:t>
            </a:r>
          </a:p>
          <a:p>
            <a:pPr>
              <a:buSzPct val="150000"/>
            </a:pPr>
            <a:r>
              <a:rPr lang="en-US" sz="2400" dirty="0">
                <a:solidFill>
                  <a:schemeClr val="tx1"/>
                </a:solidFill>
              </a:rPr>
              <a:t>Teachers should model using current terminology during instruction</a:t>
            </a:r>
          </a:p>
          <a:p>
            <a:pPr>
              <a:buSzPct val="150000"/>
            </a:pPr>
            <a:r>
              <a:rPr lang="en-US" sz="2400" dirty="0">
                <a:solidFill>
                  <a:schemeClr val="tx1"/>
                </a:solidFill>
              </a:rPr>
              <a:t>Teachers should discuss why terminology students see in primary or secondary sources is outdated or even derogatory</a:t>
            </a:r>
          </a:p>
          <a:p>
            <a:pPr>
              <a:buSzPct val="150000"/>
            </a:pPr>
            <a:r>
              <a:rPr lang="en-US" sz="2400" dirty="0">
                <a:solidFill>
                  <a:schemeClr val="tx1"/>
                </a:solidFill>
              </a:rPr>
              <a:t>Teachers should instruct students that despite what terminology is used in a source, students should use current terminology when speaking and writing</a:t>
            </a:r>
          </a:p>
          <a:p>
            <a:pPr>
              <a:buSzPct val="150000"/>
            </a:pPr>
            <a:r>
              <a:rPr lang="en-US" sz="2400" dirty="0">
                <a:solidFill>
                  <a:schemeClr val="tx1"/>
                </a:solidFill>
              </a:rPr>
              <a:t>Some terminology should never be read aloud (i.e., the "N word"), even if it appears in literature</a:t>
            </a:r>
          </a:p>
        </p:txBody>
      </p:sp>
    </p:spTree>
    <p:extLst>
      <p:ext uri="{BB962C8B-B14F-4D97-AF65-F5344CB8AC3E}">
        <p14:creationId xmlns:p14="http://schemas.microsoft.com/office/powerpoint/2010/main" val="646699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C2B1-0592-CEBA-0461-04061F48A34E}"/>
              </a:ext>
            </a:extLst>
          </p:cNvPr>
          <p:cNvSpPr>
            <a:spLocks noGrp="1"/>
          </p:cNvSpPr>
          <p:nvPr>
            <p:ph type="title"/>
          </p:nvPr>
        </p:nvSpPr>
        <p:spPr/>
        <p:txBody>
          <a:bodyPr/>
          <a:lstStyle/>
          <a:p>
            <a:r>
              <a:rPr lang="en-US" dirty="0"/>
              <a:t>Section 4</a:t>
            </a:r>
          </a:p>
        </p:txBody>
      </p:sp>
      <p:sp>
        <p:nvSpPr>
          <p:cNvPr id="3" name="Text Placeholder 2">
            <a:extLst>
              <a:ext uri="{FF2B5EF4-FFF2-40B4-BE49-F238E27FC236}">
                <a16:creationId xmlns:a16="http://schemas.microsoft.com/office/drawing/2014/main" id="{79E95FAF-971D-952A-EE63-EB2477FD6403}"/>
              </a:ext>
            </a:extLst>
          </p:cNvPr>
          <p:cNvSpPr>
            <a:spLocks noGrp="1"/>
          </p:cNvSpPr>
          <p:nvPr>
            <p:ph type="body" idx="1"/>
          </p:nvPr>
        </p:nvSpPr>
        <p:spPr>
          <a:xfrm>
            <a:off x="2413590" y="3589021"/>
            <a:ext cx="7347097" cy="1581912"/>
          </a:xfrm>
        </p:spPr>
        <p:txBody>
          <a:bodyPr/>
          <a:lstStyle/>
          <a:p>
            <a:r>
              <a:rPr lang="en-US" sz="2800" dirty="0">
                <a:latin typeface="Libre Franklin" pitchFamily="2" charset="0"/>
              </a:rPr>
              <a:t>High-Quality Learning Through Assessment</a:t>
            </a:r>
          </a:p>
          <a:p>
            <a:endParaRPr lang="en-US" dirty="0"/>
          </a:p>
        </p:txBody>
      </p:sp>
    </p:spTree>
    <p:extLst>
      <p:ext uri="{BB962C8B-B14F-4D97-AF65-F5344CB8AC3E}">
        <p14:creationId xmlns:p14="http://schemas.microsoft.com/office/powerpoint/2010/main" val="239309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5CB3-182E-2CBA-B95C-C8627D3D108D}"/>
              </a:ext>
            </a:extLst>
          </p:cNvPr>
          <p:cNvSpPr>
            <a:spLocks noGrp="1"/>
          </p:cNvSpPr>
          <p:nvPr>
            <p:ph type="title"/>
          </p:nvPr>
        </p:nvSpPr>
        <p:spPr/>
        <p:txBody>
          <a:bodyPr/>
          <a:lstStyle/>
          <a:p>
            <a:r>
              <a:rPr lang="en-US" dirty="0"/>
              <a:t>Vision for Student Success in Social Studies</a:t>
            </a:r>
          </a:p>
        </p:txBody>
      </p:sp>
      <p:sp>
        <p:nvSpPr>
          <p:cNvPr id="3" name="Slide Number Placeholder 2">
            <a:extLst>
              <a:ext uri="{FF2B5EF4-FFF2-40B4-BE49-F238E27FC236}">
                <a16:creationId xmlns:a16="http://schemas.microsoft.com/office/drawing/2014/main" id="{F6BBAD49-5AE6-1661-0FAE-64A0B64E015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a:p>
        </p:txBody>
      </p:sp>
      <p:graphicFrame>
        <p:nvGraphicFramePr>
          <p:cNvPr id="6" name="Diagram 5">
            <a:extLst>
              <a:ext uri="{FF2B5EF4-FFF2-40B4-BE49-F238E27FC236}">
                <a16:creationId xmlns:a16="http://schemas.microsoft.com/office/drawing/2014/main" id="{0B56439D-A50F-2626-584F-DB090E74E9A5}"/>
              </a:ext>
            </a:extLst>
          </p:cNvPr>
          <p:cNvGraphicFramePr/>
          <p:nvPr>
            <p:extLst>
              <p:ext uri="{D42A27DB-BD31-4B8C-83A1-F6EECF244321}">
                <p14:modId xmlns:p14="http://schemas.microsoft.com/office/powerpoint/2010/main" val="25491965"/>
              </p:ext>
            </p:extLst>
          </p:nvPr>
        </p:nvGraphicFramePr>
        <p:xfrm>
          <a:off x="449180" y="623414"/>
          <a:ext cx="112455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1866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A19E-15F7-4F24-1E4D-CB8F1D09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0EA97-F3B0-C9FB-9901-CA51EC66D7B9}"/>
              </a:ext>
            </a:extLst>
          </p:cNvPr>
          <p:cNvSpPr>
            <a:spLocks noGrp="1"/>
          </p:cNvSpPr>
          <p:nvPr>
            <p:ph type="title"/>
          </p:nvPr>
        </p:nvSpPr>
        <p:spPr/>
        <p:txBody>
          <a:bodyPr/>
          <a:lstStyle/>
          <a:p>
            <a:r>
              <a:rPr lang="en-US" dirty="0"/>
              <a:t>Sections of the Framework</a:t>
            </a:r>
          </a:p>
        </p:txBody>
      </p:sp>
      <p:sp>
        <p:nvSpPr>
          <p:cNvPr id="3" name="Slide Number Placeholder 2">
            <a:extLst>
              <a:ext uri="{FF2B5EF4-FFF2-40B4-BE49-F238E27FC236}">
                <a16:creationId xmlns:a16="http://schemas.microsoft.com/office/drawing/2014/main" id="{CFE1E1D5-5BF4-B3F8-41D4-586B901687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60</a:t>
            </a:fld>
            <a:endParaRPr lang="en-US"/>
          </a:p>
        </p:txBody>
      </p:sp>
      <p:sp>
        <p:nvSpPr>
          <p:cNvPr id="5" name="Text Placeholder 4">
            <a:extLst>
              <a:ext uri="{FF2B5EF4-FFF2-40B4-BE49-F238E27FC236}">
                <a16:creationId xmlns:a16="http://schemas.microsoft.com/office/drawing/2014/main" id="{DCC873C5-3A4D-855E-2D6C-086DB75E4F65}"/>
              </a:ext>
            </a:extLst>
          </p:cNvPr>
          <p:cNvSpPr>
            <a:spLocks noGrp="1"/>
          </p:cNvSpPr>
          <p:nvPr>
            <p:ph type="body" idx="2"/>
          </p:nvPr>
        </p:nvSpPr>
        <p:spPr>
          <a:xfrm>
            <a:off x="304800" y="921716"/>
            <a:ext cx="11582400" cy="4773232"/>
          </a:xfrm>
        </p:spPr>
        <p:txBody>
          <a:bodyPr/>
          <a:lstStyle/>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1 </a:t>
            </a:r>
            <a:r>
              <a:rPr lang="en-US" sz="2400" dirty="0"/>
              <a:t>provides an overview of the context, purpose, and expectations related to the curriculum framework.</a:t>
            </a:r>
            <a:endParaRPr lang="en-US" sz="2400" dirty="0">
              <a:latin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2</a:t>
            </a:r>
            <a:r>
              <a:rPr lang="en-US" sz="2400" u="none" strike="noStrike" dirty="0">
                <a:effectLst/>
                <a:ea typeface="Calibri" panose="020F0502020204030204" pitchFamily="34" charset="0"/>
                <a:cs typeface="Libre Franklin" pitchFamily="2" charset="0"/>
              </a:rPr>
              <a:t> reiterates the organization of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and provides a range of resources to help educators understand and apply them. Section 2 also addresses how standards support selection and implementation of high-quality curriculum materials.</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indent="-342900">
              <a:spcAft>
                <a:spcPts val="1000"/>
              </a:spcAft>
              <a:buSzPct val="150000"/>
              <a:buFont typeface="Arial" panose="020B0604020202020204" pitchFamily="34" charset="0"/>
              <a:buChar char="•"/>
            </a:pPr>
            <a:r>
              <a:rPr lang="en-US" sz="2400" b="1" u="none" strike="noStrike" dirty="0">
                <a:effectLst/>
                <a:ea typeface="Calibri" panose="020F0502020204030204" pitchFamily="34" charset="0"/>
                <a:cs typeface="Libre Franklin" pitchFamily="2" charset="0"/>
              </a:rPr>
              <a:t>Section 3</a:t>
            </a:r>
            <a:r>
              <a:rPr lang="en-US" sz="2400" u="none" strike="noStrike" dirty="0">
                <a:effectLst/>
                <a:ea typeface="Calibri" panose="020F0502020204030204" pitchFamily="34" charset="0"/>
                <a:cs typeface="Libre Franklin" pitchFamily="2" charset="0"/>
              </a:rPr>
              <a:t> of this framework provides guidance and support around how to use the </a:t>
            </a:r>
            <a:r>
              <a:rPr lang="en-US" sz="2400" i="1" u="none" strike="noStrike" dirty="0">
                <a:effectLst/>
                <a:ea typeface="Calibri" panose="020F0502020204030204" pitchFamily="34" charset="0"/>
                <a:cs typeface="Libre Franklin" pitchFamily="2" charset="0"/>
              </a:rPr>
              <a:t>Standards</a:t>
            </a:r>
            <a:r>
              <a:rPr lang="en-US" sz="2400" u="none" strike="noStrike" dirty="0">
                <a:effectLst/>
                <a:ea typeface="Calibri" panose="020F0502020204030204" pitchFamily="34" charset="0"/>
                <a:cs typeface="Libre Franklin" pitchFamily="2" charset="0"/>
              </a:rPr>
              <a:t> to support high-quality instruction.</a:t>
            </a:r>
            <a:r>
              <a:rPr lang="en-US" sz="2400" dirty="0">
                <a:ea typeface="Calibri" panose="020F0502020204030204" pitchFamily="34" charset="0"/>
                <a:cs typeface="Libre Franklin" pitchFamily="2" charset="0"/>
              </a:rPr>
              <a:t> </a:t>
            </a:r>
            <a:endParaRPr lang="en-US" sz="2400" u="none" strike="noStrike" dirty="0">
              <a:effectLst/>
              <a:latin typeface="Libre Franklin" pitchFamily="2" charset="0"/>
              <a:ea typeface="Libre Franklin" pitchFamily="2" charset="0"/>
              <a:cs typeface="Libre Franklin" pitchFamily="2" charset="0"/>
            </a:endParaRPr>
          </a:p>
          <a:p>
            <a:pPr marL="342900" marR="0" lvl="0" indent="-342900">
              <a:spcBef>
                <a:spcPts val="600"/>
              </a:spcBef>
              <a:spcAft>
                <a:spcPts val="1000"/>
              </a:spcAft>
              <a:buSzPct val="150000"/>
              <a:buFont typeface="Arial" panose="020B0604020202020204" pitchFamily="34" charset="0"/>
              <a:buChar char="•"/>
            </a:pPr>
            <a:r>
              <a:rPr lang="en-US" sz="2400" b="1" u="none" strike="noStrike" dirty="0">
                <a:effectLst/>
                <a:latin typeface="Libre Franklin" pitchFamily="2" charset="0"/>
                <a:ea typeface="Calibri" panose="020F0502020204030204" pitchFamily="34" charset="0"/>
                <a:cs typeface="Libre Franklin" pitchFamily="2" charset="0"/>
              </a:rPr>
              <a:t>Section 4</a:t>
            </a:r>
            <a:r>
              <a:rPr lang="en-US" sz="2400" u="none" strike="noStrike" dirty="0">
                <a:effectLst/>
                <a:latin typeface="Libre Franklin" pitchFamily="2" charset="0"/>
                <a:ea typeface="Calibri" panose="020F0502020204030204" pitchFamily="34" charset="0"/>
                <a:cs typeface="Libre Franklin" pitchFamily="2" charset="0"/>
              </a:rPr>
              <a:t> offers resources and support for using the </a:t>
            </a:r>
            <a:r>
              <a:rPr lang="en-US" sz="2400" i="1" u="none" strike="noStrike" dirty="0">
                <a:effectLst/>
                <a:latin typeface="Libre Franklin" pitchFamily="2" charset="0"/>
                <a:ea typeface="Calibri" panose="020F0502020204030204" pitchFamily="34" charset="0"/>
                <a:cs typeface="Libre Franklin" pitchFamily="2" charset="0"/>
              </a:rPr>
              <a:t>Standards</a:t>
            </a:r>
            <a:r>
              <a:rPr lang="en-US" sz="2400" u="none" strike="noStrike" dirty="0">
                <a:effectLst/>
                <a:latin typeface="Libre Franklin" pitchFamily="2" charset="0"/>
                <a:ea typeface="Calibri" panose="020F0502020204030204" pitchFamily="34" charset="0"/>
                <a:cs typeface="Libre Franklin" pitchFamily="2" charset="0"/>
              </a:rPr>
              <a:t> to support assessment.</a:t>
            </a:r>
          </a:p>
          <a:p>
            <a:pPr marL="285750" marR="0" lvl="0" indent="-285750">
              <a:spcBef>
                <a:spcPts val="600"/>
              </a:spcBef>
              <a:spcAft>
                <a:spcPts val="1000"/>
              </a:spcAf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Libre Franklin" pitchFamily="2" charset="0"/>
            </a:endParaRPr>
          </a:p>
        </p:txBody>
      </p:sp>
      <p:sp>
        <p:nvSpPr>
          <p:cNvPr id="13" name="Rectangle 12">
            <a:extLst>
              <a:ext uri="{FF2B5EF4-FFF2-40B4-BE49-F238E27FC236}">
                <a16:creationId xmlns:a16="http://schemas.microsoft.com/office/drawing/2014/main" id="{4F09DD1B-BE75-2E34-4952-1BB5835B772F}"/>
              </a:ext>
            </a:extLst>
          </p:cNvPr>
          <p:cNvSpPr/>
          <p:nvPr/>
        </p:nvSpPr>
        <p:spPr>
          <a:xfrm>
            <a:off x="304800" y="5248895"/>
            <a:ext cx="11357811" cy="831272"/>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54442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B7BF-CCAA-2B49-FF64-C6698AA74BC3}"/>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3B2AA42C-D74B-F7F3-E307-A09A973393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61</a:t>
            </a:fld>
            <a:endParaRPr lang="en-US"/>
          </a:p>
        </p:txBody>
      </p:sp>
      <p:sp>
        <p:nvSpPr>
          <p:cNvPr id="4" name="Text Placeholder 3">
            <a:extLst>
              <a:ext uri="{FF2B5EF4-FFF2-40B4-BE49-F238E27FC236}">
                <a16:creationId xmlns:a16="http://schemas.microsoft.com/office/drawing/2014/main" id="{2CB0B5ED-6D61-72C2-7C31-F975ADDA4674}"/>
              </a:ext>
            </a:extLst>
          </p:cNvPr>
          <p:cNvSpPr>
            <a:spLocks noGrp="1"/>
          </p:cNvSpPr>
          <p:nvPr>
            <p:ph type="body" idx="1"/>
          </p:nvPr>
        </p:nvSpPr>
        <p:spPr/>
        <p:txBody>
          <a:bodyPr/>
          <a:lstStyle/>
          <a:p>
            <a:r>
              <a:rPr lang="en-US" sz="2800" dirty="0">
                <a:solidFill>
                  <a:schemeClr val="accent2">
                    <a:lumMod val="60000"/>
                    <a:lumOff val="40000"/>
                  </a:schemeClr>
                </a:solidFill>
              </a:rPr>
              <a:t>Assessment inspires educators to ask:</a:t>
            </a:r>
          </a:p>
        </p:txBody>
      </p:sp>
      <p:sp>
        <p:nvSpPr>
          <p:cNvPr id="5" name="Text Placeholder 4">
            <a:extLst>
              <a:ext uri="{FF2B5EF4-FFF2-40B4-BE49-F238E27FC236}">
                <a16:creationId xmlns:a16="http://schemas.microsoft.com/office/drawing/2014/main" id="{CCF7846F-690B-90D5-8F74-4C1AEF228E54}"/>
              </a:ext>
            </a:extLst>
          </p:cNvPr>
          <p:cNvSpPr>
            <a:spLocks noGrp="1"/>
          </p:cNvSpPr>
          <p:nvPr>
            <p:ph type="body" idx="2"/>
          </p:nvPr>
        </p:nvSpPr>
        <p:spPr/>
        <p:txBody>
          <a:bodyPr/>
          <a:lstStyle/>
          <a:p>
            <a:pPr>
              <a:buSzPct val="150000"/>
            </a:pPr>
            <a:r>
              <a:rPr lang="en-US" sz="2400" dirty="0">
                <a:solidFill>
                  <a:schemeClr val="tx1"/>
                </a:solidFill>
              </a:rPr>
              <a:t>Are we teaching what we think we are teaching?</a:t>
            </a:r>
          </a:p>
          <a:p>
            <a:pPr>
              <a:buSzPct val="150000"/>
            </a:pPr>
            <a:r>
              <a:rPr lang="en-US" sz="2400" dirty="0">
                <a:solidFill>
                  <a:schemeClr val="tx1"/>
                </a:solidFill>
              </a:rPr>
              <a:t>Are students learning what we want them to learn?</a:t>
            </a:r>
          </a:p>
          <a:p>
            <a:pPr>
              <a:buSzPct val="150000"/>
            </a:pPr>
            <a:r>
              <a:rPr lang="en-US" sz="2400" dirty="0">
                <a:solidFill>
                  <a:schemeClr val="tx1"/>
                </a:solidFill>
              </a:rPr>
              <a:t>Is there a better way to teach the subject and student better, thereby promoting better learning?</a:t>
            </a:r>
          </a:p>
        </p:txBody>
      </p:sp>
    </p:spTree>
    <p:extLst>
      <p:ext uri="{BB962C8B-B14F-4D97-AF65-F5344CB8AC3E}">
        <p14:creationId xmlns:p14="http://schemas.microsoft.com/office/powerpoint/2010/main" val="3973262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9318-ACEC-FFF6-C86E-B3227894ADDA}"/>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95DA9CA4-6120-7F7E-B12E-84C4714FEB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62</a:t>
            </a:fld>
            <a:endParaRPr lang="en-US"/>
          </a:p>
        </p:txBody>
      </p:sp>
      <p:sp>
        <p:nvSpPr>
          <p:cNvPr id="4" name="Text Placeholder 3">
            <a:extLst>
              <a:ext uri="{FF2B5EF4-FFF2-40B4-BE49-F238E27FC236}">
                <a16:creationId xmlns:a16="http://schemas.microsoft.com/office/drawing/2014/main" id="{E694D152-9A7A-BCFA-41C4-362FEB464B53}"/>
              </a:ext>
            </a:extLst>
          </p:cNvPr>
          <p:cNvSpPr>
            <a:spLocks noGrp="1"/>
          </p:cNvSpPr>
          <p:nvPr>
            <p:ph type="body" idx="1"/>
          </p:nvPr>
        </p:nvSpPr>
        <p:spPr/>
        <p:txBody>
          <a:bodyPr/>
          <a:lstStyle/>
          <a:p>
            <a:r>
              <a:rPr lang="en-US" sz="2800" dirty="0">
                <a:solidFill>
                  <a:schemeClr val="accent2">
                    <a:lumMod val="60000"/>
                    <a:lumOff val="40000"/>
                  </a:schemeClr>
                </a:solidFill>
              </a:rPr>
              <a:t>Types of Assessment</a:t>
            </a:r>
          </a:p>
        </p:txBody>
      </p:sp>
      <p:sp>
        <p:nvSpPr>
          <p:cNvPr id="5" name="Text Placeholder 4">
            <a:extLst>
              <a:ext uri="{FF2B5EF4-FFF2-40B4-BE49-F238E27FC236}">
                <a16:creationId xmlns:a16="http://schemas.microsoft.com/office/drawing/2014/main" id="{615B4FAF-CD43-9553-804F-334E85507FD7}"/>
              </a:ext>
            </a:extLst>
          </p:cNvPr>
          <p:cNvSpPr>
            <a:spLocks noGrp="1"/>
          </p:cNvSpPr>
          <p:nvPr>
            <p:ph type="body" idx="2"/>
          </p:nvPr>
        </p:nvSpPr>
        <p:spPr/>
        <p:txBody>
          <a:bodyPr/>
          <a:lstStyle/>
          <a:p>
            <a:endParaRPr lang="en-US"/>
          </a:p>
        </p:txBody>
      </p:sp>
      <p:graphicFrame>
        <p:nvGraphicFramePr>
          <p:cNvPr id="7" name="Table 6">
            <a:extLst>
              <a:ext uri="{FF2B5EF4-FFF2-40B4-BE49-F238E27FC236}">
                <a16:creationId xmlns:a16="http://schemas.microsoft.com/office/drawing/2014/main" id="{C3DBA7C5-A267-800A-49A3-9972B9302F6E}"/>
              </a:ext>
            </a:extLst>
          </p:cNvPr>
          <p:cNvGraphicFramePr>
            <a:graphicFrameLocks noGrp="1"/>
          </p:cNvGraphicFramePr>
          <p:nvPr>
            <p:extLst>
              <p:ext uri="{D42A27DB-BD31-4B8C-83A1-F6EECF244321}">
                <p14:modId xmlns:p14="http://schemas.microsoft.com/office/powerpoint/2010/main" val="472069060"/>
              </p:ext>
            </p:extLst>
          </p:nvPr>
        </p:nvGraphicFramePr>
        <p:xfrm>
          <a:off x="158496" y="1664687"/>
          <a:ext cx="11887200" cy="5135880"/>
        </p:xfrm>
        <a:graphic>
          <a:graphicData uri="http://schemas.openxmlformats.org/drawingml/2006/table">
            <a:tbl>
              <a:tblPr bandRow="1">
                <a:tableStyleId>{EB67ED1A-1EA5-4360-81CE-89CE48E10C38}</a:tableStyleId>
              </a:tblPr>
              <a:tblGrid>
                <a:gridCol w="1458280">
                  <a:extLst>
                    <a:ext uri="{9D8B030D-6E8A-4147-A177-3AD203B41FA5}">
                      <a16:colId xmlns:a16="http://schemas.microsoft.com/office/drawing/2014/main" val="2124593742"/>
                    </a:ext>
                  </a:extLst>
                </a:gridCol>
                <a:gridCol w="2594873">
                  <a:extLst>
                    <a:ext uri="{9D8B030D-6E8A-4147-A177-3AD203B41FA5}">
                      <a16:colId xmlns:a16="http://schemas.microsoft.com/office/drawing/2014/main" val="914138836"/>
                    </a:ext>
                  </a:extLst>
                </a:gridCol>
                <a:gridCol w="3251722">
                  <a:extLst>
                    <a:ext uri="{9D8B030D-6E8A-4147-A177-3AD203B41FA5}">
                      <a16:colId xmlns:a16="http://schemas.microsoft.com/office/drawing/2014/main" val="3785507740"/>
                    </a:ext>
                  </a:extLst>
                </a:gridCol>
                <a:gridCol w="4582325">
                  <a:extLst>
                    <a:ext uri="{9D8B030D-6E8A-4147-A177-3AD203B41FA5}">
                      <a16:colId xmlns:a16="http://schemas.microsoft.com/office/drawing/2014/main" val="1444191199"/>
                    </a:ext>
                  </a:extLst>
                </a:gridCol>
              </a:tblGrid>
              <a:tr h="434708">
                <a:tc>
                  <a:txBody>
                    <a:bodyPr/>
                    <a:lstStyle/>
                    <a:p>
                      <a:pPr fontAlgn="ctr"/>
                      <a:endParaRPr lang="en-US" sz="900" dirty="0">
                        <a:effectLst/>
                      </a:endParaRPr>
                    </a:p>
                    <a:p>
                      <a:pPr algn="l" rtl="0" fontAlgn="base"/>
                      <a:endParaRPr lang="en-US" sz="1600" b="0" i="0" dirty="0">
                        <a:effectLst/>
                        <a:latin typeface="Calibri"/>
                      </a:endParaRPr>
                    </a:p>
                  </a:txBody>
                  <a:tcPr marL="85725" marR="85725"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497F"/>
                    </a:solidFill>
                  </a:tcPr>
                </a:tc>
                <a:tc>
                  <a:txBody>
                    <a:bodyPr/>
                    <a:lstStyle/>
                    <a:p>
                      <a:pPr algn="ctr" fontAlgn="ctr"/>
                      <a:endParaRPr lang="en-US" sz="900" dirty="0">
                        <a:effectLst/>
                      </a:endParaRPr>
                    </a:p>
                    <a:p>
                      <a:pPr algn="l" rtl="0" fontAlgn="base"/>
                      <a:r>
                        <a:rPr lang="en-US" sz="1600" b="1" i="0" dirty="0">
                          <a:solidFill>
                            <a:srgbClr val="FFFFFF"/>
                          </a:solidFill>
                          <a:effectLst/>
                          <a:latin typeface="Calibri"/>
                        </a:rPr>
                        <a:t>Inform Instruction</a:t>
                      </a:r>
                      <a:r>
                        <a:rPr lang="en-US" sz="1600" b="0" i="0" dirty="0">
                          <a:solidFill>
                            <a:srgbClr val="FFFFFF"/>
                          </a:solidFill>
                          <a:effectLst/>
                          <a:latin typeface="Calibri"/>
                        </a:rPr>
                        <a:t> </a:t>
                      </a:r>
                      <a:endParaRPr lang="en-US" sz="1600" b="0" i="0" dirty="0">
                        <a:effectLst/>
                        <a:latin typeface="Calibri"/>
                      </a:endParaRPr>
                    </a:p>
                  </a:txBody>
                  <a:tcPr marL="85725" marR="85725"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497F"/>
                    </a:solidFill>
                  </a:tcPr>
                </a:tc>
                <a:tc>
                  <a:txBody>
                    <a:bodyPr/>
                    <a:lstStyle/>
                    <a:p>
                      <a:pPr algn="ctr" fontAlgn="ctr"/>
                      <a:endParaRPr lang="en-US" sz="900" dirty="0">
                        <a:effectLst/>
                      </a:endParaRPr>
                    </a:p>
                    <a:p>
                      <a:pPr algn="l" rtl="0" fontAlgn="base"/>
                      <a:r>
                        <a:rPr lang="en-US" sz="1600" b="1" i="0" dirty="0">
                          <a:solidFill>
                            <a:srgbClr val="FFFFFF"/>
                          </a:solidFill>
                          <a:effectLst/>
                          <a:latin typeface="Calibri"/>
                        </a:rPr>
                        <a:t>Screen/Identify</a:t>
                      </a:r>
                      <a:r>
                        <a:rPr lang="en-US" sz="1600" b="0" i="0" dirty="0">
                          <a:solidFill>
                            <a:srgbClr val="FFFFFF"/>
                          </a:solidFill>
                          <a:effectLst/>
                          <a:latin typeface="Calibri"/>
                        </a:rPr>
                        <a:t> </a:t>
                      </a:r>
                      <a:endParaRPr lang="en-US" sz="1600" b="0" i="0" dirty="0">
                        <a:effectLst/>
                        <a:latin typeface="Calibri"/>
                      </a:endParaRPr>
                    </a:p>
                  </a:txBody>
                  <a:tcPr marL="85725" marR="85725"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497F"/>
                    </a:solidFill>
                  </a:tcPr>
                </a:tc>
                <a:tc>
                  <a:txBody>
                    <a:bodyPr/>
                    <a:lstStyle/>
                    <a:p>
                      <a:pPr algn="ctr" fontAlgn="t"/>
                      <a:endParaRPr lang="en-US" sz="900" dirty="0">
                        <a:effectLst/>
                      </a:endParaRPr>
                    </a:p>
                    <a:p>
                      <a:pPr algn="l" rtl="0" fontAlgn="base"/>
                      <a:r>
                        <a:rPr lang="en-US" sz="1600" b="1" i="0" dirty="0">
                          <a:solidFill>
                            <a:srgbClr val="FFFFFF"/>
                          </a:solidFill>
                          <a:effectLst/>
                          <a:latin typeface="Calibri"/>
                        </a:rPr>
                        <a:t>Measure Outcomes</a:t>
                      </a:r>
                      <a:r>
                        <a:rPr lang="en-US" sz="1600" b="0" i="0" dirty="0">
                          <a:solidFill>
                            <a:srgbClr val="FFFFFF"/>
                          </a:solidFill>
                          <a:effectLst/>
                          <a:latin typeface="Calibri"/>
                        </a:rPr>
                        <a:t> </a:t>
                      </a:r>
                      <a:endParaRPr lang="en-US" sz="1600" b="0" i="0" dirty="0">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497F"/>
                    </a:solidFill>
                  </a:tcPr>
                </a:tc>
                <a:extLst>
                  <a:ext uri="{0D108BD9-81ED-4DB2-BD59-A6C34878D82A}">
                    <a16:rowId xmlns:a16="http://schemas.microsoft.com/office/drawing/2014/main" val="2698370038"/>
                  </a:ext>
                </a:extLst>
              </a:tr>
              <a:tr h="533349">
                <a:tc>
                  <a:txBody>
                    <a:bodyPr/>
                    <a:lstStyle/>
                    <a:p>
                      <a:pPr fontAlgn="t"/>
                      <a:endParaRPr lang="en-US" sz="1100" dirty="0">
                        <a:effectLst/>
                      </a:endParaRPr>
                    </a:p>
                    <a:p>
                      <a:pPr algn="l" rtl="0" fontAlgn="base"/>
                      <a:r>
                        <a:rPr lang="en-US" sz="1600" b="1" i="0" dirty="0">
                          <a:effectLst/>
                          <a:latin typeface="Calibri"/>
                        </a:rPr>
                        <a:t>Summative</a:t>
                      </a:r>
                      <a:r>
                        <a:rPr lang="en-US" sz="1600" b="0" i="0" dirty="0">
                          <a:effectLst/>
                          <a:latin typeface="Calibri"/>
                        </a:rPr>
                        <a:t>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Generally, not used as the primary source of data to inform instruction. May be useful in examining program effectiveness.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Generally, not used as the primary source of data to screen/identify students. May be one of multiple sources used.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Primary purpose is to measure outcomes (at classroom, school, LEA, or state level). Can be used for accountability, school improvement planning, evaluation, and research.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extLst>
                  <a:ext uri="{0D108BD9-81ED-4DB2-BD59-A6C34878D82A}">
                    <a16:rowId xmlns:a16="http://schemas.microsoft.com/office/drawing/2014/main" val="2155608394"/>
                  </a:ext>
                </a:extLst>
              </a:tr>
              <a:tr h="940000">
                <a:tc>
                  <a:txBody>
                    <a:bodyPr/>
                    <a:lstStyle/>
                    <a:p>
                      <a:pPr fontAlgn="t"/>
                      <a:endParaRPr lang="en-US" sz="1100" dirty="0">
                        <a:effectLst/>
                      </a:endParaRPr>
                    </a:p>
                    <a:p>
                      <a:pPr algn="l" rtl="0" fontAlgn="base"/>
                      <a:r>
                        <a:rPr lang="en-US" sz="1600" b="1" i="0" dirty="0">
                          <a:effectLst/>
                          <a:latin typeface="Calibri"/>
                        </a:rPr>
                        <a:t>Formative</a:t>
                      </a:r>
                      <a:r>
                        <a:rPr lang="en-US" sz="1600" b="0" i="0" dirty="0">
                          <a:effectLst/>
                          <a:latin typeface="Calibri"/>
                        </a:rPr>
                        <a:t>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9EC"/>
                    </a:solidFill>
                  </a:tcPr>
                </a:tc>
                <a:tc>
                  <a:txBody>
                    <a:bodyPr/>
                    <a:lstStyle/>
                    <a:p>
                      <a:pPr fontAlgn="t"/>
                      <a:endParaRPr lang="en-US" sz="1100" dirty="0">
                        <a:effectLst/>
                      </a:endParaRPr>
                    </a:p>
                    <a:p>
                      <a:pPr algn="l" rtl="0" fontAlgn="base"/>
                      <a:r>
                        <a:rPr lang="en-US" sz="1600" b="0" i="0" dirty="0">
                          <a:effectLst/>
                          <a:latin typeface="Calibri"/>
                        </a:rPr>
                        <a:t>Primary purpose is to inform instruction. </a:t>
                      </a:r>
                    </a:p>
                    <a:p>
                      <a:pPr algn="l" rtl="0" fontAlgn="base"/>
                      <a:endParaRPr lang="en-US" sz="1600" b="0" i="0" dirty="0">
                        <a:effectLst/>
                        <a:latin typeface="Calibri"/>
                      </a:endParaRP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9EC"/>
                    </a:solidFill>
                  </a:tcPr>
                </a:tc>
                <a:tc>
                  <a:txBody>
                    <a:bodyPr/>
                    <a:lstStyle/>
                    <a:p>
                      <a:pPr fontAlgn="t"/>
                      <a:endParaRPr lang="en-US" sz="1100" dirty="0">
                        <a:effectLst/>
                      </a:endParaRPr>
                    </a:p>
                    <a:p>
                      <a:pPr algn="l" rtl="0" fontAlgn="base"/>
                      <a:r>
                        <a:rPr lang="en-US" sz="1600" b="0" i="0" dirty="0">
                          <a:effectLst/>
                          <a:latin typeface="Calibri"/>
                        </a:rPr>
                        <a:t>Generally, not used to screen/identify students.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9EC"/>
                    </a:solidFill>
                  </a:tcPr>
                </a:tc>
                <a:tc>
                  <a:txBody>
                    <a:bodyPr/>
                    <a:lstStyle/>
                    <a:p>
                      <a:pPr fontAlgn="t"/>
                      <a:endParaRPr lang="en-US" sz="1100" dirty="0">
                        <a:effectLst/>
                      </a:endParaRPr>
                    </a:p>
                    <a:p>
                      <a:pPr algn="l" rtl="0" fontAlgn="base"/>
                      <a:r>
                        <a:rPr lang="en-US" sz="1600" b="0" i="0" dirty="0">
                          <a:effectLst/>
                          <a:latin typeface="Calibri"/>
                        </a:rPr>
                        <a:t>Generally, not used to measure long term outcomes; rather, it is used to measure whether students learned what was just taught before moving on to instructional “next steps.” Evidence gathered as part of the formative assessment process may inform a referral to special education and may be used to help measure short-term objectives on IEPs.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9EC"/>
                    </a:solidFill>
                  </a:tcPr>
                </a:tc>
                <a:extLst>
                  <a:ext uri="{0D108BD9-81ED-4DB2-BD59-A6C34878D82A}">
                    <a16:rowId xmlns:a16="http://schemas.microsoft.com/office/drawing/2014/main" val="2373471490"/>
                  </a:ext>
                </a:extLst>
              </a:tr>
              <a:tr h="917716">
                <a:tc>
                  <a:txBody>
                    <a:bodyPr/>
                    <a:lstStyle/>
                    <a:p>
                      <a:pPr fontAlgn="t"/>
                      <a:endParaRPr lang="en-US" sz="1100" dirty="0">
                        <a:effectLst/>
                      </a:endParaRPr>
                    </a:p>
                    <a:p>
                      <a:pPr algn="l" rtl="0" fontAlgn="base"/>
                      <a:r>
                        <a:rPr lang="en-US" sz="1600" b="1" i="0" dirty="0">
                          <a:effectLst/>
                          <a:latin typeface="Calibri"/>
                        </a:rPr>
                        <a:t>Interim</a:t>
                      </a:r>
                      <a:r>
                        <a:rPr lang="en-US" sz="1600" b="0" i="0" dirty="0">
                          <a:effectLst/>
                          <a:latin typeface="Calibri"/>
                        </a:rPr>
                        <a:t>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May be used to inform instruction.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May be used to screen/identify students. </a:t>
                      </a:r>
                    </a:p>
                  </a:txBody>
                  <a:tcPr marL="85725" marR="85725" marT="38100" marB="381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tc>
                  <a:txBody>
                    <a:bodyPr/>
                    <a:lstStyle/>
                    <a:p>
                      <a:pPr fontAlgn="t"/>
                      <a:endParaRPr lang="en-US" sz="1100" dirty="0">
                        <a:effectLst/>
                      </a:endParaRPr>
                    </a:p>
                    <a:p>
                      <a:pPr algn="l" rtl="0" fontAlgn="base"/>
                      <a:r>
                        <a:rPr lang="en-US" sz="1600" b="0" i="0" dirty="0">
                          <a:effectLst/>
                          <a:latin typeface="Calibri"/>
                        </a:rPr>
                        <a:t>May be used to measure outcomes in a longer instructional sequence (e.g., end of a unit of study or quarter, semester, MTSS intervention goal, IEP goal). May be part of a special education referral.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FD8"/>
                    </a:solidFill>
                  </a:tcPr>
                </a:tc>
                <a:extLst>
                  <a:ext uri="{0D108BD9-81ED-4DB2-BD59-A6C34878D82A}">
                    <a16:rowId xmlns:a16="http://schemas.microsoft.com/office/drawing/2014/main" val="1085277136"/>
                  </a:ext>
                </a:extLst>
              </a:tr>
            </a:tbl>
          </a:graphicData>
        </a:graphic>
      </p:graphicFrame>
    </p:spTree>
    <p:extLst>
      <p:ext uri="{BB962C8B-B14F-4D97-AF65-F5344CB8AC3E}">
        <p14:creationId xmlns:p14="http://schemas.microsoft.com/office/powerpoint/2010/main" val="193418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38F5-0308-FCB4-83EB-2CE780A4C2DA}"/>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7F27FBE5-4904-1F56-D23C-48C562AC89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63</a:t>
            </a:fld>
            <a:endParaRPr lang="en-US"/>
          </a:p>
        </p:txBody>
      </p:sp>
      <p:sp>
        <p:nvSpPr>
          <p:cNvPr id="4" name="Text Placeholder 3">
            <a:extLst>
              <a:ext uri="{FF2B5EF4-FFF2-40B4-BE49-F238E27FC236}">
                <a16:creationId xmlns:a16="http://schemas.microsoft.com/office/drawing/2014/main" id="{F44CBAE5-CDF8-A84A-2172-206FE7C5B65F}"/>
              </a:ext>
            </a:extLst>
          </p:cNvPr>
          <p:cNvSpPr>
            <a:spLocks noGrp="1"/>
          </p:cNvSpPr>
          <p:nvPr>
            <p:ph type="body" idx="1"/>
          </p:nvPr>
        </p:nvSpPr>
        <p:spPr/>
        <p:txBody>
          <a:bodyPr/>
          <a:lstStyle/>
          <a:p>
            <a:r>
              <a:rPr lang="en-US" sz="2800" dirty="0">
                <a:solidFill>
                  <a:schemeClr val="accent2">
                    <a:lumMod val="60000"/>
                    <a:lumOff val="40000"/>
                  </a:schemeClr>
                </a:solidFill>
              </a:rPr>
              <a:t>Types of Assessment – Performance Tasks</a:t>
            </a:r>
            <a:endParaRPr lang="en-US"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B7EC4A70-CC92-7AE2-D2B5-63CF215E7459}"/>
              </a:ext>
            </a:extLst>
          </p:cNvPr>
          <p:cNvSpPr>
            <a:spLocks noGrp="1"/>
          </p:cNvSpPr>
          <p:nvPr>
            <p:ph type="body" idx="2"/>
          </p:nvPr>
        </p:nvSpPr>
        <p:spPr/>
        <p:txBody>
          <a:bodyPr/>
          <a:lstStyle/>
          <a:p>
            <a:pPr>
              <a:buSzPct val="150000"/>
            </a:pPr>
            <a:r>
              <a:rPr lang="en-US" sz="2400" dirty="0">
                <a:solidFill>
                  <a:srgbClr val="000000"/>
                </a:solidFill>
              </a:rPr>
              <a:t>Community service projects, </a:t>
            </a:r>
            <a:endParaRPr lang="en-US" sz="2400" dirty="0">
              <a:solidFill>
                <a:srgbClr val="656565"/>
              </a:solidFill>
            </a:endParaRPr>
          </a:p>
          <a:p>
            <a:pPr>
              <a:buSzPct val="150000"/>
            </a:pPr>
            <a:r>
              <a:rPr lang="en-US" sz="2400" dirty="0">
                <a:solidFill>
                  <a:srgbClr val="000000"/>
                </a:solidFill>
              </a:rPr>
              <a:t>Civic action-based projects, </a:t>
            </a:r>
            <a:endParaRPr lang="en-US" sz="2400" dirty="0">
              <a:solidFill>
                <a:srgbClr val="656565"/>
              </a:solidFill>
            </a:endParaRPr>
          </a:p>
          <a:p>
            <a:pPr>
              <a:buSzPct val="150000"/>
            </a:pPr>
            <a:r>
              <a:rPr lang="en-US" sz="2400" dirty="0">
                <a:solidFill>
                  <a:srgbClr val="000000"/>
                </a:solidFill>
              </a:rPr>
              <a:t>Project-based learning projects, </a:t>
            </a:r>
            <a:endParaRPr lang="en-US" sz="2400" dirty="0">
              <a:solidFill>
                <a:srgbClr val="656565"/>
              </a:solidFill>
            </a:endParaRPr>
          </a:p>
          <a:p>
            <a:pPr>
              <a:buSzPct val="150000"/>
            </a:pPr>
            <a:r>
              <a:rPr lang="en-US" sz="2400" dirty="0">
                <a:solidFill>
                  <a:srgbClr val="000000"/>
                </a:solidFill>
              </a:rPr>
              <a:t>Class debates and discussions, </a:t>
            </a:r>
            <a:endParaRPr lang="en-US" sz="2400" dirty="0">
              <a:solidFill>
                <a:srgbClr val="656565"/>
              </a:solidFill>
            </a:endParaRPr>
          </a:p>
          <a:p>
            <a:pPr>
              <a:buSzPct val="150000"/>
            </a:pPr>
            <a:r>
              <a:rPr lang="en-US" sz="2400" dirty="0">
                <a:solidFill>
                  <a:srgbClr val="000000"/>
                </a:solidFill>
              </a:rPr>
              <a:t>Civic participation like writing a letter to the mayor, attending a town hall meeting, or participating in a mock trial</a:t>
            </a:r>
            <a:endParaRPr lang="en-US" sz="2400" dirty="0"/>
          </a:p>
        </p:txBody>
      </p:sp>
    </p:spTree>
    <p:extLst>
      <p:ext uri="{BB962C8B-B14F-4D97-AF65-F5344CB8AC3E}">
        <p14:creationId xmlns:p14="http://schemas.microsoft.com/office/powerpoint/2010/main" val="2230534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CD7-8982-4AF0-07B4-B9BD9D1E29EC}"/>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EA798759-7561-53EA-85EC-767D88409E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64</a:t>
            </a:fld>
            <a:endParaRPr lang="en-US"/>
          </a:p>
        </p:txBody>
      </p:sp>
      <p:sp>
        <p:nvSpPr>
          <p:cNvPr id="4" name="Text Placeholder 3">
            <a:extLst>
              <a:ext uri="{FF2B5EF4-FFF2-40B4-BE49-F238E27FC236}">
                <a16:creationId xmlns:a16="http://schemas.microsoft.com/office/drawing/2014/main" id="{59430548-43C8-EB36-51D7-EDCCC04CCF9B}"/>
              </a:ext>
            </a:extLst>
          </p:cNvPr>
          <p:cNvSpPr>
            <a:spLocks noGrp="1"/>
          </p:cNvSpPr>
          <p:nvPr>
            <p:ph type="body" idx="1"/>
          </p:nvPr>
        </p:nvSpPr>
        <p:spPr/>
        <p:txBody>
          <a:bodyPr/>
          <a:lstStyle/>
          <a:p>
            <a:r>
              <a:rPr lang="en-US" sz="2800" dirty="0">
                <a:solidFill>
                  <a:schemeClr val="accent2">
                    <a:lumMod val="60000"/>
                    <a:lumOff val="40000"/>
                  </a:schemeClr>
                </a:solidFill>
              </a:rPr>
              <a:t>Using the </a:t>
            </a:r>
            <a:r>
              <a:rPr lang="en-US" sz="2800" i="1" dirty="0">
                <a:solidFill>
                  <a:schemeClr val="accent2">
                    <a:lumMod val="60000"/>
                    <a:lumOff val="40000"/>
                  </a:schemeClr>
                </a:solidFill>
              </a:rPr>
              <a:t>Social Studies Standards</a:t>
            </a:r>
            <a:r>
              <a:rPr lang="en-US" sz="2800" dirty="0">
                <a:solidFill>
                  <a:schemeClr val="accent2">
                    <a:lumMod val="60000"/>
                    <a:lumOff val="40000"/>
                  </a:schemeClr>
                </a:solidFill>
              </a:rPr>
              <a:t> to design assessments</a:t>
            </a:r>
            <a:endParaRPr lang="en-US"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764E2ADE-F3C7-134D-22D7-2F8CB18BBCE9}"/>
              </a:ext>
            </a:extLst>
          </p:cNvPr>
          <p:cNvSpPr>
            <a:spLocks noGrp="1"/>
          </p:cNvSpPr>
          <p:nvPr>
            <p:ph type="body" idx="2"/>
          </p:nvPr>
        </p:nvSpPr>
        <p:spPr>
          <a:xfrm>
            <a:off x="304800" y="2000357"/>
            <a:ext cx="11582400" cy="3705226"/>
          </a:xfrm>
        </p:spPr>
        <p:txBody>
          <a:bodyPr/>
          <a:lstStyle/>
          <a:p>
            <a:pPr marL="114300" indent="0">
              <a:buNone/>
            </a:pPr>
            <a:r>
              <a:rPr lang="en-US" sz="2400" dirty="0"/>
              <a:t>Identify</a:t>
            </a:r>
            <a:endParaRPr lang="en-US" dirty="0"/>
          </a:p>
          <a:p>
            <a:pPr>
              <a:buSzPct val="150000"/>
            </a:pPr>
            <a:r>
              <a:rPr lang="en" sz="2000" dirty="0">
                <a:solidFill>
                  <a:schemeClr val="tx1"/>
                </a:solidFill>
                <a:ea typeface="Verdana"/>
              </a:rPr>
              <a:t>Name some goods and services available in your community. (SS1.3.1 Goods and services in the community)</a:t>
            </a:r>
            <a:endParaRPr lang="en-US" sz="2000" dirty="0">
              <a:solidFill>
                <a:schemeClr val="tx1"/>
              </a:solidFill>
              <a:ea typeface="Verdana"/>
            </a:endParaRPr>
          </a:p>
          <a:p>
            <a:pPr>
              <a:buSzPct val="150000"/>
            </a:pPr>
            <a:r>
              <a:rPr lang="en" sz="2000" dirty="0">
                <a:solidFill>
                  <a:schemeClr val="tx1"/>
                </a:solidFill>
                <a:ea typeface="Verdana"/>
              </a:rPr>
              <a:t>Make a list of individuals and organizations who remained loyal to the crown during the American Revolution. (SS5.3.3 Open rebellion)</a:t>
            </a:r>
            <a:endParaRPr lang="en-US" sz="2000" dirty="0">
              <a:solidFill>
                <a:schemeClr val="tx1"/>
              </a:solidFill>
              <a:ea typeface="Verdana"/>
            </a:endParaRPr>
          </a:p>
          <a:p>
            <a:pPr>
              <a:buSzPct val="150000"/>
            </a:pPr>
            <a:r>
              <a:rPr lang="en" sz="2000" dirty="0">
                <a:solidFill>
                  <a:schemeClr val="tx1"/>
                </a:solidFill>
                <a:ea typeface="Verdana"/>
              </a:rPr>
              <a:t>Describe common types of geographical features located around the world and provide examples of each. (SS7.1.1 Population and geography of the world in 1300 CE)</a:t>
            </a:r>
            <a:endParaRPr lang="en-US" sz="2000" dirty="0">
              <a:solidFill>
                <a:schemeClr val="tx1"/>
              </a:solidFill>
              <a:ea typeface="Verdana"/>
            </a:endParaRPr>
          </a:p>
          <a:p>
            <a:pPr>
              <a:buSzPct val="150000"/>
            </a:pPr>
            <a:r>
              <a:rPr lang="en" sz="2000" dirty="0">
                <a:solidFill>
                  <a:schemeClr val="tx1"/>
                </a:solidFill>
                <a:ea typeface="Verdana"/>
              </a:rPr>
              <a:t>Define key characteristics of Nazi racial ideology. (SSHS.USII.4.4 The revelations of Nazi genocide against the European Jews)</a:t>
            </a:r>
            <a:endParaRPr lang="en-US" sz="2000" dirty="0">
              <a:solidFill>
                <a:schemeClr val="tx1"/>
              </a:solidFill>
              <a:ea typeface="Verdana"/>
            </a:endParaRPr>
          </a:p>
          <a:p>
            <a:endParaRPr lang="en-US" dirty="0"/>
          </a:p>
        </p:txBody>
      </p:sp>
    </p:spTree>
    <p:extLst>
      <p:ext uri="{BB962C8B-B14F-4D97-AF65-F5344CB8AC3E}">
        <p14:creationId xmlns:p14="http://schemas.microsoft.com/office/powerpoint/2010/main" val="1465676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CD7-8982-4AF0-07B4-B9BD9D1E29EC}"/>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EA798759-7561-53EA-85EC-767D88409E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65</a:t>
            </a:fld>
            <a:endParaRPr lang="en-US"/>
          </a:p>
        </p:txBody>
      </p:sp>
      <p:sp>
        <p:nvSpPr>
          <p:cNvPr id="4" name="Text Placeholder 3">
            <a:extLst>
              <a:ext uri="{FF2B5EF4-FFF2-40B4-BE49-F238E27FC236}">
                <a16:creationId xmlns:a16="http://schemas.microsoft.com/office/drawing/2014/main" id="{59430548-43C8-EB36-51D7-EDCCC04CCF9B}"/>
              </a:ext>
            </a:extLst>
          </p:cNvPr>
          <p:cNvSpPr>
            <a:spLocks noGrp="1"/>
          </p:cNvSpPr>
          <p:nvPr>
            <p:ph type="body" idx="1"/>
          </p:nvPr>
        </p:nvSpPr>
        <p:spPr/>
        <p:txBody>
          <a:bodyPr/>
          <a:lstStyle/>
          <a:p>
            <a:r>
              <a:rPr lang="en-US" sz="2800" dirty="0">
                <a:solidFill>
                  <a:schemeClr val="accent2">
                    <a:lumMod val="60000"/>
                    <a:lumOff val="40000"/>
                  </a:schemeClr>
                </a:solidFill>
              </a:rPr>
              <a:t>Using the </a:t>
            </a:r>
            <a:r>
              <a:rPr lang="en-US" sz="2800" i="1" dirty="0">
                <a:solidFill>
                  <a:schemeClr val="accent2">
                    <a:lumMod val="60000"/>
                    <a:lumOff val="40000"/>
                  </a:schemeClr>
                </a:solidFill>
              </a:rPr>
              <a:t>Social Studies Standards</a:t>
            </a:r>
            <a:r>
              <a:rPr lang="en-US" sz="2800" dirty="0">
                <a:solidFill>
                  <a:schemeClr val="accent2">
                    <a:lumMod val="60000"/>
                    <a:lumOff val="40000"/>
                  </a:schemeClr>
                </a:solidFill>
              </a:rPr>
              <a:t> to design assessments</a:t>
            </a:r>
            <a:endParaRPr lang="en-US"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764E2ADE-F3C7-134D-22D7-2F8CB18BBCE9}"/>
              </a:ext>
            </a:extLst>
          </p:cNvPr>
          <p:cNvSpPr>
            <a:spLocks noGrp="1"/>
          </p:cNvSpPr>
          <p:nvPr>
            <p:ph type="body" idx="2"/>
          </p:nvPr>
        </p:nvSpPr>
        <p:spPr>
          <a:xfrm>
            <a:off x="304800" y="1914739"/>
            <a:ext cx="11582400" cy="3705226"/>
          </a:xfrm>
        </p:spPr>
        <p:txBody>
          <a:bodyPr/>
          <a:lstStyle/>
          <a:p>
            <a:pPr marL="114300" indent="0">
              <a:buNone/>
            </a:pPr>
            <a:r>
              <a:rPr lang="en-US" sz="2400" dirty="0"/>
              <a:t>Explain</a:t>
            </a:r>
          </a:p>
          <a:p>
            <a:pPr>
              <a:buSzPct val="150000"/>
            </a:pPr>
            <a:r>
              <a:rPr lang="en" sz="2000" dirty="0">
                <a:solidFill>
                  <a:schemeClr val="tx1"/>
                </a:solidFill>
                <a:ea typeface="Verdana"/>
              </a:rPr>
              <a:t>Explain how the physical environment influences how people in your community live. (SSK.1.2 Family locations in the local community)</a:t>
            </a:r>
          </a:p>
          <a:p>
            <a:pPr>
              <a:buSzPct val="150000"/>
            </a:pPr>
            <a:r>
              <a:rPr lang="en" sz="2000" dirty="0">
                <a:solidFill>
                  <a:schemeClr val="tx1"/>
                </a:solidFill>
                <a:ea typeface="Verdana"/>
              </a:rPr>
              <a:t>Define the roles and functions of the President, Vice President, and other Cabinet leaders (SS3.1.4 National government)</a:t>
            </a:r>
          </a:p>
          <a:p>
            <a:pPr>
              <a:buSzPct val="150000"/>
            </a:pPr>
            <a:r>
              <a:rPr lang="en" sz="2000" dirty="0">
                <a:solidFill>
                  <a:schemeClr val="tx1"/>
                </a:solidFill>
                <a:ea typeface="Verdana"/>
              </a:rPr>
              <a:t>Explain how archeologists use physical evidence left behind by humans to understand human culture and how it has developed over time. (SS6.1.1 Experts of the past)</a:t>
            </a:r>
          </a:p>
          <a:p>
            <a:pPr>
              <a:buSzPct val="150000"/>
            </a:pPr>
            <a:r>
              <a:rPr lang="en" sz="2000" dirty="0">
                <a:solidFill>
                  <a:schemeClr val="tx1"/>
                </a:solidFill>
                <a:ea typeface="Verdana"/>
              </a:rPr>
              <a:t>Describe some of the key arguments in Common Sense and why they are important. (SSHS.USI.2.3 Common Sense and the Declaration of Independence)</a:t>
            </a:r>
          </a:p>
          <a:p>
            <a:endParaRPr lang="en" sz="2000" dirty="0">
              <a:ea typeface="Verdana"/>
            </a:endParaRPr>
          </a:p>
          <a:p>
            <a:endParaRPr lang="en-US" dirty="0"/>
          </a:p>
        </p:txBody>
      </p:sp>
    </p:spTree>
    <p:extLst>
      <p:ext uri="{BB962C8B-B14F-4D97-AF65-F5344CB8AC3E}">
        <p14:creationId xmlns:p14="http://schemas.microsoft.com/office/powerpoint/2010/main" val="1239634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CD7-8982-4AF0-07B4-B9BD9D1E29EC}"/>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EA798759-7561-53EA-85EC-767D88409E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66</a:t>
            </a:fld>
            <a:endParaRPr lang="en-US"/>
          </a:p>
        </p:txBody>
      </p:sp>
      <p:sp>
        <p:nvSpPr>
          <p:cNvPr id="4" name="Text Placeholder 3">
            <a:extLst>
              <a:ext uri="{FF2B5EF4-FFF2-40B4-BE49-F238E27FC236}">
                <a16:creationId xmlns:a16="http://schemas.microsoft.com/office/drawing/2014/main" id="{59430548-43C8-EB36-51D7-EDCCC04CCF9B}"/>
              </a:ext>
            </a:extLst>
          </p:cNvPr>
          <p:cNvSpPr>
            <a:spLocks noGrp="1"/>
          </p:cNvSpPr>
          <p:nvPr>
            <p:ph type="body" idx="1"/>
          </p:nvPr>
        </p:nvSpPr>
        <p:spPr/>
        <p:txBody>
          <a:bodyPr/>
          <a:lstStyle/>
          <a:p>
            <a:r>
              <a:rPr lang="en-US" sz="2800" dirty="0">
                <a:solidFill>
                  <a:schemeClr val="accent2">
                    <a:lumMod val="60000"/>
                    <a:lumOff val="40000"/>
                  </a:schemeClr>
                </a:solidFill>
              </a:rPr>
              <a:t>Using the </a:t>
            </a:r>
            <a:r>
              <a:rPr lang="en-US" sz="2800" i="1" dirty="0">
                <a:solidFill>
                  <a:schemeClr val="accent2">
                    <a:lumMod val="60000"/>
                    <a:lumOff val="40000"/>
                  </a:schemeClr>
                </a:solidFill>
              </a:rPr>
              <a:t>Social Studies Standards</a:t>
            </a:r>
            <a:r>
              <a:rPr lang="en-US" sz="2800" dirty="0">
                <a:solidFill>
                  <a:schemeClr val="accent2">
                    <a:lumMod val="60000"/>
                    <a:lumOff val="40000"/>
                  </a:schemeClr>
                </a:solidFill>
              </a:rPr>
              <a:t> to design assessments</a:t>
            </a:r>
            <a:endParaRPr lang="en-US"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764E2ADE-F3C7-134D-22D7-2F8CB18BBCE9}"/>
              </a:ext>
            </a:extLst>
          </p:cNvPr>
          <p:cNvSpPr>
            <a:spLocks noGrp="1"/>
          </p:cNvSpPr>
          <p:nvPr>
            <p:ph type="body" idx="2"/>
          </p:nvPr>
        </p:nvSpPr>
        <p:spPr>
          <a:xfrm>
            <a:off x="304800" y="1846245"/>
            <a:ext cx="11582400" cy="3705226"/>
          </a:xfrm>
        </p:spPr>
        <p:txBody>
          <a:bodyPr/>
          <a:lstStyle/>
          <a:p>
            <a:pPr marL="114300" indent="0">
              <a:buNone/>
            </a:pPr>
            <a:r>
              <a:rPr lang="en-US" sz="2400" dirty="0"/>
              <a:t>Analyze</a:t>
            </a:r>
          </a:p>
          <a:p>
            <a:pPr>
              <a:buSzPct val="150000"/>
            </a:pPr>
            <a:r>
              <a:rPr lang="en" sz="2000" dirty="0">
                <a:solidFill>
                  <a:schemeClr val="tx1"/>
                </a:solidFill>
                <a:ea typeface="Verdana"/>
              </a:rPr>
              <a:t>Analyze the similarities and differences between different neighborhoods in your community. (SSK.3.1 Neighborhood boundaries and nearby neighborhoods)</a:t>
            </a:r>
          </a:p>
          <a:p>
            <a:pPr>
              <a:buSzPct val="150000"/>
            </a:pPr>
            <a:r>
              <a:rPr lang="en" sz="2000" dirty="0">
                <a:solidFill>
                  <a:schemeClr val="tx1"/>
                </a:solidFill>
                <a:ea typeface="Verdana"/>
              </a:rPr>
              <a:t>Research different origins and courses of African enslavement in the American colonies and explain key similarities and differences. (SS5.2.4 Development of slavery and the African slave trade) </a:t>
            </a:r>
          </a:p>
          <a:p>
            <a:pPr>
              <a:buSzPct val="150000"/>
            </a:pPr>
            <a:r>
              <a:rPr lang="en" sz="2000" dirty="0">
                <a:solidFill>
                  <a:schemeClr val="tx1"/>
                </a:solidFill>
                <a:ea typeface="Verdana"/>
              </a:rPr>
              <a:t>Investigate the fall of two or more river valley civilizations to identify common reasons for their decline. (SS6.3.1 Early river valley civilizations)</a:t>
            </a:r>
          </a:p>
          <a:p>
            <a:pPr>
              <a:buSzPct val="150000"/>
            </a:pPr>
            <a:r>
              <a:rPr lang="en" sz="2000" dirty="0">
                <a:solidFill>
                  <a:schemeClr val="tx1"/>
                </a:solidFill>
                <a:ea typeface="Verdana"/>
              </a:rPr>
              <a:t>Explore a range of ideas or inventions during the renaissance and rank five or more in order of least to most impactful. (SSHS.WHII.1.3 The Renaissance) </a:t>
            </a:r>
          </a:p>
          <a:p>
            <a:endParaRPr lang="en" sz="2000" dirty="0">
              <a:solidFill>
                <a:schemeClr val="tx1"/>
              </a:solidFill>
              <a:ea typeface="Verdana"/>
            </a:endParaRPr>
          </a:p>
          <a:p>
            <a:endParaRPr lang="en" sz="2000" dirty="0">
              <a:ea typeface="Verdana"/>
            </a:endParaRPr>
          </a:p>
          <a:p>
            <a:endParaRPr lang="en-US" dirty="0"/>
          </a:p>
        </p:txBody>
      </p:sp>
    </p:spTree>
    <p:extLst>
      <p:ext uri="{BB962C8B-B14F-4D97-AF65-F5344CB8AC3E}">
        <p14:creationId xmlns:p14="http://schemas.microsoft.com/office/powerpoint/2010/main" val="1621064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CD7-8982-4AF0-07B4-B9BD9D1E29EC}"/>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EA798759-7561-53EA-85EC-767D88409E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67</a:t>
            </a:fld>
            <a:endParaRPr lang="en-US"/>
          </a:p>
        </p:txBody>
      </p:sp>
      <p:sp>
        <p:nvSpPr>
          <p:cNvPr id="4" name="Text Placeholder 3">
            <a:extLst>
              <a:ext uri="{FF2B5EF4-FFF2-40B4-BE49-F238E27FC236}">
                <a16:creationId xmlns:a16="http://schemas.microsoft.com/office/drawing/2014/main" id="{59430548-43C8-EB36-51D7-EDCCC04CCF9B}"/>
              </a:ext>
            </a:extLst>
          </p:cNvPr>
          <p:cNvSpPr>
            <a:spLocks noGrp="1"/>
          </p:cNvSpPr>
          <p:nvPr>
            <p:ph type="body" idx="1"/>
          </p:nvPr>
        </p:nvSpPr>
        <p:spPr/>
        <p:txBody>
          <a:bodyPr/>
          <a:lstStyle/>
          <a:p>
            <a:r>
              <a:rPr lang="en-US" sz="2800" dirty="0">
                <a:solidFill>
                  <a:schemeClr val="accent2">
                    <a:lumMod val="60000"/>
                    <a:lumOff val="40000"/>
                  </a:schemeClr>
                </a:solidFill>
              </a:rPr>
              <a:t>Using the </a:t>
            </a:r>
            <a:r>
              <a:rPr lang="en-US" sz="2800" i="1" dirty="0">
                <a:solidFill>
                  <a:schemeClr val="accent2">
                    <a:lumMod val="60000"/>
                    <a:lumOff val="40000"/>
                  </a:schemeClr>
                </a:solidFill>
              </a:rPr>
              <a:t>Social Studies Standards</a:t>
            </a:r>
            <a:r>
              <a:rPr lang="en-US" sz="2800" dirty="0">
                <a:solidFill>
                  <a:schemeClr val="accent2">
                    <a:lumMod val="60000"/>
                    <a:lumOff val="40000"/>
                  </a:schemeClr>
                </a:solidFill>
              </a:rPr>
              <a:t> to design assessments</a:t>
            </a:r>
            <a:endParaRPr lang="en-US" dirty="0">
              <a:solidFill>
                <a:schemeClr val="accent2">
                  <a:lumMod val="60000"/>
                  <a:lumOff val="40000"/>
                </a:schemeClr>
              </a:solidFill>
            </a:endParaRPr>
          </a:p>
        </p:txBody>
      </p:sp>
      <p:sp>
        <p:nvSpPr>
          <p:cNvPr id="5" name="Text Placeholder 4">
            <a:extLst>
              <a:ext uri="{FF2B5EF4-FFF2-40B4-BE49-F238E27FC236}">
                <a16:creationId xmlns:a16="http://schemas.microsoft.com/office/drawing/2014/main" id="{764E2ADE-F3C7-134D-22D7-2F8CB18BBCE9}"/>
              </a:ext>
            </a:extLst>
          </p:cNvPr>
          <p:cNvSpPr>
            <a:spLocks noGrp="1"/>
          </p:cNvSpPr>
          <p:nvPr>
            <p:ph type="body" idx="2"/>
          </p:nvPr>
        </p:nvSpPr>
        <p:spPr>
          <a:xfrm>
            <a:off x="304800" y="1529135"/>
            <a:ext cx="11582400" cy="3705226"/>
          </a:xfrm>
        </p:spPr>
        <p:txBody>
          <a:bodyPr/>
          <a:lstStyle/>
          <a:p>
            <a:pPr marL="114300" indent="0">
              <a:buNone/>
            </a:pPr>
            <a:r>
              <a:rPr lang="en-US" sz="2400" dirty="0"/>
              <a:t>Argue</a:t>
            </a:r>
            <a:endParaRPr lang="en-US" dirty="0"/>
          </a:p>
          <a:p>
            <a:pPr>
              <a:buSzPct val="150000"/>
              <a:buFont typeface="Arial" panose="020B0604020202020204" pitchFamily="34" charset="0"/>
              <a:buChar char="•"/>
            </a:pPr>
            <a:r>
              <a:rPr lang="en" sz="2000" dirty="0">
                <a:solidFill>
                  <a:schemeClr val="tx1"/>
                </a:solidFill>
                <a:ea typeface="Verdana"/>
              </a:rPr>
              <a:t>Make an argument for how geography, environment, and available resources of the Northeastern region of the United States contributed to where people chose to live and where industry grew. (SS3.2.4 The Northeastern region today)</a:t>
            </a:r>
          </a:p>
          <a:p>
            <a:pPr>
              <a:buSzPct val="150000"/>
              <a:buFont typeface="Arial" panose="020B0604020202020204" pitchFamily="34" charset="0"/>
              <a:buChar char="•"/>
            </a:pPr>
            <a:r>
              <a:rPr lang="en" sz="2000" dirty="0">
                <a:solidFill>
                  <a:schemeClr val="tx1"/>
                </a:solidFill>
                <a:ea typeface="Verdana"/>
              </a:rPr>
              <a:t>Considering the impact on Indigenous peoples, challenge the idea that Manifest Destiny was an inevitable course of action for the United States. (SS5.4.2 Expansion of United States territory)</a:t>
            </a:r>
          </a:p>
          <a:p>
            <a:pPr>
              <a:buSzPct val="150000"/>
              <a:buFont typeface="Arial" panose="020B0604020202020204" pitchFamily="34" charset="0"/>
              <a:buChar char="•"/>
            </a:pPr>
            <a:r>
              <a:rPr lang="en" sz="2000" dirty="0">
                <a:solidFill>
                  <a:schemeClr val="tx1"/>
                </a:solidFill>
                <a:ea typeface="Verdana"/>
              </a:rPr>
              <a:t>Debate the ways the United States has and has not lived up to the ideals written in the Declaration of Independence. (SS8.2.1 The Declaration of Independence)</a:t>
            </a:r>
          </a:p>
          <a:p>
            <a:pPr>
              <a:buSzPct val="150000"/>
              <a:buFont typeface="Arial" panose="020B0604020202020204" pitchFamily="34" charset="0"/>
              <a:buChar char="•"/>
            </a:pPr>
            <a:r>
              <a:rPr lang="en" sz="2000" dirty="0">
                <a:solidFill>
                  <a:schemeClr val="tx1"/>
                </a:solidFill>
                <a:ea typeface="Verdana"/>
              </a:rPr>
              <a:t>Pick a historical issue surrounding voting and argue the ways it impacted voter turnout. (SSHS.CVC.6.4 Contemporary controversies surrounding elections and voting)</a:t>
            </a:r>
          </a:p>
          <a:p>
            <a:endParaRPr lang="en" sz="2000" dirty="0">
              <a:solidFill>
                <a:schemeClr val="tx1"/>
              </a:solidFill>
              <a:ea typeface="Verdana"/>
            </a:endParaRPr>
          </a:p>
          <a:p>
            <a:endParaRPr lang="en" sz="2000" dirty="0">
              <a:solidFill>
                <a:schemeClr val="tx1"/>
              </a:solidFill>
              <a:ea typeface="Verdana"/>
            </a:endParaRPr>
          </a:p>
          <a:p>
            <a:endParaRPr lang="en" sz="2000" dirty="0">
              <a:ea typeface="Verdana"/>
            </a:endParaRPr>
          </a:p>
          <a:p>
            <a:endParaRPr lang="en-US" dirty="0"/>
          </a:p>
        </p:txBody>
      </p:sp>
    </p:spTree>
    <p:extLst>
      <p:ext uri="{BB962C8B-B14F-4D97-AF65-F5344CB8AC3E}">
        <p14:creationId xmlns:p14="http://schemas.microsoft.com/office/powerpoint/2010/main" val="629639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CD7-8982-4AF0-07B4-B9BD9D1E29EC}"/>
              </a:ext>
            </a:extLst>
          </p:cNvPr>
          <p:cNvSpPr>
            <a:spLocks noGrp="1"/>
          </p:cNvSpPr>
          <p:nvPr>
            <p:ph type="title"/>
          </p:nvPr>
        </p:nvSpPr>
        <p:spPr/>
        <p:txBody>
          <a:bodyPr/>
          <a:lstStyle/>
          <a:p>
            <a:r>
              <a:rPr lang="en-US" dirty="0"/>
              <a:t>High-Quality Assessment</a:t>
            </a:r>
          </a:p>
        </p:txBody>
      </p:sp>
      <p:sp>
        <p:nvSpPr>
          <p:cNvPr id="3" name="Slide Number Placeholder 2">
            <a:extLst>
              <a:ext uri="{FF2B5EF4-FFF2-40B4-BE49-F238E27FC236}">
                <a16:creationId xmlns:a16="http://schemas.microsoft.com/office/drawing/2014/main" id="{EA798759-7561-53EA-85EC-767D88409E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68</a:t>
            </a:fld>
            <a:endParaRPr lang="en-US"/>
          </a:p>
        </p:txBody>
      </p:sp>
      <p:sp>
        <p:nvSpPr>
          <p:cNvPr id="4" name="Text Placeholder 3">
            <a:extLst>
              <a:ext uri="{FF2B5EF4-FFF2-40B4-BE49-F238E27FC236}">
                <a16:creationId xmlns:a16="http://schemas.microsoft.com/office/drawing/2014/main" id="{59430548-43C8-EB36-51D7-EDCCC04CCF9B}"/>
              </a:ext>
            </a:extLst>
          </p:cNvPr>
          <p:cNvSpPr>
            <a:spLocks noGrp="1"/>
          </p:cNvSpPr>
          <p:nvPr>
            <p:ph type="body" idx="1"/>
          </p:nvPr>
        </p:nvSpPr>
        <p:spPr/>
        <p:txBody>
          <a:bodyPr/>
          <a:lstStyle/>
          <a:p>
            <a:r>
              <a:rPr lang="en-US" sz="2800" dirty="0">
                <a:solidFill>
                  <a:schemeClr val="accent2">
                    <a:lumMod val="60000"/>
                    <a:lumOff val="40000"/>
                  </a:schemeClr>
                </a:solidFill>
              </a:rPr>
              <a:t>For an argumentative assessment...</a:t>
            </a:r>
          </a:p>
        </p:txBody>
      </p:sp>
      <p:sp>
        <p:nvSpPr>
          <p:cNvPr id="5" name="Text Placeholder 4">
            <a:extLst>
              <a:ext uri="{FF2B5EF4-FFF2-40B4-BE49-F238E27FC236}">
                <a16:creationId xmlns:a16="http://schemas.microsoft.com/office/drawing/2014/main" id="{764E2ADE-F3C7-134D-22D7-2F8CB18BBCE9}"/>
              </a:ext>
            </a:extLst>
          </p:cNvPr>
          <p:cNvSpPr>
            <a:spLocks noGrp="1"/>
          </p:cNvSpPr>
          <p:nvPr>
            <p:ph type="body" idx="2"/>
          </p:nvPr>
        </p:nvSpPr>
        <p:spPr>
          <a:xfrm>
            <a:off x="304800" y="1572267"/>
            <a:ext cx="11582400" cy="3705226"/>
          </a:xfrm>
        </p:spPr>
        <p:txBody>
          <a:bodyPr/>
          <a:lstStyle/>
          <a:p>
            <a:pPr marL="114300" indent="0">
              <a:buNone/>
            </a:pPr>
            <a:endParaRPr lang="en-US" sz="2400" dirty="0"/>
          </a:p>
          <a:p>
            <a:pPr marL="114300" indent="0" algn="ctr">
              <a:buNone/>
            </a:pPr>
            <a:r>
              <a:rPr lang="en" sz="2400" dirty="0"/>
              <a:t>Teachers should “...teach students the art of argument and … give feedback on how they express themselves - not what they express.”</a:t>
            </a:r>
          </a:p>
          <a:p>
            <a:pPr marL="114300" indent="0" algn="ctr">
              <a:buNone/>
            </a:pPr>
            <a:r>
              <a:rPr lang="en" sz="2400" dirty="0">
                <a:solidFill>
                  <a:srgbClr val="656565"/>
                </a:solidFill>
                <a:ea typeface="Verdana"/>
              </a:rPr>
              <a:t>-Heather Wolpert-Gawron for Edutopia, 2017</a:t>
            </a:r>
          </a:p>
          <a:p>
            <a:endParaRPr lang="en" sz="2000" dirty="0">
              <a:solidFill>
                <a:schemeClr val="tx1"/>
              </a:solidFill>
              <a:ea typeface="Verdana"/>
            </a:endParaRPr>
          </a:p>
          <a:p>
            <a:endParaRPr lang="en" sz="2000" dirty="0">
              <a:solidFill>
                <a:srgbClr val="000000"/>
              </a:solidFill>
              <a:ea typeface="Verdana"/>
            </a:endParaRPr>
          </a:p>
          <a:p>
            <a:endParaRPr lang="en" sz="2000" dirty="0">
              <a:ea typeface="Verdana"/>
            </a:endParaRPr>
          </a:p>
          <a:p>
            <a:endParaRPr lang="en-US" dirty="0"/>
          </a:p>
        </p:txBody>
      </p:sp>
    </p:spTree>
    <p:extLst>
      <p:ext uri="{BB962C8B-B14F-4D97-AF65-F5344CB8AC3E}">
        <p14:creationId xmlns:p14="http://schemas.microsoft.com/office/powerpoint/2010/main" val="1246361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04CA-865C-5D45-09C1-656B8C69F4E0}"/>
              </a:ext>
            </a:extLst>
          </p:cNvPr>
          <p:cNvSpPr>
            <a:spLocks noGrp="1"/>
          </p:cNvSpPr>
          <p:nvPr>
            <p:ph type="title"/>
          </p:nvPr>
        </p:nvSpPr>
        <p:spPr>
          <a:xfrm>
            <a:off x="304800" y="172857"/>
            <a:ext cx="5486401" cy="701731"/>
          </a:xfrm>
        </p:spPr>
        <p:txBody>
          <a:bodyPr wrap="square" anchor="t">
            <a:normAutofit/>
          </a:bodyPr>
          <a:lstStyle/>
          <a:p>
            <a:r>
              <a:rPr lang="en-US" sz="3400"/>
              <a:t>High-Quality Assessment</a:t>
            </a:r>
          </a:p>
        </p:txBody>
      </p:sp>
      <p:sp>
        <p:nvSpPr>
          <p:cNvPr id="3" name="Slide Number Placeholder 2">
            <a:extLst>
              <a:ext uri="{FF2B5EF4-FFF2-40B4-BE49-F238E27FC236}">
                <a16:creationId xmlns:a16="http://schemas.microsoft.com/office/drawing/2014/main" id="{2B02EF2C-FDCB-4BB2-39EB-D9AC75E3D6CD}"/>
              </a:ext>
            </a:extLst>
          </p:cNvPr>
          <p:cNvSpPr>
            <a:spLocks noGrp="1"/>
          </p:cNvSpPr>
          <p:nvPr>
            <p:ph type="sldNum" idx="12"/>
          </p:nvPr>
        </p:nvSpPr>
        <p:spPr>
          <a:xfrm>
            <a:off x="9719988" y="6170673"/>
            <a:ext cx="586986" cy="338328"/>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1200"/>
              <a:pPr marL="0" lvl="0" indent="0" rtl="0">
                <a:lnSpc>
                  <a:spcPct val="90000"/>
                </a:lnSpc>
                <a:spcBef>
                  <a:spcPts val="0"/>
                </a:spcBef>
                <a:spcAft>
                  <a:spcPts val="600"/>
                </a:spcAft>
                <a:buNone/>
              </a:pPr>
              <a:t>69</a:t>
            </a:fld>
            <a:endParaRPr lang="en-US" sz="1200"/>
          </a:p>
        </p:txBody>
      </p:sp>
      <p:sp>
        <p:nvSpPr>
          <p:cNvPr id="4" name="Text Placeholder 3">
            <a:extLst>
              <a:ext uri="{FF2B5EF4-FFF2-40B4-BE49-F238E27FC236}">
                <a16:creationId xmlns:a16="http://schemas.microsoft.com/office/drawing/2014/main" id="{EAB01CEF-F157-6C97-AEC6-6AD6821351BA}"/>
              </a:ext>
            </a:extLst>
          </p:cNvPr>
          <p:cNvSpPr>
            <a:spLocks noGrp="1"/>
          </p:cNvSpPr>
          <p:nvPr>
            <p:ph type="body" idx="1"/>
          </p:nvPr>
        </p:nvSpPr>
        <p:spPr>
          <a:xfrm>
            <a:off x="304800" y="1031273"/>
            <a:ext cx="4318000" cy="4454525"/>
          </a:xfrm>
        </p:spPr>
        <p:txBody>
          <a:bodyPr wrap="square" anchor="t">
            <a:normAutofit/>
          </a:bodyPr>
          <a:lstStyle/>
          <a:p>
            <a:r>
              <a:rPr lang="en-US" sz="2800" dirty="0">
                <a:solidFill>
                  <a:schemeClr val="accent2">
                    <a:lumMod val="60000"/>
                    <a:lumOff val="40000"/>
                  </a:schemeClr>
                </a:solidFill>
              </a:rPr>
              <a:t>Using the </a:t>
            </a:r>
            <a:r>
              <a:rPr lang="en-US" sz="2800" i="1" dirty="0">
                <a:solidFill>
                  <a:schemeClr val="accent2">
                    <a:lumMod val="60000"/>
                    <a:lumOff val="40000"/>
                  </a:schemeClr>
                </a:solidFill>
              </a:rPr>
              <a:t>Standards</a:t>
            </a:r>
            <a:r>
              <a:rPr lang="en-US" sz="2800" dirty="0">
                <a:solidFill>
                  <a:schemeClr val="accent2">
                    <a:lumMod val="60000"/>
                    <a:lumOff val="40000"/>
                  </a:schemeClr>
                </a:solidFill>
              </a:rPr>
              <a:t> to design </a:t>
            </a:r>
            <a:r>
              <a:rPr lang="en-US" sz="2800"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assessment rubrics</a:t>
            </a:r>
            <a:endParaRPr lang="en-US" sz="2800" dirty="0">
              <a:solidFill>
                <a:schemeClr val="accent2">
                  <a:lumMod val="60000"/>
                  <a:lumOff val="40000"/>
                </a:schemeClr>
              </a:solidFill>
            </a:endParaRPr>
          </a:p>
        </p:txBody>
      </p:sp>
      <p:pic>
        <p:nvPicPr>
          <p:cNvPr id="6" name="Picture 5" descr="Assessment Rubric high school example.jpg">
            <a:extLst>
              <a:ext uri="{FF2B5EF4-FFF2-40B4-BE49-F238E27FC236}">
                <a16:creationId xmlns:a16="http://schemas.microsoft.com/office/drawing/2014/main" id="{86FFEE7A-C4DD-7229-2621-E7B432016C2D}"/>
              </a:ext>
            </a:extLst>
          </p:cNvPr>
          <p:cNvPicPr>
            <a:picLocks noChangeAspect="1"/>
          </p:cNvPicPr>
          <p:nvPr/>
        </p:nvPicPr>
        <p:blipFill>
          <a:blip r:embed="rId4"/>
          <a:stretch>
            <a:fillRect/>
          </a:stretch>
        </p:blipFill>
        <p:spPr>
          <a:xfrm>
            <a:off x="4701753" y="884883"/>
            <a:ext cx="6991008" cy="4999201"/>
          </a:xfrm>
          <a:prstGeom prst="rect">
            <a:avLst/>
          </a:prstGeom>
          <a:noFill/>
          <a:ln>
            <a:noFill/>
          </a:ln>
        </p:spPr>
      </p:pic>
    </p:spTree>
    <p:extLst>
      <p:ext uri="{BB962C8B-B14F-4D97-AF65-F5344CB8AC3E}">
        <p14:creationId xmlns:p14="http://schemas.microsoft.com/office/powerpoint/2010/main" val="341304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D724-8905-0743-A492-0C65D32C595E}"/>
              </a:ext>
            </a:extLst>
          </p:cNvPr>
          <p:cNvSpPr>
            <a:spLocks noGrp="1"/>
          </p:cNvSpPr>
          <p:nvPr>
            <p:ph type="title"/>
          </p:nvPr>
        </p:nvSpPr>
        <p:spPr/>
        <p:txBody>
          <a:bodyPr/>
          <a:lstStyle/>
          <a:p>
            <a:r>
              <a:rPr lang="en-US" dirty="0"/>
              <a:t>College, Career, and Civic Life</a:t>
            </a:r>
          </a:p>
        </p:txBody>
      </p:sp>
      <p:sp>
        <p:nvSpPr>
          <p:cNvPr id="3" name="Slide Number Placeholder 2">
            <a:extLst>
              <a:ext uri="{FF2B5EF4-FFF2-40B4-BE49-F238E27FC236}">
                <a16:creationId xmlns:a16="http://schemas.microsoft.com/office/drawing/2014/main" id="{B0D30846-6208-C6BA-266D-933CFC5F954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a:p>
        </p:txBody>
      </p:sp>
      <p:sp>
        <p:nvSpPr>
          <p:cNvPr id="5" name="Text Placeholder 4">
            <a:extLst>
              <a:ext uri="{FF2B5EF4-FFF2-40B4-BE49-F238E27FC236}">
                <a16:creationId xmlns:a16="http://schemas.microsoft.com/office/drawing/2014/main" id="{6CA98095-AE11-A971-DDFF-84099F75CA9C}"/>
              </a:ext>
            </a:extLst>
          </p:cNvPr>
          <p:cNvSpPr>
            <a:spLocks noGrp="1"/>
          </p:cNvSpPr>
          <p:nvPr>
            <p:ph type="body" idx="2"/>
          </p:nvPr>
        </p:nvSpPr>
        <p:spPr>
          <a:xfrm>
            <a:off x="304800" y="1361937"/>
            <a:ext cx="11582400" cy="4541557"/>
          </a:xfrm>
        </p:spPr>
        <p:txBody>
          <a:bodyPr/>
          <a:lstStyle/>
          <a:p>
            <a:pPr indent="0"/>
            <a:r>
              <a:rPr lang="en-US" sz="2800" dirty="0">
                <a:latin typeface="Libre Franklin" pitchFamily="2" charset="0"/>
                <a:ea typeface="Calibri" panose="020F0502020204030204" pitchFamily="34" charset="0"/>
              </a:rPr>
              <a:t>A</a:t>
            </a:r>
            <a:r>
              <a:rPr lang="en-US" sz="2800" dirty="0">
                <a:effectLst/>
                <a:latin typeface="Libre Franklin" pitchFamily="2" charset="0"/>
                <a:ea typeface="Calibri" panose="020F0502020204030204" pitchFamily="34" charset="0"/>
              </a:rPr>
              <a:t> high quality program of social studies fosters lifelong participation in civic life and social action that leads to effective and productive citizenship in a world that is culturally diverse and interdependent. It fosters the ability to apply inquiry processes and to employ the skills of data collection and analysis, collaboration, decision-making, and problem solving.</a:t>
            </a:r>
          </a:p>
          <a:p>
            <a:pPr indent="0" algn="r">
              <a:spcBef>
                <a:spcPts val="0"/>
              </a:spcBef>
            </a:pPr>
            <a:r>
              <a:rPr lang="en-US" sz="6600" dirty="0">
                <a:solidFill>
                  <a:schemeClr val="accent1"/>
                </a:solidFill>
                <a:latin typeface="Libre Franklin" pitchFamily="2" charset="0"/>
              </a:rPr>
              <a:t>- </a:t>
            </a:r>
            <a:r>
              <a:rPr lang="en-US" sz="2800" dirty="0">
                <a:latin typeface="Libre Franklin" pitchFamily="2" charset="0"/>
              </a:rPr>
              <a:t>Rhode Island Basic Education Program (</a:t>
            </a:r>
            <a:r>
              <a:rPr lang="en-US" sz="2800" dirty="0">
                <a:latin typeface="Libre Franklin" pitchFamily="2" charset="0"/>
                <a:hlinkClick r:id="rId3"/>
              </a:rPr>
              <a:t>BEP</a:t>
            </a:r>
            <a:r>
              <a:rPr lang="en-US" sz="2800" dirty="0">
                <a:latin typeface="Libre Franklin" pitchFamily="2" charset="0"/>
              </a:rPr>
              <a:t>)</a:t>
            </a:r>
          </a:p>
        </p:txBody>
      </p:sp>
    </p:spTree>
    <p:extLst>
      <p:ext uri="{BB962C8B-B14F-4D97-AF65-F5344CB8AC3E}">
        <p14:creationId xmlns:p14="http://schemas.microsoft.com/office/powerpoint/2010/main" val="185835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7DBA-9CC2-2668-3671-D466EEACE0D6}"/>
              </a:ext>
            </a:extLst>
          </p:cNvPr>
          <p:cNvSpPr>
            <a:spLocks noGrp="1"/>
          </p:cNvSpPr>
          <p:nvPr>
            <p:ph type="title"/>
          </p:nvPr>
        </p:nvSpPr>
        <p:spPr>
          <a:xfrm>
            <a:off x="3558540" y="2494784"/>
            <a:ext cx="5074920" cy="1311128"/>
          </a:xfrm>
        </p:spPr>
        <p:txBody>
          <a:bodyPr/>
          <a:lstStyle/>
          <a:p>
            <a:r>
              <a:rPr lang="en-US" b="1"/>
              <a:t>Thank you!</a:t>
            </a:r>
          </a:p>
        </p:txBody>
      </p:sp>
      <p:sp>
        <p:nvSpPr>
          <p:cNvPr id="3" name="TextBox 2">
            <a:extLst>
              <a:ext uri="{FF2B5EF4-FFF2-40B4-BE49-F238E27FC236}">
                <a16:creationId xmlns:a16="http://schemas.microsoft.com/office/drawing/2014/main" id="{5B1BC50D-AA9E-2095-0A91-44E5BA49754A}"/>
              </a:ext>
            </a:extLst>
          </p:cNvPr>
          <p:cNvSpPr txBox="1"/>
          <p:nvPr/>
        </p:nvSpPr>
        <p:spPr>
          <a:xfrm>
            <a:off x="2784987" y="3628932"/>
            <a:ext cx="6622026" cy="1785104"/>
          </a:xfrm>
          <a:prstGeom prst="rect">
            <a:avLst/>
          </a:prstGeom>
          <a:noFill/>
        </p:spPr>
        <p:txBody>
          <a:bodyPr wrap="square" rtlCol="0">
            <a:spAutoFit/>
          </a:bodyPr>
          <a:lstStyle/>
          <a:p>
            <a:pPr algn="ctr"/>
            <a:r>
              <a:rPr lang="en-US" sz="2400" i="1" dirty="0">
                <a:solidFill>
                  <a:schemeClr val="bg1"/>
                </a:solidFill>
                <a:latin typeface="Libre Franklin" pitchFamily="2" charset="0"/>
              </a:rPr>
              <a:t>RIDE Contact:</a:t>
            </a:r>
          </a:p>
          <a:p>
            <a:pPr algn="ctr"/>
            <a:r>
              <a:rPr lang="en-US" sz="2400" i="1" dirty="0">
                <a:solidFill>
                  <a:schemeClr val="bg1"/>
                </a:solidFill>
                <a:latin typeface="Libre Franklin" pitchFamily="2" charset="0"/>
              </a:rPr>
              <a:t>Education Specialist, Humanities and Social Studies</a:t>
            </a:r>
          </a:p>
          <a:p>
            <a:pPr algn="ctr"/>
            <a:r>
              <a:rPr lang="en-US" sz="2400" b="1" i="1" dirty="0">
                <a:solidFill>
                  <a:schemeClr val="bg1"/>
                </a:solidFill>
                <a:latin typeface="Libre Franklin" pitchFamily="2" charset="0"/>
              </a:rPr>
              <a:t>socialstudies@ride.ri.gov</a:t>
            </a:r>
          </a:p>
          <a:p>
            <a:endParaRPr lang="en-US" dirty="0"/>
          </a:p>
        </p:txBody>
      </p:sp>
    </p:spTree>
    <p:extLst>
      <p:ext uri="{BB962C8B-B14F-4D97-AF65-F5344CB8AC3E}">
        <p14:creationId xmlns:p14="http://schemas.microsoft.com/office/powerpoint/2010/main" val="154867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9754-51B4-B9F0-F778-E5E4EA5D24AE}"/>
              </a:ext>
            </a:extLst>
          </p:cNvPr>
          <p:cNvSpPr>
            <a:spLocks noGrp="1"/>
          </p:cNvSpPr>
          <p:nvPr>
            <p:ph type="title"/>
          </p:nvPr>
        </p:nvSpPr>
        <p:spPr/>
        <p:txBody>
          <a:bodyPr/>
          <a:lstStyle/>
          <a:p>
            <a:r>
              <a:rPr lang="en-US" dirty="0"/>
              <a:t>What is a Curriculum Framework?</a:t>
            </a:r>
          </a:p>
        </p:txBody>
      </p:sp>
      <p:sp>
        <p:nvSpPr>
          <p:cNvPr id="3" name="Slide Number Placeholder 2">
            <a:extLst>
              <a:ext uri="{FF2B5EF4-FFF2-40B4-BE49-F238E27FC236}">
                <a16:creationId xmlns:a16="http://schemas.microsoft.com/office/drawing/2014/main" id="{BDAA00E1-84C6-2878-546A-C02D0046640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a:t>
            </a:fld>
            <a:endParaRPr lang="en-US"/>
          </a:p>
        </p:txBody>
      </p:sp>
      <p:sp>
        <p:nvSpPr>
          <p:cNvPr id="5" name="Text Placeholder 4">
            <a:extLst>
              <a:ext uri="{FF2B5EF4-FFF2-40B4-BE49-F238E27FC236}">
                <a16:creationId xmlns:a16="http://schemas.microsoft.com/office/drawing/2014/main" id="{B1875D45-5E88-E4FD-5BAD-B7D59CBFA724}"/>
              </a:ext>
            </a:extLst>
          </p:cNvPr>
          <p:cNvSpPr>
            <a:spLocks noGrp="1"/>
          </p:cNvSpPr>
          <p:nvPr>
            <p:ph type="body" idx="2"/>
          </p:nvPr>
        </p:nvSpPr>
        <p:spPr>
          <a:xfrm>
            <a:off x="304800" y="1477879"/>
            <a:ext cx="11582400" cy="4309309"/>
          </a:xfrm>
        </p:spPr>
        <p:txBody>
          <a:bodyPr/>
          <a:lstStyle/>
          <a:p>
            <a:r>
              <a:rPr lang="en-US" sz="2400" dirty="0"/>
              <a:t>The </a:t>
            </a:r>
            <a:r>
              <a:rPr lang="en-US" sz="2400" i="1" dirty="0">
                <a:hlinkClick r:id="rId3"/>
              </a:rPr>
              <a:t>Rhode Island Social Studies Standards </a:t>
            </a:r>
            <a:r>
              <a:rPr lang="en-US" sz="2400" dirty="0"/>
              <a:t>outline what students should know and be able to do</a:t>
            </a:r>
          </a:p>
          <a:p>
            <a:endParaRPr lang="en-US" sz="2400" dirty="0"/>
          </a:p>
          <a:p>
            <a:r>
              <a:rPr lang="en-US" sz="2400" dirty="0"/>
              <a:t>The </a:t>
            </a:r>
            <a:r>
              <a:rPr lang="en-US" sz="2400" i="1" dirty="0">
                <a:hlinkClick r:id="rId4"/>
              </a:rPr>
              <a:t>Social Studies Curriculum Framework </a:t>
            </a:r>
            <a:r>
              <a:rPr lang="en-US" sz="2400" dirty="0"/>
              <a:t>provides guidance around the </a:t>
            </a:r>
            <a:r>
              <a:rPr lang="en-US" sz="2400" b="1" dirty="0">
                <a:solidFill>
                  <a:schemeClr val="accent1"/>
                </a:solidFill>
              </a:rPr>
              <a:t>implementation</a:t>
            </a:r>
            <a:r>
              <a:rPr lang="en-US" sz="2400" dirty="0"/>
              <a:t> of the </a:t>
            </a:r>
            <a:r>
              <a:rPr lang="en-US" sz="2400" i="1" dirty="0"/>
              <a:t>Standards</a:t>
            </a:r>
            <a:r>
              <a:rPr lang="en-US" sz="2400" dirty="0"/>
              <a:t> in relation to: </a:t>
            </a:r>
          </a:p>
          <a:p>
            <a:pPr marL="514350" indent="-285750">
              <a:buSzPct val="150000"/>
              <a:buFont typeface="Arial" panose="020B0604020202020204" pitchFamily="34" charset="0"/>
              <a:buChar char="•"/>
            </a:pPr>
            <a:r>
              <a:rPr lang="en-US" sz="2400" dirty="0"/>
              <a:t>the selection and use of high-quality curriculum materials,</a:t>
            </a:r>
          </a:p>
          <a:p>
            <a:pPr marL="514350" indent="-285750">
              <a:buSzPct val="150000"/>
              <a:buFont typeface="Arial" panose="020B0604020202020204" pitchFamily="34" charset="0"/>
              <a:buChar char="•"/>
            </a:pPr>
            <a:r>
              <a:rPr lang="en-US" sz="2400" dirty="0"/>
              <a:t>evidence-based instructional practices, and</a:t>
            </a:r>
          </a:p>
          <a:p>
            <a:pPr marL="514350" indent="-285750">
              <a:buSzPct val="150000"/>
              <a:buFont typeface="Arial" panose="020B0604020202020204" pitchFamily="34" charset="0"/>
              <a:buChar char="•"/>
            </a:pPr>
            <a:r>
              <a:rPr lang="en-US" sz="2400" dirty="0"/>
              <a:t>valid and reliable assessments</a:t>
            </a:r>
          </a:p>
          <a:p>
            <a:endParaRPr lang="en-US" dirty="0"/>
          </a:p>
        </p:txBody>
      </p:sp>
    </p:spTree>
    <p:extLst>
      <p:ext uri="{BB962C8B-B14F-4D97-AF65-F5344CB8AC3E}">
        <p14:creationId xmlns:p14="http://schemas.microsoft.com/office/powerpoint/2010/main" val="155758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77F4-F9C1-98F9-337A-CFAEE808D572}"/>
              </a:ext>
            </a:extLst>
          </p:cNvPr>
          <p:cNvSpPr>
            <a:spLocks noGrp="1"/>
          </p:cNvSpPr>
          <p:nvPr>
            <p:ph type="title"/>
          </p:nvPr>
        </p:nvSpPr>
        <p:spPr/>
        <p:txBody>
          <a:bodyPr/>
          <a:lstStyle/>
          <a:p>
            <a:r>
              <a:rPr lang="en-US" dirty="0"/>
              <a:t>Section 2</a:t>
            </a:r>
          </a:p>
        </p:txBody>
      </p:sp>
      <p:sp>
        <p:nvSpPr>
          <p:cNvPr id="3" name="Text Placeholder 2">
            <a:extLst>
              <a:ext uri="{FF2B5EF4-FFF2-40B4-BE49-F238E27FC236}">
                <a16:creationId xmlns:a16="http://schemas.microsoft.com/office/drawing/2014/main" id="{2DBAF303-163E-0744-E94F-2DF9714951C1}"/>
              </a:ext>
            </a:extLst>
          </p:cNvPr>
          <p:cNvSpPr>
            <a:spLocks noGrp="1"/>
          </p:cNvSpPr>
          <p:nvPr>
            <p:ph type="body" idx="1"/>
          </p:nvPr>
        </p:nvSpPr>
        <p:spPr>
          <a:xfrm>
            <a:off x="2445488" y="3589021"/>
            <a:ext cx="7336465" cy="1581912"/>
          </a:xfrm>
        </p:spPr>
        <p:txBody>
          <a:bodyPr/>
          <a:lstStyle/>
          <a:p>
            <a:r>
              <a:rPr lang="en-US" sz="2800" dirty="0">
                <a:latin typeface="Libre Franklin" pitchFamily="2" charset="0"/>
              </a:rPr>
              <a:t>Implementing a High-Quality Curriculum</a:t>
            </a:r>
          </a:p>
          <a:p>
            <a:endParaRPr lang="en-US" dirty="0"/>
          </a:p>
        </p:txBody>
      </p:sp>
    </p:spTree>
    <p:extLst>
      <p:ext uri="{BB962C8B-B14F-4D97-AF65-F5344CB8AC3E}">
        <p14:creationId xmlns:p14="http://schemas.microsoft.com/office/powerpoint/2010/main" val="246935023"/>
      </p:ext>
    </p:extLst>
  </p:cSld>
  <p:clrMapOvr>
    <a:masterClrMapping/>
  </p:clrMapOvr>
</p:sld>
</file>

<file path=ppt/theme/theme1.xml><?xml version="1.0" encoding="utf-8"?>
<a:theme xmlns:a="http://schemas.openxmlformats.org/drawingml/2006/main" name="1_Office Theme">
  <a:themeElements>
    <a:clrScheme name="Rhode Island">
      <a:dk1>
        <a:srgbClr val="000000"/>
      </a:dk1>
      <a:lt1>
        <a:srgbClr val="FFFFFF"/>
      </a:lt1>
      <a:dk2>
        <a:srgbClr val="44546A"/>
      </a:dk2>
      <a:lt2>
        <a:srgbClr val="C4C4C4"/>
      </a:lt2>
      <a:accent1>
        <a:srgbClr val="EB5152"/>
      </a:accent1>
      <a:accent2>
        <a:srgbClr val="1E497F"/>
      </a:accent2>
      <a:accent3>
        <a:srgbClr val="8FBAE4"/>
      </a:accent3>
      <a:accent4>
        <a:srgbClr val="FFC709"/>
      </a:accent4>
      <a:accent5>
        <a:srgbClr val="404040"/>
      </a:accent5>
      <a:accent6>
        <a:srgbClr val="65656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8E6A92595AE2479C09201FA745A33E" ma:contentTypeVersion="12" ma:contentTypeDescription="Create a new document." ma:contentTypeScope="" ma:versionID="a2f7b05e14109b7bf30e5e77caa139da">
  <xsd:schema xmlns:xsd="http://www.w3.org/2001/XMLSchema" xmlns:xs="http://www.w3.org/2001/XMLSchema" xmlns:p="http://schemas.microsoft.com/office/2006/metadata/properties" xmlns:ns3="aa830e1d-28c7-4681-b416-7f16a74a524d" xmlns:ns4="988614e6-3e63-49b9-8576-99f3723739b1" targetNamespace="http://schemas.microsoft.com/office/2006/metadata/properties" ma:root="true" ma:fieldsID="feaf8e1ec36f462a8aec3a5ef5720625" ns3:_="" ns4:_="">
    <xsd:import namespace="aa830e1d-28c7-4681-b416-7f16a74a524d"/>
    <xsd:import namespace="988614e6-3e63-49b9-8576-99f3723739b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30e1d-28c7-4681-b416-7f16a74a52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8614e6-3e63-49b9-8576-99f3723739b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364073-7D80-4C72-8340-E9AB4EEB5866}">
  <ds:schemaRefs>
    <ds:schemaRef ds:uri="988614e6-3e63-49b9-8576-99f3723739b1"/>
    <ds:schemaRef ds:uri="aa830e1d-28c7-4681-b416-7f16a74a52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053859-CA02-4F9E-8438-FF9985F049CF}">
  <ds:schemaRefs>
    <ds:schemaRef ds:uri="988614e6-3e63-49b9-8576-99f3723739b1"/>
    <ds:schemaRef ds:uri="aa830e1d-28c7-4681-b416-7f16a74a52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41A106-5EA3-49F6-A198-7C46C0930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1776</TotalTime>
  <Words>12766</Words>
  <Application>Microsoft Office PowerPoint</Application>
  <PresentationFormat>Widescreen</PresentationFormat>
  <Paragraphs>670</Paragraphs>
  <Slides>70</Slides>
  <Notes>64</Notes>
  <HiddenSlides>1</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1_Office Theme</vt:lpstr>
      <vt:lpstr>Rhode Island Social Studies Curriculum Framework</vt:lpstr>
      <vt:lpstr>Agenda</vt:lpstr>
      <vt:lpstr>Section 1</vt:lpstr>
      <vt:lpstr>Sections of the Framework</vt:lpstr>
      <vt:lpstr>Frameworks in the Legislation</vt:lpstr>
      <vt:lpstr>Vision for Student Success in Social Studies</vt:lpstr>
      <vt:lpstr>College, Career, and Civic Life</vt:lpstr>
      <vt:lpstr>What is a Curriculum Framework?</vt:lpstr>
      <vt:lpstr>Section 2</vt:lpstr>
      <vt:lpstr>Sections of the Framework</vt:lpstr>
      <vt:lpstr>Re-visiting the Standards</vt:lpstr>
      <vt:lpstr>Revisiting the Standards</vt:lpstr>
      <vt:lpstr>Revisiting the Standards</vt:lpstr>
      <vt:lpstr>Connections to Other Content Areas</vt:lpstr>
      <vt:lpstr>Implementing the Standards</vt:lpstr>
      <vt:lpstr>PowerPoint Presentation</vt:lpstr>
      <vt:lpstr>Implementing the Standards in the Elementary Grades </vt:lpstr>
      <vt:lpstr>K-5 Elementary Grade Progressions for Content Standards</vt:lpstr>
      <vt:lpstr>Implementing the Standards in the Elementary Grades</vt:lpstr>
      <vt:lpstr>Scheduling for Social Studies in the Elementary Grades</vt:lpstr>
      <vt:lpstr>ELA &amp; Social Studies</vt:lpstr>
      <vt:lpstr>ELA &amp; Social Studies</vt:lpstr>
      <vt:lpstr>ELA &amp; Social Studies </vt:lpstr>
      <vt:lpstr>Implementing the Standards in the Middle Grades </vt:lpstr>
      <vt:lpstr>5-8 Middle Grade Progressions for Content Standards</vt:lpstr>
      <vt:lpstr>ELA &amp; Social Studies</vt:lpstr>
      <vt:lpstr>ELA &amp; Social Studies</vt:lpstr>
      <vt:lpstr>ELA &amp; Social Studies </vt:lpstr>
      <vt:lpstr>Implementing the Required Civics Project in Middle School</vt:lpstr>
      <vt:lpstr>Implementing the Standards in High School </vt:lpstr>
      <vt:lpstr>High School Social Studies Course Content Standards</vt:lpstr>
      <vt:lpstr>Recommendations for High School Social Studies Credits</vt:lpstr>
      <vt:lpstr>Recommendations for High School Social Studies Credits</vt:lpstr>
      <vt:lpstr>Implementing the Required Civics Project in High School</vt:lpstr>
      <vt:lpstr>Implementing the Required Civics Project in High School</vt:lpstr>
      <vt:lpstr>Implementing the Required Civics Project in High School</vt:lpstr>
      <vt:lpstr>High-Quality Curriculum in Social Studies</vt:lpstr>
      <vt:lpstr>High-Quality Curriculum in Social Studies</vt:lpstr>
      <vt:lpstr>High-Quality Curriculum in Social Studies</vt:lpstr>
      <vt:lpstr>High-Quality Curriculum in Social Studies</vt:lpstr>
      <vt:lpstr>High-Quality Curriculum in Social Studies</vt:lpstr>
      <vt:lpstr>High-Quality Curriculum in Social Studies</vt:lpstr>
      <vt:lpstr>High-Quality Curriculum in Social Studies</vt:lpstr>
      <vt:lpstr>Section 3</vt:lpstr>
      <vt:lpstr>Sections of the Framework</vt:lpstr>
      <vt:lpstr>High Quality Instructional Practices</vt:lpstr>
      <vt:lpstr>High-Quality Instruction in All Disciplines </vt:lpstr>
      <vt:lpstr>High-Quality Instruction in All Disciplines </vt:lpstr>
      <vt:lpstr>High-Quality Instruction in All Disciplines </vt:lpstr>
      <vt:lpstr>High-Quality Instruction in All Disciplines </vt:lpstr>
      <vt:lpstr>High-Quality Instruction in All Disciplines </vt:lpstr>
      <vt:lpstr>PowerPoint Presentation</vt:lpstr>
      <vt:lpstr>High Quality Instructional Practices</vt:lpstr>
      <vt:lpstr>High-Quality Instruction in Social Studies </vt:lpstr>
      <vt:lpstr>High-Quality Instruction in Social Studies </vt:lpstr>
      <vt:lpstr>High-Quality Instruction in Social Studies </vt:lpstr>
      <vt:lpstr>High-Quality Instruction in Social Studies </vt:lpstr>
      <vt:lpstr>High-Quality Instruction in Social Studies</vt:lpstr>
      <vt:lpstr>Section 4</vt:lpstr>
      <vt:lpstr>Sections of the Framework</vt:lpstr>
      <vt:lpstr>High-Quality Assessment</vt:lpstr>
      <vt:lpstr>High-Quality Assessment</vt:lpstr>
      <vt:lpstr>High-Quality Assessment</vt:lpstr>
      <vt:lpstr>High-Quality Assessment</vt:lpstr>
      <vt:lpstr>High-Quality Assessment</vt:lpstr>
      <vt:lpstr>High-Quality Assessment</vt:lpstr>
      <vt:lpstr>High-Quality Assessment</vt:lpstr>
      <vt:lpstr>High-Quality Assessment</vt:lpstr>
      <vt:lpstr>High-Quality Assessment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Standards and Curriculum Updates</dc:title>
  <dc:creator>Hollander, Arielle</dc:creator>
  <cp:lastModifiedBy>Ducady, Geralyn</cp:lastModifiedBy>
  <cp:revision>432</cp:revision>
  <dcterms:modified xsi:type="dcterms:W3CDTF">2024-05-16T14:57:06Z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0x010100698E6A92595AE2479C09201FA745A33E</vt:lpwstr>
  </property>
</Properties>
</file>