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sldIdLst>
    <p:sldId id="256" r:id="rId5"/>
    <p:sldId id="541" r:id="rId6"/>
    <p:sldId id="257" r:id="rId7"/>
    <p:sldId id="260" r:id="rId8"/>
    <p:sldId id="261" r:id="rId9"/>
    <p:sldId id="572" r:id="rId10"/>
    <p:sldId id="301" r:id="rId11"/>
    <p:sldId id="588" r:id="rId12"/>
    <p:sldId id="589" r:id="rId13"/>
    <p:sldId id="605" r:id="rId14"/>
    <p:sldId id="606" r:id="rId15"/>
    <p:sldId id="607" r:id="rId16"/>
    <p:sldId id="600" r:id="rId17"/>
    <p:sldId id="601" r:id="rId18"/>
    <p:sldId id="592" r:id="rId19"/>
    <p:sldId id="593" r:id="rId20"/>
    <p:sldId id="594" r:id="rId21"/>
    <p:sldId id="595" r:id="rId22"/>
    <p:sldId id="596" r:id="rId23"/>
    <p:sldId id="597" r:id="rId24"/>
    <p:sldId id="598" r:id="rId25"/>
    <p:sldId id="549" r:id="rId26"/>
    <p:sldId id="280" r:id="rId27"/>
    <p:sldId id="521" r:id="rId28"/>
    <p:sldId id="555" r:id="rId29"/>
    <p:sldId id="556" r:id="rId30"/>
    <p:sldId id="520" r:id="rId31"/>
    <p:sldId id="522" r:id="rId32"/>
    <p:sldId id="558" r:id="rId33"/>
    <p:sldId id="608" r:id="rId34"/>
    <p:sldId id="523" r:id="rId35"/>
    <p:sldId id="285" r:id="rId36"/>
    <p:sldId id="524" r:id="rId37"/>
    <p:sldId id="282" r:id="rId38"/>
    <p:sldId id="525" r:id="rId39"/>
    <p:sldId id="603" r:id="rId40"/>
    <p:sldId id="526" r:id="rId41"/>
    <p:sldId id="528" r:id="rId42"/>
    <p:sldId id="613" r:id="rId43"/>
    <p:sldId id="293" r:id="rId44"/>
    <p:sldId id="604" r:id="rId45"/>
    <p:sldId id="610" r:id="rId46"/>
    <p:sldId id="561" r:id="rId47"/>
    <p:sldId id="562" r:id="rId48"/>
    <p:sldId id="563" r:id="rId49"/>
    <p:sldId id="564" r:id="rId50"/>
    <p:sldId id="535" r:id="rId51"/>
    <p:sldId id="565" r:id="rId52"/>
    <p:sldId id="531" r:id="rId53"/>
    <p:sldId id="566" r:id="rId54"/>
    <p:sldId id="532" r:id="rId55"/>
    <p:sldId id="568" r:id="rId56"/>
    <p:sldId id="560" r:id="rId57"/>
    <p:sldId id="550" r:id="rId58"/>
    <p:sldId id="533" r:id="rId59"/>
    <p:sldId id="281" r:id="rId60"/>
    <p:sldId id="570" r:id="rId61"/>
    <p:sldId id="299" r:id="rId62"/>
    <p:sldId id="552" r:id="rId63"/>
    <p:sldId id="511" r:id="rId64"/>
    <p:sldId id="611" r:id="rId65"/>
    <p:sldId id="612" r:id="rId66"/>
    <p:sldId id="574" r:id="rId67"/>
    <p:sldId id="576" r:id="rId68"/>
    <p:sldId id="577" r:id="rId69"/>
    <p:sldId id="579" r:id="rId70"/>
    <p:sldId id="609" r:id="rId71"/>
    <p:sldId id="582" r:id="rId72"/>
    <p:sldId id="581" r:id="rId73"/>
    <p:sldId id="485" r:id="rId74"/>
    <p:sldId id="583" r:id="rId75"/>
    <p:sldId id="599" r:id="rId76"/>
    <p:sldId id="575" r:id="rId77"/>
    <p:sldId id="553" r:id="rId78"/>
    <p:sldId id="537" r:id="rId79"/>
    <p:sldId id="269" r:id="rId80"/>
    <p:sldId id="487" r:id="rId81"/>
    <p:sldId id="584"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B936-EAFB-F536-F525-13A4C9F8E54B}" name="Mackenzie Worn" initials="MW" userId="S::mackenzie.worn@cambiumassessment.com::f129f463-571a-4618-b85a-7e37bbb3a80b" providerId="AD"/>
  <p188:author id="{FC6BD266-D01A-3114-C527-E0B1B1BF8194}" name="Escher, Erin" initials="EE" userId="S::Erin.Escher@ride.ri.gov::f133a201-6729-4ec4-a456-d1dbe8b5cbf3" providerId="AD"/>
  <p188:author id="{4BF09F68-F882-5C5E-DE02-B12E1F9851B0}" name="Lynch, Phyllis" initials="LP" userId="S::phyllis.lynch@ride.ri.gov::acc2e560-7653-4334-a4b8-610d757b77b2" providerId="AD"/>
  <p188:author id="{811A1D7D-8FF2-D6E3-A9FF-9C561FD59CD3}" name="Foehr, Lisa" initials="FL" userId="S::lisa.foehr@ride.ri.gov::d186b5b4-2f14-4804-b9a9-e1f651bfa609" providerId="AD"/>
  <p188:author id="{A01626B8-6FC3-D12A-3D0F-9FD764C1CC2B}" name="Randa Elmoazzen" initials="RE" userId="S::randa.elmoazzen@cambiumassessment.com::1c65a32a-c97d-4bdc-915b-bcc66df86dc0" providerId="AD"/>
  <p188:author id="{7F5A8BD0-FEC8-D29B-BC9C-068D0C9BB166}" name="Keith, Kamlyn" initials="KK" userId="S::Kamlyn.Keith@ride.ri.gov::157f0e2b-d93c-4506-a378-e310c4c2c707" providerId="AD"/>
  <p188:author id="{7945EAE2-0192-24E5-E09D-09E59E4C498E}" name="Erica Gray" initials="EG" userId="Erica Gray" providerId="None"/>
  <p188:author id="{D129A5EC-A1E2-F3ED-C923-971BA40201B8}" name="Lynch, Phyllis" initials="LP" userId="S::Phyllis.Lynch@ride.ri.gov::acc2e560-7653-4334-a4b8-610d757b77b2" providerId="AD"/>
  <p188:author id="{F505E2FD-225A-9CB7-E0FB-D2CFB11E1C20}" name="Heineke, Heather" initials="HH" userId="S::Heather.Heineke@ride.ri.gov::b3e78bc3-1843-456d-9519-a6e9f3eeff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92" autoAdjust="0"/>
  </p:normalViewPr>
  <p:slideViewPr>
    <p:cSldViewPr snapToGrid="0">
      <p:cViewPr varScale="1">
        <p:scale>
          <a:sx n="88" d="100"/>
          <a:sy n="88" d="100"/>
        </p:scale>
        <p:origin x="14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B635B3-C348-4C58-B527-0CFBF2FD32F2}"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1EE4EA-DBE0-416C-B89B-16B4863E4EC5}" type="slidenum">
              <a:rPr lang="en-US" smtClean="0"/>
              <a:t>‹#›</a:t>
            </a:fld>
            <a:endParaRPr lang="en-US"/>
          </a:p>
        </p:txBody>
      </p:sp>
    </p:spTree>
    <p:extLst>
      <p:ext uri="{BB962C8B-B14F-4D97-AF65-F5344CB8AC3E}">
        <p14:creationId xmlns:p14="http://schemas.microsoft.com/office/powerpoint/2010/main" val="198887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test coordinator training for the Spring 2023 administration of the Rhode Island Next Generation Science Assessment, or NGSA. </a:t>
            </a:r>
          </a:p>
        </p:txBody>
      </p:sp>
      <p:sp>
        <p:nvSpPr>
          <p:cNvPr id="4" name="Slide Number Placeholder 3"/>
          <p:cNvSpPr>
            <a:spLocks noGrp="1"/>
          </p:cNvSpPr>
          <p:nvPr>
            <p:ph type="sldNum" sz="quarter" idx="5"/>
          </p:nvPr>
        </p:nvSpPr>
        <p:spPr/>
        <p:txBody>
          <a:bodyPr/>
          <a:lstStyle/>
          <a:p>
            <a:fld id="{1B1EE4EA-DBE0-416C-B89B-16B4863E4EC5}" type="slidenum">
              <a:rPr lang="en-US" smtClean="0"/>
              <a:t>1</a:t>
            </a:fld>
            <a:endParaRPr lang="en-US"/>
          </a:p>
        </p:txBody>
      </p:sp>
    </p:spTree>
    <p:extLst>
      <p:ext uri="{BB962C8B-B14F-4D97-AF65-F5344CB8AC3E}">
        <p14:creationId xmlns:p14="http://schemas.microsoft.com/office/powerpoint/2010/main" val="180352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and schools then select the days within the testing window on which they will administer the NGSA sessions. But they must be completed before end of the state window.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test is broken into 2 sessions, which must be completed and submitted separate from each other. </a:t>
            </a:r>
          </a:p>
          <a:p>
            <a:endParaRPr lang="en-US" dirty="0"/>
          </a:p>
          <a:p>
            <a:r>
              <a:rPr lang="en-US" dirty="0"/>
              <a:t>All tests are untimed, but we recommend scheduling sessions for a minimum of 60 minutes of actual testing time per session. Schools should plan for an additional 10 mins for logging in, reading test directions, etc. </a:t>
            </a:r>
          </a:p>
          <a:p>
            <a:endParaRPr lang="en-US" dirty="0"/>
          </a:p>
          <a:p>
            <a:r>
              <a:rPr lang="en-US" dirty="0"/>
              <a:t>Breaks are not required however; schools may provide one short 3-5 min supervised break per session. If both sessions will be administered on the same day, it is recommended to schedule a longer break between test sessions. </a:t>
            </a:r>
          </a:p>
          <a:p>
            <a:endParaRPr lang="en-US" dirty="0"/>
          </a:p>
          <a:p>
            <a:r>
              <a:rPr lang="en-US" dirty="0"/>
              <a:t>Some students may finish before the recommended time is over (and so may work on approved activities as noted in the TAM until the session is finished), and others may need extended time which they are welcome to have so long as they are working productively.</a:t>
            </a:r>
          </a:p>
        </p:txBody>
      </p:sp>
      <p:sp>
        <p:nvSpPr>
          <p:cNvPr id="4" name="Slide Number Placeholder 3"/>
          <p:cNvSpPr>
            <a:spLocks noGrp="1"/>
          </p:cNvSpPr>
          <p:nvPr>
            <p:ph type="sldNum" sz="quarter" idx="5"/>
          </p:nvPr>
        </p:nvSpPr>
        <p:spPr/>
        <p:txBody>
          <a:bodyPr/>
          <a:lstStyle/>
          <a:p>
            <a:fld id="{1B1EE4EA-DBE0-416C-B89B-16B4863E4EC5}" type="slidenum">
              <a:rPr lang="en-US" smtClean="0"/>
              <a:t>11</a:t>
            </a:fld>
            <a:endParaRPr lang="en-US"/>
          </a:p>
        </p:txBody>
      </p:sp>
    </p:spTree>
    <p:extLst>
      <p:ext uri="{BB962C8B-B14F-4D97-AF65-F5344CB8AC3E}">
        <p14:creationId xmlns:p14="http://schemas.microsoft.com/office/powerpoint/2010/main" val="156767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 has been a member of the MOU committee since 2018.</a:t>
            </a:r>
          </a:p>
          <a:p>
            <a:r>
              <a:rPr lang="en-US" dirty="0"/>
              <a:t>Currently there are X states that participate in the MOU</a:t>
            </a:r>
          </a:p>
          <a:p>
            <a:r>
              <a:rPr lang="en-US" dirty="0"/>
              <a:t>Ask if any members have participated on the committees or have had educators who did. </a:t>
            </a:r>
          </a:p>
          <a:p>
            <a:r>
              <a:rPr lang="en-US" dirty="0"/>
              <a:t>High level overview of the feedback and revisions CAI does. </a:t>
            </a:r>
          </a:p>
        </p:txBody>
      </p:sp>
      <p:sp>
        <p:nvSpPr>
          <p:cNvPr id="4" name="Slide Number Placeholder 3"/>
          <p:cNvSpPr>
            <a:spLocks noGrp="1"/>
          </p:cNvSpPr>
          <p:nvPr>
            <p:ph type="sldNum" sz="quarter" idx="5"/>
          </p:nvPr>
        </p:nvSpPr>
        <p:spPr/>
        <p:txBody>
          <a:bodyPr/>
          <a:lstStyle/>
          <a:p>
            <a:fld id="{1B1EE4EA-DBE0-416C-B89B-16B4863E4EC5}" type="slidenum">
              <a:rPr lang="en-US" smtClean="0"/>
              <a:t>12</a:t>
            </a:fld>
            <a:endParaRPr lang="en-US"/>
          </a:p>
        </p:txBody>
      </p:sp>
    </p:spTree>
    <p:extLst>
      <p:ext uri="{BB962C8B-B14F-4D97-AF65-F5344CB8AC3E}">
        <p14:creationId xmlns:p14="http://schemas.microsoft.com/office/powerpoint/2010/main" val="148733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Item for a 5</a:t>
            </a:r>
            <a:r>
              <a:rPr lang="en-US" baseline="30000" dirty="0"/>
              <a:t>th</a:t>
            </a:r>
            <a:r>
              <a:rPr lang="en-US" dirty="0"/>
              <a:t> grade assessment.  </a:t>
            </a:r>
          </a:p>
        </p:txBody>
      </p:sp>
      <p:sp>
        <p:nvSpPr>
          <p:cNvPr id="4" name="Slide Number Placeholder 3"/>
          <p:cNvSpPr>
            <a:spLocks noGrp="1"/>
          </p:cNvSpPr>
          <p:nvPr>
            <p:ph type="sldNum" sz="quarter" idx="5"/>
          </p:nvPr>
        </p:nvSpPr>
        <p:spPr/>
        <p:txBody>
          <a:bodyPr/>
          <a:lstStyle/>
          <a:p>
            <a:fld id="{1B1EE4EA-DBE0-416C-B89B-16B4863E4EC5}" type="slidenum">
              <a:rPr lang="en-US" smtClean="0"/>
              <a:t>13</a:t>
            </a:fld>
            <a:endParaRPr lang="en-US"/>
          </a:p>
        </p:txBody>
      </p:sp>
    </p:spTree>
    <p:extLst>
      <p:ext uri="{BB962C8B-B14F-4D97-AF65-F5344CB8AC3E}">
        <p14:creationId xmlns:p14="http://schemas.microsoft.com/office/powerpoint/2010/main" val="55924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We’re jumping ahead to after the test, but one of the most frequent questions we receive is when results will be available. </a:t>
            </a:r>
          </a:p>
          <a:p>
            <a:endParaRPr lang="en-US" dirty="0">
              <a:cs typeface="Calibri"/>
            </a:endParaRPr>
          </a:p>
          <a:p>
            <a:r>
              <a:rPr lang="en-US" dirty="0">
                <a:cs typeface="Calibri"/>
              </a:rPr>
              <a:t>In the summer, students' results are available once all students are done with both sessions (typically the final day of the testing window or soon after) in the Centralized Reporting System (we’ll review how to access later on). Note this is not all information, and does not include school level results or scale and growth scores. </a:t>
            </a:r>
          </a:p>
          <a:p>
            <a:endParaRPr lang="en-US" dirty="0">
              <a:cs typeface="Calibri"/>
            </a:endParaRPr>
          </a:p>
          <a:p>
            <a:r>
              <a:rPr lang="en-US" dirty="0">
                <a:cs typeface="Calibri"/>
              </a:rPr>
              <a:t>Review </a:t>
            </a:r>
            <a:r>
              <a:rPr lang="en-US" dirty="0" err="1">
                <a:cs typeface="Calibri"/>
              </a:rPr>
              <a:t>ISR</a:t>
            </a:r>
            <a:r>
              <a:rPr lang="en-US" dirty="0">
                <a:cs typeface="Calibri"/>
              </a:rPr>
              <a:t>- Reminder that one copy of </a:t>
            </a:r>
            <a:r>
              <a:rPr lang="en-US" dirty="0" err="1">
                <a:cs typeface="Calibri"/>
              </a:rPr>
              <a:t>ISRs</a:t>
            </a:r>
            <a:r>
              <a:rPr lang="en-US" dirty="0">
                <a:cs typeface="Calibri"/>
              </a:rPr>
              <a:t> are sent to districts. They should send home to families and make a copy. There are also printable ISRs available in CRS that vary slightly from the ISRs that are shipped to districts. Only the ISRs that are mailed to districts should be sent to families. </a:t>
            </a:r>
          </a:p>
          <a:p>
            <a:endParaRPr lang="en-US" dirty="0">
              <a:cs typeface="Calibri"/>
            </a:endParaRPr>
          </a:p>
          <a:p>
            <a:r>
              <a:rPr lang="en-US" dirty="0">
                <a:cs typeface="Calibri"/>
              </a:rPr>
              <a:t>In the fall, there will be 2 releases – one for district and school staff to review embargoed data, and then the public release. </a:t>
            </a:r>
          </a:p>
        </p:txBody>
      </p:sp>
      <p:sp>
        <p:nvSpPr>
          <p:cNvPr id="4" name="Slide Number Placeholder 3"/>
          <p:cNvSpPr>
            <a:spLocks noGrp="1"/>
          </p:cNvSpPr>
          <p:nvPr>
            <p:ph type="sldNum" sz="quarter" idx="5"/>
          </p:nvPr>
        </p:nvSpPr>
        <p:spPr/>
        <p:txBody>
          <a:bodyPr/>
          <a:lstStyle/>
          <a:p>
            <a:fld id="{1B1EE4EA-DBE0-416C-B89B-16B4863E4EC5}" type="slidenum">
              <a:rPr lang="en-US" smtClean="0"/>
              <a:t>15</a:t>
            </a:fld>
            <a:endParaRPr lang="en-US"/>
          </a:p>
        </p:txBody>
      </p:sp>
    </p:spTree>
    <p:extLst>
      <p:ext uri="{BB962C8B-B14F-4D97-AF65-F5344CB8AC3E}">
        <p14:creationId xmlns:p14="http://schemas.microsoft.com/office/powerpoint/2010/main" val="253344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are there any remaining questions about NGSA?</a:t>
            </a:r>
          </a:p>
          <a:p>
            <a:endParaRPr lang="en-US" dirty="0"/>
          </a:p>
          <a:p>
            <a:r>
              <a:rPr lang="en-US" dirty="0"/>
              <a:t>Moving on to the first section: before testing and how to prepare for the NGSA Assessment.  </a:t>
            </a:r>
          </a:p>
        </p:txBody>
      </p:sp>
      <p:sp>
        <p:nvSpPr>
          <p:cNvPr id="4" name="Slide Number Placeholder 3"/>
          <p:cNvSpPr>
            <a:spLocks noGrp="1"/>
          </p:cNvSpPr>
          <p:nvPr>
            <p:ph type="sldNum" sz="quarter" idx="5"/>
          </p:nvPr>
        </p:nvSpPr>
        <p:spPr/>
        <p:txBody>
          <a:bodyPr/>
          <a:lstStyle/>
          <a:p>
            <a:fld id="{1B1EE4EA-DBE0-416C-B89B-16B4863E4EC5}" type="slidenum">
              <a:rPr lang="en-US" smtClean="0"/>
              <a:t>16</a:t>
            </a:fld>
            <a:endParaRPr lang="en-US"/>
          </a:p>
        </p:txBody>
      </p:sp>
    </p:spTree>
    <p:extLst>
      <p:ext uri="{BB962C8B-B14F-4D97-AF65-F5344CB8AC3E}">
        <p14:creationId xmlns:p14="http://schemas.microsoft.com/office/powerpoint/2010/main" val="54930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in grades are automatically enrolled at their school through a nightly upload from eRIDE. Please contact outplaced schools to ensure student information is correct, as those students will be visible in that outplaced school. Homeschooled students may participate provided they have a </a:t>
            </a:r>
            <a:r>
              <a:rPr lang="en-US" dirty="0" err="1"/>
              <a:t>SASID</a:t>
            </a:r>
            <a:r>
              <a:rPr lang="en-US" dirty="0"/>
              <a:t> and are coded “H” in the enrollment census.</a:t>
            </a:r>
          </a:p>
          <a:p>
            <a:endParaRPr lang="en-US" dirty="0"/>
          </a:p>
          <a:p>
            <a:r>
              <a:rPr lang="en-US" dirty="0"/>
              <a:t>The nightly feed refreshes in the fall of every year, and as changes are made, they will be reflected in TIDE (may take 24-48 hours to be reflected).</a:t>
            </a:r>
          </a:p>
          <a:p>
            <a:endParaRPr lang="en-US" dirty="0"/>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17</a:t>
            </a:fld>
            <a:endParaRPr lang="en-US"/>
          </a:p>
        </p:txBody>
      </p:sp>
    </p:spTree>
    <p:extLst>
      <p:ext uri="{BB962C8B-B14F-4D97-AF65-F5344CB8AC3E}">
        <p14:creationId xmlns:p14="http://schemas.microsoft.com/office/powerpoint/2010/main" val="142410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importance of eRIDE data. This feeds into TIDE and drives the information we use to register students for the test. </a:t>
            </a:r>
          </a:p>
        </p:txBody>
      </p:sp>
      <p:sp>
        <p:nvSpPr>
          <p:cNvPr id="4" name="Slide Number Placeholder 3"/>
          <p:cNvSpPr>
            <a:spLocks noGrp="1"/>
          </p:cNvSpPr>
          <p:nvPr>
            <p:ph type="sldNum" sz="quarter" idx="5"/>
          </p:nvPr>
        </p:nvSpPr>
        <p:spPr/>
        <p:txBody>
          <a:bodyPr/>
          <a:lstStyle/>
          <a:p>
            <a:fld id="{1B1EE4EA-DBE0-416C-B89B-16B4863E4EC5}" type="slidenum">
              <a:rPr lang="en-US" smtClean="0"/>
              <a:t>18</a:t>
            </a:fld>
            <a:endParaRPr lang="en-US"/>
          </a:p>
        </p:txBody>
      </p:sp>
    </p:spTree>
    <p:extLst>
      <p:ext uri="{BB962C8B-B14F-4D97-AF65-F5344CB8AC3E}">
        <p14:creationId xmlns:p14="http://schemas.microsoft.com/office/powerpoint/2010/main" val="7395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process of assigning students the accommodations and supports needed to ensure they have them on the test. </a:t>
            </a:r>
          </a:p>
          <a:p>
            <a:endParaRPr lang="en-US" dirty="0"/>
          </a:p>
          <a:p>
            <a:r>
              <a:rPr lang="en-US" dirty="0"/>
              <a:t>For non-embedded supports that may require a one on one or small group, setting these early on can help plan for space and staff scheduling. It will also identify how many of your students will require a paper test so an order can be placed. </a:t>
            </a:r>
          </a:p>
          <a:p>
            <a:endParaRPr lang="en-US" dirty="0"/>
          </a:p>
          <a:p>
            <a:r>
              <a:rPr lang="en-US" dirty="0"/>
              <a:t>We will cover exactly how to do this when in the interactive TIDE session later but wanted to mention this as a VERY important preparation activity. </a:t>
            </a:r>
          </a:p>
        </p:txBody>
      </p:sp>
      <p:sp>
        <p:nvSpPr>
          <p:cNvPr id="4" name="Slide Number Placeholder 3"/>
          <p:cNvSpPr>
            <a:spLocks noGrp="1"/>
          </p:cNvSpPr>
          <p:nvPr>
            <p:ph type="sldNum" sz="quarter" idx="5"/>
          </p:nvPr>
        </p:nvSpPr>
        <p:spPr/>
        <p:txBody>
          <a:bodyPr/>
          <a:lstStyle/>
          <a:p>
            <a:fld id="{1B1EE4EA-DBE0-416C-B89B-16B4863E4EC5}" type="slidenum">
              <a:rPr lang="en-US" smtClean="0"/>
              <a:t>19</a:t>
            </a:fld>
            <a:endParaRPr lang="en-US"/>
          </a:p>
        </p:txBody>
      </p:sp>
    </p:spTree>
    <p:extLst>
      <p:ext uri="{BB962C8B-B14F-4D97-AF65-F5344CB8AC3E}">
        <p14:creationId xmlns:p14="http://schemas.microsoft.com/office/powerpoint/2010/main" val="97992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sessions as early as possible and communicate this to your schools and teachers so they know when testing will begin and can prepare. </a:t>
            </a:r>
          </a:p>
          <a:p>
            <a:endParaRPr lang="en-US" dirty="0"/>
          </a:p>
          <a:p>
            <a:r>
              <a:rPr lang="en-US" dirty="0"/>
              <a:t>Emphasize the window opening on April 24</a:t>
            </a:r>
            <a:r>
              <a:rPr lang="en-US" baseline="30000" dirty="0"/>
              <a:t>th</a:t>
            </a:r>
            <a:r>
              <a:rPr lang="en-US" dirty="0"/>
              <a:t>, and scheduling early on will allow for plenty of make up time before the window closes. </a:t>
            </a:r>
          </a:p>
          <a:p>
            <a:endParaRPr lang="en-US" dirty="0"/>
          </a:p>
          <a:p>
            <a:r>
              <a:rPr lang="en-US" dirty="0"/>
              <a:t>Remember to schedule sessions in locations that are quiet and free of distractions. </a:t>
            </a:r>
          </a:p>
        </p:txBody>
      </p:sp>
      <p:sp>
        <p:nvSpPr>
          <p:cNvPr id="4" name="Slide Number Placeholder 3"/>
          <p:cNvSpPr>
            <a:spLocks noGrp="1"/>
          </p:cNvSpPr>
          <p:nvPr>
            <p:ph type="sldNum" sz="quarter" idx="5"/>
          </p:nvPr>
        </p:nvSpPr>
        <p:spPr/>
        <p:txBody>
          <a:bodyPr/>
          <a:lstStyle/>
          <a:p>
            <a:fld id="{1B1EE4EA-DBE0-416C-B89B-16B4863E4EC5}" type="slidenum">
              <a:rPr lang="en-US" smtClean="0"/>
              <a:t>20</a:t>
            </a:fld>
            <a:endParaRPr lang="en-US"/>
          </a:p>
        </p:txBody>
      </p:sp>
    </p:spTree>
    <p:extLst>
      <p:ext uri="{BB962C8B-B14F-4D97-AF65-F5344CB8AC3E}">
        <p14:creationId xmlns:p14="http://schemas.microsoft.com/office/powerpoint/2010/main" val="214696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3755">
              <a:defRPr/>
            </a:pPr>
            <a:r>
              <a:rPr lang="en-US" dirty="0">
                <a:latin typeface="+mn-lt"/>
                <a:ea typeface="ＭＳ Ｐゴシック" pitchFamily="-48" charset="-128"/>
                <a:cs typeface="Arial" panose="020B0604020202020204" pitchFamily="34" charset="0"/>
              </a:rPr>
              <a:t>As with all computer-based tests, there are specific technology requirements. The Secure Browser, the app students must use to access the test, has minimum OS requirements to be installed. (similar to an app update on your cell phone)</a:t>
            </a:r>
          </a:p>
          <a:p>
            <a:pPr defTabSz="1023755">
              <a:defRPr/>
            </a:pPr>
            <a:endParaRPr lang="en-US" dirty="0">
              <a:latin typeface="+mn-lt"/>
              <a:ea typeface="ＭＳ Ｐゴシック" pitchFamily="-48" charset="-128"/>
              <a:cs typeface="Arial" panose="020B0604020202020204" pitchFamily="34" charset="0"/>
            </a:endParaRPr>
          </a:p>
          <a:p>
            <a:pPr defTabSz="1023755">
              <a:defRPr/>
            </a:pPr>
            <a:r>
              <a:rPr lang="en-US" dirty="0">
                <a:latin typeface="+mn-lt"/>
                <a:ea typeface="ＭＳ Ｐゴシック" pitchFamily="-48" charset="-128"/>
                <a:cs typeface="Arial" panose="020B0604020202020204" pitchFamily="34" charset="0"/>
              </a:rPr>
              <a:t>The SB must be on any device a student is using to test or they will not be able to access the NGSA. One tip is to download the SB on additional devices and have them available during testing in case of any device issues. </a:t>
            </a:r>
          </a:p>
          <a:p>
            <a:pPr defTabSz="1023755">
              <a:defRPr/>
            </a:pPr>
            <a:endParaRPr lang="en-US" dirty="0">
              <a:latin typeface="+mn-lt"/>
              <a:ea typeface="ＭＳ Ｐゴシック" pitchFamily="-48" charset="-128"/>
              <a:cs typeface="Arial" panose="020B0604020202020204" pitchFamily="34" charset="0"/>
            </a:endParaRPr>
          </a:p>
          <a:p>
            <a:pPr defTabSz="1023755">
              <a:defRPr/>
            </a:pPr>
            <a:r>
              <a:rPr lang="en-US" dirty="0">
                <a:latin typeface="+mn-lt"/>
                <a:ea typeface="ＭＳ Ｐゴシック" pitchFamily="-48" charset="-128"/>
                <a:cs typeface="Arial" panose="020B0604020202020204" pitchFamily="34" charset="0"/>
              </a:rPr>
              <a:t>The Technology Guide on the RI NGSA Portal website is your access point for all of the systems associated with NGSA. It is also where you can the link to download the SB, troubleshooting tips and information on minimum OS requirements. </a:t>
            </a:r>
          </a:p>
          <a:p>
            <a:pPr defTabSz="1023755">
              <a:defRPr/>
            </a:pPr>
            <a:endParaRPr lang="en-US" dirty="0">
              <a:latin typeface="+mn-lt"/>
              <a:ea typeface="ＭＳ Ｐゴシック" pitchFamily="-48" charset="-128"/>
              <a:cs typeface="Arial" panose="020B0604020202020204" pitchFamily="34" charset="0"/>
            </a:endParaRPr>
          </a:p>
          <a:p>
            <a:pPr defTabSz="1023755">
              <a:defRPr/>
            </a:pPr>
            <a:endParaRPr lang="en-US" dirty="0">
              <a:latin typeface="+mn-lt"/>
              <a:ea typeface="ＭＳ Ｐゴシック" pitchFamily="-48" charset="-128"/>
              <a:cs typeface="Arial" panose="020B0604020202020204" pitchFamily="34" charset="0"/>
            </a:endParaRPr>
          </a:p>
          <a:p>
            <a:pPr defTabSz="1023755">
              <a:defRPr/>
            </a:pPr>
            <a:endParaRPr lang="en-US" dirty="0">
              <a:latin typeface="+mn-lt"/>
              <a:ea typeface="ＭＳ Ｐゴシック" pitchFamily="-48" charset="-128"/>
              <a:cs typeface="Arial" panose="020B0604020202020204" pitchFamily="34" charset="0"/>
            </a:endParaRPr>
          </a:p>
          <a:p>
            <a:pPr defTabSz="1023755">
              <a:defRPr/>
            </a:pPr>
            <a:r>
              <a:rPr lang="en-US" dirty="0">
                <a:latin typeface="+mn-lt"/>
                <a:ea typeface="ＭＳ Ｐゴシック" pitchFamily="-48" charset="-128"/>
                <a:cs typeface="Arial" panose="020B0604020202020204" pitchFamily="34" charset="0"/>
              </a:rPr>
              <a:t>As noted here and in the Test Coordinator Manual, test administrators and students both must have computers/devices with internet capability in order to access the Test Delivery System through their separate interfaces. While test administrators may have access to a cell phone in case of a testing irregularity and needing to contact the test coordinator, students are forbidden from having cell phones at all during testing.</a:t>
            </a:r>
          </a:p>
        </p:txBody>
      </p:sp>
      <p:sp>
        <p:nvSpPr>
          <p:cNvPr id="4" name="Slide Number Placeholder 3"/>
          <p:cNvSpPr>
            <a:spLocks noGrp="1"/>
          </p:cNvSpPr>
          <p:nvPr>
            <p:ph type="sldNum" sz="quarter" idx="5"/>
          </p:nvPr>
        </p:nvSpPr>
        <p:spPr/>
        <p:txBody>
          <a:bodyPr/>
          <a:lstStyle/>
          <a:p>
            <a:fld id="{1B1EE4EA-DBE0-416C-B89B-16B4863E4EC5}" type="slidenum">
              <a:rPr lang="en-US" smtClean="0"/>
              <a:t>21</a:t>
            </a:fld>
            <a:endParaRPr lang="en-US"/>
          </a:p>
        </p:txBody>
      </p:sp>
    </p:spTree>
    <p:extLst>
      <p:ext uri="{BB962C8B-B14F-4D97-AF65-F5344CB8AC3E}">
        <p14:creationId xmlns:p14="http://schemas.microsoft.com/office/powerpoint/2010/main" val="20994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2</a:t>
            </a:fld>
            <a:endParaRPr lang="en-US"/>
          </a:p>
        </p:txBody>
      </p:sp>
    </p:spTree>
    <p:extLst>
      <p:ext uri="{BB962C8B-B14F-4D97-AF65-F5344CB8AC3E}">
        <p14:creationId xmlns:p14="http://schemas.microsoft.com/office/powerpoint/2010/main" val="1696656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for questions on Preparing for NGSA before moving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TIDE is the online system used to manage student information in preparation for testing – ordering paper materials, updating students’ accommodations,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22</a:t>
            </a:fld>
            <a:endParaRPr lang="en-US"/>
          </a:p>
        </p:txBody>
      </p:sp>
    </p:spTree>
    <p:extLst>
      <p:ext uri="{BB962C8B-B14F-4D97-AF65-F5344CB8AC3E}">
        <p14:creationId xmlns:p14="http://schemas.microsoft.com/office/powerpoint/2010/main" val="242577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TIDE is the online system used to manage student information in preparation for testing – ordering paper materials, updating students’ accommodations, etc.</a:t>
            </a:r>
          </a:p>
          <a:p>
            <a:endParaRPr lang="en-US" dirty="0"/>
          </a:p>
          <a:p>
            <a:r>
              <a:rPr lang="en-US" dirty="0"/>
              <a:t>NGSA TIDE is one of several systems all linked together through a single-sign-on: the Reporting system, the test delivery system, the data entry interface,</a:t>
            </a:r>
          </a:p>
          <a:p>
            <a:endParaRPr lang="en-US" dirty="0"/>
          </a:p>
          <a:p>
            <a:r>
              <a:rPr lang="en-US" dirty="0"/>
              <a:t>High school and district test coordinators – please note that while College Board also uses a TIDE system, it is completely separate from NGSA TIDE. </a:t>
            </a:r>
          </a:p>
          <a:p>
            <a:endParaRPr lang="en-US" dirty="0"/>
          </a:p>
          <a:p>
            <a:r>
              <a:rPr lang="en-US" dirty="0"/>
              <a:t>RIDE -&gt;DTC -&gt;</a:t>
            </a:r>
            <a:r>
              <a:rPr lang="en-US" dirty="0" err="1"/>
              <a:t>STC</a:t>
            </a:r>
            <a:r>
              <a:rPr lang="en-US" dirty="0"/>
              <a:t> -&gt; can add or remove users. It’s important to keep users updated. </a:t>
            </a:r>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23</a:t>
            </a:fld>
            <a:endParaRPr lang="en-US"/>
          </a:p>
        </p:txBody>
      </p:sp>
    </p:spTree>
    <p:extLst>
      <p:ext uri="{BB962C8B-B14F-4D97-AF65-F5344CB8AC3E}">
        <p14:creationId xmlns:p14="http://schemas.microsoft.com/office/powerpoint/2010/main" val="300808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TC Franklin Gothic Std Bk Cd"/>
                <a:ea typeface="ＭＳ Ｐゴシック" pitchFamily="-48" charset="-128"/>
                <a:cs typeface="ＭＳ Ｐゴシック"/>
              </a:rPr>
              <a:t>Your TIDE account has a role that you will see when you sign in.</a:t>
            </a:r>
          </a:p>
          <a:p>
            <a:r>
              <a:rPr lang="en-US" dirty="0">
                <a:latin typeface="ITC Franklin Gothic Std Bk Cd"/>
                <a:ea typeface="ＭＳ Ｐゴシック" pitchFamily="-48" charset="-128"/>
                <a:cs typeface="ＭＳ Ｐゴシック"/>
              </a:rPr>
              <a:t>DA= District Administrator (DTC)</a:t>
            </a:r>
          </a:p>
          <a:p>
            <a:r>
              <a:rPr lang="en-US" dirty="0">
                <a:latin typeface="ITC Franklin Gothic Std Bk Cd"/>
                <a:ea typeface="ＭＳ Ｐゴシック" pitchFamily="-48" charset="-128"/>
                <a:cs typeface="ＭＳ Ｐゴシック"/>
              </a:rPr>
              <a:t>SC= School Test Coordinator</a:t>
            </a:r>
          </a:p>
          <a:p>
            <a:r>
              <a:rPr lang="en-US" dirty="0" err="1">
                <a:latin typeface="ITC Franklin Gothic Std Bk Cd"/>
                <a:ea typeface="ＭＳ Ｐゴシック" pitchFamily="-48" charset="-128"/>
                <a:cs typeface="ＭＳ Ｐゴシック"/>
              </a:rPr>
              <a:t>TE</a:t>
            </a:r>
            <a:r>
              <a:rPr lang="en-US" dirty="0">
                <a:latin typeface="ITC Franklin Gothic Std Bk Cd"/>
                <a:ea typeface="ＭＳ Ｐゴシック" pitchFamily="-48" charset="-128"/>
                <a:cs typeface="ＭＳ Ｐゴシック"/>
              </a:rPr>
              <a:t>= Teacher, could be anyone who will administer a test (Any TA)</a:t>
            </a:r>
          </a:p>
          <a:p>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Go through each row of the table</a:t>
            </a:r>
          </a:p>
          <a:p>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In addition to limiting tasks, your role limits what you can access in TIDE. For example, a district-level user can work with data pertaining to that district, and a school-level user can work with data pertaining to that school. </a:t>
            </a:r>
          </a:p>
          <a:p>
            <a:endParaRPr lang="en-US" i="0"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fld id="{1B1EE4EA-DBE0-416C-B89B-16B4863E4EC5}" type="slidenum">
              <a:rPr lang="en-US" smtClean="0"/>
              <a:t>24</a:t>
            </a:fld>
            <a:endParaRPr lang="en-US"/>
          </a:p>
        </p:txBody>
      </p:sp>
    </p:spTree>
    <p:extLst>
      <p:ext uri="{BB962C8B-B14F-4D97-AF65-F5344CB8AC3E}">
        <p14:creationId xmlns:p14="http://schemas.microsoft.com/office/powerpoint/2010/main" val="2100216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accounts are rolled over annually. Each year, users need to reset their password to reactivate your account. If you haven’t done that already this year, you’ll need to do that now before we continue.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new user, you will receive an email to set up their account and PW.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 through steps. Assist audience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25</a:t>
            </a:fld>
            <a:endParaRPr lang="en-US"/>
          </a:p>
        </p:txBody>
      </p:sp>
    </p:spTree>
    <p:extLst>
      <p:ext uri="{BB962C8B-B14F-4D97-AF65-F5344CB8AC3E}">
        <p14:creationId xmlns:p14="http://schemas.microsoft.com/office/powerpoint/2010/main" val="257973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steps and log into TIDE (Log in as DA role)</a:t>
            </a:r>
          </a:p>
          <a:p>
            <a:endParaRPr lang="en-US" dirty="0"/>
          </a:p>
          <a:p>
            <a:r>
              <a:rPr lang="en-US" dirty="0"/>
              <a:t>Pause to let participants log into their account and troubleshoot if needed. </a:t>
            </a:r>
          </a:p>
        </p:txBody>
      </p:sp>
      <p:sp>
        <p:nvSpPr>
          <p:cNvPr id="4" name="Slide Number Placeholder 3"/>
          <p:cNvSpPr>
            <a:spLocks noGrp="1"/>
          </p:cNvSpPr>
          <p:nvPr>
            <p:ph type="sldNum" sz="quarter" idx="5"/>
          </p:nvPr>
        </p:nvSpPr>
        <p:spPr/>
        <p:txBody>
          <a:bodyPr/>
          <a:lstStyle/>
          <a:p>
            <a:fld id="{1B1EE4EA-DBE0-416C-B89B-16B4863E4EC5}" type="slidenum">
              <a:rPr lang="en-US" smtClean="0"/>
              <a:t>26</a:t>
            </a:fld>
            <a:endParaRPr lang="en-US"/>
          </a:p>
        </p:txBody>
      </p:sp>
    </p:spTree>
    <p:extLst>
      <p:ext uri="{BB962C8B-B14F-4D97-AF65-F5344CB8AC3E}">
        <p14:creationId xmlns:p14="http://schemas.microsoft.com/office/powerpoint/2010/main" val="1303015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3755">
              <a:defRPr/>
            </a:pPr>
            <a:r>
              <a:rPr lang="en-US" dirty="0">
                <a:latin typeface="+mn-lt"/>
              </a:rPr>
              <a:t>When you login, you will see that the NGSA TIDE User Dashboard is organized into three columns: Preparing for Testing, Administering Tests and After Testing. The tasks available to you in each column will vary depending by your user role – I am logged in as a DA (point out in upper right corner) </a:t>
            </a:r>
          </a:p>
          <a:p>
            <a:pPr defTabSz="1023755">
              <a:defRPr/>
            </a:pPr>
            <a:endParaRPr lang="en-US" dirty="0">
              <a:latin typeface="+mn-lt"/>
            </a:endParaRPr>
          </a:p>
          <a:p>
            <a:pPr defTabSz="1023755">
              <a:defRPr/>
            </a:pPr>
            <a:r>
              <a:rPr lang="en-US" baseline="0" dirty="0">
                <a:latin typeface="+mn-lt"/>
                <a:cs typeface="Arial" panose="020B0604020202020204" pitchFamily="34" charset="0"/>
              </a:rPr>
              <a:t>After logging in, the user is free to navigate between systems. In the top left of any CAI system, you’ll see a dropdown menu. This menu will initially show you the system you are in. You can click on the dropdown and select the linked system you wish to navigate to. </a:t>
            </a:r>
          </a:p>
          <a:p>
            <a:pPr defTabSz="1023755">
              <a:defRPr/>
            </a:pPr>
            <a:endParaRPr lang="en-US" baseline="0" dirty="0">
              <a:latin typeface="+mn-lt"/>
              <a:cs typeface="Arial" panose="020B0604020202020204" pitchFamily="34" charset="0"/>
            </a:endParaRPr>
          </a:p>
          <a:p>
            <a:pPr defTabSz="1023755">
              <a:defRPr/>
            </a:pPr>
            <a:r>
              <a:rPr lang="en-US" baseline="0" dirty="0">
                <a:latin typeface="+mn-lt"/>
                <a:cs typeface="Arial" panose="020B0604020202020204" pitchFamily="34" charset="0"/>
              </a:rPr>
              <a:t>For today, we will focus on preparing for and administering tests. </a:t>
            </a:r>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1B1EE4EA-DBE0-416C-B89B-16B4863E4EC5}" type="slidenum">
              <a:rPr lang="en-US" smtClean="0"/>
              <a:t>27</a:t>
            </a:fld>
            <a:endParaRPr lang="en-US"/>
          </a:p>
        </p:txBody>
      </p:sp>
    </p:spTree>
    <p:extLst>
      <p:ext uri="{BB962C8B-B14F-4D97-AF65-F5344CB8AC3E}">
        <p14:creationId xmlns:p14="http://schemas.microsoft.com/office/powerpoint/2010/main" val="94580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mn-lt"/>
                <a:cs typeface="Arial" panose="020B0604020202020204" pitchFamily="34" charset="0"/>
              </a:rPr>
              <a:t>We’ll start by discussing important tasks to complete in TIDE prior to the testing window</a:t>
            </a:r>
          </a:p>
        </p:txBody>
      </p:sp>
      <p:sp>
        <p:nvSpPr>
          <p:cNvPr id="4" name="Slide Number Placeholder 3"/>
          <p:cNvSpPr>
            <a:spLocks noGrp="1"/>
          </p:cNvSpPr>
          <p:nvPr>
            <p:ph type="sldNum" sz="quarter" idx="5"/>
          </p:nvPr>
        </p:nvSpPr>
        <p:spPr/>
        <p:txBody>
          <a:bodyPr/>
          <a:lstStyle/>
          <a:p>
            <a:fld id="{1B1EE4EA-DBE0-416C-B89B-16B4863E4EC5}" type="slidenum">
              <a:rPr lang="en-US" smtClean="0"/>
              <a:t>28</a:t>
            </a:fld>
            <a:endParaRPr lang="en-US"/>
          </a:p>
        </p:txBody>
      </p:sp>
    </p:spTree>
    <p:extLst>
      <p:ext uri="{BB962C8B-B14F-4D97-AF65-F5344CB8AC3E}">
        <p14:creationId xmlns:p14="http://schemas.microsoft.com/office/powerpoint/2010/main" val="282975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keep your users up to date. Make sure any old users are deleted, and all new users that will be administering TIDE or accessing results in CRS are added. </a:t>
            </a:r>
          </a:p>
          <a:p>
            <a:endParaRPr lang="en-US" dirty="0"/>
          </a:p>
          <a:p>
            <a:r>
              <a:rPr lang="en-US" dirty="0"/>
              <a:t>Walk through the steps in TIDE. Have users navigate on their own but ask they don’t take any actions. </a:t>
            </a:r>
          </a:p>
        </p:txBody>
      </p:sp>
      <p:sp>
        <p:nvSpPr>
          <p:cNvPr id="4" name="Slide Number Placeholder 3"/>
          <p:cNvSpPr>
            <a:spLocks noGrp="1"/>
          </p:cNvSpPr>
          <p:nvPr>
            <p:ph type="sldNum" sz="quarter" idx="5"/>
          </p:nvPr>
        </p:nvSpPr>
        <p:spPr/>
        <p:txBody>
          <a:bodyPr/>
          <a:lstStyle/>
          <a:p>
            <a:fld id="{1B1EE4EA-DBE0-416C-B89B-16B4863E4EC5}" type="slidenum">
              <a:rPr lang="en-US" smtClean="0"/>
              <a:t>29</a:t>
            </a:fld>
            <a:endParaRPr lang="en-US"/>
          </a:p>
        </p:txBody>
      </p:sp>
    </p:spTree>
    <p:extLst>
      <p:ext uri="{BB962C8B-B14F-4D97-AF65-F5344CB8AC3E}">
        <p14:creationId xmlns:p14="http://schemas.microsoft.com/office/powerpoint/2010/main" val="214142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Users screen, show how the breadcrumb trail can be used to navigate back to different sections. Go back to the dashboard and expand View students. </a:t>
            </a:r>
          </a:p>
          <a:p>
            <a:endParaRPr lang="en-US" dirty="0"/>
          </a:p>
          <a:p>
            <a:r>
              <a:rPr lang="en-US" dirty="0"/>
              <a:t>In TIDE there are two ways to locate students: </a:t>
            </a:r>
          </a:p>
          <a:p>
            <a:pPr lvl="1"/>
            <a:r>
              <a:rPr lang="en-US" dirty="0"/>
              <a:t>1) You can use the Search by SSID field that’s found on every page in the top corner. Note that SSID is the same as SASID – state-assigned student identifier.</a:t>
            </a:r>
          </a:p>
          <a:p>
            <a:pPr lvl="1"/>
            <a:r>
              <a:rPr lang="en-US" dirty="0"/>
              <a:t>2) (especially if you are looking for multiple students) You can use View/Edit/Export Students form to search for specific subsets: for example, this screenshot shows the user searching for all 5</a:t>
            </a:r>
            <a:r>
              <a:rPr lang="en-US" baseline="30000" dirty="0"/>
              <a:t>th</a:t>
            </a:r>
            <a:r>
              <a:rPr lang="en-US" dirty="0"/>
              <a:t> Grade Braille students in the demo district to make sure they order enough paper booklets for all students. </a:t>
            </a:r>
          </a:p>
          <a:p>
            <a:endParaRPr lang="en-US" dirty="0"/>
          </a:p>
          <a:p>
            <a:r>
              <a:rPr lang="en-US" dirty="0"/>
              <a:t>Once you have located the student, you can review their information, or edit specific sections of their record (more on that on the next slide)</a:t>
            </a:r>
          </a:p>
          <a:p>
            <a:endParaRPr lang="en-US" dirty="0"/>
          </a:p>
          <a:p>
            <a:r>
              <a:rPr lang="en-US" dirty="0"/>
              <a:t>Pause and have audience navigate on their own. </a:t>
            </a:r>
          </a:p>
        </p:txBody>
      </p:sp>
      <p:sp>
        <p:nvSpPr>
          <p:cNvPr id="4" name="Slide Number Placeholder 3"/>
          <p:cNvSpPr>
            <a:spLocks noGrp="1"/>
          </p:cNvSpPr>
          <p:nvPr>
            <p:ph type="sldNum" sz="quarter" idx="5"/>
          </p:nvPr>
        </p:nvSpPr>
        <p:spPr/>
        <p:txBody>
          <a:bodyPr/>
          <a:lstStyle/>
          <a:p>
            <a:fld id="{1B1EE4EA-DBE0-416C-B89B-16B4863E4EC5}" type="slidenum">
              <a:rPr lang="en-US" smtClean="0"/>
              <a:t>31</a:t>
            </a:fld>
            <a:endParaRPr lang="en-US"/>
          </a:p>
        </p:txBody>
      </p:sp>
    </p:spTree>
    <p:extLst>
      <p:ext uri="{BB962C8B-B14F-4D97-AF65-F5344CB8AC3E}">
        <p14:creationId xmlns:p14="http://schemas.microsoft.com/office/powerpoint/2010/main" val="75412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Student Test Settings Process is the process of setting certain accessibility features and accommodations on for students to ensure that embedded test supports are present when the student takes the test in TDS. It also ensures that students who need a paper format are eligible for it. (Reference the earlier slide and the importance of doing this EARLY)</a:t>
            </a:r>
          </a:p>
          <a:p>
            <a:endParaRPr lang="en-US" sz="1100" dirty="0"/>
          </a:p>
          <a:p>
            <a:r>
              <a:rPr lang="en-US" sz="1100" dirty="0"/>
              <a:t>There are 4 categories of test settings and tools:</a:t>
            </a:r>
          </a:p>
          <a:p>
            <a:r>
              <a:rPr lang="en-US" sz="1100" dirty="0"/>
              <a:t>(walk through each on the slide)</a:t>
            </a:r>
          </a:p>
          <a:p>
            <a:endParaRPr lang="en-US" sz="1100" dirty="0"/>
          </a:p>
          <a:p>
            <a:r>
              <a:rPr lang="en-US" sz="1100" dirty="0"/>
              <a:t>Accommodations are only available for students with that documented in their </a:t>
            </a:r>
            <a:r>
              <a:rPr lang="en-US" sz="1100" dirty="0" err="1"/>
              <a:t>IEP</a:t>
            </a:r>
            <a:r>
              <a:rPr lang="en-US" sz="1100" dirty="0"/>
              <a:t>/504 plan. Accessibility features are available for any student, but – like accommodations – should be documented as something that meets a specific need and should be something the student the student is used to.  </a:t>
            </a:r>
          </a:p>
          <a:p>
            <a:endParaRPr lang="en-US" sz="1100" dirty="0"/>
          </a:p>
          <a:p>
            <a:r>
              <a:rPr lang="en-US" sz="1100" dirty="0"/>
              <a:t>(Have audience go to View Test Settings and Tools, and search for Demo district 9999). Select a school, and click on a student. Expand each Accom/Access section and review the functionality, options. Click cancel</a:t>
            </a:r>
          </a:p>
          <a:p>
            <a:endParaRPr lang="en-US" sz="1100" dirty="0"/>
          </a:p>
        </p:txBody>
      </p:sp>
      <p:sp>
        <p:nvSpPr>
          <p:cNvPr id="4" name="Slide Number Placeholder 3"/>
          <p:cNvSpPr>
            <a:spLocks noGrp="1"/>
          </p:cNvSpPr>
          <p:nvPr>
            <p:ph type="sldNum" sz="quarter" idx="5"/>
          </p:nvPr>
        </p:nvSpPr>
        <p:spPr/>
        <p:txBody>
          <a:bodyPr/>
          <a:lstStyle/>
          <a:p>
            <a:fld id="{1B1EE4EA-DBE0-416C-B89B-16B4863E4EC5}" type="slidenum">
              <a:rPr lang="en-US" smtClean="0"/>
              <a:t>32</a:t>
            </a:fld>
            <a:endParaRPr lang="en-US"/>
          </a:p>
        </p:txBody>
      </p:sp>
    </p:spTree>
    <p:extLst>
      <p:ext uri="{BB962C8B-B14F-4D97-AF65-F5344CB8AC3E}">
        <p14:creationId xmlns:p14="http://schemas.microsoft.com/office/powerpoint/2010/main" val="351605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training is to provide information to test coordinators about the preparation, policies, and administration of NGSA to support you as prepare for and administer the test this year.</a:t>
            </a:r>
          </a:p>
          <a:p>
            <a:endParaRPr lang="en-US" dirty="0"/>
          </a:p>
          <a:p>
            <a:r>
              <a:rPr lang="en-US" dirty="0"/>
              <a:t>By the end of this training, we intend for participants to have a better understanding of NGSA policies and procedures, how to prepare for NGSA, and how to administer the test using CAI systems (TIDE &amp; TDS).</a:t>
            </a:r>
          </a:p>
          <a:p>
            <a:endParaRPr lang="en-US" dirty="0"/>
          </a:p>
          <a:p>
            <a:r>
              <a:rPr lang="en-US" dirty="0"/>
              <a:t>There will be a lot of information to cover in a relatively short amount of time, and so we fully expect there to be questions during (and even after) this training. We will post this presentation deck and a recording to the RI NGSA Portal for anyone to reference later on, as well.  There will also be a brief TIDE refresher in early April for anyone that is interested. </a:t>
            </a:r>
          </a:p>
          <a:p>
            <a:endParaRPr lang="en-US" dirty="0"/>
          </a:p>
          <a:p>
            <a:r>
              <a:rPr lang="en-US" dirty="0"/>
              <a:t>Finally, this will be interactive. We will have activities and discussions along the way, and feel free to stop us with questions as we go. We will be doing live demonstrations and asking to log into your own accounts to practice and replicate what we’ll be showing. So have your laptops ready!</a:t>
            </a:r>
          </a:p>
          <a:p>
            <a:endParaRPr lang="en-US" dirty="0"/>
          </a:p>
          <a:p>
            <a:r>
              <a:rPr lang="en-US" dirty="0"/>
              <a:t>We have scheduled breaks throughout, but feel free to take your own breaks as necessary.</a:t>
            </a:r>
          </a:p>
        </p:txBody>
      </p:sp>
      <p:sp>
        <p:nvSpPr>
          <p:cNvPr id="4" name="Slide Number Placeholder 3"/>
          <p:cNvSpPr>
            <a:spLocks noGrp="1"/>
          </p:cNvSpPr>
          <p:nvPr>
            <p:ph type="sldNum" sz="quarter" idx="5"/>
          </p:nvPr>
        </p:nvSpPr>
        <p:spPr/>
        <p:txBody>
          <a:bodyPr/>
          <a:lstStyle/>
          <a:p>
            <a:fld id="{1B1EE4EA-DBE0-416C-B89B-16B4863E4EC5}" type="slidenum">
              <a:rPr lang="en-US" smtClean="0"/>
              <a:t>3</a:t>
            </a:fld>
            <a:endParaRPr lang="en-US"/>
          </a:p>
        </p:txBody>
      </p:sp>
    </p:spTree>
    <p:extLst>
      <p:ext uri="{BB962C8B-B14F-4D97-AF65-F5344CB8AC3E}">
        <p14:creationId xmlns:p14="http://schemas.microsoft.com/office/powerpoint/2010/main" val="2255082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A helpful tip to verify student accommodations and accessibility features in TIDE is to use the use the print a “student settings and tools report” prior to test administration (see the NGSA TIDE User Guide).  </a:t>
            </a:r>
          </a:p>
          <a:p>
            <a:pPr defTabSz="931774">
              <a:defRPr/>
            </a:pPr>
            <a:endParaRPr lang="en-US" altLang="en-US" dirty="0"/>
          </a:p>
          <a:p>
            <a:pPr defTabSz="931774">
              <a:defRPr/>
            </a:pPr>
            <a:r>
              <a:rPr lang="en-US" altLang="en-US" dirty="0"/>
              <a:t>This can help both test coordinators prior to testing, and test administrators on the day of testing as they’ll have a quick reference for confirming student test settings through the TA Interface. </a:t>
            </a:r>
          </a:p>
          <a:p>
            <a:pPr defTabSz="931774">
              <a:defRPr/>
            </a:pPr>
            <a:r>
              <a:rPr lang="en-US" altLang="en-US" dirty="0"/>
              <a:t>At least two weeks prior to testing, the Test Administrators should verify student settings and provide any corrections before testing begins.</a:t>
            </a:r>
          </a:p>
          <a:p>
            <a:pPr defTabSz="931774">
              <a:defRPr/>
            </a:pPr>
            <a:endParaRPr lang="en-US" altLang="en-US" dirty="0"/>
          </a:p>
          <a:p>
            <a:pPr defTabSz="931774">
              <a:defRPr/>
            </a:pPr>
            <a:endParaRPr lang="en-US" alt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33</a:t>
            </a:fld>
            <a:endParaRPr lang="en-US"/>
          </a:p>
        </p:txBody>
      </p:sp>
    </p:spTree>
    <p:extLst>
      <p:ext uri="{BB962C8B-B14F-4D97-AF65-F5344CB8AC3E}">
        <p14:creationId xmlns:p14="http://schemas.microsoft.com/office/powerpoint/2010/main" val="629750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users 5 minutes to complete. Circulate and provide help if needed. </a:t>
            </a:r>
          </a:p>
        </p:txBody>
      </p:sp>
      <p:sp>
        <p:nvSpPr>
          <p:cNvPr id="4" name="Slide Number Placeholder 3"/>
          <p:cNvSpPr>
            <a:spLocks noGrp="1"/>
          </p:cNvSpPr>
          <p:nvPr>
            <p:ph type="sldNum" sz="quarter" idx="5"/>
          </p:nvPr>
        </p:nvSpPr>
        <p:spPr/>
        <p:txBody>
          <a:bodyPr/>
          <a:lstStyle/>
          <a:p>
            <a:fld id="{1B1EE4EA-DBE0-416C-B89B-16B4863E4EC5}" type="slidenum">
              <a:rPr lang="en-US" smtClean="0"/>
              <a:t>34</a:t>
            </a:fld>
            <a:endParaRPr lang="en-US"/>
          </a:p>
        </p:txBody>
      </p:sp>
    </p:spTree>
    <p:extLst>
      <p:ext uri="{BB962C8B-B14F-4D97-AF65-F5344CB8AC3E}">
        <p14:creationId xmlns:p14="http://schemas.microsoft.com/office/powerpoint/2010/main" val="54366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window for ordering paper testing materials opens March 11.  District test coordinators submit the materials orders for a particular school or the entire district within the Preparing for Testing section, and the “Orders” task. This section is currently gray in TIDE since the order window has not yet opened.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three paper test forms available for NGSA.  Please note that Spanish does not have a separate paper test form – Spanish paper tests use the “print-on-demand” feature. These students simply need to have the presentation in their profile set to Spanish in TIDE, so that the test items are translated into Spanish. We’ll cover print-on-demand in more detail on a later slide.</a:t>
            </a:r>
            <a:endParaRPr lang="en-US" dirty="0"/>
          </a:p>
          <a:p>
            <a:endParaRPr lang="en-US" dirty="0"/>
          </a:p>
          <a:p>
            <a:r>
              <a:rPr lang="en-US" dirty="0"/>
              <a:t>The screenshots on this slide show an example of an order form interface (bottom of the slide), and also the shipping contact information window (bottom right).  As a reminder, manuals are not printed for NGSA – only student testing materials can be ordered.</a:t>
            </a:r>
          </a:p>
          <a:p>
            <a:endParaRPr lang="en-US" dirty="0"/>
          </a:p>
          <a:p>
            <a:r>
              <a:rPr lang="en-US" dirty="0"/>
              <a:t>NOTE: We will Zoom the images on the screen so users can see the information that is required. Emphasize that users will NOT be able to see this information UNTIL MARCH 11.</a:t>
            </a:r>
          </a:p>
        </p:txBody>
      </p:sp>
      <p:sp>
        <p:nvSpPr>
          <p:cNvPr id="4" name="Slide Number Placeholder 3"/>
          <p:cNvSpPr>
            <a:spLocks noGrp="1"/>
          </p:cNvSpPr>
          <p:nvPr>
            <p:ph type="sldNum" sz="quarter" idx="5"/>
          </p:nvPr>
        </p:nvSpPr>
        <p:spPr/>
        <p:txBody>
          <a:bodyPr/>
          <a:lstStyle/>
          <a:p>
            <a:fld id="{1B1EE4EA-DBE0-416C-B89B-16B4863E4EC5}" type="slidenum">
              <a:rPr lang="en-US" smtClean="0"/>
              <a:t>35</a:t>
            </a:fld>
            <a:endParaRPr lang="en-US"/>
          </a:p>
        </p:txBody>
      </p:sp>
    </p:spTree>
    <p:extLst>
      <p:ext uri="{BB962C8B-B14F-4D97-AF65-F5344CB8AC3E}">
        <p14:creationId xmlns:p14="http://schemas.microsoft.com/office/powerpoint/2010/main" val="3248625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36</a:t>
            </a:fld>
            <a:endParaRPr lang="en-US"/>
          </a:p>
        </p:txBody>
      </p:sp>
    </p:spTree>
    <p:extLst>
      <p:ext uri="{BB962C8B-B14F-4D97-AF65-F5344CB8AC3E}">
        <p14:creationId xmlns:p14="http://schemas.microsoft.com/office/powerpoint/2010/main" val="4239016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viewing order history, as a district test coordinator, you can click on a specific order to expand and view the order details. An example of the view order history screen is pictured here.</a:t>
            </a:r>
          </a:p>
          <a:p>
            <a:endParaRPr lang="en-US" dirty="0"/>
          </a:p>
          <a:p>
            <a:r>
              <a:rPr lang="en-US" dirty="0"/>
              <a:t>(Zoom in so audience can see images)</a:t>
            </a:r>
          </a:p>
        </p:txBody>
      </p:sp>
      <p:sp>
        <p:nvSpPr>
          <p:cNvPr id="4" name="Slide Number Placeholder 3"/>
          <p:cNvSpPr>
            <a:spLocks noGrp="1"/>
          </p:cNvSpPr>
          <p:nvPr>
            <p:ph type="sldNum" sz="quarter" idx="5"/>
          </p:nvPr>
        </p:nvSpPr>
        <p:spPr/>
        <p:txBody>
          <a:bodyPr/>
          <a:lstStyle/>
          <a:p>
            <a:fld id="{1B1EE4EA-DBE0-416C-B89B-16B4863E4EC5}" type="slidenum">
              <a:rPr lang="en-US" smtClean="0"/>
              <a:t>37</a:t>
            </a:fld>
            <a:endParaRPr lang="en-US"/>
          </a:p>
        </p:txBody>
      </p:sp>
    </p:spTree>
    <p:extLst>
      <p:ext uri="{BB962C8B-B14F-4D97-AF65-F5344CB8AC3E}">
        <p14:creationId xmlns:p14="http://schemas.microsoft.com/office/powerpoint/2010/main" val="41552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NGSA does not have a paper test booklet in Spanish.  For students with an IEP/504 plan with a paper accommodation for state assessments, whose presentation is set to Spanish, you would use the “print-on-demand” accommodation so the test could be printed in Spanish. They would also need to scribe accommodation set to Yes.  </a:t>
            </a:r>
          </a:p>
          <a:p>
            <a:endParaRPr lang="en-US" dirty="0"/>
          </a:p>
          <a:p>
            <a:r>
              <a:rPr lang="en-US" dirty="0"/>
              <a:t>The administration procedure is documented in the Accommodations and Accessibility Features Manual (Appendix J). In brief, the student would login normally to the Test Delivery System (TDS), with the Spanish language version, and then the test administrator would print items individually for the student to complete on paper. </a:t>
            </a:r>
          </a:p>
          <a:p>
            <a:endParaRPr lang="en-US" dirty="0"/>
          </a:p>
          <a:p>
            <a:r>
              <a:rPr lang="en-US" dirty="0"/>
              <a:t>The test administrator – as a scribe – would then enter the student’s responses into the TDS while it is still logged in, exactly as the student indicated on paper. </a:t>
            </a:r>
          </a:p>
        </p:txBody>
      </p:sp>
      <p:sp>
        <p:nvSpPr>
          <p:cNvPr id="4" name="Slide Number Placeholder 3"/>
          <p:cNvSpPr>
            <a:spLocks noGrp="1"/>
          </p:cNvSpPr>
          <p:nvPr>
            <p:ph type="sldNum" sz="quarter" idx="5"/>
          </p:nvPr>
        </p:nvSpPr>
        <p:spPr/>
        <p:txBody>
          <a:bodyPr/>
          <a:lstStyle/>
          <a:p>
            <a:fld id="{1B1EE4EA-DBE0-416C-B89B-16B4863E4EC5}" type="slidenum">
              <a:rPr lang="en-US" smtClean="0"/>
              <a:t>38</a:t>
            </a:fld>
            <a:endParaRPr lang="en-US"/>
          </a:p>
        </p:txBody>
      </p:sp>
    </p:spTree>
    <p:extLst>
      <p:ext uri="{BB962C8B-B14F-4D97-AF65-F5344CB8AC3E}">
        <p14:creationId xmlns:p14="http://schemas.microsoft.com/office/powerpoint/2010/main" val="3503776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around for an issue with Google. They should provide these directions to their tech coordinators and walk through these steps on every device that will be used for students with Spanish TTS</a:t>
            </a:r>
          </a:p>
        </p:txBody>
      </p:sp>
      <p:sp>
        <p:nvSpPr>
          <p:cNvPr id="4" name="Slide Number Placeholder 3"/>
          <p:cNvSpPr>
            <a:spLocks noGrp="1"/>
          </p:cNvSpPr>
          <p:nvPr>
            <p:ph type="sldNum" sz="quarter" idx="5"/>
          </p:nvPr>
        </p:nvSpPr>
        <p:spPr/>
        <p:txBody>
          <a:bodyPr/>
          <a:lstStyle/>
          <a:p>
            <a:fld id="{1B1EE4EA-DBE0-416C-B89B-16B4863E4EC5}" type="slidenum">
              <a:rPr lang="en-US" smtClean="0"/>
              <a:t>39</a:t>
            </a:fld>
            <a:endParaRPr lang="en-US"/>
          </a:p>
        </p:txBody>
      </p:sp>
    </p:spTree>
    <p:extLst>
      <p:ext uri="{BB962C8B-B14F-4D97-AF65-F5344CB8AC3E}">
        <p14:creationId xmlns:p14="http://schemas.microsoft.com/office/powerpoint/2010/main" val="306417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Rosters are optional for testing but are required after testing for teachers to be able to see their students’ scores. When teachers have students rostered to them, they are able to print test settings for the students in their roster and check them prior to the testing session.</a:t>
            </a:r>
          </a:p>
          <a:p>
            <a:endParaRPr lang="en-US" dirty="0"/>
          </a:p>
          <a:p>
            <a:r>
              <a:rPr lang="en-US" dirty="0"/>
              <a:t>Rostering is important so that teachers can access their students data in CRS after testing. If students are not rostered to a teacher, they will not be able to see detailed student results. </a:t>
            </a:r>
          </a:p>
          <a:p>
            <a:endParaRPr lang="en-US" dirty="0"/>
          </a:p>
          <a:p>
            <a:r>
              <a:rPr lang="en-US" dirty="0"/>
              <a:t>Rosters of any size can be created, but they should represent a grade, class, or caseload, etc. Having rosters of hundreds isn’t helpful, but having a roster of 2 also is not. Because of data rules, rosters of fewer than 10 students will not have detailed SEP level data available because the size is too small. </a:t>
            </a:r>
          </a:p>
          <a:p>
            <a:endParaRPr lang="en-US" dirty="0"/>
          </a:p>
          <a:p>
            <a:r>
              <a:rPr lang="en-US" dirty="0"/>
              <a:t>EMPHASIZE roster size and the importance of rosters in allowing teachers access to their student’s results. </a:t>
            </a:r>
          </a:p>
          <a:p>
            <a:endParaRPr lang="en-US" i="0" dirty="0"/>
          </a:p>
        </p:txBody>
      </p:sp>
      <p:sp>
        <p:nvSpPr>
          <p:cNvPr id="4" name="Slide Number Placeholder 3"/>
          <p:cNvSpPr>
            <a:spLocks noGrp="1"/>
          </p:cNvSpPr>
          <p:nvPr>
            <p:ph type="sldNum" sz="quarter" idx="5"/>
          </p:nvPr>
        </p:nvSpPr>
        <p:spPr/>
        <p:txBody>
          <a:bodyPr/>
          <a:lstStyle/>
          <a:p>
            <a:fld id="{1B1EE4EA-DBE0-416C-B89B-16B4863E4EC5}" type="slidenum">
              <a:rPr lang="en-US" smtClean="0"/>
              <a:t>40</a:t>
            </a:fld>
            <a:endParaRPr lang="en-US"/>
          </a:p>
        </p:txBody>
      </p:sp>
    </p:spTree>
    <p:extLst>
      <p:ext uri="{BB962C8B-B14F-4D97-AF65-F5344CB8AC3E}">
        <p14:creationId xmlns:p14="http://schemas.microsoft.com/office/powerpoint/2010/main" val="793904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out the changes from last year – </a:t>
            </a:r>
            <a:r>
              <a:rPr lang="en-US" b="1"/>
              <a:t>student </a:t>
            </a:r>
            <a:endParaRPr lang="en-US" b="1" dirty="0"/>
          </a:p>
          <a:p>
            <a:endParaRPr lang="en-US" b="1" dirty="0"/>
          </a:p>
          <a:p>
            <a:r>
              <a:rPr lang="en-US" b="1" dirty="0"/>
              <a:t>*Log into TIDE and walk participants through what this looks like.</a:t>
            </a:r>
          </a:p>
        </p:txBody>
      </p:sp>
      <p:sp>
        <p:nvSpPr>
          <p:cNvPr id="4" name="Slide Number Placeholder 3"/>
          <p:cNvSpPr>
            <a:spLocks noGrp="1"/>
          </p:cNvSpPr>
          <p:nvPr>
            <p:ph type="sldNum" sz="quarter" idx="5"/>
          </p:nvPr>
        </p:nvSpPr>
        <p:spPr/>
        <p:txBody>
          <a:bodyPr/>
          <a:lstStyle/>
          <a:p>
            <a:fld id="{1B1EE4EA-DBE0-416C-B89B-16B4863E4EC5}" type="slidenum">
              <a:rPr lang="en-US" smtClean="0"/>
              <a:t>41</a:t>
            </a:fld>
            <a:endParaRPr lang="en-US"/>
          </a:p>
        </p:txBody>
      </p:sp>
    </p:spTree>
    <p:extLst>
      <p:ext uri="{BB962C8B-B14F-4D97-AF65-F5344CB8AC3E}">
        <p14:creationId xmlns:p14="http://schemas.microsoft.com/office/powerpoint/2010/main" val="3709839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users 5 minutes to complete. Circulate and provide help if needed. </a:t>
            </a:r>
          </a:p>
          <a:p>
            <a:endParaRPr lang="en-US" dirty="0"/>
          </a:p>
          <a:p>
            <a:r>
              <a:rPr lang="en-US" dirty="0"/>
              <a:t>Informal conversation on how many rosters they found? Did that surprise them? Can they set a goal for how many teachers they have using rosters this year? </a:t>
            </a:r>
          </a:p>
        </p:txBody>
      </p:sp>
      <p:sp>
        <p:nvSpPr>
          <p:cNvPr id="4" name="Slide Number Placeholder 3"/>
          <p:cNvSpPr>
            <a:spLocks noGrp="1"/>
          </p:cNvSpPr>
          <p:nvPr>
            <p:ph type="sldNum" sz="quarter" idx="5"/>
          </p:nvPr>
        </p:nvSpPr>
        <p:spPr/>
        <p:txBody>
          <a:bodyPr/>
          <a:lstStyle/>
          <a:p>
            <a:fld id="{1B1EE4EA-DBE0-416C-B89B-16B4863E4EC5}" type="slidenum">
              <a:rPr lang="en-US" smtClean="0"/>
              <a:t>43</a:t>
            </a:fld>
            <a:endParaRPr lang="en-US"/>
          </a:p>
        </p:txBody>
      </p:sp>
    </p:spTree>
    <p:extLst>
      <p:ext uri="{BB962C8B-B14F-4D97-AF65-F5344CB8AC3E}">
        <p14:creationId xmlns:p14="http://schemas.microsoft.com/office/powerpoint/2010/main" val="283562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agenda for today’s training.  </a:t>
            </a:r>
          </a:p>
          <a:p>
            <a:endParaRPr lang="en-US" dirty="0"/>
          </a:p>
          <a:p>
            <a:r>
              <a:rPr lang="en-US" dirty="0"/>
              <a:t>Review agenda at a high level. We’ll cover all the acronyms throughout the afternoon!</a:t>
            </a:r>
          </a:p>
          <a:p>
            <a:endParaRPr lang="en-US" dirty="0"/>
          </a:p>
          <a:p>
            <a:r>
              <a:rPr lang="en-US" dirty="0"/>
              <a:t>We’ll finish with some helpful resources and have left time for one-on-one support and Q &amp; A.</a:t>
            </a:r>
          </a:p>
        </p:txBody>
      </p:sp>
      <p:sp>
        <p:nvSpPr>
          <p:cNvPr id="4" name="Slide Number Placeholder 3"/>
          <p:cNvSpPr>
            <a:spLocks noGrp="1"/>
          </p:cNvSpPr>
          <p:nvPr>
            <p:ph type="sldNum" sz="quarter" idx="5"/>
          </p:nvPr>
        </p:nvSpPr>
        <p:spPr/>
        <p:txBody>
          <a:bodyPr/>
          <a:lstStyle/>
          <a:p>
            <a:fld id="{1B1EE4EA-DBE0-416C-B89B-16B4863E4EC5}" type="slidenum">
              <a:rPr lang="en-US" smtClean="0"/>
              <a:t>4</a:t>
            </a:fld>
            <a:endParaRPr lang="en-US"/>
          </a:p>
        </p:txBody>
      </p:sp>
    </p:spTree>
    <p:extLst>
      <p:ext uri="{BB962C8B-B14F-4D97-AF65-F5344CB8AC3E}">
        <p14:creationId xmlns:p14="http://schemas.microsoft.com/office/powerpoint/2010/main" val="3218498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 on Preparing for Test section before moving on. </a:t>
            </a:r>
          </a:p>
          <a:p>
            <a:endParaRPr lang="en-US" dirty="0"/>
          </a:p>
          <a:p>
            <a:r>
              <a:rPr lang="en-US" dirty="0"/>
              <a:t>Call attention to the first dropdown –test tickets. We will be following the tasks in the order they appear in TIDE. </a:t>
            </a:r>
          </a:p>
        </p:txBody>
      </p:sp>
      <p:sp>
        <p:nvSpPr>
          <p:cNvPr id="4" name="Slide Number Placeholder 3"/>
          <p:cNvSpPr>
            <a:spLocks noGrp="1"/>
          </p:cNvSpPr>
          <p:nvPr>
            <p:ph type="sldNum" sz="quarter" idx="5"/>
          </p:nvPr>
        </p:nvSpPr>
        <p:spPr/>
        <p:txBody>
          <a:bodyPr/>
          <a:lstStyle/>
          <a:p>
            <a:fld id="{1B1EE4EA-DBE0-416C-B89B-16B4863E4EC5}" type="slidenum">
              <a:rPr lang="en-US" smtClean="0"/>
              <a:t>44</a:t>
            </a:fld>
            <a:endParaRPr lang="en-US"/>
          </a:p>
        </p:txBody>
      </p:sp>
    </p:spTree>
    <p:extLst>
      <p:ext uri="{BB962C8B-B14F-4D97-AF65-F5344CB8AC3E}">
        <p14:creationId xmlns:p14="http://schemas.microsoft.com/office/powerpoint/2010/main" val="3578066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tickets have the information students need to log into TDS (full name, ID) They can be printed by student list or roster list. And should be done prior to testing. </a:t>
            </a:r>
          </a:p>
          <a:p>
            <a:endParaRPr lang="en-US" dirty="0"/>
          </a:p>
          <a:p>
            <a:r>
              <a:rPr lang="en-US" dirty="0"/>
              <a:t>(Pause and have users navigate to the print testing tickets section)</a:t>
            </a:r>
          </a:p>
        </p:txBody>
      </p:sp>
      <p:sp>
        <p:nvSpPr>
          <p:cNvPr id="4" name="Slide Number Placeholder 3"/>
          <p:cNvSpPr>
            <a:spLocks noGrp="1"/>
          </p:cNvSpPr>
          <p:nvPr>
            <p:ph type="sldNum" sz="quarter" idx="5"/>
          </p:nvPr>
        </p:nvSpPr>
        <p:spPr/>
        <p:txBody>
          <a:bodyPr/>
          <a:lstStyle/>
          <a:p>
            <a:fld id="{1B1EE4EA-DBE0-416C-B89B-16B4863E4EC5}" type="slidenum">
              <a:rPr lang="en-US" smtClean="0"/>
              <a:t>45</a:t>
            </a:fld>
            <a:endParaRPr lang="en-US"/>
          </a:p>
        </p:txBody>
      </p:sp>
    </p:spTree>
    <p:extLst>
      <p:ext uri="{BB962C8B-B14F-4D97-AF65-F5344CB8AC3E}">
        <p14:creationId xmlns:p14="http://schemas.microsoft.com/office/powerpoint/2010/main" val="2453912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reports that can be accessed in TIDE to help monitor test progress. </a:t>
            </a:r>
          </a:p>
          <a:p>
            <a:endParaRPr lang="en-US" dirty="0"/>
          </a:p>
          <a:p>
            <a:r>
              <a:rPr lang="en-US" dirty="0"/>
              <a:t>(Run through the different types and audience for each as listed in the table)</a:t>
            </a:r>
          </a:p>
          <a:p>
            <a:endParaRPr lang="en-US" dirty="0"/>
          </a:p>
          <a:p>
            <a:r>
              <a:rPr lang="en-US" dirty="0"/>
              <a:t>Navigate to this section on the TIDE dashboard and show the different reports. In the dropdown menu We will run sample reports in a bit. </a:t>
            </a:r>
          </a:p>
        </p:txBody>
      </p:sp>
      <p:sp>
        <p:nvSpPr>
          <p:cNvPr id="4" name="Slide Number Placeholder 3"/>
          <p:cNvSpPr>
            <a:spLocks noGrp="1"/>
          </p:cNvSpPr>
          <p:nvPr>
            <p:ph type="sldNum" sz="quarter" idx="5"/>
          </p:nvPr>
        </p:nvSpPr>
        <p:spPr/>
        <p:txBody>
          <a:bodyPr/>
          <a:lstStyle/>
          <a:p>
            <a:fld id="{1B1EE4EA-DBE0-416C-B89B-16B4863E4EC5}" type="slidenum">
              <a:rPr lang="en-US" smtClean="0"/>
              <a:t>46</a:t>
            </a:fld>
            <a:endParaRPr lang="en-US"/>
          </a:p>
        </p:txBody>
      </p:sp>
    </p:spTree>
    <p:extLst>
      <p:ext uri="{BB962C8B-B14F-4D97-AF65-F5344CB8AC3E}">
        <p14:creationId xmlns:p14="http://schemas.microsoft.com/office/powerpoint/2010/main" val="31817582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Under the Plan and Manage Testing, users can use a variety of criteria to generate of reports. </a:t>
            </a:r>
          </a:p>
          <a:p>
            <a:endParaRPr lang="en-US" dirty="0"/>
          </a:p>
          <a:p>
            <a:r>
              <a:rPr lang="en-US" dirty="0"/>
              <a:t>Frequently run reports include the following: Students who have not yet complete an opportunity this administration, students in a specific Session ID, students with a certain test status, etc. This should be done for each test. When you select in the drop down, you can see tests by grade as well as the 1</a:t>
            </a:r>
            <a:r>
              <a:rPr lang="en-US" baseline="30000" dirty="0"/>
              <a:t>st</a:t>
            </a:r>
            <a:r>
              <a:rPr lang="en-US" dirty="0"/>
              <a:t> or 2</a:t>
            </a:r>
            <a:r>
              <a:rPr lang="en-US" baseline="30000" dirty="0"/>
              <a:t>nd</a:t>
            </a:r>
            <a:r>
              <a:rPr lang="en-US" dirty="0"/>
              <a:t> day/session.</a:t>
            </a:r>
          </a:p>
          <a:p>
            <a:endParaRPr lang="en-US" dirty="0"/>
          </a:p>
          <a:p>
            <a:r>
              <a:rPr lang="en-US" dirty="0"/>
              <a:t>Navigate to this section on my screen and select some different options. </a:t>
            </a:r>
          </a:p>
        </p:txBody>
      </p:sp>
      <p:sp>
        <p:nvSpPr>
          <p:cNvPr id="4" name="Slide Number Placeholder 3"/>
          <p:cNvSpPr>
            <a:spLocks noGrp="1"/>
          </p:cNvSpPr>
          <p:nvPr>
            <p:ph type="sldNum" sz="quarter" idx="5"/>
          </p:nvPr>
        </p:nvSpPr>
        <p:spPr/>
        <p:txBody>
          <a:bodyPr/>
          <a:lstStyle/>
          <a:p>
            <a:fld id="{1B1EE4EA-DBE0-416C-B89B-16B4863E4EC5}" type="slidenum">
              <a:rPr lang="en-US" smtClean="0"/>
              <a:t>47</a:t>
            </a:fld>
            <a:endParaRPr lang="en-US"/>
          </a:p>
        </p:txBody>
      </p:sp>
    </p:spTree>
    <p:extLst>
      <p:ext uri="{BB962C8B-B14F-4D97-AF65-F5344CB8AC3E}">
        <p14:creationId xmlns:p14="http://schemas.microsoft.com/office/powerpoint/2010/main" val="310661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may be a situation specific instances where a student’s test needs to be reset or re-opened. To do that, users have to file an appeal, which is done in TIDE. </a:t>
            </a:r>
          </a:p>
          <a:p>
            <a:pPr defTabSz="931774">
              <a:defRPr/>
            </a:pPr>
            <a:r>
              <a:rPr lang="en-US" dirty="0"/>
              <a:t>Examples of some scenarios where an appeal might be necessary are (read as listed on the slide)</a:t>
            </a:r>
          </a:p>
          <a:p>
            <a:pPr defTabSz="931774">
              <a:defRPr/>
            </a:pPr>
            <a:endParaRPr lang="en-US" dirty="0"/>
          </a:p>
          <a:p>
            <a:pPr defTabSz="931774">
              <a:defRPr/>
            </a:pPr>
            <a:r>
              <a:rPr lang="en-US" dirty="0"/>
              <a:t>District and School coordinators can now process appeals. </a:t>
            </a:r>
          </a:p>
          <a:p>
            <a:pPr defTabSz="931774">
              <a:defRPr/>
            </a:pPr>
            <a:endParaRPr lang="en-US" dirty="0"/>
          </a:p>
          <a:p>
            <a:pPr defTabSz="931774">
              <a:defRPr/>
            </a:pPr>
            <a:r>
              <a:rPr lang="en-US" dirty="0"/>
              <a:t>Navigate and show audience how to create and view appeals section in TIDE. Note that there won’t be any applicable tests to appeal now as the summative window has not opened. </a:t>
            </a:r>
          </a:p>
        </p:txBody>
      </p:sp>
      <p:sp>
        <p:nvSpPr>
          <p:cNvPr id="4" name="Slide Number Placeholder 3"/>
          <p:cNvSpPr>
            <a:spLocks noGrp="1"/>
          </p:cNvSpPr>
          <p:nvPr>
            <p:ph type="sldNum" sz="quarter" idx="5"/>
          </p:nvPr>
        </p:nvSpPr>
        <p:spPr/>
        <p:txBody>
          <a:bodyPr/>
          <a:lstStyle/>
          <a:p>
            <a:fld id="{1B1EE4EA-DBE0-416C-B89B-16B4863E4EC5}" type="slidenum">
              <a:rPr lang="en-US" smtClean="0"/>
              <a:t>49</a:t>
            </a:fld>
            <a:endParaRPr lang="en-US"/>
          </a:p>
        </p:txBody>
      </p:sp>
    </p:spTree>
    <p:extLst>
      <p:ext uri="{BB962C8B-B14F-4D97-AF65-F5344CB8AC3E}">
        <p14:creationId xmlns:p14="http://schemas.microsoft.com/office/powerpoint/2010/main" val="4121585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types and scenarios on the screen. </a:t>
            </a:r>
          </a:p>
          <a:p>
            <a:endParaRPr lang="en-US" dirty="0"/>
          </a:p>
          <a:p>
            <a:endParaRPr lang="en-US" dirty="0"/>
          </a:p>
          <a:p>
            <a:r>
              <a:rPr lang="en-US" dirty="0"/>
              <a:t>Note: Tests are automatically paused after 20 minutes of inactivity.</a:t>
            </a:r>
          </a:p>
        </p:txBody>
      </p:sp>
      <p:sp>
        <p:nvSpPr>
          <p:cNvPr id="4" name="Slide Number Placeholder 3"/>
          <p:cNvSpPr>
            <a:spLocks noGrp="1"/>
          </p:cNvSpPr>
          <p:nvPr>
            <p:ph type="sldNum" sz="quarter" idx="5"/>
          </p:nvPr>
        </p:nvSpPr>
        <p:spPr/>
        <p:txBody>
          <a:bodyPr/>
          <a:lstStyle/>
          <a:p>
            <a:fld id="{1B1EE4EA-DBE0-416C-B89B-16B4863E4EC5}" type="slidenum">
              <a:rPr lang="en-US" smtClean="0"/>
              <a:t>50</a:t>
            </a:fld>
            <a:endParaRPr lang="en-US"/>
          </a:p>
        </p:txBody>
      </p:sp>
    </p:spTree>
    <p:extLst>
      <p:ext uri="{BB962C8B-B14F-4D97-AF65-F5344CB8AC3E}">
        <p14:creationId xmlns:p14="http://schemas.microsoft.com/office/powerpoint/2010/main" val="390319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solidFill>
                  <a:schemeClr val="tx1"/>
                </a:solidFill>
                <a:latin typeface="+mn-lt"/>
                <a:cs typeface="Arial" panose="020B0604020202020204" pitchFamily="34" charset="0"/>
              </a:rPr>
              <a:t>Because the summative window isn’t open yet, we can’t practice doing appeals, but we’ll run through the steps.</a:t>
            </a:r>
          </a:p>
          <a:p>
            <a:endParaRPr lang="en-US" altLang="en-US" baseline="0" dirty="0">
              <a:solidFill>
                <a:schemeClr val="tx1"/>
              </a:solidFill>
              <a:latin typeface="+mn-lt"/>
              <a:cs typeface="Arial" panose="020B0604020202020204" pitchFamily="34" charset="0"/>
            </a:endParaRPr>
          </a:p>
          <a:p>
            <a:r>
              <a:rPr lang="en-US" altLang="en-US" baseline="0" dirty="0">
                <a:solidFill>
                  <a:schemeClr val="tx1"/>
                </a:solidFill>
                <a:latin typeface="+mn-lt"/>
                <a:cs typeface="Arial" panose="020B0604020202020204" pitchFamily="34" charset="0"/>
              </a:rPr>
              <a:t>Navigate to the create appeals menu. Then users select the appeal type and search for the student who’s test you need to reset by SSID (aka, the student’s SASID), Result ID or Session ID. Definitions for each of the appeals are available in the NGSA TIDE User Guide.</a:t>
            </a:r>
          </a:p>
          <a:p>
            <a:endParaRPr lang="en-US" altLang="en-US" baseline="0" dirty="0">
              <a:solidFill>
                <a:schemeClr val="tx1"/>
              </a:solidFill>
              <a:latin typeface="+mn-lt"/>
              <a:cs typeface="Arial" panose="020B0604020202020204" pitchFamily="34" charset="0"/>
            </a:endParaRPr>
          </a:p>
          <a:p>
            <a:r>
              <a:rPr lang="en-US" altLang="en-US" baseline="0" dirty="0">
                <a:solidFill>
                  <a:schemeClr val="tx1"/>
                </a:solidFill>
                <a:latin typeface="+mn-lt"/>
                <a:cs typeface="Arial" panose="020B0604020202020204" pitchFamily="34" charset="0"/>
              </a:rPr>
              <a:t>You can search by student, Session ID or Result ID to find the test opportunity you would like to appeal. Once those results come up, you will enter in information about why you are requesting the appeal type you’ve chosen. These appeals no longer require RIDE approval. </a:t>
            </a:r>
            <a:endParaRPr lang="en-US" dirty="0">
              <a:latin typeface="+mn-lt"/>
            </a:endParaRPr>
          </a:p>
        </p:txBody>
      </p:sp>
      <p:sp>
        <p:nvSpPr>
          <p:cNvPr id="4" name="Slide Number Placeholder 3"/>
          <p:cNvSpPr>
            <a:spLocks noGrp="1"/>
          </p:cNvSpPr>
          <p:nvPr>
            <p:ph type="sldNum" sz="quarter" idx="5"/>
          </p:nvPr>
        </p:nvSpPr>
        <p:spPr/>
        <p:txBody>
          <a:bodyPr/>
          <a:lstStyle/>
          <a:p>
            <a:fld id="{1B1EE4EA-DBE0-416C-B89B-16B4863E4EC5}" type="slidenum">
              <a:rPr lang="en-US" smtClean="0"/>
              <a:t>51</a:t>
            </a:fld>
            <a:endParaRPr lang="en-US"/>
          </a:p>
        </p:txBody>
      </p:sp>
    </p:spTree>
    <p:extLst>
      <p:ext uri="{BB962C8B-B14F-4D97-AF65-F5344CB8AC3E}">
        <p14:creationId xmlns:p14="http://schemas.microsoft.com/office/powerpoint/2010/main" val="1194382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users 5-10 minutes to complete. Circulate and provide help if needed.</a:t>
            </a:r>
          </a:p>
        </p:txBody>
      </p:sp>
      <p:sp>
        <p:nvSpPr>
          <p:cNvPr id="4" name="Slide Number Placeholder 3"/>
          <p:cNvSpPr>
            <a:spLocks noGrp="1"/>
          </p:cNvSpPr>
          <p:nvPr>
            <p:ph type="sldNum" sz="quarter" idx="5"/>
          </p:nvPr>
        </p:nvSpPr>
        <p:spPr/>
        <p:txBody>
          <a:bodyPr/>
          <a:lstStyle/>
          <a:p>
            <a:fld id="{1B1EE4EA-DBE0-416C-B89B-16B4863E4EC5}" type="slidenum">
              <a:rPr lang="en-US" smtClean="0"/>
              <a:t>52</a:t>
            </a:fld>
            <a:endParaRPr lang="en-US"/>
          </a:p>
        </p:txBody>
      </p:sp>
    </p:spTree>
    <p:extLst>
      <p:ext uri="{BB962C8B-B14F-4D97-AF65-F5344CB8AC3E}">
        <p14:creationId xmlns:p14="http://schemas.microsoft.com/office/powerpoint/2010/main" val="414755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5"/>
          </p:nvPr>
        </p:nvSpPr>
        <p:spPr/>
        <p:txBody>
          <a:bodyPr/>
          <a:lstStyle/>
          <a:p>
            <a:fld id="{1B1EE4EA-DBE0-416C-B89B-16B4863E4EC5}" type="slidenum">
              <a:rPr lang="en-US" smtClean="0"/>
              <a:t>53</a:t>
            </a:fld>
            <a:endParaRPr lang="en-US"/>
          </a:p>
        </p:txBody>
      </p:sp>
    </p:spTree>
    <p:extLst>
      <p:ext uri="{BB962C8B-B14F-4D97-AF65-F5344CB8AC3E}">
        <p14:creationId xmlns:p14="http://schemas.microsoft.com/office/powerpoint/2010/main" val="207269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 ask for outstanding questions related to TIDE</a:t>
            </a:r>
          </a:p>
        </p:txBody>
      </p:sp>
      <p:sp>
        <p:nvSpPr>
          <p:cNvPr id="4" name="Slide Number Placeholder 3"/>
          <p:cNvSpPr>
            <a:spLocks noGrp="1"/>
          </p:cNvSpPr>
          <p:nvPr>
            <p:ph type="sldNum" sz="quarter" idx="5"/>
          </p:nvPr>
        </p:nvSpPr>
        <p:spPr/>
        <p:txBody>
          <a:bodyPr/>
          <a:lstStyle/>
          <a:p>
            <a:fld id="{1B1EE4EA-DBE0-416C-B89B-16B4863E4EC5}" type="slidenum">
              <a:rPr lang="en-US" smtClean="0"/>
              <a:t>54</a:t>
            </a:fld>
            <a:endParaRPr lang="en-US"/>
          </a:p>
        </p:txBody>
      </p:sp>
    </p:spTree>
    <p:extLst>
      <p:ext uri="{BB962C8B-B14F-4D97-AF65-F5344CB8AC3E}">
        <p14:creationId xmlns:p14="http://schemas.microsoft.com/office/powerpoint/2010/main" val="182949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the NGSA overview. </a:t>
            </a:r>
          </a:p>
        </p:txBody>
      </p:sp>
      <p:sp>
        <p:nvSpPr>
          <p:cNvPr id="4" name="Slide Number Placeholder 3"/>
          <p:cNvSpPr>
            <a:spLocks noGrp="1"/>
          </p:cNvSpPr>
          <p:nvPr>
            <p:ph type="sldNum" sz="quarter" idx="5"/>
          </p:nvPr>
        </p:nvSpPr>
        <p:spPr/>
        <p:txBody>
          <a:bodyPr/>
          <a:lstStyle/>
          <a:p>
            <a:fld id="{1B1EE4EA-DBE0-416C-B89B-16B4863E4EC5}" type="slidenum">
              <a:rPr lang="en-US" smtClean="0"/>
              <a:t>5</a:t>
            </a:fld>
            <a:endParaRPr lang="en-US"/>
          </a:p>
        </p:txBody>
      </p:sp>
    </p:spTree>
    <p:extLst>
      <p:ext uri="{BB962C8B-B14F-4D97-AF65-F5344CB8AC3E}">
        <p14:creationId xmlns:p14="http://schemas.microsoft.com/office/powerpoint/2010/main" val="1378313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summary of the TA Certification course and how to locate it.  </a:t>
            </a:r>
          </a:p>
          <a:p>
            <a:r>
              <a:rPr lang="en-US" dirty="0"/>
              <a:t>Please ensure all of your test administrators have completed this course prior to the state testing window begins, or at least prior to their administering a test. </a:t>
            </a:r>
          </a:p>
          <a:p>
            <a:endParaRPr lang="en-US" dirty="0"/>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55</a:t>
            </a:fld>
            <a:endParaRPr lang="en-US"/>
          </a:p>
        </p:txBody>
      </p:sp>
    </p:spTree>
    <p:extLst>
      <p:ext uri="{BB962C8B-B14F-4D97-AF65-F5344CB8AC3E}">
        <p14:creationId xmlns:p14="http://schemas.microsoft.com/office/powerpoint/2010/main" val="2921955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is extremely important.  There are two elements for NGSA training: training in test administration and test security for all personnel, and test administrators completing the TA Certification Course through the NGSA Portal in order to be able to access the Test Delivery System (TDS) and administer the assessment. </a:t>
            </a:r>
          </a:p>
          <a:p>
            <a:endParaRPr lang="en-US" dirty="0"/>
          </a:p>
          <a:p>
            <a:r>
              <a:rPr lang="en-US" dirty="0"/>
              <a:t>All personnel must sign an affirmation of test security (there’s an example in Appendix A of the TCM, as well as a sign-in sheet with a simplified statement), and also must receive a manual (or the test security requirements section, if they are not a test coordinator, test administrator, or proctor). Manuals may be distributed in PDF form, or may be printed by schools and distributed that way. </a:t>
            </a:r>
          </a:p>
        </p:txBody>
      </p:sp>
      <p:sp>
        <p:nvSpPr>
          <p:cNvPr id="4" name="Slide Number Placeholder 3"/>
          <p:cNvSpPr>
            <a:spLocks noGrp="1"/>
          </p:cNvSpPr>
          <p:nvPr>
            <p:ph type="sldNum" sz="quarter" idx="5"/>
          </p:nvPr>
        </p:nvSpPr>
        <p:spPr/>
        <p:txBody>
          <a:bodyPr/>
          <a:lstStyle/>
          <a:p>
            <a:fld id="{1B1EE4EA-DBE0-416C-B89B-16B4863E4EC5}" type="slidenum">
              <a:rPr lang="en-US" smtClean="0"/>
              <a:t>56</a:t>
            </a:fld>
            <a:endParaRPr lang="en-US"/>
          </a:p>
        </p:txBody>
      </p:sp>
    </p:spTree>
    <p:extLst>
      <p:ext uri="{BB962C8B-B14F-4D97-AF65-F5344CB8AC3E}">
        <p14:creationId xmlns:p14="http://schemas.microsoft.com/office/powerpoint/2010/main" val="36240514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57</a:t>
            </a:fld>
            <a:endParaRPr lang="en-US"/>
          </a:p>
        </p:txBody>
      </p:sp>
    </p:spTree>
    <p:extLst>
      <p:ext uri="{BB962C8B-B14F-4D97-AF65-F5344CB8AC3E}">
        <p14:creationId xmlns:p14="http://schemas.microsoft.com/office/powerpoint/2010/main" val="2821988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Seeing and interacting with actual test items is one of the best ways to help families and students feel more comfortable with any assessment. Emphasize being transparent with students and families about what to expect during and after the test (results). </a:t>
            </a:r>
          </a:p>
          <a:p>
            <a:endParaRPr lang="en-US" dirty="0"/>
          </a:p>
          <a:p>
            <a:endParaRPr lang="en-US" dirty="0"/>
          </a:p>
          <a:p>
            <a:r>
              <a:rPr lang="en-US" dirty="0"/>
              <a:t>When communicating to students and families about NGSA (or state testing in general), please emphasize the purpose of NGSA as a tool to assess learning. You may want to share with students and families how your school or district uses NGSA results to help families understand they are more than just an accountability tool. </a:t>
            </a:r>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58</a:t>
            </a:fld>
            <a:endParaRPr lang="en-US"/>
          </a:p>
        </p:txBody>
      </p:sp>
    </p:spTree>
    <p:extLst>
      <p:ext uri="{BB962C8B-B14F-4D97-AF65-F5344CB8AC3E}">
        <p14:creationId xmlns:p14="http://schemas.microsoft.com/office/powerpoint/2010/main" val="112488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tests are also a great way for students to master important tech skills – not just for NGSA, but for online literacy. </a:t>
            </a:r>
          </a:p>
        </p:txBody>
      </p:sp>
      <p:sp>
        <p:nvSpPr>
          <p:cNvPr id="4" name="Slide Number Placeholder 3"/>
          <p:cNvSpPr>
            <a:spLocks noGrp="1"/>
          </p:cNvSpPr>
          <p:nvPr>
            <p:ph type="sldNum" sz="quarter" idx="5"/>
          </p:nvPr>
        </p:nvSpPr>
        <p:spPr/>
        <p:txBody>
          <a:bodyPr/>
          <a:lstStyle/>
          <a:p>
            <a:fld id="{1B1EE4EA-DBE0-416C-B89B-16B4863E4EC5}" type="slidenum">
              <a:rPr lang="en-US" smtClean="0"/>
              <a:t>59</a:t>
            </a:fld>
            <a:endParaRPr lang="en-US"/>
          </a:p>
        </p:txBody>
      </p:sp>
    </p:spTree>
    <p:extLst>
      <p:ext uri="{BB962C8B-B14F-4D97-AF65-F5344CB8AC3E}">
        <p14:creationId xmlns:p14="http://schemas.microsoft.com/office/powerpoint/2010/main" val="3779501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60</a:t>
            </a:fld>
            <a:endParaRPr lang="en-US"/>
          </a:p>
        </p:txBody>
      </p:sp>
    </p:spTree>
    <p:extLst>
      <p:ext uri="{BB962C8B-B14F-4D97-AF65-F5344CB8AC3E}">
        <p14:creationId xmlns:p14="http://schemas.microsoft.com/office/powerpoint/2010/main" val="609100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walk through these steps in the browser window. Emphasize they shouldn’t log in on their own yet. </a:t>
            </a:r>
          </a:p>
          <a:p>
            <a:endParaRPr lang="en-US" dirty="0"/>
          </a:p>
          <a:p>
            <a:r>
              <a:rPr lang="en-US" dirty="0"/>
              <a:t>Emphasize the summative window date, and that only audience members in interim districts will be able to see tests in TDS. </a:t>
            </a:r>
          </a:p>
        </p:txBody>
      </p:sp>
      <p:sp>
        <p:nvSpPr>
          <p:cNvPr id="4" name="Slide Number Placeholder 3"/>
          <p:cNvSpPr>
            <a:spLocks noGrp="1"/>
          </p:cNvSpPr>
          <p:nvPr>
            <p:ph type="sldNum" sz="quarter" idx="5"/>
          </p:nvPr>
        </p:nvSpPr>
        <p:spPr/>
        <p:txBody>
          <a:bodyPr/>
          <a:lstStyle/>
          <a:p>
            <a:fld id="{1B1EE4EA-DBE0-416C-B89B-16B4863E4EC5}" type="slidenum">
              <a:rPr lang="en-US" smtClean="0"/>
              <a:t>63</a:t>
            </a:fld>
            <a:endParaRPr lang="en-US"/>
          </a:p>
        </p:txBody>
      </p:sp>
    </p:spTree>
    <p:extLst>
      <p:ext uri="{BB962C8B-B14F-4D97-AF65-F5344CB8AC3E}">
        <p14:creationId xmlns:p14="http://schemas.microsoft.com/office/powerpoint/2010/main" val="1818190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walk through these steps in the browser window. Emphasize they shouldn’t log in on their own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these are interim assessments. </a:t>
            </a:r>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64</a:t>
            </a:fld>
            <a:endParaRPr lang="en-US"/>
          </a:p>
        </p:txBody>
      </p:sp>
    </p:spTree>
    <p:extLst>
      <p:ext uri="{BB962C8B-B14F-4D97-AF65-F5344CB8AC3E}">
        <p14:creationId xmlns:p14="http://schemas.microsoft.com/office/powerpoint/2010/main" val="177796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tests are selected, this is the TA user interface. </a:t>
            </a:r>
          </a:p>
        </p:txBody>
      </p:sp>
      <p:sp>
        <p:nvSpPr>
          <p:cNvPr id="4" name="Slide Number Placeholder 3"/>
          <p:cNvSpPr>
            <a:spLocks noGrp="1"/>
          </p:cNvSpPr>
          <p:nvPr>
            <p:ph type="sldNum" sz="quarter" idx="5"/>
          </p:nvPr>
        </p:nvSpPr>
        <p:spPr/>
        <p:txBody>
          <a:bodyPr/>
          <a:lstStyle/>
          <a:p>
            <a:fld id="{1B1EE4EA-DBE0-416C-B89B-16B4863E4EC5}" type="slidenum">
              <a:rPr lang="en-US" smtClean="0"/>
              <a:t>65</a:t>
            </a:fld>
            <a:endParaRPr lang="en-US"/>
          </a:p>
        </p:txBody>
      </p:sp>
    </p:spTree>
    <p:extLst>
      <p:ext uri="{BB962C8B-B14F-4D97-AF65-F5344CB8AC3E}">
        <p14:creationId xmlns:p14="http://schemas.microsoft.com/office/powerpoint/2010/main" val="413986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connection to having the correct test settings uploaded prior to testing. Accessibility features can be set in TDS, but not the accommodations. </a:t>
            </a:r>
          </a:p>
        </p:txBody>
      </p:sp>
      <p:sp>
        <p:nvSpPr>
          <p:cNvPr id="4" name="Slide Number Placeholder 3"/>
          <p:cNvSpPr>
            <a:spLocks noGrp="1"/>
          </p:cNvSpPr>
          <p:nvPr>
            <p:ph type="sldNum" sz="quarter" idx="5"/>
          </p:nvPr>
        </p:nvSpPr>
        <p:spPr/>
        <p:txBody>
          <a:bodyPr/>
          <a:lstStyle/>
          <a:p>
            <a:fld id="{1B1EE4EA-DBE0-416C-B89B-16B4863E4EC5}" type="slidenum">
              <a:rPr lang="en-US" smtClean="0"/>
              <a:t>66</a:t>
            </a:fld>
            <a:endParaRPr lang="en-US"/>
          </a:p>
        </p:txBody>
      </p:sp>
    </p:spTree>
    <p:extLst>
      <p:ext uri="{BB962C8B-B14F-4D97-AF65-F5344CB8AC3E}">
        <p14:creationId xmlns:p14="http://schemas.microsoft.com/office/powerpoint/2010/main" val="358714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talk about assessments without starting the session with one!</a:t>
            </a:r>
          </a:p>
          <a:p>
            <a:endParaRPr lang="en-US" dirty="0"/>
          </a:p>
          <a:p>
            <a:r>
              <a:rPr lang="en-US" dirty="0"/>
              <a:t>Participants will hold up numbers with hands- very informal to engage the group. </a:t>
            </a:r>
          </a:p>
          <a:p>
            <a:endParaRPr lang="en-US" dirty="0"/>
          </a:p>
          <a:p>
            <a:r>
              <a:rPr lang="en-US" dirty="0"/>
              <a:t>Goal is to get all of you to a 4 or 5 by the end. </a:t>
            </a:r>
          </a:p>
        </p:txBody>
      </p:sp>
      <p:sp>
        <p:nvSpPr>
          <p:cNvPr id="4" name="Slide Number Placeholder 3"/>
          <p:cNvSpPr>
            <a:spLocks noGrp="1"/>
          </p:cNvSpPr>
          <p:nvPr>
            <p:ph type="sldNum" sz="quarter" idx="5"/>
          </p:nvPr>
        </p:nvSpPr>
        <p:spPr/>
        <p:txBody>
          <a:bodyPr/>
          <a:lstStyle/>
          <a:p>
            <a:fld id="{1B1EE4EA-DBE0-416C-B89B-16B4863E4EC5}" type="slidenum">
              <a:rPr lang="en-US" smtClean="0"/>
              <a:t>6</a:t>
            </a:fld>
            <a:endParaRPr lang="en-US"/>
          </a:p>
        </p:txBody>
      </p:sp>
    </p:spTree>
    <p:extLst>
      <p:ext uri="{BB962C8B-B14F-4D97-AF65-F5344CB8AC3E}">
        <p14:creationId xmlns:p14="http://schemas.microsoft.com/office/powerpoint/2010/main" val="817141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progress bar, and emphasize that will increase as the student progresses through items on the test. </a:t>
            </a:r>
          </a:p>
          <a:p>
            <a:endParaRPr lang="en-US" dirty="0"/>
          </a:p>
          <a:p>
            <a:r>
              <a:rPr lang="en-US" dirty="0"/>
              <a:t>Point out the paused status and more info button, as well as how a TA can pause the test and view test settings. </a:t>
            </a:r>
          </a:p>
        </p:txBody>
      </p:sp>
      <p:sp>
        <p:nvSpPr>
          <p:cNvPr id="4" name="Slide Number Placeholder 3"/>
          <p:cNvSpPr>
            <a:spLocks noGrp="1"/>
          </p:cNvSpPr>
          <p:nvPr>
            <p:ph type="sldNum" sz="quarter" idx="5"/>
          </p:nvPr>
        </p:nvSpPr>
        <p:spPr/>
        <p:txBody>
          <a:bodyPr/>
          <a:lstStyle/>
          <a:p>
            <a:fld id="{1B1EE4EA-DBE0-416C-B89B-16B4863E4EC5}" type="slidenum">
              <a:rPr lang="en-US" smtClean="0"/>
              <a:t>68</a:t>
            </a:fld>
            <a:endParaRPr lang="en-US"/>
          </a:p>
        </p:txBody>
      </p:sp>
    </p:spTree>
    <p:extLst>
      <p:ext uri="{BB962C8B-B14F-4D97-AF65-F5344CB8AC3E}">
        <p14:creationId xmlns:p14="http://schemas.microsoft.com/office/powerpoint/2010/main" val="2537250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helpful for reference, and includes everything you saw in the previous slide with a brief description. </a:t>
            </a:r>
          </a:p>
        </p:txBody>
      </p:sp>
      <p:sp>
        <p:nvSpPr>
          <p:cNvPr id="4" name="Slide Number Placeholder 3"/>
          <p:cNvSpPr>
            <a:spLocks noGrp="1"/>
          </p:cNvSpPr>
          <p:nvPr>
            <p:ph type="sldNum" sz="quarter" idx="5"/>
          </p:nvPr>
        </p:nvSpPr>
        <p:spPr/>
        <p:txBody>
          <a:bodyPr/>
          <a:lstStyle/>
          <a:p>
            <a:fld id="{1B1EE4EA-DBE0-416C-B89B-16B4863E4EC5}" type="slidenum">
              <a:rPr lang="en-US" smtClean="0"/>
              <a:t>69</a:t>
            </a:fld>
            <a:endParaRPr lang="en-US"/>
          </a:p>
        </p:txBody>
      </p:sp>
    </p:spTree>
    <p:extLst>
      <p:ext uri="{BB962C8B-B14F-4D97-AF65-F5344CB8AC3E}">
        <p14:creationId xmlns:p14="http://schemas.microsoft.com/office/powerpoint/2010/main" val="37359218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after-testing process that is unique to NGSA is the entry of student responses from paper test booklets (not print-on-demand!) into the Data Entry Interface (DEI).</a:t>
            </a:r>
          </a:p>
          <a:p>
            <a:endParaRPr lang="en-US" dirty="0"/>
          </a:p>
          <a:p>
            <a:r>
              <a:rPr lang="en-US" dirty="0"/>
              <a:t> After testing and before the test booklets are mailed back to Cambium, the student’s responses will need to be entered into the DEI exactly as they appear in the test booklet. </a:t>
            </a:r>
          </a:p>
          <a:p>
            <a:endParaRPr lang="en-US" dirty="0"/>
          </a:p>
          <a:p>
            <a:r>
              <a:rPr lang="en-US" dirty="0"/>
              <a:t>If you had to order any emergency paper assessments, please contact the RI NGSA Help Desk for assistance in handling. </a:t>
            </a:r>
          </a:p>
        </p:txBody>
      </p:sp>
      <p:sp>
        <p:nvSpPr>
          <p:cNvPr id="4" name="Slide Number Placeholder 3"/>
          <p:cNvSpPr>
            <a:spLocks noGrp="1"/>
          </p:cNvSpPr>
          <p:nvPr>
            <p:ph type="sldNum" sz="quarter" idx="5"/>
          </p:nvPr>
        </p:nvSpPr>
        <p:spPr/>
        <p:txBody>
          <a:bodyPr/>
          <a:lstStyle/>
          <a:p>
            <a:fld id="{1B1EE4EA-DBE0-416C-B89B-16B4863E4EC5}" type="slidenum">
              <a:rPr lang="en-US" smtClean="0"/>
              <a:t>70</a:t>
            </a:fld>
            <a:endParaRPr lang="en-US"/>
          </a:p>
        </p:txBody>
      </p:sp>
    </p:spTree>
    <p:extLst>
      <p:ext uri="{BB962C8B-B14F-4D97-AF65-F5344CB8AC3E}">
        <p14:creationId xmlns:p14="http://schemas.microsoft.com/office/powerpoint/2010/main" val="172449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using the practice test, you are going to log into TDS. Notice the buttons, tools at the top. You can use the search function, refresh, and end session functions. </a:t>
            </a:r>
          </a:p>
          <a:p>
            <a:endParaRPr lang="en-US" dirty="0"/>
          </a:p>
          <a:p>
            <a:r>
              <a:rPr lang="en-US" dirty="0"/>
              <a:t>We will do a demo next. </a:t>
            </a:r>
          </a:p>
        </p:txBody>
      </p:sp>
      <p:sp>
        <p:nvSpPr>
          <p:cNvPr id="4" name="Slide Number Placeholder 3"/>
          <p:cNvSpPr>
            <a:spLocks noGrp="1"/>
          </p:cNvSpPr>
          <p:nvPr>
            <p:ph type="sldNum" sz="quarter" idx="5"/>
          </p:nvPr>
        </p:nvSpPr>
        <p:spPr/>
        <p:txBody>
          <a:bodyPr/>
          <a:lstStyle/>
          <a:p>
            <a:fld id="{1B1EE4EA-DBE0-416C-B89B-16B4863E4EC5}" type="slidenum">
              <a:rPr lang="en-US" smtClean="0"/>
              <a:t>71</a:t>
            </a:fld>
            <a:endParaRPr lang="en-US"/>
          </a:p>
        </p:txBody>
      </p:sp>
    </p:spTree>
    <p:extLst>
      <p:ext uri="{BB962C8B-B14F-4D97-AF65-F5344CB8AC3E}">
        <p14:creationId xmlns:p14="http://schemas.microsoft.com/office/powerpoint/2010/main" val="2648336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5"/>
          </p:nvPr>
        </p:nvSpPr>
        <p:spPr/>
        <p:txBody>
          <a:bodyPr/>
          <a:lstStyle/>
          <a:p>
            <a:fld id="{1B1EE4EA-DBE0-416C-B89B-16B4863E4EC5}" type="slidenum">
              <a:rPr lang="en-US" smtClean="0"/>
              <a:t>72</a:t>
            </a:fld>
            <a:endParaRPr lang="en-US"/>
          </a:p>
        </p:txBody>
      </p:sp>
    </p:spTree>
    <p:extLst>
      <p:ext uri="{BB962C8B-B14F-4D97-AF65-F5344CB8AC3E}">
        <p14:creationId xmlns:p14="http://schemas.microsoft.com/office/powerpoint/2010/main" val="14843573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 will lead a demonstration using an interim test session and demo student in </a:t>
            </a:r>
            <a:r>
              <a:rPr lang="en-US" dirty="0" err="1"/>
              <a:t>UAT</a:t>
            </a:r>
            <a:r>
              <a:rPr lang="en-US" dirty="0"/>
              <a:t>, showing both the student and TA interfaces. </a:t>
            </a:r>
          </a:p>
          <a:p>
            <a:endParaRPr lang="en-US" dirty="0"/>
          </a:p>
          <a:p>
            <a:r>
              <a:rPr lang="en-US" dirty="0"/>
              <a:t>District/School: Demo District 9999-9999 Demo School 9999-9991</a:t>
            </a:r>
          </a:p>
          <a:p>
            <a:r>
              <a:rPr lang="en-US" dirty="0"/>
              <a:t>Grade: 5</a:t>
            </a:r>
          </a:p>
          <a:p>
            <a:r>
              <a:rPr lang="en-US" dirty="0"/>
              <a:t>Demo ID: 7777700000</a:t>
            </a:r>
          </a:p>
          <a:p>
            <a:r>
              <a:rPr lang="en-US" dirty="0"/>
              <a:t>First: </a:t>
            </a:r>
            <a:r>
              <a:rPr lang="en-US" dirty="0" err="1"/>
              <a:t>DemoFirst</a:t>
            </a:r>
            <a:endParaRPr lang="en-US" dirty="0"/>
          </a:p>
          <a:p>
            <a:r>
              <a:rPr lang="en-US" dirty="0"/>
              <a:t>Last: </a:t>
            </a:r>
            <a:r>
              <a:rPr lang="en-US" dirty="0" err="1"/>
              <a:t>DemoLast</a:t>
            </a:r>
            <a:endParaRPr lang="en-US" dirty="0"/>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73</a:t>
            </a:fld>
            <a:endParaRPr lang="en-US"/>
          </a:p>
        </p:txBody>
      </p:sp>
    </p:spTree>
    <p:extLst>
      <p:ext uri="{BB962C8B-B14F-4D97-AF65-F5344CB8AC3E}">
        <p14:creationId xmlns:p14="http://schemas.microsoft.com/office/powerpoint/2010/main" val="34627031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74</a:t>
            </a:fld>
            <a:endParaRPr lang="en-US"/>
          </a:p>
        </p:txBody>
      </p:sp>
    </p:spTree>
    <p:extLst>
      <p:ext uri="{BB962C8B-B14F-4D97-AF65-F5344CB8AC3E}">
        <p14:creationId xmlns:p14="http://schemas.microsoft.com/office/powerpoint/2010/main" val="9298732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contact information and helpful links for help desk and technology support, as well as who to contact at RIDE for policy, accommodations, and general test design questions about NGSA and the NGSS.  </a:t>
            </a:r>
          </a:p>
        </p:txBody>
      </p:sp>
      <p:sp>
        <p:nvSpPr>
          <p:cNvPr id="4" name="Slide Number Placeholder 3"/>
          <p:cNvSpPr>
            <a:spLocks noGrp="1"/>
          </p:cNvSpPr>
          <p:nvPr>
            <p:ph type="sldNum" sz="quarter" idx="5"/>
          </p:nvPr>
        </p:nvSpPr>
        <p:spPr/>
        <p:txBody>
          <a:bodyPr/>
          <a:lstStyle/>
          <a:p>
            <a:fld id="{1B1EE4EA-DBE0-416C-B89B-16B4863E4EC5}" type="slidenum">
              <a:rPr lang="en-US" smtClean="0"/>
              <a:t>75</a:t>
            </a:fld>
            <a:endParaRPr lang="en-US"/>
          </a:p>
        </p:txBody>
      </p:sp>
    </p:spTree>
    <p:extLst>
      <p:ext uri="{BB962C8B-B14F-4D97-AF65-F5344CB8AC3E}">
        <p14:creationId xmlns:p14="http://schemas.microsoft.com/office/powerpoint/2010/main" val="10479666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Please reference the topics on this slide when deciding whether</a:t>
            </a:r>
            <a:r>
              <a:rPr lang="en-US" baseline="0" dirty="0"/>
              <a:t> </a:t>
            </a:r>
            <a:r>
              <a:rPr lang="en-US" dirty="0"/>
              <a:t>to contact the</a:t>
            </a:r>
            <a:r>
              <a:rPr lang="en-US" baseline="0" dirty="0"/>
              <a:t> NGSA Help Desk, your district testing coordinator, or RIDE. </a:t>
            </a:r>
          </a:p>
          <a:p>
            <a:pPr defTabSz="931774">
              <a:defRPr/>
            </a:pPr>
            <a:endParaRPr lang="en-US" baseline="0" dirty="0"/>
          </a:p>
          <a:p>
            <a:pPr defTabSz="931774">
              <a:defRPr/>
            </a:pPr>
            <a:r>
              <a:rPr lang="en-US" baseline="0" dirty="0"/>
              <a:t>Please do not contact RIDE to troubleshoot technical issues (e.g., user or student login not working) – the RI NGSA Help Desk specializes in that area of support.  That said, RIDE must be contacted for testing irregularities due to technology issues that impact testing, but the help desk should be able to help resolve the issues first.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when emailing anyone about an issue involving a student and their test, email is </a:t>
            </a:r>
            <a:r>
              <a:rPr lang="en-US" i="1" baseline="0" dirty="0"/>
              <a:t>not secure</a:t>
            </a:r>
            <a:r>
              <a:rPr lang="en-US" i="0" baseline="0" dirty="0"/>
              <a:t>. To protect student confidentiality when contacting RIDE or the RI NGSA Help Desk via email, only include the student’s SASID, along with grade level and school/district. Do not ever include screenshots where any student information (e.g., name, date of birth) other than the SASID is visible.  </a:t>
            </a:r>
            <a:endParaRPr lang="en-US" dirty="0"/>
          </a:p>
          <a:p>
            <a:endParaRPr lang="en-US" dirty="0"/>
          </a:p>
        </p:txBody>
      </p:sp>
      <p:sp>
        <p:nvSpPr>
          <p:cNvPr id="4" name="Slide Number Placeholder 3"/>
          <p:cNvSpPr>
            <a:spLocks noGrp="1"/>
          </p:cNvSpPr>
          <p:nvPr>
            <p:ph type="sldNum" sz="quarter" idx="10"/>
          </p:nvPr>
        </p:nvSpPr>
        <p:spPr/>
        <p:txBody>
          <a:bodyPr/>
          <a:lstStyle/>
          <a:p>
            <a:fld id="{298166E7-B8FD-4941-A7C9-8E8DD20A6E70}" type="slidenum">
              <a:rPr lang="en-US" smtClean="0"/>
              <a:t>76</a:t>
            </a:fld>
            <a:endParaRPr lang="en-US"/>
          </a:p>
        </p:txBody>
      </p:sp>
    </p:spTree>
    <p:extLst>
      <p:ext uri="{BB962C8B-B14F-4D97-AF65-F5344CB8AC3E}">
        <p14:creationId xmlns:p14="http://schemas.microsoft.com/office/powerpoint/2010/main" val="1541284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This now concludes our NGSA Test Coordinator Training for Spring 2022. Thank you for participating.  </a:t>
            </a:r>
          </a:p>
        </p:txBody>
      </p:sp>
      <p:sp>
        <p:nvSpPr>
          <p:cNvPr id="4" name="Slide Number Placeholder 3"/>
          <p:cNvSpPr>
            <a:spLocks noGrp="1"/>
          </p:cNvSpPr>
          <p:nvPr>
            <p:ph type="sldNum" sz="quarter" idx="5"/>
          </p:nvPr>
        </p:nvSpPr>
        <p:spPr/>
        <p:txBody>
          <a:bodyPr/>
          <a:lstStyle/>
          <a:p>
            <a:fld id="{1B1EE4EA-DBE0-416C-B89B-16B4863E4EC5}" type="slidenum">
              <a:rPr lang="en-US" smtClean="0"/>
              <a:t>77</a:t>
            </a:fld>
            <a:endParaRPr lang="en-US"/>
          </a:p>
        </p:txBody>
      </p:sp>
    </p:spTree>
    <p:extLst>
      <p:ext uri="{BB962C8B-B14F-4D97-AF65-F5344CB8AC3E}">
        <p14:creationId xmlns:p14="http://schemas.microsoft.com/office/powerpoint/2010/main" val="107779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NGSA is one in the suite of assessments that comprise our Rhode Island State Assessment Program, or RISAP.  As you can see, students in grades 5, 8, and 11 take NGSA. This includes all students, even first year EL learners and those placed in out of school placements, both in and outside of RI. </a:t>
            </a:r>
          </a:p>
        </p:txBody>
      </p:sp>
      <p:sp>
        <p:nvSpPr>
          <p:cNvPr id="4" name="Slide Number Placeholder 3"/>
          <p:cNvSpPr>
            <a:spLocks noGrp="1"/>
          </p:cNvSpPr>
          <p:nvPr>
            <p:ph type="sldNum" sz="quarter" idx="5"/>
          </p:nvPr>
        </p:nvSpPr>
        <p:spPr/>
        <p:txBody>
          <a:bodyPr/>
          <a:lstStyle/>
          <a:p>
            <a:fld id="{1B1EE4EA-DBE0-416C-B89B-16B4863E4EC5}" type="slidenum">
              <a:rPr lang="en-US" smtClean="0"/>
              <a:t>7</a:t>
            </a:fld>
            <a:endParaRPr lang="en-US"/>
          </a:p>
        </p:txBody>
      </p:sp>
    </p:spTree>
    <p:extLst>
      <p:ext uri="{BB962C8B-B14F-4D97-AF65-F5344CB8AC3E}">
        <p14:creationId xmlns:p14="http://schemas.microsoft.com/office/powerpoint/2010/main" val="128734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students in Rhode Island public schools (including outplaced students) in grades 5, 8, and 11 are expected to participate unless the student meets the criteria for and participates in the alternate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assessments are administered over a four-week period. The primary testing window is Wednesday, May 1</a:t>
            </a:r>
            <a:r>
              <a:rPr lang="en-US" baseline="30000" dirty="0"/>
              <a:t>st</a:t>
            </a:r>
            <a:r>
              <a:rPr lang="en-US" dirty="0"/>
              <a:t> – Friday, May 17</a:t>
            </a:r>
            <a:r>
              <a:rPr lang="en-US" baseline="30000" dirty="0"/>
              <a:t>st</a:t>
            </a:r>
            <a:r>
              <a:rPr lang="en-US" dirty="0"/>
              <a:t> and the makeup testing window is Monday, May 20</a:t>
            </a:r>
            <a:r>
              <a:rPr lang="en-US" baseline="30000" dirty="0"/>
              <a:t>th</a:t>
            </a:r>
            <a:r>
              <a:rPr lang="en-US" dirty="0"/>
              <a:t> – Friday, May 31</a:t>
            </a:r>
            <a:r>
              <a:rPr lang="en-US" baseline="30000" dirty="0"/>
              <a:t>st</a:t>
            </a:r>
            <a:r>
              <a:rPr lang="en-US" dirty="0"/>
              <a:t>. The district and school testing windows must be scheduled during the primary testing window. The make-up testing may be conducted during the primary AND makeup testing windows. </a:t>
            </a:r>
          </a:p>
          <a:p>
            <a:endParaRPr lang="en-US" dirty="0"/>
          </a:p>
          <a:p>
            <a:endParaRPr lang="en-US" dirty="0"/>
          </a:p>
          <a:p>
            <a:r>
              <a:rPr lang="en-US" dirty="0"/>
              <a:t>Paper tests are available (more on that later)</a:t>
            </a:r>
          </a:p>
        </p:txBody>
      </p:sp>
      <p:sp>
        <p:nvSpPr>
          <p:cNvPr id="4" name="Slide Number Placeholder 3"/>
          <p:cNvSpPr>
            <a:spLocks noGrp="1"/>
          </p:cNvSpPr>
          <p:nvPr>
            <p:ph type="sldNum" sz="quarter" idx="5"/>
          </p:nvPr>
        </p:nvSpPr>
        <p:spPr/>
        <p:txBody>
          <a:bodyPr/>
          <a:lstStyle/>
          <a:p>
            <a:fld id="{1B1EE4EA-DBE0-416C-B89B-16B4863E4EC5}" type="slidenum">
              <a:rPr lang="en-US" smtClean="0"/>
              <a:t>8</a:t>
            </a:fld>
            <a:endParaRPr lang="en-US"/>
          </a:p>
        </p:txBody>
      </p:sp>
    </p:spTree>
    <p:extLst>
      <p:ext uri="{BB962C8B-B14F-4D97-AF65-F5344CB8AC3E}">
        <p14:creationId xmlns:p14="http://schemas.microsoft.com/office/powerpoint/2010/main" val="1280370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Evidence centered design that requires students to use skills that cross all areas of science.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test is only given in 3 grades but covers content in corresponding grade bands.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Multiple interactions in which students engage with a phenomenon in each DCI.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Identify</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Describe</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Model</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Predict</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Explain</a:t>
            </a:r>
          </a:p>
          <a:p>
            <a:pPr marL="465886"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1B1EE4EA-DBE0-416C-B89B-16B4863E4EC5}" type="slidenum">
              <a:rPr lang="en-US" smtClean="0"/>
              <a:t>9</a:t>
            </a:fld>
            <a:endParaRPr lang="en-US"/>
          </a:p>
        </p:txBody>
      </p:sp>
    </p:spTree>
    <p:extLst>
      <p:ext uri="{BB962C8B-B14F-4D97-AF65-F5344CB8AC3E}">
        <p14:creationId xmlns:p14="http://schemas.microsoft.com/office/powerpoint/2010/main" val="15610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kumimoji="0" lang="en-US" sz="6000" b="0" i="0" u="none" strike="noStrike" kern="1200" cap="none" spc="0" normalizeH="0" baseline="0" noProof="0" dirty="0">
                <a:ln>
                  <a:noFill/>
                </a:ln>
                <a:solidFill>
                  <a:prstClr val="black"/>
                </a:solidFill>
                <a:effectLst/>
                <a:uLnTx/>
                <a:uFillTx/>
                <a:latin typeface="+mj-lt"/>
                <a:ea typeface="+mj-ea"/>
                <a:cs typeface="+mj-cs"/>
              </a:rPr>
              <a:t>Presentation Title </a:t>
            </a:r>
            <a:br>
              <a:rPr kumimoji="0" lang="en-US" sz="6000" b="0" i="0" u="none" strike="noStrike" kern="1200" cap="none" spc="0" normalizeH="0" baseline="0" noProof="0" dirty="0">
                <a:ln>
                  <a:noFill/>
                </a:ln>
                <a:solidFill>
                  <a:prstClr val="black"/>
                </a:solidFill>
                <a:effectLst/>
                <a:uLnTx/>
                <a:uFillTx/>
                <a:latin typeface="+mj-lt"/>
                <a:ea typeface="+mj-ea"/>
                <a:cs typeface="+mj-cs"/>
              </a:rPr>
            </a:br>
            <a:r>
              <a:rPr kumimoji="0" lang="en-US" sz="6000" b="0" i="0" u="none" strike="noStrike" kern="1200" cap="none" spc="0" normalizeH="0" baseline="0" noProof="0" dirty="0">
                <a:ln>
                  <a:noFill/>
                </a:ln>
                <a:solidFill>
                  <a:prstClr val="black"/>
                </a:solidFill>
                <a:effectLst/>
                <a:uLnTx/>
                <a:uFillTx/>
                <a:latin typeface="+mj-lt"/>
                <a:ea typeface="+mj-ea"/>
                <a:cs typeface="+mj-cs"/>
              </a:rPr>
              <a:t>(52-60pt, normal or bold)</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070974-D7F5-4273-B3CF-9D013E5F4BC4}"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2859868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6B5DC-7C2E-48AB-B83D-1B406AE4F72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190193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C2F40-F6AC-4B49-BB50-3E4E61593893}"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155085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A0023-30C3-42FC-B7C1-B7156E8C89FC}"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337150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kumimoji="0" lang="en-US" sz="6000" b="0" i="0" u="none" strike="noStrike" kern="1200" cap="none" spc="0" normalizeH="0" baseline="0" noProof="0" dirty="0">
                <a:ln>
                  <a:noFill/>
                </a:ln>
                <a:solidFill>
                  <a:prstClr val="black"/>
                </a:solidFill>
                <a:effectLst/>
                <a:uLnTx/>
                <a:uFillTx/>
                <a:latin typeface="+mj-lt"/>
                <a:ea typeface="+mj-ea"/>
                <a:cs typeface="+mj-cs"/>
              </a:rPr>
              <a:t>Presentation Title </a:t>
            </a:r>
            <a:br>
              <a:rPr kumimoji="0" lang="en-US" sz="6000" b="0" i="0" u="none" strike="noStrike" kern="1200" cap="none" spc="0" normalizeH="0" baseline="0" noProof="0" dirty="0">
                <a:ln>
                  <a:noFill/>
                </a:ln>
                <a:solidFill>
                  <a:prstClr val="black"/>
                </a:solidFill>
                <a:effectLst/>
                <a:uLnTx/>
                <a:uFillTx/>
                <a:latin typeface="+mj-lt"/>
                <a:ea typeface="+mj-ea"/>
                <a:cs typeface="+mj-cs"/>
              </a:rPr>
            </a:br>
            <a:r>
              <a:rPr kumimoji="0" lang="en-US" sz="6000" b="0" i="0" u="none" strike="noStrike" kern="1200" cap="none" spc="0" normalizeH="0" baseline="0" noProof="0" dirty="0">
                <a:ln>
                  <a:noFill/>
                </a:ln>
                <a:solidFill>
                  <a:prstClr val="black"/>
                </a:solidFill>
                <a:effectLst/>
                <a:uLnTx/>
                <a:uFillTx/>
                <a:latin typeface="+mj-lt"/>
                <a:ea typeface="+mj-ea"/>
                <a:cs typeface="+mj-cs"/>
              </a:rPr>
              <a:t>(52-60pt, normal or bold)</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E79E3-CB39-4AB3-A9E1-726C925532C4}"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156239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581268-ABCC-41F9-B8AA-A64935ECBAE0}"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122774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F6B6C-CF01-40D3-8E7E-0170A1483069}"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62336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8A32B0-7F99-4D0D-A705-BB303E90188A}"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156672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ACD16-56DA-4380-87A2-A623DD568113}"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196883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384C9-24AB-41BF-A07F-9C7E980B37E1}"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25480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92EC0C-6F56-4A9E-9CCB-D7144DC10836}"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949FA-60BF-4E7C-99FA-EA31C7B04F95}" type="slidenum">
              <a:rPr lang="en-US" smtClean="0"/>
              <a:t>‹#›</a:t>
            </a:fld>
            <a:endParaRPr lang="en-US"/>
          </a:p>
        </p:txBody>
      </p:sp>
    </p:spTree>
    <p:extLst>
      <p:ext uri="{BB962C8B-B14F-4D97-AF65-F5344CB8AC3E}">
        <p14:creationId xmlns:p14="http://schemas.microsoft.com/office/powerpoint/2010/main" val="222906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1789-C6CD-42E7-B006-99A280927415}" type="datetime1">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949FA-60BF-4E7C-99FA-EA31C7B04F95}" type="slidenum">
              <a:rPr lang="en-US" smtClean="0"/>
              <a:t>‹#›</a:t>
            </a:fld>
            <a:endParaRPr lang="en-US"/>
          </a:p>
        </p:txBody>
      </p:sp>
    </p:spTree>
    <p:extLst>
      <p:ext uri="{BB962C8B-B14F-4D97-AF65-F5344CB8AC3E}">
        <p14:creationId xmlns:p14="http://schemas.microsoft.com/office/powerpoint/2010/main" val="1380355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60CDF.5C2706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rin.Escher@ride.ri.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Heather.Heineke@ride.ri.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i.portal.cambiumast.com/tech-guid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i.portal.cambiumast.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i.portal.cambiumast.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ride.ri.gov/instruction-assessment/assessment/assessment-irregularities-test-securit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ri.portal.cambiumast.com/teacher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hyperlink" Target="http://www.ride.ri.gov/assessment-trainin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ript.tds.cambiumast.com/studen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ri.portal.cambiumast.com/resources/training-resources/item-type-tutorial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ride.ri.gov/InstructionAssessment/Assessment/NGSAAssessment.asp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ri.portal.cambiumast.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_Stopping_a_Test"/><Relationship Id="rId3" Type="http://schemas.openxmlformats.org/officeDocument/2006/relationships/hyperlink" Target="#_Looking_Up_Students"/><Relationship Id="rId7" Type="http://schemas.openxmlformats.org/officeDocument/2006/relationships/hyperlink" Target="#_Logging_Out_o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_Printing_Session_Information"/><Relationship Id="rId11" Type="http://schemas.openxmlformats.org/officeDocument/2006/relationships/hyperlink" Target="#_Monitoring_Student_Progress"/><Relationship Id="rId5" Type="http://schemas.openxmlformats.org/officeDocument/2006/relationships/hyperlink" Target="#_bookmark15"/><Relationship Id="rId10" Type="http://schemas.openxmlformats.org/officeDocument/2006/relationships/hyperlink" Target="#_View_and_Approve"/><Relationship Id="rId4" Type="http://schemas.openxmlformats.org/officeDocument/2006/relationships/hyperlink" Target="#_Viewing_Approved_Print"/><Relationship Id="rId9" Type="http://schemas.openxmlformats.org/officeDocument/2006/relationships/hyperlink" Target="#_Start_a_Test"/></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hyperlink" Target="mailto:Jacqueline.branco@ride.ri.gov" TargetMode="External"/><Relationship Id="rId3" Type="http://schemas.openxmlformats.org/officeDocument/2006/relationships/hyperlink" Target="mailto:rihelpdesk@cambiumassessment.com" TargetMode="External"/><Relationship Id="rId7" Type="http://schemas.openxmlformats.org/officeDocument/2006/relationships/hyperlink" Target="mailto:Erin.Escher@ride.ri.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mailto:Heather.Heineke@ride.ri.gov" TargetMode="External"/><Relationship Id="rId5" Type="http://schemas.openxmlformats.org/officeDocument/2006/relationships/hyperlink" Target="mailto:assessment@ride.ri.gov" TargetMode="External"/><Relationship Id="rId4" Type="http://schemas.openxmlformats.org/officeDocument/2006/relationships/hyperlink" Target="https://ri.portal.cambiumast.com/" TargetMode="External"/><Relationship Id="rId9" Type="http://schemas.openxmlformats.org/officeDocument/2006/relationships/hyperlink" Target="mailto:Phyllis.Lynch@ride.ri.gov"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23AB-2C3D-4129-A007-593D194DAB19}"/>
              </a:ext>
            </a:extLst>
          </p:cNvPr>
          <p:cNvSpPr>
            <a:spLocks noGrp="1"/>
          </p:cNvSpPr>
          <p:nvPr>
            <p:ph type="ctrTitle"/>
          </p:nvPr>
        </p:nvSpPr>
        <p:spPr>
          <a:xfrm>
            <a:off x="201637" y="1953785"/>
            <a:ext cx="11788726" cy="2387600"/>
          </a:xfrm>
        </p:spPr>
        <p:txBody>
          <a:bodyPr>
            <a:normAutofit/>
          </a:bodyPr>
          <a:lstStyle/>
          <a:p>
            <a:r>
              <a:rPr lang="en-US" sz="4800" b="1" dirty="0"/>
              <a:t>RI Next Generation Science Assessment </a:t>
            </a:r>
            <a:br>
              <a:rPr lang="en-US" sz="4800" b="1" dirty="0"/>
            </a:br>
            <a:r>
              <a:rPr lang="en-US" sz="4800" b="1" dirty="0"/>
              <a:t>(NGSA) </a:t>
            </a:r>
            <a:br>
              <a:rPr lang="en-US" sz="4800" b="1" dirty="0"/>
            </a:br>
            <a:r>
              <a:rPr lang="en-US" sz="4800" b="1" dirty="0"/>
              <a:t>Test Coordinator Training</a:t>
            </a:r>
          </a:p>
        </p:txBody>
      </p:sp>
      <p:sp>
        <p:nvSpPr>
          <p:cNvPr id="3" name="Subtitle 2">
            <a:extLst>
              <a:ext uri="{FF2B5EF4-FFF2-40B4-BE49-F238E27FC236}">
                <a16:creationId xmlns:a16="http://schemas.microsoft.com/office/drawing/2014/main" id="{8B2C4769-65F1-4ECB-811F-9518474FC6F0}"/>
              </a:ext>
            </a:extLst>
          </p:cNvPr>
          <p:cNvSpPr>
            <a:spLocks noGrp="1"/>
          </p:cNvSpPr>
          <p:nvPr>
            <p:ph type="subTitle" idx="1"/>
          </p:nvPr>
        </p:nvSpPr>
        <p:spPr>
          <a:xfrm>
            <a:off x="1524000" y="4622456"/>
            <a:ext cx="9144000" cy="1655762"/>
          </a:xfrm>
        </p:spPr>
        <p:txBody>
          <a:bodyPr/>
          <a:lstStyle/>
          <a:p>
            <a:r>
              <a:rPr lang="en-US" dirty="0"/>
              <a:t>Spring 2024</a:t>
            </a:r>
          </a:p>
        </p:txBody>
      </p:sp>
      <p:pic>
        <p:nvPicPr>
          <p:cNvPr id="4" name="Picture 3" descr="signature_624916">
            <a:extLst>
              <a:ext uri="{FF2B5EF4-FFF2-40B4-BE49-F238E27FC236}">
                <a16:creationId xmlns:a16="http://schemas.microsoft.com/office/drawing/2014/main" id="{94D50FC7-BEFF-4350-BEC6-6CCAD4B41D2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05858" y="5888551"/>
            <a:ext cx="884505" cy="779333"/>
          </a:xfrm>
          <a:prstGeom prst="rect">
            <a:avLst/>
          </a:prstGeom>
          <a:noFill/>
          <a:ln>
            <a:noFill/>
          </a:ln>
        </p:spPr>
      </p:pic>
    </p:spTree>
    <p:extLst>
      <p:ext uri="{BB962C8B-B14F-4D97-AF65-F5344CB8AC3E}">
        <p14:creationId xmlns:p14="http://schemas.microsoft.com/office/powerpoint/2010/main" val="392155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A4F3-FDE4-41AE-8DA1-C6B6BBE7B74B}"/>
              </a:ext>
            </a:extLst>
          </p:cNvPr>
          <p:cNvSpPr>
            <a:spLocks noGrp="1"/>
          </p:cNvSpPr>
          <p:nvPr>
            <p:ph type="title"/>
          </p:nvPr>
        </p:nvSpPr>
        <p:spPr>
          <a:xfrm>
            <a:off x="245772" y="344261"/>
            <a:ext cx="10515600" cy="771977"/>
          </a:xfrm>
        </p:spPr>
        <p:txBody>
          <a:bodyPr anchor="ctr">
            <a:normAutofit/>
          </a:bodyPr>
          <a:lstStyle/>
          <a:p>
            <a:r>
              <a:rPr lang="en-US" b="1" dirty="0"/>
              <a:t>NGSS Design</a:t>
            </a:r>
          </a:p>
        </p:txBody>
      </p:sp>
      <p:pic>
        <p:nvPicPr>
          <p:cNvPr id="6" name="Content Placeholder 5">
            <a:extLst>
              <a:ext uri="{FF2B5EF4-FFF2-40B4-BE49-F238E27FC236}">
                <a16:creationId xmlns:a16="http://schemas.microsoft.com/office/drawing/2014/main" id="{C79E6A33-B835-4057-BCBF-FABFF8BAA45C}"/>
              </a:ext>
            </a:extLst>
          </p:cNvPr>
          <p:cNvPicPr>
            <a:picLocks noGrp="1" noChangeAspect="1"/>
          </p:cNvPicPr>
          <p:nvPr>
            <p:ph idx="1"/>
          </p:nvPr>
        </p:nvPicPr>
        <p:blipFill>
          <a:blip r:embed="rId2"/>
          <a:stretch>
            <a:fillRect/>
          </a:stretch>
        </p:blipFill>
        <p:spPr>
          <a:xfrm>
            <a:off x="3837663" y="174620"/>
            <a:ext cx="8222758" cy="6318255"/>
          </a:xfrm>
          <a:noFill/>
        </p:spPr>
      </p:pic>
      <p:sp>
        <p:nvSpPr>
          <p:cNvPr id="4" name="Slide Number Placeholder 3">
            <a:extLst>
              <a:ext uri="{FF2B5EF4-FFF2-40B4-BE49-F238E27FC236}">
                <a16:creationId xmlns:a16="http://schemas.microsoft.com/office/drawing/2014/main" id="{E3DFECF0-83BB-44F8-8A74-7D38FA5FFC8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59949FA-60BF-4E7C-99FA-EA31C7B04F95}" type="slidenum">
              <a:rPr lang="en-US" smtClean="0"/>
              <a:pPr>
                <a:spcAft>
                  <a:spcPts val="600"/>
                </a:spcAft>
              </a:pPr>
              <a:t>10</a:t>
            </a:fld>
            <a:endParaRPr lang="en-US"/>
          </a:p>
        </p:txBody>
      </p:sp>
    </p:spTree>
    <p:extLst>
      <p:ext uri="{BB962C8B-B14F-4D97-AF65-F5344CB8AC3E}">
        <p14:creationId xmlns:p14="http://schemas.microsoft.com/office/powerpoint/2010/main" val="356580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RI NGSA Testing Time</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437610"/>
            <a:ext cx="11301581" cy="4342462"/>
          </a:xfrm>
        </p:spPr>
        <p:txBody>
          <a:bodyPr>
            <a:normAutofit lnSpcReduction="10000"/>
          </a:bodyPr>
          <a:lstStyle/>
          <a:p>
            <a:r>
              <a:rPr lang="en-US" sz="2400" dirty="0"/>
              <a:t>There are two separate test sessions. </a:t>
            </a:r>
          </a:p>
          <a:p>
            <a:pPr lvl="1"/>
            <a:r>
              <a:rPr lang="en-US" sz="2000" dirty="0"/>
              <a:t>Students must log in, complete, and submit each test session separately. </a:t>
            </a:r>
          </a:p>
          <a:p>
            <a:r>
              <a:rPr lang="en-US" sz="2400" dirty="0"/>
              <a:t>Session information:</a:t>
            </a:r>
          </a:p>
          <a:p>
            <a:pPr lvl="1"/>
            <a:r>
              <a:rPr lang="en-US" dirty="0"/>
              <a:t>All tests are </a:t>
            </a:r>
            <a:r>
              <a:rPr lang="en-US" b="1" dirty="0"/>
              <a:t>untimed</a:t>
            </a:r>
            <a:r>
              <a:rPr lang="en-US" dirty="0"/>
              <a:t>. The session times listed are recommended.</a:t>
            </a:r>
          </a:p>
          <a:p>
            <a:pPr lvl="1"/>
            <a:r>
              <a:rPr lang="en-US" dirty="0"/>
              <a:t>Times are for </a:t>
            </a:r>
            <a:r>
              <a:rPr lang="en-US" b="1" dirty="0"/>
              <a:t>students testing time only. </a:t>
            </a:r>
            <a:r>
              <a:rPr lang="en-US" dirty="0"/>
              <a:t>Schools should plan for an additional 10 minutes for logging in, reading test directions, etc. </a:t>
            </a:r>
          </a:p>
          <a:p>
            <a:pPr lvl="1"/>
            <a:r>
              <a:rPr lang="en-US" b="1" dirty="0"/>
              <a:t>Breaks are not required: </a:t>
            </a:r>
          </a:p>
          <a:p>
            <a:pPr lvl="2"/>
            <a:r>
              <a:rPr lang="en-US" dirty="0"/>
              <a:t>Based on student need, schools may provide one short (3-5 minutes), supervised break per session. </a:t>
            </a:r>
          </a:p>
          <a:p>
            <a:pPr lvl="2"/>
            <a:r>
              <a:rPr lang="en-US" dirty="0"/>
              <a:t>If administering both sessions in one day, scheduling a longer break between test sessions is recommended. </a:t>
            </a:r>
          </a:p>
          <a:p>
            <a:pPr lvl="1"/>
            <a:r>
              <a:rPr lang="en-US" dirty="0"/>
              <a:t>Students may continue testing beyond the scheduled testing session (extended time) if they are working productively.</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11</a:t>
            </a:fld>
            <a:endParaRPr lang="en-US"/>
          </a:p>
        </p:txBody>
      </p:sp>
      <p:graphicFrame>
        <p:nvGraphicFramePr>
          <p:cNvPr id="6" name="Table 6">
            <a:extLst>
              <a:ext uri="{FF2B5EF4-FFF2-40B4-BE49-F238E27FC236}">
                <a16:creationId xmlns:a16="http://schemas.microsoft.com/office/drawing/2014/main" id="{6D6B714F-1BED-46CF-9C60-AC4048BF7F60}"/>
              </a:ext>
            </a:extLst>
          </p:cNvPr>
          <p:cNvGraphicFramePr>
            <a:graphicFrameLocks noGrp="1"/>
          </p:cNvGraphicFramePr>
          <p:nvPr>
            <p:extLst>
              <p:ext uri="{D42A27DB-BD31-4B8C-83A1-F6EECF244321}">
                <p14:modId xmlns:p14="http://schemas.microsoft.com/office/powerpoint/2010/main" val="2103918141"/>
              </p:ext>
            </p:extLst>
          </p:nvPr>
        </p:nvGraphicFramePr>
        <p:xfrm>
          <a:off x="6439506" y="530528"/>
          <a:ext cx="5418666"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6453950"/>
                    </a:ext>
                  </a:extLst>
                </a:gridCol>
                <a:gridCol w="2709333">
                  <a:extLst>
                    <a:ext uri="{9D8B030D-6E8A-4147-A177-3AD203B41FA5}">
                      <a16:colId xmlns:a16="http://schemas.microsoft.com/office/drawing/2014/main" val="469136265"/>
                    </a:ext>
                  </a:extLst>
                </a:gridCol>
              </a:tblGrid>
              <a:tr h="370840">
                <a:tc>
                  <a:txBody>
                    <a:bodyPr/>
                    <a:lstStyle/>
                    <a:p>
                      <a:pPr algn="ctr"/>
                      <a:r>
                        <a:rPr lang="en-US"/>
                        <a:t>Session 1</a:t>
                      </a:r>
                    </a:p>
                  </a:txBody>
                  <a:tcPr/>
                </a:tc>
                <a:tc>
                  <a:txBody>
                    <a:bodyPr/>
                    <a:lstStyle/>
                    <a:p>
                      <a:pPr algn="ctr"/>
                      <a:r>
                        <a:rPr lang="en-US"/>
                        <a:t>Session 2</a:t>
                      </a:r>
                    </a:p>
                  </a:txBody>
                  <a:tcPr/>
                </a:tc>
                <a:extLst>
                  <a:ext uri="{0D108BD9-81ED-4DB2-BD59-A6C34878D82A}">
                    <a16:rowId xmlns:a16="http://schemas.microsoft.com/office/drawing/2014/main" val="2806241326"/>
                  </a:ext>
                </a:extLst>
              </a:tr>
              <a:tr h="370840">
                <a:tc>
                  <a:txBody>
                    <a:bodyPr/>
                    <a:lstStyle/>
                    <a:p>
                      <a:pPr algn="ctr"/>
                      <a:r>
                        <a:rPr lang="en-US"/>
                        <a:t>60 minutes</a:t>
                      </a:r>
                    </a:p>
                  </a:txBody>
                  <a:tcPr/>
                </a:tc>
                <a:tc>
                  <a:txBody>
                    <a:bodyPr/>
                    <a:lstStyle/>
                    <a:p>
                      <a:pPr algn="ctr"/>
                      <a:r>
                        <a:rPr lang="en-US" dirty="0"/>
                        <a:t>60 minutes</a:t>
                      </a:r>
                    </a:p>
                  </a:txBody>
                  <a:tcPr/>
                </a:tc>
                <a:extLst>
                  <a:ext uri="{0D108BD9-81ED-4DB2-BD59-A6C34878D82A}">
                    <a16:rowId xmlns:a16="http://schemas.microsoft.com/office/drawing/2014/main" val="3678497437"/>
                  </a:ext>
                </a:extLst>
              </a:tr>
            </a:tbl>
          </a:graphicData>
        </a:graphic>
      </p:graphicFrame>
    </p:spTree>
    <p:extLst>
      <p:ext uri="{BB962C8B-B14F-4D97-AF65-F5344CB8AC3E}">
        <p14:creationId xmlns:p14="http://schemas.microsoft.com/office/powerpoint/2010/main" val="222931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A161-7954-4307-B0A2-664D935685BE}"/>
              </a:ext>
            </a:extLst>
          </p:cNvPr>
          <p:cNvSpPr>
            <a:spLocks noGrp="1"/>
          </p:cNvSpPr>
          <p:nvPr>
            <p:ph type="title"/>
          </p:nvPr>
        </p:nvSpPr>
        <p:spPr/>
        <p:txBody>
          <a:bodyPr/>
          <a:lstStyle/>
          <a:p>
            <a:r>
              <a:rPr lang="en-US" b="1" dirty="0"/>
              <a:t>NGSA Item Development</a:t>
            </a:r>
          </a:p>
        </p:txBody>
      </p:sp>
      <p:sp>
        <p:nvSpPr>
          <p:cNvPr id="4" name="Slide Number Placeholder 3">
            <a:extLst>
              <a:ext uri="{FF2B5EF4-FFF2-40B4-BE49-F238E27FC236}">
                <a16:creationId xmlns:a16="http://schemas.microsoft.com/office/drawing/2014/main" id="{2C4DA7F5-D2C0-4B04-BBB3-B6CF7D59EB9B}"/>
              </a:ext>
            </a:extLst>
          </p:cNvPr>
          <p:cNvSpPr>
            <a:spLocks noGrp="1"/>
          </p:cNvSpPr>
          <p:nvPr>
            <p:ph type="sldNum" sz="quarter" idx="12"/>
          </p:nvPr>
        </p:nvSpPr>
        <p:spPr/>
        <p:txBody>
          <a:bodyPr/>
          <a:lstStyle/>
          <a:p>
            <a:fld id="{159949FA-60BF-4E7C-99FA-EA31C7B04F95}" type="slidenum">
              <a:rPr lang="en-US" smtClean="0"/>
              <a:t>12</a:t>
            </a:fld>
            <a:endParaRPr lang="en-US"/>
          </a:p>
        </p:txBody>
      </p:sp>
      <p:sp>
        <p:nvSpPr>
          <p:cNvPr id="7" name="Content Placeholder 6">
            <a:extLst>
              <a:ext uri="{FF2B5EF4-FFF2-40B4-BE49-F238E27FC236}">
                <a16:creationId xmlns:a16="http://schemas.microsoft.com/office/drawing/2014/main" id="{9D024AAB-F8AA-4B46-BAD0-52B582803816}"/>
              </a:ext>
            </a:extLst>
          </p:cNvPr>
          <p:cNvSpPr>
            <a:spLocks noGrp="1"/>
          </p:cNvSpPr>
          <p:nvPr>
            <p:ph idx="1"/>
          </p:nvPr>
        </p:nvSpPr>
        <p:spPr>
          <a:xfrm>
            <a:off x="838200" y="1506311"/>
            <a:ext cx="10515600" cy="4351338"/>
          </a:xfrm>
        </p:spPr>
        <p:txBody>
          <a:bodyPr>
            <a:normAutofit lnSpcReduction="10000"/>
          </a:bodyPr>
          <a:lstStyle/>
          <a:p>
            <a:r>
              <a:rPr lang="en-US" sz="2400" dirty="0"/>
              <a:t>Items are developed with input from Rhode Island educators, and input from educators in other states that are members of to the Cambium Next Generation Science Standards MOU- a group of states that work together to develop and share high-quality NGSS-aligned assessment items. </a:t>
            </a:r>
          </a:p>
          <a:p>
            <a:r>
              <a:rPr lang="en-US" sz="2400" dirty="0"/>
              <a:t>Each summer, committees of educators review and provide feedback on potential field test items. They review not just the content, but also review the item to make sure it is free of bias. </a:t>
            </a:r>
          </a:p>
          <a:p>
            <a:r>
              <a:rPr lang="en-US" sz="2400" dirty="0"/>
              <a:t>Item statistics are reviewed by RIDE after each summative window to ensure the test items performed as expected. </a:t>
            </a:r>
          </a:p>
          <a:p>
            <a:r>
              <a:rPr lang="en-US" sz="2400" dirty="0"/>
              <a:t>For more information about joining an Educator Review Committee, contact Erin Escher (</a:t>
            </a:r>
            <a:r>
              <a:rPr lang="en-US" sz="2400" u="sng" dirty="0">
                <a:solidFill>
                  <a:srgbClr val="0563C1"/>
                </a:solidFill>
                <a:effectLst/>
                <a:latin typeface="Calibri" panose="020F0502020204030204" pitchFamily="34" charset="0"/>
                <a:ea typeface="Calibri" panose="020F0502020204030204" pitchFamily="34" charset="0"/>
                <a:hlinkClick r:id="rId3"/>
              </a:rPr>
              <a:t>Erin.Escher@ride.ri.gov</a:t>
            </a:r>
            <a:r>
              <a:rPr lang="en-US" sz="2400" u="sng" dirty="0">
                <a:solidFill>
                  <a:srgbClr val="0563C1"/>
                </a:solidFill>
                <a:effectLst/>
                <a:latin typeface="Calibri" panose="020F0502020204030204" pitchFamily="34" charset="0"/>
                <a:ea typeface="Calibri" panose="020F0502020204030204" pitchFamily="34" charset="0"/>
              </a:rPr>
              <a:t>) </a:t>
            </a:r>
            <a:r>
              <a:rPr lang="en-US" sz="2400" dirty="0"/>
              <a:t>or Heather Heineke (</a:t>
            </a:r>
            <a:r>
              <a:rPr lang="en-US" sz="2400" u="sng" dirty="0">
                <a:solidFill>
                  <a:srgbClr val="0563C1"/>
                </a:solidFill>
                <a:effectLst/>
                <a:latin typeface="Calibri" panose="020F0502020204030204" pitchFamily="34" charset="0"/>
                <a:ea typeface="Calibri" panose="020F0502020204030204" pitchFamily="34" charset="0"/>
                <a:hlinkClick r:id="rId4"/>
              </a:rPr>
              <a:t>Heather.Heineke@ride.ri.gov</a:t>
            </a:r>
            <a:r>
              <a:rPr lang="en-US" sz="2400" u="sng" dirty="0">
                <a:solidFill>
                  <a:srgbClr val="0563C1"/>
                </a:solidFill>
                <a:effectLst/>
                <a:latin typeface="Calibri" panose="020F0502020204030204" pitchFamily="34" charset="0"/>
                <a:ea typeface="Calibri" panose="020F0502020204030204" pitchFamily="34" charset="0"/>
              </a:rPr>
              <a:t>)</a:t>
            </a:r>
            <a:endParaRPr lang="en-US" sz="2400" dirty="0"/>
          </a:p>
        </p:txBody>
      </p:sp>
    </p:spTree>
    <p:extLst>
      <p:ext uri="{BB962C8B-B14F-4D97-AF65-F5344CB8AC3E}">
        <p14:creationId xmlns:p14="http://schemas.microsoft.com/office/powerpoint/2010/main" val="52829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68EA-639B-490A-9D66-88F18D4FE35A}"/>
              </a:ext>
            </a:extLst>
          </p:cNvPr>
          <p:cNvSpPr>
            <a:spLocks noGrp="1"/>
          </p:cNvSpPr>
          <p:nvPr>
            <p:ph type="title"/>
          </p:nvPr>
        </p:nvSpPr>
        <p:spPr>
          <a:xfrm>
            <a:off x="767984" y="83831"/>
            <a:ext cx="10515600" cy="1325563"/>
          </a:xfrm>
        </p:spPr>
        <p:txBody>
          <a:bodyPr/>
          <a:lstStyle/>
          <a:p>
            <a:r>
              <a:rPr lang="en-US" b="1" dirty="0"/>
              <a:t>Sample Item – Fifth Grade (Stimulus)</a:t>
            </a:r>
            <a:endParaRPr lang="en-US" dirty="0"/>
          </a:p>
        </p:txBody>
      </p:sp>
      <p:pic>
        <p:nvPicPr>
          <p:cNvPr id="6" name="Content Placeholder 5" descr="Table&#10;&#10;Description automatically generated">
            <a:extLst>
              <a:ext uri="{FF2B5EF4-FFF2-40B4-BE49-F238E27FC236}">
                <a16:creationId xmlns:a16="http://schemas.microsoft.com/office/drawing/2014/main" id="{31FEDBBF-EC14-4123-8CBC-2DFE672613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82824" y="1696388"/>
            <a:ext cx="5912749" cy="3465224"/>
          </a:xfrm>
        </p:spPr>
      </p:pic>
      <p:sp>
        <p:nvSpPr>
          <p:cNvPr id="4" name="Slide Number Placeholder 3">
            <a:extLst>
              <a:ext uri="{FF2B5EF4-FFF2-40B4-BE49-F238E27FC236}">
                <a16:creationId xmlns:a16="http://schemas.microsoft.com/office/drawing/2014/main" id="{E7009ADE-3A91-40D3-98F4-DA56CB8F5F49}"/>
              </a:ext>
            </a:extLst>
          </p:cNvPr>
          <p:cNvSpPr>
            <a:spLocks noGrp="1"/>
          </p:cNvSpPr>
          <p:nvPr>
            <p:ph type="sldNum" sz="quarter" idx="12"/>
          </p:nvPr>
        </p:nvSpPr>
        <p:spPr/>
        <p:txBody>
          <a:bodyPr/>
          <a:lstStyle/>
          <a:p>
            <a:fld id="{159949FA-60BF-4E7C-99FA-EA31C7B04F95}" type="slidenum">
              <a:rPr lang="en-US" smtClean="0"/>
              <a:t>13</a:t>
            </a:fld>
            <a:endParaRPr lang="en-US"/>
          </a:p>
        </p:txBody>
      </p:sp>
      <p:pic>
        <p:nvPicPr>
          <p:cNvPr id="10" name="Picture 9" descr="Graphical user interface, text, application&#10;&#10;Description automatically generated">
            <a:extLst>
              <a:ext uri="{FF2B5EF4-FFF2-40B4-BE49-F238E27FC236}">
                <a16:creationId xmlns:a16="http://schemas.microsoft.com/office/drawing/2014/main" id="{77B78B46-EB84-4996-8CEA-462A90255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92" y="1092900"/>
            <a:ext cx="5231265" cy="5628576"/>
          </a:xfrm>
          <a:prstGeom prst="rect">
            <a:avLst/>
          </a:prstGeom>
        </p:spPr>
      </p:pic>
    </p:spTree>
    <p:extLst>
      <p:ext uri="{BB962C8B-B14F-4D97-AF65-F5344CB8AC3E}">
        <p14:creationId xmlns:p14="http://schemas.microsoft.com/office/powerpoint/2010/main" val="348975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5AC1-82C3-43D0-AC2F-96709AF1BA8F}"/>
              </a:ext>
            </a:extLst>
          </p:cNvPr>
          <p:cNvSpPr>
            <a:spLocks noGrp="1"/>
          </p:cNvSpPr>
          <p:nvPr>
            <p:ph type="title"/>
          </p:nvPr>
        </p:nvSpPr>
        <p:spPr/>
        <p:txBody>
          <a:bodyPr/>
          <a:lstStyle/>
          <a:p>
            <a:r>
              <a:rPr lang="en-US" b="1" dirty="0"/>
              <a:t>Sample Item – Fifth Grade (Item)</a:t>
            </a:r>
            <a:endParaRPr lang="en-US" dirty="0"/>
          </a:p>
        </p:txBody>
      </p:sp>
      <p:pic>
        <p:nvPicPr>
          <p:cNvPr id="6" name="Content Placeholder 5" descr="Graphical user interface, text, application, email&#10;&#10;Description automatically generated">
            <a:extLst>
              <a:ext uri="{FF2B5EF4-FFF2-40B4-BE49-F238E27FC236}">
                <a16:creationId xmlns:a16="http://schemas.microsoft.com/office/drawing/2014/main" id="{7C3217DF-0F02-476F-A1C9-F40376A13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450486"/>
            <a:ext cx="9558403" cy="5148771"/>
          </a:xfrm>
        </p:spPr>
      </p:pic>
      <p:sp>
        <p:nvSpPr>
          <p:cNvPr id="4" name="Slide Number Placeholder 3">
            <a:extLst>
              <a:ext uri="{FF2B5EF4-FFF2-40B4-BE49-F238E27FC236}">
                <a16:creationId xmlns:a16="http://schemas.microsoft.com/office/drawing/2014/main" id="{31451D1C-E5EE-4805-B379-412A450D1987}"/>
              </a:ext>
            </a:extLst>
          </p:cNvPr>
          <p:cNvSpPr>
            <a:spLocks noGrp="1"/>
          </p:cNvSpPr>
          <p:nvPr>
            <p:ph type="sldNum" sz="quarter" idx="12"/>
          </p:nvPr>
        </p:nvSpPr>
        <p:spPr/>
        <p:txBody>
          <a:bodyPr/>
          <a:lstStyle/>
          <a:p>
            <a:fld id="{159949FA-60BF-4E7C-99FA-EA31C7B04F95}" type="slidenum">
              <a:rPr lang="en-US" smtClean="0"/>
              <a:t>14</a:t>
            </a:fld>
            <a:endParaRPr lang="en-US"/>
          </a:p>
        </p:txBody>
      </p:sp>
    </p:spTree>
    <p:extLst>
      <p:ext uri="{BB962C8B-B14F-4D97-AF65-F5344CB8AC3E}">
        <p14:creationId xmlns:p14="http://schemas.microsoft.com/office/powerpoint/2010/main" val="428352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406400" y="365126"/>
            <a:ext cx="11654971" cy="703414"/>
          </a:xfrm>
        </p:spPr>
        <p:txBody>
          <a:bodyPr>
            <a:normAutofit/>
          </a:bodyPr>
          <a:lstStyle/>
          <a:p>
            <a:r>
              <a:rPr lang="en-US" b="1" dirty="0"/>
              <a:t>NGSA Reporting Timeline</a:t>
            </a:r>
          </a:p>
        </p:txBody>
      </p:sp>
      <p:graphicFrame>
        <p:nvGraphicFramePr>
          <p:cNvPr id="5" name="Table 5">
            <a:extLst>
              <a:ext uri="{FF2B5EF4-FFF2-40B4-BE49-F238E27FC236}">
                <a16:creationId xmlns:a16="http://schemas.microsoft.com/office/drawing/2014/main" id="{B7C1984B-4663-48BD-8A65-D0CEAA73AA6A}"/>
              </a:ext>
            </a:extLst>
          </p:cNvPr>
          <p:cNvGraphicFramePr>
            <a:graphicFrameLocks noGrp="1"/>
          </p:cNvGraphicFramePr>
          <p:nvPr>
            <p:ph idx="1"/>
            <p:extLst>
              <p:ext uri="{D42A27DB-BD31-4B8C-83A1-F6EECF244321}">
                <p14:modId xmlns:p14="http://schemas.microsoft.com/office/powerpoint/2010/main" val="2341444625"/>
              </p:ext>
            </p:extLst>
          </p:nvPr>
        </p:nvGraphicFramePr>
        <p:xfrm>
          <a:off x="490511" y="1077803"/>
          <a:ext cx="11210978" cy="3662680"/>
        </p:xfrm>
        <a:graphic>
          <a:graphicData uri="http://schemas.openxmlformats.org/drawingml/2006/table">
            <a:tbl>
              <a:tblPr firstRow="1" bandRow="1">
                <a:tableStyleId>{5C22544A-7EE6-4342-B048-85BDC9FD1C3A}</a:tableStyleId>
              </a:tblPr>
              <a:tblGrid>
                <a:gridCol w="1911089">
                  <a:extLst>
                    <a:ext uri="{9D8B030D-6E8A-4147-A177-3AD203B41FA5}">
                      <a16:colId xmlns:a16="http://schemas.microsoft.com/office/drawing/2014/main" val="3213992856"/>
                    </a:ext>
                  </a:extLst>
                </a:gridCol>
                <a:gridCol w="923491">
                  <a:extLst>
                    <a:ext uri="{9D8B030D-6E8A-4147-A177-3AD203B41FA5}">
                      <a16:colId xmlns:a16="http://schemas.microsoft.com/office/drawing/2014/main" val="1801585079"/>
                    </a:ext>
                  </a:extLst>
                </a:gridCol>
                <a:gridCol w="4595751">
                  <a:extLst>
                    <a:ext uri="{9D8B030D-6E8A-4147-A177-3AD203B41FA5}">
                      <a16:colId xmlns:a16="http://schemas.microsoft.com/office/drawing/2014/main" val="839255967"/>
                    </a:ext>
                  </a:extLst>
                </a:gridCol>
                <a:gridCol w="3780647">
                  <a:extLst>
                    <a:ext uri="{9D8B030D-6E8A-4147-A177-3AD203B41FA5}">
                      <a16:colId xmlns:a16="http://schemas.microsoft.com/office/drawing/2014/main" val="3662484915"/>
                    </a:ext>
                  </a:extLst>
                </a:gridCol>
              </a:tblGrid>
              <a:tr h="370840">
                <a:tc>
                  <a:txBody>
                    <a:bodyPr/>
                    <a:lstStyle/>
                    <a:p>
                      <a:r>
                        <a:rPr lang="en-US" sz="1600" dirty="0"/>
                        <a:t>Type</a:t>
                      </a:r>
                    </a:p>
                  </a:txBody>
                  <a:tcPr/>
                </a:tc>
                <a:tc>
                  <a:txBody>
                    <a:bodyPr/>
                    <a:lstStyle/>
                    <a:p>
                      <a:r>
                        <a:rPr lang="en-US" sz="1600"/>
                        <a:t>When</a:t>
                      </a:r>
                    </a:p>
                  </a:txBody>
                  <a:tcPr/>
                </a:tc>
                <a:tc>
                  <a:txBody>
                    <a:bodyPr/>
                    <a:lstStyle/>
                    <a:p>
                      <a:r>
                        <a:rPr lang="en-US" sz="1600" dirty="0"/>
                        <a:t>Data Available</a:t>
                      </a:r>
                    </a:p>
                  </a:txBody>
                  <a:tcPr/>
                </a:tc>
                <a:tc>
                  <a:txBody>
                    <a:bodyPr/>
                    <a:lstStyle/>
                    <a:p>
                      <a:r>
                        <a:rPr lang="en-US" sz="1600" dirty="0"/>
                        <a:t>Data Can be Found:</a:t>
                      </a:r>
                    </a:p>
                  </a:txBody>
                  <a:tcPr/>
                </a:tc>
                <a:extLst>
                  <a:ext uri="{0D108BD9-81ED-4DB2-BD59-A6C34878D82A}">
                    <a16:rowId xmlns:a16="http://schemas.microsoft.com/office/drawing/2014/main" val="3664917453"/>
                  </a:ext>
                </a:extLst>
              </a:tr>
              <a:tr h="370840">
                <a:tc>
                  <a:txBody>
                    <a:bodyPr/>
                    <a:lstStyle/>
                    <a:p>
                      <a:r>
                        <a:rPr lang="en-US" sz="1600" b="1"/>
                        <a:t>Early Reporting</a:t>
                      </a:r>
                    </a:p>
                  </a:txBody>
                  <a:tcPr/>
                </a:tc>
                <a:tc>
                  <a:txBody>
                    <a:bodyPr/>
                    <a:lstStyle/>
                    <a:p>
                      <a:r>
                        <a:rPr lang="en-US" sz="1600"/>
                        <a:t>Summer</a:t>
                      </a:r>
                    </a:p>
                  </a:txBody>
                  <a:tcPr/>
                </a:tc>
                <a:tc>
                  <a:txBody>
                    <a:bodyPr/>
                    <a:lstStyle/>
                    <a:p>
                      <a:pPr marL="285750" indent="-285750">
                        <a:buFont typeface="Arial" panose="020B0604020202020204" pitchFamily="34" charset="0"/>
                        <a:buChar char="•"/>
                      </a:pPr>
                      <a:r>
                        <a:rPr lang="en-US" sz="1600" dirty="0"/>
                        <a:t>Student-level data</a:t>
                      </a:r>
                    </a:p>
                    <a:p>
                      <a:pPr marL="285750" indent="-285750">
                        <a:buFont typeface="Arial" panose="020B0604020202020204" pitchFamily="34" charset="0"/>
                        <a:buChar char="•"/>
                      </a:pPr>
                      <a:r>
                        <a:rPr lang="en-US" sz="1600" dirty="0"/>
                        <a:t>No scale scores</a:t>
                      </a:r>
                      <a:endParaRPr lang="en-US" sz="1600" strike="sngStrike" dirty="0">
                        <a:highlight>
                          <a:srgbClr val="FFFF00"/>
                        </a:highlight>
                      </a:endParaRPr>
                    </a:p>
                    <a:p>
                      <a:pPr marL="285750" indent="-285750">
                        <a:buFont typeface="Arial" panose="020B0604020202020204" pitchFamily="34" charset="0"/>
                        <a:buChar char="•"/>
                      </a:pPr>
                      <a:r>
                        <a:rPr lang="en-US" sz="1600" dirty="0"/>
                        <a:t>School-level embargoed aggregate data</a:t>
                      </a:r>
                    </a:p>
                  </a:txBody>
                  <a:tcPr/>
                </a:tc>
                <a:tc>
                  <a:txBody>
                    <a:bodyPr/>
                    <a:lstStyle/>
                    <a:p>
                      <a:pPr marL="285750" indent="-285750">
                        <a:buFont typeface="Arial"/>
                        <a:buChar char="•"/>
                      </a:pPr>
                      <a:r>
                        <a:rPr lang="en-US" sz="1600" dirty="0"/>
                        <a:t>Centralized Reporting System (CRS). </a:t>
                      </a:r>
                      <a:r>
                        <a:rPr lang="en-US" sz="1600" i="1" dirty="0"/>
                        <a:t>Log in using your Cambium Account.</a:t>
                      </a:r>
                    </a:p>
                  </a:txBody>
                  <a:tcPr/>
                </a:tc>
                <a:extLst>
                  <a:ext uri="{0D108BD9-81ED-4DB2-BD59-A6C34878D82A}">
                    <a16:rowId xmlns:a16="http://schemas.microsoft.com/office/drawing/2014/main" val="1976093276"/>
                  </a:ext>
                </a:extLst>
              </a:tr>
              <a:tr h="370840">
                <a:tc>
                  <a:txBody>
                    <a:bodyPr/>
                    <a:lstStyle/>
                    <a:p>
                      <a:r>
                        <a:rPr lang="en-US" sz="1600" b="1" dirty="0"/>
                        <a:t>Individual Score Reports (</a:t>
                      </a:r>
                      <a:r>
                        <a:rPr lang="en-US" sz="1600" b="1" dirty="0" err="1"/>
                        <a:t>ISRs</a:t>
                      </a:r>
                      <a:r>
                        <a:rPr lang="en-US" sz="1600" b="1" dirty="0"/>
                        <a:t>)</a:t>
                      </a:r>
                    </a:p>
                  </a:txBody>
                  <a:tcPr/>
                </a:tc>
                <a:tc>
                  <a:txBody>
                    <a:bodyPr/>
                    <a:lstStyle/>
                    <a:p>
                      <a:r>
                        <a:rPr lang="en-US" sz="1600"/>
                        <a:t>Fall</a:t>
                      </a:r>
                    </a:p>
                  </a:txBody>
                  <a:tcPr/>
                </a:tc>
                <a:tc>
                  <a:txBody>
                    <a:bodyPr/>
                    <a:lstStyle/>
                    <a:p>
                      <a:pPr marL="285750" indent="-285750">
                        <a:buFont typeface="Arial" panose="020B0604020202020204" pitchFamily="34" charset="0"/>
                        <a:buChar char="•"/>
                      </a:pPr>
                      <a:r>
                        <a:rPr lang="en-US" sz="1600" dirty="0"/>
                        <a:t>Scale scores </a:t>
                      </a:r>
                    </a:p>
                    <a:p>
                      <a:pPr marL="285750" indent="-285750">
                        <a:buFont typeface="Arial" panose="020B0604020202020204" pitchFamily="34" charset="0"/>
                        <a:buChar char="•"/>
                      </a:pPr>
                      <a:r>
                        <a:rPr lang="en-US" sz="1600" dirty="0"/>
                        <a:t>Overall achievement levels</a:t>
                      </a:r>
                    </a:p>
                    <a:p>
                      <a:pPr marL="285750" indent="-285750">
                        <a:buFont typeface="Arial" panose="020B0604020202020204" pitchFamily="34" charset="0"/>
                        <a:buChar char="•"/>
                      </a:pPr>
                      <a:r>
                        <a:rPr lang="en-US" sz="1600" dirty="0"/>
                        <a:t>Performance Levels by DCI</a:t>
                      </a:r>
                    </a:p>
                  </a:txBody>
                  <a:tcPr/>
                </a:tc>
                <a:tc>
                  <a:txBody>
                    <a:bodyPr/>
                    <a:lstStyle/>
                    <a:p>
                      <a:pPr marL="285750" indent="-285750">
                        <a:buFont typeface="Arial" panose="020B0604020202020204" pitchFamily="34" charset="0"/>
                        <a:buChar char="•"/>
                      </a:pPr>
                      <a:r>
                        <a:rPr lang="en-US" sz="1600" dirty="0"/>
                        <a:t>Paper copy mailed to 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Send copy to outplacements</a:t>
                      </a:r>
                    </a:p>
                    <a:p>
                      <a:pPr marL="285750" indent="-285750">
                        <a:buFont typeface="Arial" panose="020B0604020202020204" pitchFamily="34" charset="0"/>
                        <a:buChar char="•"/>
                      </a:pPr>
                      <a:r>
                        <a:rPr lang="en-US" sz="1600" dirty="0"/>
                        <a:t>CRS: Printable Cambium ISRs </a:t>
                      </a:r>
                    </a:p>
                  </a:txBody>
                  <a:tcPr/>
                </a:tc>
                <a:extLst>
                  <a:ext uri="{0D108BD9-81ED-4DB2-BD59-A6C34878D82A}">
                    <a16:rowId xmlns:a16="http://schemas.microsoft.com/office/drawing/2014/main" val="3506787144"/>
                  </a:ext>
                </a:extLst>
              </a:tr>
              <a:tr h="370840">
                <a:tc>
                  <a:txBody>
                    <a:bodyPr/>
                    <a:lstStyle/>
                    <a:p>
                      <a:r>
                        <a:rPr lang="en-US" sz="1600" b="1" dirty="0"/>
                        <a:t>Confidential Release</a:t>
                      </a:r>
                    </a:p>
                  </a:txBody>
                  <a:tcPr/>
                </a:tc>
                <a:tc>
                  <a:txBody>
                    <a:bodyPr/>
                    <a:lstStyle/>
                    <a:p>
                      <a:r>
                        <a:rPr lang="en-US" sz="1600"/>
                        <a:t>Fall</a:t>
                      </a:r>
                    </a:p>
                  </a:txBody>
                  <a:tcPr/>
                </a:tc>
                <a:tc>
                  <a:txBody>
                    <a:bodyPr/>
                    <a:lstStyle/>
                    <a:p>
                      <a:pPr marL="285750" indent="-285750">
                        <a:buFont typeface="Arial" panose="020B0604020202020204" pitchFamily="34" charset="0"/>
                        <a:buChar char="•"/>
                      </a:pPr>
                      <a:r>
                        <a:rPr lang="en-US" sz="1600" dirty="0"/>
                        <a:t>District and school administrators receive access to district, school, and student-level data.</a:t>
                      </a:r>
                    </a:p>
                  </a:txBody>
                  <a:tcPr/>
                </a:tc>
                <a:tc>
                  <a:txBody>
                    <a:bodyPr/>
                    <a:lstStyle/>
                    <a:p>
                      <a:pPr marL="285750" indent="-285750">
                        <a:buFont typeface="Arial" panose="020B0604020202020204" pitchFamily="34" charset="0"/>
                        <a:buChar char="•"/>
                      </a:pPr>
                      <a:r>
                        <a:rPr lang="en-US" sz="1600" dirty="0"/>
                        <a:t>RIDE Portal’s Student Data Portal (SDP). </a:t>
                      </a:r>
                      <a:r>
                        <a:rPr lang="en-US" sz="1600" i="1" dirty="0"/>
                        <a:t>Log in using your RIDE Portal account.</a:t>
                      </a:r>
                      <a:r>
                        <a:rPr lang="en-US" sz="1600" dirty="0"/>
                        <a:t> </a:t>
                      </a:r>
                    </a:p>
                    <a:p>
                      <a:pPr marL="285750" indent="-285750">
                        <a:buFont typeface="Arial" panose="020B0604020202020204" pitchFamily="34" charset="0"/>
                        <a:buChar char="•"/>
                      </a:pPr>
                      <a:r>
                        <a:rPr lang="en-US" sz="1600" dirty="0"/>
                        <a:t>Centralized Reporting System (CRS) </a:t>
                      </a:r>
                      <a:r>
                        <a:rPr lang="en-US" sz="1600" i="1" dirty="0"/>
                        <a:t>(After RIDE releases data publicly).</a:t>
                      </a:r>
                      <a:endParaRPr lang="en-US" sz="1600" dirty="0"/>
                    </a:p>
                  </a:txBody>
                  <a:tcPr/>
                </a:tc>
                <a:extLst>
                  <a:ext uri="{0D108BD9-81ED-4DB2-BD59-A6C34878D82A}">
                    <a16:rowId xmlns:a16="http://schemas.microsoft.com/office/drawing/2014/main" val="3474383408"/>
                  </a:ext>
                </a:extLst>
              </a:tr>
              <a:tr h="370840">
                <a:tc>
                  <a:txBody>
                    <a:bodyPr/>
                    <a:lstStyle/>
                    <a:p>
                      <a:r>
                        <a:rPr lang="en-US" sz="1600" b="1"/>
                        <a:t>Public Release</a:t>
                      </a:r>
                    </a:p>
                  </a:txBody>
                  <a:tcPr/>
                </a:tc>
                <a:tc>
                  <a:txBody>
                    <a:bodyPr/>
                    <a:lstStyle/>
                    <a:p>
                      <a:r>
                        <a:rPr lang="en-US" sz="1600"/>
                        <a:t>Fall</a:t>
                      </a:r>
                    </a:p>
                  </a:txBody>
                  <a:tcPr/>
                </a:tc>
                <a:tc>
                  <a:txBody>
                    <a:bodyPr/>
                    <a:lstStyle/>
                    <a:p>
                      <a:pPr marL="285750" indent="-285750">
                        <a:buFont typeface="Arial" panose="020B0604020202020204" pitchFamily="34" charset="0"/>
                        <a:buChar char="•"/>
                      </a:pPr>
                      <a:r>
                        <a:rPr lang="en-US" sz="1600" dirty="0"/>
                        <a:t>Public access to all state, district, school-level data.</a:t>
                      </a:r>
                    </a:p>
                  </a:txBody>
                  <a:tcPr/>
                </a:tc>
                <a:tc>
                  <a:txBody>
                    <a:bodyPr/>
                    <a:lstStyle/>
                    <a:p>
                      <a:pPr marL="285750" indent="-285750">
                        <a:buFont typeface="Arial" panose="020B0604020202020204" pitchFamily="34" charset="0"/>
                        <a:buChar char="•"/>
                      </a:pPr>
                      <a:r>
                        <a:rPr lang="en-US" sz="1600" dirty="0" err="1"/>
                        <a:t>RIDE’s</a:t>
                      </a:r>
                      <a:r>
                        <a:rPr lang="en-US" sz="1600" dirty="0"/>
                        <a:t> Assessment Data Portal (ADP)</a:t>
                      </a:r>
                    </a:p>
                  </a:txBody>
                  <a:tcPr/>
                </a:tc>
                <a:extLst>
                  <a:ext uri="{0D108BD9-81ED-4DB2-BD59-A6C34878D82A}">
                    <a16:rowId xmlns:a16="http://schemas.microsoft.com/office/drawing/2014/main" val="289232600"/>
                  </a:ext>
                </a:extLst>
              </a:tr>
            </a:tbl>
          </a:graphicData>
        </a:graphic>
      </p:graphicFrame>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15</a:t>
            </a:fld>
            <a:endParaRPr lang="en-US"/>
          </a:p>
        </p:txBody>
      </p:sp>
      <p:sp>
        <p:nvSpPr>
          <p:cNvPr id="6" name="TextBox 5">
            <a:extLst>
              <a:ext uri="{FF2B5EF4-FFF2-40B4-BE49-F238E27FC236}">
                <a16:creationId xmlns:a16="http://schemas.microsoft.com/office/drawing/2014/main" id="{C19407F0-F64E-46C6-88A2-7B0FDB8BA3B4}"/>
              </a:ext>
            </a:extLst>
          </p:cNvPr>
          <p:cNvSpPr txBox="1"/>
          <p:nvPr/>
        </p:nvSpPr>
        <p:spPr>
          <a:xfrm>
            <a:off x="601683" y="5133866"/>
            <a:ext cx="10752117" cy="646331"/>
          </a:xfrm>
          <a:prstGeom prst="rect">
            <a:avLst/>
          </a:prstGeom>
          <a:noFill/>
          <a:ln w="28575">
            <a:solidFill>
              <a:srgbClr val="008ABE"/>
            </a:solidFill>
          </a:ln>
        </p:spPr>
        <p:txBody>
          <a:bodyPr wrap="square" rtlCol="0">
            <a:spAutoFit/>
          </a:bodyPr>
          <a:lstStyle/>
          <a:p>
            <a:r>
              <a:rPr lang="en-US" dirty="0"/>
              <a:t>Remember that state</a:t>
            </a:r>
            <a:r>
              <a:rPr lang="en-US" b="1" dirty="0"/>
              <a:t> assessment data</a:t>
            </a:r>
            <a:r>
              <a:rPr lang="en-US" dirty="0"/>
              <a:t> (scale scores, proficiency levels, etc.) should be used in conjunction with other data sources (attendance, local achievement data, observations) to make the best instructional decisions.</a:t>
            </a:r>
          </a:p>
        </p:txBody>
      </p:sp>
    </p:spTree>
    <p:extLst>
      <p:ext uri="{BB962C8B-B14F-4D97-AF65-F5344CB8AC3E}">
        <p14:creationId xmlns:p14="http://schemas.microsoft.com/office/powerpoint/2010/main" val="327284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D34A-B2ED-4912-815B-D1ACDDB3C247}"/>
              </a:ext>
            </a:extLst>
          </p:cNvPr>
          <p:cNvSpPr>
            <a:spLocks noGrp="1"/>
          </p:cNvSpPr>
          <p:nvPr>
            <p:ph type="title"/>
          </p:nvPr>
        </p:nvSpPr>
        <p:spPr>
          <a:xfrm>
            <a:off x="838200" y="664710"/>
            <a:ext cx="10515600" cy="2852737"/>
          </a:xfrm>
        </p:spPr>
        <p:txBody>
          <a:bodyPr/>
          <a:lstStyle/>
          <a:p>
            <a:r>
              <a:rPr lang="en-US" b="1" dirty="0"/>
              <a:t>Preparing for the NGSA Assessment</a:t>
            </a:r>
          </a:p>
        </p:txBody>
      </p:sp>
      <p:sp>
        <p:nvSpPr>
          <p:cNvPr id="7" name="Text Placeholder 6">
            <a:extLst>
              <a:ext uri="{FF2B5EF4-FFF2-40B4-BE49-F238E27FC236}">
                <a16:creationId xmlns:a16="http://schemas.microsoft.com/office/drawing/2014/main" id="{42920135-D683-4DD8-B516-3F9DDB08AFB3}"/>
              </a:ext>
            </a:extLst>
          </p:cNvPr>
          <p:cNvSpPr>
            <a:spLocks noGrp="1"/>
          </p:cNvSpPr>
          <p:nvPr>
            <p:ph type="body" idx="1"/>
          </p:nvPr>
        </p:nvSpPr>
        <p:spPr>
          <a:xfrm>
            <a:off x="838200" y="3593647"/>
            <a:ext cx="10515600" cy="1500187"/>
          </a:xfrm>
        </p:spPr>
        <p:txBody>
          <a:bodyPr/>
          <a:lstStyle/>
          <a:p>
            <a:pPr algn="ctr"/>
            <a:r>
              <a:rPr lang="en-US" dirty="0"/>
              <a:t>Recommended Activities in the Months Before the Window Opens</a:t>
            </a:r>
          </a:p>
        </p:txBody>
      </p:sp>
      <p:sp>
        <p:nvSpPr>
          <p:cNvPr id="4" name="Slide Number Placeholder 3">
            <a:extLst>
              <a:ext uri="{FF2B5EF4-FFF2-40B4-BE49-F238E27FC236}">
                <a16:creationId xmlns:a16="http://schemas.microsoft.com/office/drawing/2014/main" id="{5098CB44-DCB8-42C1-A6C0-1C0E9C817129}"/>
              </a:ext>
            </a:extLst>
          </p:cNvPr>
          <p:cNvSpPr>
            <a:spLocks noGrp="1"/>
          </p:cNvSpPr>
          <p:nvPr>
            <p:ph type="sldNum" sz="quarter" idx="12"/>
          </p:nvPr>
        </p:nvSpPr>
        <p:spPr/>
        <p:txBody>
          <a:bodyPr/>
          <a:lstStyle/>
          <a:p>
            <a:fld id="{159949FA-60BF-4E7C-99FA-EA31C7B04F95}" type="slidenum">
              <a:rPr lang="en-US" smtClean="0"/>
              <a:t>16</a:t>
            </a:fld>
            <a:endParaRPr lang="en-US"/>
          </a:p>
        </p:txBody>
      </p:sp>
    </p:spTree>
    <p:extLst>
      <p:ext uri="{BB962C8B-B14F-4D97-AF65-F5344CB8AC3E}">
        <p14:creationId xmlns:p14="http://schemas.microsoft.com/office/powerpoint/2010/main" val="10796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17018"/>
            <a:ext cx="10797209" cy="818667"/>
          </a:xfrm>
        </p:spPr>
        <p:txBody>
          <a:bodyPr>
            <a:normAutofit/>
          </a:bodyPr>
          <a:lstStyle/>
          <a:p>
            <a:r>
              <a:rPr lang="en-US" b="1" dirty="0"/>
              <a:t>Student Enrollment and Registration</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135685"/>
            <a:ext cx="11395923" cy="5220665"/>
          </a:xfrm>
        </p:spPr>
        <p:txBody>
          <a:bodyPr>
            <a:normAutofit/>
          </a:bodyPr>
          <a:lstStyle/>
          <a:p>
            <a:r>
              <a:rPr lang="en-US" sz="2200" dirty="0"/>
              <a:t>Students will be registered to take the NGSA in their enrolled school at their current grade level.</a:t>
            </a:r>
          </a:p>
          <a:p>
            <a:pPr lvl="1"/>
            <a:r>
              <a:rPr lang="en-US" sz="2200" dirty="0"/>
              <a:t>Outplaced students will be registered in their outplacement school based on the information in the Enrollment Census</a:t>
            </a:r>
          </a:p>
          <a:p>
            <a:pPr lvl="1"/>
            <a:r>
              <a:rPr lang="en-US" sz="2200" dirty="0"/>
              <a:t>RIDE uploads a file nightly to the Test Information Distribution Engine (TIDE) for all participating students</a:t>
            </a:r>
          </a:p>
          <a:p>
            <a:pPr lvl="1"/>
            <a:r>
              <a:rPr lang="en-US" sz="2200" dirty="0"/>
              <a:t>Changes may not be reflected in TIDE for 24-48 hours due to timing of district collections sent to RIDE</a:t>
            </a:r>
            <a:r>
              <a:rPr lang="en-US" dirty="0"/>
              <a:t>.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17</a:t>
            </a:fld>
            <a:endParaRPr lang="en-US" dirty="0"/>
          </a:p>
        </p:txBody>
      </p:sp>
      <p:sp>
        <p:nvSpPr>
          <p:cNvPr id="6" name="TextBox 5">
            <a:extLst>
              <a:ext uri="{FF2B5EF4-FFF2-40B4-BE49-F238E27FC236}">
                <a16:creationId xmlns:a16="http://schemas.microsoft.com/office/drawing/2014/main" id="{4140FF4D-3FAC-4CDA-8430-93623D916CEB}"/>
              </a:ext>
            </a:extLst>
          </p:cNvPr>
          <p:cNvSpPr txBox="1"/>
          <p:nvPr/>
        </p:nvSpPr>
        <p:spPr>
          <a:xfrm>
            <a:off x="914400" y="4998938"/>
            <a:ext cx="1699216" cy="923330"/>
          </a:xfrm>
          <a:prstGeom prst="rect">
            <a:avLst/>
          </a:prstGeom>
          <a:noFill/>
          <a:ln w="12700">
            <a:solidFill>
              <a:schemeClr val="tx1"/>
            </a:solidFill>
          </a:ln>
        </p:spPr>
        <p:txBody>
          <a:bodyPr wrap="square" rtlCol="0">
            <a:spAutoFit/>
          </a:bodyPr>
          <a:lstStyle/>
          <a:p>
            <a:pPr algn="ctr"/>
            <a:r>
              <a:rPr lang="en-US" b="1" dirty="0"/>
              <a:t>Student Information System (SIS)</a:t>
            </a:r>
          </a:p>
        </p:txBody>
      </p:sp>
      <p:sp>
        <p:nvSpPr>
          <p:cNvPr id="8" name="TextBox 7">
            <a:extLst>
              <a:ext uri="{FF2B5EF4-FFF2-40B4-BE49-F238E27FC236}">
                <a16:creationId xmlns:a16="http://schemas.microsoft.com/office/drawing/2014/main" id="{0BF759B5-D923-4307-B92B-A1A91DE2150C}"/>
              </a:ext>
            </a:extLst>
          </p:cNvPr>
          <p:cNvSpPr txBox="1"/>
          <p:nvPr/>
        </p:nvSpPr>
        <p:spPr>
          <a:xfrm>
            <a:off x="6819179" y="4997025"/>
            <a:ext cx="1753683" cy="923330"/>
          </a:xfrm>
          <a:prstGeom prst="rect">
            <a:avLst/>
          </a:prstGeom>
          <a:noFill/>
          <a:ln w="12700">
            <a:solidFill>
              <a:schemeClr val="tx1"/>
            </a:solidFill>
          </a:ln>
        </p:spPr>
        <p:txBody>
          <a:bodyPr wrap="square" rtlCol="0">
            <a:spAutoFit/>
          </a:bodyPr>
          <a:lstStyle/>
          <a:p>
            <a:pPr algn="ctr"/>
            <a:r>
              <a:rPr lang="en-US" b="1" dirty="0"/>
              <a:t>Cambium Assessment Inc. (CAI)</a:t>
            </a:r>
          </a:p>
        </p:txBody>
      </p:sp>
      <p:sp>
        <p:nvSpPr>
          <p:cNvPr id="9" name="TextBox 8">
            <a:extLst>
              <a:ext uri="{FF2B5EF4-FFF2-40B4-BE49-F238E27FC236}">
                <a16:creationId xmlns:a16="http://schemas.microsoft.com/office/drawing/2014/main" id="{D7574E68-65C8-448B-AB10-DCC8D0E9ABA4}"/>
              </a:ext>
            </a:extLst>
          </p:cNvPr>
          <p:cNvSpPr txBox="1"/>
          <p:nvPr/>
        </p:nvSpPr>
        <p:spPr>
          <a:xfrm>
            <a:off x="9823725" y="5412524"/>
            <a:ext cx="2112085" cy="923330"/>
          </a:xfrm>
          <a:prstGeom prst="rect">
            <a:avLst/>
          </a:prstGeom>
          <a:noFill/>
          <a:ln w="12700">
            <a:solidFill>
              <a:schemeClr val="tx1"/>
            </a:solidFill>
          </a:ln>
        </p:spPr>
        <p:txBody>
          <a:bodyPr wrap="square" rtlCol="0">
            <a:spAutoFit/>
          </a:bodyPr>
          <a:lstStyle/>
          <a:p>
            <a:pPr algn="ctr"/>
            <a:r>
              <a:rPr lang="en-US" b="1" dirty="0"/>
              <a:t>Test Information Distribution Engine (TIDE)</a:t>
            </a:r>
          </a:p>
        </p:txBody>
      </p:sp>
      <p:cxnSp>
        <p:nvCxnSpPr>
          <p:cNvPr id="12" name="Straight Arrow Connector 11">
            <a:extLst>
              <a:ext uri="{FF2B5EF4-FFF2-40B4-BE49-F238E27FC236}">
                <a16:creationId xmlns:a16="http://schemas.microsoft.com/office/drawing/2014/main" id="{8C999DB7-7132-484A-9A6E-A491C98EC7F0}"/>
              </a:ext>
            </a:extLst>
          </p:cNvPr>
          <p:cNvCxnSpPr>
            <a:cxnSpLocks/>
          </p:cNvCxnSpPr>
          <p:nvPr/>
        </p:nvCxnSpPr>
        <p:spPr>
          <a:xfrm>
            <a:off x="8705351" y="5532521"/>
            <a:ext cx="1118373" cy="3211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8D02F1-8609-4414-A3BF-AACA7595B901}"/>
              </a:ext>
            </a:extLst>
          </p:cNvPr>
          <p:cNvCxnSpPr>
            <a:cxnSpLocks/>
          </p:cNvCxnSpPr>
          <p:nvPr/>
        </p:nvCxnSpPr>
        <p:spPr>
          <a:xfrm>
            <a:off x="5747820" y="5412524"/>
            <a:ext cx="10051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ACD6ABE-122B-4A87-997D-965345246890}"/>
              </a:ext>
            </a:extLst>
          </p:cNvPr>
          <p:cNvCxnSpPr>
            <a:cxnSpLocks/>
          </p:cNvCxnSpPr>
          <p:nvPr/>
        </p:nvCxnSpPr>
        <p:spPr>
          <a:xfrm>
            <a:off x="2728784" y="5414437"/>
            <a:ext cx="10051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0A1A19-DFC7-4FCB-90E7-744CEA6731C5}"/>
              </a:ext>
            </a:extLst>
          </p:cNvPr>
          <p:cNvSpPr txBox="1"/>
          <p:nvPr/>
        </p:nvSpPr>
        <p:spPr>
          <a:xfrm>
            <a:off x="3833765" y="4998939"/>
            <a:ext cx="1847810" cy="923330"/>
          </a:xfrm>
          <a:prstGeom prst="rect">
            <a:avLst/>
          </a:prstGeom>
          <a:noFill/>
          <a:ln w="12700">
            <a:solidFill>
              <a:schemeClr val="tx1"/>
            </a:solidFill>
          </a:ln>
        </p:spPr>
        <p:txBody>
          <a:bodyPr wrap="square" rtlCol="0">
            <a:spAutoFit/>
          </a:bodyPr>
          <a:lstStyle/>
          <a:p>
            <a:pPr algn="ctr"/>
            <a:r>
              <a:rPr lang="en-US" b="1" dirty="0"/>
              <a:t>Rhode Island Department of Education (RIDE</a:t>
            </a:r>
            <a:r>
              <a:rPr lang="en-US" dirty="0"/>
              <a:t>)</a:t>
            </a:r>
          </a:p>
        </p:txBody>
      </p:sp>
      <p:cxnSp>
        <p:nvCxnSpPr>
          <p:cNvPr id="5" name="Straight Arrow Connector 4">
            <a:extLst>
              <a:ext uri="{FF2B5EF4-FFF2-40B4-BE49-F238E27FC236}">
                <a16:creationId xmlns:a16="http://schemas.microsoft.com/office/drawing/2014/main" id="{6A336065-34C1-8D1B-413F-CA4C713AAFD3}"/>
              </a:ext>
            </a:extLst>
          </p:cNvPr>
          <p:cNvCxnSpPr>
            <a:cxnSpLocks/>
          </p:cNvCxnSpPr>
          <p:nvPr/>
        </p:nvCxnSpPr>
        <p:spPr>
          <a:xfrm flipV="1">
            <a:off x="8717030" y="4983643"/>
            <a:ext cx="1118373" cy="554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870544-4388-7B1C-9B5C-3183FABB9B84}"/>
              </a:ext>
            </a:extLst>
          </p:cNvPr>
          <p:cNvSpPr txBox="1"/>
          <p:nvPr/>
        </p:nvSpPr>
        <p:spPr>
          <a:xfrm>
            <a:off x="9823724" y="4584675"/>
            <a:ext cx="2112085" cy="646331"/>
          </a:xfrm>
          <a:prstGeom prst="rect">
            <a:avLst/>
          </a:prstGeom>
          <a:noFill/>
          <a:ln w="12700">
            <a:solidFill>
              <a:schemeClr val="tx1"/>
            </a:solidFill>
          </a:ln>
        </p:spPr>
        <p:txBody>
          <a:bodyPr wrap="square" rtlCol="0">
            <a:spAutoFit/>
          </a:bodyPr>
          <a:lstStyle/>
          <a:p>
            <a:pPr algn="ctr"/>
            <a:r>
              <a:rPr lang="en-US" b="1" dirty="0"/>
              <a:t>Test Distribution System (TDS)</a:t>
            </a:r>
          </a:p>
        </p:txBody>
      </p:sp>
    </p:spTree>
    <p:extLst>
      <p:ext uri="{BB962C8B-B14F-4D97-AF65-F5344CB8AC3E}">
        <p14:creationId xmlns:p14="http://schemas.microsoft.com/office/powerpoint/2010/main" val="358215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75C45-5D7F-4BA3-ADED-A87363B20A57}"/>
              </a:ext>
            </a:extLst>
          </p:cNvPr>
          <p:cNvSpPr>
            <a:spLocks noGrp="1"/>
          </p:cNvSpPr>
          <p:nvPr>
            <p:ph type="title"/>
          </p:nvPr>
        </p:nvSpPr>
        <p:spPr>
          <a:xfrm>
            <a:off x="152400" y="365125"/>
            <a:ext cx="11854543" cy="1325563"/>
          </a:xfrm>
        </p:spPr>
        <p:txBody>
          <a:bodyPr>
            <a:normAutofit/>
          </a:bodyPr>
          <a:lstStyle/>
          <a:p>
            <a:pPr algn="ctr"/>
            <a:r>
              <a:rPr lang="en-US" b="1" dirty="0"/>
              <a:t>The Importance of Verifying Student Enrollment Data</a:t>
            </a:r>
            <a:endParaRPr lang="en-US" b="1" dirty="0">
              <a:highlight>
                <a:srgbClr val="FFFF00"/>
              </a:highlight>
            </a:endParaRPr>
          </a:p>
        </p:txBody>
      </p:sp>
      <p:sp>
        <p:nvSpPr>
          <p:cNvPr id="4" name="Slide Number Placeholder 3">
            <a:extLst>
              <a:ext uri="{FF2B5EF4-FFF2-40B4-BE49-F238E27FC236}">
                <a16:creationId xmlns:a16="http://schemas.microsoft.com/office/drawing/2014/main" id="{436E288E-3988-4782-811A-F2D405E4CD09}"/>
              </a:ext>
            </a:extLst>
          </p:cNvPr>
          <p:cNvSpPr>
            <a:spLocks noGrp="1"/>
          </p:cNvSpPr>
          <p:nvPr>
            <p:ph type="sldNum" sz="quarter" idx="12"/>
          </p:nvPr>
        </p:nvSpPr>
        <p:spPr/>
        <p:txBody>
          <a:bodyPr/>
          <a:lstStyle/>
          <a:p>
            <a:fld id="{159949FA-60BF-4E7C-99FA-EA31C7B04F95}" type="slidenum">
              <a:rPr lang="en-US" smtClean="0"/>
              <a:t>18</a:t>
            </a:fld>
            <a:endParaRPr lang="en-US"/>
          </a:p>
        </p:txBody>
      </p:sp>
      <p:sp>
        <p:nvSpPr>
          <p:cNvPr id="10" name="Content Placeholder 9">
            <a:extLst>
              <a:ext uri="{FF2B5EF4-FFF2-40B4-BE49-F238E27FC236}">
                <a16:creationId xmlns:a16="http://schemas.microsoft.com/office/drawing/2014/main" id="{343BB3A6-D94B-41D6-B25A-109527B248B7}"/>
              </a:ext>
            </a:extLst>
          </p:cNvPr>
          <p:cNvSpPr txBox="1">
            <a:spLocks noGrp="1"/>
          </p:cNvSpPr>
          <p:nvPr>
            <p:ph idx="1"/>
          </p:nvPr>
        </p:nvSpPr>
        <p:spPr>
          <a:xfrm>
            <a:off x="631809" y="1690688"/>
            <a:ext cx="10588905" cy="3060325"/>
          </a:xfrm>
          <a:prstGeom prst="rect">
            <a:avLst/>
          </a:prstGeom>
          <a:noFill/>
          <a:ln w="12700">
            <a:noFill/>
          </a:ln>
        </p:spPr>
        <p:txBody>
          <a:bodyPr wrap="square" rtlCol="0">
            <a:spAutoFit/>
          </a:bodyPr>
          <a:lstStyle/>
          <a:p>
            <a:r>
              <a:rPr lang="en-US" sz="2400" dirty="0"/>
              <a:t>Districts </a:t>
            </a:r>
            <a:r>
              <a:rPr lang="en-US" sz="2400" b="1" i="1" dirty="0"/>
              <a:t>must</a:t>
            </a:r>
            <a:r>
              <a:rPr lang="en-US" sz="2400" dirty="0"/>
              <a:t> ensure the following daily RIDE collections are accurate:</a:t>
            </a:r>
          </a:p>
          <a:p>
            <a:pPr lvl="1"/>
            <a:r>
              <a:rPr lang="en-US" sz="2000" dirty="0"/>
              <a:t>Enrollment Census (demographic information)</a:t>
            </a:r>
          </a:p>
          <a:p>
            <a:pPr lvl="1"/>
            <a:r>
              <a:rPr lang="en-US" sz="2000" dirty="0"/>
              <a:t>Special Education Census (alternate assessment indication)</a:t>
            </a:r>
          </a:p>
          <a:p>
            <a:pPr lvl="1"/>
            <a:r>
              <a:rPr lang="en-US" sz="2000" dirty="0" err="1"/>
              <a:t>LEP</a:t>
            </a:r>
            <a:r>
              <a:rPr lang="en-US" sz="2000" dirty="0"/>
              <a:t> Census (students who are currently receiving services or who are in monitored status)</a:t>
            </a:r>
          </a:p>
          <a:p>
            <a:r>
              <a:rPr lang="en-US" sz="2400" dirty="0"/>
              <a:t>This information is the basis for </a:t>
            </a:r>
            <a:r>
              <a:rPr lang="en-US" sz="2400" dirty="0" err="1"/>
              <a:t>NGSA</a:t>
            </a:r>
            <a:r>
              <a:rPr lang="en-US" sz="2400" b="1" i="1" dirty="0"/>
              <a:t> </a:t>
            </a:r>
            <a:r>
              <a:rPr lang="en-US" sz="2400" dirty="0"/>
              <a:t>registration and assessment reporting. </a:t>
            </a:r>
          </a:p>
          <a:p>
            <a:r>
              <a:rPr lang="en-US" sz="2400" dirty="0"/>
              <a:t>Inaccurate data may delay your ability to complete testing.</a:t>
            </a:r>
          </a:p>
          <a:p>
            <a:pPr lvl="1"/>
            <a:endParaRPr lang="en-US" sz="1600" dirty="0"/>
          </a:p>
          <a:p>
            <a:pPr marL="0" indent="0">
              <a:buNone/>
            </a:pPr>
            <a:endParaRPr lang="en-US" sz="2000" dirty="0"/>
          </a:p>
        </p:txBody>
      </p:sp>
    </p:spTree>
    <p:extLst>
      <p:ext uri="{BB962C8B-B14F-4D97-AF65-F5344CB8AC3E}">
        <p14:creationId xmlns:p14="http://schemas.microsoft.com/office/powerpoint/2010/main" val="351082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85BE-F7B8-4EA4-881D-686843AF9544}"/>
              </a:ext>
            </a:extLst>
          </p:cNvPr>
          <p:cNvSpPr>
            <a:spLocks noGrp="1"/>
          </p:cNvSpPr>
          <p:nvPr>
            <p:ph type="title"/>
          </p:nvPr>
        </p:nvSpPr>
        <p:spPr/>
        <p:txBody>
          <a:bodyPr/>
          <a:lstStyle/>
          <a:p>
            <a:r>
              <a:rPr lang="en-US" b="1" dirty="0"/>
              <a:t>Setting Student Test Settings</a:t>
            </a:r>
          </a:p>
        </p:txBody>
      </p:sp>
      <p:sp>
        <p:nvSpPr>
          <p:cNvPr id="3" name="Content Placeholder 2">
            <a:extLst>
              <a:ext uri="{FF2B5EF4-FFF2-40B4-BE49-F238E27FC236}">
                <a16:creationId xmlns:a16="http://schemas.microsoft.com/office/drawing/2014/main" id="{508424F0-8D3C-4B41-BF09-8CCB715C4442}"/>
              </a:ext>
            </a:extLst>
          </p:cNvPr>
          <p:cNvSpPr>
            <a:spLocks noGrp="1"/>
          </p:cNvSpPr>
          <p:nvPr>
            <p:ph idx="1"/>
          </p:nvPr>
        </p:nvSpPr>
        <p:spPr>
          <a:xfrm>
            <a:off x="838200" y="1690688"/>
            <a:ext cx="10515600" cy="4351338"/>
          </a:xfrm>
        </p:spPr>
        <p:txBody>
          <a:bodyPr/>
          <a:lstStyle/>
          <a:p>
            <a:r>
              <a:rPr lang="en-US" dirty="0"/>
              <a:t>Enter and confirm test settings in TIDE as early as possible for students who will test with accommodations (</a:t>
            </a:r>
            <a:r>
              <a:rPr lang="en-US" dirty="0" err="1"/>
              <a:t>IEP</a:t>
            </a:r>
            <a:r>
              <a:rPr lang="en-US" dirty="0"/>
              <a:t>/504, </a:t>
            </a:r>
            <a:r>
              <a:rPr lang="en-US" dirty="0" err="1"/>
              <a:t>MLL</a:t>
            </a:r>
            <a:r>
              <a:rPr lang="en-US" dirty="0"/>
              <a:t>). </a:t>
            </a:r>
          </a:p>
          <a:p>
            <a:pPr lvl="1"/>
            <a:r>
              <a:rPr lang="en-US" dirty="0"/>
              <a:t>Plan for testing space required for certain accommodations (e.g., Read Aloud, Simplified Test Directions)</a:t>
            </a:r>
          </a:p>
          <a:p>
            <a:pPr lvl="1"/>
            <a:r>
              <a:rPr lang="en-US" dirty="0"/>
              <a:t>Note how many students require a paper test.</a:t>
            </a:r>
          </a:p>
          <a:p>
            <a:r>
              <a:rPr lang="en-US" dirty="0"/>
              <a:t>This makes last-minute additions or changes (e.g., new students, </a:t>
            </a:r>
            <a:r>
              <a:rPr lang="en-US" dirty="0" err="1"/>
              <a:t>IEP</a:t>
            </a:r>
            <a:r>
              <a:rPr lang="en-US" dirty="0"/>
              <a:t> updates) easier to manage.</a:t>
            </a:r>
          </a:p>
          <a:p>
            <a:r>
              <a:rPr lang="en-US" dirty="0"/>
              <a:t>More information on how to set test settings will be in the TIDE Overview.</a:t>
            </a:r>
          </a:p>
        </p:txBody>
      </p:sp>
      <p:sp>
        <p:nvSpPr>
          <p:cNvPr id="4" name="Slide Number Placeholder 3">
            <a:extLst>
              <a:ext uri="{FF2B5EF4-FFF2-40B4-BE49-F238E27FC236}">
                <a16:creationId xmlns:a16="http://schemas.microsoft.com/office/drawing/2014/main" id="{CA3E3349-28D1-41B8-BAE9-3A9D263DB0BD}"/>
              </a:ext>
            </a:extLst>
          </p:cNvPr>
          <p:cNvSpPr>
            <a:spLocks noGrp="1"/>
          </p:cNvSpPr>
          <p:nvPr>
            <p:ph type="sldNum" sz="quarter" idx="12"/>
          </p:nvPr>
        </p:nvSpPr>
        <p:spPr/>
        <p:txBody>
          <a:bodyPr/>
          <a:lstStyle/>
          <a:p>
            <a:fld id="{159949FA-60BF-4E7C-99FA-EA31C7B04F95}" type="slidenum">
              <a:rPr lang="en-US" smtClean="0"/>
              <a:t>19</a:t>
            </a:fld>
            <a:endParaRPr lang="en-US"/>
          </a:p>
        </p:txBody>
      </p:sp>
    </p:spTree>
    <p:extLst>
      <p:ext uri="{BB962C8B-B14F-4D97-AF65-F5344CB8AC3E}">
        <p14:creationId xmlns:p14="http://schemas.microsoft.com/office/powerpoint/2010/main" val="282239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ADB7-53E0-4339-9863-77957006B620}"/>
              </a:ext>
            </a:extLst>
          </p:cNvPr>
          <p:cNvSpPr>
            <a:spLocks noGrp="1"/>
          </p:cNvSpPr>
          <p:nvPr>
            <p:ph type="title"/>
          </p:nvPr>
        </p:nvSpPr>
        <p:spPr/>
        <p:txBody>
          <a:bodyPr/>
          <a:lstStyle/>
          <a:p>
            <a:r>
              <a:rPr lang="en-US" b="1" dirty="0"/>
              <a:t>Introductions</a:t>
            </a:r>
          </a:p>
        </p:txBody>
      </p:sp>
      <p:sp>
        <p:nvSpPr>
          <p:cNvPr id="3" name="Content Placeholder 2">
            <a:extLst>
              <a:ext uri="{FF2B5EF4-FFF2-40B4-BE49-F238E27FC236}">
                <a16:creationId xmlns:a16="http://schemas.microsoft.com/office/drawing/2014/main" id="{C0628FE7-9AE1-4E81-BB7C-2C660E5F1AFB}"/>
              </a:ext>
            </a:extLst>
          </p:cNvPr>
          <p:cNvSpPr>
            <a:spLocks noGrp="1"/>
          </p:cNvSpPr>
          <p:nvPr>
            <p:ph idx="1"/>
          </p:nvPr>
        </p:nvSpPr>
        <p:spPr>
          <a:xfrm>
            <a:off x="838200" y="1869168"/>
            <a:ext cx="10515600" cy="4351338"/>
          </a:xfrm>
        </p:spPr>
        <p:txBody>
          <a:bodyPr>
            <a:normAutofit/>
          </a:bodyPr>
          <a:lstStyle/>
          <a:p>
            <a:pPr marL="0" indent="0">
              <a:lnSpc>
                <a:spcPct val="100000"/>
              </a:lnSpc>
              <a:spcBef>
                <a:spcPts val="0"/>
              </a:spcBef>
              <a:buNone/>
            </a:pPr>
            <a:r>
              <a:rPr lang="en-US" sz="2400" b="1" dirty="0"/>
              <a:t>Erica Gray						Heather Heineke</a:t>
            </a:r>
          </a:p>
          <a:p>
            <a:pPr marL="0" indent="0">
              <a:lnSpc>
                <a:spcPct val="100000"/>
              </a:lnSpc>
              <a:spcBef>
                <a:spcPts val="0"/>
              </a:spcBef>
              <a:buNone/>
            </a:pPr>
            <a:r>
              <a:rPr lang="en-US" sz="2400" dirty="0"/>
              <a:t>Senior Program Manager				Assessment Specialist</a:t>
            </a:r>
          </a:p>
          <a:p>
            <a:pPr marL="0" indent="0">
              <a:lnSpc>
                <a:spcPct val="100000"/>
              </a:lnSpc>
              <a:spcBef>
                <a:spcPts val="0"/>
              </a:spcBef>
              <a:buNone/>
            </a:pPr>
            <a:r>
              <a:rPr lang="en-US" sz="2400" dirty="0"/>
              <a:t>Cambium Assessment					RIDE</a:t>
            </a:r>
          </a:p>
          <a:p>
            <a:pPr marL="0" indent="0">
              <a:lnSpc>
                <a:spcPct val="100000"/>
              </a:lnSpc>
              <a:spcBef>
                <a:spcPts val="0"/>
              </a:spcBef>
              <a:buNone/>
            </a:pPr>
            <a:r>
              <a:rPr lang="en-US" sz="2400" b="1" dirty="0"/>
              <a:t>							</a:t>
            </a:r>
          </a:p>
          <a:p>
            <a:pPr marL="0" indent="0">
              <a:lnSpc>
                <a:spcPct val="100000"/>
              </a:lnSpc>
              <a:spcBef>
                <a:spcPts val="0"/>
              </a:spcBef>
              <a:buNone/>
            </a:pPr>
            <a:r>
              <a:rPr lang="en-US" sz="2400" b="1" dirty="0"/>
              <a:t>Randa Elmoazzen					Erin Escher</a:t>
            </a:r>
          </a:p>
          <a:p>
            <a:pPr marL="0" indent="0">
              <a:lnSpc>
                <a:spcPct val="100000"/>
              </a:lnSpc>
              <a:spcBef>
                <a:spcPts val="0"/>
              </a:spcBef>
              <a:buNone/>
            </a:pPr>
            <a:r>
              <a:rPr lang="en-US" sz="2400" dirty="0"/>
              <a:t>Senior Program Manger</a:t>
            </a:r>
            <a:r>
              <a:rPr lang="en-US" sz="2400" b="1" dirty="0"/>
              <a:t>				</a:t>
            </a:r>
            <a:r>
              <a:rPr lang="en-US" sz="2400" dirty="0"/>
              <a:t>Science Specialist</a:t>
            </a:r>
          </a:p>
          <a:p>
            <a:pPr marL="0" indent="0">
              <a:lnSpc>
                <a:spcPct val="100000"/>
              </a:lnSpc>
              <a:spcBef>
                <a:spcPts val="0"/>
              </a:spcBef>
              <a:buNone/>
            </a:pPr>
            <a:r>
              <a:rPr lang="en-US" sz="2400" dirty="0"/>
              <a:t>Cambium Assessment					RIDE</a:t>
            </a:r>
          </a:p>
          <a:p>
            <a:pPr marL="0" indent="0">
              <a:lnSpc>
                <a:spcPct val="100000"/>
              </a:lnSpc>
              <a:spcBef>
                <a:spcPts val="0"/>
              </a:spcBef>
              <a:buNone/>
            </a:pPr>
            <a:endParaRPr lang="en-US" dirty="0"/>
          </a:p>
          <a:p>
            <a:pPr marL="0" indent="0">
              <a:lnSpc>
                <a:spcPct val="100000"/>
              </a:lnSpc>
              <a:spcBef>
                <a:spcPts val="0"/>
              </a:spcBef>
              <a:buNone/>
            </a:pPr>
            <a:r>
              <a:rPr lang="en-US" sz="2400" dirty="0"/>
              <a:t>							</a:t>
            </a:r>
            <a:r>
              <a:rPr lang="en-US" sz="2400" b="1" dirty="0"/>
              <a:t>Carolyn Higgins</a:t>
            </a:r>
          </a:p>
          <a:p>
            <a:pPr marL="0" indent="0">
              <a:lnSpc>
                <a:spcPct val="100000"/>
              </a:lnSpc>
              <a:spcBef>
                <a:spcPts val="0"/>
              </a:spcBef>
              <a:buNone/>
            </a:pPr>
            <a:r>
              <a:rPr lang="en-US" sz="2400" dirty="0"/>
              <a:t>				                           	Science Specialist				                                                                   RIDE</a:t>
            </a:r>
          </a:p>
          <a:p>
            <a:endParaRPr lang="en-US" dirty="0"/>
          </a:p>
        </p:txBody>
      </p:sp>
      <p:sp>
        <p:nvSpPr>
          <p:cNvPr id="4" name="Slide Number Placeholder 3">
            <a:extLst>
              <a:ext uri="{FF2B5EF4-FFF2-40B4-BE49-F238E27FC236}">
                <a16:creationId xmlns:a16="http://schemas.microsoft.com/office/drawing/2014/main" id="{E92FF492-F9DA-4977-951D-EEF0A62F45D3}"/>
              </a:ext>
            </a:extLst>
          </p:cNvPr>
          <p:cNvSpPr>
            <a:spLocks noGrp="1"/>
          </p:cNvSpPr>
          <p:nvPr>
            <p:ph type="sldNum" sz="quarter" idx="12"/>
          </p:nvPr>
        </p:nvSpPr>
        <p:spPr/>
        <p:txBody>
          <a:bodyPr/>
          <a:lstStyle/>
          <a:p>
            <a:fld id="{159949FA-60BF-4E7C-99FA-EA31C7B04F95}" type="slidenum">
              <a:rPr lang="en-US" smtClean="0"/>
              <a:t>2</a:t>
            </a:fld>
            <a:endParaRPr lang="en-US"/>
          </a:p>
        </p:txBody>
      </p:sp>
    </p:spTree>
    <p:extLst>
      <p:ext uri="{BB962C8B-B14F-4D97-AF65-F5344CB8AC3E}">
        <p14:creationId xmlns:p14="http://schemas.microsoft.com/office/powerpoint/2010/main" val="110492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9626-3CB4-41AB-B196-C0CD502B7C79}"/>
              </a:ext>
            </a:extLst>
          </p:cNvPr>
          <p:cNvSpPr>
            <a:spLocks noGrp="1"/>
          </p:cNvSpPr>
          <p:nvPr>
            <p:ph type="title"/>
          </p:nvPr>
        </p:nvSpPr>
        <p:spPr/>
        <p:txBody>
          <a:bodyPr/>
          <a:lstStyle/>
          <a:p>
            <a:r>
              <a:rPr lang="en-US" b="1" dirty="0"/>
              <a:t>Scheduling Sessions</a:t>
            </a:r>
            <a:endParaRPr lang="en-US" dirty="0"/>
          </a:p>
        </p:txBody>
      </p:sp>
      <p:sp>
        <p:nvSpPr>
          <p:cNvPr id="3" name="Content Placeholder 2">
            <a:extLst>
              <a:ext uri="{FF2B5EF4-FFF2-40B4-BE49-F238E27FC236}">
                <a16:creationId xmlns:a16="http://schemas.microsoft.com/office/drawing/2014/main" id="{615CB75B-D9BD-4E7A-8FC9-77A6B4DA575E}"/>
              </a:ext>
            </a:extLst>
          </p:cNvPr>
          <p:cNvSpPr>
            <a:spLocks noGrp="1"/>
          </p:cNvSpPr>
          <p:nvPr>
            <p:ph idx="1"/>
          </p:nvPr>
        </p:nvSpPr>
        <p:spPr>
          <a:xfrm>
            <a:off x="838200" y="1604091"/>
            <a:ext cx="10515600" cy="4351338"/>
          </a:xfrm>
        </p:spPr>
        <p:txBody>
          <a:bodyPr>
            <a:normAutofit lnSpcReduction="10000"/>
          </a:bodyPr>
          <a:lstStyle/>
          <a:p>
            <a:r>
              <a:rPr lang="en-US" dirty="0"/>
              <a:t>Schedule sessions </a:t>
            </a:r>
            <a:r>
              <a:rPr lang="en-US" b="1" dirty="0"/>
              <a:t>as early as possible </a:t>
            </a:r>
            <a:r>
              <a:rPr lang="en-US" dirty="0"/>
              <a:t>after the state primary testing window opens on </a:t>
            </a:r>
            <a:r>
              <a:rPr lang="en-US" b="1" dirty="0"/>
              <a:t>Wednesday, May 1</a:t>
            </a:r>
            <a:r>
              <a:rPr lang="en-US" b="1" baseline="30000" dirty="0"/>
              <a:t>st</a:t>
            </a:r>
          </a:p>
          <a:p>
            <a:pPr lvl="1"/>
            <a:r>
              <a:rPr lang="en-US" dirty="0"/>
              <a:t>All district and school testing windows must be scheduled during the primary testing window (May 1 – 17).</a:t>
            </a:r>
          </a:p>
          <a:p>
            <a:pPr lvl="1"/>
            <a:r>
              <a:rPr lang="en-US" dirty="0"/>
              <a:t>Make-ups may be conducted during the primary testing window and make-up testing windows.</a:t>
            </a:r>
          </a:p>
          <a:p>
            <a:pPr marL="457200" lvl="1" indent="0">
              <a:buNone/>
            </a:pPr>
            <a:r>
              <a:rPr lang="en-US" dirty="0"/>
              <a:t> </a:t>
            </a:r>
          </a:p>
          <a:p>
            <a:r>
              <a:rPr lang="en-US" dirty="0"/>
              <a:t>Use effective testing locations:</a:t>
            </a:r>
          </a:p>
          <a:p>
            <a:pPr lvl="1"/>
            <a:r>
              <a:rPr lang="en-US" dirty="0"/>
              <a:t>That are quiet and not prone to interruptions.</a:t>
            </a:r>
          </a:p>
          <a:p>
            <a:pPr lvl="1"/>
            <a:r>
              <a:rPr lang="en-US" dirty="0"/>
              <a:t>Allow enough space between students and for the proctor to actively monitor.</a:t>
            </a:r>
          </a:p>
          <a:p>
            <a:pPr lvl="1"/>
            <a:r>
              <a:rPr lang="en-US" dirty="0"/>
              <a:t>That have all science-related content removed from walls or covered.</a:t>
            </a:r>
          </a:p>
        </p:txBody>
      </p:sp>
      <p:sp>
        <p:nvSpPr>
          <p:cNvPr id="4" name="Slide Number Placeholder 3">
            <a:extLst>
              <a:ext uri="{FF2B5EF4-FFF2-40B4-BE49-F238E27FC236}">
                <a16:creationId xmlns:a16="http://schemas.microsoft.com/office/drawing/2014/main" id="{0A40BD11-C2A9-436E-ADE2-AD4AE46F2576}"/>
              </a:ext>
            </a:extLst>
          </p:cNvPr>
          <p:cNvSpPr>
            <a:spLocks noGrp="1"/>
          </p:cNvSpPr>
          <p:nvPr>
            <p:ph type="sldNum" sz="quarter" idx="12"/>
          </p:nvPr>
        </p:nvSpPr>
        <p:spPr/>
        <p:txBody>
          <a:bodyPr/>
          <a:lstStyle/>
          <a:p>
            <a:fld id="{159949FA-60BF-4E7C-99FA-EA31C7B04F95}" type="slidenum">
              <a:rPr lang="en-US" smtClean="0"/>
              <a:t>20</a:t>
            </a:fld>
            <a:endParaRPr lang="en-US"/>
          </a:p>
        </p:txBody>
      </p:sp>
    </p:spTree>
    <p:extLst>
      <p:ext uri="{BB962C8B-B14F-4D97-AF65-F5344CB8AC3E}">
        <p14:creationId xmlns:p14="http://schemas.microsoft.com/office/powerpoint/2010/main" val="2547461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278832"/>
            <a:ext cx="10797209" cy="774776"/>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Ensuring Technology Requirements are Met</a:t>
            </a:r>
            <a:br>
              <a:rPr lang="en-US" b="1" dirty="0"/>
            </a:b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b="1" dirty="0"/>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16678" y="1053608"/>
            <a:ext cx="10837121" cy="3650190"/>
          </a:xfrm>
        </p:spPr>
        <p:txBody>
          <a:bodyPr>
            <a:normAutofit/>
          </a:bodyPr>
          <a:lstStyle/>
          <a:p>
            <a:r>
              <a:rPr lang="en-US" sz="2400" dirty="0"/>
              <a:t>All testing devices must meet minimum operating system and device requirements as outlined in the Technology Guide (</a:t>
            </a:r>
            <a:r>
              <a:rPr lang="en-US" sz="2400" dirty="0">
                <a:hlinkClick r:id="rId3"/>
              </a:rPr>
              <a:t>https://</a:t>
            </a:r>
            <a:r>
              <a:rPr lang="en-US" sz="2400" dirty="0" err="1">
                <a:hlinkClick r:id="rId3"/>
              </a:rPr>
              <a:t>ri.portal.cambiumast.com</a:t>
            </a:r>
            <a:r>
              <a:rPr lang="en-US" sz="2400" dirty="0">
                <a:hlinkClick r:id="rId3"/>
              </a:rPr>
              <a:t>/tech-</a:t>
            </a:r>
            <a:r>
              <a:rPr lang="en-US" sz="2400" dirty="0" err="1">
                <a:hlinkClick r:id="rId3"/>
              </a:rPr>
              <a:t>guide.html</a:t>
            </a:r>
            <a:r>
              <a:rPr lang="en-US" sz="2400" dirty="0"/>
              <a:t>).</a:t>
            </a:r>
          </a:p>
          <a:p>
            <a:r>
              <a:rPr lang="en-US" sz="2400" dirty="0"/>
              <a:t>Install the latest secure browser from the </a:t>
            </a:r>
            <a:r>
              <a:rPr lang="en-US" sz="2400" dirty="0">
                <a:hlinkClick r:id="rId4"/>
              </a:rPr>
              <a:t>RI NGSA portal</a:t>
            </a:r>
            <a:r>
              <a:rPr lang="en-US" sz="2400" dirty="0"/>
              <a:t> to all testing devices.</a:t>
            </a:r>
          </a:p>
          <a:p>
            <a:pPr lvl="1"/>
            <a:r>
              <a:rPr lang="en-US" sz="2000" dirty="0"/>
              <a:t>The secure browser from previous years will not work. </a:t>
            </a:r>
          </a:p>
          <a:p>
            <a:pPr lvl="1"/>
            <a:r>
              <a:rPr lang="en-US" sz="2000" dirty="0"/>
              <a:t>Close all applications, or the browser will not launch.</a:t>
            </a:r>
          </a:p>
          <a:p>
            <a:pPr lvl="1"/>
            <a:r>
              <a:rPr lang="en-US" sz="2000" dirty="0"/>
              <a:t>Students must use the secure browser to log in to the Student Interface of the TDS.</a:t>
            </a:r>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21</a:t>
            </a:fld>
            <a:endParaRPr lang="en-US"/>
          </a:p>
        </p:txBody>
      </p:sp>
      <p:graphicFrame>
        <p:nvGraphicFramePr>
          <p:cNvPr id="5" name="Table 5">
            <a:extLst>
              <a:ext uri="{FF2B5EF4-FFF2-40B4-BE49-F238E27FC236}">
                <a16:creationId xmlns:a16="http://schemas.microsoft.com/office/drawing/2014/main" id="{77682661-F036-47A8-932D-360B180EB0AB}"/>
              </a:ext>
            </a:extLst>
          </p:cNvPr>
          <p:cNvGraphicFramePr>
            <a:graphicFrameLocks noGrp="1"/>
          </p:cNvGraphicFramePr>
          <p:nvPr>
            <p:extLst>
              <p:ext uri="{D42A27DB-BD31-4B8C-83A1-F6EECF244321}">
                <p14:modId xmlns:p14="http://schemas.microsoft.com/office/powerpoint/2010/main" val="3021053450"/>
              </p:ext>
            </p:extLst>
          </p:nvPr>
        </p:nvGraphicFramePr>
        <p:xfrm>
          <a:off x="268513" y="4512242"/>
          <a:ext cx="11406809" cy="1568003"/>
        </p:xfrm>
        <a:graphic>
          <a:graphicData uri="http://schemas.openxmlformats.org/drawingml/2006/table">
            <a:tbl>
              <a:tblPr firstCol="1" bandRow="1">
                <a:tableStyleId>{5C22544A-7EE6-4342-B048-85BDC9FD1C3A}</a:tableStyleId>
              </a:tblPr>
              <a:tblGrid>
                <a:gridCol w="1799898">
                  <a:extLst>
                    <a:ext uri="{9D8B030D-6E8A-4147-A177-3AD203B41FA5}">
                      <a16:colId xmlns:a16="http://schemas.microsoft.com/office/drawing/2014/main" val="1134354756"/>
                    </a:ext>
                  </a:extLst>
                </a:gridCol>
                <a:gridCol w="9606911">
                  <a:extLst>
                    <a:ext uri="{9D8B030D-6E8A-4147-A177-3AD203B41FA5}">
                      <a16:colId xmlns:a16="http://schemas.microsoft.com/office/drawing/2014/main" val="4087068724"/>
                    </a:ext>
                  </a:extLst>
                </a:gridCol>
              </a:tblGrid>
              <a:tr h="600699">
                <a:tc>
                  <a:txBody>
                    <a:bodyPr/>
                    <a:lstStyle/>
                    <a:p>
                      <a:pPr marL="0" indent="0">
                        <a:buFont typeface="Arial" panose="020B0604020202020204" pitchFamily="34" charset="0"/>
                        <a:buNone/>
                      </a:pPr>
                      <a:r>
                        <a:rPr lang="en-US"/>
                        <a:t>Test Administrators</a:t>
                      </a:r>
                    </a:p>
                  </a:txBody>
                  <a:tcPr/>
                </a:tc>
                <a:tc>
                  <a:txBody>
                    <a:bodyPr/>
                    <a:lstStyle/>
                    <a:p>
                      <a:pPr marL="285750" indent="-285750">
                        <a:buFont typeface="Arial" panose="020B0604020202020204" pitchFamily="34" charset="0"/>
                        <a:buChar char="•"/>
                      </a:pPr>
                      <a:r>
                        <a:rPr lang="en-US" dirty="0"/>
                        <a:t>Computer with internet to monitor testing sessions.</a:t>
                      </a:r>
                    </a:p>
                    <a:p>
                      <a:pPr marL="285750" indent="-285750">
                        <a:buFont typeface="Arial" panose="020B0604020202020204" pitchFamily="34" charset="0"/>
                        <a:buChar char="•"/>
                      </a:pPr>
                      <a:r>
                        <a:rPr lang="en-US" dirty="0"/>
                        <a:t>Phone to contact test coordinator or technology coordinator for help.</a:t>
                      </a:r>
                    </a:p>
                  </a:txBody>
                  <a:tcPr/>
                </a:tc>
                <a:extLst>
                  <a:ext uri="{0D108BD9-81ED-4DB2-BD59-A6C34878D82A}">
                    <a16:rowId xmlns:a16="http://schemas.microsoft.com/office/drawing/2014/main" val="2208045783"/>
                  </a:ext>
                </a:extLst>
              </a:tr>
              <a:tr h="927923">
                <a:tc>
                  <a:txBody>
                    <a:bodyPr/>
                    <a:lstStyle/>
                    <a:p>
                      <a:pPr marL="0" indent="0">
                        <a:buFont typeface="Arial" panose="020B0604020202020204" pitchFamily="34" charset="0"/>
                        <a:buNone/>
                      </a:pPr>
                      <a:r>
                        <a:rPr lang="en-US"/>
                        <a:t>Students</a:t>
                      </a:r>
                    </a:p>
                  </a:txBody>
                  <a:tcPr/>
                </a:tc>
                <a:tc>
                  <a:txBody>
                    <a:bodyPr/>
                    <a:lstStyle/>
                    <a:p>
                      <a:pPr marL="285750" indent="-285750">
                        <a:buFont typeface="Arial" panose="020B0604020202020204" pitchFamily="34" charset="0"/>
                        <a:buChar char="•"/>
                      </a:pPr>
                      <a:r>
                        <a:rPr lang="en-US" dirty="0"/>
                        <a:t>Computer or device for testing that meets the technical requirements for the Secure Browser App.</a:t>
                      </a:r>
                    </a:p>
                    <a:p>
                      <a:pPr marL="285750" indent="-285750">
                        <a:buFont typeface="Arial" panose="020B0604020202020204" pitchFamily="34" charset="0"/>
                        <a:buChar char="•"/>
                      </a:pPr>
                      <a:r>
                        <a:rPr lang="en-US" dirty="0"/>
                        <a:t>Devices or accessories (e.g., headphones, assistive technology) for accommodations or accessibility features.</a:t>
                      </a:r>
                    </a:p>
                  </a:txBody>
                  <a:tcPr/>
                </a:tc>
                <a:extLst>
                  <a:ext uri="{0D108BD9-81ED-4DB2-BD59-A6C34878D82A}">
                    <a16:rowId xmlns:a16="http://schemas.microsoft.com/office/drawing/2014/main" val="1342880352"/>
                  </a:ext>
                </a:extLst>
              </a:tr>
            </a:tbl>
          </a:graphicData>
        </a:graphic>
      </p:graphicFrame>
      <p:sp>
        <p:nvSpPr>
          <p:cNvPr id="6" name="TextBox 5">
            <a:extLst>
              <a:ext uri="{FF2B5EF4-FFF2-40B4-BE49-F238E27FC236}">
                <a16:creationId xmlns:a16="http://schemas.microsoft.com/office/drawing/2014/main" id="{8A6B8A2E-1DAF-4020-8269-9DD93526094B}"/>
              </a:ext>
            </a:extLst>
          </p:cNvPr>
          <p:cNvSpPr txBox="1"/>
          <p:nvPr/>
        </p:nvSpPr>
        <p:spPr>
          <a:xfrm>
            <a:off x="516677" y="3657915"/>
            <a:ext cx="11141922" cy="369332"/>
          </a:xfrm>
          <a:prstGeom prst="rect">
            <a:avLst/>
          </a:prstGeom>
          <a:solidFill>
            <a:schemeClr val="accent1">
              <a:lumMod val="20000"/>
              <a:lumOff val="80000"/>
            </a:schemeClr>
          </a:solidFill>
          <a:ln w="38100">
            <a:solidFill>
              <a:schemeClr val="accent5">
                <a:lumMod val="75000"/>
              </a:schemeClr>
            </a:solidFill>
          </a:ln>
        </p:spPr>
        <p:txBody>
          <a:bodyPr wrap="square" rtlCol="0">
            <a:spAutoFit/>
          </a:bodyPr>
          <a:lstStyle/>
          <a:p>
            <a:pPr algn="ctr"/>
            <a:r>
              <a:rPr lang="en-US" b="1" dirty="0"/>
              <a:t>TIP: </a:t>
            </a:r>
            <a:r>
              <a:rPr lang="en-US" dirty="0"/>
              <a:t>Have extra devices available during testing sessions in case of any device-related issues. </a:t>
            </a:r>
          </a:p>
        </p:txBody>
      </p:sp>
      <p:sp>
        <p:nvSpPr>
          <p:cNvPr id="8" name="TextBox 7">
            <a:extLst>
              <a:ext uri="{FF2B5EF4-FFF2-40B4-BE49-F238E27FC236}">
                <a16:creationId xmlns:a16="http://schemas.microsoft.com/office/drawing/2014/main" id="{6685D174-69DA-4647-AC30-45EFA85FA06C}"/>
              </a:ext>
            </a:extLst>
          </p:cNvPr>
          <p:cNvSpPr txBox="1"/>
          <p:nvPr/>
        </p:nvSpPr>
        <p:spPr>
          <a:xfrm>
            <a:off x="137883" y="4056573"/>
            <a:ext cx="4291181" cy="461665"/>
          </a:xfrm>
          <a:prstGeom prst="rect">
            <a:avLst/>
          </a:prstGeom>
          <a:noFill/>
        </p:spPr>
        <p:txBody>
          <a:bodyPr wrap="square" rtlCol="0">
            <a:spAutoFit/>
          </a:bodyPr>
          <a:lstStyle/>
          <a:p>
            <a:r>
              <a:rPr lang="en-US" sz="2400" b="1" dirty="0"/>
              <a:t>Required Technology</a:t>
            </a:r>
          </a:p>
        </p:txBody>
      </p:sp>
    </p:spTree>
    <p:extLst>
      <p:ext uri="{BB962C8B-B14F-4D97-AF65-F5344CB8AC3E}">
        <p14:creationId xmlns:p14="http://schemas.microsoft.com/office/powerpoint/2010/main" val="385075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93770-D532-4BA0-8BFC-C5A85B114778}"/>
              </a:ext>
            </a:extLst>
          </p:cNvPr>
          <p:cNvSpPr>
            <a:spLocks noGrp="1"/>
          </p:cNvSpPr>
          <p:nvPr>
            <p:ph type="title"/>
          </p:nvPr>
        </p:nvSpPr>
        <p:spPr>
          <a:xfrm>
            <a:off x="831850" y="576263"/>
            <a:ext cx="10515600" cy="2852737"/>
          </a:xfrm>
        </p:spPr>
        <p:txBody>
          <a:bodyPr>
            <a:normAutofit fontScale="90000"/>
          </a:bodyPr>
          <a:lstStyle/>
          <a:p>
            <a:r>
              <a:rPr lang="en-US" b="1" dirty="0"/>
              <a:t>TIDE</a:t>
            </a:r>
            <a:br>
              <a:rPr lang="en-US" b="1" dirty="0"/>
            </a:br>
            <a:r>
              <a:rPr lang="en-US" b="1" dirty="0"/>
              <a:t>(Test Information Distribution Engine) </a:t>
            </a:r>
            <a:br>
              <a:rPr lang="en-US" b="1" dirty="0"/>
            </a:br>
            <a:r>
              <a:rPr lang="en-US" b="1" dirty="0"/>
              <a:t>Overview and Practice Session</a:t>
            </a:r>
          </a:p>
        </p:txBody>
      </p:sp>
      <p:sp>
        <p:nvSpPr>
          <p:cNvPr id="4" name="Slide Number Placeholder 3">
            <a:extLst>
              <a:ext uri="{FF2B5EF4-FFF2-40B4-BE49-F238E27FC236}">
                <a16:creationId xmlns:a16="http://schemas.microsoft.com/office/drawing/2014/main" id="{64B71694-11F1-4235-B584-26D25A442C4C}"/>
              </a:ext>
            </a:extLst>
          </p:cNvPr>
          <p:cNvSpPr>
            <a:spLocks noGrp="1"/>
          </p:cNvSpPr>
          <p:nvPr>
            <p:ph type="sldNum" sz="quarter" idx="12"/>
          </p:nvPr>
        </p:nvSpPr>
        <p:spPr/>
        <p:txBody>
          <a:bodyPr/>
          <a:lstStyle/>
          <a:p>
            <a:fld id="{159949FA-60BF-4E7C-99FA-EA31C7B04F95}" type="slidenum">
              <a:rPr lang="en-US" smtClean="0"/>
              <a:t>22</a:t>
            </a:fld>
            <a:endParaRPr lang="en-US"/>
          </a:p>
        </p:txBody>
      </p:sp>
    </p:spTree>
    <p:extLst>
      <p:ext uri="{BB962C8B-B14F-4D97-AF65-F5344CB8AC3E}">
        <p14:creationId xmlns:p14="http://schemas.microsoft.com/office/powerpoint/2010/main" val="1269582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Accessing TIDE</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72210"/>
            <a:ext cx="11078818" cy="5341950"/>
          </a:xfrm>
        </p:spPr>
        <p:txBody>
          <a:bodyPr>
            <a:normAutofit/>
          </a:bodyPr>
          <a:lstStyle/>
          <a:p>
            <a:r>
              <a:rPr lang="en-US" dirty="0"/>
              <a:t>NGSA uses a Single Sign-On System.</a:t>
            </a:r>
          </a:p>
          <a:p>
            <a:pPr lvl="1"/>
            <a:r>
              <a:rPr lang="en-US" dirty="0"/>
              <a:t> Usernames and passwords for TIDE are used for all other NGSA systems</a:t>
            </a:r>
          </a:p>
          <a:p>
            <a:pPr lvl="2"/>
            <a:r>
              <a:rPr lang="en-US" dirty="0"/>
              <a:t>Test Delivery System (TDS), Centralized Reporting System (CRS) and the Data Entry Interface (DEI).</a:t>
            </a:r>
          </a:p>
          <a:p>
            <a:r>
              <a:rPr lang="en-US" dirty="0"/>
              <a:t>User Account Management:</a:t>
            </a:r>
          </a:p>
          <a:p>
            <a:pPr lvl="1"/>
            <a:r>
              <a:rPr lang="en-US" dirty="0"/>
              <a:t>RIDE creates District Test Coordinator accounts.</a:t>
            </a:r>
          </a:p>
          <a:p>
            <a:pPr lvl="1"/>
            <a:r>
              <a:rPr lang="en-US" dirty="0"/>
              <a:t>District Test Coordinators create and remove other district- and school-level accounts.</a:t>
            </a:r>
          </a:p>
          <a:p>
            <a:pPr lvl="2"/>
            <a:r>
              <a:rPr lang="en-US" i="1" dirty="0"/>
              <a:t>At the start of this school year, all school coordinator and teacher accounts were removed, except in those districts that were administering interims. </a:t>
            </a:r>
            <a:endParaRPr lang="en-US" dirty="0"/>
          </a:p>
          <a:p>
            <a:pPr lvl="1"/>
            <a:r>
              <a:rPr lang="en-US" dirty="0"/>
              <a:t>School Test Coordinators create and remove test administrator accounts.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23</a:t>
            </a:fld>
            <a:endParaRPr lang="en-US"/>
          </a:p>
        </p:txBody>
      </p:sp>
    </p:spTree>
    <p:extLst>
      <p:ext uri="{BB962C8B-B14F-4D97-AF65-F5344CB8AC3E}">
        <p14:creationId xmlns:p14="http://schemas.microsoft.com/office/powerpoint/2010/main" val="137978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Different Roles Have Different Tasks Available</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24</a:t>
            </a:fld>
            <a:endParaRPr lang="en-US" dirty="0"/>
          </a:p>
        </p:txBody>
      </p:sp>
      <p:graphicFrame>
        <p:nvGraphicFramePr>
          <p:cNvPr id="5" name="Table 4">
            <a:extLst>
              <a:ext uri="{FF2B5EF4-FFF2-40B4-BE49-F238E27FC236}">
                <a16:creationId xmlns:a16="http://schemas.microsoft.com/office/drawing/2014/main" id="{C2EABA05-2880-4DCE-A28D-10CBC26A2679}"/>
              </a:ext>
            </a:extLst>
          </p:cNvPr>
          <p:cNvGraphicFramePr>
            <a:graphicFrameLocks noGrp="1"/>
          </p:cNvGraphicFramePr>
          <p:nvPr>
            <p:extLst>
              <p:ext uri="{D42A27DB-BD31-4B8C-83A1-F6EECF244321}">
                <p14:modId xmlns:p14="http://schemas.microsoft.com/office/powerpoint/2010/main" val="1373071865"/>
              </p:ext>
            </p:extLst>
          </p:nvPr>
        </p:nvGraphicFramePr>
        <p:xfrm>
          <a:off x="2882399" y="1413796"/>
          <a:ext cx="6145592" cy="4408141"/>
        </p:xfrm>
        <a:graphic>
          <a:graphicData uri="http://schemas.openxmlformats.org/drawingml/2006/table">
            <a:tbl>
              <a:tblPr firstRow="1">
                <a:tableStyleId>{5C22544A-7EE6-4342-B048-85BDC9FD1C3A}</a:tableStyleId>
              </a:tblPr>
              <a:tblGrid>
                <a:gridCol w="4121834">
                  <a:extLst>
                    <a:ext uri="{9D8B030D-6E8A-4147-A177-3AD203B41FA5}">
                      <a16:colId xmlns:a16="http://schemas.microsoft.com/office/drawing/2014/main" val="20000"/>
                    </a:ext>
                  </a:extLst>
                </a:gridCol>
                <a:gridCol w="674586">
                  <a:extLst>
                    <a:ext uri="{9D8B030D-6E8A-4147-A177-3AD203B41FA5}">
                      <a16:colId xmlns:a16="http://schemas.microsoft.com/office/drawing/2014/main" val="20001"/>
                    </a:ext>
                  </a:extLst>
                </a:gridCol>
                <a:gridCol w="674586">
                  <a:extLst>
                    <a:ext uri="{9D8B030D-6E8A-4147-A177-3AD203B41FA5}">
                      <a16:colId xmlns:a16="http://schemas.microsoft.com/office/drawing/2014/main" val="20003"/>
                    </a:ext>
                  </a:extLst>
                </a:gridCol>
                <a:gridCol w="674586">
                  <a:extLst>
                    <a:ext uri="{9D8B030D-6E8A-4147-A177-3AD203B41FA5}">
                      <a16:colId xmlns:a16="http://schemas.microsoft.com/office/drawing/2014/main" val="20005"/>
                    </a:ext>
                  </a:extLst>
                </a:gridCol>
              </a:tblGrid>
              <a:tr h="447718">
                <a:tc>
                  <a:txBody>
                    <a:bodyPr/>
                    <a:lstStyle/>
                    <a:p>
                      <a:pPr marL="73025" marR="73025" algn="ctr">
                        <a:spcBef>
                          <a:spcPts val="400"/>
                        </a:spcBef>
                        <a:spcAft>
                          <a:spcPts val="400"/>
                        </a:spcAft>
                      </a:pPr>
                      <a:r>
                        <a:rPr lang="en-US" sz="1800" dirty="0">
                          <a:effectLst/>
                          <a:latin typeface="+mn-lt"/>
                        </a:rPr>
                        <a:t>Task</a:t>
                      </a:r>
                      <a:endParaRPr lang="en-US" sz="18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800" dirty="0">
                          <a:effectLst/>
                          <a:latin typeface="+mn-lt"/>
                        </a:rPr>
                        <a:t>DA</a:t>
                      </a:r>
                      <a:endParaRPr lang="en-US" sz="18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800" dirty="0">
                          <a:effectLst/>
                          <a:latin typeface="+mn-lt"/>
                        </a:rPr>
                        <a:t>SC</a:t>
                      </a:r>
                      <a:endParaRPr lang="en-US" sz="18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800" b="1" dirty="0">
                          <a:solidFill>
                            <a:srgbClr val="FFFFFF"/>
                          </a:solidFill>
                          <a:effectLst/>
                          <a:latin typeface="+mn-lt"/>
                          <a:ea typeface="Times New Roman"/>
                          <a:cs typeface="Times New Roman"/>
                        </a:rPr>
                        <a:t>TE</a:t>
                      </a:r>
                    </a:p>
                  </a:txBody>
                  <a:tcPr marL="0" marR="0" marT="0" marB="0" anchor="ctr"/>
                </a:tc>
                <a:extLst>
                  <a:ext uri="{0D108BD9-81ED-4DB2-BD59-A6C34878D82A}">
                    <a16:rowId xmlns:a16="http://schemas.microsoft.com/office/drawing/2014/main" val="10000"/>
                  </a:ext>
                </a:extLst>
              </a:tr>
              <a:tr h="531306">
                <a:tc>
                  <a:txBody>
                    <a:bodyPr/>
                    <a:lstStyle/>
                    <a:p>
                      <a:pPr marL="73025" marR="73025" algn="ctr">
                        <a:spcBef>
                          <a:spcPts val="400"/>
                        </a:spcBef>
                        <a:spcAft>
                          <a:spcPts val="400"/>
                        </a:spcAft>
                      </a:pPr>
                      <a:r>
                        <a:rPr lang="en-US" sz="1800" u="none" dirty="0">
                          <a:effectLst/>
                          <a:latin typeface="+mn-lt"/>
                        </a:rPr>
                        <a:t>Editing Student</a:t>
                      </a:r>
                      <a:r>
                        <a:rPr lang="en-US" sz="1800" u="none" baseline="0" dirty="0">
                          <a:effectLst/>
                          <a:latin typeface="+mn-lt"/>
                        </a:rPr>
                        <a:t> Settings</a:t>
                      </a:r>
                      <a:endParaRPr lang="en-US" sz="1800" u="none" dirty="0">
                        <a:effectLst/>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sym typeface="Wingdings"/>
                        </a:rPr>
                        <a:t></a:t>
                      </a:r>
                      <a:endParaRPr lang="en-US" sz="1600" dirty="0">
                        <a:latin typeface="+mn-l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sym typeface="Wingdings"/>
                        </a:rPr>
                        <a:t></a:t>
                      </a:r>
                      <a:endParaRPr lang="en-US" sz="16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1"/>
                  </a:ext>
                </a:extLst>
              </a:tr>
              <a:tr h="477581">
                <a:tc>
                  <a:txBody>
                    <a:bodyPr/>
                    <a:lstStyle/>
                    <a:p>
                      <a:pPr marL="73025" marR="73025" algn="ctr">
                        <a:spcBef>
                          <a:spcPts val="400"/>
                        </a:spcBef>
                        <a:spcAft>
                          <a:spcPts val="400"/>
                        </a:spcAft>
                      </a:pPr>
                      <a:r>
                        <a:rPr lang="en-US" sz="1800" u="none" dirty="0">
                          <a:effectLst/>
                          <a:latin typeface="+mn-lt"/>
                        </a:rPr>
                        <a:t>Creating and Managing Rosters</a:t>
                      </a:r>
                      <a:endParaRPr lang="en-US" sz="1800" u="none" dirty="0">
                        <a:effectLst/>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73025" marR="73025" indent="0" algn="ctr" defTabSz="914400" rtl="0" eaLnBrk="1" fontAlgn="auto" latinLnBrk="0" hangingPunct="1">
                        <a:lnSpc>
                          <a:spcPct val="100000"/>
                        </a:lnSpc>
                        <a:spcBef>
                          <a:spcPts val="400"/>
                        </a:spcBef>
                        <a:spcAft>
                          <a:spcPts val="400"/>
                        </a:spcAft>
                        <a:buClrTx/>
                        <a:buSzTx/>
                        <a:buFontTx/>
                        <a:buNone/>
                        <a:tabLst/>
                        <a:defRPr/>
                      </a:pPr>
                      <a:r>
                        <a:rPr lang="en-US" sz="1600">
                          <a:latin typeface="+mn-lt"/>
                          <a:sym typeface="Wingdings"/>
                        </a:rPr>
                        <a:t></a:t>
                      </a:r>
                      <a:endParaRPr lang="en-US" sz="1600">
                        <a:effectLst/>
                        <a:latin typeface="+mn-lt"/>
                        <a:ea typeface="Times New Roman"/>
                        <a:cs typeface="Times New Roman"/>
                      </a:endParaRPr>
                    </a:p>
                  </a:txBody>
                  <a:tcPr marL="0" marR="0" marT="0" marB="0" anchor="ctr"/>
                </a:tc>
                <a:extLst>
                  <a:ext uri="{0D108BD9-81ED-4DB2-BD59-A6C34878D82A}">
                    <a16:rowId xmlns:a16="http://schemas.microsoft.com/office/drawing/2014/main" val="10002"/>
                  </a:ext>
                </a:extLst>
              </a:tr>
              <a:tr h="459707">
                <a:tc>
                  <a:txBody>
                    <a:bodyPr/>
                    <a:lstStyle/>
                    <a:p>
                      <a:pPr marL="73025" marR="73025" algn="ctr">
                        <a:spcBef>
                          <a:spcPts val="400"/>
                        </a:spcBef>
                        <a:spcAft>
                          <a:spcPts val="400"/>
                        </a:spcAft>
                      </a:pPr>
                      <a:r>
                        <a:rPr lang="en-US" sz="1800" u="none" dirty="0">
                          <a:effectLst/>
                          <a:latin typeface="+mn-lt"/>
                        </a:rPr>
                        <a:t>Adding and Removing User Accounts</a:t>
                      </a:r>
                      <a:endParaRPr lang="en-US" sz="1800" u="none" dirty="0">
                        <a:effectLst/>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sym typeface="Wingdings"/>
                        </a:rPr>
                        <a:t></a:t>
                      </a:r>
                      <a:endParaRPr lang="en-US" sz="1600" dirty="0">
                        <a:latin typeface="+mn-lt"/>
                      </a:endParaRPr>
                    </a:p>
                  </a:txBody>
                  <a:tcPr marL="0" marR="0" marT="0" marB="0" anchor="ctr"/>
                </a:tc>
                <a:tc>
                  <a:txBody>
                    <a:bodyPr/>
                    <a:lstStyle/>
                    <a:p>
                      <a:pPr marL="73025" marR="73025" algn="ctr">
                        <a:spcBef>
                          <a:spcPts val="400"/>
                        </a:spcBef>
                        <a:spcAft>
                          <a:spcPts val="400"/>
                        </a:spcAft>
                      </a:pPr>
                      <a:endParaRPr lang="en-US" sz="1600">
                        <a:effectLst/>
                        <a:latin typeface="+mn-lt"/>
                        <a:ea typeface="Times New Roman"/>
                        <a:cs typeface="Times New Roman"/>
                      </a:endParaRPr>
                    </a:p>
                  </a:txBody>
                  <a:tcPr marL="0" marR="0" marT="0" marB="0" anchor="ctr"/>
                </a:tc>
                <a:extLst>
                  <a:ext uri="{0D108BD9-81ED-4DB2-BD59-A6C34878D82A}">
                    <a16:rowId xmlns:a16="http://schemas.microsoft.com/office/drawing/2014/main" val="10003"/>
                  </a:ext>
                </a:extLst>
              </a:tr>
              <a:tr h="459707">
                <a:tc>
                  <a:txBody>
                    <a:bodyPr/>
                    <a:lstStyle/>
                    <a:p>
                      <a:pPr marL="73025" marR="73025" algn="ctr">
                        <a:spcBef>
                          <a:spcPts val="400"/>
                        </a:spcBef>
                        <a:spcAft>
                          <a:spcPts val="400"/>
                        </a:spcAft>
                      </a:pPr>
                      <a:r>
                        <a:rPr lang="en-US" sz="1800" u="none">
                          <a:effectLst/>
                          <a:latin typeface="+mn-lt"/>
                          <a:ea typeface="Times New Roman"/>
                          <a:cs typeface="Times New Roman"/>
                        </a:rPr>
                        <a:t>Adding User Accounts at the same level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algn="ctr"/>
                      <a:endParaRPr lang="en-US" sz="1600">
                        <a:latin typeface="+mn-lt"/>
                      </a:endParaRPr>
                    </a:p>
                  </a:txBody>
                  <a:tcPr marL="0" marR="0" marT="0" marB="0" anchor="ctr"/>
                </a:tc>
                <a:tc>
                  <a:txBody>
                    <a:bodyPr/>
                    <a:lstStyle/>
                    <a:p>
                      <a:pPr marL="73025" marR="73025" algn="ctr">
                        <a:spcBef>
                          <a:spcPts val="400"/>
                        </a:spcBef>
                        <a:spcAft>
                          <a:spcPts val="400"/>
                        </a:spcAft>
                      </a:pPr>
                      <a:endParaRPr lang="en-US" sz="1600">
                        <a:effectLst/>
                        <a:latin typeface="+mn-lt"/>
                        <a:ea typeface="Times New Roman"/>
                        <a:cs typeface="Times New Roman"/>
                      </a:endParaRPr>
                    </a:p>
                  </a:txBody>
                  <a:tcPr marL="0" marR="0" marT="0" marB="0" anchor="ctr"/>
                </a:tc>
                <a:extLst>
                  <a:ext uri="{0D108BD9-81ED-4DB2-BD59-A6C34878D82A}">
                    <a16:rowId xmlns:a16="http://schemas.microsoft.com/office/drawing/2014/main" val="1922351459"/>
                  </a:ext>
                </a:extLst>
              </a:tr>
              <a:tr h="531306">
                <a:tc>
                  <a:txBody>
                    <a:bodyPr/>
                    <a:lstStyle/>
                    <a:p>
                      <a:pPr marL="73025" marR="73025" algn="ctr">
                        <a:spcBef>
                          <a:spcPts val="400"/>
                        </a:spcBef>
                        <a:spcAft>
                          <a:spcPts val="400"/>
                        </a:spcAft>
                      </a:pPr>
                      <a:r>
                        <a:rPr lang="en-US" sz="1800" u="none">
                          <a:effectLst/>
                          <a:latin typeface="+mn-lt"/>
                        </a:rPr>
                        <a:t>Creating</a:t>
                      </a:r>
                      <a:r>
                        <a:rPr lang="en-US" sz="1800" u="none" baseline="0">
                          <a:effectLst/>
                          <a:latin typeface="+mn-lt"/>
                        </a:rPr>
                        <a:t> Appeals </a:t>
                      </a:r>
                      <a:endParaRPr lang="en-US" sz="1800" u="none">
                        <a:effectLst/>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73025" marR="73025" indent="0" algn="ctr" defTabSz="914400" rtl="0" eaLnBrk="1" fontAlgn="auto" latinLnBrk="0" hangingPunct="1">
                        <a:lnSpc>
                          <a:spcPct val="100000"/>
                        </a:lnSpc>
                        <a:spcBef>
                          <a:spcPts val="400"/>
                        </a:spcBef>
                        <a:spcAft>
                          <a:spcPts val="400"/>
                        </a:spcAft>
                        <a:buClrTx/>
                        <a:buSzTx/>
                        <a:buFontTx/>
                        <a:buNone/>
                        <a:tabLst/>
                        <a:defRPr/>
                      </a:pPr>
                      <a:endParaRPr lang="en-US" sz="1600">
                        <a:latin typeface="+mn-lt"/>
                      </a:endParaRPr>
                    </a:p>
                    <a:p>
                      <a:pPr marL="73025" marR="73025" algn="ctr">
                        <a:spcBef>
                          <a:spcPts val="400"/>
                        </a:spcBef>
                        <a:spcAft>
                          <a:spcPts val="400"/>
                        </a:spcAft>
                      </a:pPr>
                      <a:endParaRPr lang="en-US" sz="1600">
                        <a:effectLst/>
                        <a:latin typeface="+mn-lt"/>
                        <a:ea typeface="Times New Roman"/>
                        <a:cs typeface="Times New Roman"/>
                      </a:endParaRPr>
                    </a:p>
                  </a:txBody>
                  <a:tcPr marL="0" marR="0" marT="0" marB="0" anchor="ctr"/>
                </a:tc>
                <a:extLst>
                  <a:ext uri="{0D108BD9-81ED-4DB2-BD59-A6C34878D82A}">
                    <a16:rowId xmlns:a16="http://schemas.microsoft.com/office/drawing/2014/main" val="10004"/>
                  </a:ext>
                </a:extLst>
              </a:tr>
              <a:tr h="477581">
                <a:tc>
                  <a:txBody>
                    <a:bodyPr/>
                    <a:lstStyle/>
                    <a:p>
                      <a:pPr marL="73025" marR="73025" algn="ctr">
                        <a:spcBef>
                          <a:spcPts val="400"/>
                        </a:spcBef>
                        <a:spcAft>
                          <a:spcPts val="400"/>
                        </a:spcAft>
                      </a:pPr>
                      <a:r>
                        <a:rPr lang="en-US" sz="1800" u="none">
                          <a:effectLst/>
                          <a:latin typeface="+mn-lt"/>
                          <a:ea typeface="Times New Roman"/>
                          <a:cs typeface="Times New Roman"/>
                        </a:rPr>
                        <a:t>Running Participation Reports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mn-lt"/>
                          <a:sym typeface="Wingdings"/>
                        </a:rPr>
                        <a:t></a:t>
                      </a:r>
                      <a:endParaRPr lang="en-US" sz="1600">
                        <a:latin typeface="+mn-lt"/>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600">
                          <a:latin typeface="+mn-lt"/>
                          <a:sym typeface="Wingdings"/>
                        </a:rPr>
                        <a:t></a:t>
                      </a:r>
                      <a:endParaRPr lang="en-US" sz="1600">
                        <a:effectLst/>
                        <a:latin typeface="+mn-lt"/>
                        <a:ea typeface="Times New Roman"/>
                        <a:cs typeface="Times New Roman"/>
                      </a:endParaRPr>
                    </a:p>
                  </a:txBody>
                  <a:tcPr marL="0" marR="0" marT="0" marB="0" anchor="ctr"/>
                </a:tc>
                <a:extLst>
                  <a:ext uri="{0D108BD9-81ED-4DB2-BD59-A6C34878D82A}">
                    <a16:rowId xmlns:a16="http://schemas.microsoft.com/office/drawing/2014/main" val="1866779243"/>
                  </a:ext>
                </a:extLst>
              </a:tr>
              <a:tr h="477581">
                <a:tc>
                  <a:txBody>
                    <a:bodyPr/>
                    <a:lstStyle/>
                    <a:p>
                      <a:pPr marL="73025" marR="73025" algn="ctr">
                        <a:spcBef>
                          <a:spcPts val="400"/>
                        </a:spcBef>
                        <a:spcAft>
                          <a:spcPts val="400"/>
                        </a:spcAft>
                      </a:pPr>
                      <a:r>
                        <a:rPr lang="en-US" sz="1800" u="none" dirty="0">
                          <a:effectLst/>
                          <a:latin typeface="+mn-lt"/>
                          <a:ea typeface="Times New Roman"/>
                          <a:cs typeface="Times New Roman"/>
                        </a:rPr>
                        <a:t>Printing Test Tickets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sym typeface="Wingdings"/>
                        </a:rPr>
                        <a:t></a:t>
                      </a:r>
                      <a:endParaRPr lang="en-US" sz="1600" dirty="0">
                        <a:latin typeface="+mn-l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sym typeface="Wingdings"/>
                        </a:rPr>
                        <a:t></a:t>
                      </a:r>
                      <a:endParaRPr lang="en-US" sz="1600" dirty="0">
                        <a:latin typeface="+mn-lt"/>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600" dirty="0">
                          <a:latin typeface="+mn-lt"/>
                          <a:sym typeface="Wingdings"/>
                        </a:rPr>
                        <a:t></a:t>
                      </a:r>
                      <a:endParaRPr lang="en-US" sz="1600" dirty="0">
                        <a:latin typeface="+mn-lt"/>
                      </a:endParaRPr>
                    </a:p>
                  </a:txBody>
                  <a:tcPr marL="0" marR="0" marT="0" marB="0" anchor="ctr"/>
                </a:tc>
                <a:extLst>
                  <a:ext uri="{0D108BD9-81ED-4DB2-BD59-A6C34878D82A}">
                    <a16:rowId xmlns:a16="http://schemas.microsoft.com/office/drawing/2014/main" val="2662450229"/>
                  </a:ext>
                </a:extLst>
              </a:tr>
              <a:tr h="477581">
                <a:tc>
                  <a:txBody>
                    <a:bodyPr/>
                    <a:lstStyle/>
                    <a:p>
                      <a:pPr marL="73025" marR="73025" algn="ctr">
                        <a:spcBef>
                          <a:spcPts val="400"/>
                        </a:spcBef>
                        <a:spcAft>
                          <a:spcPts val="400"/>
                        </a:spcAft>
                      </a:pPr>
                      <a:r>
                        <a:rPr lang="en-US" sz="1800" u="none" dirty="0">
                          <a:effectLst/>
                          <a:latin typeface="+mn-lt"/>
                          <a:ea typeface="Times New Roman"/>
                          <a:cs typeface="Times New Roman"/>
                        </a:rPr>
                        <a:t>Submitting Paper Material Orders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sym typeface="Wingdings"/>
                        </a:rPr>
                        <a:t></a:t>
                      </a:r>
                      <a:endParaRPr lang="en-US" sz="1600" kern="1200" dirty="0">
                        <a:solidFill>
                          <a:schemeClr val="dk1"/>
                        </a:solidFill>
                        <a:latin typeface="+mn-lt"/>
                        <a:ea typeface="+mn-ea"/>
                        <a:cs typeface="+mn-cs"/>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sym typeface="Wingding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sym typeface="Wingdings"/>
                        </a:rPr>
                        <a:t></a:t>
                      </a:r>
                      <a:endParaRPr lang="en-US" sz="1600" dirty="0">
                        <a:latin typeface="+mn-lt"/>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endParaRPr lang="en-US" sz="1600" dirty="0">
                        <a:latin typeface="+mn-lt"/>
                      </a:endParaRPr>
                    </a:p>
                  </a:txBody>
                  <a:tcPr marL="0" marR="0" marT="0" marB="0" anchor="ctr"/>
                </a:tc>
                <a:extLst>
                  <a:ext uri="{0D108BD9-81ED-4DB2-BD59-A6C34878D82A}">
                    <a16:rowId xmlns:a16="http://schemas.microsoft.com/office/drawing/2014/main" val="4048589763"/>
                  </a:ext>
                </a:extLst>
              </a:tr>
            </a:tbl>
          </a:graphicData>
        </a:graphic>
      </p:graphicFrame>
    </p:spTree>
    <p:extLst>
      <p:ext uri="{BB962C8B-B14F-4D97-AF65-F5344CB8AC3E}">
        <p14:creationId xmlns:p14="http://schemas.microsoft.com/office/powerpoint/2010/main" val="357447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FC80-F295-4ED7-85FD-906817D3505B}"/>
              </a:ext>
            </a:extLst>
          </p:cNvPr>
          <p:cNvSpPr>
            <a:spLocks noGrp="1"/>
          </p:cNvSpPr>
          <p:nvPr>
            <p:ph type="title"/>
          </p:nvPr>
        </p:nvSpPr>
        <p:spPr>
          <a:xfrm>
            <a:off x="678543" y="136525"/>
            <a:ext cx="10515600" cy="1325563"/>
          </a:xfrm>
        </p:spPr>
        <p:txBody>
          <a:bodyPr/>
          <a:lstStyle/>
          <a:p>
            <a:r>
              <a:rPr lang="en-US" b="1" dirty="0"/>
              <a:t>Reactivating Your Account</a:t>
            </a:r>
          </a:p>
        </p:txBody>
      </p:sp>
      <p:sp>
        <p:nvSpPr>
          <p:cNvPr id="3" name="Content Placeholder 2">
            <a:extLst>
              <a:ext uri="{FF2B5EF4-FFF2-40B4-BE49-F238E27FC236}">
                <a16:creationId xmlns:a16="http://schemas.microsoft.com/office/drawing/2014/main" id="{644818C6-188B-411C-AFFF-BFB8C2C0820C}"/>
              </a:ext>
            </a:extLst>
          </p:cNvPr>
          <p:cNvSpPr>
            <a:spLocks noGrp="1"/>
          </p:cNvSpPr>
          <p:nvPr>
            <p:ph idx="1"/>
          </p:nvPr>
        </p:nvSpPr>
        <p:spPr>
          <a:xfrm>
            <a:off x="678543" y="1253331"/>
            <a:ext cx="6636657" cy="4351338"/>
          </a:xfrm>
        </p:spPr>
        <p:txBody>
          <a:bodyPr/>
          <a:lstStyle/>
          <a:p>
            <a:r>
              <a:rPr lang="en-US" sz="2400" b="0" i="0" u="none" strike="noStrike" baseline="0" dirty="0">
                <a:solidFill>
                  <a:srgbClr val="000000"/>
                </a:solidFill>
                <a:latin typeface="Calibri" panose="020F0502020204030204" pitchFamily="34" charset="0"/>
                <a:cs typeface="Calibri" panose="020F0502020204030204" pitchFamily="34" charset="0"/>
              </a:rPr>
              <a:t>CAI automatically resets all user accounts at the beginning of the school year.</a:t>
            </a:r>
          </a:p>
          <a:p>
            <a:r>
              <a:rPr lang="en-US" sz="2400" dirty="0">
                <a:solidFill>
                  <a:srgbClr val="000000"/>
                </a:solidFill>
                <a:latin typeface="Calibri" panose="020F0502020204030204" pitchFamily="34" charset="0"/>
                <a:cs typeface="Calibri" panose="020F0502020204030204" pitchFamily="34" charset="0"/>
              </a:rPr>
              <a:t>All users will need to reset their passwords by doing the following:</a:t>
            </a:r>
          </a:p>
          <a:p>
            <a:pPr marL="800100" lvl="1" indent="-342900">
              <a:buFont typeface="+mj-lt"/>
              <a:buAutoNum type="arabicPeriod"/>
            </a:pPr>
            <a:r>
              <a:rPr lang="en-US" b="0" i="0" u="none" strike="noStrike" baseline="0" dirty="0">
                <a:solidFill>
                  <a:srgbClr val="000000"/>
                </a:solidFill>
                <a:latin typeface="Calibri" panose="020F0502020204030204" pitchFamily="34" charset="0"/>
                <a:cs typeface="Calibri" panose="020F0502020204030204" pitchFamily="34" charset="0"/>
              </a:rPr>
              <a:t>Go to the </a:t>
            </a:r>
            <a:r>
              <a:rPr lang="en-US" dirty="0">
                <a:solidFill>
                  <a:srgbClr val="000000"/>
                </a:solidFill>
                <a:latin typeface="Calibri" panose="020F0502020204030204" pitchFamily="34" charset="0"/>
                <a:cs typeface="Calibri" panose="020F0502020204030204" pitchFamily="34" charset="0"/>
              </a:rPr>
              <a:t>TIDE Log-In Screen</a:t>
            </a:r>
          </a:p>
          <a:p>
            <a:pPr marL="800100" lvl="1" indent="-342900">
              <a:buFont typeface="+mj-lt"/>
              <a:buAutoNum type="arabicPeriod"/>
            </a:pPr>
            <a:r>
              <a:rPr lang="en-US" dirty="0">
                <a:solidFill>
                  <a:srgbClr val="000000"/>
                </a:solidFill>
                <a:latin typeface="Calibri" panose="020F0502020204030204" pitchFamily="34" charset="0"/>
                <a:cs typeface="Calibri" panose="020F0502020204030204" pitchFamily="34" charset="0"/>
              </a:rPr>
              <a:t>Select “Request a new one for this school year”</a:t>
            </a:r>
          </a:p>
          <a:p>
            <a:pPr marL="800100" lvl="1" indent="-342900">
              <a:buFont typeface="+mj-lt"/>
              <a:buAutoNum type="arabicPeriod"/>
            </a:pPr>
            <a:r>
              <a:rPr lang="en-US" dirty="0">
                <a:solidFill>
                  <a:srgbClr val="000000"/>
                </a:solidFill>
                <a:latin typeface="Calibri" panose="020F0502020204030204" pitchFamily="34" charset="0"/>
                <a:cs typeface="Calibri" panose="020F0502020204030204" pitchFamily="34" charset="0"/>
              </a:rPr>
              <a:t>The Reset Password page appears. </a:t>
            </a:r>
          </a:p>
          <a:p>
            <a:pPr marL="800100" lvl="1" indent="-342900">
              <a:buFont typeface="+mj-lt"/>
              <a:buAutoNum type="arabicPeriod"/>
            </a:pPr>
            <a:r>
              <a:rPr lang="en-US" b="0" i="0" u="none" strike="noStrike" baseline="0" dirty="0">
                <a:solidFill>
                  <a:srgbClr val="000000"/>
                </a:solidFill>
                <a:latin typeface="Calibri" panose="020F0502020204030204" pitchFamily="34" charset="0"/>
                <a:cs typeface="Calibri" panose="020F0502020204030204" pitchFamily="34" charset="0"/>
              </a:rPr>
              <a:t>Enter your TIDE email address and select </a:t>
            </a:r>
            <a:r>
              <a:rPr lang="en-US" b="1" i="0" u="none" strike="noStrike" baseline="0" dirty="0">
                <a:solidFill>
                  <a:srgbClr val="000000"/>
                </a:solidFill>
                <a:latin typeface="Calibri" panose="020F0502020204030204" pitchFamily="34" charset="0"/>
                <a:cs typeface="Calibri" panose="020F0502020204030204" pitchFamily="34" charset="0"/>
              </a:rPr>
              <a:t>Submit</a:t>
            </a:r>
            <a:r>
              <a:rPr lang="en-US" b="0" i="0" u="none" strike="noStrike" baseline="0" dirty="0">
                <a:solidFill>
                  <a:srgbClr val="000000"/>
                </a:solidFill>
                <a:latin typeface="Calibri" panose="020F0502020204030204" pitchFamily="34" charset="0"/>
                <a:cs typeface="Calibri" panose="020F0502020204030204" pitchFamily="34" charset="0"/>
              </a:rPr>
              <a:t>. TIDE sends you an email containing a link to reset your password </a:t>
            </a:r>
          </a:p>
          <a:p>
            <a:pPr marL="800100" lvl="1" indent="-342900">
              <a:buFont typeface="+mj-lt"/>
              <a:buAutoNum type="arabicPeriod"/>
            </a:pPr>
            <a:endParaRPr lang="en-US" sz="1400" dirty="0">
              <a:solidFill>
                <a:srgbClr val="000000"/>
              </a:solidFill>
              <a:latin typeface="Arial" panose="020B0604020202020204" pitchFamily="34" charset="0"/>
            </a:endParaRPr>
          </a:p>
          <a:p>
            <a:pPr marL="800100" lvl="1" indent="-342900">
              <a:buFont typeface="+mj-lt"/>
              <a:buAutoNum type="arabicPeriod"/>
            </a:pPr>
            <a:endParaRPr lang="en-US" sz="1400" b="0" i="0" u="none" strike="noStrike" baseline="0" dirty="0">
              <a:solidFill>
                <a:srgbClr val="000000"/>
              </a:solidFill>
              <a:latin typeface="Arial" panose="020B0604020202020204" pitchFamily="34" charset="0"/>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4EBBE68-FB76-44A0-9F61-E3D1BBF8853E}"/>
              </a:ext>
            </a:extLst>
          </p:cNvPr>
          <p:cNvSpPr>
            <a:spLocks noGrp="1"/>
          </p:cNvSpPr>
          <p:nvPr>
            <p:ph type="sldNum" sz="quarter" idx="12"/>
          </p:nvPr>
        </p:nvSpPr>
        <p:spPr/>
        <p:txBody>
          <a:bodyPr/>
          <a:lstStyle/>
          <a:p>
            <a:fld id="{159949FA-60BF-4E7C-99FA-EA31C7B04F95}" type="slidenum">
              <a:rPr lang="en-US" smtClean="0"/>
              <a:t>25</a:t>
            </a:fld>
            <a:endParaRPr lang="en-US"/>
          </a:p>
        </p:txBody>
      </p:sp>
      <p:pic>
        <p:nvPicPr>
          <p:cNvPr id="6" name="Picture 5">
            <a:extLst>
              <a:ext uri="{FF2B5EF4-FFF2-40B4-BE49-F238E27FC236}">
                <a16:creationId xmlns:a16="http://schemas.microsoft.com/office/drawing/2014/main" id="{8EB6C26B-B782-7B13-BEDE-FC7ADEC78A88}"/>
              </a:ext>
            </a:extLst>
          </p:cNvPr>
          <p:cNvPicPr>
            <a:picLocks noChangeAspect="1"/>
          </p:cNvPicPr>
          <p:nvPr/>
        </p:nvPicPr>
        <p:blipFill>
          <a:blip r:embed="rId3"/>
          <a:stretch>
            <a:fillRect/>
          </a:stretch>
        </p:blipFill>
        <p:spPr>
          <a:xfrm>
            <a:off x="7875595" y="799306"/>
            <a:ext cx="3637862" cy="4632665"/>
          </a:xfrm>
          <a:prstGeom prst="rect">
            <a:avLst/>
          </a:prstGeom>
        </p:spPr>
      </p:pic>
    </p:spTree>
    <p:extLst>
      <p:ext uri="{BB962C8B-B14F-4D97-AF65-F5344CB8AC3E}">
        <p14:creationId xmlns:p14="http://schemas.microsoft.com/office/powerpoint/2010/main" val="324898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45D2-2AA9-43AB-A712-A5702CA8BF30}"/>
              </a:ext>
            </a:extLst>
          </p:cNvPr>
          <p:cNvSpPr>
            <a:spLocks noGrp="1"/>
          </p:cNvSpPr>
          <p:nvPr>
            <p:ph type="title"/>
          </p:nvPr>
        </p:nvSpPr>
        <p:spPr>
          <a:xfrm>
            <a:off x="838200" y="136525"/>
            <a:ext cx="10515600" cy="1325563"/>
          </a:xfrm>
        </p:spPr>
        <p:txBody>
          <a:bodyPr/>
          <a:lstStyle/>
          <a:p>
            <a:r>
              <a:rPr lang="en-US" b="1" dirty="0"/>
              <a:t>Logging In</a:t>
            </a:r>
          </a:p>
        </p:txBody>
      </p:sp>
      <p:sp>
        <p:nvSpPr>
          <p:cNvPr id="3" name="Content Placeholder 2">
            <a:extLst>
              <a:ext uri="{FF2B5EF4-FFF2-40B4-BE49-F238E27FC236}">
                <a16:creationId xmlns:a16="http://schemas.microsoft.com/office/drawing/2014/main" id="{4917070C-C079-4F0F-830A-1BB415C7A55A}"/>
              </a:ext>
            </a:extLst>
          </p:cNvPr>
          <p:cNvSpPr>
            <a:spLocks noGrp="1"/>
          </p:cNvSpPr>
          <p:nvPr>
            <p:ph idx="1"/>
          </p:nvPr>
        </p:nvSpPr>
        <p:spPr>
          <a:xfrm>
            <a:off x="838200" y="1129384"/>
            <a:ext cx="9104086" cy="4351338"/>
          </a:xfrm>
        </p:spPr>
        <p:txBody>
          <a:bodyPr/>
          <a:lstStyle/>
          <a:p>
            <a:pPr marL="457200" indent="-457200">
              <a:buFont typeface="+mj-lt"/>
              <a:buAutoNum type="arabicPeriod"/>
            </a:pPr>
            <a:r>
              <a:rPr lang="en-US" sz="2400" dirty="0">
                <a:hlinkClick r:id="rId3"/>
              </a:rPr>
              <a:t>Visit the RI </a:t>
            </a:r>
            <a:r>
              <a:rPr lang="en-US" sz="2400" dirty="0" err="1">
                <a:hlinkClick r:id="rId3"/>
              </a:rPr>
              <a:t>NGSA</a:t>
            </a:r>
            <a:r>
              <a:rPr lang="en-US" sz="2400" dirty="0">
                <a:hlinkClick r:id="rId3"/>
              </a:rPr>
              <a:t> Portal</a:t>
            </a:r>
            <a:r>
              <a:rPr lang="en-US" sz="2400" dirty="0"/>
              <a:t> (https://</a:t>
            </a:r>
            <a:r>
              <a:rPr lang="en-US" sz="2400" dirty="0" err="1"/>
              <a:t>ri.portal.cambiumast.com</a:t>
            </a:r>
            <a:r>
              <a:rPr lang="en-US" sz="2400" dirty="0"/>
              <a:t>/)</a:t>
            </a:r>
          </a:p>
          <a:p>
            <a:pPr marL="457200" indent="-457200">
              <a:buFont typeface="+mj-lt"/>
              <a:buAutoNum type="arabicPeriod"/>
            </a:pPr>
            <a:r>
              <a:rPr lang="en-US" sz="2400" b="0" i="0" u="none" strike="noStrike" baseline="0" dirty="0">
                <a:solidFill>
                  <a:srgbClr val="000000"/>
                </a:solidFill>
                <a:latin typeface="Calibri" panose="020F0502020204030204" pitchFamily="34" charset="0"/>
              </a:rPr>
              <a:t>Select the </a:t>
            </a:r>
            <a:r>
              <a:rPr lang="en-US" sz="2400" b="1" i="0" u="none" strike="noStrike" baseline="0" dirty="0">
                <a:solidFill>
                  <a:srgbClr val="000000"/>
                </a:solidFill>
                <a:latin typeface="Calibri" panose="020F0502020204030204" pitchFamily="34" charset="0"/>
              </a:rPr>
              <a:t>Administrators </a:t>
            </a:r>
            <a:r>
              <a:rPr lang="en-US" sz="2400" b="0" i="0" u="none" strike="noStrike" baseline="0" dirty="0">
                <a:solidFill>
                  <a:srgbClr val="000000"/>
                </a:solidFill>
                <a:latin typeface="Calibri" panose="020F0502020204030204" pitchFamily="34" charset="0"/>
              </a:rPr>
              <a:t>or </a:t>
            </a:r>
            <a:r>
              <a:rPr lang="en-US" sz="2400" b="1" i="0" u="none" strike="noStrike" baseline="0" dirty="0">
                <a:solidFill>
                  <a:srgbClr val="000000"/>
                </a:solidFill>
                <a:latin typeface="Calibri" panose="020F0502020204030204" pitchFamily="34" charset="0"/>
              </a:rPr>
              <a:t>Teachers </a:t>
            </a:r>
            <a:r>
              <a:rPr lang="en-US" sz="2400" b="0" i="0" u="none" strike="noStrike" baseline="0" dirty="0">
                <a:solidFill>
                  <a:srgbClr val="000000"/>
                </a:solidFill>
                <a:latin typeface="Calibri" panose="020F0502020204030204" pitchFamily="34" charset="0"/>
              </a:rPr>
              <a:t>user cards based on your user role. </a:t>
            </a:r>
          </a:p>
          <a:p>
            <a:pPr marL="457200" indent="-457200">
              <a:buFont typeface="+mj-lt"/>
              <a:buAutoNum type="arabicPeriod"/>
            </a:pPr>
            <a:r>
              <a:rPr lang="en-US" sz="2400" b="0" i="0" u="none" strike="noStrike" baseline="0" dirty="0">
                <a:solidFill>
                  <a:srgbClr val="000000"/>
                </a:solidFill>
                <a:latin typeface="Calibri" panose="020F0502020204030204" pitchFamily="34" charset="0"/>
              </a:rPr>
              <a:t>From the appropriate user page select the </a:t>
            </a:r>
            <a:r>
              <a:rPr lang="en-US" sz="2400" b="1" i="0" u="none" strike="noStrike" baseline="0" dirty="0">
                <a:solidFill>
                  <a:srgbClr val="000000"/>
                </a:solidFill>
                <a:latin typeface="Calibri" panose="020F0502020204030204" pitchFamily="34" charset="0"/>
              </a:rPr>
              <a:t>TIDE </a:t>
            </a:r>
            <a:r>
              <a:rPr lang="en-US" sz="2400" b="0" i="0" u="none" strike="noStrike" baseline="0" dirty="0">
                <a:solidFill>
                  <a:srgbClr val="000000"/>
                </a:solidFill>
                <a:latin typeface="Calibri" panose="020F0502020204030204" pitchFamily="34" charset="0"/>
              </a:rPr>
              <a:t>card.</a:t>
            </a:r>
            <a:endParaRPr lang="en-US" sz="2400" dirty="0"/>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03268EFD-A1AB-4FE5-8E42-21814E16F5FC}"/>
              </a:ext>
            </a:extLst>
          </p:cNvPr>
          <p:cNvSpPr>
            <a:spLocks noGrp="1"/>
          </p:cNvSpPr>
          <p:nvPr>
            <p:ph type="sldNum" sz="quarter" idx="12"/>
          </p:nvPr>
        </p:nvSpPr>
        <p:spPr/>
        <p:txBody>
          <a:bodyPr/>
          <a:lstStyle/>
          <a:p>
            <a:fld id="{159949FA-60BF-4E7C-99FA-EA31C7B04F95}" type="slidenum">
              <a:rPr lang="en-US" smtClean="0"/>
              <a:t>26</a:t>
            </a:fld>
            <a:endParaRPr lang="en-US"/>
          </a:p>
        </p:txBody>
      </p:sp>
      <p:pic>
        <p:nvPicPr>
          <p:cNvPr id="6" name="Picture 5">
            <a:extLst>
              <a:ext uri="{FF2B5EF4-FFF2-40B4-BE49-F238E27FC236}">
                <a16:creationId xmlns:a16="http://schemas.microsoft.com/office/drawing/2014/main" id="{25FE0B45-1C5F-4A15-AD2A-8FD453E38F79}"/>
              </a:ext>
            </a:extLst>
          </p:cNvPr>
          <p:cNvPicPr>
            <a:picLocks noChangeAspect="1"/>
          </p:cNvPicPr>
          <p:nvPr/>
        </p:nvPicPr>
        <p:blipFill>
          <a:blip r:embed="rId4"/>
          <a:stretch>
            <a:fillRect/>
          </a:stretch>
        </p:blipFill>
        <p:spPr>
          <a:xfrm>
            <a:off x="1486046" y="2901712"/>
            <a:ext cx="3371971" cy="2295607"/>
          </a:xfrm>
          <a:prstGeom prst="rect">
            <a:avLst/>
          </a:prstGeom>
        </p:spPr>
      </p:pic>
      <p:pic>
        <p:nvPicPr>
          <p:cNvPr id="8" name="Picture 7">
            <a:extLst>
              <a:ext uri="{FF2B5EF4-FFF2-40B4-BE49-F238E27FC236}">
                <a16:creationId xmlns:a16="http://schemas.microsoft.com/office/drawing/2014/main" id="{80066010-CA53-4501-AF93-C54BB9B44646}"/>
              </a:ext>
            </a:extLst>
          </p:cNvPr>
          <p:cNvPicPr>
            <a:picLocks noChangeAspect="1"/>
          </p:cNvPicPr>
          <p:nvPr/>
        </p:nvPicPr>
        <p:blipFill>
          <a:blip r:embed="rId5"/>
          <a:stretch>
            <a:fillRect/>
          </a:stretch>
        </p:blipFill>
        <p:spPr>
          <a:xfrm>
            <a:off x="6647108" y="2886969"/>
            <a:ext cx="2248243" cy="2310350"/>
          </a:xfrm>
          <a:prstGeom prst="rect">
            <a:avLst/>
          </a:prstGeom>
        </p:spPr>
      </p:pic>
      <p:sp>
        <p:nvSpPr>
          <p:cNvPr id="7" name="Arrow: Right 6">
            <a:extLst>
              <a:ext uri="{FF2B5EF4-FFF2-40B4-BE49-F238E27FC236}">
                <a16:creationId xmlns:a16="http://schemas.microsoft.com/office/drawing/2014/main" id="{690B74C1-0969-75D6-50D4-7AAF50BCF3DF}"/>
              </a:ext>
            </a:extLst>
          </p:cNvPr>
          <p:cNvSpPr/>
          <p:nvPr/>
        </p:nvSpPr>
        <p:spPr>
          <a:xfrm>
            <a:off x="5306095" y="3747752"/>
            <a:ext cx="892935" cy="6439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53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0" y="136525"/>
            <a:ext cx="10797209" cy="907084"/>
          </a:xfrm>
        </p:spPr>
        <p:txBody>
          <a:bodyPr/>
          <a:lstStyle/>
          <a:p>
            <a:r>
              <a:rPr lang="en-US" b="1" dirty="0"/>
              <a:t>TIDE User Dashboard</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756161" y="920240"/>
            <a:ext cx="11406810" cy="1630679"/>
          </a:xfrm>
        </p:spPr>
        <p:txBody>
          <a:bodyPr>
            <a:normAutofit/>
          </a:bodyPr>
          <a:lstStyle/>
          <a:p>
            <a:r>
              <a:rPr lang="en-US" sz="2000" dirty="0"/>
              <a:t>Tasks in each section will differ slightly based on role. </a:t>
            </a:r>
          </a:p>
          <a:p>
            <a:r>
              <a:rPr lang="en-US" sz="2000" dirty="0"/>
              <a:t>Once logged in, users can open the top-left dropdown menu to navigate between systems.</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27</a:t>
            </a:fld>
            <a:endParaRPr lang="en-US" dirty="0"/>
          </a:p>
        </p:txBody>
      </p:sp>
      <p:pic>
        <p:nvPicPr>
          <p:cNvPr id="7" name="Picture 6">
            <a:extLst>
              <a:ext uri="{FF2B5EF4-FFF2-40B4-BE49-F238E27FC236}">
                <a16:creationId xmlns:a16="http://schemas.microsoft.com/office/drawing/2014/main" id="{0E55217E-0B2D-022E-D648-B91E8E2F5AC6}"/>
              </a:ext>
            </a:extLst>
          </p:cNvPr>
          <p:cNvPicPr>
            <a:picLocks noChangeAspect="1"/>
          </p:cNvPicPr>
          <p:nvPr/>
        </p:nvPicPr>
        <p:blipFill>
          <a:blip r:embed="rId3"/>
          <a:stretch>
            <a:fillRect/>
          </a:stretch>
        </p:blipFill>
        <p:spPr>
          <a:xfrm>
            <a:off x="994840" y="1735579"/>
            <a:ext cx="9673430" cy="4380293"/>
          </a:xfrm>
          <a:prstGeom prst="rect">
            <a:avLst/>
          </a:prstGeom>
        </p:spPr>
      </p:pic>
    </p:spTree>
    <p:extLst>
      <p:ext uri="{BB962C8B-B14F-4D97-AF65-F5344CB8AC3E}">
        <p14:creationId xmlns:p14="http://schemas.microsoft.com/office/powerpoint/2010/main" val="161009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ctrTitle"/>
          </p:nvPr>
        </p:nvSpPr>
        <p:spPr>
          <a:xfrm>
            <a:off x="1524000" y="136525"/>
            <a:ext cx="9144000" cy="1006475"/>
          </a:xfrm>
        </p:spPr>
        <p:txBody>
          <a:bodyPr>
            <a:normAutofit/>
          </a:bodyPr>
          <a:lstStyle/>
          <a:p>
            <a:r>
              <a:rPr lang="en-US" sz="4400" b="1" dirty="0"/>
              <a:t>Preparing for Testing</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28</a:t>
            </a:fld>
            <a:endParaRPr lang="en-US"/>
          </a:p>
        </p:txBody>
      </p:sp>
      <p:pic>
        <p:nvPicPr>
          <p:cNvPr id="6" name="Picture 5">
            <a:extLst>
              <a:ext uri="{FF2B5EF4-FFF2-40B4-BE49-F238E27FC236}">
                <a16:creationId xmlns:a16="http://schemas.microsoft.com/office/drawing/2014/main" id="{8C388F51-D8C2-F779-0C01-5AD3C53C63AC}"/>
              </a:ext>
            </a:extLst>
          </p:cNvPr>
          <p:cNvPicPr>
            <a:picLocks noChangeAspect="1"/>
          </p:cNvPicPr>
          <p:nvPr/>
        </p:nvPicPr>
        <p:blipFill>
          <a:blip r:embed="rId3"/>
          <a:stretch>
            <a:fillRect/>
          </a:stretch>
        </p:blipFill>
        <p:spPr>
          <a:xfrm>
            <a:off x="3857510" y="1457223"/>
            <a:ext cx="4476980" cy="3943553"/>
          </a:xfrm>
          <a:prstGeom prst="rect">
            <a:avLst/>
          </a:prstGeom>
        </p:spPr>
      </p:pic>
    </p:spTree>
    <p:extLst>
      <p:ext uri="{BB962C8B-B14F-4D97-AF65-F5344CB8AC3E}">
        <p14:creationId xmlns:p14="http://schemas.microsoft.com/office/powerpoint/2010/main" val="2300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E378-1062-4692-9B4B-67EDC964CD9F}"/>
              </a:ext>
            </a:extLst>
          </p:cNvPr>
          <p:cNvSpPr>
            <a:spLocks noGrp="1"/>
          </p:cNvSpPr>
          <p:nvPr>
            <p:ph type="title"/>
          </p:nvPr>
        </p:nvSpPr>
        <p:spPr>
          <a:xfrm>
            <a:off x="838200" y="378687"/>
            <a:ext cx="10515600" cy="1325563"/>
          </a:xfrm>
        </p:spPr>
        <p:txBody>
          <a:bodyPr/>
          <a:lstStyle/>
          <a:p>
            <a:r>
              <a:rPr lang="en-US" b="1" dirty="0"/>
              <a:t>Adding, Editing, and Deleting Users</a:t>
            </a:r>
          </a:p>
        </p:txBody>
      </p:sp>
      <p:sp>
        <p:nvSpPr>
          <p:cNvPr id="4" name="Slide Number Placeholder 3">
            <a:extLst>
              <a:ext uri="{FF2B5EF4-FFF2-40B4-BE49-F238E27FC236}">
                <a16:creationId xmlns:a16="http://schemas.microsoft.com/office/drawing/2014/main" id="{F6040EDF-47F8-4C37-A0CB-D11203AC93C4}"/>
              </a:ext>
            </a:extLst>
          </p:cNvPr>
          <p:cNvSpPr>
            <a:spLocks noGrp="1"/>
          </p:cNvSpPr>
          <p:nvPr>
            <p:ph type="sldNum" sz="quarter" idx="12"/>
          </p:nvPr>
        </p:nvSpPr>
        <p:spPr/>
        <p:txBody>
          <a:bodyPr/>
          <a:lstStyle/>
          <a:p>
            <a:fld id="{159949FA-60BF-4E7C-99FA-EA31C7B04F95}" type="slidenum">
              <a:rPr lang="en-US" smtClean="0"/>
              <a:t>29</a:t>
            </a:fld>
            <a:endParaRPr lang="en-US"/>
          </a:p>
        </p:txBody>
      </p:sp>
      <p:sp>
        <p:nvSpPr>
          <p:cNvPr id="7" name="TextBox 6">
            <a:extLst>
              <a:ext uri="{FF2B5EF4-FFF2-40B4-BE49-F238E27FC236}">
                <a16:creationId xmlns:a16="http://schemas.microsoft.com/office/drawing/2014/main" id="{4D29A113-9C46-4AC9-A4BC-080D6491C7BF}"/>
              </a:ext>
            </a:extLst>
          </p:cNvPr>
          <p:cNvSpPr txBox="1"/>
          <p:nvPr/>
        </p:nvSpPr>
        <p:spPr>
          <a:xfrm>
            <a:off x="485321" y="1419507"/>
            <a:ext cx="11221356"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t>Add users by selecting the “Add Users” dropdown.</a:t>
            </a:r>
          </a:p>
          <a:p>
            <a:pPr marL="285750" indent="-285750">
              <a:buFont typeface="Arial" panose="020B0604020202020204" pitchFamily="34" charset="0"/>
              <a:buChar char="•"/>
            </a:pPr>
            <a:r>
              <a:rPr lang="en-US" sz="2000" dirty="0"/>
              <a:t>To delete or edit existing users, select “View/Edit Export Users and enter the appropriate information.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75218E0-8EB0-95CA-72E4-8122BB79FC06}"/>
              </a:ext>
            </a:extLst>
          </p:cNvPr>
          <p:cNvPicPr>
            <a:picLocks noChangeAspect="1"/>
          </p:cNvPicPr>
          <p:nvPr/>
        </p:nvPicPr>
        <p:blipFill>
          <a:blip r:embed="rId3"/>
          <a:stretch>
            <a:fillRect/>
          </a:stretch>
        </p:blipFill>
        <p:spPr>
          <a:xfrm>
            <a:off x="3175482" y="2756900"/>
            <a:ext cx="5841033" cy="2231662"/>
          </a:xfrm>
          <a:prstGeom prst="rect">
            <a:avLst/>
          </a:prstGeom>
        </p:spPr>
      </p:pic>
    </p:spTree>
    <p:extLst>
      <p:ext uri="{BB962C8B-B14F-4D97-AF65-F5344CB8AC3E}">
        <p14:creationId xmlns:p14="http://schemas.microsoft.com/office/powerpoint/2010/main" val="19421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Welcome</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72210"/>
            <a:ext cx="10797209" cy="4904753"/>
          </a:xfrm>
        </p:spPr>
        <p:txBody>
          <a:bodyPr>
            <a:normAutofit/>
          </a:bodyPr>
          <a:lstStyle/>
          <a:p>
            <a:r>
              <a:rPr lang="en-US" dirty="0"/>
              <a:t>Training Purpose</a:t>
            </a:r>
          </a:p>
          <a:p>
            <a:pPr lvl="1"/>
            <a:r>
              <a:rPr lang="en-US" dirty="0"/>
              <a:t>Outline key concepts and tasks for preparation and administration of NGSA.</a:t>
            </a:r>
          </a:p>
          <a:p>
            <a:pPr lvl="1"/>
            <a:r>
              <a:rPr lang="en-US" dirty="0"/>
              <a:t>Familiarize participants with processes and tasks in NGSA TIDE and TDS. </a:t>
            </a:r>
          </a:p>
          <a:p>
            <a:pPr marL="457200" lvl="1" indent="0">
              <a:buNone/>
            </a:pPr>
            <a:endParaRPr lang="en-US" dirty="0"/>
          </a:p>
          <a:p>
            <a:r>
              <a:rPr lang="en-US" dirty="0"/>
              <a:t>Training Objectives for Participants</a:t>
            </a:r>
          </a:p>
          <a:p>
            <a:pPr lvl="1"/>
            <a:r>
              <a:rPr lang="en-US" dirty="0"/>
              <a:t>To understand the state policies and procedures specific to NGSA and how to use them to guide local policies and administration.</a:t>
            </a:r>
          </a:p>
          <a:p>
            <a:pPr lvl="1"/>
            <a:r>
              <a:rPr lang="en-US" dirty="0"/>
              <a:t>To increase understanding of NGSA, how to prepare for it and administer it, and how to best support schools and educators.</a:t>
            </a:r>
          </a:p>
          <a:p>
            <a:pPr lvl="1"/>
            <a:r>
              <a:rPr lang="en-US" dirty="0"/>
              <a:t>To gain experience using the Cambium Assessment, Inc. (CAI) systems needed to prepare for and administer NGSA.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a:t>
            </a:fld>
            <a:endParaRPr lang="en-US"/>
          </a:p>
        </p:txBody>
      </p:sp>
    </p:spTree>
    <p:extLst>
      <p:ext uri="{BB962C8B-B14F-4D97-AF65-F5344CB8AC3E}">
        <p14:creationId xmlns:p14="http://schemas.microsoft.com/office/powerpoint/2010/main" val="1314758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39C2-E98A-2B67-390F-DE295A67656A}"/>
              </a:ext>
            </a:extLst>
          </p:cNvPr>
          <p:cNvSpPr>
            <a:spLocks noGrp="1"/>
          </p:cNvSpPr>
          <p:nvPr>
            <p:ph type="title"/>
          </p:nvPr>
        </p:nvSpPr>
        <p:spPr>
          <a:xfrm>
            <a:off x="838200" y="365126"/>
            <a:ext cx="10515600" cy="631598"/>
          </a:xfrm>
        </p:spPr>
        <p:txBody>
          <a:bodyPr>
            <a:normAutofit fontScale="90000"/>
          </a:bodyPr>
          <a:lstStyle/>
          <a:p>
            <a:r>
              <a:rPr lang="en-US" b="1" dirty="0"/>
              <a:t>Adding, Editing, and Deleting Users (cont’d)</a:t>
            </a:r>
            <a:endParaRPr lang="en-US" dirty="0"/>
          </a:p>
        </p:txBody>
      </p:sp>
      <p:sp>
        <p:nvSpPr>
          <p:cNvPr id="3" name="Content Placeholder 2">
            <a:extLst>
              <a:ext uri="{FF2B5EF4-FFF2-40B4-BE49-F238E27FC236}">
                <a16:creationId xmlns:a16="http://schemas.microsoft.com/office/drawing/2014/main" id="{961DBE45-C721-2994-5BC1-649D446D6539}"/>
              </a:ext>
            </a:extLst>
          </p:cNvPr>
          <p:cNvSpPr>
            <a:spLocks noGrp="1"/>
          </p:cNvSpPr>
          <p:nvPr>
            <p:ph idx="1"/>
          </p:nvPr>
        </p:nvSpPr>
        <p:spPr>
          <a:xfrm>
            <a:off x="838200" y="1055857"/>
            <a:ext cx="10515600" cy="4351338"/>
          </a:xfrm>
        </p:spPr>
        <p:txBody>
          <a:bodyPr/>
          <a:lstStyle/>
          <a:p>
            <a:pPr marL="285750" indent="-285750">
              <a:buFont typeface="Arial" panose="020B0604020202020204" pitchFamily="34" charset="0"/>
              <a:buChar char="•"/>
            </a:pPr>
            <a:r>
              <a:rPr lang="en-US" sz="2000" dirty="0"/>
              <a:t>When adding multiple new users, you can use the “Upload Users” feature.</a:t>
            </a:r>
          </a:p>
          <a:p>
            <a:pPr marL="742950" lvl="1" indent="-285750">
              <a:buFont typeface="Arial" panose="020B0604020202020204" pitchFamily="34" charset="0"/>
              <a:buChar char="•"/>
            </a:pPr>
            <a:r>
              <a:rPr lang="en-US" sz="1800" dirty="0"/>
              <a:t>Download the Template and complete with User information.</a:t>
            </a:r>
          </a:p>
          <a:p>
            <a:endParaRPr lang="en-US" dirty="0"/>
          </a:p>
        </p:txBody>
      </p:sp>
      <p:sp>
        <p:nvSpPr>
          <p:cNvPr id="4" name="Slide Number Placeholder 3">
            <a:extLst>
              <a:ext uri="{FF2B5EF4-FFF2-40B4-BE49-F238E27FC236}">
                <a16:creationId xmlns:a16="http://schemas.microsoft.com/office/drawing/2014/main" id="{3F86666C-95EB-8313-5451-71E73E5A2F21}"/>
              </a:ext>
            </a:extLst>
          </p:cNvPr>
          <p:cNvSpPr>
            <a:spLocks noGrp="1"/>
          </p:cNvSpPr>
          <p:nvPr>
            <p:ph type="sldNum" sz="quarter" idx="12"/>
          </p:nvPr>
        </p:nvSpPr>
        <p:spPr/>
        <p:txBody>
          <a:bodyPr/>
          <a:lstStyle/>
          <a:p>
            <a:fld id="{159949FA-60BF-4E7C-99FA-EA31C7B04F95}" type="slidenum">
              <a:rPr lang="en-US" smtClean="0"/>
              <a:t>30</a:t>
            </a:fld>
            <a:endParaRPr lang="en-US"/>
          </a:p>
        </p:txBody>
      </p:sp>
      <p:pic>
        <p:nvPicPr>
          <p:cNvPr id="6" name="Picture 5">
            <a:extLst>
              <a:ext uri="{FF2B5EF4-FFF2-40B4-BE49-F238E27FC236}">
                <a16:creationId xmlns:a16="http://schemas.microsoft.com/office/drawing/2014/main" id="{11776F70-3992-1DDF-A905-BAD5B929513B}"/>
              </a:ext>
            </a:extLst>
          </p:cNvPr>
          <p:cNvPicPr>
            <a:picLocks noChangeAspect="1"/>
          </p:cNvPicPr>
          <p:nvPr/>
        </p:nvPicPr>
        <p:blipFill rotWithShape="1">
          <a:blip r:embed="rId2"/>
          <a:srcRect r="24244"/>
          <a:stretch/>
        </p:blipFill>
        <p:spPr>
          <a:xfrm>
            <a:off x="1576135" y="1822760"/>
            <a:ext cx="9139554" cy="4670113"/>
          </a:xfrm>
          <a:prstGeom prst="rect">
            <a:avLst/>
          </a:prstGeom>
        </p:spPr>
      </p:pic>
      <p:sp>
        <p:nvSpPr>
          <p:cNvPr id="7" name="Oval 6">
            <a:extLst>
              <a:ext uri="{FF2B5EF4-FFF2-40B4-BE49-F238E27FC236}">
                <a16:creationId xmlns:a16="http://schemas.microsoft.com/office/drawing/2014/main" id="{07AA95B9-560A-D1D7-53F4-05C0D9DDB647}"/>
              </a:ext>
            </a:extLst>
          </p:cNvPr>
          <p:cNvSpPr/>
          <p:nvPr/>
        </p:nvSpPr>
        <p:spPr>
          <a:xfrm>
            <a:off x="8191730" y="4544250"/>
            <a:ext cx="1480303" cy="517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19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213360" y="365126"/>
            <a:ext cx="10797209" cy="907084"/>
          </a:xfrm>
        </p:spPr>
        <p:txBody>
          <a:bodyPr/>
          <a:lstStyle/>
          <a:p>
            <a:r>
              <a:rPr lang="en-US" b="1" dirty="0"/>
              <a:t>Viewing Student Information</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487680" y="1292592"/>
            <a:ext cx="11490960" cy="1360456"/>
          </a:xfrm>
        </p:spPr>
        <p:txBody>
          <a:bodyPr>
            <a:normAutofit/>
          </a:bodyPr>
          <a:lstStyle/>
          <a:p>
            <a:r>
              <a:rPr lang="en-US" sz="2000" dirty="0"/>
              <a:t>There are two main ways to find students within NGSA TIDE:</a:t>
            </a:r>
          </a:p>
          <a:p>
            <a:pPr marL="800100" lvl="1" indent="-342900">
              <a:buFont typeface="+mj-lt"/>
              <a:buAutoNum type="arabicPeriod"/>
            </a:pPr>
            <a:r>
              <a:rPr lang="en-US" sz="1600" dirty="0"/>
              <a:t>Search </a:t>
            </a:r>
            <a:r>
              <a:rPr lang="en-US" sz="1600" b="1" dirty="0"/>
              <a:t>by SSID </a:t>
            </a:r>
            <a:r>
              <a:rPr lang="en-US" sz="1600" dirty="0"/>
              <a:t>on every page in top corner.</a:t>
            </a:r>
          </a:p>
          <a:p>
            <a:pPr marL="800100" lvl="1" indent="-342900">
              <a:buFont typeface="+mj-lt"/>
              <a:buAutoNum type="arabicPeriod"/>
            </a:pPr>
            <a:r>
              <a:rPr lang="en-US" sz="1600" dirty="0"/>
              <a:t>Use </a:t>
            </a:r>
            <a:r>
              <a:rPr lang="en-US" sz="1600" b="1" dirty="0"/>
              <a:t>View/Edit/Export Students </a:t>
            </a:r>
            <a:r>
              <a:rPr lang="en-US" sz="1600" dirty="0"/>
              <a:t>form to search for specific subsets (e.g., all students with Spanish presentation)</a:t>
            </a:r>
          </a:p>
          <a:p>
            <a:r>
              <a:rPr lang="en-US" sz="2000" i="1" dirty="0"/>
              <a:t>Students in all grades will be in TIDE during the summative window. </a:t>
            </a:r>
          </a:p>
          <a:p>
            <a:endParaRPr lang="en-US" sz="2000"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31</a:t>
            </a:fld>
            <a:endParaRPr lang="en-US"/>
          </a:p>
        </p:txBody>
      </p:sp>
      <p:pic>
        <p:nvPicPr>
          <p:cNvPr id="8" name="Picture 7">
            <a:extLst>
              <a:ext uri="{FF2B5EF4-FFF2-40B4-BE49-F238E27FC236}">
                <a16:creationId xmlns:a16="http://schemas.microsoft.com/office/drawing/2014/main" id="{BF13FFA7-4323-4C40-8A55-4687714555AF}"/>
              </a:ext>
            </a:extLst>
          </p:cNvPr>
          <p:cNvPicPr>
            <a:picLocks noChangeAspect="1"/>
          </p:cNvPicPr>
          <p:nvPr/>
        </p:nvPicPr>
        <p:blipFill rotWithShape="1">
          <a:blip r:embed="rId3"/>
          <a:srcRect b="33390"/>
          <a:stretch/>
        </p:blipFill>
        <p:spPr>
          <a:xfrm>
            <a:off x="0" y="2673430"/>
            <a:ext cx="12192000" cy="3449954"/>
          </a:xfrm>
          <a:prstGeom prst="rect">
            <a:avLst/>
          </a:prstGeom>
        </p:spPr>
      </p:pic>
    </p:spTree>
    <p:extLst>
      <p:ext uri="{BB962C8B-B14F-4D97-AF65-F5344CB8AC3E}">
        <p14:creationId xmlns:p14="http://schemas.microsoft.com/office/powerpoint/2010/main" val="12988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330740" y="210063"/>
            <a:ext cx="11023060" cy="745216"/>
          </a:xfrm>
        </p:spPr>
        <p:txBody>
          <a:bodyPr>
            <a:normAutofit/>
          </a:bodyPr>
          <a:lstStyle/>
          <a:p>
            <a:r>
              <a:rPr lang="en-US" b="1" dirty="0"/>
              <a:t>Setting Student Test Settings and Tools</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365913" y="838145"/>
            <a:ext cx="11611439" cy="5611132"/>
          </a:xfrm>
        </p:spPr>
        <p:txBody>
          <a:bodyPr>
            <a:normAutofit fontScale="70000" lnSpcReduction="20000"/>
          </a:bodyPr>
          <a:lstStyle/>
          <a:p>
            <a:pPr>
              <a:lnSpc>
                <a:spcPct val="120000"/>
              </a:lnSpc>
            </a:pPr>
            <a:r>
              <a:rPr lang="en-US" dirty="0"/>
              <a:t>This process should be completed </a:t>
            </a:r>
            <a:r>
              <a:rPr lang="en-US" b="1" dirty="0"/>
              <a:t>well in advance of testing (Late Winter/Early Spring). </a:t>
            </a:r>
          </a:p>
          <a:p>
            <a:pPr>
              <a:lnSpc>
                <a:spcPct val="120000"/>
              </a:lnSpc>
            </a:pPr>
            <a:r>
              <a:rPr lang="en-US" dirty="0"/>
              <a:t>For multiple students, you can use the “Upload Test Settings and Tools” form. </a:t>
            </a:r>
          </a:p>
          <a:p>
            <a:pPr marL="514350" indent="-514350">
              <a:lnSpc>
                <a:spcPct val="120000"/>
              </a:lnSpc>
              <a:spcBef>
                <a:spcPts val="0"/>
              </a:spcBef>
              <a:buFont typeface="+mj-lt"/>
              <a:buAutoNum type="arabicPeriod"/>
            </a:pPr>
            <a:r>
              <a:rPr lang="en-US" sz="3600" b="1" dirty="0"/>
              <a:t>Embedded Accommodations</a:t>
            </a:r>
          </a:p>
          <a:p>
            <a:pPr lvl="1">
              <a:lnSpc>
                <a:spcPct val="120000"/>
              </a:lnSpc>
              <a:spcBef>
                <a:spcPts val="0"/>
              </a:spcBef>
            </a:pPr>
            <a:r>
              <a:rPr lang="en-US" dirty="0"/>
              <a:t>The IDEA Indicator or 504 Plan field </a:t>
            </a:r>
            <a:r>
              <a:rPr lang="en-US" i="1" dirty="0"/>
              <a:t>must</a:t>
            </a:r>
            <a:r>
              <a:rPr lang="en-US" dirty="0"/>
              <a:t> be set to </a:t>
            </a:r>
            <a:r>
              <a:rPr lang="en-US" b="1" dirty="0"/>
              <a:t>Yes</a:t>
            </a:r>
            <a:r>
              <a:rPr lang="en-US" dirty="0"/>
              <a:t>. </a:t>
            </a:r>
          </a:p>
          <a:p>
            <a:pPr lvl="1">
              <a:lnSpc>
                <a:spcPct val="120000"/>
              </a:lnSpc>
              <a:spcBef>
                <a:spcPts val="0"/>
              </a:spcBef>
            </a:pPr>
            <a:r>
              <a:rPr lang="en-US" dirty="0"/>
              <a:t>Embedded within TDS</a:t>
            </a:r>
          </a:p>
          <a:p>
            <a:pPr lvl="1">
              <a:lnSpc>
                <a:spcPct val="120000"/>
              </a:lnSpc>
              <a:spcBef>
                <a:spcPts val="0"/>
              </a:spcBef>
            </a:pPr>
            <a:r>
              <a:rPr lang="en-US" dirty="0"/>
              <a:t>Ex: Text-to-Speech, Print on Demand</a:t>
            </a:r>
          </a:p>
          <a:p>
            <a:pPr marL="514350" indent="-514350">
              <a:lnSpc>
                <a:spcPct val="120000"/>
              </a:lnSpc>
              <a:spcBef>
                <a:spcPts val="0"/>
              </a:spcBef>
              <a:buFont typeface="+mj-lt"/>
              <a:buAutoNum type="arabicPeriod"/>
            </a:pPr>
            <a:r>
              <a:rPr lang="en-US" sz="3300" b="1" dirty="0"/>
              <a:t>Non-Embedded Accommodations</a:t>
            </a:r>
          </a:p>
          <a:p>
            <a:pPr lvl="1">
              <a:lnSpc>
                <a:spcPct val="120000"/>
              </a:lnSpc>
              <a:spcBef>
                <a:spcPts val="0"/>
              </a:spcBef>
            </a:pPr>
            <a:r>
              <a:rPr lang="en-US" dirty="0"/>
              <a:t>The IDEA Indicator or 504 Plan field </a:t>
            </a:r>
            <a:r>
              <a:rPr lang="en-US" i="1" dirty="0"/>
              <a:t>must</a:t>
            </a:r>
            <a:r>
              <a:rPr lang="en-US" dirty="0"/>
              <a:t> be set to </a:t>
            </a:r>
            <a:r>
              <a:rPr lang="en-US" b="1" dirty="0"/>
              <a:t>Yes</a:t>
            </a:r>
            <a:r>
              <a:rPr lang="en-US" dirty="0"/>
              <a:t>.</a:t>
            </a:r>
          </a:p>
          <a:p>
            <a:pPr lvl="1">
              <a:lnSpc>
                <a:spcPct val="120000"/>
              </a:lnSpc>
              <a:spcBef>
                <a:spcPts val="0"/>
              </a:spcBef>
            </a:pPr>
            <a:r>
              <a:rPr lang="en-US" dirty="0"/>
              <a:t>Require materials or support not available in TDS</a:t>
            </a:r>
          </a:p>
          <a:p>
            <a:pPr lvl="1">
              <a:lnSpc>
                <a:spcPct val="120000"/>
              </a:lnSpc>
              <a:spcBef>
                <a:spcPts val="0"/>
              </a:spcBef>
            </a:pPr>
            <a:r>
              <a:rPr lang="en-US" dirty="0"/>
              <a:t>Ex: Read aloud, bilingual dictionary, paper test</a:t>
            </a:r>
          </a:p>
          <a:p>
            <a:pPr marL="514350" indent="-514350">
              <a:lnSpc>
                <a:spcPct val="120000"/>
              </a:lnSpc>
              <a:spcBef>
                <a:spcPts val="0"/>
              </a:spcBef>
              <a:buFont typeface="+mj-lt"/>
              <a:buAutoNum type="arabicPeriod"/>
            </a:pPr>
            <a:r>
              <a:rPr lang="en-US" sz="3300" b="1" dirty="0"/>
              <a:t>Non-Embedded Accessibility Features</a:t>
            </a:r>
          </a:p>
          <a:p>
            <a:pPr lvl="1">
              <a:lnSpc>
                <a:spcPct val="120000"/>
              </a:lnSpc>
              <a:spcBef>
                <a:spcPts val="0"/>
              </a:spcBef>
            </a:pPr>
            <a:r>
              <a:rPr lang="en-US" dirty="0"/>
              <a:t>Can be set for any student</a:t>
            </a:r>
          </a:p>
          <a:p>
            <a:pPr lvl="1">
              <a:lnSpc>
                <a:spcPct val="120000"/>
              </a:lnSpc>
              <a:spcBef>
                <a:spcPts val="0"/>
              </a:spcBef>
            </a:pPr>
            <a:r>
              <a:rPr lang="en-US" dirty="0"/>
              <a:t>Require materials or support not available in TDS</a:t>
            </a:r>
          </a:p>
          <a:p>
            <a:pPr lvl="1">
              <a:lnSpc>
                <a:spcPct val="120000"/>
              </a:lnSpc>
              <a:spcBef>
                <a:spcPts val="0"/>
              </a:spcBef>
            </a:pPr>
            <a:r>
              <a:rPr lang="en-US" dirty="0"/>
              <a:t>Ex: magnification, noise buffers</a:t>
            </a:r>
            <a:endParaRPr lang="en-US" b="1" dirty="0"/>
          </a:p>
          <a:p>
            <a:pPr marL="514350" indent="-514350">
              <a:lnSpc>
                <a:spcPct val="120000"/>
              </a:lnSpc>
              <a:spcBef>
                <a:spcPts val="0"/>
              </a:spcBef>
              <a:buFont typeface="+mj-lt"/>
              <a:buAutoNum type="arabicPeriod"/>
            </a:pPr>
            <a:r>
              <a:rPr lang="en-US" sz="3300" b="1" dirty="0"/>
              <a:t>Embedded Accessibility Features</a:t>
            </a:r>
          </a:p>
          <a:p>
            <a:pPr lvl="1">
              <a:lnSpc>
                <a:spcPct val="120000"/>
              </a:lnSpc>
              <a:spcBef>
                <a:spcPts val="0"/>
              </a:spcBef>
            </a:pPr>
            <a:r>
              <a:rPr lang="en-US" dirty="0"/>
              <a:t>Can be set for any student</a:t>
            </a:r>
          </a:p>
          <a:p>
            <a:pPr lvl="1">
              <a:lnSpc>
                <a:spcPct val="120000"/>
              </a:lnSpc>
              <a:spcBef>
                <a:spcPts val="0"/>
              </a:spcBef>
            </a:pPr>
            <a:r>
              <a:rPr lang="en-US" dirty="0"/>
              <a:t>Embedded within TDS</a:t>
            </a:r>
          </a:p>
          <a:p>
            <a:pPr lvl="1">
              <a:lnSpc>
                <a:spcPct val="120000"/>
              </a:lnSpc>
              <a:spcBef>
                <a:spcPts val="0"/>
              </a:spcBef>
            </a:pPr>
            <a:r>
              <a:rPr lang="en-US" dirty="0"/>
              <a:t>Ex: color contrast, mouse pointer, answer masking</a:t>
            </a:r>
          </a:p>
          <a:p>
            <a:pPr marL="514350" indent="-514350">
              <a:lnSpc>
                <a:spcPct val="110000"/>
              </a:lnSpc>
              <a:spcAft>
                <a:spcPts val="600"/>
              </a:spcAft>
              <a:buFont typeface="+mj-lt"/>
              <a:buAutoNum type="arabicPeriod"/>
            </a:pPr>
            <a:endParaRPr lang="en-US"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32</a:t>
            </a:fld>
            <a:endParaRPr lang="en-US"/>
          </a:p>
        </p:txBody>
      </p:sp>
      <p:pic>
        <p:nvPicPr>
          <p:cNvPr id="10" name="Picture 9">
            <a:extLst>
              <a:ext uri="{FF2B5EF4-FFF2-40B4-BE49-F238E27FC236}">
                <a16:creationId xmlns:a16="http://schemas.microsoft.com/office/drawing/2014/main" id="{EAAFA085-CD00-4978-BD2E-206A9C848587}"/>
              </a:ext>
            </a:extLst>
          </p:cNvPr>
          <p:cNvPicPr>
            <a:picLocks noChangeAspect="1"/>
          </p:cNvPicPr>
          <p:nvPr/>
        </p:nvPicPr>
        <p:blipFill rotWithShape="1">
          <a:blip r:embed="rId3"/>
          <a:srcRect l="102" t="1033" r="43815" b="-1033"/>
          <a:stretch/>
        </p:blipFill>
        <p:spPr>
          <a:xfrm>
            <a:off x="6571944" y="1708104"/>
            <a:ext cx="5146076" cy="4402942"/>
          </a:xfrm>
          <a:prstGeom prst="rect">
            <a:avLst/>
          </a:prstGeom>
          <a:ln>
            <a:solidFill>
              <a:schemeClr val="tx1"/>
            </a:solidFill>
          </a:ln>
        </p:spPr>
      </p:pic>
    </p:spTree>
    <p:extLst>
      <p:ext uri="{BB962C8B-B14F-4D97-AF65-F5344CB8AC3E}">
        <p14:creationId xmlns:p14="http://schemas.microsoft.com/office/powerpoint/2010/main" val="281762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198846" y="167533"/>
            <a:ext cx="10797209" cy="907084"/>
          </a:xfrm>
        </p:spPr>
        <p:txBody>
          <a:bodyPr/>
          <a:lstStyle/>
          <a:p>
            <a:r>
              <a:rPr lang="en-US" b="1" dirty="0"/>
              <a:t>Student Settings and Tools Report</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198846" y="972661"/>
            <a:ext cx="11367075" cy="923959"/>
          </a:xfrm>
        </p:spPr>
        <p:txBody>
          <a:bodyPr>
            <a:normAutofit fontScale="92500" lnSpcReduction="10000"/>
          </a:bodyPr>
          <a:lstStyle/>
          <a:p>
            <a:r>
              <a:rPr lang="en-US" sz="2000" dirty="0"/>
              <a:t>At least two weeks prior to test administration, print the “Student Settings and Tools” report in TIDE and share it with test administrators.</a:t>
            </a:r>
          </a:p>
          <a:p>
            <a:r>
              <a:rPr lang="en-US" sz="2000" dirty="0"/>
              <a:t>They can use this as a quick reference when verifying student test settings in the TA Interface.</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33</a:t>
            </a:fld>
            <a:endParaRPr lang="en-US"/>
          </a:p>
        </p:txBody>
      </p:sp>
      <p:pic>
        <p:nvPicPr>
          <p:cNvPr id="6" name="Picture 5">
            <a:extLst>
              <a:ext uri="{FF2B5EF4-FFF2-40B4-BE49-F238E27FC236}">
                <a16:creationId xmlns:a16="http://schemas.microsoft.com/office/drawing/2014/main" id="{498BB78D-E8D6-4031-A5A7-6656F415CC61}"/>
              </a:ext>
            </a:extLst>
          </p:cNvPr>
          <p:cNvPicPr>
            <a:picLocks noChangeAspect="1"/>
          </p:cNvPicPr>
          <p:nvPr/>
        </p:nvPicPr>
        <p:blipFill>
          <a:blip r:embed="rId3"/>
          <a:stretch>
            <a:fillRect/>
          </a:stretch>
        </p:blipFill>
        <p:spPr>
          <a:xfrm>
            <a:off x="5330786" y="2066785"/>
            <a:ext cx="6409702" cy="3806009"/>
          </a:xfrm>
          <a:prstGeom prst="rect">
            <a:avLst/>
          </a:prstGeom>
        </p:spPr>
      </p:pic>
      <p:pic>
        <p:nvPicPr>
          <p:cNvPr id="8" name="Picture 7">
            <a:extLst>
              <a:ext uri="{FF2B5EF4-FFF2-40B4-BE49-F238E27FC236}">
                <a16:creationId xmlns:a16="http://schemas.microsoft.com/office/drawing/2014/main" id="{A8FF0EDF-3A81-4D76-86A4-B1B719A760C3}"/>
              </a:ext>
            </a:extLst>
          </p:cNvPr>
          <p:cNvPicPr>
            <a:picLocks noChangeAspect="1"/>
          </p:cNvPicPr>
          <p:nvPr/>
        </p:nvPicPr>
        <p:blipFill rotWithShape="1">
          <a:blip r:embed="rId4"/>
          <a:srcRect r="41787"/>
          <a:stretch/>
        </p:blipFill>
        <p:spPr>
          <a:xfrm>
            <a:off x="349686" y="2319721"/>
            <a:ext cx="3526083" cy="3723238"/>
          </a:xfrm>
          <a:prstGeom prst="rect">
            <a:avLst/>
          </a:prstGeom>
          <a:ln>
            <a:solidFill>
              <a:schemeClr val="tx1"/>
            </a:solidFill>
          </a:ln>
        </p:spPr>
      </p:pic>
      <p:sp>
        <p:nvSpPr>
          <p:cNvPr id="5" name="Rectangle 4">
            <a:extLst>
              <a:ext uri="{FF2B5EF4-FFF2-40B4-BE49-F238E27FC236}">
                <a16:creationId xmlns:a16="http://schemas.microsoft.com/office/drawing/2014/main" id="{3EE42528-50ED-A738-2864-E4DC823C66D8}"/>
              </a:ext>
            </a:extLst>
          </p:cNvPr>
          <p:cNvSpPr/>
          <p:nvPr/>
        </p:nvSpPr>
        <p:spPr>
          <a:xfrm>
            <a:off x="583467" y="4823253"/>
            <a:ext cx="2216537" cy="2239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061CD1-D336-5C95-C08E-7230EF02E1B4}"/>
              </a:ext>
            </a:extLst>
          </p:cNvPr>
          <p:cNvSpPr/>
          <p:nvPr/>
        </p:nvSpPr>
        <p:spPr>
          <a:xfrm>
            <a:off x="9374050" y="2319720"/>
            <a:ext cx="2366437" cy="35530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222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Activity</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141582"/>
            <a:ext cx="10532323" cy="4903507"/>
          </a:xfrm>
        </p:spPr>
        <p:txBody>
          <a:bodyPr>
            <a:normAutofit/>
          </a:bodyPr>
          <a:lstStyle/>
          <a:p>
            <a:pPr marL="0" indent="0">
              <a:buNone/>
            </a:pPr>
            <a:endParaRPr lang="en-US" sz="2000" i="1" dirty="0"/>
          </a:p>
          <a:p>
            <a:pPr marL="514350" indent="-514350">
              <a:buFont typeface="+mj-lt"/>
              <a:buAutoNum type="arabicPeriod"/>
            </a:pPr>
            <a:r>
              <a:rPr lang="en-US" dirty="0"/>
              <a:t>Review the TIDE Users in your school/district:</a:t>
            </a:r>
          </a:p>
          <a:p>
            <a:pPr lvl="1"/>
            <a:r>
              <a:rPr lang="en-US" dirty="0"/>
              <a:t>Identify those that need to be removed</a:t>
            </a:r>
          </a:p>
          <a:p>
            <a:pPr lvl="1"/>
            <a:r>
              <a:rPr lang="en-US" dirty="0"/>
              <a:t>Identify users that need to be added</a:t>
            </a:r>
          </a:p>
          <a:p>
            <a:pPr marL="514350" indent="-514350">
              <a:buFont typeface="+mj-lt"/>
              <a:buAutoNum type="arabicPeriod"/>
            </a:pPr>
            <a:r>
              <a:rPr lang="en-US" dirty="0"/>
              <a:t>“Print” a Test Settings report for a students in a school.</a:t>
            </a:r>
          </a:p>
          <a:p>
            <a:pPr lvl="1"/>
            <a:r>
              <a:rPr lang="en-US" dirty="0"/>
              <a:t>Note: You will have to “Save to PDF” instead of print. </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34</a:t>
            </a:fld>
            <a:endParaRPr lang="en-US"/>
          </a:p>
        </p:txBody>
      </p:sp>
    </p:spTree>
    <p:extLst>
      <p:ext uri="{BB962C8B-B14F-4D97-AF65-F5344CB8AC3E}">
        <p14:creationId xmlns:p14="http://schemas.microsoft.com/office/powerpoint/2010/main" val="381927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163286" y="301799"/>
            <a:ext cx="11014107" cy="745217"/>
          </a:xfrm>
        </p:spPr>
        <p:txBody>
          <a:bodyPr>
            <a:normAutofit/>
          </a:bodyPr>
          <a:lstStyle/>
          <a:p>
            <a:r>
              <a:rPr lang="en-US" sz="4300" b="1" dirty="0"/>
              <a:t>Ordering Paper Testing Materials</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456384" y="1328012"/>
            <a:ext cx="4450467" cy="4809742"/>
          </a:xfrm>
        </p:spPr>
        <p:txBody>
          <a:bodyPr>
            <a:normAutofit/>
          </a:bodyPr>
          <a:lstStyle/>
          <a:p>
            <a:r>
              <a:rPr lang="en-US" sz="2000" dirty="0"/>
              <a:t>Window for ordering opens </a:t>
            </a:r>
            <a:r>
              <a:rPr lang="en-US" sz="2000" b="1" dirty="0"/>
              <a:t>March 11, 2024 </a:t>
            </a:r>
            <a:r>
              <a:rPr lang="en-US" sz="2000" dirty="0"/>
              <a:t>and closes on </a:t>
            </a:r>
            <a:r>
              <a:rPr lang="en-US" sz="2000" b="1" dirty="0"/>
              <a:t>May 24, 2024</a:t>
            </a:r>
          </a:p>
          <a:p>
            <a:pPr lvl="1"/>
            <a:r>
              <a:rPr lang="en-US" sz="1800" dirty="0"/>
              <a:t>Braille, Large Print, and Standard paper tests available.</a:t>
            </a:r>
          </a:p>
          <a:p>
            <a:pPr lvl="1"/>
            <a:r>
              <a:rPr lang="en-US" sz="1800" b="1" dirty="0"/>
              <a:t>Reminder: </a:t>
            </a:r>
            <a:r>
              <a:rPr lang="en-US" sz="1800" dirty="0"/>
              <a:t>confirm that the student has the non-embedded accommodation set properly in NGSA TIDE.</a:t>
            </a:r>
          </a:p>
          <a:p>
            <a:r>
              <a:rPr lang="en-US" sz="2000" dirty="0"/>
              <a:t>Place orders through the “Orders” task within the </a:t>
            </a:r>
            <a:r>
              <a:rPr lang="en-US" sz="2000" i="1" dirty="0"/>
              <a:t>Preparing for Testing </a:t>
            </a:r>
            <a:r>
              <a:rPr lang="en-US" sz="2000" dirty="0"/>
              <a:t>dashboard.</a:t>
            </a:r>
          </a:p>
          <a:p>
            <a:pPr lvl="1"/>
            <a:r>
              <a:rPr lang="en-US" sz="1800" dirty="0"/>
              <a:t>Make sure District or School Shipping Information is accurate</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35</a:t>
            </a:fld>
            <a:endParaRPr lang="en-US"/>
          </a:p>
        </p:txBody>
      </p:sp>
      <p:pic>
        <p:nvPicPr>
          <p:cNvPr id="7" name="Picture 6">
            <a:extLst>
              <a:ext uri="{FF2B5EF4-FFF2-40B4-BE49-F238E27FC236}">
                <a16:creationId xmlns:a16="http://schemas.microsoft.com/office/drawing/2014/main" id="{562C1FF4-FD38-4E60-A00E-065E439C4164}"/>
              </a:ext>
            </a:extLst>
          </p:cNvPr>
          <p:cNvPicPr>
            <a:picLocks noChangeAspect="1"/>
          </p:cNvPicPr>
          <p:nvPr/>
        </p:nvPicPr>
        <p:blipFill>
          <a:blip r:embed="rId3"/>
          <a:stretch>
            <a:fillRect/>
          </a:stretch>
        </p:blipFill>
        <p:spPr>
          <a:xfrm>
            <a:off x="5291517" y="1047016"/>
            <a:ext cx="6444099" cy="5416205"/>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9F82F95B-6836-FD1C-BFD4-F75ADB0CD616}"/>
              </a:ext>
            </a:extLst>
          </p:cNvPr>
          <p:cNvPicPr>
            <a:picLocks noChangeAspect="1"/>
          </p:cNvPicPr>
          <p:nvPr/>
        </p:nvPicPr>
        <p:blipFill>
          <a:blip r:embed="rId4"/>
          <a:stretch>
            <a:fillRect/>
          </a:stretch>
        </p:blipFill>
        <p:spPr>
          <a:xfrm>
            <a:off x="7331672" y="233775"/>
            <a:ext cx="4784128" cy="635826"/>
          </a:xfrm>
          <a:prstGeom prst="rect">
            <a:avLst/>
          </a:prstGeom>
        </p:spPr>
      </p:pic>
    </p:spTree>
    <p:extLst>
      <p:ext uri="{BB962C8B-B14F-4D97-AF65-F5344CB8AC3E}">
        <p14:creationId xmlns:p14="http://schemas.microsoft.com/office/powerpoint/2010/main" val="195827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4BE7-A10A-4103-B3B3-68BDC3B09E68}"/>
              </a:ext>
            </a:extLst>
          </p:cNvPr>
          <p:cNvSpPr>
            <a:spLocks noGrp="1"/>
          </p:cNvSpPr>
          <p:nvPr>
            <p:ph type="title"/>
          </p:nvPr>
        </p:nvSpPr>
        <p:spPr>
          <a:xfrm>
            <a:off x="838200" y="365126"/>
            <a:ext cx="10515600" cy="632700"/>
          </a:xfrm>
        </p:spPr>
        <p:txBody>
          <a:bodyPr>
            <a:noAutofit/>
          </a:bodyPr>
          <a:lstStyle/>
          <a:p>
            <a:r>
              <a:rPr lang="en-US" b="1" dirty="0"/>
              <a:t>Ordering Paper Testing Materials (cont’d.)</a:t>
            </a:r>
            <a:endParaRPr lang="en-US" dirty="0"/>
          </a:p>
        </p:txBody>
      </p:sp>
      <p:sp>
        <p:nvSpPr>
          <p:cNvPr id="3" name="Content Placeholder 2">
            <a:extLst>
              <a:ext uri="{FF2B5EF4-FFF2-40B4-BE49-F238E27FC236}">
                <a16:creationId xmlns:a16="http://schemas.microsoft.com/office/drawing/2014/main" id="{786959EE-D6EF-4BF8-A97B-B48AC309051E}"/>
              </a:ext>
            </a:extLst>
          </p:cNvPr>
          <p:cNvSpPr>
            <a:spLocks noGrp="1"/>
          </p:cNvSpPr>
          <p:nvPr>
            <p:ph idx="1"/>
          </p:nvPr>
        </p:nvSpPr>
        <p:spPr>
          <a:xfrm>
            <a:off x="676916" y="1105777"/>
            <a:ext cx="10014530" cy="4351338"/>
          </a:xfrm>
        </p:spPr>
        <p:txBody>
          <a:bodyPr/>
          <a:lstStyle/>
          <a:p>
            <a:pPr marL="457200" lvl="1" indent="0">
              <a:buNone/>
            </a:pPr>
            <a:r>
              <a:rPr lang="en-US" sz="2000" dirty="0"/>
              <a:t>Enter the quantity needed for each of the materials needed. </a:t>
            </a:r>
          </a:p>
          <a:p>
            <a:pPr marL="0" indent="0">
              <a:buNone/>
            </a:pPr>
            <a:endParaRPr lang="en-US" dirty="0"/>
          </a:p>
        </p:txBody>
      </p:sp>
      <p:sp>
        <p:nvSpPr>
          <p:cNvPr id="4" name="Slide Number Placeholder 3">
            <a:extLst>
              <a:ext uri="{FF2B5EF4-FFF2-40B4-BE49-F238E27FC236}">
                <a16:creationId xmlns:a16="http://schemas.microsoft.com/office/drawing/2014/main" id="{1A0352F3-8A34-41DB-8C5A-D578EE4DFFF4}"/>
              </a:ext>
            </a:extLst>
          </p:cNvPr>
          <p:cNvSpPr>
            <a:spLocks noGrp="1"/>
          </p:cNvSpPr>
          <p:nvPr>
            <p:ph type="sldNum" sz="quarter" idx="12"/>
          </p:nvPr>
        </p:nvSpPr>
        <p:spPr/>
        <p:txBody>
          <a:bodyPr/>
          <a:lstStyle/>
          <a:p>
            <a:fld id="{159949FA-60BF-4E7C-99FA-EA31C7B04F95}" type="slidenum">
              <a:rPr lang="en-US" smtClean="0"/>
              <a:t>36</a:t>
            </a:fld>
            <a:endParaRPr lang="en-US"/>
          </a:p>
        </p:txBody>
      </p:sp>
      <p:pic>
        <p:nvPicPr>
          <p:cNvPr id="5" name="Picture 4">
            <a:extLst>
              <a:ext uri="{FF2B5EF4-FFF2-40B4-BE49-F238E27FC236}">
                <a16:creationId xmlns:a16="http://schemas.microsoft.com/office/drawing/2014/main" id="{12F2EF2F-7838-41AA-BBA9-9D07C26A564C}"/>
              </a:ext>
            </a:extLst>
          </p:cNvPr>
          <p:cNvPicPr>
            <a:picLocks noChangeAspect="1"/>
          </p:cNvPicPr>
          <p:nvPr/>
        </p:nvPicPr>
        <p:blipFill rotWithShape="1">
          <a:blip r:embed="rId3"/>
          <a:srcRect l="3418" r="-270"/>
          <a:stretch/>
        </p:blipFill>
        <p:spPr>
          <a:xfrm>
            <a:off x="676916" y="1493703"/>
            <a:ext cx="10522341" cy="4754696"/>
          </a:xfrm>
          <a:prstGeom prst="rect">
            <a:avLst/>
          </a:prstGeom>
        </p:spPr>
      </p:pic>
    </p:spTree>
    <p:extLst>
      <p:ext uri="{BB962C8B-B14F-4D97-AF65-F5344CB8AC3E}">
        <p14:creationId xmlns:p14="http://schemas.microsoft.com/office/powerpoint/2010/main" val="1309931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745217"/>
          </a:xfrm>
        </p:spPr>
        <p:txBody>
          <a:bodyPr/>
          <a:lstStyle/>
          <a:p>
            <a:r>
              <a:rPr lang="en-US" b="1" dirty="0"/>
              <a:t>Ordering Paper Testing Materials</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2" y="1110343"/>
            <a:ext cx="5050173" cy="5531081"/>
          </a:xfrm>
        </p:spPr>
        <p:txBody>
          <a:bodyPr>
            <a:normAutofit/>
          </a:bodyPr>
          <a:lstStyle/>
          <a:p>
            <a:r>
              <a:rPr lang="en-US" sz="2000" dirty="0"/>
              <a:t>District administrators (DA) and School Test Coordinators (SC) can check and edit shipping information for their district, and schools within their district.</a:t>
            </a:r>
          </a:p>
          <a:p>
            <a:r>
              <a:rPr lang="en-US" sz="2000" dirty="0"/>
              <a:t>View Order History:</a:t>
            </a:r>
          </a:p>
          <a:p>
            <a:pPr lvl="1"/>
            <a:r>
              <a:rPr lang="en-US" sz="1800" dirty="0"/>
              <a:t>View tracking details by selecting the truck icon.</a:t>
            </a:r>
          </a:p>
          <a:p>
            <a:pPr lvl="1"/>
            <a:r>
              <a:rPr lang="en-US" sz="1800" dirty="0"/>
              <a:t>Packing lists, manifests, and security checklists are available by selecting the report icon.</a:t>
            </a:r>
          </a:p>
          <a:p>
            <a:r>
              <a:rPr lang="en-US" sz="2000" dirty="0"/>
              <a:t>The Order Details form includes:</a:t>
            </a:r>
          </a:p>
          <a:p>
            <a:pPr lvl="1"/>
            <a:r>
              <a:rPr lang="en-US" sz="1800" dirty="0"/>
              <a:t>Material Description</a:t>
            </a:r>
          </a:p>
          <a:p>
            <a:pPr lvl="1"/>
            <a:r>
              <a:rPr lang="en-US" sz="1800" dirty="0"/>
              <a:t>Shipment Quantities</a:t>
            </a:r>
          </a:p>
          <a:p>
            <a:pPr lvl="1"/>
            <a:r>
              <a:rPr lang="en-US" sz="1800" dirty="0"/>
              <a:t>Approval Status </a:t>
            </a:r>
            <a:br>
              <a:rPr lang="en-US" sz="1800" dirty="0"/>
            </a:br>
            <a:r>
              <a:rPr lang="en-US" sz="1800" dirty="0"/>
              <a:t>(this information is also available </a:t>
            </a:r>
            <a:br>
              <a:rPr lang="en-US" sz="1800" dirty="0"/>
            </a:br>
            <a:r>
              <a:rPr lang="en-US" sz="1800" dirty="0"/>
              <a:t>on the Order Quantity Reports)</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37</a:t>
            </a:fld>
            <a:endParaRPr lang="en-US"/>
          </a:p>
        </p:txBody>
      </p:sp>
      <p:pic>
        <p:nvPicPr>
          <p:cNvPr id="9" name="Content Placeholder 14">
            <a:extLst>
              <a:ext uri="{FF2B5EF4-FFF2-40B4-BE49-F238E27FC236}">
                <a16:creationId xmlns:a16="http://schemas.microsoft.com/office/drawing/2014/main" id="{3143F972-A419-4BE4-8D65-6AEC9ADD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765" y="1845105"/>
            <a:ext cx="6336535" cy="3776483"/>
          </a:xfrm>
          <a:prstGeom prst="rect">
            <a:avLst/>
          </a:prstGeom>
        </p:spPr>
      </p:pic>
    </p:spTree>
    <p:extLst>
      <p:ext uri="{BB962C8B-B14F-4D97-AF65-F5344CB8AC3E}">
        <p14:creationId xmlns:p14="http://schemas.microsoft.com/office/powerpoint/2010/main" val="224805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745217"/>
          </a:xfrm>
        </p:spPr>
        <p:txBody>
          <a:bodyPr>
            <a:normAutofit fontScale="90000"/>
          </a:bodyPr>
          <a:lstStyle/>
          <a:p>
            <a:r>
              <a:rPr lang="en-US" sz="4900" b="1" dirty="0"/>
              <a:t>Spanish Paper Test Accommodation</a:t>
            </a:r>
            <a:br>
              <a:rPr lang="en-US" b="1" dirty="0"/>
            </a:br>
            <a:endParaRPr lang="en-US" sz="2700" b="1" i="1" dirty="0"/>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66092"/>
            <a:ext cx="11037532" cy="4879778"/>
          </a:xfrm>
        </p:spPr>
        <p:txBody>
          <a:bodyPr>
            <a:normAutofit lnSpcReduction="10000"/>
          </a:bodyPr>
          <a:lstStyle/>
          <a:p>
            <a:r>
              <a:rPr lang="en-US" sz="2400" dirty="0"/>
              <a:t>Spanish accommodation can only be given to students who are coded as LEP in the LEP Census and have LEP status set to</a:t>
            </a:r>
            <a:r>
              <a:rPr lang="en-US" sz="2400" i="1" dirty="0"/>
              <a:t> Currently Receiving Services, Monitor Year 1</a:t>
            </a:r>
            <a:r>
              <a:rPr lang="en-US" sz="2400" dirty="0"/>
              <a:t>, or </a:t>
            </a:r>
            <a:r>
              <a:rPr lang="en-US" sz="2400" i="1" dirty="0"/>
              <a:t>Monitor Year 2</a:t>
            </a:r>
            <a:r>
              <a:rPr lang="en-US" sz="2400" dirty="0"/>
              <a:t>.</a:t>
            </a:r>
          </a:p>
          <a:p>
            <a:r>
              <a:rPr lang="en-US" sz="2400" dirty="0"/>
              <a:t>Use "print-on-demand" for students who need to take a paper test in Spanish.</a:t>
            </a:r>
          </a:p>
          <a:p>
            <a:r>
              <a:rPr lang="en-US" sz="2400" dirty="0"/>
              <a:t>Students will need the following settings in TIDE: </a:t>
            </a:r>
          </a:p>
          <a:p>
            <a:pPr lvl="1"/>
            <a:r>
              <a:rPr lang="en-US" sz="2000" dirty="0"/>
              <a:t>Presentation: Spanish Edition</a:t>
            </a:r>
          </a:p>
          <a:p>
            <a:pPr lvl="1"/>
            <a:r>
              <a:rPr lang="en-US" sz="2000" dirty="0"/>
              <a:t>Print-On-Demand: Stimuli &amp; Items </a:t>
            </a:r>
          </a:p>
          <a:p>
            <a:pPr lvl="1"/>
            <a:r>
              <a:rPr lang="en-US" sz="2000" dirty="0"/>
              <a:t>Magnification: if large print is also needed</a:t>
            </a:r>
          </a:p>
          <a:p>
            <a:r>
              <a:rPr lang="en-US" sz="2400" dirty="0"/>
              <a:t>Procedure </a:t>
            </a:r>
          </a:p>
          <a:p>
            <a:pPr lvl="1"/>
            <a:r>
              <a:rPr lang="en-US" sz="2000" dirty="0"/>
              <a:t>The student would login normally to the TDS and request for the items to be printed individually.</a:t>
            </a:r>
          </a:p>
          <a:p>
            <a:pPr lvl="1"/>
            <a:r>
              <a:rPr lang="en-US" sz="2000" dirty="0"/>
              <a:t>The student would complete the test on paper.  ​</a:t>
            </a:r>
          </a:p>
          <a:p>
            <a:pPr lvl="1"/>
            <a:r>
              <a:rPr lang="en-US" sz="2000" dirty="0"/>
              <a:t>After the student completes the test, that TA would then enter the student's responses into TDS exactly as indicated by the student on paper.  ​</a:t>
            </a:r>
          </a:p>
          <a:p>
            <a:pPr lvl="1"/>
            <a:r>
              <a:rPr lang="en-US" sz="2000" dirty="0"/>
              <a:t>Paper tests are considered secure materials and should immediately be shredded by the Test Coordinator following the entry.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38</a:t>
            </a:fld>
            <a:endParaRPr lang="en-US"/>
          </a:p>
        </p:txBody>
      </p:sp>
    </p:spTree>
    <p:extLst>
      <p:ext uri="{BB962C8B-B14F-4D97-AF65-F5344CB8AC3E}">
        <p14:creationId xmlns:p14="http://schemas.microsoft.com/office/powerpoint/2010/main" val="4134655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197A-3FF0-CCBA-73E0-CEE456B93C62}"/>
              </a:ext>
            </a:extLst>
          </p:cNvPr>
          <p:cNvSpPr>
            <a:spLocks noGrp="1"/>
          </p:cNvSpPr>
          <p:nvPr>
            <p:ph type="title"/>
          </p:nvPr>
        </p:nvSpPr>
        <p:spPr>
          <a:xfrm>
            <a:off x="664028" y="104775"/>
            <a:ext cx="10515600" cy="960438"/>
          </a:xfrm>
        </p:spPr>
        <p:txBody>
          <a:bodyPr>
            <a:normAutofit/>
          </a:bodyPr>
          <a:lstStyle/>
          <a:p>
            <a:r>
              <a:rPr lang="en-US" b="1" dirty="0"/>
              <a:t>Spanish Text To Speech (TTS)</a:t>
            </a:r>
          </a:p>
        </p:txBody>
      </p:sp>
      <p:sp>
        <p:nvSpPr>
          <p:cNvPr id="3" name="Content Placeholder 2">
            <a:extLst>
              <a:ext uri="{FF2B5EF4-FFF2-40B4-BE49-F238E27FC236}">
                <a16:creationId xmlns:a16="http://schemas.microsoft.com/office/drawing/2014/main" id="{492448AD-2D6E-3C94-AF55-1C7EE0DB0AF0}"/>
              </a:ext>
            </a:extLst>
          </p:cNvPr>
          <p:cNvSpPr>
            <a:spLocks noGrp="1"/>
          </p:cNvSpPr>
          <p:nvPr>
            <p:ph idx="1"/>
          </p:nvPr>
        </p:nvSpPr>
        <p:spPr>
          <a:xfrm>
            <a:off x="838200" y="1065213"/>
            <a:ext cx="10896600" cy="5291138"/>
          </a:xfrm>
        </p:spPr>
        <p:txBody>
          <a:bodyPr>
            <a:normAutofit/>
          </a:bodyPr>
          <a:lstStyle/>
          <a:p>
            <a:pPr>
              <a:spcBef>
                <a:spcPts val="0"/>
              </a:spcBef>
            </a:pPr>
            <a:r>
              <a:rPr lang="en-US" sz="2400" dirty="0">
                <a:effectLst/>
                <a:latin typeface="Calibri" panose="020F0502020204030204" pitchFamily="34" charset="0"/>
                <a:ea typeface="Calibri" panose="020F0502020204030204" pitchFamily="34" charset="0"/>
              </a:rPr>
              <a:t>Chromebooks should be using the Long Term Support channel.</a:t>
            </a:r>
          </a:p>
          <a:p>
            <a:pPr>
              <a:spcBef>
                <a:spcPts val="0"/>
              </a:spcBef>
            </a:pPr>
            <a:endParaRPr lang="en-US" sz="2400" dirty="0">
              <a:effectLst/>
              <a:latin typeface="Calibri" panose="020F0502020204030204" pitchFamily="34" charset="0"/>
              <a:ea typeface="Calibri" panose="020F0502020204030204" pitchFamily="34" charset="0"/>
            </a:endParaRPr>
          </a:p>
          <a:p>
            <a:pPr>
              <a:spcBef>
                <a:spcPts val="0"/>
              </a:spcBef>
            </a:pPr>
            <a:r>
              <a:rPr lang="en-US" sz="2400" dirty="0">
                <a:effectLst/>
                <a:latin typeface="Calibri" panose="020F0502020204030204" pitchFamily="34" charset="0"/>
                <a:ea typeface="Calibri" panose="020F0502020204030204" pitchFamily="34" charset="0"/>
              </a:rPr>
              <a:t>If they are using the stable channel instead, Spanish voice packs are not available on ChromeOS 119 and 120. Ther</a:t>
            </a:r>
            <a:r>
              <a:rPr lang="en-US" sz="2400" dirty="0">
                <a:latin typeface="Calibri" panose="020F0502020204030204" pitchFamily="34" charset="0"/>
                <a:ea typeface="Calibri" panose="020F0502020204030204" pitchFamily="34" charset="0"/>
              </a:rPr>
              <a:t>e are two options to address this:</a:t>
            </a:r>
          </a:p>
          <a:p>
            <a:pPr marL="0" indent="0">
              <a:spcBef>
                <a:spcPts val="0"/>
              </a:spcBef>
              <a:buNone/>
            </a:pPr>
            <a:endParaRPr lang="en-US" sz="2400" dirty="0">
              <a:latin typeface="Calibri" panose="020F0502020204030204" pitchFamily="34" charset="0"/>
              <a:ea typeface="Calibri" panose="020F0502020204030204" pitchFamily="34" charset="0"/>
            </a:endParaRPr>
          </a:p>
          <a:p>
            <a:pPr marL="914400" lvl="1" indent="-457200">
              <a:spcBef>
                <a:spcPts val="0"/>
              </a:spcBef>
              <a:buFont typeface="+mj-lt"/>
              <a:buAutoNum type="arabicPeriod"/>
            </a:pPr>
            <a:r>
              <a:rPr lang="en-US" sz="2000" dirty="0">
                <a:latin typeface="Calibri" panose="020F0502020204030204" pitchFamily="34" charset="0"/>
                <a:ea typeface="Calibri" panose="020F0502020204030204" pitchFamily="34" charset="0"/>
              </a:rPr>
              <a:t>Switch to the Long Term Support Channel</a:t>
            </a:r>
          </a:p>
          <a:p>
            <a:pPr marL="914400" lvl="1" indent="-457200">
              <a:spcBef>
                <a:spcPts val="0"/>
              </a:spcBef>
              <a:buFont typeface="+mj-lt"/>
              <a:buAutoNum type="arabicPeriod"/>
            </a:pPr>
            <a:r>
              <a:rPr lang="en-US" sz="2000" dirty="0">
                <a:effectLst/>
                <a:latin typeface="Calibri" panose="020F0502020204030204" pitchFamily="34" charset="0"/>
                <a:ea typeface="Calibri" panose="020F0502020204030204" pitchFamily="34" charset="0"/>
              </a:rPr>
              <a:t>Upgrade to ChromeOS 121 stable, which will be available as of February 6, 2024</a:t>
            </a:r>
          </a:p>
          <a:p>
            <a:pPr marL="0" indent="0">
              <a:spcBef>
                <a:spcPts val="0"/>
              </a:spcBef>
              <a:buNone/>
            </a:pPr>
            <a:endParaRPr lang="en-US" sz="2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2F78A12-1FC1-0A8B-2C57-5A24B4D3DB45}"/>
              </a:ext>
            </a:extLst>
          </p:cNvPr>
          <p:cNvSpPr>
            <a:spLocks noGrp="1"/>
          </p:cNvSpPr>
          <p:nvPr>
            <p:ph type="sldNum" sz="quarter" idx="12"/>
          </p:nvPr>
        </p:nvSpPr>
        <p:spPr/>
        <p:txBody>
          <a:bodyPr/>
          <a:lstStyle/>
          <a:p>
            <a:fld id="{159949FA-60BF-4E7C-99FA-EA31C7B04F95}" type="slidenum">
              <a:rPr lang="en-US" smtClean="0"/>
              <a:t>39</a:t>
            </a:fld>
            <a:endParaRPr lang="en-US" dirty="0"/>
          </a:p>
        </p:txBody>
      </p:sp>
    </p:spTree>
    <p:extLst>
      <p:ext uri="{BB962C8B-B14F-4D97-AF65-F5344CB8AC3E}">
        <p14:creationId xmlns:p14="http://schemas.microsoft.com/office/powerpoint/2010/main" val="358908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sz="half" idx="1"/>
          </p:nvPr>
        </p:nvSpPr>
        <p:spPr>
          <a:xfrm>
            <a:off x="622221" y="1494813"/>
            <a:ext cx="5838372" cy="4351338"/>
          </a:xfrm>
        </p:spPr>
        <p:txBody>
          <a:bodyPr>
            <a:normAutofit fontScale="92500" lnSpcReduction="20000"/>
          </a:bodyPr>
          <a:lstStyle/>
          <a:p>
            <a:pPr marL="349250" indent="-349250">
              <a:lnSpc>
                <a:spcPct val="120000"/>
              </a:lnSpc>
              <a:spcAft>
                <a:spcPts val="600"/>
              </a:spcAft>
              <a:buFont typeface="+mj-lt"/>
              <a:buAutoNum type="arabicPeriod"/>
            </a:pPr>
            <a:r>
              <a:rPr lang="en-US" sz="2600" dirty="0"/>
              <a:t>NGSA Assessment Background/Overview (5)</a:t>
            </a:r>
          </a:p>
          <a:p>
            <a:pPr marL="349250" indent="-349250">
              <a:lnSpc>
                <a:spcPct val="120000"/>
              </a:lnSpc>
              <a:spcAft>
                <a:spcPts val="600"/>
              </a:spcAft>
              <a:buFont typeface="+mj-lt"/>
              <a:buAutoNum type="arabicPeriod"/>
            </a:pPr>
            <a:r>
              <a:rPr lang="en-US" sz="2600" dirty="0"/>
              <a:t>Preparing for NGSA Assessments (10)</a:t>
            </a:r>
          </a:p>
          <a:p>
            <a:pPr marL="349250" indent="-349250">
              <a:lnSpc>
                <a:spcPct val="120000"/>
              </a:lnSpc>
              <a:spcAft>
                <a:spcPts val="600"/>
              </a:spcAft>
              <a:buFont typeface="+mj-lt"/>
              <a:buAutoNum type="arabicPeriod"/>
            </a:pPr>
            <a:r>
              <a:rPr lang="en-US" sz="2600" dirty="0"/>
              <a:t>Test Information Distribution Engine (TIDE) Overview and Practice Session (30)</a:t>
            </a:r>
          </a:p>
          <a:p>
            <a:pPr marL="349250" indent="-349250">
              <a:lnSpc>
                <a:spcPct val="120000"/>
              </a:lnSpc>
              <a:spcAft>
                <a:spcPts val="600"/>
              </a:spcAft>
              <a:buFont typeface="+mj-lt"/>
              <a:buAutoNum type="arabicPeriod"/>
            </a:pPr>
            <a:r>
              <a:rPr lang="en-US" sz="2600" dirty="0"/>
              <a:t>Break (10)</a:t>
            </a:r>
          </a:p>
          <a:p>
            <a:pPr marL="349250" indent="-349250">
              <a:lnSpc>
                <a:spcPct val="120000"/>
              </a:lnSpc>
              <a:spcAft>
                <a:spcPts val="600"/>
              </a:spcAft>
              <a:buFont typeface="+mj-lt"/>
              <a:buAutoNum type="arabicPeriod"/>
            </a:pPr>
            <a:r>
              <a:rPr lang="en-US" sz="2600" dirty="0"/>
              <a:t>Preparing Test Administrators (10)</a:t>
            </a:r>
          </a:p>
          <a:p>
            <a:pPr marL="349250" indent="-349250">
              <a:lnSpc>
                <a:spcPct val="120000"/>
              </a:lnSpc>
              <a:spcAft>
                <a:spcPts val="600"/>
              </a:spcAft>
              <a:buFont typeface="+mj-lt"/>
              <a:buAutoNum type="arabicPeriod"/>
            </a:pPr>
            <a:r>
              <a:rPr lang="en-US" sz="2600" dirty="0"/>
              <a:t>Preparing Students (10)</a:t>
            </a:r>
          </a:p>
          <a:p>
            <a:pPr marL="514350" indent="-514350">
              <a:lnSpc>
                <a:spcPct val="120000"/>
              </a:lnSpc>
              <a:buAutoNum type="arabicPeriod" startAt="3"/>
            </a:pPr>
            <a:endParaRPr lang="en-US" b="1" dirty="0"/>
          </a:p>
        </p:txBody>
      </p:sp>
      <p:sp>
        <p:nvSpPr>
          <p:cNvPr id="6" name="Content Placeholder 5">
            <a:extLst>
              <a:ext uri="{FF2B5EF4-FFF2-40B4-BE49-F238E27FC236}">
                <a16:creationId xmlns:a16="http://schemas.microsoft.com/office/drawing/2014/main" id="{786F2A85-C406-426A-8431-980EE3EEA7F1}"/>
              </a:ext>
            </a:extLst>
          </p:cNvPr>
          <p:cNvSpPr>
            <a:spLocks noGrp="1"/>
          </p:cNvSpPr>
          <p:nvPr>
            <p:ph sz="half" idx="2"/>
          </p:nvPr>
        </p:nvSpPr>
        <p:spPr>
          <a:xfrm>
            <a:off x="6841492" y="1494813"/>
            <a:ext cx="5181600" cy="4351338"/>
          </a:xfrm>
        </p:spPr>
        <p:txBody>
          <a:bodyPr>
            <a:normAutofit fontScale="92500" lnSpcReduction="20000"/>
          </a:bodyPr>
          <a:lstStyle/>
          <a:p>
            <a:pPr marL="0" indent="0">
              <a:lnSpc>
                <a:spcPct val="120000"/>
              </a:lnSpc>
              <a:spcAft>
                <a:spcPts val="600"/>
              </a:spcAft>
              <a:buNone/>
            </a:pPr>
            <a:r>
              <a:rPr lang="en-US" sz="2600" dirty="0"/>
              <a:t>7. Test Delivery System (TDS) Overview        and Demonstration (20)</a:t>
            </a:r>
          </a:p>
          <a:p>
            <a:pPr marL="0" indent="0">
              <a:lnSpc>
                <a:spcPct val="120000"/>
              </a:lnSpc>
              <a:spcAft>
                <a:spcPts val="600"/>
              </a:spcAft>
              <a:buNone/>
            </a:pPr>
            <a:r>
              <a:rPr lang="en-US" sz="2600" dirty="0"/>
              <a:t>8. Break (10)</a:t>
            </a:r>
          </a:p>
          <a:p>
            <a:pPr marL="0" indent="0">
              <a:lnSpc>
                <a:spcPct val="120000"/>
              </a:lnSpc>
              <a:spcAft>
                <a:spcPts val="600"/>
              </a:spcAft>
              <a:buNone/>
            </a:pPr>
            <a:r>
              <a:rPr lang="en-US" sz="2600" dirty="0"/>
              <a:t>9. TDS Practice Session (10)</a:t>
            </a:r>
          </a:p>
          <a:p>
            <a:pPr marL="0" indent="0">
              <a:lnSpc>
                <a:spcPct val="120000"/>
              </a:lnSpc>
              <a:spcAft>
                <a:spcPts val="600"/>
              </a:spcAft>
              <a:buNone/>
            </a:pPr>
            <a:r>
              <a:rPr lang="en-US" sz="2600" dirty="0"/>
              <a:t>10. Resources and Support (5)</a:t>
            </a:r>
          </a:p>
          <a:p>
            <a:pPr marL="0" indent="0">
              <a:lnSpc>
                <a:spcPct val="120000"/>
              </a:lnSpc>
              <a:spcAft>
                <a:spcPts val="600"/>
              </a:spcAft>
              <a:buNone/>
            </a:pPr>
            <a:r>
              <a:rPr lang="en-US" sz="2600" dirty="0"/>
              <a:t>11. Q &amp; A/One-On-One Support (30)</a:t>
            </a:r>
          </a:p>
          <a:p>
            <a:endParaRPr lang="en-US"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4</a:t>
            </a:fld>
            <a:endParaRPr lang="en-US" dirty="0"/>
          </a:p>
        </p:txBody>
      </p:sp>
      <p:sp>
        <p:nvSpPr>
          <p:cNvPr id="5" name="Content Placeholder 2">
            <a:extLst>
              <a:ext uri="{FF2B5EF4-FFF2-40B4-BE49-F238E27FC236}">
                <a16:creationId xmlns:a16="http://schemas.microsoft.com/office/drawing/2014/main" id="{9D14B64A-3EAE-4B46-8B92-493F9C78A2E0}"/>
              </a:ext>
            </a:extLst>
          </p:cNvPr>
          <p:cNvSpPr txBox="1">
            <a:spLocks/>
          </p:cNvSpPr>
          <p:nvPr/>
        </p:nvSpPr>
        <p:spPr>
          <a:xfrm>
            <a:off x="6066815" y="1215937"/>
            <a:ext cx="5316170" cy="4909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b="1" dirty="0"/>
          </a:p>
          <a:p>
            <a:pPr>
              <a:lnSpc>
                <a:spcPct val="120000"/>
              </a:lnSpc>
            </a:pPr>
            <a:endParaRPr lang="en-US" dirty="0"/>
          </a:p>
        </p:txBody>
      </p:sp>
    </p:spTree>
    <p:extLst>
      <p:ext uri="{BB962C8B-B14F-4D97-AF65-F5344CB8AC3E}">
        <p14:creationId xmlns:p14="http://schemas.microsoft.com/office/powerpoint/2010/main" val="3686281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normAutofit fontScale="90000"/>
          </a:bodyPr>
          <a:lstStyle/>
          <a:p>
            <a:r>
              <a:rPr lang="en-US" sz="4900" b="1" dirty="0"/>
              <a:t>Setting up Student Rosters </a:t>
            </a:r>
            <a:br>
              <a:rPr lang="en-US" b="1" dirty="0"/>
            </a:br>
            <a:endParaRPr lang="en-US" b="1" i="1" dirty="0"/>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72210"/>
            <a:ext cx="11291481" cy="4802913"/>
          </a:xfrm>
        </p:spPr>
        <p:txBody>
          <a:bodyPr>
            <a:normAutofit/>
          </a:bodyPr>
          <a:lstStyle/>
          <a:p>
            <a:pPr>
              <a:spcAft>
                <a:spcPts val="1200"/>
              </a:spcAft>
            </a:pPr>
            <a:r>
              <a:rPr lang="en-US" sz="2400" dirty="0"/>
              <a:t>Rosters are groups of students associated with a teacher, for example: </a:t>
            </a:r>
          </a:p>
          <a:p>
            <a:pPr lvl="1"/>
            <a:r>
              <a:rPr lang="en-US" sz="2100" dirty="0"/>
              <a:t>Entire classrooms in lower grades </a:t>
            </a:r>
          </a:p>
          <a:p>
            <a:pPr lvl="1"/>
            <a:r>
              <a:rPr lang="en-US" sz="2100" dirty="0"/>
              <a:t>Individual course periods in upper grades</a:t>
            </a:r>
          </a:p>
          <a:p>
            <a:pPr lvl="1"/>
            <a:r>
              <a:rPr lang="en-US" sz="2100" dirty="0"/>
              <a:t>Entire caseload for a Special Education teacher</a:t>
            </a:r>
          </a:p>
          <a:p>
            <a:pPr>
              <a:spcAft>
                <a:spcPts val="1200"/>
              </a:spcAft>
            </a:pPr>
            <a:r>
              <a:rPr lang="en-US" sz="2400" dirty="0"/>
              <a:t>Students </a:t>
            </a:r>
            <a:r>
              <a:rPr lang="en-US" sz="2400" i="1" dirty="0"/>
              <a:t>do not </a:t>
            </a:r>
            <a:r>
              <a:rPr lang="en-US" sz="2400" dirty="0"/>
              <a:t>need to be in a roster in order to take the test. </a:t>
            </a:r>
          </a:p>
          <a:p>
            <a:pPr>
              <a:spcAft>
                <a:spcPts val="1200"/>
              </a:spcAft>
            </a:pPr>
            <a:r>
              <a:rPr lang="en-US" sz="2400" b="1" dirty="0"/>
              <a:t>It is recommended that rosters be created</a:t>
            </a:r>
            <a:r>
              <a:rPr lang="en-US" sz="2400" b="1" i="1" dirty="0"/>
              <a:t> before the </a:t>
            </a:r>
            <a:r>
              <a:rPr lang="en-US" sz="2400" b="1" dirty="0"/>
              <a:t>testing window for teachers to view their students’ scores </a:t>
            </a:r>
            <a:r>
              <a:rPr lang="en-US" sz="2400" b="1" i="1" dirty="0"/>
              <a:t>after </a:t>
            </a:r>
            <a:r>
              <a:rPr lang="en-US" sz="2400" b="1" dirty="0"/>
              <a:t>testing. </a:t>
            </a:r>
          </a:p>
          <a:p>
            <a:pPr lvl="1">
              <a:spcAft>
                <a:spcPts val="1200"/>
              </a:spcAft>
            </a:pPr>
            <a:r>
              <a:rPr lang="en-US" sz="2000" dirty="0"/>
              <a:t>CAI recommends having a minimum of 10 students in a roster. </a:t>
            </a:r>
          </a:p>
          <a:p>
            <a:endParaRPr lang="en-US" b="1"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40</a:t>
            </a:fld>
            <a:endParaRPr lang="en-US" dirty="0"/>
          </a:p>
        </p:txBody>
      </p:sp>
    </p:spTree>
    <p:extLst>
      <p:ext uri="{BB962C8B-B14F-4D97-AF65-F5344CB8AC3E}">
        <p14:creationId xmlns:p14="http://schemas.microsoft.com/office/powerpoint/2010/main" val="2642206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05F4-9DDB-4250-8156-423B836A53CF}"/>
              </a:ext>
            </a:extLst>
          </p:cNvPr>
          <p:cNvSpPr>
            <a:spLocks noGrp="1"/>
          </p:cNvSpPr>
          <p:nvPr>
            <p:ph type="title"/>
          </p:nvPr>
        </p:nvSpPr>
        <p:spPr>
          <a:xfrm>
            <a:off x="838200" y="362813"/>
            <a:ext cx="10515600" cy="1325563"/>
          </a:xfrm>
        </p:spPr>
        <p:txBody>
          <a:bodyPr>
            <a:normAutofit/>
          </a:bodyPr>
          <a:lstStyle/>
          <a:p>
            <a:r>
              <a:rPr lang="en-US" b="1" dirty="0"/>
              <a:t>Setting up Student Rosters (cont’d.)</a:t>
            </a:r>
            <a:br>
              <a:rPr lang="en-US" sz="4000" b="1" dirty="0"/>
            </a:br>
            <a:endParaRPr lang="en-US" sz="4000" dirty="0"/>
          </a:p>
        </p:txBody>
      </p:sp>
      <p:sp>
        <p:nvSpPr>
          <p:cNvPr id="4" name="Slide Number Placeholder 3">
            <a:extLst>
              <a:ext uri="{FF2B5EF4-FFF2-40B4-BE49-F238E27FC236}">
                <a16:creationId xmlns:a16="http://schemas.microsoft.com/office/drawing/2014/main" id="{2C90721C-B9D2-4D7C-8890-90AD8A8855A0}"/>
              </a:ext>
            </a:extLst>
          </p:cNvPr>
          <p:cNvSpPr>
            <a:spLocks noGrp="1"/>
          </p:cNvSpPr>
          <p:nvPr>
            <p:ph type="sldNum" sz="quarter" idx="12"/>
          </p:nvPr>
        </p:nvSpPr>
        <p:spPr/>
        <p:txBody>
          <a:bodyPr/>
          <a:lstStyle/>
          <a:p>
            <a:fld id="{159949FA-60BF-4E7C-99FA-EA31C7B04F95}" type="slidenum">
              <a:rPr lang="en-US" smtClean="0"/>
              <a:t>41</a:t>
            </a:fld>
            <a:endParaRPr lang="en-US"/>
          </a:p>
        </p:txBody>
      </p:sp>
      <p:pic>
        <p:nvPicPr>
          <p:cNvPr id="9" name="Picture 8">
            <a:extLst>
              <a:ext uri="{FF2B5EF4-FFF2-40B4-BE49-F238E27FC236}">
                <a16:creationId xmlns:a16="http://schemas.microsoft.com/office/drawing/2014/main" id="{4715F998-A482-D431-66F4-86E2C308A054}"/>
              </a:ext>
            </a:extLst>
          </p:cNvPr>
          <p:cNvPicPr>
            <a:picLocks noChangeAspect="1"/>
          </p:cNvPicPr>
          <p:nvPr/>
        </p:nvPicPr>
        <p:blipFill>
          <a:blip r:embed="rId3"/>
          <a:stretch>
            <a:fillRect/>
          </a:stretch>
        </p:blipFill>
        <p:spPr>
          <a:xfrm>
            <a:off x="1372929" y="2444833"/>
            <a:ext cx="9446140" cy="2551545"/>
          </a:xfrm>
          <a:prstGeom prst="rect">
            <a:avLst/>
          </a:prstGeom>
        </p:spPr>
      </p:pic>
      <p:sp>
        <p:nvSpPr>
          <p:cNvPr id="6" name="Content Placeholder 2">
            <a:extLst>
              <a:ext uri="{FF2B5EF4-FFF2-40B4-BE49-F238E27FC236}">
                <a16:creationId xmlns:a16="http://schemas.microsoft.com/office/drawing/2014/main" id="{501C9002-088E-CD10-33F7-DAD43380008F}"/>
              </a:ext>
            </a:extLst>
          </p:cNvPr>
          <p:cNvSpPr>
            <a:spLocks noGrp="1"/>
          </p:cNvSpPr>
          <p:nvPr>
            <p:ph idx="1"/>
          </p:nvPr>
        </p:nvSpPr>
        <p:spPr>
          <a:xfrm>
            <a:off x="605673" y="966328"/>
            <a:ext cx="10980653" cy="1325563"/>
          </a:xfrm>
        </p:spPr>
        <p:txBody>
          <a:bodyPr>
            <a:normAutofit/>
          </a:bodyPr>
          <a:lstStyle/>
          <a:p>
            <a:pPr marL="0" indent="0">
              <a:buNone/>
            </a:pPr>
            <a:endParaRPr lang="en-US" sz="2000" i="1" dirty="0"/>
          </a:p>
          <a:p>
            <a:r>
              <a:rPr lang="en-US" dirty="0"/>
              <a:t>Choose your district, school and year from the dropdowns.</a:t>
            </a:r>
          </a:p>
        </p:txBody>
      </p:sp>
    </p:spTree>
    <p:extLst>
      <p:ext uri="{BB962C8B-B14F-4D97-AF65-F5344CB8AC3E}">
        <p14:creationId xmlns:p14="http://schemas.microsoft.com/office/powerpoint/2010/main" val="1882680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F1EF-D698-4B54-AA56-21BDB1EB2F53}"/>
              </a:ext>
            </a:extLst>
          </p:cNvPr>
          <p:cNvSpPr>
            <a:spLocks noGrp="1"/>
          </p:cNvSpPr>
          <p:nvPr>
            <p:ph type="title"/>
          </p:nvPr>
        </p:nvSpPr>
        <p:spPr>
          <a:xfrm>
            <a:off x="838200" y="136525"/>
            <a:ext cx="10515600" cy="1325563"/>
          </a:xfrm>
        </p:spPr>
        <p:txBody>
          <a:bodyPr>
            <a:normAutofit/>
          </a:bodyPr>
          <a:lstStyle/>
          <a:p>
            <a:r>
              <a:rPr lang="en-US" b="1" dirty="0"/>
              <a:t>Setting up Student Rosters (cont’d.)</a:t>
            </a:r>
            <a:endParaRPr lang="en-US" dirty="0"/>
          </a:p>
        </p:txBody>
      </p:sp>
      <p:sp>
        <p:nvSpPr>
          <p:cNvPr id="4" name="Slide Number Placeholder 3">
            <a:extLst>
              <a:ext uri="{FF2B5EF4-FFF2-40B4-BE49-F238E27FC236}">
                <a16:creationId xmlns:a16="http://schemas.microsoft.com/office/drawing/2014/main" id="{3173EC1B-E0D5-A677-06B0-E4119E81B12D}"/>
              </a:ext>
            </a:extLst>
          </p:cNvPr>
          <p:cNvSpPr>
            <a:spLocks noGrp="1"/>
          </p:cNvSpPr>
          <p:nvPr>
            <p:ph type="sldNum" sz="quarter" idx="12"/>
          </p:nvPr>
        </p:nvSpPr>
        <p:spPr/>
        <p:txBody>
          <a:bodyPr/>
          <a:lstStyle/>
          <a:p>
            <a:fld id="{159949FA-60BF-4E7C-99FA-EA31C7B04F95}" type="slidenum">
              <a:rPr lang="en-US" smtClean="0"/>
              <a:t>42</a:t>
            </a:fld>
            <a:endParaRPr lang="en-US"/>
          </a:p>
        </p:txBody>
      </p:sp>
      <p:pic>
        <p:nvPicPr>
          <p:cNvPr id="5" name="Content Placeholder 4">
            <a:extLst>
              <a:ext uri="{FF2B5EF4-FFF2-40B4-BE49-F238E27FC236}">
                <a16:creationId xmlns:a16="http://schemas.microsoft.com/office/drawing/2014/main" id="{075481FD-A1E9-0B7F-9BCF-130BEFB03F8A}"/>
              </a:ext>
            </a:extLst>
          </p:cNvPr>
          <p:cNvPicPr>
            <a:picLocks noGrp="1" noChangeAspect="1"/>
          </p:cNvPicPr>
          <p:nvPr>
            <p:ph idx="1"/>
          </p:nvPr>
        </p:nvPicPr>
        <p:blipFill>
          <a:blip r:embed="rId2"/>
          <a:stretch>
            <a:fillRect/>
          </a:stretch>
        </p:blipFill>
        <p:spPr>
          <a:xfrm>
            <a:off x="1922531" y="3004985"/>
            <a:ext cx="8346938" cy="3206522"/>
          </a:xfrm>
          <a:prstGeom prst="rect">
            <a:avLst/>
          </a:prstGeom>
        </p:spPr>
      </p:pic>
      <p:sp>
        <p:nvSpPr>
          <p:cNvPr id="6" name="Content Placeholder 2">
            <a:extLst>
              <a:ext uri="{FF2B5EF4-FFF2-40B4-BE49-F238E27FC236}">
                <a16:creationId xmlns:a16="http://schemas.microsoft.com/office/drawing/2014/main" id="{F9E6CA2F-8364-D4D1-99AA-80F09D30702D}"/>
              </a:ext>
            </a:extLst>
          </p:cNvPr>
          <p:cNvSpPr txBox="1">
            <a:spLocks/>
          </p:cNvSpPr>
          <p:nvPr/>
        </p:nvSpPr>
        <p:spPr>
          <a:xfrm>
            <a:off x="556589" y="1098568"/>
            <a:ext cx="10980653" cy="19173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i="1" dirty="0"/>
          </a:p>
          <a:p>
            <a:r>
              <a:rPr lang="en-US" dirty="0"/>
              <a:t>Select either the Student Search or Quick Roster tab and enter your search criteria. </a:t>
            </a:r>
          </a:p>
          <a:p>
            <a:r>
              <a:rPr lang="en-US" dirty="0"/>
              <a:t>Add the students to the Roster by clicking the + button.</a:t>
            </a:r>
          </a:p>
          <a:p>
            <a:r>
              <a:rPr lang="en-US" dirty="0"/>
              <a:t>Select the Teacher's Name, name the Roster and save it.</a:t>
            </a:r>
          </a:p>
        </p:txBody>
      </p:sp>
    </p:spTree>
    <p:extLst>
      <p:ext uri="{BB962C8B-B14F-4D97-AF65-F5344CB8AC3E}">
        <p14:creationId xmlns:p14="http://schemas.microsoft.com/office/powerpoint/2010/main" val="1651434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Activity</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83096"/>
            <a:ext cx="10980653" cy="4789923"/>
          </a:xfrm>
        </p:spPr>
        <p:txBody>
          <a:bodyPr>
            <a:normAutofit/>
          </a:bodyPr>
          <a:lstStyle/>
          <a:p>
            <a:pPr marL="0" indent="0">
              <a:buNone/>
            </a:pPr>
            <a:endParaRPr lang="en-US" sz="2000" i="1" dirty="0"/>
          </a:p>
          <a:p>
            <a:pPr marL="514350" indent="-514350">
              <a:buFont typeface="+mj-lt"/>
              <a:buAutoNum type="arabicPeriod"/>
            </a:pPr>
            <a:r>
              <a:rPr lang="en-US" dirty="0"/>
              <a:t>Using the View/Edit/Export Roster feature, find a Roster for a teacher in your school (or a school in your district).</a:t>
            </a:r>
          </a:p>
          <a:p>
            <a:pPr lvl="1"/>
            <a:r>
              <a:rPr lang="en-US" dirty="0"/>
              <a:t>If there are no or few rosters, think about how you can communicate the importance of encourages teachers to roster students. </a:t>
            </a:r>
          </a:p>
          <a:p>
            <a:pPr marL="514350" indent="-514350">
              <a:buFont typeface="+mj-lt"/>
              <a:buAutoNum type="arabicPeriod"/>
            </a:pPr>
            <a:r>
              <a:rPr lang="en-US" dirty="0"/>
              <a:t>Download and review the “Upload Rosters” template.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43</a:t>
            </a:fld>
            <a:endParaRPr lang="en-US"/>
          </a:p>
        </p:txBody>
      </p:sp>
    </p:spTree>
    <p:extLst>
      <p:ext uri="{BB962C8B-B14F-4D97-AF65-F5344CB8AC3E}">
        <p14:creationId xmlns:p14="http://schemas.microsoft.com/office/powerpoint/2010/main" val="65570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0D8155-6D28-440A-8D44-E32998DFADAC}"/>
              </a:ext>
            </a:extLst>
          </p:cNvPr>
          <p:cNvSpPr>
            <a:spLocks noGrp="1"/>
          </p:cNvSpPr>
          <p:nvPr>
            <p:ph type="title"/>
          </p:nvPr>
        </p:nvSpPr>
        <p:spPr>
          <a:xfrm>
            <a:off x="838200" y="316365"/>
            <a:ext cx="10515600" cy="1160463"/>
          </a:xfrm>
        </p:spPr>
        <p:txBody>
          <a:bodyPr>
            <a:normAutofit/>
          </a:bodyPr>
          <a:lstStyle/>
          <a:p>
            <a:r>
              <a:rPr lang="en-US" sz="4400" b="1" dirty="0"/>
              <a:t>Administering Tests</a:t>
            </a:r>
          </a:p>
        </p:txBody>
      </p:sp>
      <p:sp>
        <p:nvSpPr>
          <p:cNvPr id="4" name="Slide Number Placeholder 3">
            <a:extLst>
              <a:ext uri="{FF2B5EF4-FFF2-40B4-BE49-F238E27FC236}">
                <a16:creationId xmlns:a16="http://schemas.microsoft.com/office/drawing/2014/main" id="{C052A96A-80A5-4EFD-9308-A997B83313DF}"/>
              </a:ext>
            </a:extLst>
          </p:cNvPr>
          <p:cNvSpPr>
            <a:spLocks noGrp="1"/>
          </p:cNvSpPr>
          <p:nvPr>
            <p:ph type="sldNum" sz="quarter" idx="12"/>
          </p:nvPr>
        </p:nvSpPr>
        <p:spPr/>
        <p:txBody>
          <a:bodyPr/>
          <a:lstStyle/>
          <a:p>
            <a:fld id="{159949FA-60BF-4E7C-99FA-EA31C7B04F95}" type="slidenum">
              <a:rPr lang="en-US" smtClean="0"/>
              <a:t>44</a:t>
            </a:fld>
            <a:endParaRPr lang="en-US"/>
          </a:p>
        </p:txBody>
      </p:sp>
      <p:pic>
        <p:nvPicPr>
          <p:cNvPr id="3" name="Picture 2">
            <a:extLst>
              <a:ext uri="{FF2B5EF4-FFF2-40B4-BE49-F238E27FC236}">
                <a16:creationId xmlns:a16="http://schemas.microsoft.com/office/drawing/2014/main" id="{A12DEB8C-FA2B-A9CA-453E-7C9DC5CC07C1}"/>
              </a:ext>
            </a:extLst>
          </p:cNvPr>
          <p:cNvPicPr>
            <a:picLocks noChangeAspect="1"/>
          </p:cNvPicPr>
          <p:nvPr/>
        </p:nvPicPr>
        <p:blipFill>
          <a:blip r:embed="rId3"/>
          <a:stretch>
            <a:fillRect/>
          </a:stretch>
        </p:blipFill>
        <p:spPr>
          <a:xfrm>
            <a:off x="3650409" y="1790176"/>
            <a:ext cx="4891182" cy="4001024"/>
          </a:xfrm>
          <a:prstGeom prst="rect">
            <a:avLst/>
          </a:prstGeom>
        </p:spPr>
      </p:pic>
    </p:spTree>
    <p:extLst>
      <p:ext uri="{BB962C8B-B14F-4D97-AF65-F5344CB8AC3E}">
        <p14:creationId xmlns:p14="http://schemas.microsoft.com/office/powerpoint/2010/main" val="484247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9C4B-C546-4542-B15D-076297091950}"/>
              </a:ext>
            </a:extLst>
          </p:cNvPr>
          <p:cNvSpPr>
            <a:spLocks noGrp="1"/>
          </p:cNvSpPr>
          <p:nvPr>
            <p:ph type="title"/>
          </p:nvPr>
        </p:nvSpPr>
        <p:spPr>
          <a:xfrm>
            <a:off x="838200" y="53001"/>
            <a:ext cx="10515600" cy="1325563"/>
          </a:xfrm>
        </p:spPr>
        <p:txBody>
          <a:bodyPr/>
          <a:lstStyle/>
          <a:p>
            <a:r>
              <a:rPr lang="en-US" b="1" dirty="0"/>
              <a:t>Printing Test Tickets</a:t>
            </a:r>
          </a:p>
        </p:txBody>
      </p:sp>
      <p:sp>
        <p:nvSpPr>
          <p:cNvPr id="3" name="Content Placeholder 2">
            <a:extLst>
              <a:ext uri="{FF2B5EF4-FFF2-40B4-BE49-F238E27FC236}">
                <a16:creationId xmlns:a16="http://schemas.microsoft.com/office/drawing/2014/main" id="{4C4EFBB1-9A40-41E9-89FE-85C10AF7F547}"/>
              </a:ext>
            </a:extLst>
          </p:cNvPr>
          <p:cNvSpPr>
            <a:spLocks noGrp="1"/>
          </p:cNvSpPr>
          <p:nvPr>
            <p:ph idx="1"/>
          </p:nvPr>
        </p:nvSpPr>
        <p:spPr>
          <a:xfrm>
            <a:off x="838200" y="1207476"/>
            <a:ext cx="10515600" cy="4139589"/>
          </a:xfrm>
        </p:spPr>
        <p:txBody>
          <a:bodyPr/>
          <a:lstStyle/>
          <a:p>
            <a:r>
              <a:rPr lang="en-US" dirty="0"/>
              <a:t>Test Tickets contain student login information for TDS.</a:t>
            </a:r>
          </a:p>
          <a:p>
            <a:r>
              <a:rPr lang="en-US" dirty="0"/>
              <a:t>Can be printed by Student List or Roster List.</a:t>
            </a:r>
          </a:p>
          <a:p>
            <a:pPr lvl="1"/>
            <a:r>
              <a:rPr lang="en-US" dirty="0"/>
              <a:t>If printing by Roster List, students must already be rostered to a teacher.</a:t>
            </a:r>
          </a:p>
          <a:p>
            <a:pPr lvl="1"/>
            <a:r>
              <a:rPr lang="en-US" dirty="0"/>
              <a:t>Can also select and print tickets in “batches”</a:t>
            </a:r>
          </a:p>
          <a:p>
            <a:pPr lvl="1"/>
            <a:r>
              <a:rPr lang="en-US" dirty="0"/>
              <a:t>Test Tickets should be printed before the first day of testing.</a:t>
            </a:r>
          </a:p>
          <a:p>
            <a:endParaRPr lang="en-US" dirty="0"/>
          </a:p>
        </p:txBody>
      </p:sp>
      <p:sp>
        <p:nvSpPr>
          <p:cNvPr id="4" name="Slide Number Placeholder 3">
            <a:extLst>
              <a:ext uri="{FF2B5EF4-FFF2-40B4-BE49-F238E27FC236}">
                <a16:creationId xmlns:a16="http://schemas.microsoft.com/office/drawing/2014/main" id="{E84FC3A8-28C9-4980-A4EC-4C8C051A2F43}"/>
              </a:ext>
            </a:extLst>
          </p:cNvPr>
          <p:cNvSpPr>
            <a:spLocks noGrp="1"/>
          </p:cNvSpPr>
          <p:nvPr>
            <p:ph type="sldNum" sz="quarter" idx="12"/>
          </p:nvPr>
        </p:nvSpPr>
        <p:spPr/>
        <p:txBody>
          <a:bodyPr/>
          <a:lstStyle/>
          <a:p>
            <a:fld id="{159949FA-60BF-4E7C-99FA-EA31C7B04F95}" type="slidenum">
              <a:rPr lang="en-US" smtClean="0"/>
              <a:t>45</a:t>
            </a:fld>
            <a:endParaRPr lang="en-US"/>
          </a:p>
        </p:txBody>
      </p:sp>
      <p:pic>
        <p:nvPicPr>
          <p:cNvPr id="9" name="Picture 8">
            <a:extLst>
              <a:ext uri="{FF2B5EF4-FFF2-40B4-BE49-F238E27FC236}">
                <a16:creationId xmlns:a16="http://schemas.microsoft.com/office/drawing/2014/main" id="{07A9F214-B05C-06B6-DC06-C9FD3DDC73E9}"/>
              </a:ext>
            </a:extLst>
          </p:cNvPr>
          <p:cNvPicPr>
            <a:picLocks noChangeAspect="1"/>
          </p:cNvPicPr>
          <p:nvPr/>
        </p:nvPicPr>
        <p:blipFill>
          <a:blip r:embed="rId3"/>
          <a:stretch>
            <a:fillRect/>
          </a:stretch>
        </p:blipFill>
        <p:spPr>
          <a:xfrm>
            <a:off x="3442211" y="3811506"/>
            <a:ext cx="5307577" cy="2397384"/>
          </a:xfrm>
          <a:prstGeom prst="rect">
            <a:avLst/>
          </a:prstGeom>
        </p:spPr>
      </p:pic>
    </p:spTree>
    <p:extLst>
      <p:ext uri="{BB962C8B-B14F-4D97-AF65-F5344CB8AC3E}">
        <p14:creationId xmlns:p14="http://schemas.microsoft.com/office/powerpoint/2010/main" val="389633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96EE-3C2B-4BF2-8A45-6873CB2774C1}"/>
              </a:ext>
            </a:extLst>
          </p:cNvPr>
          <p:cNvSpPr>
            <a:spLocks noGrp="1"/>
          </p:cNvSpPr>
          <p:nvPr>
            <p:ph type="title"/>
          </p:nvPr>
        </p:nvSpPr>
        <p:spPr>
          <a:xfrm>
            <a:off x="827315" y="233096"/>
            <a:ext cx="10515600" cy="722579"/>
          </a:xfrm>
        </p:spPr>
        <p:txBody>
          <a:bodyPr>
            <a:normAutofit/>
          </a:bodyPr>
          <a:lstStyle/>
          <a:p>
            <a:r>
              <a:rPr lang="en-US" b="1" dirty="0"/>
              <a:t>Test Monitoring Reports Available</a:t>
            </a:r>
          </a:p>
        </p:txBody>
      </p:sp>
      <p:graphicFrame>
        <p:nvGraphicFramePr>
          <p:cNvPr id="5" name="Table 5">
            <a:extLst>
              <a:ext uri="{FF2B5EF4-FFF2-40B4-BE49-F238E27FC236}">
                <a16:creationId xmlns:a16="http://schemas.microsoft.com/office/drawing/2014/main" id="{02703DF0-A306-4D53-B4CE-DCDD6E24F47D}"/>
              </a:ext>
            </a:extLst>
          </p:cNvPr>
          <p:cNvGraphicFramePr>
            <a:graphicFrameLocks noGrp="1"/>
          </p:cNvGraphicFramePr>
          <p:nvPr>
            <p:ph idx="1"/>
            <p:extLst>
              <p:ext uri="{D42A27DB-BD31-4B8C-83A1-F6EECF244321}">
                <p14:modId xmlns:p14="http://schemas.microsoft.com/office/powerpoint/2010/main" val="1277970647"/>
              </p:ext>
            </p:extLst>
          </p:nvPr>
        </p:nvGraphicFramePr>
        <p:xfrm>
          <a:off x="849085" y="955675"/>
          <a:ext cx="10914742" cy="4302760"/>
        </p:xfrm>
        <a:graphic>
          <a:graphicData uri="http://schemas.openxmlformats.org/drawingml/2006/table">
            <a:tbl>
              <a:tblPr firstRow="1" bandRow="1">
                <a:tableStyleId>{5C22544A-7EE6-4342-B048-85BDC9FD1C3A}</a:tableStyleId>
              </a:tblPr>
              <a:tblGrid>
                <a:gridCol w="2327365">
                  <a:extLst>
                    <a:ext uri="{9D8B030D-6E8A-4147-A177-3AD203B41FA5}">
                      <a16:colId xmlns:a16="http://schemas.microsoft.com/office/drawing/2014/main" val="686007223"/>
                    </a:ext>
                  </a:extLst>
                </a:gridCol>
                <a:gridCol w="2774458">
                  <a:extLst>
                    <a:ext uri="{9D8B030D-6E8A-4147-A177-3AD203B41FA5}">
                      <a16:colId xmlns:a16="http://schemas.microsoft.com/office/drawing/2014/main" val="2927251432"/>
                    </a:ext>
                  </a:extLst>
                </a:gridCol>
                <a:gridCol w="5812919">
                  <a:extLst>
                    <a:ext uri="{9D8B030D-6E8A-4147-A177-3AD203B41FA5}">
                      <a16:colId xmlns:a16="http://schemas.microsoft.com/office/drawing/2014/main" val="4008812040"/>
                    </a:ext>
                  </a:extLst>
                </a:gridCol>
              </a:tblGrid>
              <a:tr h="370840">
                <a:tc>
                  <a:txBody>
                    <a:bodyPr/>
                    <a:lstStyle/>
                    <a:p>
                      <a:r>
                        <a:rPr lang="en-US" dirty="0"/>
                        <a:t>Report Name</a:t>
                      </a:r>
                    </a:p>
                  </a:txBody>
                  <a:tcPr/>
                </a:tc>
                <a:tc>
                  <a:txBody>
                    <a:bodyPr/>
                    <a:lstStyle/>
                    <a:p>
                      <a:r>
                        <a:rPr lang="en-US" dirty="0"/>
                        <a:t>Role</a:t>
                      </a:r>
                    </a:p>
                  </a:txBody>
                  <a:tcPr/>
                </a:tc>
                <a:tc>
                  <a:txBody>
                    <a:bodyPr/>
                    <a:lstStyle/>
                    <a:p>
                      <a:r>
                        <a:rPr lang="en-US" dirty="0"/>
                        <a:t>Information Provided</a:t>
                      </a:r>
                    </a:p>
                  </a:txBody>
                  <a:tcPr/>
                </a:tc>
                <a:extLst>
                  <a:ext uri="{0D108BD9-81ED-4DB2-BD59-A6C34878D82A}">
                    <a16:rowId xmlns:a16="http://schemas.microsoft.com/office/drawing/2014/main" val="2423216574"/>
                  </a:ext>
                </a:extLst>
              </a:tr>
              <a:tr h="370840">
                <a:tc>
                  <a:txBody>
                    <a:bodyPr/>
                    <a:lstStyle/>
                    <a:p>
                      <a:r>
                        <a:rPr lang="en-US" b="0" dirty="0"/>
                        <a:t>Plan and Manage Testing</a:t>
                      </a:r>
                    </a:p>
                  </a:txBody>
                  <a:tcPr/>
                </a:tc>
                <a:tc>
                  <a:txBody>
                    <a:bodyPr/>
                    <a:lstStyle/>
                    <a:p>
                      <a:r>
                        <a:rPr lang="en-US" dirty="0"/>
                        <a:t>Teachers, Test Administrators, School Coordinators</a:t>
                      </a:r>
                    </a:p>
                  </a:txBody>
                  <a:tcPr/>
                </a:tc>
                <a:tc>
                  <a:txBody>
                    <a:bodyPr/>
                    <a:lstStyle/>
                    <a:p>
                      <a:r>
                        <a:rPr lang="en-US" dirty="0"/>
                        <a:t>Specific report used to view each student’s test status. </a:t>
                      </a:r>
                      <a:r>
                        <a:rPr lang="en-US" b="1" i="1" dirty="0"/>
                        <a:t>Helpful during the testing window to monitor student progress in your school or district. </a:t>
                      </a:r>
                    </a:p>
                  </a:txBody>
                  <a:tcPr/>
                </a:tc>
                <a:extLst>
                  <a:ext uri="{0D108BD9-81ED-4DB2-BD59-A6C34878D82A}">
                    <a16:rowId xmlns:a16="http://schemas.microsoft.com/office/drawing/2014/main" val="1672446105"/>
                  </a:ext>
                </a:extLst>
              </a:tr>
              <a:tr h="370840">
                <a:tc>
                  <a:txBody>
                    <a:bodyPr/>
                    <a:lstStyle/>
                    <a:p>
                      <a:r>
                        <a:rPr lang="en-US" b="0" dirty="0"/>
                        <a:t>Test Session Status Report</a:t>
                      </a:r>
                    </a:p>
                  </a:txBody>
                  <a:tcPr/>
                </a:tc>
                <a:tc>
                  <a:txBody>
                    <a:bodyPr/>
                    <a:lstStyle/>
                    <a:p>
                      <a:r>
                        <a:rPr lang="en-US" dirty="0"/>
                        <a:t>District Coordinators</a:t>
                      </a:r>
                    </a:p>
                  </a:txBody>
                  <a:tcPr/>
                </a:tc>
                <a:tc>
                  <a:txBody>
                    <a:bodyPr/>
                    <a:lstStyle/>
                    <a:p>
                      <a:r>
                        <a:rPr lang="en-US" dirty="0"/>
                        <a:t>Shows the name of each school that is testing on a given day, and the status of the tests. </a:t>
                      </a:r>
                      <a:r>
                        <a:rPr lang="en-US" b="1" i="1" dirty="0"/>
                        <a:t>Helpful during the test window to monitor testing activity. </a:t>
                      </a:r>
                    </a:p>
                  </a:txBody>
                  <a:tcPr/>
                </a:tc>
                <a:extLst>
                  <a:ext uri="{0D108BD9-81ED-4DB2-BD59-A6C34878D82A}">
                    <a16:rowId xmlns:a16="http://schemas.microsoft.com/office/drawing/2014/main" val="709033702"/>
                  </a:ext>
                </a:extLst>
              </a:tr>
              <a:tr h="370840">
                <a:tc>
                  <a:txBody>
                    <a:bodyPr/>
                    <a:lstStyle/>
                    <a:p>
                      <a:r>
                        <a:rPr lang="en-US" b="0" dirty="0"/>
                        <a:t>Test Completion 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 Coordinators, School Coordinators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High-level reports used to summarize the number and percentage of students who have started or completed a test. </a:t>
                      </a:r>
                      <a:r>
                        <a:rPr lang="en-US" b="1" i="1" dirty="0"/>
                        <a:t>Helpful near the end of the testing window to identify what students still need to complete the test. </a:t>
                      </a:r>
                    </a:p>
                  </a:txBody>
                  <a:tcPr/>
                </a:tc>
                <a:extLst>
                  <a:ext uri="{0D108BD9-81ED-4DB2-BD59-A6C34878D82A}">
                    <a16:rowId xmlns:a16="http://schemas.microsoft.com/office/drawing/2014/main" val="2221797540"/>
                  </a:ext>
                </a:extLst>
              </a:tr>
              <a:tr h="370840">
                <a:tc>
                  <a:txBody>
                    <a:bodyPr/>
                    <a:lstStyle/>
                    <a:p>
                      <a:r>
                        <a:rPr lang="en-US" b="0" dirty="0"/>
                        <a:t>Participation Search by SSID</a:t>
                      </a:r>
                    </a:p>
                  </a:txBody>
                  <a:tcPr/>
                </a:tc>
                <a:tc>
                  <a:txBody>
                    <a:bodyPr/>
                    <a:lstStyle/>
                    <a:p>
                      <a:r>
                        <a:rPr lang="en-US" dirty="0"/>
                        <a:t>Test Administrators, School Coordinators, District Coordinators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an individual student’s test progress and status. </a:t>
                      </a:r>
                    </a:p>
                  </a:txBody>
                  <a:tcPr/>
                </a:tc>
                <a:extLst>
                  <a:ext uri="{0D108BD9-81ED-4DB2-BD59-A6C34878D82A}">
                    <a16:rowId xmlns:a16="http://schemas.microsoft.com/office/drawing/2014/main" val="1572864821"/>
                  </a:ext>
                </a:extLst>
              </a:tr>
            </a:tbl>
          </a:graphicData>
        </a:graphic>
      </p:graphicFrame>
      <p:sp>
        <p:nvSpPr>
          <p:cNvPr id="4" name="Slide Number Placeholder 3">
            <a:extLst>
              <a:ext uri="{FF2B5EF4-FFF2-40B4-BE49-F238E27FC236}">
                <a16:creationId xmlns:a16="http://schemas.microsoft.com/office/drawing/2014/main" id="{1E3F4522-D25C-412F-BEE6-F603A814D2CF}"/>
              </a:ext>
            </a:extLst>
          </p:cNvPr>
          <p:cNvSpPr>
            <a:spLocks noGrp="1"/>
          </p:cNvSpPr>
          <p:nvPr>
            <p:ph type="sldNum" sz="quarter" idx="12"/>
          </p:nvPr>
        </p:nvSpPr>
        <p:spPr/>
        <p:txBody>
          <a:bodyPr/>
          <a:lstStyle/>
          <a:p>
            <a:fld id="{159949FA-60BF-4E7C-99FA-EA31C7B04F95}" type="slidenum">
              <a:rPr lang="en-US" smtClean="0"/>
              <a:t>46</a:t>
            </a:fld>
            <a:endParaRPr lang="en-US"/>
          </a:p>
        </p:txBody>
      </p:sp>
    </p:spTree>
    <p:extLst>
      <p:ext uri="{BB962C8B-B14F-4D97-AF65-F5344CB8AC3E}">
        <p14:creationId xmlns:p14="http://schemas.microsoft.com/office/powerpoint/2010/main" val="291606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3"/>
          </a:xfrm>
        </p:spPr>
        <p:txBody>
          <a:bodyPr>
            <a:normAutofit/>
          </a:bodyPr>
          <a:lstStyle/>
          <a:p>
            <a:r>
              <a:rPr lang="en-US" b="1" dirty="0"/>
              <a:t>Plan and Manage Testing</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902912" y="1284953"/>
            <a:ext cx="10797209" cy="3038003"/>
          </a:xfrm>
        </p:spPr>
        <p:txBody>
          <a:bodyPr>
            <a:normAutofit/>
          </a:bodyPr>
          <a:lstStyle/>
          <a:p>
            <a:r>
              <a:rPr lang="en-US" sz="2400" dirty="0"/>
              <a:t>Allows users to run reports and select multiple variables including test status, expiration date or Session ID. </a:t>
            </a:r>
          </a:p>
          <a:p>
            <a:r>
              <a:rPr lang="en-US" sz="2400" dirty="0"/>
              <a:t>May be generated at the district or school level, depending on your user role</a:t>
            </a:r>
            <a:r>
              <a:rPr lang="en-US" sz="2000" dirty="0"/>
              <a:t>	</a:t>
            </a:r>
          </a:p>
          <a:p>
            <a:r>
              <a:rPr lang="en-US" sz="2400" dirty="0"/>
              <a:t>Report should be generated each day testing is taking place. This will give test coordinators the most accurate testing status for all students in your school or district.</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47</a:t>
            </a:fld>
            <a:endParaRPr lang="en-US"/>
          </a:p>
        </p:txBody>
      </p:sp>
      <p:sp>
        <p:nvSpPr>
          <p:cNvPr id="5" name="Content Placeholder 2">
            <a:extLst>
              <a:ext uri="{FF2B5EF4-FFF2-40B4-BE49-F238E27FC236}">
                <a16:creationId xmlns:a16="http://schemas.microsoft.com/office/drawing/2014/main" id="{8AFDB119-B8F3-460E-9A7E-A432B76383B9}"/>
              </a:ext>
            </a:extLst>
          </p:cNvPr>
          <p:cNvSpPr txBox="1">
            <a:spLocks/>
          </p:cNvSpPr>
          <p:nvPr/>
        </p:nvSpPr>
        <p:spPr>
          <a:xfrm>
            <a:off x="7206586" y="4556763"/>
            <a:ext cx="4693920" cy="2099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9E332BBE-BC2F-CC94-3605-7F5E6E9C5A57}"/>
              </a:ext>
            </a:extLst>
          </p:cNvPr>
          <p:cNvPicPr>
            <a:picLocks noChangeAspect="1"/>
          </p:cNvPicPr>
          <p:nvPr/>
        </p:nvPicPr>
        <p:blipFill rotWithShape="1">
          <a:blip r:embed="rId3"/>
          <a:srcRect t="30224" r="43263"/>
          <a:stretch/>
        </p:blipFill>
        <p:spPr>
          <a:xfrm>
            <a:off x="2596097" y="3429000"/>
            <a:ext cx="8757703" cy="2667964"/>
          </a:xfrm>
          <a:prstGeom prst="rect">
            <a:avLst/>
          </a:prstGeom>
        </p:spPr>
      </p:pic>
    </p:spTree>
    <p:extLst>
      <p:ext uri="{BB962C8B-B14F-4D97-AF65-F5344CB8AC3E}">
        <p14:creationId xmlns:p14="http://schemas.microsoft.com/office/powerpoint/2010/main" val="1277762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96FB-A76C-4810-9437-63DBF5D2A979}"/>
              </a:ext>
            </a:extLst>
          </p:cNvPr>
          <p:cNvSpPr>
            <a:spLocks noGrp="1"/>
          </p:cNvSpPr>
          <p:nvPr>
            <p:ph type="title"/>
          </p:nvPr>
        </p:nvSpPr>
        <p:spPr/>
        <p:txBody>
          <a:bodyPr>
            <a:normAutofit/>
          </a:bodyPr>
          <a:lstStyle/>
          <a:p>
            <a:r>
              <a:rPr lang="en-US" b="1" dirty="0"/>
              <a:t>Test Irregularities </a:t>
            </a:r>
          </a:p>
        </p:txBody>
      </p:sp>
      <p:sp>
        <p:nvSpPr>
          <p:cNvPr id="3" name="Content Placeholder 2">
            <a:extLst>
              <a:ext uri="{FF2B5EF4-FFF2-40B4-BE49-F238E27FC236}">
                <a16:creationId xmlns:a16="http://schemas.microsoft.com/office/drawing/2014/main" id="{36BCDEEB-1EB8-4134-99C7-99BBFB6D8864}"/>
              </a:ext>
            </a:extLst>
          </p:cNvPr>
          <p:cNvSpPr>
            <a:spLocks noGrp="1"/>
          </p:cNvSpPr>
          <p:nvPr>
            <p:ph idx="1"/>
          </p:nvPr>
        </p:nvSpPr>
        <p:spPr>
          <a:xfrm>
            <a:off x="838200" y="1534886"/>
            <a:ext cx="10515600" cy="4642077"/>
          </a:xfrm>
        </p:spPr>
        <p:txBody>
          <a:bodyPr/>
          <a:lstStyle/>
          <a:p>
            <a:r>
              <a:rPr lang="en-US" dirty="0"/>
              <a:t>Incidents that represent a deviation from prescribed testing procedures. </a:t>
            </a:r>
          </a:p>
          <a:p>
            <a:r>
              <a:rPr lang="en-US" dirty="0"/>
              <a:t>Examples of test irregularities include:</a:t>
            </a:r>
          </a:p>
          <a:p>
            <a:pPr lvl="1"/>
            <a:r>
              <a:rPr lang="en-US" dirty="0"/>
              <a:t>Student impropriety</a:t>
            </a:r>
          </a:p>
          <a:p>
            <a:pPr lvl="1"/>
            <a:r>
              <a:rPr lang="en-US" dirty="0"/>
              <a:t>Errors in providing accommodations</a:t>
            </a:r>
          </a:p>
          <a:p>
            <a:pPr lvl="1"/>
            <a:r>
              <a:rPr lang="en-US" dirty="0"/>
              <a:t>Educator misconduct</a:t>
            </a:r>
          </a:p>
          <a:p>
            <a:pPr lvl="1"/>
            <a:r>
              <a:rPr lang="en-US" dirty="0"/>
              <a:t>Mishandling of secure test materials</a:t>
            </a:r>
          </a:p>
          <a:p>
            <a:r>
              <a:rPr lang="en-US" dirty="0"/>
              <a:t>All test irregularities must be reported to the School Test Coordinator using the process outlined at </a:t>
            </a:r>
            <a:r>
              <a:rPr lang="en-US" dirty="0">
                <a:hlinkClick r:id="rId2"/>
              </a:rPr>
              <a:t>https://</a:t>
            </a:r>
            <a:r>
              <a:rPr lang="en-US" dirty="0" err="1">
                <a:hlinkClick r:id="rId2"/>
              </a:rPr>
              <a:t>ride.ri.gov</a:t>
            </a:r>
            <a:r>
              <a:rPr lang="en-US" dirty="0">
                <a:hlinkClick r:id="rId2"/>
              </a:rPr>
              <a:t>/instruction-assessment/assessment/assessment-irregularities-test-security</a:t>
            </a:r>
            <a:r>
              <a:rPr lang="en-US" dirty="0"/>
              <a:t> </a:t>
            </a:r>
          </a:p>
          <a:p>
            <a:endParaRPr lang="en-US" dirty="0"/>
          </a:p>
        </p:txBody>
      </p:sp>
      <p:sp>
        <p:nvSpPr>
          <p:cNvPr id="4" name="Slide Number Placeholder 3">
            <a:extLst>
              <a:ext uri="{FF2B5EF4-FFF2-40B4-BE49-F238E27FC236}">
                <a16:creationId xmlns:a16="http://schemas.microsoft.com/office/drawing/2014/main" id="{4157C75C-AF62-4080-A6BD-932000C49648}"/>
              </a:ext>
            </a:extLst>
          </p:cNvPr>
          <p:cNvSpPr>
            <a:spLocks noGrp="1"/>
          </p:cNvSpPr>
          <p:nvPr>
            <p:ph type="sldNum" sz="quarter" idx="12"/>
          </p:nvPr>
        </p:nvSpPr>
        <p:spPr/>
        <p:txBody>
          <a:bodyPr/>
          <a:lstStyle/>
          <a:p>
            <a:fld id="{159949FA-60BF-4E7C-99FA-EA31C7B04F95}" type="slidenum">
              <a:rPr lang="en-US" smtClean="0"/>
              <a:t>48</a:t>
            </a:fld>
            <a:endParaRPr lang="en-US" dirty="0"/>
          </a:p>
        </p:txBody>
      </p:sp>
    </p:spTree>
    <p:extLst>
      <p:ext uri="{BB962C8B-B14F-4D97-AF65-F5344CB8AC3E}">
        <p14:creationId xmlns:p14="http://schemas.microsoft.com/office/powerpoint/2010/main" val="747624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normAutofit/>
          </a:bodyPr>
          <a:lstStyle/>
          <a:p>
            <a:r>
              <a:rPr lang="en-US" b="1" dirty="0"/>
              <a:t>Appeals Overview</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0" y="1272210"/>
            <a:ext cx="11078819" cy="5220664"/>
          </a:xfrm>
        </p:spPr>
        <p:txBody>
          <a:bodyPr>
            <a:normAutofit/>
          </a:bodyPr>
          <a:lstStyle/>
          <a:p>
            <a:r>
              <a:rPr lang="en-US" dirty="0"/>
              <a:t>Some testing situations may require the student’s test be “appealed” within the TIDE system, such as:</a:t>
            </a:r>
          </a:p>
          <a:p>
            <a:pPr marL="457200" lvl="1"/>
            <a:r>
              <a:rPr lang="en-US" dirty="0"/>
              <a:t>A device malfunction</a:t>
            </a:r>
          </a:p>
          <a:p>
            <a:pPr marL="457200" lvl="1"/>
            <a:r>
              <a:rPr lang="en-US" dirty="0"/>
              <a:t>Incorrect or missing accommodation</a:t>
            </a:r>
          </a:p>
          <a:p>
            <a:pPr marL="457200" lvl="1"/>
            <a:r>
              <a:rPr lang="en-US" dirty="0"/>
              <a:t>A test was accidentally submitted before a student was finished</a:t>
            </a:r>
          </a:p>
          <a:p>
            <a:pPr marL="457200" lvl="1"/>
            <a:r>
              <a:rPr lang="en-US" dirty="0"/>
              <a:t>Cheating Incident</a:t>
            </a:r>
          </a:p>
          <a:p>
            <a:r>
              <a:rPr lang="en-US" dirty="0"/>
              <a:t>District and School Coordinators can now process “re-open a test” appeals.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49</a:t>
            </a:fld>
            <a:endParaRPr lang="en-US"/>
          </a:p>
        </p:txBody>
      </p:sp>
    </p:spTree>
    <p:extLst>
      <p:ext uri="{BB962C8B-B14F-4D97-AF65-F5344CB8AC3E}">
        <p14:creationId xmlns:p14="http://schemas.microsoft.com/office/powerpoint/2010/main" val="295875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38E4-95E2-4505-AEC0-DFA4B959005B}"/>
              </a:ext>
            </a:extLst>
          </p:cNvPr>
          <p:cNvSpPr>
            <a:spLocks noGrp="1"/>
          </p:cNvSpPr>
          <p:nvPr>
            <p:ph type="title"/>
          </p:nvPr>
        </p:nvSpPr>
        <p:spPr>
          <a:xfrm>
            <a:off x="838200" y="381681"/>
            <a:ext cx="10515600" cy="2852737"/>
          </a:xfrm>
        </p:spPr>
        <p:txBody>
          <a:bodyPr>
            <a:noAutofit/>
          </a:bodyPr>
          <a:lstStyle/>
          <a:p>
            <a:r>
              <a:rPr lang="en-US" sz="5400" b="1" dirty="0"/>
              <a:t>NGSA Background and Overview</a:t>
            </a:r>
            <a:br>
              <a:rPr lang="en-US" sz="5400" b="1" dirty="0"/>
            </a:br>
            <a:endParaRPr lang="en-US" sz="5400" b="1" dirty="0"/>
          </a:p>
        </p:txBody>
      </p:sp>
      <p:sp>
        <p:nvSpPr>
          <p:cNvPr id="4" name="Slide Number Placeholder 3">
            <a:extLst>
              <a:ext uri="{FF2B5EF4-FFF2-40B4-BE49-F238E27FC236}">
                <a16:creationId xmlns:a16="http://schemas.microsoft.com/office/drawing/2014/main" id="{B9BB5A41-7D48-4FFE-9570-AC10E79553C0}"/>
              </a:ext>
            </a:extLst>
          </p:cNvPr>
          <p:cNvSpPr>
            <a:spLocks noGrp="1"/>
          </p:cNvSpPr>
          <p:nvPr>
            <p:ph type="sldNum" sz="quarter" idx="12"/>
          </p:nvPr>
        </p:nvSpPr>
        <p:spPr/>
        <p:txBody>
          <a:bodyPr/>
          <a:lstStyle/>
          <a:p>
            <a:fld id="{159949FA-60BF-4E7C-99FA-EA31C7B04F95}" type="slidenum">
              <a:rPr lang="en-US" smtClean="0"/>
              <a:t>5</a:t>
            </a:fld>
            <a:endParaRPr lang="en-US"/>
          </a:p>
        </p:txBody>
      </p:sp>
    </p:spTree>
    <p:extLst>
      <p:ext uri="{BB962C8B-B14F-4D97-AF65-F5344CB8AC3E}">
        <p14:creationId xmlns:p14="http://schemas.microsoft.com/office/powerpoint/2010/main" val="1128306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1868-4004-460E-9562-250651B6B5DA}"/>
              </a:ext>
            </a:extLst>
          </p:cNvPr>
          <p:cNvSpPr>
            <a:spLocks noGrp="1"/>
          </p:cNvSpPr>
          <p:nvPr>
            <p:ph type="title"/>
          </p:nvPr>
        </p:nvSpPr>
        <p:spPr>
          <a:xfrm>
            <a:off x="370113" y="148756"/>
            <a:ext cx="10515600" cy="1325563"/>
          </a:xfrm>
        </p:spPr>
        <p:txBody>
          <a:bodyPr>
            <a:normAutofit/>
          </a:bodyPr>
          <a:lstStyle/>
          <a:p>
            <a:r>
              <a:rPr lang="en-US" b="1" dirty="0"/>
              <a:t>Types of Appeals</a:t>
            </a:r>
          </a:p>
        </p:txBody>
      </p:sp>
      <p:sp>
        <p:nvSpPr>
          <p:cNvPr id="4" name="Slide Number Placeholder 3">
            <a:extLst>
              <a:ext uri="{FF2B5EF4-FFF2-40B4-BE49-F238E27FC236}">
                <a16:creationId xmlns:a16="http://schemas.microsoft.com/office/drawing/2014/main" id="{957F9834-4064-49EE-8978-6BFBCD052752}"/>
              </a:ext>
            </a:extLst>
          </p:cNvPr>
          <p:cNvSpPr>
            <a:spLocks noGrp="1"/>
          </p:cNvSpPr>
          <p:nvPr>
            <p:ph type="sldNum" sz="quarter" idx="12"/>
          </p:nvPr>
        </p:nvSpPr>
        <p:spPr/>
        <p:txBody>
          <a:bodyPr/>
          <a:lstStyle/>
          <a:p>
            <a:fld id="{159949FA-60BF-4E7C-99FA-EA31C7B04F95}" type="slidenum">
              <a:rPr lang="en-US" smtClean="0"/>
              <a:t>50</a:t>
            </a:fld>
            <a:endParaRPr lang="en-US"/>
          </a:p>
        </p:txBody>
      </p:sp>
      <p:graphicFrame>
        <p:nvGraphicFramePr>
          <p:cNvPr id="9" name="Content Placeholder 3">
            <a:extLst>
              <a:ext uri="{FF2B5EF4-FFF2-40B4-BE49-F238E27FC236}">
                <a16:creationId xmlns:a16="http://schemas.microsoft.com/office/drawing/2014/main" id="{AA05E0B4-B36A-43D9-97A9-33D89E5521CF}"/>
              </a:ext>
            </a:extLst>
          </p:cNvPr>
          <p:cNvGraphicFramePr>
            <a:graphicFrameLocks noGrp="1"/>
          </p:cNvGraphicFramePr>
          <p:nvPr>
            <p:ph idx="1"/>
            <p:extLst>
              <p:ext uri="{D42A27DB-BD31-4B8C-83A1-F6EECF244321}">
                <p14:modId xmlns:p14="http://schemas.microsoft.com/office/powerpoint/2010/main" val="1348843304"/>
              </p:ext>
            </p:extLst>
          </p:nvPr>
        </p:nvGraphicFramePr>
        <p:xfrm>
          <a:off x="370113" y="1204686"/>
          <a:ext cx="11386457" cy="4713382"/>
        </p:xfrm>
        <a:graphic>
          <a:graphicData uri="http://schemas.openxmlformats.org/drawingml/2006/table">
            <a:tbl>
              <a:tblPr bandRow="1">
                <a:tableStyleId>{5C22544A-7EE6-4342-B048-85BDC9FD1C3A}</a:tableStyleId>
              </a:tblPr>
              <a:tblGrid>
                <a:gridCol w="1394438">
                  <a:extLst>
                    <a:ext uri="{9D8B030D-6E8A-4147-A177-3AD203B41FA5}">
                      <a16:colId xmlns:a16="http://schemas.microsoft.com/office/drawing/2014/main" val="20000"/>
                    </a:ext>
                  </a:extLst>
                </a:gridCol>
                <a:gridCol w="5803690">
                  <a:extLst>
                    <a:ext uri="{9D8B030D-6E8A-4147-A177-3AD203B41FA5}">
                      <a16:colId xmlns:a16="http://schemas.microsoft.com/office/drawing/2014/main" val="20001"/>
                    </a:ext>
                  </a:extLst>
                </a:gridCol>
                <a:gridCol w="4188329">
                  <a:extLst>
                    <a:ext uri="{9D8B030D-6E8A-4147-A177-3AD203B41FA5}">
                      <a16:colId xmlns:a16="http://schemas.microsoft.com/office/drawing/2014/main" val="389332389"/>
                    </a:ext>
                  </a:extLst>
                </a:gridCol>
              </a:tblGrid>
              <a:tr h="342246">
                <a:tc>
                  <a:txBody>
                    <a:bodyPr/>
                    <a:lstStyle/>
                    <a:p>
                      <a:pPr algn="ctr"/>
                      <a:r>
                        <a:rPr lang="en-US" sz="1600" b="1">
                          <a:solidFill>
                            <a:schemeClr val="bg1"/>
                          </a:solidFill>
                          <a:latin typeface="+mn-lt"/>
                        </a:rPr>
                        <a:t>APPEAL</a:t>
                      </a:r>
                    </a:p>
                  </a:txBody>
                  <a:tcPr marL="81925" marR="81925">
                    <a:solidFill>
                      <a:schemeClr val="accent1">
                        <a:lumMod val="75000"/>
                      </a:schemeClr>
                    </a:solidFill>
                  </a:tcPr>
                </a:tc>
                <a:tc>
                  <a:txBody>
                    <a:bodyPr/>
                    <a:lstStyle/>
                    <a:p>
                      <a:pPr marL="0" indent="0" algn="ctr">
                        <a:buFont typeface="Arial" panose="020B0604020202020204" pitchFamily="34" charset="0"/>
                        <a:buNone/>
                      </a:pPr>
                      <a:r>
                        <a:rPr lang="en-US" sz="1600" b="1" dirty="0">
                          <a:solidFill>
                            <a:schemeClr val="bg1"/>
                          </a:solidFill>
                          <a:latin typeface="+mn-lt"/>
                        </a:rPr>
                        <a:t>PURPOSE /</a:t>
                      </a:r>
                      <a:r>
                        <a:rPr lang="en-US" sz="1600" b="1" baseline="0" dirty="0">
                          <a:solidFill>
                            <a:schemeClr val="bg1"/>
                          </a:solidFill>
                          <a:latin typeface="+mn-lt"/>
                        </a:rPr>
                        <a:t> RESULT</a:t>
                      </a:r>
                      <a:endParaRPr lang="en-US" sz="1600" b="1" dirty="0">
                        <a:solidFill>
                          <a:schemeClr val="bg1"/>
                        </a:solidFill>
                        <a:latin typeface="+mn-lt"/>
                      </a:endParaRPr>
                    </a:p>
                  </a:txBody>
                  <a:tcPr marL="81925" marR="81925">
                    <a:solidFill>
                      <a:schemeClr val="accent1">
                        <a:lumMod val="75000"/>
                      </a:schemeClr>
                    </a:solidFill>
                  </a:tcPr>
                </a:tc>
                <a:tc>
                  <a:txBody>
                    <a:bodyPr/>
                    <a:lstStyle/>
                    <a:p>
                      <a:pPr marL="0" indent="0" algn="ctr">
                        <a:buFont typeface="Arial" panose="020B0604020202020204" pitchFamily="34" charset="0"/>
                        <a:buNone/>
                      </a:pPr>
                      <a:r>
                        <a:rPr lang="en-US" sz="1600" b="1" dirty="0">
                          <a:solidFill>
                            <a:schemeClr val="bg1"/>
                          </a:solidFill>
                          <a:latin typeface="+mn-lt"/>
                        </a:rPr>
                        <a:t>SCENARIOS:</a:t>
                      </a:r>
                    </a:p>
                  </a:txBody>
                  <a:tcPr marL="81925" marR="81925">
                    <a:solidFill>
                      <a:schemeClr val="accent1">
                        <a:lumMod val="75000"/>
                      </a:schemeClr>
                    </a:solidFill>
                  </a:tcPr>
                </a:tc>
                <a:extLst>
                  <a:ext uri="{0D108BD9-81ED-4DB2-BD59-A6C34878D82A}">
                    <a16:rowId xmlns:a16="http://schemas.microsoft.com/office/drawing/2014/main" val="2162423765"/>
                  </a:ext>
                </a:extLst>
              </a:tr>
              <a:tr h="826084">
                <a:tc>
                  <a:txBody>
                    <a:bodyPr/>
                    <a:lstStyle/>
                    <a:p>
                      <a:r>
                        <a:rPr lang="en-US" sz="1600" dirty="0"/>
                        <a:t>Reset a Test</a:t>
                      </a:r>
                      <a:endParaRPr lang="en-US" sz="1600" b="0" dirty="0">
                        <a:solidFill>
                          <a:schemeClr val="tx1"/>
                        </a:solidFill>
                        <a:latin typeface="+mn-lt"/>
                      </a:endParaRPr>
                    </a:p>
                  </a:txBody>
                  <a:tcPr marL="81925" marR="81925"/>
                </a:tc>
                <a:tc>
                  <a:txBody>
                    <a:bodyPr/>
                    <a:lstStyle/>
                    <a:p>
                      <a:pPr marL="285750" indent="-285750">
                        <a:buFont typeface="Arial" panose="020B0604020202020204" pitchFamily="34" charset="0"/>
                        <a:buChar char="•"/>
                      </a:pPr>
                      <a:r>
                        <a:rPr lang="en-US" sz="1600" dirty="0"/>
                        <a:t>Removes all student responses and scores from the system</a:t>
                      </a:r>
                    </a:p>
                    <a:p>
                      <a:pPr marL="285750" indent="-285750">
                        <a:buFont typeface="Arial" panose="020B0604020202020204" pitchFamily="34" charset="0"/>
                        <a:buChar char="•"/>
                      </a:pPr>
                      <a:r>
                        <a:rPr lang="en-US" sz="1600" dirty="0"/>
                        <a:t>Enables student to start the test again</a:t>
                      </a:r>
                      <a:endParaRPr lang="en-US" sz="1600" b="0" dirty="0">
                        <a:solidFill>
                          <a:schemeClr val="tx1"/>
                        </a:solidFill>
                        <a:latin typeface="+mn-lt"/>
                      </a:endParaRPr>
                    </a:p>
                  </a:txBody>
                  <a:tcPr marL="81925" marR="81925"/>
                </a:tc>
                <a:tc>
                  <a:txBody>
                    <a:bodyPr/>
                    <a:lstStyle/>
                    <a:p>
                      <a:pPr marL="0" indent="0">
                        <a:buFont typeface="Arial" panose="020B0604020202020204" pitchFamily="34" charset="0"/>
                        <a:buNone/>
                      </a:pPr>
                      <a:r>
                        <a:rPr lang="en-US" sz="1600" b="0" dirty="0">
                          <a:solidFill>
                            <a:schemeClr val="tx1"/>
                          </a:solidFill>
                          <a:latin typeface="+mn-lt"/>
                        </a:rPr>
                        <a:t>A student took a test with the wrong accommodation, and they need to restart with the correct test settings in place. </a:t>
                      </a:r>
                    </a:p>
                  </a:txBody>
                  <a:tcPr marL="81925" marR="81925"/>
                </a:tc>
                <a:extLst>
                  <a:ext uri="{0D108BD9-81ED-4DB2-BD59-A6C34878D82A}">
                    <a16:rowId xmlns:a16="http://schemas.microsoft.com/office/drawing/2014/main" val="10001"/>
                  </a:ext>
                </a:extLst>
              </a:tr>
              <a:tr h="826084">
                <a:tc>
                  <a:txBody>
                    <a:bodyPr/>
                    <a:lstStyle/>
                    <a:p>
                      <a:r>
                        <a:rPr lang="en-US" sz="1600" dirty="0"/>
                        <a:t>Re-open a Submitted Test</a:t>
                      </a:r>
                      <a:endParaRPr lang="en-US" sz="1600" b="0" dirty="0">
                        <a:solidFill>
                          <a:schemeClr val="tx1"/>
                        </a:solidFill>
                        <a:latin typeface="+mn-lt"/>
                      </a:endParaRPr>
                    </a:p>
                  </a:txBody>
                  <a:tcPr marL="81925" marR="81925"/>
                </a:tc>
                <a:tc>
                  <a:txBody>
                    <a:bodyPr/>
                    <a:lstStyle/>
                    <a:p>
                      <a:pPr marL="285750" indent="-285750">
                        <a:buFont typeface="Arial" panose="020B0604020202020204" pitchFamily="34" charset="0"/>
                        <a:buChar char="•"/>
                      </a:pPr>
                      <a:r>
                        <a:rPr lang="en-US" sz="1600" dirty="0"/>
                        <a:t>Allows for a test that has already been submitted to be re-opened</a:t>
                      </a:r>
                      <a:endParaRPr lang="en-US" sz="1600" b="0" dirty="0">
                        <a:solidFill>
                          <a:schemeClr val="tx1"/>
                        </a:solidFill>
                        <a:latin typeface="+mn-lt"/>
                      </a:endParaRPr>
                    </a:p>
                  </a:txBody>
                  <a:tcPr marL="81925" marR="81925"/>
                </a:tc>
                <a:tc>
                  <a:txBody>
                    <a:bodyPr/>
                    <a:lstStyle/>
                    <a:p>
                      <a:pPr marL="0" indent="0">
                        <a:buFont typeface="Arial" panose="020B0604020202020204" pitchFamily="34" charset="0"/>
                        <a:buNone/>
                      </a:pPr>
                      <a:r>
                        <a:rPr lang="en-US" sz="1600" b="0" dirty="0">
                          <a:solidFill>
                            <a:schemeClr val="tx1"/>
                          </a:solidFill>
                          <a:latin typeface="+mn-lt"/>
                        </a:rPr>
                        <a:t>A student accidentally submitted the test before they were ready. They have blank items they want to revisit and answer. </a:t>
                      </a:r>
                    </a:p>
                  </a:txBody>
                  <a:tcPr marL="81925" marR="81925"/>
                </a:tc>
                <a:extLst>
                  <a:ext uri="{0D108BD9-81ED-4DB2-BD59-A6C34878D82A}">
                    <a16:rowId xmlns:a16="http://schemas.microsoft.com/office/drawing/2014/main" val="10002"/>
                  </a:ext>
                </a:extLst>
              </a:tr>
              <a:tr h="826084">
                <a:tc>
                  <a:txBody>
                    <a:bodyPr/>
                    <a:lstStyle/>
                    <a:p>
                      <a:r>
                        <a:rPr lang="en-US" sz="1600" b="0" dirty="0">
                          <a:solidFill>
                            <a:schemeClr val="tx1"/>
                          </a:solidFill>
                          <a:latin typeface="+mn-lt"/>
                        </a:rPr>
                        <a:t>Re-open a Paused Test</a:t>
                      </a:r>
                    </a:p>
                  </a:txBody>
                  <a:tcPr marL="81925" marR="81925"/>
                </a:tc>
                <a:tc>
                  <a:txBody>
                    <a:bodyPr/>
                    <a:lstStyle/>
                    <a:p>
                      <a:pPr marL="285750" indent="-285750">
                        <a:buFont typeface="Arial" panose="020B0604020202020204" pitchFamily="34" charset="0"/>
                        <a:buChar char="•"/>
                      </a:pPr>
                      <a:r>
                        <a:rPr lang="en-US" sz="1600" b="0" dirty="0">
                          <a:solidFill>
                            <a:schemeClr val="tx1"/>
                          </a:solidFill>
                          <a:latin typeface="+mn-lt"/>
                        </a:rPr>
                        <a:t>Allows for a test that has been paused for more than 40 minutes to be re-opened so students can revisit items they previously viewed. </a:t>
                      </a:r>
                    </a:p>
                  </a:txBody>
                  <a:tcPr marL="81925" marR="81925"/>
                </a:tc>
                <a:tc>
                  <a:txBody>
                    <a:bodyPr/>
                    <a:lstStyle/>
                    <a:p>
                      <a:pPr marL="0" indent="0">
                        <a:buFont typeface="Arial" panose="020B0604020202020204" pitchFamily="34" charset="0"/>
                        <a:buNone/>
                      </a:pPr>
                      <a:r>
                        <a:rPr lang="en-US" sz="1600" b="0" dirty="0">
                          <a:solidFill>
                            <a:schemeClr val="tx1"/>
                          </a:solidFill>
                          <a:latin typeface="+mn-lt"/>
                        </a:rPr>
                        <a:t>A student’s test is paused for 42 minutes due to an unexpected fire drill. </a:t>
                      </a:r>
                    </a:p>
                  </a:txBody>
                  <a:tcPr marL="81925" marR="81925"/>
                </a:tc>
                <a:extLst>
                  <a:ext uri="{0D108BD9-81ED-4DB2-BD59-A6C34878D82A}">
                    <a16:rowId xmlns:a16="http://schemas.microsoft.com/office/drawing/2014/main" val="1452307008"/>
                  </a:ext>
                </a:extLst>
              </a:tr>
              <a:tr h="1014903">
                <a:tc>
                  <a:txBody>
                    <a:bodyPr/>
                    <a:lstStyle/>
                    <a:p>
                      <a:r>
                        <a:rPr lang="en-US" sz="1600" dirty="0"/>
                        <a:t>Restore a Test That Has Been Reset</a:t>
                      </a:r>
                      <a:endParaRPr lang="en-US" sz="1600" b="0" dirty="0">
                        <a:solidFill>
                          <a:schemeClr val="tx1"/>
                        </a:solidFill>
                        <a:latin typeface="+mn-lt"/>
                      </a:endParaRPr>
                    </a:p>
                  </a:txBody>
                  <a:tcPr marL="81925" marR="81925"/>
                </a:tc>
                <a:tc>
                  <a:txBody>
                    <a:bodyPr/>
                    <a:lstStyle/>
                    <a:p>
                      <a:pPr marL="285750" indent="-285750">
                        <a:buFont typeface="Arial" panose="020B0604020202020204" pitchFamily="34" charset="0"/>
                        <a:buChar char="•"/>
                      </a:pPr>
                      <a:r>
                        <a:rPr lang="en-US" sz="1600" dirty="0"/>
                        <a:t>Returns a test from the Reset</a:t>
                      </a:r>
                      <a:r>
                        <a:rPr lang="en-US" sz="1600" baseline="0" dirty="0"/>
                        <a:t> status to its prior status</a:t>
                      </a:r>
                    </a:p>
                    <a:p>
                      <a:pPr marL="285750" indent="-285750">
                        <a:buFont typeface="Arial" panose="020B0604020202020204" pitchFamily="34" charset="0"/>
                        <a:buChar char="•"/>
                      </a:pPr>
                      <a:r>
                        <a:rPr lang="en-US" sz="1600" baseline="0" dirty="0"/>
                        <a:t>A test can be restored if it was reset in error</a:t>
                      </a:r>
                      <a:endParaRPr lang="en-US" sz="1600" b="0" dirty="0">
                        <a:solidFill>
                          <a:schemeClr val="tx1"/>
                        </a:solidFill>
                        <a:latin typeface="+mn-lt"/>
                      </a:endParaRPr>
                    </a:p>
                  </a:txBody>
                  <a:tcPr marL="81925" marR="81925"/>
                </a:tc>
                <a:tc>
                  <a:txBody>
                    <a:bodyPr/>
                    <a:lstStyle/>
                    <a:p>
                      <a:pPr marL="0" indent="0">
                        <a:buFont typeface="Arial" panose="020B0604020202020204" pitchFamily="34" charset="0"/>
                        <a:buNone/>
                      </a:pPr>
                      <a:r>
                        <a:rPr lang="en-US" sz="1600" b="0" dirty="0">
                          <a:solidFill>
                            <a:schemeClr val="tx1"/>
                          </a:solidFill>
                          <a:latin typeface="+mn-lt"/>
                        </a:rPr>
                        <a:t>A user accidentally submitted a “Reset a Test” appeal for a student who only needed a Re-open Test appeal. This appeal will restore the student’s original responses and test. </a:t>
                      </a:r>
                    </a:p>
                  </a:txBody>
                  <a:tcPr marL="81925" marR="81925"/>
                </a:tc>
                <a:extLst>
                  <a:ext uri="{0D108BD9-81ED-4DB2-BD59-A6C34878D82A}">
                    <a16:rowId xmlns:a16="http://schemas.microsoft.com/office/drawing/2014/main" val="10005"/>
                  </a:ext>
                </a:extLst>
              </a:tr>
              <a:tr h="826084">
                <a:tc>
                  <a:txBody>
                    <a:bodyPr/>
                    <a:lstStyle/>
                    <a:p>
                      <a:r>
                        <a:rPr lang="en-US" sz="1600" dirty="0"/>
                        <a:t>Invalidate a Test</a:t>
                      </a:r>
                      <a:endParaRPr lang="en-US" sz="1600" b="0" dirty="0">
                        <a:solidFill>
                          <a:schemeClr val="tx1"/>
                        </a:solidFill>
                        <a:latin typeface="+mn-lt"/>
                      </a:endParaRPr>
                    </a:p>
                  </a:txBody>
                  <a:tcPr marL="81925" marR="81925"/>
                </a:tc>
                <a:tc>
                  <a:txBody>
                    <a:bodyPr/>
                    <a:lstStyle/>
                    <a:p>
                      <a:pPr marL="285750" indent="-285750">
                        <a:buFont typeface="Arial" panose="020B0604020202020204" pitchFamily="34" charset="0"/>
                        <a:buChar char="•"/>
                      </a:pPr>
                      <a:r>
                        <a:rPr lang="en-US" sz="1600" dirty="0"/>
                        <a:t>Rarely Used</a:t>
                      </a:r>
                    </a:p>
                    <a:p>
                      <a:pPr marL="285750" indent="-285750">
                        <a:buFont typeface="Arial" panose="020B0604020202020204" pitchFamily="34" charset="0"/>
                        <a:buChar char="•"/>
                      </a:pPr>
                      <a:r>
                        <a:rPr lang="en-US" sz="1600" dirty="0"/>
                        <a:t>Eliminates the</a:t>
                      </a:r>
                      <a:r>
                        <a:rPr lang="en-US" sz="1600" baseline="0" dirty="0"/>
                        <a:t> test</a:t>
                      </a:r>
                    </a:p>
                    <a:p>
                      <a:pPr marL="285750" indent="-285750">
                        <a:buFont typeface="Arial" panose="020B0604020202020204" pitchFamily="34" charset="0"/>
                        <a:buChar char="•"/>
                      </a:pPr>
                      <a:r>
                        <a:rPr lang="en-US" sz="1600" baseline="0" dirty="0"/>
                        <a:t>Student does not receive a score and cannot restart the test. </a:t>
                      </a:r>
                      <a:endParaRPr lang="en-US" sz="1600" b="0" baseline="0" dirty="0">
                        <a:solidFill>
                          <a:schemeClr val="tx1"/>
                        </a:solidFill>
                        <a:latin typeface="+mn-lt"/>
                      </a:endParaRPr>
                    </a:p>
                  </a:txBody>
                  <a:tcPr marL="81925" marR="81925"/>
                </a:tc>
                <a:tc>
                  <a:txBody>
                    <a:bodyPr/>
                    <a:lstStyle/>
                    <a:p>
                      <a:pPr marL="0" indent="0">
                        <a:buFont typeface="Arial" panose="020B0604020202020204" pitchFamily="34" charset="0"/>
                        <a:buNone/>
                      </a:pPr>
                      <a:r>
                        <a:rPr lang="en-US" sz="1600" b="0" baseline="0" dirty="0">
                          <a:solidFill>
                            <a:schemeClr val="tx1"/>
                          </a:solidFill>
                          <a:latin typeface="+mn-lt"/>
                        </a:rPr>
                        <a:t>A student is caught cheating and should not be given another opportunity to test. </a:t>
                      </a:r>
                    </a:p>
                  </a:txBody>
                  <a:tcPr marL="81925" marR="819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7942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normAutofit/>
          </a:bodyPr>
          <a:lstStyle/>
          <a:p>
            <a:r>
              <a:rPr lang="en-US" b="1" dirty="0"/>
              <a:t>NGSA TIDE: Creating Appeals</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0" y="1272210"/>
            <a:ext cx="11269650" cy="5220664"/>
          </a:xfrm>
        </p:spPr>
        <p:txBody>
          <a:bodyPr>
            <a:normAutofit/>
          </a:bodyPr>
          <a:lstStyle/>
          <a:p>
            <a:pPr lvl="1"/>
            <a:r>
              <a:rPr lang="en-US" dirty="0"/>
              <a:t>Select the appeal type </a:t>
            </a:r>
          </a:p>
          <a:p>
            <a:pPr lvl="2"/>
            <a:r>
              <a:rPr lang="en-US" dirty="0"/>
              <a:t>If you aren’t sure, use the </a:t>
            </a:r>
            <a:r>
              <a:rPr lang="en-US" i="1" dirty="0"/>
              <a:t>?</a:t>
            </a:r>
            <a:r>
              <a:rPr lang="en-US" dirty="0"/>
              <a:t> icon for information on each appeal type</a:t>
            </a:r>
          </a:p>
          <a:p>
            <a:pPr lvl="1"/>
            <a:r>
              <a:rPr lang="en-US" dirty="0"/>
              <a:t>Search for the test record to appeal by SSID, Result ID, or Session ID.</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Select the test opportunity you would like to appeal and enter the reason for appealing the test.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51</a:t>
            </a:fld>
            <a:endParaRPr lang="en-US"/>
          </a:p>
        </p:txBody>
      </p:sp>
      <p:pic>
        <p:nvPicPr>
          <p:cNvPr id="7" name="Picture 6">
            <a:extLst>
              <a:ext uri="{FF2B5EF4-FFF2-40B4-BE49-F238E27FC236}">
                <a16:creationId xmlns:a16="http://schemas.microsoft.com/office/drawing/2014/main" id="{9E9A1ABC-9FE5-75B1-FA6B-458A1F927AEC}"/>
              </a:ext>
            </a:extLst>
          </p:cNvPr>
          <p:cNvPicPr>
            <a:picLocks noChangeAspect="1"/>
          </p:cNvPicPr>
          <p:nvPr/>
        </p:nvPicPr>
        <p:blipFill>
          <a:blip r:embed="rId3"/>
          <a:stretch>
            <a:fillRect/>
          </a:stretch>
        </p:blipFill>
        <p:spPr>
          <a:xfrm>
            <a:off x="1785543" y="2477526"/>
            <a:ext cx="8620914" cy="2629722"/>
          </a:xfrm>
          <a:prstGeom prst="rect">
            <a:avLst/>
          </a:prstGeom>
        </p:spPr>
      </p:pic>
    </p:spTree>
    <p:extLst>
      <p:ext uri="{BB962C8B-B14F-4D97-AF65-F5344CB8AC3E}">
        <p14:creationId xmlns:p14="http://schemas.microsoft.com/office/powerpoint/2010/main" val="1562412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normAutofit/>
          </a:bodyPr>
          <a:lstStyle/>
          <a:p>
            <a:r>
              <a:rPr lang="en-US" b="1" dirty="0"/>
              <a:t>Activity</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72210"/>
            <a:ext cx="9075089" cy="4903507"/>
          </a:xfrm>
        </p:spPr>
        <p:txBody>
          <a:bodyPr>
            <a:normAutofit/>
          </a:bodyPr>
          <a:lstStyle/>
          <a:p>
            <a:pPr marL="0" indent="0">
              <a:buNone/>
            </a:pPr>
            <a:endParaRPr lang="en-US" sz="2000" i="1" dirty="0"/>
          </a:p>
          <a:p>
            <a:pPr marL="514350" indent="-514350">
              <a:buFont typeface="+mj-lt"/>
              <a:buAutoNum type="arabicPeriod"/>
            </a:pPr>
            <a:r>
              <a:rPr lang="en-US" dirty="0"/>
              <a:t>Run a Test Completion Report for your district or a school in your district. </a:t>
            </a:r>
          </a:p>
          <a:p>
            <a:pPr marL="514350" indent="-514350">
              <a:buFont typeface="+mj-lt"/>
              <a:buAutoNum type="arabicPeriod"/>
            </a:pPr>
            <a:r>
              <a:rPr lang="en-US" dirty="0"/>
              <a:t>Explore the different variables that can be selected in Plan and Manage Testing.</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52</a:t>
            </a:fld>
            <a:endParaRPr lang="en-US"/>
          </a:p>
        </p:txBody>
      </p:sp>
    </p:spTree>
    <p:extLst>
      <p:ext uri="{BB962C8B-B14F-4D97-AF65-F5344CB8AC3E}">
        <p14:creationId xmlns:p14="http://schemas.microsoft.com/office/powerpoint/2010/main" val="2496291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1B35-85DB-4609-B654-8CBC79D73786}"/>
              </a:ext>
            </a:extLst>
          </p:cNvPr>
          <p:cNvSpPr>
            <a:spLocks noGrp="1"/>
          </p:cNvSpPr>
          <p:nvPr>
            <p:ph type="title"/>
          </p:nvPr>
        </p:nvSpPr>
        <p:spPr>
          <a:xfrm>
            <a:off x="838200" y="177008"/>
            <a:ext cx="10515600" cy="2852737"/>
          </a:xfrm>
        </p:spPr>
        <p:txBody>
          <a:bodyPr/>
          <a:lstStyle/>
          <a:p>
            <a:r>
              <a:rPr lang="en-US" b="1" dirty="0"/>
              <a:t>BREAK and QUESTIONS</a:t>
            </a:r>
          </a:p>
        </p:txBody>
      </p:sp>
      <p:sp>
        <p:nvSpPr>
          <p:cNvPr id="4" name="Slide Number Placeholder 3">
            <a:extLst>
              <a:ext uri="{FF2B5EF4-FFF2-40B4-BE49-F238E27FC236}">
                <a16:creationId xmlns:a16="http://schemas.microsoft.com/office/drawing/2014/main" id="{01286CA7-B65F-498F-9F8E-D6C61C9332B7}"/>
              </a:ext>
            </a:extLst>
          </p:cNvPr>
          <p:cNvSpPr>
            <a:spLocks noGrp="1"/>
          </p:cNvSpPr>
          <p:nvPr>
            <p:ph type="sldNum" sz="quarter" idx="12"/>
          </p:nvPr>
        </p:nvSpPr>
        <p:spPr/>
        <p:txBody>
          <a:bodyPr/>
          <a:lstStyle/>
          <a:p>
            <a:fld id="{159949FA-60BF-4E7C-99FA-EA31C7B04F95}" type="slidenum">
              <a:rPr lang="en-US" smtClean="0"/>
              <a:t>53</a:t>
            </a:fld>
            <a:endParaRPr lang="en-US"/>
          </a:p>
        </p:txBody>
      </p:sp>
    </p:spTree>
    <p:extLst>
      <p:ext uri="{BB962C8B-B14F-4D97-AF65-F5344CB8AC3E}">
        <p14:creationId xmlns:p14="http://schemas.microsoft.com/office/powerpoint/2010/main" val="1474789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93770-D532-4BA0-8BFC-C5A85B114778}"/>
              </a:ext>
            </a:extLst>
          </p:cNvPr>
          <p:cNvSpPr>
            <a:spLocks noGrp="1"/>
          </p:cNvSpPr>
          <p:nvPr>
            <p:ph type="title"/>
          </p:nvPr>
        </p:nvSpPr>
        <p:spPr>
          <a:xfrm>
            <a:off x="838200" y="177008"/>
            <a:ext cx="10515600" cy="2852737"/>
          </a:xfrm>
        </p:spPr>
        <p:txBody>
          <a:bodyPr/>
          <a:lstStyle/>
          <a:p>
            <a:r>
              <a:rPr lang="en-US" b="1" dirty="0"/>
              <a:t>Preparing Test Administrators</a:t>
            </a:r>
          </a:p>
        </p:txBody>
      </p:sp>
      <p:sp>
        <p:nvSpPr>
          <p:cNvPr id="4" name="Slide Number Placeholder 3">
            <a:extLst>
              <a:ext uri="{FF2B5EF4-FFF2-40B4-BE49-F238E27FC236}">
                <a16:creationId xmlns:a16="http://schemas.microsoft.com/office/drawing/2014/main" id="{64B71694-11F1-4235-B584-26D25A442C4C}"/>
              </a:ext>
            </a:extLst>
          </p:cNvPr>
          <p:cNvSpPr>
            <a:spLocks noGrp="1"/>
          </p:cNvSpPr>
          <p:nvPr>
            <p:ph type="sldNum" sz="quarter" idx="12"/>
          </p:nvPr>
        </p:nvSpPr>
        <p:spPr/>
        <p:txBody>
          <a:bodyPr/>
          <a:lstStyle/>
          <a:p>
            <a:fld id="{159949FA-60BF-4E7C-99FA-EA31C7B04F95}" type="slidenum">
              <a:rPr lang="en-US" smtClean="0"/>
              <a:t>54</a:t>
            </a:fld>
            <a:endParaRPr lang="en-US"/>
          </a:p>
        </p:txBody>
      </p:sp>
    </p:spTree>
    <p:extLst>
      <p:ext uri="{BB962C8B-B14F-4D97-AF65-F5344CB8AC3E}">
        <p14:creationId xmlns:p14="http://schemas.microsoft.com/office/powerpoint/2010/main" val="973754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normAutofit fontScale="90000"/>
          </a:bodyPr>
          <a:lstStyle/>
          <a:p>
            <a:r>
              <a:rPr lang="en-US" sz="4900" b="1" dirty="0"/>
              <a:t>Test Administrator Certification Course</a:t>
            </a:r>
            <a:br>
              <a:rPr lang="en-US" b="1" dirty="0"/>
            </a:br>
            <a:endParaRPr lang="en-US" i="1" dirty="0"/>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2" y="1272210"/>
            <a:ext cx="11301580" cy="4771390"/>
          </a:xfrm>
        </p:spPr>
        <p:txBody>
          <a:bodyPr>
            <a:normAutofit/>
          </a:bodyPr>
          <a:lstStyle/>
          <a:p>
            <a:r>
              <a:rPr lang="en-US" sz="2000" dirty="0"/>
              <a:t>Online course accessed through the </a:t>
            </a:r>
            <a:r>
              <a:rPr lang="en-US" sz="2000" dirty="0">
                <a:hlinkClick r:id="rId3"/>
              </a:rPr>
              <a:t>Teachers page of the RI NGSA Portal</a:t>
            </a:r>
            <a:r>
              <a:rPr lang="en-US" sz="2000" dirty="0"/>
              <a:t>. </a:t>
            </a:r>
          </a:p>
          <a:p>
            <a:r>
              <a:rPr lang="en-US" sz="2000" dirty="0"/>
              <a:t>All users are required to take the Test Administration Certification course before administering NGSA. </a:t>
            </a:r>
          </a:p>
          <a:p>
            <a:pPr lvl="1"/>
            <a:r>
              <a:rPr lang="en-US" sz="2000" dirty="0"/>
              <a:t>Multiple viewing opportunities</a:t>
            </a:r>
          </a:p>
          <a:p>
            <a:pPr lvl="1"/>
            <a:r>
              <a:rPr lang="en-US" sz="2000" dirty="0"/>
              <a:t>Takes about 30 minutes to complete</a:t>
            </a:r>
          </a:p>
          <a:p>
            <a:pPr lvl="1"/>
            <a:r>
              <a:rPr lang="en-US" sz="2000" dirty="0"/>
              <a:t>Generates a certificate of completion</a:t>
            </a:r>
          </a:p>
          <a:p>
            <a:r>
              <a:rPr lang="en-US" sz="2000" dirty="0"/>
              <a:t>Test coordinators must complete the course as well.</a:t>
            </a:r>
          </a:p>
          <a:p>
            <a:r>
              <a:rPr lang="en-US" sz="2000" i="1" dirty="0"/>
              <a:t>Course covers the Test Delivery System (TDS) only </a:t>
            </a:r>
            <a:r>
              <a:rPr lang="en-US" sz="2000" dirty="0"/>
              <a:t>– Test administrators still need to be trained in test administration, security, and accommodations.</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55</a:t>
            </a:fld>
            <a:endParaRPr lang="en-US"/>
          </a:p>
        </p:txBody>
      </p:sp>
      <p:pic>
        <p:nvPicPr>
          <p:cNvPr id="6" name="Picture 5">
            <a:extLst>
              <a:ext uri="{FF2B5EF4-FFF2-40B4-BE49-F238E27FC236}">
                <a16:creationId xmlns:a16="http://schemas.microsoft.com/office/drawing/2014/main" id="{AC4E0B60-9ADB-4C2C-85CC-4EBD02EB8B7C}"/>
              </a:ext>
            </a:extLst>
          </p:cNvPr>
          <p:cNvPicPr>
            <a:picLocks noChangeAspect="1"/>
          </p:cNvPicPr>
          <p:nvPr/>
        </p:nvPicPr>
        <p:blipFill>
          <a:blip r:embed="rId4"/>
          <a:stretch>
            <a:fillRect/>
          </a:stretch>
        </p:blipFill>
        <p:spPr>
          <a:xfrm>
            <a:off x="4811091" y="4128181"/>
            <a:ext cx="2288208" cy="2228169"/>
          </a:xfrm>
          <a:prstGeom prst="rect">
            <a:avLst/>
          </a:prstGeom>
        </p:spPr>
      </p:pic>
    </p:spTree>
    <p:extLst>
      <p:ext uri="{BB962C8B-B14F-4D97-AF65-F5344CB8AC3E}">
        <p14:creationId xmlns:p14="http://schemas.microsoft.com/office/powerpoint/2010/main" val="1832929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235916"/>
            <a:ext cx="10797209" cy="907084"/>
          </a:xfrm>
        </p:spPr>
        <p:txBody>
          <a:bodyPr>
            <a:normAutofit/>
          </a:bodyPr>
          <a:lstStyle/>
          <a:p>
            <a:r>
              <a:rPr lang="en-US" b="1" dirty="0"/>
              <a:t>Training Requirements</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143000"/>
            <a:ext cx="10797209" cy="5349874"/>
          </a:xfrm>
        </p:spPr>
        <p:txBody>
          <a:bodyPr>
            <a:normAutofit/>
          </a:bodyPr>
          <a:lstStyle/>
          <a:p>
            <a:r>
              <a:rPr lang="en-US" sz="2400" b="1" dirty="0"/>
              <a:t>Training Requirements</a:t>
            </a:r>
          </a:p>
          <a:p>
            <a:pPr lvl="1"/>
            <a:r>
              <a:rPr lang="en-US" sz="2000" dirty="0"/>
              <a:t>Test coordinators must participate in </a:t>
            </a:r>
            <a:r>
              <a:rPr lang="en-US" sz="2000" dirty="0" err="1"/>
              <a:t>RIDE’s</a:t>
            </a:r>
            <a:r>
              <a:rPr lang="en-US" sz="2000" dirty="0"/>
              <a:t> test coordinator trainings.</a:t>
            </a:r>
          </a:p>
          <a:p>
            <a:pPr lvl="1"/>
            <a:r>
              <a:rPr lang="en-US" sz="2000" dirty="0"/>
              <a:t>Test administrators must be trained by school test coordinators using the RICAS/NGSA Test Administrator Core Training (download at </a:t>
            </a:r>
            <a:r>
              <a:rPr lang="en-US" sz="2000" dirty="0">
                <a:hlinkClick r:id="rId3"/>
              </a:rPr>
              <a:t>www.ride.ri.gov/assessment-training</a:t>
            </a:r>
            <a:r>
              <a:rPr lang="en-US" sz="2000" dirty="0"/>
              <a:t>) </a:t>
            </a:r>
          </a:p>
          <a:p>
            <a:pPr lvl="1"/>
            <a:r>
              <a:rPr lang="en-US" sz="2000" dirty="0"/>
              <a:t>Complete the TA Certification Course.</a:t>
            </a:r>
          </a:p>
          <a:p>
            <a:r>
              <a:rPr lang="en-US" sz="2400" b="1" dirty="0"/>
              <a:t>Sign any Affirmations of Test Security Documents</a:t>
            </a:r>
          </a:p>
          <a:p>
            <a:pPr lvl="1"/>
            <a:r>
              <a:rPr lang="en-US" sz="2000" dirty="0"/>
              <a:t>All personnel involved with testing must sign a statement affirming they will follow protocol for proper test administration and to maintain test security.</a:t>
            </a:r>
          </a:p>
          <a:p>
            <a:r>
              <a:rPr lang="en-US" sz="2400" b="1" dirty="0"/>
              <a:t>Receipt of Manual </a:t>
            </a:r>
            <a:endParaRPr lang="en-US" sz="2400" b="1" strike="sngStrike" dirty="0"/>
          </a:p>
          <a:p>
            <a:pPr lvl="1"/>
            <a:r>
              <a:rPr lang="en-US" sz="2000" dirty="0"/>
              <a:t>All test administrators must receive the Test Administrator’s Manual (TAM).</a:t>
            </a:r>
          </a:p>
          <a:p>
            <a:pPr lvl="1"/>
            <a:r>
              <a:rPr lang="en-US" sz="2000" dirty="0"/>
              <a:t>Any personnel serving as proctors or hall monitors must receive the Test Security Requirements section of the Test Administrator’s Manual.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56</a:t>
            </a:fld>
            <a:endParaRPr lang="en-US"/>
          </a:p>
        </p:txBody>
      </p:sp>
    </p:spTree>
    <p:extLst>
      <p:ext uri="{BB962C8B-B14F-4D97-AF65-F5344CB8AC3E}">
        <p14:creationId xmlns:p14="http://schemas.microsoft.com/office/powerpoint/2010/main" val="572713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93770-D532-4BA0-8BFC-C5A85B114778}"/>
              </a:ext>
            </a:extLst>
          </p:cNvPr>
          <p:cNvSpPr>
            <a:spLocks noGrp="1"/>
          </p:cNvSpPr>
          <p:nvPr>
            <p:ph type="title"/>
          </p:nvPr>
        </p:nvSpPr>
        <p:spPr>
          <a:xfrm>
            <a:off x="831850" y="177008"/>
            <a:ext cx="10515600" cy="2852737"/>
          </a:xfrm>
        </p:spPr>
        <p:txBody>
          <a:bodyPr/>
          <a:lstStyle/>
          <a:p>
            <a:r>
              <a:rPr lang="en-US" b="1" dirty="0"/>
              <a:t>Preparing Students</a:t>
            </a:r>
          </a:p>
        </p:txBody>
      </p:sp>
      <p:sp>
        <p:nvSpPr>
          <p:cNvPr id="4" name="Slide Number Placeholder 3">
            <a:extLst>
              <a:ext uri="{FF2B5EF4-FFF2-40B4-BE49-F238E27FC236}">
                <a16:creationId xmlns:a16="http://schemas.microsoft.com/office/drawing/2014/main" id="{64B71694-11F1-4235-B584-26D25A442C4C}"/>
              </a:ext>
            </a:extLst>
          </p:cNvPr>
          <p:cNvSpPr>
            <a:spLocks noGrp="1"/>
          </p:cNvSpPr>
          <p:nvPr>
            <p:ph type="sldNum" sz="quarter" idx="12"/>
          </p:nvPr>
        </p:nvSpPr>
        <p:spPr/>
        <p:txBody>
          <a:bodyPr/>
          <a:lstStyle/>
          <a:p>
            <a:fld id="{159949FA-60BF-4E7C-99FA-EA31C7B04F95}" type="slidenum">
              <a:rPr lang="en-US" smtClean="0"/>
              <a:t>57</a:t>
            </a:fld>
            <a:endParaRPr lang="en-US"/>
          </a:p>
        </p:txBody>
      </p:sp>
    </p:spTree>
    <p:extLst>
      <p:ext uri="{BB962C8B-B14F-4D97-AF65-F5344CB8AC3E}">
        <p14:creationId xmlns:p14="http://schemas.microsoft.com/office/powerpoint/2010/main" val="1613378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258446"/>
            <a:ext cx="11078818" cy="907083"/>
          </a:xfrm>
        </p:spPr>
        <p:txBody>
          <a:bodyPr>
            <a:noAutofit/>
          </a:bodyPr>
          <a:lstStyle/>
          <a:p>
            <a:r>
              <a:rPr lang="en-US" b="1" dirty="0"/>
              <a:t>Preparing Students</a:t>
            </a:r>
            <a:br>
              <a:rPr lang="en-US" sz="3600" b="1" dirty="0"/>
            </a:br>
            <a:endParaRPr lang="en-US" sz="3600" b="1" dirty="0"/>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466279" y="800404"/>
            <a:ext cx="10797209" cy="5478663"/>
          </a:xfrm>
        </p:spPr>
        <p:txBody>
          <a:bodyPr>
            <a:normAutofit/>
          </a:bodyPr>
          <a:lstStyle/>
          <a:p>
            <a:r>
              <a:rPr lang="en-US" sz="2400" dirty="0"/>
              <a:t>Plan for students to interact with the </a:t>
            </a:r>
            <a:r>
              <a:rPr lang="en-US" sz="2400" dirty="0">
                <a:hlinkClick r:id="rId3"/>
              </a:rPr>
              <a:t>practice tests </a:t>
            </a:r>
            <a:r>
              <a:rPr lang="en-US" sz="2400" dirty="0"/>
              <a:t>and the test platform through the </a:t>
            </a:r>
            <a:r>
              <a:rPr lang="en-US" sz="2400" dirty="0">
                <a:hlinkClick r:id="rId4"/>
              </a:rPr>
              <a:t>item type tutorials. </a:t>
            </a:r>
            <a:endParaRPr lang="en-US" sz="2400" dirty="0"/>
          </a:p>
          <a:p>
            <a:pPr lvl="1"/>
            <a:r>
              <a:rPr lang="en-US" sz="2000" dirty="0"/>
              <a:t>Test administrators can lead a practice test activity in their classrooms.</a:t>
            </a:r>
          </a:p>
          <a:p>
            <a:pPr lvl="1"/>
            <a:r>
              <a:rPr lang="en-US" sz="2000" dirty="0"/>
              <a:t>Schools can conduct a practice test session for one or more grades.</a:t>
            </a:r>
          </a:p>
          <a:p>
            <a:r>
              <a:rPr lang="en-US" sz="2400" dirty="0"/>
              <a:t>Students will be able to:</a:t>
            </a:r>
          </a:p>
          <a:p>
            <a:pPr lvl="1"/>
            <a:r>
              <a:rPr lang="en-US" sz="2000" dirty="0"/>
              <a:t>practice using the universal tools (calculator, notepad, etc.).</a:t>
            </a:r>
          </a:p>
          <a:p>
            <a:pPr lvl="1"/>
            <a:r>
              <a:rPr lang="en-US" sz="2000" dirty="0"/>
              <a:t>practice using any accommodations or designated supports they will use.</a:t>
            </a:r>
          </a:p>
          <a:p>
            <a:pPr lvl="1"/>
            <a:r>
              <a:rPr lang="en-US" sz="2000" dirty="0"/>
              <a:t>become familiar with how to navigate through the test platform.</a:t>
            </a:r>
          </a:p>
          <a:p>
            <a:pPr lvl="1"/>
            <a:r>
              <a:rPr lang="en-US" sz="2000" dirty="0"/>
              <a:t>see what the </a:t>
            </a:r>
            <a:r>
              <a:rPr lang="en-US" sz="2000" dirty="0" err="1"/>
              <a:t>NGSA</a:t>
            </a:r>
            <a:r>
              <a:rPr lang="en-US" sz="2000" dirty="0"/>
              <a:t> test item types look like.</a:t>
            </a:r>
          </a:p>
          <a:p>
            <a:pPr lvl="1"/>
            <a:r>
              <a:rPr lang="en-US" sz="2000" dirty="0"/>
              <a:t>understand how testing will be conducted in their classroom or school (if you are doing a practice test session).</a:t>
            </a:r>
            <a:endParaRPr lang="en-US" sz="2400" dirty="0"/>
          </a:p>
          <a:p>
            <a:r>
              <a:rPr lang="en-US" sz="2400" dirty="0"/>
              <a:t>Communicate expectations with students prior to the test session</a:t>
            </a:r>
          </a:p>
          <a:p>
            <a:pPr lvl="1"/>
            <a:r>
              <a:rPr lang="en-US" sz="2000" dirty="0"/>
              <a:t>Sessions are untimed, but will take about an hour.</a:t>
            </a:r>
          </a:p>
          <a:p>
            <a:pPr lvl="1"/>
            <a:r>
              <a:rPr lang="en-US" sz="2000" dirty="0"/>
              <a:t>What to do if a student has a technology issue or needs to pause their test.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58</a:t>
            </a:fld>
            <a:endParaRPr lang="en-US"/>
          </a:p>
        </p:txBody>
      </p:sp>
      <p:pic>
        <p:nvPicPr>
          <p:cNvPr id="7" name="Picture 6">
            <a:extLst>
              <a:ext uri="{FF2B5EF4-FFF2-40B4-BE49-F238E27FC236}">
                <a16:creationId xmlns:a16="http://schemas.microsoft.com/office/drawing/2014/main" id="{421C0435-2B54-433F-B542-A2B9C0135EC4}"/>
              </a:ext>
            </a:extLst>
          </p:cNvPr>
          <p:cNvPicPr>
            <a:picLocks noChangeAspect="1"/>
          </p:cNvPicPr>
          <p:nvPr/>
        </p:nvPicPr>
        <p:blipFill>
          <a:blip r:embed="rId5"/>
          <a:stretch>
            <a:fillRect/>
          </a:stretch>
        </p:blipFill>
        <p:spPr>
          <a:xfrm>
            <a:off x="8610600" y="1267130"/>
            <a:ext cx="3367449" cy="1679271"/>
          </a:xfrm>
          <a:prstGeom prst="rect">
            <a:avLst/>
          </a:prstGeom>
        </p:spPr>
      </p:pic>
    </p:spTree>
    <p:extLst>
      <p:ext uri="{BB962C8B-B14F-4D97-AF65-F5344CB8AC3E}">
        <p14:creationId xmlns:p14="http://schemas.microsoft.com/office/powerpoint/2010/main" val="273853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C678-9CF3-4068-A2C7-46870FB93E7D}"/>
              </a:ext>
            </a:extLst>
          </p:cNvPr>
          <p:cNvSpPr>
            <a:spLocks noGrp="1"/>
          </p:cNvSpPr>
          <p:nvPr>
            <p:ph type="title"/>
          </p:nvPr>
        </p:nvSpPr>
        <p:spPr/>
        <p:txBody>
          <a:bodyPr/>
          <a:lstStyle/>
          <a:p>
            <a:r>
              <a:rPr lang="en-US" b="1" dirty="0"/>
              <a:t>Technology Skills Needed for NGSA	</a:t>
            </a:r>
          </a:p>
        </p:txBody>
      </p:sp>
      <p:sp>
        <p:nvSpPr>
          <p:cNvPr id="3" name="Content Placeholder 2">
            <a:extLst>
              <a:ext uri="{FF2B5EF4-FFF2-40B4-BE49-F238E27FC236}">
                <a16:creationId xmlns:a16="http://schemas.microsoft.com/office/drawing/2014/main" id="{352E3012-98A6-410E-968B-80917ADE16B2}"/>
              </a:ext>
            </a:extLst>
          </p:cNvPr>
          <p:cNvSpPr>
            <a:spLocks noGrp="1"/>
          </p:cNvSpPr>
          <p:nvPr>
            <p:ph idx="1"/>
          </p:nvPr>
        </p:nvSpPr>
        <p:spPr>
          <a:xfrm>
            <a:off x="838200" y="1520825"/>
            <a:ext cx="10515600" cy="4351338"/>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2000" dirty="0"/>
              <a:t>For the full list of skills, visit </a:t>
            </a:r>
            <a:r>
              <a:rPr lang="en-US" sz="2000" dirty="0">
                <a:hlinkClick r:id="rId3"/>
              </a:rPr>
              <a:t>https://www.ride.ri.gov/InstructionAssessment/Assessment/NGSAAssessment.aspx</a:t>
            </a:r>
            <a:r>
              <a:rPr lang="en-US" sz="2000" dirty="0"/>
              <a:t> </a:t>
            </a:r>
          </a:p>
        </p:txBody>
      </p:sp>
      <p:sp>
        <p:nvSpPr>
          <p:cNvPr id="4" name="Slide Number Placeholder 3">
            <a:extLst>
              <a:ext uri="{FF2B5EF4-FFF2-40B4-BE49-F238E27FC236}">
                <a16:creationId xmlns:a16="http://schemas.microsoft.com/office/drawing/2014/main" id="{874693AC-FAB8-44B6-BF29-1A659B55F738}"/>
              </a:ext>
            </a:extLst>
          </p:cNvPr>
          <p:cNvSpPr>
            <a:spLocks noGrp="1"/>
          </p:cNvSpPr>
          <p:nvPr>
            <p:ph type="sldNum" sz="quarter" idx="12"/>
          </p:nvPr>
        </p:nvSpPr>
        <p:spPr/>
        <p:txBody>
          <a:bodyPr/>
          <a:lstStyle/>
          <a:p>
            <a:fld id="{159949FA-60BF-4E7C-99FA-EA31C7B04F95}" type="slidenum">
              <a:rPr lang="en-US" smtClean="0"/>
              <a:t>59</a:t>
            </a:fld>
            <a:endParaRPr lang="en-US"/>
          </a:p>
        </p:txBody>
      </p:sp>
      <p:graphicFrame>
        <p:nvGraphicFramePr>
          <p:cNvPr id="5" name="Table 5">
            <a:extLst>
              <a:ext uri="{FF2B5EF4-FFF2-40B4-BE49-F238E27FC236}">
                <a16:creationId xmlns:a16="http://schemas.microsoft.com/office/drawing/2014/main" id="{2276CA2A-9398-46B6-9B65-82ECDADF8845}"/>
              </a:ext>
            </a:extLst>
          </p:cNvPr>
          <p:cNvGraphicFramePr>
            <a:graphicFrameLocks noGrp="1"/>
          </p:cNvGraphicFramePr>
          <p:nvPr>
            <p:extLst>
              <p:ext uri="{D42A27DB-BD31-4B8C-83A1-F6EECF244321}">
                <p14:modId xmlns:p14="http://schemas.microsoft.com/office/powerpoint/2010/main" val="961274247"/>
              </p:ext>
            </p:extLst>
          </p:nvPr>
        </p:nvGraphicFramePr>
        <p:xfrm>
          <a:off x="1015998" y="1517650"/>
          <a:ext cx="9956801" cy="3230880"/>
        </p:xfrm>
        <a:graphic>
          <a:graphicData uri="http://schemas.openxmlformats.org/drawingml/2006/table">
            <a:tbl>
              <a:tblPr firstRow="1" bandRow="1">
                <a:tableStyleId>{5C22544A-7EE6-4342-B048-85BDC9FD1C3A}</a:tableStyleId>
              </a:tblPr>
              <a:tblGrid>
                <a:gridCol w="3538220">
                  <a:extLst>
                    <a:ext uri="{9D8B030D-6E8A-4147-A177-3AD203B41FA5}">
                      <a16:colId xmlns:a16="http://schemas.microsoft.com/office/drawing/2014/main" val="3002509480"/>
                    </a:ext>
                  </a:extLst>
                </a:gridCol>
                <a:gridCol w="6418581">
                  <a:extLst>
                    <a:ext uri="{9D8B030D-6E8A-4147-A177-3AD203B41FA5}">
                      <a16:colId xmlns:a16="http://schemas.microsoft.com/office/drawing/2014/main" val="3938613024"/>
                    </a:ext>
                  </a:extLst>
                </a:gridCol>
              </a:tblGrid>
              <a:tr h="0">
                <a:tc>
                  <a:txBody>
                    <a:bodyPr/>
                    <a:lstStyle/>
                    <a:p>
                      <a:r>
                        <a:rPr lang="en-US" dirty="0"/>
                        <a:t>Skill</a:t>
                      </a:r>
                    </a:p>
                  </a:txBody>
                  <a:tcPr/>
                </a:tc>
                <a:tc>
                  <a:txBody>
                    <a:bodyPr/>
                    <a:lstStyle/>
                    <a:p>
                      <a:r>
                        <a:rPr lang="en-US" dirty="0"/>
                        <a:t>Example</a:t>
                      </a:r>
                    </a:p>
                  </a:txBody>
                  <a:tcPr/>
                </a:tc>
                <a:extLst>
                  <a:ext uri="{0D108BD9-81ED-4DB2-BD59-A6C34878D82A}">
                    <a16:rowId xmlns:a16="http://schemas.microsoft.com/office/drawing/2014/main" val="1691355163"/>
                  </a:ext>
                </a:extLst>
              </a:tr>
              <a:tr h="370840">
                <a:tc>
                  <a:txBody>
                    <a:bodyPr/>
                    <a:lstStyle/>
                    <a:p>
                      <a:r>
                        <a:rPr lang="en-US" dirty="0"/>
                        <a:t>Using navigation buttons</a:t>
                      </a:r>
                    </a:p>
                  </a:txBody>
                  <a:tcPr/>
                </a:tc>
                <a:tc>
                  <a:txBody>
                    <a:bodyPr/>
                    <a:lstStyle/>
                    <a:p>
                      <a:r>
                        <a:rPr lang="en-US" dirty="0"/>
                        <a:t>Login, logout, username, password, save, resume, quit</a:t>
                      </a:r>
                    </a:p>
                  </a:txBody>
                  <a:tcPr/>
                </a:tc>
                <a:extLst>
                  <a:ext uri="{0D108BD9-81ED-4DB2-BD59-A6C34878D82A}">
                    <a16:rowId xmlns:a16="http://schemas.microsoft.com/office/drawing/2014/main" val="1956356378"/>
                  </a:ext>
                </a:extLst>
              </a:tr>
              <a:tr h="370840">
                <a:tc>
                  <a:txBody>
                    <a:bodyPr/>
                    <a:lstStyle/>
                    <a:p>
                      <a:r>
                        <a:rPr lang="en-US" dirty="0"/>
                        <a:t>Scrolling</a:t>
                      </a:r>
                    </a:p>
                  </a:txBody>
                  <a:tcPr/>
                </a:tc>
                <a:tc>
                  <a:txBody>
                    <a:bodyPr/>
                    <a:lstStyle/>
                    <a:p>
                      <a:r>
                        <a:rPr lang="en-US" dirty="0"/>
                        <a:t>Scroll vertically up and down screen views</a:t>
                      </a:r>
                    </a:p>
                  </a:txBody>
                  <a:tcPr/>
                </a:tc>
                <a:extLst>
                  <a:ext uri="{0D108BD9-81ED-4DB2-BD59-A6C34878D82A}">
                    <a16:rowId xmlns:a16="http://schemas.microsoft.com/office/drawing/2014/main" val="3647957861"/>
                  </a:ext>
                </a:extLst>
              </a:tr>
              <a:tr h="370840">
                <a:tc>
                  <a:txBody>
                    <a:bodyPr/>
                    <a:lstStyle/>
                    <a:p>
                      <a:r>
                        <a:rPr lang="en-US" dirty="0"/>
                        <a:t>Highlighting text</a:t>
                      </a:r>
                    </a:p>
                  </a:txBody>
                  <a:tcPr/>
                </a:tc>
                <a:tc>
                  <a:txBody>
                    <a:bodyPr/>
                    <a:lstStyle/>
                    <a:p>
                      <a:r>
                        <a:rPr lang="en-US" dirty="0"/>
                        <a:t>Use a pointing device (such as a mouse) to highlight text</a:t>
                      </a:r>
                    </a:p>
                  </a:txBody>
                  <a:tcPr/>
                </a:tc>
                <a:extLst>
                  <a:ext uri="{0D108BD9-81ED-4DB2-BD59-A6C34878D82A}">
                    <a16:rowId xmlns:a16="http://schemas.microsoft.com/office/drawing/2014/main" val="2568624895"/>
                  </a:ext>
                </a:extLst>
              </a:tr>
              <a:tr h="370840">
                <a:tc>
                  <a:txBody>
                    <a:bodyPr/>
                    <a:lstStyle/>
                    <a:p>
                      <a:r>
                        <a:rPr lang="en-US" dirty="0"/>
                        <a:t>Selecting from drop-down menus</a:t>
                      </a:r>
                    </a:p>
                  </a:txBody>
                  <a:tcPr/>
                </a:tc>
                <a:tc>
                  <a:txBody>
                    <a:bodyPr/>
                    <a:lstStyle/>
                    <a:p>
                      <a:r>
                        <a:rPr lang="en-US" dirty="0"/>
                        <a:t>Use a drop-down menu to make a selection </a:t>
                      </a:r>
                    </a:p>
                  </a:txBody>
                  <a:tcPr/>
                </a:tc>
                <a:extLst>
                  <a:ext uri="{0D108BD9-81ED-4DB2-BD59-A6C34878D82A}">
                    <a16:rowId xmlns:a16="http://schemas.microsoft.com/office/drawing/2014/main" val="1472173787"/>
                  </a:ext>
                </a:extLst>
              </a:tr>
              <a:tr h="370840">
                <a:tc>
                  <a:txBody>
                    <a:bodyPr/>
                    <a:lstStyle/>
                    <a:p>
                      <a:r>
                        <a:rPr lang="en-US" dirty="0"/>
                        <a:t>Dragging and dropping</a:t>
                      </a:r>
                    </a:p>
                  </a:txBody>
                  <a:tcPr/>
                </a:tc>
                <a:tc>
                  <a:txBody>
                    <a:bodyPr/>
                    <a:lstStyle/>
                    <a:p>
                      <a:r>
                        <a:rPr lang="en-US" dirty="0"/>
                        <a:t>Distinguish between instances when an answer option can be used only once or can be dragged and dropped multiple times.</a:t>
                      </a:r>
                    </a:p>
                  </a:txBody>
                  <a:tcPr/>
                </a:tc>
                <a:extLst>
                  <a:ext uri="{0D108BD9-81ED-4DB2-BD59-A6C34878D82A}">
                    <a16:rowId xmlns:a16="http://schemas.microsoft.com/office/drawing/2014/main" val="2703565484"/>
                  </a:ext>
                </a:extLst>
              </a:tr>
              <a:tr h="370840">
                <a:tc>
                  <a:txBody>
                    <a:bodyPr/>
                    <a:lstStyle/>
                    <a:p>
                      <a:r>
                        <a:rPr lang="en-US" dirty="0"/>
                        <a:t>Plotting points/connecting lines</a:t>
                      </a:r>
                    </a:p>
                  </a:txBody>
                  <a:tcPr/>
                </a:tc>
                <a:tc>
                  <a:txBody>
                    <a:bodyPr/>
                    <a:lstStyle/>
                    <a:p>
                      <a:r>
                        <a:rPr lang="en-US" dirty="0"/>
                        <a:t>Plot points and draw connecting lines using mouse pointer</a:t>
                      </a:r>
                    </a:p>
                  </a:txBody>
                  <a:tcPr/>
                </a:tc>
                <a:extLst>
                  <a:ext uri="{0D108BD9-81ED-4DB2-BD59-A6C34878D82A}">
                    <a16:rowId xmlns:a16="http://schemas.microsoft.com/office/drawing/2014/main" val="903326452"/>
                  </a:ext>
                </a:extLst>
              </a:tr>
              <a:tr h="370840">
                <a:tc>
                  <a:txBody>
                    <a:bodyPr/>
                    <a:lstStyle/>
                    <a:p>
                      <a:r>
                        <a:rPr lang="en-US" dirty="0"/>
                        <a:t>Using calculators</a:t>
                      </a:r>
                    </a:p>
                  </a:txBody>
                  <a:tcPr/>
                </a:tc>
                <a:tc>
                  <a:txBody>
                    <a:bodyPr/>
                    <a:lstStyle/>
                    <a:p>
                      <a:r>
                        <a:rPr lang="en-US" dirty="0"/>
                        <a:t>Use an on-line and/or hand-held calculator</a:t>
                      </a:r>
                    </a:p>
                  </a:txBody>
                  <a:tcPr/>
                </a:tc>
                <a:extLst>
                  <a:ext uri="{0D108BD9-81ED-4DB2-BD59-A6C34878D82A}">
                    <a16:rowId xmlns:a16="http://schemas.microsoft.com/office/drawing/2014/main" val="2894369043"/>
                  </a:ext>
                </a:extLst>
              </a:tr>
            </a:tbl>
          </a:graphicData>
        </a:graphic>
      </p:graphicFrame>
    </p:spTree>
    <p:extLst>
      <p:ext uri="{BB962C8B-B14F-4D97-AF65-F5344CB8AC3E}">
        <p14:creationId xmlns:p14="http://schemas.microsoft.com/office/powerpoint/2010/main" val="252156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02D998-B926-4432-B8A2-F692BA2FACE9}"/>
              </a:ext>
            </a:extLst>
          </p:cNvPr>
          <p:cNvSpPr>
            <a:spLocks noGrp="1"/>
          </p:cNvSpPr>
          <p:nvPr>
            <p:ph type="title"/>
          </p:nvPr>
        </p:nvSpPr>
        <p:spPr/>
        <p:txBody>
          <a:bodyPr>
            <a:normAutofit/>
          </a:bodyPr>
          <a:lstStyle/>
          <a:p>
            <a:pPr algn="ctr"/>
            <a:r>
              <a:rPr lang="en-US" b="1" dirty="0"/>
              <a:t>PRE-TEST</a:t>
            </a:r>
            <a:br>
              <a:rPr lang="en-US" b="1" dirty="0"/>
            </a:br>
            <a:endParaRPr lang="en-US" b="1" dirty="0"/>
          </a:p>
        </p:txBody>
      </p:sp>
      <p:sp>
        <p:nvSpPr>
          <p:cNvPr id="10" name="Content Placeholder 9">
            <a:extLst>
              <a:ext uri="{FF2B5EF4-FFF2-40B4-BE49-F238E27FC236}">
                <a16:creationId xmlns:a16="http://schemas.microsoft.com/office/drawing/2014/main" id="{6C4968E6-F5D8-45F0-BC66-EA7B28618A34}"/>
              </a:ext>
            </a:extLst>
          </p:cNvPr>
          <p:cNvSpPr>
            <a:spLocks noGrp="1"/>
          </p:cNvSpPr>
          <p:nvPr>
            <p:ph idx="1"/>
          </p:nvPr>
        </p:nvSpPr>
        <p:spPr>
          <a:xfrm>
            <a:off x="838200" y="1253331"/>
            <a:ext cx="10515600" cy="4351338"/>
          </a:xfrm>
        </p:spPr>
        <p:txBody>
          <a:bodyPr>
            <a:normAutofit fontScale="92500" lnSpcReduction="20000"/>
          </a:bodyPr>
          <a:lstStyle/>
          <a:p>
            <a:pPr marL="0" indent="0">
              <a:lnSpc>
                <a:spcPct val="150000"/>
              </a:lnSpc>
              <a:spcBef>
                <a:spcPts val="600"/>
              </a:spcBef>
              <a:spcAft>
                <a:spcPts val="1200"/>
              </a:spcAft>
              <a:buNone/>
            </a:pPr>
            <a:r>
              <a:rPr lang="en-US" sz="2800" b="1" dirty="0"/>
              <a:t>On a scale of 1-5 (1 = not at all, 5 = very), how comfortable with and knowledgeable do you feel about each of the following: </a:t>
            </a:r>
            <a:endParaRPr lang="en-US" dirty="0"/>
          </a:p>
          <a:p>
            <a:pPr marL="514350" indent="-514350">
              <a:lnSpc>
                <a:spcPct val="150000"/>
              </a:lnSpc>
              <a:spcBef>
                <a:spcPts val="600"/>
              </a:spcBef>
              <a:spcAft>
                <a:spcPts val="1200"/>
              </a:spcAft>
              <a:buFont typeface="+mj-lt"/>
              <a:buAutoNum type="arabicPeriod"/>
            </a:pPr>
            <a:r>
              <a:rPr lang="en-US" dirty="0"/>
              <a:t>NGSA Test Design</a:t>
            </a:r>
          </a:p>
          <a:p>
            <a:pPr marL="514350" indent="-514350">
              <a:lnSpc>
                <a:spcPct val="150000"/>
              </a:lnSpc>
              <a:spcBef>
                <a:spcPts val="600"/>
              </a:spcBef>
              <a:spcAft>
                <a:spcPts val="1200"/>
              </a:spcAft>
              <a:buFont typeface="+mj-lt"/>
              <a:buAutoNum type="arabicPeriod"/>
            </a:pPr>
            <a:r>
              <a:rPr lang="en-US" dirty="0"/>
              <a:t>Policies and procedures related to NGSA Administration</a:t>
            </a:r>
          </a:p>
          <a:p>
            <a:pPr marL="514350" indent="-514350">
              <a:lnSpc>
                <a:spcPct val="150000"/>
              </a:lnSpc>
              <a:spcBef>
                <a:spcPts val="600"/>
              </a:spcBef>
              <a:spcAft>
                <a:spcPts val="1200"/>
              </a:spcAft>
              <a:buFont typeface="+mj-lt"/>
              <a:buAutoNum type="arabicPeriod"/>
            </a:pPr>
            <a:r>
              <a:rPr lang="en-US" dirty="0"/>
              <a:t>TIDE (Test Information Distribution Engine)</a:t>
            </a:r>
          </a:p>
          <a:p>
            <a:pPr marL="514350" indent="-514350">
              <a:lnSpc>
                <a:spcPct val="150000"/>
              </a:lnSpc>
              <a:spcBef>
                <a:spcPts val="600"/>
              </a:spcBef>
              <a:spcAft>
                <a:spcPts val="1200"/>
              </a:spcAft>
              <a:buFont typeface="+mj-lt"/>
              <a:buAutoNum type="arabicPeriod"/>
            </a:pPr>
            <a:r>
              <a:rPr lang="en-US" dirty="0"/>
              <a:t>TDS (Test Delivery System)</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70C1372-3C31-444C-8B7C-CA864C593402}"/>
              </a:ext>
            </a:extLst>
          </p:cNvPr>
          <p:cNvSpPr>
            <a:spLocks noGrp="1"/>
          </p:cNvSpPr>
          <p:nvPr>
            <p:ph type="sldNum" sz="quarter" idx="12"/>
          </p:nvPr>
        </p:nvSpPr>
        <p:spPr/>
        <p:txBody>
          <a:bodyPr/>
          <a:lstStyle/>
          <a:p>
            <a:fld id="{159949FA-60BF-4E7C-99FA-EA31C7B04F95}" type="slidenum">
              <a:rPr lang="en-US" smtClean="0"/>
              <a:t>6</a:t>
            </a:fld>
            <a:endParaRPr lang="en-US"/>
          </a:p>
        </p:txBody>
      </p:sp>
    </p:spTree>
    <p:extLst>
      <p:ext uri="{BB962C8B-B14F-4D97-AF65-F5344CB8AC3E}">
        <p14:creationId xmlns:p14="http://schemas.microsoft.com/office/powerpoint/2010/main" val="367678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C342-3AEB-4A55-B97F-AF9B81D702B7}"/>
              </a:ext>
            </a:extLst>
          </p:cNvPr>
          <p:cNvSpPr>
            <a:spLocks noGrp="1"/>
          </p:cNvSpPr>
          <p:nvPr>
            <p:ph type="title"/>
          </p:nvPr>
        </p:nvSpPr>
        <p:spPr>
          <a:xfrm>
            <a:off x="838200" y="1448481"/>
            <a:ext cx="10515600" cy="2852737"/>
          </a:xfrm>
        </p:spPr>
        <p:txBody>
          <a:bodyPr/>
          <a:lstStyle/>
          <a:p>
            <a:pPr algn="ctr"/>
            <a:r>
              <a:rPr lang="en-US" b="1" dirty="0"/>
              <a:t>Test Delivery System (TDS)</a:t>
            </a:r>
            <a:br>
              <a:rPr lang="en-US" b="1" dirty="0"/>
            </a:br>
            <a:r>
              <a:rPr lang="en-US" b="1" dirty="0"/>
              <a:t>Test Administrator Interface</a:t>
            </a:r>
            <a:br>
              <a:rPr lang="en-US" b="1" dirty="0"/>
            </a:br>
            <a:r>
              <a:rPr lang="en-US" b="1" dirty="0"/>
              <a:t>Overview and Practice Session</a:t>
            </a:r>
          </a:p>
        </p:txBody>
      </p:sp>
      <p:sp>
        <p:nvSpPr>
          <p:cNvPr id="3" name="Slide Number Placeholder 2">
            <a:extLst>
              <a:ext uri="{FF2B5EF4-FFF2-40B4-BE49-F238E27FC236}">
                <a16:creationId xmlns:a16="http://schemas.microsoft.com/office/drawing/2014/main" id="{7B77CB18-0B39-483B-8FD7-673B6DCD993F}"/>
              </a:ext>
            </a:extLst>
          </p:cNvPr>
          <p:cNvSpPr>
            <a:spLocks noGrp="1"/>
          </p:cNvSpPr>
          <p:nvPr>
            <p:ph type="sldNum" sz="quarter" idx="12"/>
          </p:nvPr>
        </p:nvSpPr>
        <p:spPr/>
        <p:txBody>
          <a:bodyPr/>
          <a:lstStyle/>
          <a:p>
            <a:fld id="{159949FA-60BF-4E7C-99FA-EA31C7B04F95}" type="slidenum">
              <a:rPr lang="en-US" smtClean="0"/>
              <a:t>60</a:t>
            </a:fld>
            <a:endParaRPr lang="en-US"/>
          </a:p>
        </p:txBody>
      </p:sp>
    </p:spTree>
    <p:extLst>
      <p:ext uri="{BB962C8B-B14F-4D97-AF65-F5344CB8AC3E}">
        <p14:creationId xmlns:p14="http://schemas.microsoft.com/office/powerpoint/2010/main" val="3187410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EC42F5-D3EE-5D00-6A48-4C35D26AF091}"/>
              </a:ext>
            </a:extLst>
          </p:cNvPr>
          <p:cNvSpPr>
            <a:spLocks noGrp="1"/>
          </p:cNvSpPr>
          <p:nvPr>
            <p:ph type="title"/>
          </p:nvPr>
        </p:nvSpPr>
        <p:spPr/>
        <p:txBody>
          <a:bodyPr>
            <a:normAutofit/>
          </a:bodyPr>
          <a:lstStyle/>
          <a:p>
            <a:r>
              <a:rPr lang="en-US" b="1" dirty="0"/>
              <a:t>Overview of Test Administration Process</a:t>
            </a:r>
          </a:p>
        </p:txBody>
      </p:sp>
      <p:sp>
        <p:nvSpPr>
          <p:cNvPr id="6" name="Content Placeholder 5">
            <a:extLst>
              <a:ext uri="{FF2B5EF4-FFF2-40B4-BE49-F238E27FC236}">
                <a16:creationId xmlns:a16="http://schemas.microsoft.com/office/drawing/2014/main" id="{5C21B658-7F3E-6854-F2EA-56428E5E8618}"/>
              </a:ext>
            </a:extLst>
          </p:cNvPr>
          <p:cNvSpPr>
            <a:spLocks noGrp="1"/>
          </p:cNvSpPr>
          <p:nvPr>
            <p:ph idx="1"/>
          </p:nvPr>
        </p:nvSpPr>
        <p:spPr/>
        <p:txBody>
          <a:bodyPr>
            <a:noAutofit/>
          </a:bodyPr>
          <a:lstStyle/>
          <a:p>
            <a:pPr marL="342900" indent="-342900">
              <a:buFont typeface="+mj-lt"/>
              <a:buAutoNum type="arabicPeriod"/>
            </a:pPr>
            <a:r>
              <a:rPr lang="en-US" sz="2400" dirty="0">
                <a:effectLst/>
                <a:latin typeface="Segoe UI" panose="020B0502040204020203" pitchFamily="34" charset="0"/>
              </a:rPr>
              <a:t>TA readies the room for testing by covering all science-related content, posting the Do Not Disturb sign on the door, and double-checking that they have all of the necessary testing tickets. </a:t>
            </a:r>
            <a:endParaRPr lang="en-US" sz="2400" dirty="0">
              <a:latin typeface="Segoe UI" panose="020B0502040204020203" pitchFamily="34" charset="0"/>
            </a:endParaRPr>
          </a:p>
          <a:p>
            <a:pPr marL="342900" indent="-342900">
              <a:buFont typeface="+mj-lt"/>
              <a:buAutoNum type="arabicPeriod"/>
            </a:pPr>
            <a:r>
              <a:rPr lang="en-US" sz="2400" dirty="0">
                <a:effectLst/>
                <a:latin typeface="Segoe UI" panose="020B0502040204020203" pitchFamily="34" charset="0"/>
              </a:rPr>
              <a:t>The TA collects all cell phones and electronic devices as they admit students to the testing room.</a:t>
            </a:r>
          </a:p>
          <a:p>
            <a:pPr marL="342900" indent="-342900">
              <a:buFont typeface="+mj-lt"/>
              <a:buAutoNum type="arabicPeriod"/>
            </a:pPr>
            <a:r>
              <a:rPr lang="en-US" sz="2400" dirty="0">
                <a:effectLst/>
                <a:latin typeface="Segoe UI" panose="020B0502040204020203" pitchFamily="34" charset="0"/>
              </a:rPr>
              <a:t>The TA distributes all testing tickets and scratch paper, and any other testing materials to the test coordinator.</a:t>
            </a:r>
            <a:endParaRPr lang="en-US" sz="2400" dirty="0">
              <a:latin typeface="Segoe UI" panose="020B0502040204020203" pitchFamily="34" charset="0"/>
            </a:endParaRPr>
          </a:p>
          <a:p>
            <a:pPr marL="342900" indent="-342900">
              <a:buFont typeface="+mj-lt"/>
              <a:buAutoNum type="arabicPeriod"/>
            </a:pPr>
            <a:r>
              <a:rPr lang="en-US" sz="2400" dirty="0">
                <a:effectLst/>
                <a:latin typeface="Segoe UI" panose="020B0502040204020203" pitchFamily="34" charset="0"/>
              </a:rPr>
              <a:t>The TA ensures that all student testing devices are open and turned on.</a:t>
            </a:r>
            <a:endParaRPr lang="en-US" sz="2400" dirty="0">
              <a:latin typeface="Segoe UI" panose="020B0502040204020203" pitchFamily="34" charset="0"/>
            </a:endParaRPr>
          </a:p>
          <a:p>
            <a:pPr marL="342900" indent="-342900">
              <a:buFont typeface="+mj-lt"/>
              <a:buAutoNum type="arabicPeriod"/>
            </a:pPr>
            <a:r>
              <a:rPr lang="en-US" sz="2400" dirty="0">
                <a:effectLst/>
                <a:latin typeface="Segoe UI" panose="020B0502040204020203" pitchFamily="34" charset="0"/>
              </a:rPr>
              <a:t>The TA begins to read the test script verbatim.</a:t>
            </a:r>
            <a:endParaRPr lang="en-US" sz="2400" dirty="0">
              <a:latin typeface="Segoe UI" panose="020B0502040204020203" pitchFamily="34" charset="0"/>
            </a:endParaRPr>
          </a:p>
        </p:txBody>
      </p:sp>
      <p:sp>
        <p:nvSpPr>
          <p:cNvPr id="4" name="Slide Number Placeholder 3">
            <a:extLst>
              <a:ext uri="{FF2B5EF4-FFF2-40B4-BE49-F238E27FC236}">
                <a16:creationId xmlns:a16="http://schemas.microsoft.com/office/drawing/2014/main" id="{0049A40C-4205-2D17-DED4-2D7F752F2F8D}"/>
              </a:ext>
            </a:extLst>
          </p:cNvPr>
          <p:cNvSpPr>
            <a:spLocks noGrp="1"/>
          </p:cNvSpPr>
          <p:nvPr>
            <p:ph type="sldNum" sz="quarter" idx="12"/>
          </p:nvPr>
        </p:nvSpPr>
        <p:spPr/>
        <p:txBody>
          <a:bodyPr/>
          <a:lstStyle/>
          <a:p>
            <a:fld id="{159949FA-60BF-4E7C-99FA-EA31C7B04F95}" type="slidenum">
              <a:rPr lang="en-US" smtClean="0"/>
              <a:t>61</a:t>
            </a:fld>
            <a:endParaRPr lang="en-US"/>
          </a:p>
        </p:txBody>
      </p:sp>
    </p:spTree>
    <p:extLst>
      <p:ext uri="{BB962C8B-B14F-4D97-AF65-F5344CB8AC3E}">
        <p14:creationId xmlns:p14="http://schemas.microsoft.com/office/powerpoint/2010/main" val="3034586742"/>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5A03-874D-2453-12A6-513B991522C0}"/>
              </a:ext>
            </a:extLst>
          </p:cNvPr>
          <p:cNvSpPr>
            <a:spLocks noGrp="1"/>
          </p:cNvSpPr>
          <p:nvPr>
            <p:ph type="title"/>
          </p:nvPr>
        </p:nvSpPr>
        <p:spPr>
          <a:xfrm>
            <a:off x="424542" y="365125"/>
            <a:ext cx="11375571" cy="1325563"/>
          </a:xfrm>
        </p:spPr>
        <p:txBody>
          <a:bodyPr>
            <a:normAutofit/>
          </a:bodyPr>
          <a:lstStyle/>
          <a:p>
            <a:r>
              <a:rPr lang="en-US" b="1" dirty="0"/>
              <a:t>Overview of Test Administration Process (cont’d.)</a:t>
            </a:r>
            <a:endParaRPr lang="en-US" dirty="0"/>
          </a:p>
        </p:txBody>
      </p:sp>
      <p:sp>
        <p:nvSpPr>
          <p:cNvPr id="3" name="Content Placeholder 2">
            <a:extLst>
              <a:ext uri="{FF2B5EF4-FFF2-40B4-BE49-F238E27FC236}">
                <a16:creationId xmlns:a16="http://schemas.microsoft.com/office/drawing/2014/main" id="{E3E73C8A-666F-9159-20FE-A5A0626ACAA6}"/>
              </a:ext>
            </a:extLst>
          </p:cNvPr>
          <p:cNvSpPr>
            <a:spLocks noGrp="1"/>
          </p:cNvSpPr>
          <p:nvPr>
            <p:ph idx="1"/>
          </p:nvPr>
        </p:nvSpPr>
        <p:spPr/>
        <p:txBody>
          <a:bodyPr>
            <a:normAutofit fontScale="85000" lnSpcReduction="20000"/>
          </a:bodyPr>
          <a:lstStyle/>
          <a:p>
            <a:pPr marL="514350" indent="-514350">
              <a:lnSpc>
                <a:spcPct val="110000"/>
              </a:lnSpc>
              <a:buFont typeface="+mj-lt"/>
              <a:buAutoNum type="arabicPeriod" startAt="6"/>
            </a:pPr>
            <a:r>
              <a:rPr lang="en-US" sz="2600" dirty="0">
                <a:latin typeface="Segoe UI" panose="020B0502040204020203" pitchFamily="34" charset="0"/>
              </a:rPr>
              <a:t>The TA admits students into the testing session and starts timing the test session.</a:t>
            </a:r>
          </a:p>
          <a:p>
            <a:pPr marL="514350" indent="-514350">
              <a:lnSpc>
                <a:spcPct val="110000"/>
              </a:lnSpc>
              <a:buFont typeface="+mj-lt"/>
              <a:buAutoNum type="arabicPeriod" startAt="6"/>
            </a:pPr>
            <a:r>
              <a:rPr lang="en-US" sz="2600" dirty="0">
                <a:latin typeface="Segoe UI" panose="020B0502040204020203" pitchFamily="34" charset="0"/>
              </a:rPr>
              <a:t>The TA actively monitors the students as they test, answers any questions about their technology or navigating the Student Interface, and dismissing students for restroom breaks.</a:t>
            </a:r>
          </a:p>
          <a:p>
            <a:pPr marL="514350" indent="-514350">
              <a:lnSpc>
                <a:spcPct val="110000"/>
              </a:lnSpc>
              <a:buFont typeface="+mj-lt"/>
              <a:buAutoNum type="arabicPeriod" startAt="6"/>
            </a:pPr>
            <a:r>
              <a:rPr lang="en-US" sz="2600" dirty="0">
                <a:latin typeface="Segoe UI" panose="020B0502040204020203" pitchFamily="34" charset="0"/>
              </a:rPr>
              <a:t>At the end of the test session, the TA collects the test tickets and scratch paper, and prepares to move any students who have not completed testing to a Test Completion Room.</a:t>
            </a:r>
          </a:p>
          <a:p>
            <a:pPr marL="514350" indent="-514350">
              <a:lnSpc>
                <a:spcPct val="110000"/>
              </a:lnSpc>
              <a:buFont typeface="+mj-lt"/>
              <a:buAutoNum type="arabicPeriod" startAt="6"/>
            </a:pPr>
            <a:r>
              <a:rPr lang="en-US" sz="2600" dirty="0">
                <a:latin typeface="Segoe UI" panose="020B0502040204020203" pitchFamily="34" charset="0"/>
              </a:rPr>
              <a:t>The TA dismisses students who have submitted their tests and escorts any other students to the Test Completion Room.</a:t>
            </a:r>
          </a:p>
          <a:p>
            <a:pPr marL="514350" indent="-514350">
              <a:lnSpc>
                <a:spcPct val="110000"/>
              </a:lnSpc>
              <a:buFont typeface="+mj-lt"/>
              <a:buAutoNum type="arabicPeriod" startAt="6"/>
            </a:pPr>
            <a:r>
              <a:rPr lang="en-US" sz="2600" dirty="0">
                <a:latin typeface="Segoe UI" panose="020B0502040204020203" pitchFamily="34" charset="0"/>
              </a:rPr>
              <a:t>The TA returns all testing tickets and scratch paper, and any other testing materials to the test coordinator.</a:t>
            </a:r>
          </a:p>
          <a:p>
            <a:endParaRPr lang="en-US" dirty="0"/>
          </a:p>
        </p:txBody>
      </p:sp>
      <p:sp>
        <p:nvSpPr>
          <p:cNvPr id="4" name="Slide Number Placeholder 3">
            <a:extLst>
              <a:ext uri="{FF2B5EF4-FFF2-40B4-BE49-F238E27FC236}">
                <a16:creationId xmlns:a16="http://schemas.microsoft.com/office/drawing/2014/main" id="{88BB0645-9839-7289-4473-3781FC361245}"/>
              </a:ext>
            </a:extLst>
          </p:cNvPr>
          <p:cNvSpPr>
            <a:spLocks noGrp="1"/>
          </p:cNvSpPr>
          <p:nvPr>
            <p:ph type="sldNum" sz="quarter" idx="12"/>
          </p:nvPr>
        </p:nvSpPr>
        <p:spPr/>
        <p:txBody>
          <a:bodyPr/>
          <a:lstStyle/>
          <a:p>
            <a:fld id="{159949FA-60BF-4E7C-99FA-EA31C7B04F95}" type="slidenum">
              <a:rPr lang="en-US" smtClean="0"/>
              <a:t>62</a:t>
            </a:fld>
            <a:endParaRPr lang="en-US"/>
          </a:p>
        </p:txBody>
      </p:sp>
    </p:spTree>
    <p:extLst>
      <p:ext uri="{BB962C8B-B14F-4D97-AF65-F5344CB8AC3E}">
        <p14:creationId xmlns:p14="http://schemas.microsoft.com/office/powerpoint/2010/main" val="1671870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45D2-2AA9-43AB-A712-A5702CA8BF30}"/>
              </a:ext>
            </a:extLst>
          </p:cNvPr>
          <p:cNvSpPr>
            <a:spLocks noGrp="1"/>
          </p:cNvSpPr>
          <p:nvPr>
            <p:ph type="title"/>
          </p:nvPr>
        </p:nvSpPr>
        <p:spPr>
          <a:xfrm>
            <a:off x="620485" y="136525"/>
            <a:ext cx="10951029" cy="1013290"/>
          </a:xfrm>
        </p:spPr>
        <p:txBody>
          <a:bodyPr>
            <a:noAutofit/>
          </a:bodyPr>
          <a:lstStyle/>
          <a:p>
            <a:r>
              <a:rPr lang="en-US" b="1" dirty="0"/>
              <a:t>Logging Into the Test Administrator (TA) Interface</a:t>
            </a:r>
          </a:p>
        </p:txBody>
      </p:sp>
      <p:sp>
        <p:nvSpPr>
          <p:cNvPr id="3" name="Content Placeholder 2">
            <a:extLst>
              <a:ext uri="{FF2B5EF4-FFF2-40B4-BE49-F238E27FC236}">
                <a16:creationId xmlns:a16="http://schemas.microsoft.com/office/drawing/2014/main" id="{4917070C-C079-4F0F-830A-1BB415C7A55A}"/>
              </a:ext>
            </a:extLst>
          </p:cNvPr>
          <p:cNvSpPr>
            <a:spLocks noGrp="1"/>
          </p:cNvSpPr>
          <p:nvPr>
            <p:ph idx="1"/>
          </p:nvPr>
        </p:nvSpPr>
        <p:spPr>
          <a:xfrm>
            <a:off x="838199" y="1253330"/>
            <a:ext cx="9923411" cy="4635163"/>
          </a:xfrm>
        </p:spPr>
        <p:txBody>
          <a:bodyPr/>
          <a:lstStyle/>
          <a:p>
            <a:pPr marL="457200" indent="-457200">
              <a:buFont typeface="+mj-lt"/>
              <a:buAutoNum type="arabicPeriod"/>
            </a:pPr>
            <a:r>
              <a:rPr lang="en-US" sz="2400" dirty="0">
                <a:hlinkClick r:id="rId3"/>
              </a:rPr>
              <a:t>Go to the RI NGSA Portal</a:t>
            </a:r>
            <a:r>
              <a:rPr lang="en-US" sz="2400" dirty="0"/>
              <a:t>: https://ri.portal.cambiumast.com/</a:t>
            </a:r>
            <a:endParaRPr lang="en-US" b="0" i="0" u="none" strike="noStrike" baseline="0" dirty="0">
              <a:solidFill>
                <a:srgbClr val="000000"/>
              </a:solidFill>
              <a:latin typeface="Calibri" panose="020F0502020204030204" pitchFamily="34" charset="0"/>
            </a:endParaRPr>
          </a:p>
          <a:p>
            <a:pPr marL="457200" indent="-457200">
              <a:buFont typeface="+mj-lt"/>
              <a:buAutoNum type="arabicPeriod"/>
            </a:pPr>
            <a:r>
              <a:rPr lang="en-US" sz="2400" b="0" i="0" u="none" strike="noStrike" baseline="0" dirty="0">
                <a:solidFill>
                  <a:srgbClr val="000000"/>
                </a:solidFill>
                <a:latin typeface="Calibri" panose="020F0502020204030204" pitchFamily="34" charset="0"/>
              </a:rPr>
              <a:t>Select the </a:t>
            </a:r>
            <a:r>
              <a:rPr lang="en-US" sz="2400" b="1" i="0" u="none" strike="noStrike" baseline="0" dirty="0">
                <a:solidFill>
                  <a:srgbClr val="000000"/>
                </a:solidFill>
                <a:latin typeface="Calibri" panose="020F0502020204030204" pitchFamily="34" charset="0"/>
              </a:rPr>
              <a:t>Administrators </a:t>
            </a:r>
            <a:r>
              <a:rPr lang="en-US" sz="2400" b="0" i="0" u="none" strike="noStrike" baseline="0" dirty="0">
                <a:solidFill>
                  <a:srgbClr val="000000"/>
                </a:solidFill>
                <a:latin typeface="Calibri" panose="020F0502020204030204" pitchFamily="34" charset="0"/>
              </a:rPr>
              <a:t>or </a:t>
            </a:r>
            <a:r>
              <a:rPr lang="en-US" sz="2400" b="1" i="0" u="none" strike="noStrike" baseline="0" dirty="0">
                <a:solidFill>
                  <a:srgbClr val="000000"/>
                </a:solidFill>
                <a:latin typeface="Calibri" panose="020F0502020204030204" pitchFamily="34" charset="0"/>
              </a:rPr>
              <a:t>Teachers </a:t>
            </a:r>
            <a:r>
              <a:rPr lang="en-US" sz="2400" b="0" i="0" u="none" strike="noStrike" baseline="0" dirty="0">
                <a:solidFill>
                  <a:srgbClr val="000000"/>
                </a:solidFill>
                <a:latin typeface="Calibri" panose="020F0502020204030204" pitchFamily="34" charset="0"/>
              </a:rPr>
              <a:t>user card based on your user role. </a:t>
            </a:r>
          </a:p>
          <a:p>
            <a:pPr marL="457200" indent="-457200">
              <a:buFont typeface="+mj-lt"/>
              <a:buAutoNum type="arabicPeriod"/>
            </a:pPr>
            <a:r>
              <a:rPr lang="en-US" sz="2400" b="0" i="0" u="none" strike="noStrike" baseline="0" dirty="0">
                <a:solidFill>
                  <a:srgbClr val="000000"/>
                </a:solidFill>
                <a:latin typeface="Calibri" panose="020F0502020204030204" pitchFamily="34" charset="0"/>
              </a:rPr>
              <a:t>From the user page select the </a:t>
            </a:r>
            <a:r>
              <a:rPr lang="en-US" sz="2400" b="1" i="0" u="none" strike="noStrike" baseline="0" dirty="0">
                <a:solidFill>
                  <a:srgbClr val="000000"/>
                </a:solidFill>
                <a:latin typeface="Calibri" panose="020F0502020204030204" pitchFamily="34" charset="0"/>
              </a:rPr>
              <a:t>TDS </a:t>
            </a:r>
            <a:r>
              <a:rPr lang="en-US" sz="2400" b="0" i="0" u="none" strike="noStrike" baseline="0" dirty="0">
                <a:solidFill>
                  <a:srgbClr val="000000"/>
                </a:solidFill>
                <a:latin typeface="Calibri" panose="020F0502020204030204" pitchFamily="34" charset="0"/>
              </a:rPr>
              <a:t>card. Log in using the same credentials you used to access TIDE. </a:t>
            </a:r>
            <a:endParaRPr lang="en-US" dirty="0"/>
          </a:p>
        </p:txBody>
      </p:sp>
      <p:sp>
        <p:nvSpPr>
          <p:cNvPr id="4" name="Slide Number Placeholder 3">
            <a:extLst>
              <a:ext uri="{FF2B5EF4-FFF2-40B4-BE49-F238E27FC236}">
                <a16:creationId xmlns:a16="http://schemas.microsoft.com/office/drawing/2014/main" id="{03268EFD-A1AB-4FE5-8E42-21814E16F5FC}"/>
              </a:ext>
            </a:extLst>
          </p:cNvPr>
          <p:cNvSpPr>
            <a:spLocks noGrp="1"/>
          </p:cNvSpPr>
          <p:nvPr>
            <p:ph type="sldNum" sz="quarter" idx="12"/>
          </p:nvPr>
        </p:nvSpPr>
        <p:spPr/>
        <p:txBody>
          <a:bodyPr/>
          <a:lstStyle/>
          <a:p>
            <a:fld id="{159949FA-60BF-4E7C-99FA-EA31C7B04F95}" type="slidenum">
              <a:rPr lang="en-US" smtClean="0"/>
              <a:t>63</a:t>
            </a:fld>
            <a:endParaRPr lang="en-US"/>
          </a:p>
        </p:txBody>
      </p:sp>
      <p:pic>
        <p:nvPicPr>
          <p:cNvPr id="6" name="Picture 5">
            <a:extLst>
              <a:ext uri="{FF2B5EF4-FFF2-40B4-BE49-F238E27FC236}">
                <a16:creationId xmlns:a16="http://schemas.microsoft.com/office/drawing/2014/main" id="{25FE0B45-1C5F-4A15-AD2A-8FD453E38F79}"/>
              </a:ext>
            </a:extLst>
          </p:cNvPr>
          <p:cNvPicPr>
            <a:picLocks noChangeAspect="1"/>
          </p:cNvPicPr>
          <p:nvPr/>
        </p:nvPicPr>
        <p:blipFill>
          <a:blip r:embed="rId4"/>
          <a:stretch>
            <a:fillRect/>
          </a:stretch>
        </p:blipFill>
        <p:spPr>
          <a:xfrm>
            <a:off x="1430389" y="3206248"/>
            <a:ext cx="3939897" cy="2682246"/>
          </a:xfrm>
          <a:prstGeom prst="rect">
            <a:avLst/>
          </a:prstGeom>
        </p:spPr>
      </p:pic>
      <p:pic>
        <p:nvPicPr>
          <p:cNvPr id="7" name="Picture 6">
            <a:extLst>
              <a:ext uri="{FF2B5EF4-FFF2-40B4-BE49-F238E27FC236}">
                <a16:creationId xmlns:a16="http://schemas.microsoft.com/office/drawing/2014/main" id="{E33076EE-180E-4CE7-897C-EB31E4AEAB17}"/>
              </a:ext>
            </a:extLst>
          </p:cNvPr>
          <p:cNvPicPr>
            <a:picLocks noChangeAspect="1"/>
          </p:cNvPicPr>
          <p:nvPr/>
        </p:nvPicPr>
        <p:blipFill>
          <a:blip r:embed="rId5"/>
          <a:stretch>
            <a:fillRect/>
          </a:stretch>
        </p:blipFill>
        <p:spPr>
          <a:xfrm>
            <a:off x="7508843" y="3237072"/>
            <a:ext cx="2834886" cy="2743438"/>
          </a:xfrm>
          <a:prstGeom prst="rect">
            <a:avLst/>
          </a:prstGeom>
        </p:spPr>
      </p:pic>
      <p:sp>
        <p:nvSpPr>
          <p:cNvPr id="9" name="TextBox 8">
            <a:extLst>
              <a:ext uri="{FF2B5EF4-FFF2-40B4-BE49-F238E27FC236}">
                <a16:creationId xmlns:a16="http://schemas.microsoft.com/office/drawing/2014/main" id="{45968B0F-2525-40BA-B27E-C1A59B4F11B1}"/>
              </a:ext>
            </a:extLst>
          </p:cNvPr>
          <p:cNvSpPr txBox="1"/>
          <p:nvPr/>
        </p:nvSpPr>
        <p:spPr>
          <a:xfrm>
            <a:off x="2162629" y="6044070"/>
            <a:ext cx="8669494" cy="584775"/>
          </a:xfrm>
          <a:prstGeom prst="rect">
            <a:avLst/>
          </a:prstGeom>
          <a:noFill/>
        </p:spPr>
        <p:txBody>
          <a:bodyPr wrap="square" rtlCol="0">
            <a:spAutoFit/>
          </a:bodyPr>
          <a:lstStyle/>
          <a:p>
            <a:r>
              <a:rPr lang="en-US" sz="1600" i="1" dirty="0"/>
              <a:t>*The state testing window does not open until May 1</a:t>
            </a:r>
            <a:r>
              <a:rPr lang="en-US" sz="1600" i="1" baseline="30000" dirty="0"/>
              <a:t>st</a:t>
            </a:r>
            <a:r>
              <a:rPr lang="en-US" sz="1600" i="1" dirty="0"/>
              <a:t>. Unless your district uses NGSS Interims, you will not be able to proceed with creating a test session until then. </a:t>
            </a:r>
          </a:p>
        </p:txBody>
      </p:sp>
    </p:spTree>
    <p:extLst>
      <p:ext uri="{BB962C8B-B14F-4D97-AF65-F5344CB8AC3E}">
        <p14:creationId xmlns:p14="http://schemas.microsoft.com/office/powerpoint/2010/main" val="3418172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F8B2-5CB4-4130-ABE8-CC2DFCB054C2}"/>
              </a:ext>
            </a:extLst>
          </p:cNvPr>
          <p:cNvSpPr>
            <a:spLocks noGrp="1"/>
          </p:cNvSpPr>
          <p:nvPr>
            <p:ph type="title"/>
          </p:nvPr>
        </p:nvSpPr>
        <p:spPr>
          <a:xfrm>
            <a:off x="478972" y="16782"/>
            <a:ext cx="10515600" cy="1325563"/>
          </a:xfrm>
        </p:spPr>
        <p:txBody>
          <a:bodyPr>
            <a:normAutofit/>
          </a:bodyPr>
          <a:lstStyle/>
          <a:p>
            <a:r>
              <a:rPr lang="en-US" b="1" dirty="0"/>
              <a:t>Starting a Test Session</a:t>
            </a:r>
          </a:p>
        </p:txBody>
      </p:sp>
      <p:sp>
        <p:nvSpPr>
          <p:cNvPr id="3" name="Content Placeholder 2">
            <a:extLst>
              <a:ext uri="{FF2B5EF4-FFF2-40B4-BE49-F238E27FC236}">
                <a16:creationId xmlns:a16="http://schemas.microsoft.com/office/drawing/2014/main" id="{538674F8-E0FC-41D1-84AA-653AD19C36C2}"/>
              </a:ext>
            </a:extLst>
          </p:cNvPr>
          <p:cNvSpPr>
            <a:spLocks noGrp="1"/>
          </p:cNvSpPr>
          <p:nvPr>
            <p:ph idx="1"/>
          </p:nvPr>
        </p:nvSpPr>
        <p:spPr>
          <a:xfrm>
            <a:off x="344714" y="1102906"/>
            <a:ext cx="10515600" cy="4351338"/>
          </a:xfrm>
        </p:spPr>
        <p:txBody>
          <a:bodyPr>
            <a:normAutofit/>
          </a:bodyPr>
          <a:lstStyle/>
          <a:p>
            <a:pPr marL="457200" indent="-457200">
              <a:buFont typeface="+mj-lt"/>
              <a:buAutoNum type="arabicPeriod"/>
            </a:pPr>
            <a:r>
              <a:rPr lang="en-US" sz="2000" b="0" i="0" u="none" strike="noStrike" baseline="0" dirty="0">
                <a:solidFill>
                  <a:srgbClr val="000000"/>
                </a:solidFill>
                <a:latin typeface="Calibri" panose="020F0502020204030204" pitchFamily="34" charset="0"/>
              </a:rPr>
              <a:t>Select a Test Family and click “Start Session”</a:t>
            </a:r>
            <a:endParaRPr lang="en-US" sz="2000" dirty="0">
              <a:solidFill>
                <a:srgbClr val="000000"/>
              </a:solidFill>
              <a:latin typeface="Calibri" panose="020F0502020204030204" pitchFamily="34" charset="0"/>
            </a:endParaRPr>
          </a:p>
          <a:p>
            <a:pPr marL="0" indent="0">
              <a:buNone/>
            </a:pPr>
            <a:r>
              <a:rPr lang="en-US" sz="2000" b="1" i="0" u="none" strike="noStrike" baseline="0" dirty="0">
                <a:solidFill>
                  <a:srgbClr val="000000"/>
                </a:solidFill>
                <a:latin typeface="Calibri" panose="020F0502020204030204" pitchFamily="34" charset="0"/>
              </a:rPr>
              <a:t>For Summative Assessments</a:t>
            </a:r>
          </a:p>
          <a:p>
            <a:r>
              <a:rPr lang="en-US" sz="2000" dirty="0">
                <a:solidFill>
                  <a:srgbClr val="000000"/>
                </a:solidFill>
                <a:latin typeface="Calibri" panose="020F0502020204030204" pitchFamily="34" charset="0"/>
              </a:rPr>
              <a:t>For Summative Assessments, there will be expandable check boxes. Test administrators will select either Session 1 or Session 2, depending on the testing schedule.</a:t>
            </a:r>
          </a:p>
        </p:txBody>
      </p:sp>
      <p:sp>
        <p:nvSpPr>
          <p:cNvPr id="4" name="Slide Number Placeholder 3">
            <a:extLst>
              <a:ext uri="{FF2B5EF4-FFF2-40B4-BE49-F238E27FC236}">
                <a16:creationId xmlns:a16="http://schemas.microsoft.com/office/drawing/2014/main" id="{3DCE463F-437C-4358-9E38-9DE881E42B1D}"/>
              </a:ext>
            </a:extLst>
          </p:cNvPr>
          <p:cNvSpPr>
            <a:spLocks noGrp="1"/>
          </p:cNvSpPr>
          <p:nvPr>
            <p:ph type="sldNum" sz="quarter" idx="12"/>
          </p:nvPr>
        </p:nvSpPr>
        <p:spPr/>
        <p:txBody>
          <a:bodyPr/>
          <a:lstStyle/>
          <a:p>
            <a:fld id="{159949FA-60BF-4E7C-99FA-EA31C7B04F95}" type="slidenum">
              <a:rPr lang="en-US" smtClean="0"/>
              <a:t>64</a:t>
            </a:fld>
            <a:endParaRPr lang="en-US"/>
          </a:p>
        </p:txBody>
      </p:sp>
      <p:sp>
        <p:nvSpPr>
          <p:cNvPr id="8" name="TextBox 7">
            <a:extLst>
              <a:ext uri="{FF2B5EF4-FFF2-40B4-BE49-F238E27FC236}">
                <a16:creationId xmlns:a16="http://schemas.microsoft.com/office/drawing/2014/main" id="{6D078E86-22BB-4FB0-9FF0-0E590981E94A}"/>
              </a:ext>
            </a:extLst>
          </p:cNvPr>
          <p:cNvSpPr txBox="1"/>
          <p:nvPr/>
        </p:nvSpPr>
        <p:spPr>
          <a:xfrm>
            <a:off x="-265087" y="2606168"/>
            <a:ext cx="1963057" cy="369332"/>
          </a:xfrm>
          <a:prstGeom prst="rect">
            <a:avLst/>
          </a:prstGeom>
          <a:noFill/>
        </p:spPr>
        <p:txBody>
          <a:bodyPr wrap="square" rtlCol="0">
            <a:spAutoFit/>
          </a:bodyPr>
          <a:lstStyle/>
          <a:p>
            <a:pPr algn="r"/>
            <a:r>
              <a:rPr lang="en-US" b="1" dirty="0"/>
              <a:t>Example:</a:t>
            </a:r>
          </a:p>
        </p:txBody>
      </p:sp>
      <p:pic>
        <p:nvPicPr>
          <p:cNvPr id="6" name="Picture 5">
            <a:extLst>
              <a:ext uri="{FF2B5EF4-FFF2-40B4-BE49-F238E27FC236}">
                <a16:creationId xmlns:a16="http://schemas.microsoft.com/office/drawing/2014/main" id="{95C990DD-B39E-50F2-99E5-75FADB01E29F}"/>
              </a:ext>
            </a:extLst>
          </p:cNvPr>
          <p:cNvPicPr>
            <a:picLocks noChangeAspect="1"/>
          </p:cNvPicPr>
          <p:nvPr/>
        </p:nvPicPr>
        <p:blipFill>
          <a:blip r:embed="rId3"/>
          <a:stretch>
            <a:fillRect/>
          </a:stretch>
        </p:blipFill>
        <p:spPr>
          <a:xfrm>
            <a:off x="2289917" y="2790834"/>
            <a:ext cx="8570397" cy="3334925"/>
          </a:xfrm>
          <a:prstGeom prst="rect">
            <a:avLst/>
          </a:prstGeom>
        </p:spPr>
      </p:pic>
    </p:spTree>
    <p:extLst>
      <p:ext uri="{BB962C8B-B14F-4D97-AF65-F5344CB8AC3E}">
        <p14:creationId xmlns:p14="http://schemas.microsoft.com/office/powerpoint/2010/main" val="2069416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F8B2-5CB4-4130-ABE8-CC2DFCB054C2}"/>
              </a:ext>
            </a:extLst>
          </p:cNvPr>
          <p:cNvSpPr>
            <a:spLocks noGrp="1"/>
          </p:cNvSpPr>
          <p:nvPr>
            <p:ph type="title"/>
          </p:nvPr>
        </p:nvSpPr>
        <p:spPr>
          <a:xfrm>
            <a:off x="224969" y="61981"/>
            <a:ext cx="10515600" cy="1325563"/>
          </a:xfrm>
        </p:spPr>
        <p:txBody>
          <a:bodyPr/>
          <a:lstStyle/>
          <a:p>
            <a:r>
              <a:rPr lang="en-US" b="1" dirty="0"/>
              <a:t>TA Screen and Session ID</a:t>
            </a:r>
          </a:p>
        </p:txBody>
      </p:sp>
      <p:sp>
        <p:nvSpPr>
          <p:cNvPr id="4" name="Slide Number Placeholder 3">
            <a:extLst>
              <a:ext uri="{FF2B5EF4-FFF2-40B4-BE49-F238E27FC236}">
                <a16:creationId xmlns:a16="http://schemas.microsoft.com/office/drawing/2014/main" id="{3DCE463F-437C-4358-9E38-9DE881E42B1D}"/>
              </a:ext>
            </a:extLst>
          </p:cNvPr>
          <p:cNvSpPr>
            <a:spLocks noGrp="1"/>
          </p:cNvSpPr>
          <p:nvPr>
            <p:ph type="sldNum" sz="quarter" idx="12"/>
          </p:nvPr>
        </p:nvSpPr>
        <p:spPr/>
        <p:txBody>
          <a:bodyPr/>
          <a:lstStyle/>
          <a:p>
            <a:fld id="{159949FA-60BF-4E7C-99FA-EA31C7B04F95}" type="slidenum">
              <a:rPr lang="en-US" smtClean="0"/>
              <a:t>65</a:t>
            </a:fld>
            <a:endParaRPr lang="en-US"/>
          </a:p>
        </p:txBody>
      </p:sp>
      <p:pic>
        <p:nvPicPr>
          <p:cNvPr id="9" name="Picture 8">
            <a:extLst>
              <a:ext uri="{FF2B5EF4-FFF2-40B4-BE49-F238E27FC236}">
                <a16:creationId xmlns:a16="http://schemas.microsoft.com/office/drawing/2014/main" id="{6CA542FD-7CAF-7708-8A76-F67FCDA5740C}"/>
              </a:ext>
            </a:extLst>
          </p:cNvPr>
          <p:cNvPicPr>
            <a:picLocks noChangeAspect="1"/>
          </p:cNvPicPr>
          <p:nvPr/>
        </p:nvPicPr>
        <p:blipFill>
          <a:blip r:embed="rId3"/>
          <a:stretch>
            <a:fillRect/>
          </a:stretch>
        </p:blipFill>
        <p:spPr>
          <a:xfrm>
            <a:off x="91766" y="1962253"/>
            <a:ext cx="12008467" cy="3111660"/>
          </a:xfrm>
          <a:prstGeom prst="rect">
            <a:avLst/>
          </a:prstGeom>
        </p:spPr>
      </p:pic>
      <p:sp>
        <p:nvSpPr>
          <p:cNvPr id="10" name="Oval 9">
            <a:extLst>
              <a:ext uri="{FF2B5EF4-FFF2-40B4-BE49-F238E27FC236}">
                <a16:creationId xmlns:a16="http://schemas.microsoft.com/office/drawing/2014/main" id="{E73FA208-CA51-4439-98B7-191F6EC366A0}"/>
              </a:ext>
            </a:extLst>
          </p:cNvPr>
          <p:cNvSpPr/>
          <p:nvPr/>
        </p:nvSpPr>
        <p:spPr>
          <a:xfrm>
            <a:off x="119742" y="3135115"/>
            <a:ext cx="3291117" cy="438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D494866F-921A-4917-A641-686D99D8AA9E}"/>
              </a:ext>
            </a:extLst>
          </p:cNvPr>
          <p:cNvSpPr/>
          <p:nvPr/>
        </p:nvSpPr>
        <p:spPr>
          <a:xfrm>
            <a:off x="0" y="2473819"/>
            <a:ext cx="1545771" cy="4000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4754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B140-88A9-416E-AEF2-BFE79C95F023}"/>
              </a:ext>
            </a:extLst>
          </p:cNvPr>
          <p:cNvSpPr>
            <a:spLocks noGrp="1"/>
          </p:cNvSpPr>
          <p:nvPr>
            <p:ph type="title"/>
          </p:nvPr>
        </p:nvSpPr>
        <p:spPr>
          <a:xfrm>
            <a:off x="838200" y="365126"/>
            <a:ext cx="10515600" cy="752834"/>
          </a:xfrm>
        </p:spPr>
        <p:txBody>
          <a:bodyPr/>
          <a:lstStyle/>
          <a:p>
            <a:r>
              <a:rPr lang="en-US" b="1" dirty="0"/>
              <a:t>Approving Test Settings Screen</a:t>
            </a:r>
          </a:p>
        </p:txBody>
      </p:sp>
      <p:sp>
        <p:nvSpPr>
          <p:cNvPr id="3" name="Content Placeholder 2">
            <a:extLst>
              <a:ext uri="{FF2B5EF4-FFF2-40B4-BE49-F238E27FC236}">
                <a16:creationId xmlns:a16="http://schemas.microsoft.com/office/drawing/2014/main" id="{62D44959-A36A-4045-AE97-4385B7120338}"/>
              </a:ext>
            </a:extLst>
          </p:cNvPr>
          <p:cNvSpPr>
            <a:spLocks noGrp="1"/>
          </p:cNvSpPr>
          <p:nvPr>
            <p:ph idx="1"/>
          </p:nvPr>
        </p:nvSpPr>
        <p:spPr>
          <a:xfrm>
            <a:off x="292232" y="1253331"/>
            <a:ext cx="10515600" cy="4351338"/>
          </a:xfrm>
        </p:spPr>
        <p:txBody>
          <a:bodyPr/>
          <a:lstStyle/>
          <a:p>
            <a:r>
              <a:rPr lang="en-US" sz="2000" dirty="0"/>
              <a:t>You will see a notification when students are waiting for approval to be admitted to the session.</a:t>
            </a:r>
          </a:p>
          <a:p>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Click the eye icon to view the test settings for a student. To confirm, click “Set” to admit the student into the session, then click “Set &amp; Approve.”</a:t>
            </a:r>
            <a:endParaRPr lang="en-US" sz="1000" dirty="0"/>
          </a:p>
          <a:p>
            <a:endParaRPr lang="en-US" dirty="0"/>
          </a:p>
        </p:txBody>
      </p:sp>
      <p:pic>
        <p:nvPicPr>
          <p:cNvPr id="6" name="Picture 5">
            <a:extLst>
              <a:ext uri="{FF2B5EF4-FFF2-40B4-BE49-F238E27FC236}">
                <a16:creationId xmlns:a16="http://schemas.microsoft.com/office/drawing/2014/main" id="{79770ED7-C656-B25C-780E-C8F528B76BF2}"/>
              </a:ext>
            </a:extLst>
          </p:cNvPr>
          <p:cNvPicPr>
            <a:picLocks noChangeAspect="1"/>
          </p:cNvPicPr>
          <p:nvPr/>
        </p:nvPicPr>
        <p:blipFill>
          <a:blip r:embed="rId3"/>
          <a:stretch>
            <a:fillRect/>
          </a:stretch>
        </p:blipFill>
        <p:spPr>
          <a:xfrm>
            <a:off x="3886426" y="1877579"/>
            <a:ext cx="4419147" cy="977755"/>
          </a:xfrm>
          <a:prstGeom prst="rect">
            <a:avLst/>
          </a:prstGeom>
        </p:spPr>
      </p:pic>
      <p:pic>
        <p:nvPicPr>
          <p:cNvPr id="8" name="Picture 7">
            <a:extLst>
              <a:ext uri="{FF2B5EF4-FFF2-40B4-BE49-F238E27FC236}">
                <a16:creationId xmlns:a16="http://schemas.microsoft.com/office/drawing/2014/main" id="{7480C05A-B243-51DE-E36F-CFF21DCC8DA8}"/>
              </a:ext>
            </a:extLst>
          </p:cNvPr>
          <p:cNvPicPr>
            <a:picLocks noChangeAspect="1"/>
          </p:cNvPicPr>
          <p:nvPr/>
        </p:nvPicPr>
        <p:blipFill>
          <a:blip r:embed="rId4"/>
          <a:stretch>
            <a:fillRect/>
          </a:stretch>
        </p:blipFill>
        <p:spPr>
          <a:xfrm>
            <a:off x="1533033" y="4114420"/>
            <a:ext cx="9125931" cy="1490249"/>
          </a:xfrm>
          <a:prstGeom prst="rect">
            <a:avLst/>
          </a:prstGeom>
        </p:spPr>
      </p:pic>
      <p:sp>
        <p:nvSpPr>
          <p:cNvPr id="16" name="Oval 15">
            <a:extLst>
              <a:ext uri="{FF2B5EF4-FFF2-40B4-BE49-F238E27FC236}">
                <a16:creationId xmlns:a16="http://schemas.microsoft.com/office/drawing/2014/main" id="{0727C50A-216D-4BC6-BE74-02128DC3D2F7}"/>
              </a:ext>
            </a:extLst>
          </p:cNvPr>
          <p:cNvSpPr/>
          <p:nvPr/>
        </p:nvSpPr>
        <p:spPr>
          <a:xfrm>
            <a:off x="8687394" y="4122950"/>
            <a:ext cx="1463248" cy="2604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708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8192-CD35-CC02-4FBF-C96D2307762C}"/>
              </a:ext>
            </a:extLst>
          </p:cNvPr>
          <p:cNvSpPr>
            <a:spLocks noGrp="1"/>
          </p:cNvSpPr>
          <p:nvPr>
            <p:ph type="title"/>
          </p:nvPr>
        </p:nvSpPr>
        <p:spPr/>
        <p:txBody>
          <a:bodyPr/>
          <a:lstStyle/>
          <a:p>
            <a:r>
              <a:rPr lang="en-US" b="1" dirty="0"/>
              <a:t>Approving Test Settings Screen</a:t>
            </a:r>
            <a:endParaRPr lang="en-US" dirty="0"/>
          </a:p>
        </p:txBody>
      </p:sp>
      <p:sp>
        <p:nvSpPr>
          <p:cNvPr id="3" name="Content Placeholder 2">
            <a:extLst>
              <a:ext uri="{FF2B5EF4-FFF2-40B4-BE49-F238E27FC236}">
                <a16:creationId xmlns:a16="http://schemas.microsoft.com/office/drawing/2014/main" id="{463FBF61-2380-D0E6-7B6B-80C45928E63F}"/>
              </a:ext>
            </a:extLst>
          </p:cNvPr>
          <p:cNvSpPr>
            <a:spLocks noGrp="1"/>
          </p:cNvSpPr>
          <p:nvPr>
            <p:ph idx="1"/>
          </p:nvPr>
        </p:nvSpPr>
        <p:spPr/>
        <p:txBody>
          <a:bodyPr/>
          <a:lstStyle/>
          <a:p>
            <a:pPr marL="285750" indent="-285750">
              <a:buFont typeface="Arial" panose="020B0604020202020204" pitchFamily="34" charset="0"/>
              <a:buChar char="•"/>
            </a:pPr>
            <a:r>
              <a:rPr lang="en-US" sz="2000" dirty="0"/>
              <a:t>There are two ways to approve a student into a testing session: </a:t>
            </a:r>
          </a:p>
          <a:p>
            <a:pPr marL="800100" lvl="1" indent="-342900">
              <a:buFont typeface="+mj-lt"/>
              <a:buAutoNum type="arabicPeriod"/>
            </a:pPr>
            <a:r>
              <a:rPr lang="en-US" sz="2000" dirty="0"/>
              <a:t>You can admit all students to the session by clicking the “Approve All Students” box at the top of the screen.</a:t>
            </a:r>
          </a:p>
          <a:p>
            <a:pPr marL="800100" lvl="1" indent="-342900">
              <a:buFont typeface="+mj-lt"/>
              <a:buAutoNum type="arabicPeriod"/>
            </a:pPr>
            <a:r>
              <a:rPr lang="en-US" sz="2000" dirty="0"/>
              <a:t>The check mark will admit individual students without viewing their test settings.  </a:t>
            </a:r>
          </a:p>
          <a:p>
            <a:endParaRPr lang="en-US" dirty="0"/>
          </a:p>
        </p:txBody>
      </p:sp>
      <p:sp>
        <p:nvSpPr>
          <p:cNvPr id="4" name="Slide Number Placeholder 3">
            <a:extLst>
              <a:ext uri="{FF2B5EF4-FFF2-40B4-BE49-F238E27FC236}">
                <a16:creationId xmlns:a16="http://schemas.microsoft.com/office/drawing/2014/main" id="{4995B8E5-5E0C-12F4-8A53-7131F01F4E17}"/>
              </a:ext>
            </a:extLst>
          </p:cNvPr>
          <p:cNvSpPr>
            <a:spLocks noGrp="1"/>
          </p:cNvSpPr>
          <p:nvPr>
            <p:ph type="sldNum" sz="quarter" idx="12"/>
          </p:nvPr>
        </p:nvSpPr>
        <p:spPr/>
        <p:txBody>
          <a:bodyPr/>
          <a:lstStyle/>
          <a:p>
            <a:fld id="{159949FA-60BF-4E7C-99FA-EA31C7B04F95}" type="slidenum">
              <a:rPr lang="en-US" smtClean="0"/>
              <a:t>67</a:t>
            </a:fld>
            <a:endParaRPr lang="en-US"/>
          </a:p>
        </p:txBody>
      </p:sp>
      <p:pic>
        <p:nvPicPr>
          <p:cNvPr id="5" name="Picture 4">
            <a:extLst>
              <a:ext uri="{FF2B5EF4-FFF2-40B4-BE49-F238E27FC236}">
                <a16:creationId xmlns:a16="http://schemas.microsoft.com/office/drawing/2014/main" id="{4855BE47-6758-BA00-E886-B705A0AFE54C}"/>
              </a:ext>
            </a:extLst>
          </p:cNvPr>
          <p:cNvPicPr>
            <a:picLocks noChangeAspect="1"/>
          </p:cNvPicPr>
          <p:nvPr/>
        </p:nvPicPr>
        <p:blipFill>
          <a:blip r:embed="rId2"/>
          <a:stretch>
            <a:fillRect/>
          </a:stretch>
        </p:blipFill>
        <p:spPr>
          <a:xfrm>
            <a:off x="1742852" y="3429000"/>
            <a:ext cx="8706296" cy="2480163"/>
          </a:xfrm>
          <a:prstGeom prst="rect">
            <a:avLst/>
          </a:prstGeom>
        </p:spPr>
      </p:pic>
      <p:sp>
        <p:nvSpPr>
          <p:cNvPr id="6" name="Oval 5">
            <a:extLst>
              <a:ext uri="{FF2B5EF4-FFF2-40B4-BE49-F238E27FC236}">
                <a16:creationId xmlns:a16="http://schemas.microsoft.com/office/drawing/2014/main" id="{12FB0533-2708-6F59-1051-39201E166A95}"/>
              </a:ext>
            </a:extLst>
          </p:cNvPr>
          <p:cNvSpPr/>
          <p:nvPr/>
        </p:nvSpPr>
        <p:spPr>
          <a:xfrm>
            <a:off x="8610600" y="3374571"/>
            <a:ext cx="1502229" cy="48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a:extLst>
              <a:ext uri="{FF2B5EF4-FFF2-40B4-BE49-F238E27FC236}">
                <a16:creationId xmlns:a16="http://schemas.microsoft.com/office/drawing/2014/main" id="{723503FD-5F72-7A86-F2CA-8AB9F222AB02}"/>
              </a:ext>
            </a:extLst>
          </p:cNvPr>
          <p:cNvSpPr/>
          <p:nvPr/>
        </p:nvSpPr>
        <p:spPr>
          <a:xfrm>
            <a:off x="9147237" y="5285240"/>
            <a:ext cx="541049" cy="48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42011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3825-F865-46CE-BDE1-F7F95041FE31}"/>
              </a:ext>
            </a:extLst>
          </p:cNvPr>
          <p:cNvSpPr>
            <a:spLocks noGrp="1"/>
          </p:cNvSpPr>
          <p:nvPr>
            <p:ph type="title"/>
          </p:nvPr>
        </p:nvSpPr>
        <p:spPr>
          <a:xfrm>
            <a:off x="838200" y="39061"/>
            <a:ext cx="10515600" cy="1325563"/>
          </a:xfrm>
        </p:spPr>
        <p:txBody>
          <a:bodyPr/>
          <a:lstStyle/>
          <a:p>
            <a:r>
              <a:rPr lang="en-US" b="1" dirty="0"/>
              <a:t>Monitoring Progress</a:t>
            </a:r>
          </a:p>
        </p:txBody>
      </p:sp>
      <p:sp>
        <p:nvSpPr>
          <p:cNvPr id="3" name="Content Placeholder 2">
            <a:extLst>
              <a:ext uri="{FF2B5EF4-FFF2-40B4-BE49-F238E27FC236}">
                <a16:creationId xmlns:a16="http://schemas.microsoft.com/office/drawing/2014/main" id="{C650B9A7-7EA3-42D1-8D13-38AEA5938E6C}"/>
              </a:ext>
            </a:extLst>
          </p:cNvPr>
          <p:cNvSpPr>
            <a:spLocks noGrp="1"/>
          </p:cNvSpPr>
          <p:nvPr>
            <p:ph idx="1"/>
          </p:nvPr>
        </p:nvSpPr>
        <p:spPr>
          <a:xfrm>
            <a:off x="838200" y="1253331"/>
            <a:ext cx="10515600" cy="4351338"/>
          </a:xfrm>
        </p:spPr>
        <p:txBody>
          <a:bodyPr>
            <a:normAutofit/>
          </a:bodyPr>
          <a:lstStyle/>
          <a:p>
            <a:r>
              <a:rPr lang="en-US" sz="2400" dirty="0"/>
              <a:t>It is important for Test Administrators to monitor student progress by using the progress bar in the Test Administrator Interface and by circulating through the testing room to ensure that students are working.</a:t>
            </a:r>
          </a:p>
          <a:p>
            <a:r>
              <a:rPr lang="en-US" sz="2400" dirty="0"/>
              <a:t>If a student’s progress bar stops, they may need assistance or a break. </a:t>
            </a:r>
          </a:p>
        </p:txBody>
      </p:sp>
      <p:sp>
        <p:nvSpPr>
          <p:cNvPr id="4" name="Slide Number Placeholder 3">
            <a:extLst>
              <a:ext uri="{FF2B5EF4-FFF2-40B4-BE49-F238E27FC236}">
                <a16:creationId xmlns:a16="http://schemas.microsoft.com/office/drawing/2014/main" id="{6AA867D9-1C83-47E0-9455-7C0285A9D2BD}"/>
              </a:ext>
            </a:extLst>
          </p:cNvPr>
          <p:cNvSpPr>
            <a:spLocks noGrp="1"/>
          </p:cNvSpPr>
          <p:nvPr>
            <p:ph type="sldNum" sz="quarter" idx="12"/>
          </p:nvPr>
        </p:nvSpPr>
        <p:spPr/>
        <p:txBody>
          <a:bodyPr/>
          <a:lstStyle/>
          <a:p>
            <a:fld id="{159949FA-60BF-4E7C-99FA-EA31C7B04F95}" type="slidenum">
              <a:rPr lang="en-US" smtClean="0"/>
              <a:t>68</a:t>
            </a:fld>
            <a:endParaRPr lang="en-US"/>
          </a:p>
        </p:txBody>
      </p:sp>
      <p:pic>
        <p:nvPicPr>
          <p:cNvPr id="6" name="Picture 5">
            <a:extLst>
              <a:ext uri="{FF2B5EF4-FFF2-40B4-BE49-F238E27FC236}">
                <a16:creationId xmlns:a16="http://schemas.microsoft.com/office/drawing/2014/main" id="{6D1FE6E5-8FB1-0129-6B0B-B9DE2068BB8B}"/>
              </a:ext>
            </a:extLst>
          </p:cNvPr>
          <p:cNvPicPr>
            <a:picLocks noChangeAspect="1"/>
          </p:cNvPicPr>
          <p:nvPr/>
        </p:nvPicPr>
        <p:blipFill>
          <a:blip r:embed="rId3"/>
          <a:stretch>
            <a:fillRect/>
          </a:stretch>
        </p:blipFill>
        <p:spPr>
          <a:xfrm>
            <a:off x="2427112" y="2826205"/>
            <a:ext cx="7906970" cy="3306307"/>
          </a:xfrm>
          <a:prstGeom prst="rect">
            <a:avLst/>
          </a:prstGeom>
        </p:spPr>
      </p:pic>
    </p:spTree>
    <p:extLst>
      <p:ext uri="{BB962C8B-B14F-4D97-AF65-F5344CB8AC3E}">
        <p14:creationId xmlns:p14="http://schemas.microsoft.com/office/powerpoint/2010/main" val="2743909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11C9-F561-482A-8928-DD58FB4D9217}"/>
              </a:ext>
            </a:extLst>
          </p:cNvPr>
          <p:cNvSpPr>
            <a:spLocks noGrp="1"/>
          </p:cNvSpPr>
          <p:nvPr>
            <p:ph type="title"/>
          </p:nvPr>
        </p:nvSpPr>
        <p:spPr>
          <a:xfrm>
            <a:off x="272143" y="136525"/>
            <a:ext cx="11625943" cy="1116067"/>
          </a:xfrm>
        </p:spPr>
        <p:txBody>
          <a:bodyPr>
            <a:normAutofit/>
          </a:bodyPr>
          <a:lstStyle/>
          <a:p>
            <a:r>
              <a:rPr lang="en-US" b="1" dirty="0"/>
              <a:t>Test Administrator Interface (TA Interface) Features</a:t>
            </a:r>
          </a:p>
        </p:txBody>
      </p:sp>
      <p:sp>
        <p:nvSpPr>
          <p:cNvPr id="4" name="Slide Number Placeholder 3">
            <a:extLst>
              <a:ext uri="{FF2B5EF4-FFF2-40B4-BE49-F238E27FC236}">
                <a16:creationId xmlns:a16="http://schemas.microsoft.com/office/drawing/2014/main" id="{C258070D-6252-4455-830B-B24DE838EAE9}"/>
              </a:ext>
            </a:extLst>
          </p:cNvPr>
          <p:cNvSpPr>
            <a:spLocks noGrp="1"/>
          </p:cNvSpPr>
          <p:nvPr>
            <p:ph type="sldNum" sz="quarter" idx="12"/>
          </p:nvPr>
        </p:nvSpPr>
        <p:spPr/>
        <p:txBody>
          <a:bodyPr/>
          <a:lstStyle/>
          <a:p>
            <a:fld id="{159949FA-60BF-4E7C-99FA-EA31C7B04F95}" type="slidenum">
              <a:rPr lang="en-US" smtClean="0"/>
              <a:t>69</a:t>
            </a:fld>
            <a:endParaRPr lang="en-US"/>
          </a:p>
        </p:txBody>
      </p:sp>
      <p:graphicFrame>
        <p:nvGraphicFramePr>
          <p:cNvPr id="6" name="Table 5">
            <a:extLst>
              <a:ext uri="{FF2B5EF4-FFF2-40B4-BE49-F238E27FC236}">
                <a16:creationId xmlns:a16="http://schemas.microsoft.com/office/drawing/2014/main" id="{C236059F-07AE-4AD3-B94E-C15B8DB9F44B}"/>
              </a:ext>
            </a:extLst>
          </p:cNvPr>
          <p:cNvGraphicFramePr>
            <a:graphicFrameLocks noGrp="1"/>
          </p:cNvGraphicFramePr>
          <p:nvPr>
            <p:extLst>
              <p:ext uri="{D42A27DB-BD31-4B8C-83A1-F6EECF244321}">
                <p14:modId xmlns:p14="http://schemas.microsoft.com/office/powerpoint/2010/main" val="1595176598"/>
              </p:ext>
            </p:extLst>
          </p:nvPr>
        </p:nvGraphicFramePr>
        <p:xfrm>
          <a:off x="838200" y="1252592"/>
          <a:ext cx="10515600" cy="4715819"/>
        </p:xfrm>
        <a:graphic>
          <a:graphicData uri="http://schemas.openxmlformats.org/drawingml/2006/table">
            <a:tbl>
              <a:tblPr firstRow="1" firstCol="1" lastRow="1" lastCol="1" bandRow="1" bandCol="1">
                <a:tableStyleId>{69012ECD-51FC-41F1-AA8D-1B2483CD663E}</a:tableStyleId>
              </a:tblPr>
              <a:tblGrid>
                <a:gridCol w="2097904">
                  <a:extLst>
                    <a:ext uri="{9D8B030D-6E8A-4147-A177-3AD203B41FA5}">
                      <a16:colId xmlns:a16="http://schemas.microsoft.com/office/drawing/2014/main" val="2584596200"/>
                    </a:ext>
                  </a:extLst>
                </a:gridCol>
                <a:gridCol w="8417696">
                  <a:extLst>
                    <a:ext uri="{9D8B030D-6E8A-4147-A177-3AD203B41FA5}">
                      <a16:colId xmlns:a16="http://schemas.microsoft.com/office/drawing/2014/main" val="1376980319"/>
                    </a:ext>
                  </a:extLst>
                </a:gridCol>
              </a:tblGrid>
              <a:tr h="257391">
                <a:tc>
                  <a:txBody>
                    <a:bodyPr/>
                    <a:lstStyle/>
                    <a:p>
                      <a:pPr marL="90805" marR="0">
                        <a:spcBef>
                          <a:spcPts val="5"/>
                        </a:spcBef>
                        <a:spcAft>
                          <a:spcPts val="0"/>
                        </a:spcAft>
                      </a:pPr>
                      <a:r>
                        <a:rPr lang="en-US" sz="1400" spc="-10" dirty="0">
                          <a:effectLst/>
                        </a:rPr>
                        <a:t>Feature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400" spc="-1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767440"/>
                  </a:ext>
                </a:extLst>
              </a:tr>
              <a:tr h="257391">
                <a:tc>
                  <a:txBody>
                    <a:bodyPr/>
                    <a:lstStyle/>
                    <a:p>
                      <a:pPr marL="90805" marR="0">
                        <a:spcBef>
                          <a:spcPts val="5"/>
                        </a:spcBef>
                        <a:spcAft>
                          <a:spcPts val="0"/>
                        </a:spcAft>
                      </a:pPr>
                      <a:r>
                        <a:rPr lang="en-US" sz="1600" dirty="0">
                          <a:effectLst/>
                        </a:rPr>
                        <a:t>Student</a:t>
                      </a:r>
                      <a:r>
                        <a:rPr lang="en-US" sz="1600" spc="-65" dirty="0">
                          <a:effectLst/>
                        </a:rPr>
                        <a:t> </a:t>
                      </a:r>
                      <a:r>
                        <a:rPr lang="en-US" sz="1600" dirty="0">
                          <a:effectLst/>
                        </a:rPr>
                        <a:t>Lookup</a:t>
                      </a:r>
                      <a:r>
                        <a:rPr lang="en-US" sz="1600" spc="-55" dirty="0">
                          <a:effectLst/>
                        </a:rPr>
                        <a:t> </a:t>
                      </a:r>
                      <a:r>
                        <a:rPr lang="en-US" sz="1600" spc="-10" dirty="0">
                          <a:effectLst/>
                        </a:rPr>
                        <a:t>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dirty="0">
                          <a:effectLst/>
                        </a:rPr>
                        <a:t>Searches</a:t>
                      </a:r>
                      <a:r>
                        <a:rPr lang="en-US" sz="1600" b="0" spc="-50" dirty="0">
                          <a:effectLst/>
                        </a:rPr>
                        <a:t> </a:t>
                      </a:r>
                      <a:r>
                        <a:rPr lang="en-US" sz="1600" b="0" dirty="0">
                          <a:effectLst/>
                        </a:rPr>
                        <a:t>for</a:t>
                      </a:r>
                      <a:r>
                        <a:rPr lang="en-US" sz="1600" b="0" spc="-55" dirty="0">
                          <a:effectLst/>
                        </a:rPr>
                        <a:t> </a:t>
                      </a:r>
                      <a:r>
                        <a:rPr lang="en-US" sz="1600" b="0" dirty="0">
                          <a:effectLst/>
                        </a:rPr>
                        <a:t>student</a:t>
                      </a:r>
                      <a:r>
                        <a:rPr lang="en-US" sz="1600" b="0" spc="-60" dirty="0">
                          <a:effectLst/>
                        </a:rPr>
                        <a:t> </a:t>
                      </a:r>
                      <a:r>
                        <a:rPr lang="en-US" sz="1600" b="0" dirty="0">
                          <a:effectLst/>
                        </a:rPr>
                        <a:t>information.</a:t>
                      </a:r>
                      <a:r>
                        <a:rPr lang="en-US" sz="1600" b="0" spc="-55" dirty="0">
                          <a:effectLst/>
                        </a:rPr>
                        <a:t> </a:t>
                      </a:r>
                      <a:r>
                        <a:rPr lang="en-US" sz="1600" b="0" dirty="0">
                          <a:effectLst/>
                        </a:rPr>
                        <a:t>See</a:t>
                      </a:r>
                      <a:r>
                        <a:rPr lang="en-US" sz="1600" b="0" spc="-45" dirty="0">
                          <a:effectLst/>
                        </a:rPr>
                        <a:t> </a:t>
                      </a:r>
                      <a:r>
                        <a:rPr lang="en-US" sz="1600" b="0" u="sng" dirty="0">
                          <a:effectLst/>
                          <a:hlinkClick r:id="rId3" action="ppaction://hlinkfile"/>
                        </a:rPr>
                        <a:t>Looking</a:t>
                      </a:r>
                      <a:r>
                        <a:rPr lang="en-US" sz="1600" b="0" u="sng" spc="-60" dirty="0">
                          <a:effectLst/>
                          <a:hlinkClick r:id="rId3" action="ppaction://hlinkfile"/>
                        </a:rPr>
                        <a:t> </a:t>
                      </a:r>
                      <a:r>
                        <a:rPr lang="en-US" sz="1600" b="0" u="sng" dirty="0">
                          <a:effectLst/>
                          <a:hlinkClick r:id="rId3" action="ppaction://hlinkfile"/>
                        </a:rPr>
                        <a:t>Up</a:t>
                      </a:r>
                      <a:r>
                        <a:rPr lang="en-US" sz="1600" b="0" u="sng" spc="-45" dirty="0">
                          <a:effectLst/>
                          <a:hlinkClick r:id="rId3" action="ppaction://hlinkfile"/>
                        </a:rPr>
                        <a:t> </a:t>
                      </a:r>
                      <a:r>
                        <a:rPr lang="en-US" sz="1600" b="0" u="sng" spc="-10" dirty="0">
                          <a:effectLst/>
                          <a:hlinkClick r:id="rId3" action="ppaction://hlinkfile"/>
                        </a:rPr>
                        <a:t>Students</a:t>
                      </a:r>
                      <a:r>
                        <a:rPr lang="en-US" sz="1600" b="0" spc="-1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83934"/>
                  </a:ext>
                </a:extLst>
              </a:tr>
              <a:tr h="529923">
                <a:tc>
                  <a:txBody>
                    <a:bodyPr/>
                    <a:lstStyle/>
                    <a:p>
                      <a:pPr marL="90805" marR="216535">
                        <a:lnSpc>
                          <a:spcPct val="113000"/>
                        </a:lnSpc>
                        <a:spcBef>
                          <a:spcPts val="5"/>
                        </a:spcBef>
                        <a:spcAft>
                          <a:spcPts val="0"/>
                        </a:spcAft>
                      </a:pPr>
                      <a:r>
                        <a:rPr lang="en-US" sz="1600">
                          <a:effectLst/>
                        </a:rPr>
                        <a:t>Approved</a:t>
                      </a:r>
                      <a:r>
                        <a:rPr lang="en-US" sz="1600" spc="-65">
                          <a:effectLst/>
                        </a:rPr>
                        <a:t> </a:t>
                      </a:r>
                      <a:r>
                        <a:rPr lang="en-US" sz="1600">
                          <a:effectLst/>
                        </a:rPr>
                        <a:t>Requests </a:t>
                      </a:r>
                      <a:r>
                        <a:rPr lang="en-US" sz="1600" spc="-10">
                          <a:effectLst/>
                        </a:rPr>
                        <a:t>button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24130">
                        <a:lnSpc>
                          <a:spcPct val="113000"/>
                        </a:lnSpc>
                        <a:spcBef>
                          <a:spcPts val="5"/>
                        </a:spcBef>
                        <a:spcAft>
                          <a:spcPts val="0"/>
                        </a:spcAft>
                      </a:pPr>
                      <a:r>
                        <a:rPr lang="en-US" sz="1600" b="0" dirty="0">
                          <a:effectLst/>
                        </a:rPr>
                        <a:t>Displays</a:t>
                      </a:r>
                      <a:r>
                        <a:rPr lang="en-US" sz="1600" b="0" spc="-20" dirty="0">
                          <a:effectLst/>
                        </a:rPr>
                        <a:t> </a:t>
                      </a:r>
                      <a:r>
                        <a:rPr lang="en-US" sz="1600" b="0" dirty="0">
                          <a:effectLst/>
                        </a:rPr>
                        <a:t>a</a:t>
                      </a:r>
                      <a:r>
                        <a:rPr lang="en-US" sz="1600" b="0" spc="-10" dirty="0">
                          <a:effectLst/>
                        </a:rPr>
                        <a:t> </a:t>
                      </a:r>
                      <a:r>
                        <a:rPr lang="en-US" sz="1600" b="0" dirty="0">
                          <a:effectLst/>
                        </a:rPr>
                        <a:t>list</a:t>
                      </a:r>
                      <a:r>
                        <a:rPr lang="en-US" sz="1600" b="0" spc="-20" dirty="0">
                          <a:effectLst/>
                        </a:rPr>
                        <a:t> </a:t>
                      </a:r>
                      <a:r>
                        <a:rPr lang="en-US" sz="1600" b="0" dirty="0">
                          <a:effectLst/>
                        </a:rPr>
                        <a:t>of</a:t>
                      </a:r>
                      <a:r>
                        <a:rPr lang="en-US" sz="1600" b="0" spc="-10" dirty="0">
                          <a:effectLst/>
                        </a:rPr>
                        <a:t> </a:t>
                      </a:r>
                      <a:r>
                        <a:rPr lang="en-US" sz="1600" b="0" dirty="0">
                          <a:effectLst/>
                        </a:rPr>
                        <a:t>print</a:t>
                      </a:r>
                      <a:r>
                        <a:rPr lang="en-US" sz="1600" b="0" spc="-20" dirty="0">
                          <a:effectLst/>
                        </a:rPr>
                        <a:t> </a:t>
                      </a:r>
                      <a:r>
                        <a:rPr lang="en-US" sz="1600" b="0" dirty="0">
                          <a:effectLst/>
                        </a:rPr>
                        <a:t>requests</a:t>
                      </a:r>
                      <a:r>
                        <a:rPr lang="en-US" sz="1600" b="0" spc="-20" dirty="0">
                          <a:effectLst/>
                        </a:rPr>
                        <a:t> </a:t>
                      </a:r>
                      <a:r>
                        <a:rPr lang="en-US" sz="1600" b="0" dirty="0">
                          <a:effectLst/>
                        </a:rPr>
                        <a:t>you</a:t>
                      </a:r>
                      <a:r>
                        <a:rPr lang="en-US" sz="1600" b="0" spc="-25" dirty="0">
                          <a:effectLst/>
                        </a:rPr>
                        <a:t> </a:t>
                      </a:r>
                      <a:r>
                        <a:rPr lang="en-US" sz="1600" b="0" dirty="0">
                          <a:effectLst/>
                        </a:rPr>
                        <a:t>approved</a:t>
                      </a:r>
                      <a:r>
                        <a:rPr lang="en-US" sz="1600" b="0" spc="-10" dirty="0">
                          <a:effectLst/>
                        </a:rPr>
                        <a:t> </a:t>
                      </a:r>
                      <a:r>
                        <a:rPr lang="en-US" sz="1600" b="0" dirty="0">
                          <a:effectLst/>
                        </a:rPr>
                        <a:t>during</a:t>
                      </a:r>
                      <a:r>
                        <a:rPr lang="en-US" sz="1600" b="0" spc="-15" dirty="0">
                          <a:effectLst/>
                        </a:rPr>
                        <a:t> </a:t>
                      </a:r>
                      <a:r>
                        <a:rPr lang="en-US" sz="1600" b="0" dirty="0">
                          <a:effectLst/>
                        </a:rPr>
                        <a:t>the</a:t>
                      </a:r>
                      <a:r>
                        <a:rPr lang="en-US" sz="1600" b="0" spc="-5" dirty="0">
                          <a:effectLst/>
                        </a:rPr>
                        <a:t> </a:t>
                      </a:r>
                      <a:r>
                        <a:rPr lang="en-US" sz="1600" b="0" dirty="0">
                          <a:effectLst/>
                        </a:rPr>
                        <a:t>current</a:t>
                      </a:r>
                      <a:r>
                        <a:rPr lang="en-US" sz="1600" b="0" spc="-20" dirty="0">
                          <a:effectLst/>
                        </a:rPr>
                        <a:t> </a:t>
                      </a:r>
                      <a:r>
                        <a:rPr lang="en-US" sz="1600" b="0" dirty="0">
                          <a:effectLst/>
                        </a:rPr>
                        <a:t>session.</a:t>
                      </a:r>
                      <a:r>
                        <a:rPr lang="en-US" sz="1600" b="0" spc="-15" dirty="0">
                          <a:effectLst/>
                        </a:rPr>
                        <a:t> </a:t>
                      </a:r>
                      <a:r>
                        <a:rPr lang="en-US" sz="1600" b="0" dirty="0">
                          <a:effectLst/>
                        </a:rPr>
                        <a:t>See</a:t>
                      </a:r>
                      <a:r>
                        <a:rPr lang="en-US" sz="1600" b="0" spc="-20" dirty="0">
                          <a:effectLst/>
                        </a:rPr>
                        <a:t> </a:t>
                      </a:r>
                      <a:r>
                        <a:rPr lang="en-US" sz="1600" b="0" u="sng" dirty="0">
                          <a:effectLst/>
                          <a:hlinkClick r:id="rId4" action="ppaction://hlinkfile"/>
                        </a:rPr>
                        <a:t>Viewing</a:t>
                      </a:r>
                      <a:r>
                        <a:rPr lang="en-US" sz="1600" b="0" u="sng" spc="-20" dirty="0">
                          <a:effectLst/>
                          <a:hlinkClick r:id="rId4" action="ppaction://hlinkfile"/>
                        </a:rPr>
                        <a:t> </a:t>
                      </a:r>
                      <a:r>
                        <a:rPr lang="en-US" sz="1600" b="0" u="sng" dirty="0">
                          <a:effectLst/>
                          <a:hlinkClick r:id="rId4" action="ppaction://hlinkfile"/>
                        </a:rPr>
                        <a:t>Approved</a:t>
                      </a:r>
                      <a:r>
                        <a:rPr lang="en-US" sz="1600" b="0" dirty="0">
                          <a:effectLst/>
                        </a:rPr>
                        <a:t> </a:t>
                      </a:r>
                      <a:r>
                        <a:rPr lang="en-US" sz="1600" b="0" u="sng" dirty="0">
                          <a:effectLst/>
                          <a:hlinkClick r:id="rId5" action="ppaction://hlinkfile"/>
                        </a:rPr>
                        <a:t>Print Requests</a:t>
                      </a:r>
                      <a:r>
                        <a:rPr lang="en-US" sz="1600" b="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389434"/>
                  </a:ext>
                </a:extLst>
              </a:tr>
              <a:tr h="256634">
                <a:tc>
                  <a:txBody>
                    <a:bodyPr/>
                    <a:lstStyle/>
                    <a:p>
                      <a:pPr marL="90805" marR="0">
                        <a:spcBef>
                          <a:spcPts val="5"/>
                        </a:spcBef>
                        <a:spcAft>
                          <a:spcPts val="0"/>
                        </a:spcAft>
                      </a:pPr>
                      <a:r>
                        <a:rPr lang="en-US" sz="1600" spc="-10" dirty="0">
                          <a:effectLst/>
                        </a:rPr>
                        <a:t>Print</a:t>
                      </a:r>
                      <a:r>
                        <a:rPr lang="en-US" sz="1600" spc="5" dirty="0">
                          <a:effectLst/>
                        </a:rPr>
                        <a:t> </a:t>
                      </a:r>
                      <a:r>
                        <a:rPr lang="en-US" sz="1600" spc="-10" dirty="0">
                          <a:effectLst/>
                        </a:rPr>
                        <a:t>Session 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dirty="0">
                          <a:effectLst/>
                        </a:rPr>
                        <a:t>Prints</a:t>
                      </a:r>
                      <a:r>
                        <a:rPr lang="en-US" sz="1600" b="0" spc="-65" dirty="0">
                          <a:effectLst/>
                        </a:rPr>
                        <a:t> </a:t>
                      </a:r>
                      <a:r>
                        <a:rPr lang="en-US" sz="1600" b="0" dirty="0">
                          <a:effectLst/>
                        </a:rPr>
                        <a:t>your</a:t>
                      </a:r>
                      <a:r>
                        <a:rPr lang="en-US" sz="1600" b="0" spc="-60" dirty="0">
                          <a:effectLst/>
                        </a:rPr>
                        <a:t> </a:t>
                      </a:r>
                      <a:r>
                        <a:rPr lang="en-US" sz="1600" b="0" dirty="0">
                          <a:effectLst/>
                        </a:rPr>
                        <a:t>screen.</a:t>
                      </a:r>
                      <a:r>
                        <a:rPr lang="en-US" sz="1600" b="0" spc="-35" dirty="0">
                          <a:effectLst/>
                        </a:rPr>
                        <a:t> </a:t>
                      </a:r>
                      <a:r>
                        <a:rPr lang="en-US" sz="1600" b="0" dirty="0">
                          <a:effectLst/>
                        </a:rPr>
                        <a:t>See</a:t>
                      </a:r>
                      <a:r>
                        <a:rPr lang="en-US" sz="1600" b="0" spc="-40" dirty="0">
                          <a:effectLst/>
                        </a:rPr>
                        <a:t> </a:t>
                      </a:r>
                      <a:r>
                        <a:rPr lang="en-US" sz="1600" b="0" u="sng" dirty="0">
                          <a:effectLst/>
                          <a:hlinkClick r:id="rId6" action="ppaction://hlinkfile"/>
                        </a:rPr>
                        <a:t>Printing</a:t>
                      </a:r>
                      <a:r>
                        <a:rPr lang="en-US" sz="1600" b="0" u="sng" spc="-60" dirty="0">
                          <a:effectLst/>
                          <a:hlinkClick r:id="rId6" action="ppaction://hlinkfile"/>
                        </a:rPr>
                        <a:t> </a:t>
                      </a:r>
                      <a:r>
                        <a:rPr lang="en-US" sz="1600" b="0" u="sng" dirty="0">
                          <a:effectLst/>
                          <a:hlinkClick r:id="rId6" action="ppaction://hlinkfile"/>
                        </a:rPr>
                        <a:t>Session</a:t>
                      </a:r>
                      <a:r>
                        <a:rPr lang="en-US" sz="1600" b="0" u="sng" spc="-60" dirty="0">
                          <a:effectLst/>
                          <a:hlinkClick r:id="rId6" action="ppaction://hlinkfile"/>
                        </a:rPr>
                        <a:t> </a:t>
                      </a:r>
                      <a:r>
                        <a:rPr lang="en-US" sz="1600" b="0" u="sng" spc="-10" dirty="0">
                          <a:effectLst/>
                          <a:hlinkClick r:id="rId6" action="ppaction://hlinkfile"/>
                        </a:rPr>
                        <a:t>Information</a:t>
                      </a:r>
                      <a:r>
                        <a:rPr lang="en-US" sz="1600" b="0" spc="-1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59050"/>
                  </a:ext>
                </a:extLst>
              </a:tr>
              <a:tr h="256634">
                <a:tc>
                  <a:txBody>
                    <a:bodyPr/>
                    <a:lstStyle/>
                    <a:p>
                      <a:pPr marL="90805" marR="0">
                        <a:spcBef>
                          <a:spcPts val="5"/>
                        </a:spcBef>
                        <a:spcAft>
                          <a:spcPts val="0"/>
                        </a:spcAft>
                      </a:pPr>
                      <a:r>
                        <a:rPr lang="en-US" sz="1600">
                          <a:effectLst/>
                        </a:rPr>
                        <a:t>Help</a:t>
                      </a:r>
                      <a:r>
                        <a:rPr lang="en-US" sz="1600" spc="-35">
                          <a:effectLst/>
                        </a:rPr>
                        <a:t> </a:t>
                      </a:r>
                      <a:r>
                        <a:rPr lang="en-US" sz="1600">
                          <a:effectLst/>
                        </a:rPr>
                        <a:t>Guide</a:t>
                      </a:r>
                      <a:r>
                        <a:rPr lang="en-US" sz="1600" spc="-40">
                          <a:effectLst/>
                        </a:rPr>
                        <a:t> </a:t>
                      </a:r>
                      <a:r>
                        <a:rPr lang="en-US" sz="1600" spc="-10">
                          <a:effectLst/>
                        </a:rPr>
                        <a:t>button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a:effectLst/>
                        </a:rPr>
                        <a:t>Displays</a:t>
                      </a:r>
                      <a:r>
                        <a:rPr lang="en-US" sz="1600" b="0" spc="-50">
                          <a:effectLst/>
                        </a:rPr>
                        <a:t> </a:t>
                      </a:r>
                      <a:r>
                        <a:rPr lang="en-US" sz="1600" b="0">
                          <a:effectLst/>
                        </a:rPr>
                        <a:t>the</a:t>
                      </a:r>
                      <a:r>
                        <a:rPr lang="en-US" sz="1600" b="0" spc="-50">
                          <a:effectLst/>
                        </a:rPr>
                        <a:t> </a:t>
                      </a:r>
                      <a:r>
                        <a:rPr lang="en-US" sz="1600" b="0">
                          <a:effectLst/>
                        </a:rPr>
                        <a:t>online</a:t>
                      </a:r>
                      <a:r>
                        <a:rPr lang="en-US" sz="1600" b="0" spc="-30">
                          <a:effectLst/>
                        </a:rPr>
                        <a:t> </a:t>
                      </a:r>
                      <a:r>
                        <a:rPr lang="en-US" sz="1600" b="0">
                          <a:effectLst/>
                        </a:rPr>
                        <a:t>version</a:t>
                      </a:r>
                      <a:r>
                        <a:rPr lang="en-US" sz="1600" b="0" spc="-65">
                          <a:effectLst/>
                        </a:rPr>
                        <a:t> </a:t>
                      </a:r>
                      <a:r>
                        <a:rPr lang="en-US" sz="1600" b="0">
                          <a:effectLst/>
                        </a:rPr>
                        <a:t>of</a:t>
                      </a:r>
                      <a:r>
                        <a:rPr lang="en-US" sz="1600" b="0" spc="-30">
                          <a:effectLst/>
                        </a:rPr>
                        <a:t> </a:t>
                      </a:r>
                      <a:r>
                        <a:rPr lang="en-US" sz="1600" b="0">
                          <a:effectLst/>
                        </a:rPr>
                        <a:t>this</a:t>
                      </a:r>
                      <a:r>
                        <a:rPr lang="en-US" sz="1600" b="0" spc="-30">
                          <a:effectLst/>
                        </a:rPr>
                        <a:t> </a:t>
                      </a:r>
                      <a:r>
                        <a:rPr lang="en-US" sz="1600" b="0">
                          <a:effectLst/>
                        </a:rPr>
                        <a:t>user</a:t>
                      </a:r>
                      <a:r>
                        <a:rPr lang="en-US" sz="1600" b="0" spc="-50">
                          <a:effectLst/>
                        </a:rPr>
                        <a:t> </a:t>
                      </a:r>
                      <a:r>
                        <a:rPr lang="en-US" sz="1600" b="0" spc="-10">
                          <a:effectLst/>
                        </a:rPr>
                        <a:t>guide.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468216"/>
                  </a:ext>
                </a:extLst>
              </a:tr>
              <a:tr h="257391">
                <a:tc>
                  <a:txBody>
                    <a:bodyPr/>
                    <a:lstStyle/>
                    <a:p>
                      <a:pPr marL="90805" marR="0">
                        <a:spcBef>
                          <a:spcPts val="5"/>
                        </a:spcBef>
                        <a:spcAft>
                          <a:spcPts val="0"/>
                        </a:spcAft>
                      </a:pPr>
                      <a:r>
                        <a:rPr lang="en-US" sz="1600">
                          <a:effectLst/>
                        </a:rPr>
                        <a:t>Alerts</a:t>
                      </a:r>
                      <a:r>
                        <a:rPr lang="en-US" sz="1600" spc="-50">
                          <a:effectLst/>
                        </a:rPr>
                        <a:t> </a:t>
                      </a:r>
                      <a:r>
                        <a:rPr lang="en-US" sz="1600" spc="-10">
                          <a:effectLst/>
                        </a:rPr>
                        <a:t>button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dirty="0">
                          <a:effectLst/>
                        </a:rPr>
                        <a:t>Informs</a:t>
                      </a:r>
                      <a:r>
                        <a:rPr lang="en-US" sz="1600" b="0" spc="-65" dirty="0">
                          <a:effectLst/>
                        </a:rPr>
                        <a:t> </a:t>
                      </a:r>
                      <a:r>
                        <a:rPr lang="en-US" sz="1600" b="0" dirty="0">
                          <a:effectLst/>
                        </a:rPr>
                        <a:t>users that an alert is available with important</a:t>
                      </a:r>
                      <a:r>
                        <a:rPr lang="en-US" sz="1600" b="0" spc="-35" dirty="0">
                          <a:effectLst/>
                        </a:rPr>
                        <a:t> </a:t>
                      </a:r>
                      <a:r>
                        <a:rPr lang="en-US" sz="1600" b="0" spc="-10" dirty="0">
                          <a:effectLst/>
                        </a:rPr>
                        <a:t>information.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879830"/>
                  </a:ext>
                </a:extLst>
              </a:tr>
              <a:tr h="257391">
                <a:tc>
                  <a:txBody>
                    <a:bodyPr/>
                    <a:lstStyle/>
                    <a:p>
                      <a:pPr marL="90805" marR="0">
                        <a:spcBef>
                          <a:spcPts val="5"/>
                        </a:spcBef>
                        <a:spcAft>
                          <a:spcPts val="0"/>
                        </a:spcAft>
                      </a:pPr>
                      <a:r>
                        <a:rPr lang="en-US" sz="1600" dirty="0">
                          <a:effectLst/>
                        </a:rPr>
                        <a:t>Log</a:t>
                      </a:r>
                      <a:r>
                        <a:rPr lang="en-US" sz="1600" spc="-45" dirty="0">
                          <a:effectLst/>
                        </a:rPr>
                        <a:t> </a:t>
                      </a:r>
                      <a:r>
                        <a:rPr lang="en-US" sz="1600" dirty="0">
                          <a:effectLst/>
                        </a:rPr>
                        <a:t>Out</a:t>
                      </a:r>
                      <a:r>
                        <a:rPr lang="en-US" sz="1600" spc="-35" dirty="0">
                          <a:effectLst/>
                        </a:rPr>
                        <a:t> </a:t>
                      </a:r>
                      <a:r>
                        <a:rPr lang="en-US" sz="1600" spc="-10" dirty="0">
                          <a:effectLst/>
                        </a:rPr>
                        <a:t>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dirty="0">
                          <a:effectLst/>
                        </a:rPr>
                        <a:t>Logs</a:t>
                      </a:r>
                      <a:r>
                        <a:rPr lang="en-US" sz="1600" b="0" spc="-60" dirty="0">
                          <a:effectLst/>
                        </a:rPr>
                        <a:t> </a:t>
                      </a:r>
                      <a:r>
                        <a:rPr lang="en-US" sz="1600" b="0" dirty="0">
                          <a:effectLst/>
                        </a:rPr>
                        <a:t>you</a:t>
                      </a:r>
                      <a:r>
                        <a:rPr lang="en-US" sz="1600" b="0" spc="-65" dirty="0">
                          <a:effectLst/>
                        </a:rPr>
                        <a:t> </a:t>
                      </a:r>
                      <a:r>
                        <a:rPr lang="en-US" sz="1600" b="0" dirty="0">
                          <a:effectLst/>
                        </a:rPr>
                        <a:t>out</a:t>
                      </a:r>
                      <a:r>
                        <a:rPr lang="en-US" sz="1600" b="0" spc="-15" dirty="0">
                          <a:effectLst/>
                        </a:rPr>
                        <a:t> </a:t>
                      </a:r>
                      <a:r>
                        <a:rPr lang="en-US" sz="1600" b="0" dirty="0">
                          <a:effectLst/>
                        </a:rPr>
                        <a:t>of</a:t>
                      </a:r>
                      <a:r>
                        <a:rPr lang="en-US" sz="1600" b="0" spc="-40" dirty="0">
                          <a:effectLst/>
                        </a:rPr>
                        <a:t> </a:t>
                      </a:r>
                      <a:r>
                        <a:rPr lang="en-US" sz="1600" b="0" dirty="0">
                          <a:effectLst/>
                        </a:rPr>
                        <a:t>the</a:t>
                      </a:r>
                      <a:r>
                        <a:rPr lang="en-US" sz="1600" b="0" spc="-25" dirty="0">
                          <a:effectLst/>
                        </a:rPr>
                        <a:t> </a:t>
                      </a:r>
                      <a:r>
                        <a:rPr lang="en-US" sz="1600" b="0" dirty="0">
                          <a:effectLst/>
                        </a:rPr>
                        <a:t>TA</a:t>
                      </a:r>
                      <a:r>
                        <a:rPr lang="en-US" sz="1600" b="0" spc="-25" dirty="0">
                          <a:effectLst/>
                        </a:rPr>
                        <a:t> </a:t>
                      </a:r>
                      <a:r>
                        <a:rPr lang="en-US" sz="1600" b="0" dirty="0">
                          <a:effectLst/>
                        </a:rPr>
                        <a:t>Site.</a:t>
                      </a:r>
                      <a:r>
                        <a:rPr lang="en-US" sz="1600" b="0" spc="-30" dirty="0">
                          <a:effectLst/>
                        </a:rPr>
                        <a:t> </a:t>
                      </a:r>
                      <a:r>
                        <a:rPr lang="en-US" sz="1600" b="0" dirty="0">
                          <a:effectLst/>
                        </a:rPr>
                        <a:t>See</a:t>
                      </a:r>
                      <a:r>
                        <a:rPr lang="en-US" sz="1600" b="0" spc="-20" dirty="0">
                          <a:effectLst/>
                        </a:rPr>
                        <a:t> </a:t>
                      </a:r>
                      <a:r>
                        <a:rPr lang="en-US" sz="1600" b="0" u="sng" dirty="0">
                          <a:effectLst/>
                          <a:hlinkClick r:id="rId7" action="ppaction://hlinkfile"/>
                        </a:rPr>
                        <a:t>Logging</a:t>
                      </a:r>
                      <a:r>
                        <a:rPr lang="en-US" sz="1600" b="0" u="sng" spc="-10" dirty="0">
                          <a:effectLst/>
                          <a:hlinkClick r:id="rId7" action="ppaction://hlinkfile"/>
                        </a:rPr>
                        <a:t> </a:t>
                      </a:r>
                      <a:r>
                        <a:rPr lang="en-US" sz="1600" b="0" u="sng" dirty="0">
                          <a:effectLst/>
                          <a:hlinkClick r:id="rId7" action="ppaction://hlinkfile"/>
                        </a:rPr>
                        <a:t>Out</a:t>
                      </a:r>
                      <a:r>
                        <a:rPr lang="en-US" sz="1600" b="0" u="sng" spc="-40" dirty="0">
                          <a:effectLst/>
                          <a:hlinkClick r:id="rId7" action="ppaction://hlinkfile"/>
                        </a:rPr>
                        <a:t> </a:t>
                      </a:r>
                      <a:r>
                        <a:rPr lang="en-US" sz="1600" b="0" u="sng" dirty="0">
                          <a:effectLst/>
                          <a:hlinkClick r:id="rId7" action="ppaction://hlinkfile"/>
                        </a:rPr>
                        <a:t>of</a:t>
                      </a:r>
                      <a:r>
                        <a:rPr lang="en-US" sz="1600" b="0" u="sng" spc="-55" dirty="0">
                          <a:effectLst/>
                          <a:hlinkClick r:id="rId7" action="ppaction://hlinkfile"/>
                        </a:rPr>
                        <a:t> </a:t>
                      </a:r>
                      <a:r>
                        <a:rPr lang="en-US" sz="1600" b="0" u="sng" dirty="0">
                          <a:effectLst/>
                          <a:hlinkClick r:id="rId7" action="ppaction://hlinkfile"/>
                        </a:rPr>
                        <a:t>the</a:t>
                      </a:r>
                      <a:r>
                        <a:rPr lang="en-US" sz="1600" b="0" u="sng" spc="-55" dirty="0">
                          <a:effectLst/>
                          <a:hlinkClick r:id="rId7" action="ppaction://hlinkfile"/>
                        </a:rPr>
                        <a:t> </a:t>
                      </a:r>
                      <a:r>
                        <a:rPr lang="en-US" sz="1600" b="0" u="sng" dirty="0">
                          <a:effectLst/>
                          <a:hlinkClick r:id="rId7" action="ppaction://hlinkfile"/>
                        </a:rPr>
                        <a:t>Test Administrator</a:t>
                      </a:r>
                      <a:r>
                        <a:rPr lang="en-US" sz="1600" b="0" u="sng" spc="-40" dirty="0">
                          <a:effectLst/>
                          <a:hlinkClick r:id="rId7" action="ppaction://hlinkfile"/>
                        </a:rPr>
                        <a:t> </a:t>
                      </a:r>
                      <a:r>
                        <a:rPr lang="en-US" sz="1600" b="0" u="sng" spc="-10" dirty="0">
                          <a:effectLst/>
                          <a:hlinkClick r:id="rId7" action="ppaction://hlinkfile"/>
                        </a:rPr>
                        <a:t>Interface</a:t>
                      </a:r>
                      <a:r>
                        <a:rPr lang="en-US" sz="1600" b="0" spc="-1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079536"/>
                  </a:ext>
                </a:extLst>
              </a:tr>
              <a:tr h="257391">
                <a:tc>
                  <a:txBody>
                    <a:bodyPr/>
                    <a:lstStyle/>
                    <a:p>
                      <a:pPr marL="90805" marR="0">
                        <a:spcBef>
                          <a:spcPts val="5"/>
                        </a:spcBef>
                        <a:spcAft>
                          <a:spcPts val="0"/>
                        </a:spcAft>
                      </a:pPr>
                      <a:r>
                        <a:rPr lang="en-US" sz="1600" spc="-10" dirty="0">
                          <a:effectLst/>
                        </a:rPr>
                        <a:t>Stop</a:t>
                      </a:r>
                      <a:r>
                        <a:rPr lang="en-US" sz="1600" spc="-15" dirty="0">
                          <a:effectLst/>
                        </a:rPr>
                        <a:t> </a:t>
                      </a:r>
                      <a:r>
                        <a:rPr lang="en-US" sz="1600" spc="-10" dirty="0">
                          <a:effectLst/>
                        </a:rPr>
                        <a:t>Session</a:t>
                      </a:r>
                      <a:r>
                        <a:rPr lang="en-US" sz="1600" spc="-15" dirty="0">
                          <a:effectLst/>
                        </a:rPr>
                        <a:t> </a:t>
                      </a:r>
                      <a:r>
                        <a:rPr lang="en-US" sz="1600" spc="-10" dirty="0">
                          <a:effectLst/>
                        </a:rPr>
                        <a:t>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dirty="0">
                          <a:effectLst/>
                        </a:rPr>
                        <a:t>Ends</a:t>
                      </a:r>
                      <a:r>
                        <a:rPr lang="en-US" sz="1600" b="0" spc="-55" dirty="0">
                          <a:effectLst/>
                        </a:rPr>
                        <a:t> </a:t>
                      </a:r>
                      <a:r>
                        <a:rPr lang="en-US" sz="1600" b="0" dirty="0">
                          <a:effectLst/>
                        </a:rPr>
                        <a:t>the</a:t>
                      </a:r>
                      <a:r>
                        <a:rPr lang="en-US" sz="1600" b="0" spc="-35" dirty="0">
                          <a:effectLst/>
                        </a:rPr>
                        <a:t> </a:t>
                      </a:r>
                      <a:r>
                        <a:rPr lang="en-US" sz="1600" b="0" dirty="0">
                          <a:effectLst/>
                        </a:rPr>
                        <a:t>test</a:t>
                      </a:r>
                      <a:r>
                        <a:rPr lang="en-US" sz="1600" b="0" spc="-35" dirty="0">
                          <a:effectLst/>
                        </a:rPr>
                        <a:t> </a:t>
                      </a:r>
                      <a:r>
                        <a:rPr lang="en-US" sz="1600" b="0" dirty="0">
                          <a:effectLst/>
                        </a:rPr>
                        <a:t>session.</a:t>
                      </a:r>
                      <a:r>
                        <a:rPr lang="en-US" sz="1600" b="0" spc="-25" dirty="0">
                          <a:effectLst/>
                        </a:rPr>
                        <a:t> </a:t>
                      </a:r>
                      <a:r>
                        <a:rPr lang="en-US" sz="1600" b="0" dirty="0">
                          <a:effectLst/>
                        </a:rPr>
                        <a:t>See</a:t>
                      </a:r>
                      <a:r>
                        <a:rPr lang="en-US" sz="1600" b="0" spc="-30" dirty="0">
                          <a:effectLst/>
                        </a:rPr>
                        <a:t> </a:t>
                      </a:r>
                      <a:r>
                        <a:rPr lang="en-US" sz="1600" b="0" u="sng" dirty="0">
                          <a:effectLst/>
                          <a:hlinkClick r:id="rId8" action="ppaction://hlinkfile"/>
                        </a:rPr>
                        <a:t>Stopping</a:t>
                      </a:r>
                      <a:r>
                        <a:rPr lang="en-US" sz="1600" b="0" u="sng" spc="-55" dirty="0">
                          <a:effectLst/>
                          <a:hlinkClick r:id="rId8" action="ppaction://hlinkfile"/>
                        </a:rPr>
                        <a:t> </a:t>
                      </a:r>
                      <a:r>
                        <a:rPr lang="en-US" sz="1600" b="0" u="sng" dirty="0">
                          <a:effectLst/>
                          <a:hlinkClick r:id="rId8" action="ppaction://hlinkfile"/>
                        </a:rPr>
                        <a:t>a</a:t>
                      </a:r>
                      <a:r>
                        <a:rPr lang="en-US" sz="1600" b="0" u="sng" spc="-60" dirty="0">
                          <a:effectLst/>
                          <a:hlinkClick r:id="rId8" action="ppaction://hlinkfile"/>
                        </a:rPr>
                        <a:t> </a:t>
                      </a:r>
                      <a:r>
                        <a:rPr lang="en-US" sz="1600" b="0" u="sng" dirty="0">
                          <a:effectLst/>
                          <a:hlinkClick r:id="rId8" action="ppaction://hlinkfile"/>
                        </a:rPr>
                        <a:t>Test</a:t>
                      </a:r>
                      <a:r>
                        <a:rPr lang="en-US" sz="1600" b="0" u="sng" spc="-45" dirty="0">
                          <a:effectLst/>
                          <a:hlinkClick r:id="rId8" action="ppaction://hlinkfile"/>
                        </a:rPr>
                        <a:t> </a:t>
                      </a:r>
                      <a:r>
                        <a:rPr lang="en-US" sz="1600" b="0" u="sng" spc="-10" dirty="0">
                          <a:effectLst/>
                          <a:hlinkClick r:id="rId8" action="ppaction://hlinkfile"/>
                        </a:rPr>
                        <a:t>Session</a:t>
                      </a:r>
                      <a:r>
                        <a:rPr lang="en-US" sz="1600" b="0" spc="-1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103515"/>
                  </a:ext>
                </a:extLst>
              </a:tr>
              <a:tr h="326281">
                <a:tc>
                  <a:txBody>
                    <a:bodyPr/>
                    <a:lstStyle/>
                    <a:p>
                      <a:pPr marL="90805" marR="0">
                        <a:spcBef>
                          <a:spcPts val="10"/>
                        </a:spcBef>
                        <a:spcAft>
                          <a:spcPts val="0"/>
                        </a:spcAft>
                      </a:pPr>
                      <a:r>
                        <a:rPr lang="en-US" sz="1600" spc="-10">
                          <a:effectLst/>
                        </a:rPr>
                        <a:t>Session</a:t>
                      </a:r>
                      <a:r>
                        <a:rPr lang="en-US" sz="1600">
                          <a:effectLst/>
                        </a:rPr>
                        <a:t> </a:t>
                      </a:r>
                      <a:r>
                        <a:rPr lang="en-US" sz="1600" spc="-25">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10"/>
                        </a:spcBef>
                        <a:spcAft>
                          <a:spcPts val="0"/>
                        </a:spcAft>
                      </a:pPr>
                      <a:r>
                        <a:rPr lang="en-US" sz="1600" b="0" dirty="0">
                          <a:effectLst/>
                        </a:rPr>
                        <a:t>Displays</a:t>
                      </a:r>
                      <a:r>
                        <a:rPr lang="en-US" sz="1600" b="0" spc="-55" dirty="0">
                          <a:effectLst/>
                        </a:rPr>
                        <a:t> </a:t>
                      </a:r>
                      <a:r>
                        <a:rPr lang="en-US" sz="1600" b="0" dirty="0">
                          <a:effectLst/>
                        </a:rPr>
                        <a:t>the</a:t>
                      </a:r>
                      <a:r>
                        <a:rPr lang="en-US" sz="1600" b="0" spc="-55" dirty="0">
                          <a:effectLst/>
                        </a:rPr>
                        <a:t> </a:t>
                      </a:r>
                      <a:r>
                        <a:rPr lang="en-US" sz="1600" b="0" dirty="0">
                          <a:effectLst/>
                        </a:rPr>
                        <a:t>unique</a:t>
                      </a:r>
                      <a:r>
                        <a:rPr lang="en-US" sz="1600" b="0" spc="-45" dirty="0">
                          <a:effectLst/>
                        </a:rPr>
                        <a:t> </a:t>
                      </a:r>
                      <a:r>
                        <a:rPr lang="en-US" sz="1600" b="0" dirty="0">
                          <a:effectLst/>
                        </a:rPr>
                        <a:t>ID</a:t>
                      </a:r>
                      <a:r>
                        <a:rPr lang="en-US" sz="1600" b="0" spc="-50" dirty="0">
                          <a:effectLst/>
                        </a:rPr>
                        <a:t> </a:t>
                      </a:r>
                      <a:r>
                        <a:rPr lang="en-US" sz="1600" b="0" dirty="0">
                          <a:effectLst/>
                        </a:rPr>
                        <a:t>generated</a:t>
                      </a:r>
                      <a:r>
                        <a:rPr lang="en-US" sz="1600" b="0" spc="-35" dirty="0">
                          <a:effectLst/>
                        </a:rPr>
                        <a:t> </a:t>
                      </a:r>
                      <a:r>
                        <a:rPr lang="en-US" sz="1600" b="0" dirty="0">
                          <a:effectLst/>
                        </a:rPr>
                        <a:t>for</a:t>
                      </a:r>
                      <a:r>
                        <a:rPr lang="en-US" sz="1600" b="0" spc="-40" dirty="0">
                          <a:effectLst/>
                        </a:rPr>
                        <a:t> </a:t>
                      </a:r>
                      <a:r>
                        <a:rPr lang="en-US" sz="1600" b="0" dirty="0">
                          <a:effectLst/>
                        </a:rPr>
                        <a:t>the</a:t>
                      </a:r>
                      <a:r>
                        <a:rPr lang="en-US" sz="1600" b="0" spc="-30" dirty="0">
                          <a:effectLst/>
                        </a:rPr>
                        <a:t> </a:t>
                      </a:r>
                      <a:r>
                        <a:rPr lang="en-US" sz="1600" b="0" dirty="0">
                          <a:effectLst/>
                        </a:rPr>
                        <a:t>test</a:t>
                      </a:r>
                      <a:r>
                        <a:rPr lang="en-US" sz="1600" b="0" spc="-15" dirty="0">
                          <a:effectLst/>
                        </a:rPr>
                        <a:t> </a:t>
                      </a:r>
                      <a:r>
                        <a:rPr lang="en-US" sz="1600" b="0" spc="-10" dirty="0">
                          <a:effectLst/>
                        </a:rPr>
                        <a:t>session.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74646"/>
                  </a:ext>
                </a:extLst>
              </a:tr>
              <a:tr h="390452">
                <a:tc>
                  <a:txBody>
                    <a:bodyPr/>
                    <a:lstStyle/>
                    <a:p>
                      <a:pPr marL="90805" marR="0">
                        <a:lnSpc>
                          <a:spcPts val="1335"/>
                        </a:lnSpc>
                        <a:spcBef>
                          <a:spcPts val="0"/>
                        </a:spcBef>
                        <a:spcAft>
                          <a:spcPts val="0"/>
                        </a:spcAft>
                      </a:pPr>
                      <a:endParaRPr lang="en-US" sz="1600" dirty="0">
                        <a:effectLst/>
                      </a:endParaRPr>
                    </a:p>
                    <a:p>
                      <a:pPr marL="90805" marR="0">
                        <a:lnSpc>
                          <a:spcPts val="1335"/>
                        </a:lnSpc>
                        <a:spcBef>
                          <a:spcPts val="0"/>
                        </a:spcBef>
                        <a:spcAft>
                          <a:spcPts val="0"/>
                        </a:spcAft>
                      </a:pPr>
                      <a:r>
                        <a:rPr lang="en-US" sz="1600" dirty="0">
                          <a:effectLst/>
                        </a:rPr>
                        <a:t>Select</a:t>
                      </a:r>
                      <a:r>
                        <a:rPr lang="en-US" sz="1600" spc="-65" dirty="0">
                          <a:effectLst/>
                        </a:rPr>
                        <a:t> </a:t>
                      </a:r>
                      <a:r>
                        <a:rPr lang="en-US" sz="1600" dirty="0">
                          <a:effectLst/>
                        </a:rPr>
                        <a:t>Tests</a:t>
                      </a:r>
                      <a:r>
                        <a:rPr lang="en-US" sz="1600" spc="-45" dirty="0">
                          <a:effectLst/>
                        </a:rPr>
                        <a:t> </a:t>
                      </a:r>
                      <a:r>
                        <a:rPr lang="en-US" sz="1600" spc="-10" dirty="0">
                          <a:effectLst/>
                        </a:rPr>
                        <a:t>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lnSpc>
                          <a:spcPts val="1335"/>
                        </a:lnSpc>
                        <a:spcBef>
                          <a:spcPts val="0"/>
                        </a:spcBef>
                        <a:spcAft>
                          <a:spcPts val="0"/>
                        </a:spcAft>
                      </a:pPr>
                      <a:endParaRPr lang="en-US" sz="1600" b="0" dirty="0">
                        <a:effectLst/>
                      </a:endParaRPr>
                    </a:p>
                    <a:p>
                      <a:pPr marL="63500" marR="0">
                        <a:lnSpc>
                          <a:spcPts val="1335"/>
                        </a:lnSpc>
                        <a:spcBef>
                          <a:spcPts val="0"/>
                        </a:spcBef>
                        <a:spcAft>
                          <a:spcPts val="0"/>
                        </a:spcAft>
                      </a:pPr>
                      <a:r>
                        <a:rPr lang="en-US" sz="1600" b="0" dirty="0">
                          <a:effectLst/>
                        </a:rPr>
                        <a:t>Opens</a:t>
                      </a:r>
                      <a:r>
                        <a:rPr lang="en-US" sz="1600" b="0" spc="-60" dirty="0">
                          <a:effectLst/>
                        </a:rPr>
                        <a:t> </a:t>
                      </a:r>
                      <a:r>
                        <a:rPr lang="en-US" sz="1600" b="0" dirty="0">
                          <a:effectLst/>
                        </a:rPr>
                        <a:t>the</a:t>
                      </a:r>
                      <a:r>
                        <a:rPr lang="en-US" sz="1600" b="0" spc="-45" dirty="0">
                          <a:effectLst/>
                        </a:rPr>
                        <a:t> </a:t>
                      </a:r>
                      <a:r>
                        <a:rPr lang="en-US" sz="1600" b="0" dirty="0">
                          <a:effectLst/>
                        </a:rPr>
                        <a:t>Test</a:t>
                      </a:r>
                      <a:r>
                        <a:rPr lang="en-US" sz="1600" b="0" spc="-50" dirty="0">
                          <a:effectLst/>
                        </a:rPr>
                        <a:t> </a:t>
                      </a:r>
                      <a:r>
                        <a:rPr lang="en-US" sz="1600" b="0" dirty="0">
                          <a:effectLst/>
                        </a:rPr>
                        <a:t>Selection</a:t>
                      </a:r>
                      <a:r>
                        <a:rPr lang="en-US" sz="1600" b="0" spc="-50" dirty="0">
                          <a:effectLst/>
                        </a:rPr>
                        <a:t> </a:t>
                      </a:r>
                      <a:r>
                        <a:rPr lang="en-US" sz="1600" b="0" dirty="0">
                          <a:effectLst/>
                        </a:rPr>
                        <a:t>window.</a:t>
                      </a:r>
                      <a:r>
                        <a:rPr lang="en-US" sz="1600" b="0" spc="-15" dirty="0">
                          <a:effectLst/>
                        </a:rPr>
                        <a:t> </a:t>
                      </a:r>
                      <a:r>
                        <a:rPr lang="en-US" sz="1600" b="0" dirty="0">
                          <a:effectLst/>
                        </a:rPr>
                        <a:t>See</a:t>
                      </a:r>
                      <a:r>
                        <a:rPr lang="en-US" sz="1600" b="0" spc="-45" dirty="0">
                          <a:effectLst/>
                        </a:rPr>
                        <a:t> </a:t>
                      </a:r>
                      <a:r>
                        <a:rPr lang="en-US" sz="1600" b="0" u="sng" dirty="0">
                          <a:effectLst/>
                          <a:hlinkClick r:id="rId9" action="ppaction://hlinkfile"/>
                        </a:rPr>
                        <a:t>Start</a:t>
                      </a:r>
                      <a:r>
                        <a:rPr lang="en-US" sz="1600" b="0" u="sng" spc="-40" dirty="0">
                          <a:effectLst/>
                          <a:hlinkClick r:id="rId9" action="ppaction://hlinkfile"/>
                        </a:rPr>
                        <a:t> </a:t>
                      </a:r>
                      <a:r>
                        <a:rPr lang="en-US" sz="1600" b="0" u="sng" dirty="0">
                          <a:effectLst/>
                          <a:hlinkClick r:id="rId9" action="ppaction://hlinkfile"/>
                        </a:rPr>
                        <a:t>a</a:t>
                      </a:r>
                      <a:r>
                        <a:rPr lang="en-US" sz="1600" b="0" u="sng" spc="-65" dirty="0">
                          <a:effectLst/>
                          <a:hlinkClick r:id="rId9" action="ppaction://hlinkfile"/>
                        </a:rPr>
                        <a:t> </a:t>
                      </a:r>
                      <a:r>
                        <a:rPr lang="en-US" sz="1600" b="0" u="sng" dirty="0">
                          <a:effectLst/>
                          <a:hlinkClick r:id="rId9" action="ppaction://hlinkfile"/>
                        </a:rPr>
                        <a:t>Test</a:t>
                      </a:r>
                      <a:r>
                        <a:rPr lang="en-US" sz="1600" b="0" u="sng" spc="-30" dirty="0">
                          <a:effectLst/>
                          <a:hlinkClick r:id="rId9" action="ppaction://hlinkfile"/>
                        </a:rPr>
                        <a:t> </a:t>
                      </a:r>
                      <a:r>
                        <a:rPr lang="en-US" sz="1600" b="0" u="sng" spc="-10" dirty="0">
                          <a:effectLst/>
                          <a:hlinkClick r:id="rId9" action="ppaction://hlinkfile"/>
                        </a:rPr>
                        <a:t>Session</a:t>
                      </a:r>
                      <a:r>
                        <a:rPr lang="en-US" sz="1600" b="0" spc="-1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88798"/>
                  </a:ext>
                </a:extLst>
              </a:tr>
              <a:tr h="529923">
                <a:tc>
                  <a:txBody>
                    <a:bodyPr/>
                    <a:lstStyle/>
                    <a:p>
                      <a:pPr marL="90805" marR="0">
                        <a:lnSpc>
                          <a:spcPts val="1335"/>
                        </a:lnSpc>
                        <a:spcBef>
                          <a:spcPts val="0"/>
                        </a:spcBef>
                        <a:spcAft>
                          <a:spcPts val="0"/>
                        </a:spcAft>
                      </a:pPr>
                      <a:endParaRPr lang="en-US" sz="1600" spc="-10" dirty="0">
                        <a:effectLst/>
                      </a:endParaRPr>
                    </a:p>
                    <a:p>
                      <a:pPr marL="90805" marR="0">
                        <a:lnSpc>
                          <a:spcPts val="1335"/>
                        </a:lnSpc>
                        <a:spcBef>
                          <a:spcPts val="0"/>
                        </a:spcBef>
                        <a:spcAft>
                          <a:spcPts val="0"/>
                        </a:spcAft>
                      </a:pPr>
                      <a:r>
                        <a:rPr lang="en-US" sz="1600" spc="-10" dirty="0">
                          <a:effectLst/>
                        </a:rPr>
                        <a:t>Approvals</a:t>
                      </a:r>
                      <a:r>
                        <a:rPr lang="en-US" sz="1600" spc="15" dirty="0">
                          <a:effectLst/>
                        </a:rPr>
                        <a:t> </a:t>
                      </a:r>
                      <a:r>
                        <a:rPr lang="en-US" sz="1600" spc="-10" dirty="0">
                          <a:effectLst/>
                        </a:rPr>
                        <a:t>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1600" b="0" dirty="0">
                          <a:effectLst/>
                        </a:rPr>
                        <a:t>Opens</a:t>
                      </a:r>
                      <a:r>
                        <a:rPr lang="en-US" sz="1600" b="0" spc="-20" dirty="0">
                          <a:effectLst/>
                        </a:rPr>
                        <a:t> </a:t>
                      </a:r>
                      <a:r>
                        <a:rPr lang="en-US" sz="1600" b="0" dirty="0">
                          <a:effectLst/>
                        </a:rPr>
                        <a:t>the</a:t>
                      </a:r>
                      <a:r>
                        <a:rPr lang="en-US" sz="1600" b="0" spc="-30" dirty="0">
                          <a:effectLst/>
                        </a:rPr>
                        <a:t> </a:t>
                      </a:r>
                      <a:r>
                        <a:rPr lang="en-US" sz="1600" b="0" dirty="0">
                          <a:effectLst/>
                        </a:rPr>
                        <a:t>Approvals</a:t>
                      </a:r>
                      <a:r>
                        <a:rPr lang="en-US" sz="1600" b="0" spc="-40" dirty="0">
                          <a:effectLst/>
                        </a:rPr>
                        <a:t> </a:t>
                      </a:r>
                      <a:r>
                        <a:rPr lang="en-US" sz="1600" b="0" dirty="0">
                          <a:effectLst/>
                        </a:rPr>
                        <a:t>and</a:t>
                      </a:r>
                      <a:r>
                        <a:rPr lang="en-US" sz="1600" b="0" spc="-25" dirty="0">
                          <a:effectLst/>
                        </a:rPr>
                        <a:t> </a:t>
                      </a:r>
                      <a:r>
                        <a:rPr lang="en-US" sz="1600" b="0" dirty="0">
                          <a:effectLst/>
                        </a:rPr>
                        <a:t>Student</a:t>
                      </a:r>
                      <a:r>
                        <a:rPr lang="en-US" sz="1600" b="0" spc="-25" dirty="0">
                          <a:effectLst/>
                        </a:rPr>
                        <a:t> </a:t>
                      </a:r>
                      <a:r>
                        <a:rPr lang="en-US" sz="1600" b="0" dirty="0">
                          <a:effectLst/>
                        </a:rPr>
                        <a:t>Test</a:t>
                      </a:r>
                      <a:r>
                        <a:rPr lang="en-US" sz="1600" b="0" spc="-30" dirty="0">
                          <a:effectLst/>
                        </a:rPr>
                        <a:t> </a:t>
                      </a:r>
                      <a:r>
                        <a:rPr lang="en-US" sz="1600" b="0" dirty="0">
                          <a:effectLst/>
                        </a:rPr>
                        <a:t>Settings</a:t>
                      </a:r>
                      <a:r>
                        <a:rPr lang="en-US" sz="1600" b="0" spc="-40" dirty="0">
                          <a:effectLst/>
                        </a:rPr>
                        <a:t> </a:t>
                      </a:r>
                      <a:r>
                        <a:rPr lang="en-US" sz="1600" b="0" dirty="0">
                          <a:effectLst/>
                        </a:rPr>
                        <a:t>window.</a:t>
                      </a:r>
                      <a:r>
                        <a:rPr lang="en-US" sz="1600" b="0" spc="-20" dirty="0">
                          <a:effectLst/>
                        </a:rPr>
                        <a:t> </a:t>
                      </a:r>
                      <a:r>
                        <a:rPr lang="en-US" sz="1600" b="0" dirty="0">
                          <a:effectLst/>
                        </a:rPr>
                        <a:t>See</a:t>
                      </a:r>
                      <a:r>
                        <a:rPr lang="en-US" sz="1600" b="0" spc="-30" dirty="0">
                          <a:effectLst/>
                        </a:rPr>
                        <a:t> </a:t>
                      </a:r>
                      <a:r>
                        <a:rPr lang="en-US" sz="1600" b="0" u="sng" dirty="0">
                          <a:effectLst/>
                          <a:hlinkClick r:id="rId10" action="ppaction://hlinkfile"/>
                        </a:rPr>
                        <a:t>View</a:t>
                      </a:r>
                      <a:r>
                        <a:rPr lang="en-US" sz="1600" b="0" u="sng" spc="-25" dirty="0">
                          <a:effectLst/>
                          <a:hlinkClick r:id="rId10" action="ppaction://hlinkfile"/>
                        </a:rPr>
                        <a:t> </a:t>
                      </a:r>
                      <a:r>
                        <a:rPr lang="en-US" sz="1600" b="0" u="sng" dirty="0">
                          <a:effectLst/>
                          <a:hlinkClick r:id="rId10" action="ppaction://hlinkfile"/>
                        </a:rPr>
                        <a:t>and</a:t>
                      </a:r>
                      <a:r>
                        <a:rPr lang="en-US" sz="1600" b="0" u="sng" spc="-35" dirty="0">
                          <a:effectLst/>
                          <a:hlinkClick r:id="rId10" action="ppaction://hlinkfile"/>
                        </a:rPr>
                        <a:t> </a:t>
                      </a:r>
                      <a:r>
                        <a:rPr lang="en-US" sz="1600" b="0" u="sng" dirty="0">
                          <a:effectLst/>
                          <a:hlinkClick r:id="rId10" action="ppaction://hlinkfile"/>
                        </a:rPr>
                        <a:t>Approve</a:t>
                      </a:r>
                      <a:r>
                        <a:rPr lang="en-US" sz="1600" b="0" u="sng" spc="-20" dirty="0">
                          <a:effectLst/>
                          <a:hlinkClick r:id="rId10" action="ppaction://hlinkfile"/>
                        </a:rPr>
                        <a:t> </a:t>
                      </a:r>
                      <a:r>
                        <a:rPr lang="en-US" sz="1600" b="0" u="sng" dirty="0">
                          <a:effectLst/>
                          <a:hlinkClick r:id="rId10" action="ppaction://hlinkfile"/>
                        </a:rPr>
                        <a:t>Students</a:t>
                      </a:r>
                      <a:r>
                        <a:rPr lang="en-US" sz="1600" b="0" u="sng" spc="-20" dirty="0">
                          <a:effectLst/>
                          <a:hlinkClick r:id="rId10" action="ppaction://hlinkfile"/>
                        </a:rPr>
                        <a:t> </a:t>
                      </a:r>
                      <a:r>
                        <a:rPr lang="en-US" sz="1600" b="0" u="sng" dirty="0">
                          <a:effectLst/>
                          <a:hlinkClick r:id="rId10" action="ppaction://hlinkfile"/>
                        </a:rPr>
                        <a:t>to</a:t>
                      </a:r>
                      <a:r>
                        <a:rPr lang="en-US" sz="1600" b="0" u="sng" spc="-25" dirty="0">
                          <a:effectLst/>
                          <a:hlinkClick r:id="rId10" action="ppaction://hlinkfile"/>
                        </a:rPr>
                        <a:t> </a:t>
                      </a:r>
                      <a:r>
                        <a:rPr lang="en-US" sz="1600" b="0" u="sng" dirty="0">
                          <a:effectLst/>
                          <a:hlinkClick r:id="rId10" action="ppaction://hlinkfile"/>
                        </a:rPr>
                        <a:t>Enter </a:t>
                      </a:r>
                      <a:r>
                        <a:rPr lang="en-US" sz="1600" b="0" u="sng" spc="-10" dirty="0">
                          <a:effectLst/>
                          <a:hlinkClick r:id="rId10" action="ppaction://hlinkfile"/>
                        </a:rPr>
                        <a:t>Session.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33221"/>
                  </a:ext>
                </a:extLst>
              </a:tr>
              <a:tr h="324010">
                <a:tc>
                  <a:txBody>
                    <a:bodyPr/>
                    <a:lstStyle/>
                    <a:p>
                      <a:pPr marL="90805" marR="0">
                        <a:spcBef>
                          <a:spcPts val="450"/>
                        </a:spcBef>
                        <a:spcAft>
                          <a:spcPts val="0"/>
                        </a:spcAft>
                        <a:tabLst>
                          <a:tab pos="789305" algn="l"/>
                        </a:tabLst>
                      </a:pPr>
                      <a:r>
                        <a:rPr lang="en-US" sz="1600" spc="-10" dirty="0">
                          <a:effectLst/>
                        </a:rPr>
                        <a:t>Refresh 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lnSpc>
                          <a:spcPts val="1335"/>
                        </a:lnSpc>
                        <a:spcBef>
                          <a:spcPts val="0"/>
                        </a:spcBef>
                        <a:spcAft>
                          <a:spcPts val="0"/>
                        </a:spcAft>
                      </a:pPr>
                      <a:r>
                        <a:rPr lang="en-US" sz="1600" b="0" dirty="0">
                          <a:effectLst/>
                        </a:rPr>
                        <a:t>Updates</a:t>
                      </a:r>
                      <a:r>
                        <a:rPr lang="en-US" sz="1600" b="0" spc="-60" dirty="0">
                          <a:effectLst/>
                        </a:rPr>
                        <a:t> </a:t>
                      </a:r>
                      <a:r>
                        <a:rPr lang="en-US" sz="1600" b="0" dirty="0">
                          <a:effectLst/>
                        </a:rPr>
                        <a:t>the</a:t>
                      </a:r>
                      <a:r>
                        <a:rPr lang="en-US" sz="1600" b="0" spc="-60" dirty="0">
                          <a:effectLst/>
                        </a:rPr>
                        <a:t> </a:t>
                      </a:r>
                      <a:r>
                        <a:rPr lang="en-US" sz="1600" b="0" dirty="0">
                          <a:effectLst/>
                        </a:rPr>
                        <a:t>on-screen</a:t>
                      </a:r>
                      <a:r>
                        <a:rPr lang="en-US" sz="1600" b="0" spc="-45" dirty="0">
                          <a:effectLst/>
                        </a:rPr>
                        <a:t> </a:t>
                      </a:r>
                      <a:r>
                        <a:rPr lang="en-US" sz="1600" b="0" spc="-10" dirty="0">
                          <a:effectLst/>
                        </a:rPr>
                        <a:t>information.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34415"/>
                  </a:ext>
                </a:extLst>
              </a:tr>
              <a:tr h="529923">
                <a:tc>
                  <a:txBody>
                    <a:bodyPr/>
                    <a:lstStyle/>
                    <a:p>
                      <a:pPr marL="90805" marR="0">
                        <a:lnSpc>
                          <a:spcPct val="113000"/>
                        </a:lnSpc>
                        <a:spcBef>
                          <a:spcPts val="5"/>
                        </a:spcBef>
                        <a:spcAft>
                          <a:spcPts val="0"/>
                        </a:spcAft>
                      </a:pPr>
                      <a:r>
                        <a:rPr lang="en-US" sz="1600" dirty="0">
                          <a:effectLst/>
                        </a:rPr>
                        <a:t>Students</a:t>
                      </a:r>
                      <a:r>
                        <a:rPr lang="en-US" sz="1600" spc="-65" dirty="0">
                          <a:effectLst/>
                        </a:rPr>
                        <a:t> </a:t>
                      </a:r>
                      <a:r>
                        <a:rPr lang="en-US" sz="1600" dirty="0">
                          <a:effectLst/>
                        </a:rPr>
                        <a:t>in</a:t>
                      </a:r>
                      <a:r>
                        <a:rPr lang="en-US" sz="1600" spc="-60" dirty="0">
                          <a:effectLst/>
                        </a:rPr>
                        <a:t> </a:t>
                      </a:r>
                      <a:r>
                        <a:rPr lang="en-US" sz="1600" dirty="0">
                          <a:effectLst/>
                        </a:rPr>
                        <a:t>Your</a:t>
                      </a:r>
                      <a:r>
                        <a:rPr lang="en-US" sz="1600" spc="-65" dirty="0">
                          <a:effectLst/>
                        </a:rPr>
                        <a:t> </a:t>
                      </a:r>
                      <a:r>
                        <a:rPr lang="en-US" sz="1600" dirty="0">
                          <a:effectLst/>
                        </a:rPr>
                        <a:t>Test Session table**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5"/>
                        </a:spcBef>
                        <a:spcAft>
                          <a:spcPts val="0"/>
                        </a:spcAft>
                      </a:pPr>
                      <a:r>
                        <a:rPr lang="en-US" sz="1600" b="0" dirty="0">
                          <a:effectLst/>
                        </a:rPr>
                        <a:t>Displays</a:t>
                      </a:r>
                      <a:r>
                        <a:rPr lang="en-US" sz="1600" b="0" spc="-65" dirty="0">
                          <a:effectLst/>
                        </a:rPr>
                        <a:t> </a:t>
                      </a:r>
                      <a:r>
                        <a:rPr lang="en-US" sz="1600" b="0" dirty="0">
                          <a:effectLst/>
                        </a:rPr>
                        <a:t>the</a:t>
                      </a:r>
                      <a:r>
                        <a:rPr lang="en-US" sz="1600" b="0" spc="-60" dirty="0">
                          <a:effectLst/>
                        </a:rPr>
                        <a:t> </a:t>
                      </a:r>
                      <a:r>
                        <a:rPr lang="en-US" sz="1600" b="0" dirty="0">
                          <a:effectLst/>
                        </a:rPr>
                        <a:t>testing</a:t>
                      </a:r>
                      <a:r>
                        <a:rPr lang="en-US" sz="1600" b="0" spc="-45" dirty="0">
                          <a:effectLst/>
                        </a:rPr>
                        <a:t> </a:t>
                      </a:r>
                      <a:r>
                        <a:rPr lang="en-US" sz="1600" b="0" dirty="0">
                          <a:effectLst/>
                        </a:rPr>
                        <a:t>progress</a:t>
                      </a:r>
                      <a:r>
                        <a:rPr lang="en-US" sz="1600" b="0" spc="-55" dirty="0">
                          <a:effectLst/>
                        </a:rPr>
                        <a:t> </a:t>
                      </a:r>
                      <a:r>
                        <a:rPr lang="en-US" sz="1600" b="0" dirty="0">
                          <a:effectLst/>
                        </a:rPr>
                        <a:t>for</a:t>
                      </a:r>
                      <a:r>
                        <a:rPr lang="en-US" sz="1600" b="0" spc="-55" dirty="0">
                          <a:effectLst/>
                        </a:rPr>
                        <a:t> </a:t>
                      </a:r>
                      <a:r>
                        <a:rPr lang="en-US" sz="1600" b="0" dirty="0">
                          <a:effectLst/>
                        </a:rPr>
                        <a:t>students</a:t>
                      </a:r>
                      <a:r>
                        <a:rPr lang="en-US" sz="1600" b="0" spc="-45" dirty="0">
                          <a:effectLst/>
                        </a:rPr>
                        <a:t> </a:t>
                      </a:r>
                      <a:r>
                        <a:rPr lang="en-US" sz="1600" b="0" dirty="0">
                          <a:effectLst/>
                        </a:rPr>
                        <a:t>in</a:t>
                      </a:r>
                      <a:r>
                        <a:rPr lang="en-US" sz="1600" b="0" spc="-60" dirty="0">
                          <a:effectLst/>
                        </a:rPr>
                        <a:t> </a:t>
                      </a:r>
                      <a:r>
                        <a:rPr lang="en-US" sz="1600" b="0" dirty="0">
                          <a:effectLst/>
                        </a:rPr>
                        <a:t>your</a:t>
                      </a:r>
                      <a:r>
                        <a:rPr lang="en-US" sz="1600" b="0" spc="-65" dirty="0">
                          <a:effectLst/>
                        </a:rPr>
                        <a:t> </a:t>
                      </a:r>
                      <a:r>
                        <a:rPr lang="en-US" sz="1600" b="0" dirty="0">
                          <a:effectLst/>
                        </a:rPr>
                        <a:t>test</a:t>
                      </a:r>
                      <a:r>
                        <a:rPr lang="en-US" sz="1600" b="0" spc="-55" dirty="0">
                          <a:effectLst/>
                        </a:rPr>
                        <a:t> </a:t>
                      </a:r>
                      <a:r>
                        <a:rPr lang="en-US" sz="1600" b="0" dirty="0">
                          <a:effectLst/>
                        </a:rPr>
                        <a:t>session.</a:t>
                      </a:r>
                      <a:r>
                        <a:rPr lang="en-US" sz="1600" b="0" spc="-45" dirty="0">
                          <a:effectLst/>
                        </a:rPr>
                        <a:t> </a:t>
                      </a:r>
                      <a:r>
                        <a:rPr lang="en-US" sz="1600" b="0" dirty="0">
                          <a:effectLst/>
                        </a:rPr>
                        <a:t>See</a:t>
                      </a:r>
                      <a:r>
                        <a:rPr lang="en-US" sz="1600" b="0" spc="-35" dirty="0">
                          <a:effectLst/>
                        </a:rPr>
                        <a:t> </a:t>
                      </a:r>
                      <a:r>
                        <a:rPr lang="en-US" sz="1600" b="0" u="sng" dirty="0">
                          <a:effectLst/>
                          <a:hlinkClick r:id="rId11" action="ppaction://hlinkfile"/>
                        </a:rPr>
                        <a:t>Monitoring</a:t>
                      </a:r>
                      <a:r>
                        <a:rPr lang="en-US" sz="1600" b="0" u="sng" spc="-30" dirty="0">
                          <a:effectLst/>
                          <a:hlinkClick r:id="rId11" action="ppaction://hlinkfile"/>
                        </a:rPr>
                        <a:t> </a:t>
                      </a:r>
                      <a:r>
                        <a:rPr lang="en-US" sz="1600" b="0" u="sng" dirty="0">
                          <a:effectLst/>
                          <a:hlinkClick r:id="rId11" action="ppaction://hlinkfile"/>
                        </a:rPr>
                        <a:t>Students’</a:t>
                      </a:r>
                      <a:r>
                        <a:rPr lang="en-US" sz="1600" b="0" u="sng" spc="-40" dirty="0">
                          <a:effectLst/>
                          <a:hlinkClick r:id="rId11" action="ppaction://hlinkfile"/>
                        </a:rPr>
                        <a:t> </a:t>
                      </a:r>
                      <a:r>
                        <a:rPr lang="en-US" sz="1600" b="0" u="sng" spc="-10" dirty="0">
                          <a:effectLst/>
                          <a:hlinkClick r:id="rId11" action="ppaction://hlinkfile"/>
                        </a:rPr>
                        <a:t>Progress</a:t>
                      </a:r>
                      <a:r>
                        <a:rPr lang="en-US" sz="1600" b="0" spc="-1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964966"/>
                  </a:ext>
                </a:extLst>
              </a:tr>
              <a:tr h="258905">
                <a:tc gridSpan="2">
                  <a:txBody>
                    <a:bodyPr/>
                    <a:lstStyle/>
                    <a:p>
                      <a:pPr marL="148590" marR="0">
                        <a:spcBef>
                          <a:spcPts val="15"/>
                        </a:spcBef>
                        <a:spcAft>
                          <a:spcPts val="0"/>
                        </a:spcAft>
                        <a:tabLst>
                          <a:tab pos="2749550" algn="l"/>
                        </a:tabLst>
                      </a:pPr>
                      <a:r>
                        <a:rPr lang="en-US" sz="1200" dirty="0">
                          <a:effectLst/>
                        </a:rPr>
                        <a:t>*Feature</a:t>
                      </a:r>
                      <a:r>
                        <a:rPr lang="en-US" sz="1200" spc="-60" dirty="0">
                          <a:effectLst/>
                        </a:rPr>
                        <a:t> </a:t>
                      </a:r>
                      <a:r>
                        <a:rPr lang="en-US" sz="1200" dirty="0">
                          <a:effectLst/>
                        </a:rPr>
                        <a:t>appears</a:t>
                      </a:r>
                      <a:r>
                        <a:rPr lang="en-US" sz="1200" spc="-25" dirty="0">
                          <a:effectLst/>
                        </a:rPr>
                        <a:t> </a:t>
                      </a:r>
                      <a:r>
                        <a:rPr lang="en-US" sz="1200" dirty="0">
                          <a:effectLst/>
                        </a:rPr>
                        <a:t>after</a:t>
                      </a:r>
                      <a:r>
                        <a:rPr lang="en-US" sz="1200" spc="-55" dirty="0">
                          <a:effectLst/>
                        </a:rPr>
                        <a:t> </a:t>
                      </a:r>
                      <a:r>
                        <a:rPr lang="en-US" sz="1200" dirty="0">
                          <a:effectLst/>
                        </a:rPr>
                        <a:t>you</a:t>
                      </a:r>
                      <a:r>
                        <a:rPr lang="en-US" sz="1200" spc="-45" dirty="0">
                          <a:effectLst/>
                        </a:rPr>
                        <a:t> </a:t>
                      </a:r>
                      <a:r>
                        <a:rPr lang="en-US" sz="1200" dirty="0">
                          <a:effectLst/>
                        </a:rPr>
                        <a:t>start</a:t>
                      </a:r>
                      <a:r>
                        <a:rPr lang="en-US" sz="1200" spc="-55" dirty="0">
                          <a:effectLst/>
                        </a:rPr>
                        <a:t> </a:t>
                      </a:r>
                      <a:r>
                        <a:rPr lang="en-US" sz="1200" dirty="0">
                          <a:effectLst/>
                        </a:rPr>
                        <a:t>a</a:t>
                      </a:r>
                      <a:r>
                        <a:rPr lang="en-US" sz="1200" spc="-60" dirty="0">
                          <a:effectLst/>
                        </a:rPr>
                        <a:t> </a:t>
                      </a:r>
                      <a:r>
                        <a:rPr lang="en-US" sz="1200" dirty="0">
                          <a:effectLst/>
                        </a:rPr>
                        <a:t>test</a:t>
                      </a:r>
                      <a:r>
                        <a:rPr lang="en-US" sz="1200" spc="-50" dirty="0">
                          <a:effectLst/>
                        </a:rPr>
                        <a:t> </a:t>
                      </a:r>
                      <a:r>
                        <a:rPr lang="en-US" sz="1200" spc="-10" dirty="0">
                          <a:effectLst/>
                        </a:rPr>
                        <a:t>session.</a:t>
                      </a:r>
                      <a:r>
                        <a:rPr lang="en-US" sz="1200" dirty="0">
                          <a:effectLst/>
                        </a:rPr>
                        <a:t>	**Feature</a:t>
                      </a:r>
                      <a:r>
                        <a:rPr lang="en-US" sz="1200" spc="-60" dirty="0">
                          <a:effectLst/>
                        </a:rPr>
                        <a:t> </a:t>
                      </a:r>
                      <a:r>
                        <a:rPr lang="en-US" sz="1200" dirty="0">
                          <a:effectLst/>
                        </a:rPr>
                        <a:t>appears</a:t>
                      </a:r>
                      <a:r>
                        <a:rPr lang="en-US" sz="1200" spc="-55" dirty="0">
                          <a:effectLst/>
                        </a:rPr>
                        <a:t> </a:t>
                      </a:r>
                      <a:r>
                        <a:rPr lang="en-US" sz="1200" dirty="0">
                          <a:effectLst/>
                        </a:rPr>
                        <a:t>after</a:t>
                      </a:r>
                      <a:r>
                        <a:rPr lang="en-US" sz="1200" spc="-55" dirty="0">
                          <a:effectLst/>
                        </a:rPr>
                        <a:t> </a:t>
                      </a:r>
                      <a:r>
                        <a:rPr lang="en-US" sz="1200" dirty="0">
                          <a:effectLst/>
                        </a:rPr>
                        <a:t>you</a:t>
                      </a:r>
                      <a:r>
                        <a:rPr lang="en-US" sz="1200" spc="-60" dirty="0">
                          <a:effectLst/>
                        </a:rPr>
                        <a:t> </a:t>
                      </a:r>
                      <a:r>
                        <a:rPr lang="en-US" sz="1200" dirty="0">
                          <a:effectLst/>
                        </a:rPr>
                        <a:t>approve</a:t>
                      </a:r>
                      <a:r>
                        <a:rPr lang="en-US" sz="1200" spc="-55" dirty="0">
                          <a:effectLst/>
                        </a:rPr>
                        <a:t> </a:t>
                      </a:r>
                      <a:r>
                        <a:rPr lang="en-US" sz="1200" dirty="0">
                          <a:effectLst/>
                        </a:rPr>
                        <a:t>students</a:t>
                      </a:r>
                      <a:r>
                        <a:rPr lang="en-US" sz="1200" spc="-50" dirty="0">
                          <a:effectLst/>
                        </a:rPr>
                        <a:t> </a:t>
                      </a:r>
                      <a:r>
                        <a:rPr lang="en-US" sz="1200" dirty="0">
                          <a:effectLst/>
                        </a:rPr>
                        <a:t>for</a:t>
                      </a:r>
                      <a:r>
                        <a:rPr lang="en-US" sz="1200" spc="-55" dirty="0">
                          <a:effectLst/>
                        </a:rPr>
                        <a:t> </a:t>
                      </a:r>
                      <a:r>
                        <a:rPr lang="en-US" sz="1200" spc="-10" dirty="0">
                          <a:effectLst/>
                        </a:rPr>
                        <a:t>testing.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60425788"/>
                  </a:ext>
                </a:extLst>
              </a:tr>
            </a:tbl>
          </a:graphicData>
        </a:graphic>
      </p:graphicFrame>
    </p:spTree>
    <p:extLst>
      <p:ext uri="{BB962C8B-B14F-4D97-AF65-F5344CB8AC3E}">
        <p14:creationId xmlns:p14="http://schemas.microsoft.com/office/powerpoint/2010/main" val="233572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332014" y="198729"/>
            <a:ext cx="11654971" cy="907084"/>
          </a:xfrm>
        </p:spPr>
        <p:txBody>
          <a:bodyPr>
            <a:normAutofit/>
          </a:bodyPr>
          <a:lstStyle/>
          <a:p>
            <a:r>
              <a:rPr lang="en-US" b="1" dirty="0"/>
              <a:t>Student Participation</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7</a:t>
            </a:fld>
            <a:endParaRPr lang="en-US"/>
          </a:p>
        </p:txBody>
      </p:sp>
      <p:graphicFrame>
        <p:nvGraphicFramePr>
          <p:cNvPr id="7" name="Table 6">
            <a:extLst>
              <a:ext uri="{FF2B5EF4-FFF2-40B4-BE49-F238E27FC236}">
                <a16:creationId xmlns:a16="http://schemas.microsoft.com/office/drawing/2014/main" id="{D814C874-3F56-4C27-BAC8-A5A2EC826395}"/>
              </a:ext>
            </a:extLst>
          </p:cNvPr>
          <p:cNvGraphicFramePr>
            <a:graphicFrameLocks noGrp="1"/>
          </p:cNvGraphicFramePr>
          <p:nvPr>
            <p:extLst>
              <p:ext uri="{D42A27DB-BD31-4B8C-83A1-F6EECF244321}">
                <p14:modId xmlns:p14="http://schemas.microsoft.com/office/powerpoint/2010/main" val="79842335"/>
              </p:ext>
            </p:extLst>
          </p:nvPr>
        </p:nvGraphicFramePr>
        <p:xfrm>
          <a:off x="578441" y="1356638"/>
          <a:ext cx="10412325" cy="4731787"/>
        </p:xfrm>
        <a:graphic>
          <a:graphicData uri="http://schemas.openxmlformats.org/drawingml/2006/table">
            <a:tbl>
              <a:tblPr firstRow="1" firstCol="1" bandRow="1">
                <a:tableStyleId>{5C22544A-7EE6-4342-B048-85BDC9FD1C3A}</a:tableStyleId>
              </a:tblPr>
              <a:tblGrid>
                <a:gridCol w="1230114">
                  <a:extLst>
                    <a:ext uri="{9D8B030D-6E8A-4147-A177-3AD203B41FA5}">
                      <a16:colId xmlns:a16="http://schemas.microsoft.com/office/drawing/2014/main" val="4068369393"/>
                    </a:ext>
                  </a:extLst>
                </a:gridCol>
                <a:gridCol w="1390622">
                  <a:extLst>
                    <a:ext uri="{9D8B030D-6E8A-4147-A177-3AD203B41FA5}">
                      <a16:colId xmlns:a16="http://schemas.microsoft.com/office/drawing/2014/main" val="3455483891"/>
                    </a:ext>
                  </a:extLst>
                </a:gridCol>
                <a:gridCol w="1271136">
                  <a:extLst>
                    <a:ext uri="{9D8B030D-6E8A-4147-A177-3AD203B41FA5}">
                      <a16:colId xmlns:a16="http://schemas.microsoft.com/office/drawing/2014/main" val="3402913108"/>
                    </a:ext>
                  </a:extLst>
                </a:gridCol>
                <a:gridCol w="714032">
                  <a:extLst>
                    <a:ext uri="{9D8B030D-6E8A-4147-A177-3AD203B41FA5}">
                      <a16:colId xmlns:a16="http://schemas.microsoft.com/office/drawing/2014/main" val="2927915335"/>
                    </a:ext>
                  </a:extLst>
                </a:gridCol>
                <a:gridCol w="666952">
                  <a:extLst>
                    <a:ext uri="{9D8B030D-6E8A-4147-A177-3AD203B41FA5}">
                      <a16:colId xmlns:a16="http://schemas.microsoft.com/office/drawing/2014/main" val="3478594335"/>
                    </a:ext>
                  </a:extLst>
                </a:gridCol>
                <a:gridCol w="603640">
                  <a:extLst>
                    <a:ext uri="{9D8B030D-6E8A-4147-A177-3AD203B41FA5}">
                      <a16:colId xmlns:a16="http://schemas.microsoft.com/office/drawing/2014/main" val="1382147836"/>
                    </a:ext>
                  </a:extLst>
                </a:gridCol>
                <a:gridCol w="604723">
                  <a:extLst>
                    <a:ext uri="{9D8B030D-6E8A-4147-A177-3AD203B41FA5}">
                      <a16:colId xmlns:a16="http://schemas.microsoft.com/office/drawing/2014/main" val="1164925997"/>
                    </a:ext>
                  </a:extLst>
                </a:gridCol>
                <a:gridCol w="902349">
                  <a:extLst>
                    <a:ext uri="{9D8B030D-6E8A-4147-A177-3AD203B41FA5}">
                      <a16:colId xmlns:a16="http://schemas.microsoft.com/office/drawing/2014/main" val="2532675916"/>
                    </a:ext>
                  </a:extLst>
                </a:gridCol>
                <a:gridCol w="1219299">
                  <a:extLst>
                    <a:ext uri="{9D8B030D-6E8A-4147-A177-3AD203B41FA5}">
                      <a16:colId xmlns:a16="http://schemas.microsoft.com/office/drawing/2014/main" val="1674599626"/>
                    </a:ext>
                  </a:extLst>
                </a:gridCol>
                <a:gridCol w="1809458">
                  <a:extLst>
                    <a:ext uri="{9D8B030D-6E8A-4147-A177-3AD203B41FA5}">
                      <a16:colId xmlns:a16="http://schemas.microsoft.com/office/drawing/2014/main" val="1009680692"/>
                    </a:ext>
                  </a:extLst>
                </a:gridCol>
              </a:tblGrid>
              <a:tr h="271189">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500"/>
                        </a:spcBef>
                        <a:spcAft>
                          <a:spcPts val="0"/>
                        </a:spcAft>
                      </a:pPr>
                      <a:r>
                        <a:rPr lang="en-US" sz="1600">
                          <a:effectLst/>
                        </a:rPr>
                        <a:t>Alternate Assessments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929471"/>
                  </a:ext>
                </a:extLst>
              </a:tr>
              <a:tr h="908419">
                <a:tc>
                  <a:txBody>
                    <a:bodyPr/>
                    <a:lstStyle/>
                    <a:p>
                      <a:pPr marL="0" marR="0" algn="ctr">
                        <a:lnSpc>
                          <a:spcPct val="115000"/>
                        </a:lnSpc>
                        <a:spcBef>
                          <a:spcPts val="500"/>
                        </a:spcBef>
                        <a:spcAft>
                          <a:spcPts val="0"/>
                        </a:spcAft>
                      </a:pP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b="1" dirty="0">
                          <a:effectLst/>
                        </a:rPr>
                        <a:t>ACCESS 2.0</a:t>
                      </a:r>
                      <a:r>
                        <a:rPr lang="en-US" sz="1400" b="1" baseline="0" dirty="0">
                          <a:effectLst/>
                        </a:rPr>
                        <a:t> </a:t>
                      </a:r>
                      <a:r>
                        <a:rPr lang="en-US" sz="1400" b="1" dirty="0">
                          <a:effectLst/>
                        </a:rPr>
                        <a:t>for </a:t>
                      </a:r>
                      <a:r>
                        <a:rPr lang="en-US" sz="1400" b="1" dirty="0" err="1">
                          <a:effectLst/>
                        </a:rPr>
                        <a:t>ELs</a:t>
                      </a:r>
                      <a:endParaRPr lang="en-US" sz="1400" b="1" dirty="0">
                        <a:effectLst/>
                      </a:endParaRPr>
                    </a:p>
                    <a:p>
                      <a:pPr marL="0" marR="0" algn="ctr">
                        <a:lnSpc>
                          <a:spcPct val="115000"/>
                        </a:lnSpc>
                        <a:spcBef>
                          <a:spcPts val="500"/>
                        </a:spcBef>
                        <a:spcAft>
                          <a:spcPts val="0"/>
                        </a:spcAft>
                      </a:pPr>
                      <a:r>
                        <a:rPr lang="en-US" sz="1200" i="1" dirty="0">
                          <a:effectLst/>
                          <a:latin typeface="Calibri"/>
                          <a:ea typeface="Times New Roman" panose="02020603050405020304" pitchFamily="18" charset="0"/>
                          <a:cs typeface="Times New Roman"/>
                        </a:rPr>
                        <a:t>English language</a:t>
                      </a:r>
                      <a:r>
                        <a:rPr lang="en-US" sz="1200" i="1" baseline="0" dirty="0">
                          <a:effectLst/>
                          <a:latin typeface="Calibri"/>
                          <a:ea typeface="Times New Roman" panose="02020603050405020304" pitchFamily="18" charset="0"/>
                          <a:cs typeface="Times New Roman"/>
                        </a:rPr>
                        <a:t> proficiency</a:t>
                      </a:r>
                      <a:endParaRPr lang="en-US" sz="1200" i="1" dirty="0">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b="1">
                          <a:effectLst/>
                        </a:rPr>
                        <a:t>Alternate ACCESS for</a:t>
                      </a:r>
                      <a:r>
                        <a:rPr lang="en-US" sz="1400" b="1" baseline="0">
                          <a:effectLst/>
                        </a:rPr>
                        <a:t> </a:t>
                      </a:r>
                      <a:r>
                        <a:rPr lang="en-US" sz="1400" b="1">
                          <a:effectLst/>
                        </a:rPr>
                        <a:t>ELs</a:t>
                      </a:r>
                    </a:p>
                    <a:p>
                      <a:pPr marL="0" marR="0" lvl="0" indent="0" algn="ctr" defTabSz="914400" rtl="0" eaLnBrk="1" fontAlgn="auto" latinLnBrk="0" hangingPunct="1">
                        <a:lnSpc>
                          <a:spcPct val="115000"/>
                        </a:lnSpc>
                        <a:spcBef>
                          <a:spcPts val="500"/>
                        </a:spcBef>
                        <a:spcAft>
                          <a:spcPts val="0"/>
                        </a:spcAft>
                        <a:buClrTx/>
                        <a:buSzTx/>
                        <a:buFontTx/>
                        <a:buNone/>
                        <a:tabLst/>
                        <a:defRPr/>
                      </a:pPr>
                      <a:r>
                        <a:rPr lang="en-US" sz="1200" i="1">
                          <a:effectLst/>
                          <a:latin typeface="Calibri"/>
                          <a:ea typeface="Times New Roman" panose="02020603050405020304" pitchFamily="18" charset="0"/>
                          <a:cs typeface="Times New Roman"/>
                        </a:rPr>
                        <a:t>English language</a:t>
                      </a:r>
                      <a:r>
                        <a:rPr lang="en-US" sz="1200" i="1" baseline="0">
                          <a:effectLst/>
                          <a:latin typeface="Calibri"/>
                          <a:ea typeface="Times New Roman" panose="02020603050405020304" pitchFamily="18" charset="0"/>
                          <a:cs typeface="Times New Roman"/>
                        </a:rPr>
                        <a:t> proficiency</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400" b="1">
                          <a:effectLst/>
                        </a:rPr>
                        <a:t>DLM</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ELA and</a:t>
                      </a:r>
                      <a:r>
                        <a:rPr lang="en-US" sz="1200" i="1" baseline="0">
                          <a:effectLst/>
                          <a:latin typeface="Calibri"/>
                          <a:ea typeface="Times New Roman" panose="02020603050405020304" pitchFamily="18" charset="0"/>
                          <a:cs typeface="Times New Roman"/>
                        </a:rPr>
                        <a:t> math</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400" b="1">
                          <a:effectLst/>
                        </a:rPr>
                        <a:t>DLM</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science</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400" b="1">
                          <a:effectLst/>
                        </a:rPr>
                        <a:t>NAEP</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300"/>
                        </a:spcBef>
                        <a:spcAft>
                          <a:spcPts val="300"/>
                        </a:spcAft>
                      </a:pPr>
                      <a:r>
                        <a:rPr lang="en-US" sz="1400" b="1" dirty="0">
                          <a:effectLst/>
                        </a:rPr>
                        <a:t>NGSA</a:t>
                      </a:r>
                    </a:p>
                    <a:p>
                      <a:pPr marL="0" marR="0" algn="ctr">
                        <a:lnSpc>
                          <a:spcPct val="100000"/>
                        </a:lnSpc>
                        <a:spcBef>
                          <a:spcPts val="300"/>
                        </a:spcBef>
                        <a:spcAft>
                          <a:spcPts val="300"/>
                        </a:spcAf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Science</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b="1">
                          <a:effectLst/>
                        </a:rPr>
                        <a:t>RICAS</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ELA and</a:t>
                      </a:r>
                      <a:r>
                        <a:rPr lang="en-US" sz="1200" i="1" baseline="0">
                          <a:effectLst/>
                          <a:latin typeface="Calibri"/>
                          <a:ea typeface="Times New Roman" panose="02020603050405020304" pitchFamily="18" charset="0"/>
                          <a:cs typeface="Times New Roman"/>
                        </a:rPr>
                        <a:t> math</a:t>
                      </a:r>
                      <a:endParaRPr lang="en-US" sz="1200" i="1">
                        <a:effectLst/>
                        <a:latin typeface="Calibri"/>
                        <a:ea typeface="Times New Roman" panose="02020603050405020304" pitchFamily="18" charset="0"/>
                        <a:cs typeface="Times New Roman"/>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b="1">
                          <a:effectLst/>
                        </a:rPr>
                        <a:t>PSAT</a:t>
                      </a:r>
                      <a:r>
                        <a:rPr lang="en-US" sz="1400" b="1" baseline="30000">
                          <a:effectLst/>
                        </a:rPr>
                        <a:t>TM</a:t>
                      </a:r>
                      <a:r>
                        <a:rPr lang="en-US" sz="1400" b="1">
                          <a:effectLst/>
                        </a:rPr>
                        <a:t>10</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reading and math</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400" b="1">
                          <a:effectLst/>
                        </a:rPr>
                        <a:t>SAT® School Day</a:t>
                      </a:r>
                    </a:p>
                    <a:p>
                      <a:pPr marL="0" marR="0" algn="ctr">
                        <a:lnSpc>
                          <a:spcPct val="115000"/>
                        </a:lnSpc>
                        <a:spcBef>
                          <a:spcPts val="500"/>
                        </a:spcBef>
                        <a:spcAft>
                          <a:spcPts val="0"/>
                        </a:spcAft>
                      </a:pPr>
                      <a:r>
                        <a:rPr lang="en-US" sz="1200" i="1">
                          <a:effectLst/>
                          <a:latin typeface="Calibri"/>
                          <a:ea typeface="Times New Roman" panose="02020603050405020304" pitchFamily="18" charset="0"/>
                          <a:cs typeface="Times New Roman"/>
                        </a:rPr>
                        <a:t>Reading, writing, and math</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762549"/>
                  </a:ext>
                </a:extLst>
              </a:tr>
              <a:tr h="298173">
                <a:tc>
                  <a:txBody>
                    <a:bodyPr/>
                    <a:lstStyle/>
                    <a:p>
                      <a:pPr marL="0" marR="0" algn="ctr">
                        <a:lnSpc>
                          <a:spcPct val="115000"/>
                        </a:lnSpc>
                        <a:spcBef>
                          <a:spcPts val="500"/>
                        </a:spcBef>
                        <a:spcAft>
                          <a:spcPts val="0"/>
                        </a:spcAft>
                      </a:pPr>
                      <a:r>
                        <a:rPr lang="en-US" sz="1600">
                          <a:effectLst/>
                        </a:rPr>
                        <a:t>Kindergarten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K</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K</a:t>
                      </a: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35357322"/>
                  </a:ext>
                </a:extLst>
              </a:tr>
              <a:tr h="261307">
                <a:tc>
                  <a:txBody>
                    <a:bodyPr/>
                    <a:lstStyle/>
                    <a:p>
                      <a:pPr marL="0" marR="0" algn="ctr">
                        <a:lnSpc>
                          <a:spcPct val="115000"/>
                        </a:lnSpc>
                        <a:spcBef>
                          <a:spcPts val="50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51920590"/>
                  </a:ext>
                </a:extLst>
              </a:tr>
              <a:tr h="261307">
                <a:tc>
                  <a:txBody>
                    <a:bodyPr/>
                    <a:lstStyle/>
                    <a:p>
                      <a:pPr marL="0" marR="0" algn="ctr">
                        <a:lnSpc>
                          <a:spcPct val="115000"/>
                        </a:lnSpc>
                        <a:spcBef>
                          <a:spcPts val="500"/>
                        </a:spcBef>
                        <a:spcAft>
                          <a:spcPts val="0"/>
                        </a:spcAft>
                      </a:pPr>
                      <a:r>
                        <a:rPr lang="en-US"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8269206"/>
                  </a:ext>
                </a:extLst>
              </a:tr>
              <a:tr h="261307">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81611825"/>
                  </a:ext>
                </a:extLst>
              </a:tr>
              <a:tr h="261307">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1056518"/>
                  </a:ext>
                </a:extLst>
              </a:tr>
              <a:tr h="261307">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41925386"/>
                  </a:ext>
                </a:extLst>
              </a:tr>
              <a:tr h="261307">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73348637"/>
                  </a:ext>
                </a:extLst>
              </a:tr>
              <a:tr h="261307">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157625834"/>
                  </a:ext>
                </a:extLst>
              </a:tr>
              <a:tr h="261307">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291773487"/>
                  </a:ext>
                </a:extLst>
              </a:tr>
              <a:tr h="261307">
                <a:tc>
                  <a:txBody>
                    <a:bodyPr/>
                    <a:lstStyle/>
                    <a:p>
                      <a:pPr marL="0" marR="0" algn="ctr">
                        <a:lnSpc>
                          <a:spcPct val="115000"/>
                        </a:lnSpc>
                        <a:spcBef>
                          <a:spcPts val="500"/>
                        </a:spcBef>
                        <a:spcAft>
                          <a:spcPts val="0"/>
                        </a:spcAft>
                      </a:pPr>
                      <a:r>
                        <a:rPr lang="en-US" sz="1600">
                          <a:effectLst/>
                        </a:rPr>
                        <a:t>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016413762"/>
                  </a:ext>
                </a:extLst>
              </a:tr>
              <a:tr h="261307">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212489964"/>
                  </a:ext>
                </a:extLst>
              </a:tr>
              <a:tr h="261307">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r>
                        <a:rPr lang="en-US" sz="16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726066"/>
                  </a:ext>
                </a:extLst>
              </a:tr>
              <a:tr h="261307">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500"/>
                        </a:spcBef>
                        <a:spcAft>
                          <a:spcPts val="0"/>
                        </a:spcAft>
                      </a:pPr>
                      <a:r>
                        <a:rPr lang="en-US" sz="1600">
                          <a:effectLst/>
                        </a:rPr>
                        <a:t>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kern="1200">
                        <a:solidFill>
                          <a:schemeClr val="dk1"/>
                        </a:solidFill>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50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95" marR="57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73828529"/>
                  </a:ext>
                </a:extLst>
              </a:tr>
            </a:tbl>
          </a:graphicData>
        </a:graphic>
      </p:graphicFrame>
      <p:sp>
        <p:nvSpPr>
          <p:cNvPr id="3" name="Rectangle 2">
            <a:extLst>
              <a:ext uri="{FF2B5EF4-FFF2-40B4-BE49-F238E27FC236}">
                <a16:creationId xmlns:a16="http://schemas.microsoft.com/office/drawing/2014/main" id="{3103AB73-9EA8-B104-CF85-EE2F9D20F20C}"/>
              </a:ext>
            </a:extLst>
          </p:cNvPr>
          <p:cNvSpPr/>
          <p:nvPr/>
        </p:nvSpPr>
        <p:spPr>
          <a:xfrm>
            <a:off x="6478073" y="1365188"/>
            <a:ext cx="605307" cy="47317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310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7921365" cy="907084"/>
          </a:xfrm>
        </p:spPr>
        <p:txBody>
          <a:bodyPr>
            <a:noAutofit/>
          </a:bodyPr>
          <a:lstStyle/>
          <a:p>
            <a:r>
              <a:rPr lang="en-US" b="1" dirty="0"/>
              <a:t>Entering Student Responses in the Data Entry Interface (DEI)</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874556"/>
            <a:ext cx="7160696" cy="4664356"/>
          </a:xfrm>
        </p:spPr>
        <p:txBody>
          <a:bodyPr>
            <a:normAutofit/>
          </a:bodyPr>
          <a:lstStyle/>
          <a:p>
            <a:r>
              <a:rPr lang="en-US" sz="2400" dirty="0"/>
              <a:t>For students testing on paper, the test administrator (or test coordinator) must enter the student responses into the DEI after the test is completed. </a:t>
            </a:r>
          </a:p>
          <a:p>
            <a:r>
              <a:rPr lang="en-US" sz="2400" dirty="0"/>
              <a:t>Accessed through the RI NGSA Portal. </a:t>
            </a:r>
          </a:p>
          <a:p>
            <a:r>
              <a:rPr lang="en-US" sz="2400" dirty="0"/>
              <a:t>The DEI interface matches the student interface. </a:t>
            </a:r>
          </a:p>
          <a:p>
            <a:pPr marL="0" indent="0">
              <a:buNone/>
            </a:pPr>
            <a:endParaRPr lang="en-US" sz="1200" i="1" dirty="0"/>
          </a:p>
          <a:p>
            <a:pPr marL="0" indent="0">
              <a:buNone/>
            </a:pPr>
            <a:r>
              <a:rPr lang="en-US" sz="2000" i="1" dirty="0"/>
              <a:t>Reminder: </a:t>
            </a:r>
            <a:r>
              <a:rPr lang="en-US" sz="2000" dirty="0"/>
              <a:t>Print-on-demand items (e.g., Spanish paper test) cannot be entered into the DEI.</a:t>
            </a:r>
          </a:p>
          <a:p>
            <a:pPr lvl="1"/>
            <a:r>
              <a:rPr lang="en-US" sz="2000" dirty="0"/>
              <a:t>For Spanish paper tests, the student's responses should be entered into TDS exactly as indicated by the students.</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70</a:t>
            </a:fld>
            <a:endParaRPr lang="en-US"/>
          </a:p>
        </p:txBody>
      </p:sp>
      <p:pic>
        <p:nvPicPr>
          <p:cNvPr id="6" name="Picture 5">
            <a:extLst>
              <a:ext uri="{FF2B5EF4-FFF2-40B4-BE49-F238E27FC236}">
                <a16:creationId xmlns:a16="http://schemas.microsoft.com/office/drawing/2014/main" id="{C79D0D97-EF61-4004-9988-07E340A3FFF3}"/>
              </a:ext>
            </a:extLst>
          </p:cNvPr>
          <p:cNvPicPr>
            <a:picLocks noChangeAspect="1"/>
          </p:cNvPicPr>
          <p:nvPr/>
        </p:nvPicPr>
        <p:blipFill>
          <a:blip r:embed="rId3"/>
          <a:stretch>
            <a:fillRect/>
          </a:stretch>
        </p:blipFill>
        <p:spPr>
          <a:xfrm>
            <a:off x="7717287" y="3328138"/>
            <a:ext cx="4371509" cy="2599486"/>
          </a:xfrm>
          <a:prstGeom prst="rect">
            <a:avLst/>
          </a:prstGeom>
        </p:spPr>
      </p:pic>
      <p:pic>
        <p:nvPicPr>
          <p:cNvPr id="8" name="Picture 7">
            <a:extLst>
              <a:ext uri="{FF2B5EF4-FFF2-40B4-BE49-F238E27FC236}">
                <a16:creationId xmlns:a16="http://schemas.microsoft.com/office/drawing/2014/main" id="{ABDC0C87-AA16-4112-9F09-B8A1AE034344}"/>
              </a:ext>
            </a:extLst>
          </p:cNvPr>
          <p:cNvPicPr>
            <a:picLocks noChangeAspect="1"/>
          </p:cNvPicPr>
          <p:nvPr/>
        </p:nvPicPr>
        <p:blipFill>
          <a:blip r:embed="rId4"/>
          <a:stretch>
            <a:fillRect/>
          </a:stretch>
        </p:blipFill>
        <p:spPr>
          <a:xfrm>
            <a:off x="8610600" y="473870"/>
            <a:ext cx="2796782" cy="2728196"/>
          </a:xfrm>
          <a:prstGeom prst="rect">
            <a:avLst/>
          </a:prstGeom>
        </p:spPr>
      </p:pic>
    </p:spTree>
    <p:extLst>
      <p:ext uri="{BB962C8B-B14F-4D97-AF65-F5344CB8AC3E}">
        <p14:creationId xmlns:p14="http://schemas.microsoft.com/office/powerpoint/2010/main" val="2165311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Activity - Start a Practice Test Session</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272210"/>
            <a:ext cx="10797209" cy="4903507"/>
          </a:xfrm>
        </p:spPr>
        <p:txBody>
          <a:bodyPr>
            <a:normAutofit/>
          </a:bodyPr>
          <a:lstStyle/>
          <a:p>
            <a:pPr marL="0" indent="0">
              <a:buNone/>
            </a:pPr>
            <a:endParaRPr lang="en-US" sz="2000" i="1" dirty="0"/>
          </a:p>
          <a:p>
            <a:pPr marL="457200" indent="-457200">
              <a:buFont typeface="+mj-lt"/>
              <a:buAutoNum type="arabicPeriod"/>
            </a:pPr>
            <a:r>
              <a:rPr lang="en-US" sz="2800" b="0" i="0" u="none" strike="noStrike" baseline="0" dirty="0">
                <a:solidFill>
                  <a:srgbClr val="000000"/>
                </a:solidFill>
                <a:latin typeface="Calibri" panose="020F0502020204030204" pitchFamily="34" charset="0"/>
              </a:rPr>
              <a:t>Return to the </a:t>
            </a:r>
            <a:r>
              <a:rPr lang="en-US" sz="2800" dirty="0">
                <a:solidFill>
                  <a:srgbClr val="000000"/>
                </a:solidFill>
                <a:latin typeface="Calibri" panose="020F0502020204030204" pitchFamily="34" charset="0"/>
              </a:rPr>
              <a:t>RI </a:t>
            </a:r>
            <a:r>
              <a:rPr lang="en-US" sz="2800" dirty="0" err="1">
                <a:solidFill>
                  <a:srgbClr val="000000"/>
                </a:solidFill>
                <a:latin typeface="Calibri" panose="020F0502020204030204" pitchFamily="34" charset="0"/>
              </a:rPr>
              <a:t>NGSA</a:t>
            </a:r>
            <a:r>
              <a:rPr lang="en-US" sz="2800" dirty="0">
                <a:solidFill>
                  <a:srgbClr val="000000"/>
                </a:solidFill>
                <a:latin typeface="Calibri" panose="020F0502020204030204" pitchFamily="34" charset="0"/>
              </a:rPr>
              <a:t> Portal.</a:t>
            </a:r>
            <a:endParaRPr lang="en-US" sz="2800" b="0" i="0" u="none" strike="noStrike" baseline="0" dirty="0">
              <a:solidFill>
                <a:srgbClr val="000000"/>
              </a:solidFill>
              <a:latin typeface="Calibri" panose="020F0502020204030204" pitchFamily="34" charset="0"/>
            </a:endParaRPr>
          </a:p>
          <a:p>
            <a:pPr marL="457200" indent="-457200">
              <a:buFont typeface="+mj-lt"/>
              <a:buAutoNum type="arabicPeriod"/>
            </a:pPr>
            <a:r>
              <a:rPr lang="en-US" sz="2800" b="0" i="0" u="none" strike="noStrike" baseline="0" dirty="0">
                <a:solidFill>
                  <a:srgbClr val="000000"/>
                </a:solidFill>
                <a:latin typeface="Calibri" panose="020F0502020204030204" pitchFamily="34" charset="0"/>
              </a:rPr>
              <a:t>From the appropriate user page select the </a:t>
            </a:r>
            <a:r>
              <a:rPr lang="en-US" sz="2800" b="1" i="0" u="none" strike="noStrike" baseline="0" dirty="0">
                <a:solidFill>
                  <a:srgbClr val="000000"/>
                </a:solidFill>
                <a:latin typeface="Calibri" panose="020F0502020204030204" pitchFamily="34" charset="0"/>
              </a:rPr>
              <a:t>Practice Test </a:t>
            </a:r>
            <a:r>
              <a:rPr lang="en-US" sz="2800" b="0" i="0" u="none" strike="noStrike" baseline="0" dirty="0">
                <a:solidFill>
                  <a:srgbClr val="000000"/>
                </a:solidFill>
                <a:latin typeface="Calibri" panose="020F0502020204030204" pitchFamily="34" charset="0"/>
              </a:rPr>
              <a:t>card. You will not need to log in again. </a:t>
            </a:r>
          </a:p>
          <a:p>
            <a:pPr marL="457200" indent="-457200">
              <a:buFont typeface="+mj-lt"/>
              <a:buAutoNum type="arabicPeriod"/>
            </a:pPr>
            <a:r>
              <a:rPr lang="en-US" sz="2800" dirty="0">
                <a:solidFill>
                  <a:srgbClr val="000000"/>
                </a:solidFill>
                <a:latin typeface="Calibri" panose="020F0502020204030204" pitchFamily="34" charset="0"/>
              </a:rPr>
              <a:t>If necessary, choose an Institution from the list.</a:t>
            </a:r>
          </a:p>
          <a:p>
            <a:pPr marL="457200" indent="-457200">
              <a:buFont typeface="+mj-lt"/>
              <a:buAutoNum type="arabicPeriod"/>
            </a:pPr>
            <a:r>
              <a:rPr lang="en-US" sz="2800" dirty="0">
                <a:solidFill>
                  <a:srgbClr val="000000"/>
                </a:solidFill>
                <a:latin typeface="Calibri" panose="020F0502020204030204" pitchFamily="34" charset="0"/>
              </a:rPr>
              <a:t>When the TA screen appears, review th</a:t>
            </a:r>
            <a:r>
              <a:rPr lang="en-US" dirty="0">
                <a:solidFill>
                  <a:srgbClr val="000000"/>
                </a:solidFill>
                <a:latin typeface="Calibri" panose="020F0502020204030204" pitchFamily="34" charset="0"/>
              </a:rPr>
              <a:t>e features menu functionality at the top of the screen.</a:t>
            </a:r>
            <a:endParaRPr lang="en-US" sz="28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71</a:t>
            </a:fld>
            <a:endParaRPr lang="en-US"/>
          </a:p>
        </p:txBody>
      </p:sp>
    </p:spTree>
    <p:extLst>
      <p:ext uri="{BB962C8B-B14F-4D97-AF65-F5344CB8AC3E}">
        <p14:creationId xmlns:p14="http://schemas.microsoft.com/office/powerpoint/2010/main" val="3349228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1B35-85DB-4609-B654-8CBC79D73786}"/>
              </a:ext>
            </a:extLst>
          </p:cNvPr>
          <p:cNvSpPr>
            <a:spLocks noGrp="1"/>
          </p:cNvSpPr>
          <p:nvPr>
            <p:ph type="title"/>
          </p:nvPr>
        </p:nvSpPr>
        <p:spPr>
          <a:xfrm>
            <a:off x="838200" y="261938"/>
            <a:ext cx="10515600" cy="2852737"/>
          </a:xfrm>
        </p:spPr>
        <p:txBody>
          <a:bodyPr/>
          <a:lstStyle/>
          <a:p>
            <a:r>
              <a:rPr lang="en-US" b="1" dirty="0"/>
              <a:t>BREAK and QUESTIONS</a:t>
            </a:r>
          </a:p>
        </p:txBody>
      </p:sp>
      <p:sp>
        <p:nvSpPr>
          <p:cNvPr id="4" name="Slide Number Placeholder 3">
            <a:extLst>
              <a:ext uri="{FF2B5EF4-FFF2-40B4-BE49-F238E27FC236}">
                <a16:creationId xmlns:a16="http://schemas.microsoft.com/office/drawing/2014/main" id="{01286CA7-B65F-498F-9F8E-D6C61C9332B7}"/>
              </a:ext>
            </a:extLst>
          </p:cNvPr>
          <p:cNvSpPr>
            <a:spLocks noGrp="1"/>
          </p:cNvSpPr>
          <p:nvPr>
            <p:ph type="sldNum" sz="quarter" idx="12"/>
          </p:nvPr>
        </p:nvSpPr>
        <p:spPr/>
        <p:txBody>
          <a:bodyPr/>
          <a:lstStyle/>
          <a:p>
            <a:fld id="{159949FA-60BF-4E7C-99FA-EA31C7B04F95}" type="slidenum">
              <a:rPr lang="en-US" smtClean="0"/>
              <a:t>72</a:t>
            </a:fld>
            <a:endParaRPr lang="en-US"/>
          </a:p>
        </p:txBody>
      </p:sp>
    </p:spTree>
    <p:extLst>
      <p:ext uri="{BB962C8B-B14F-4D97-AF65-F5344CB8AC3E}">
        <p14:creationId xmlns:p14="http://schemas.microsoft.com/office/powerpoint/2010/main" val="3138583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30BC36-D555-44AC-9B4C-56FB0C15FC60}"/>
              </a:ext>
            </a:extLst>
          </p:cNvPr>
          <p:cNvSpPr>
            <a:spLocks noGrp="1"/>
          </p:cNvSpPr>
          <p:nvPr>
            <p:ph type="title"/>
          </p:nvPr>
        </p:nvSpPr>
        <p:spPr>
          <a:xfrm>
            <a:off x="831850" y="316366"/>
            <a:ext cx="10515600" cy="2852737"/>
          </a:xfrm>
        </p:spPr>
        <p:txBody>
          <a:bodyPr/>
          <a:lstStyle/>
          <a:p>
            <a:r>
              <a:rPr lang="en-US" b="1" dirty="0"/>
              <a:t>TA Interface Demonstration</a:t>
            </a:r>
          </a:p>
        </p:txBody>
      </p:sp>
      <p:sp>
        <p:nvSpPr>
          <p:cNvPr id="4" name="Slide Number Placeholder 3">
            <a:extLst>
              <a:ext uri="{FF2B5EF4-FFF2-40B4-BE49-F238E27FC236}">
                <a16:creationId xmlns:a16="http://schemas.microsoft.com/office/drawing/2014/main" id="{3DCE463F-437C-4358-9E38-9DE881E42B1D}"/>
              </a:ext>
            </a:extLst>
          </p:cNvPr>
          <p:cNvSpPr>
            <a:spLocks noGrp="1"/>
          </p:cNvSpPr>
          <p:nvPr>
            <p:ph type="sldNum" sz="quarter" idx="12"/>
          </p:nvPr>
        </p:nvSpPr>
        <p:spPr/>
        <p:txBody>
          <a:bodyPr/>
          <a:lstStyle/>
          <a:p>
            <a:fld id="{159949FA-60BF-4E7C-99FA-EA31C7B04F95}" type="slidenum">
              <a:rPr lang="en-US" smtClean="0"/>
              <a:t>73</a:t>
            </a:fld>
            <a:endParaRPr lang="en-US"/>
          </a:p>
        </p:txBody>
      </p:sp>
    </p:spTree>
    <p:extLst>
      <p:ext uri="{BB962C8B-B14F-4D97-AF65-F5344CB8AC3E}">
        <p14:creationId xmlns:p14="http://schemas.microsoft.com/office/powerpoint/2010/main" val="1345081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6853-E5A6-46E1-BC87-D3A3B6FBC393}"/>
              </a:ext>
            </a:extLst>
          </p:cNvPr>
          <p:cNvSpPr>
            <a:spLocks noGrp="1"/>
          </p:cNvSpPr>
          <p:nvPr>
            <p:ph type="ctrTitle"/>
          </p:nvPr>
        </p:nvSpPr>
        <p:spPr>
          <a:xfrm>
            <a:off x="1524000" y="235857"/>
            <a:ext cx="9144000" cy="2387600"/>
          </a:xfrm>
        </p:spPr>
        <p:txBody>
          <a:bodyPr/>
          <a:lstStyle/>
          <a:p>
            <a:r>
              <a:rPr lang="en-US" b="1" dirty="0"/>
              <a:t>Resources and Support</a:t>
            </a:r>
          </a:p>
        </p:txBody>
      </p:sp>
      <p:sp>
        <p:nvSpPr>
          <p:cNvPr id="4" name="Slide Number Placeholder 3">
            <a:extLst>
              <a:ext uri="{FF2B5EF4-FFF2-40B4-BE49-F238E27FC236}">
                <a16:creationId xmlns:a16="http://schemas.microsoft.com/office/drawing/2014/main" id="{9DE523B2-8670-4160-A211-13F05FCB3030}"/>
              </a:ext>
            </a:extLst>
          </p:cNvPr>
          <p:cNvSpPr>
            <a:spLocks noGrp="1"/>
          </p:cNvSpPr>
          <p:nvPr>
            <p:ph type="sldNum" sz="quarter" idx="12"/>
          </p:nvPr>
        </p:nvSpPr>
        <p:spPr/>
        <p:txBody>
          <a:bodyPr/>
          <a:lstStyle/>
          <a:p>
            <a:fld id="{159949FA-60BF-4E7C-99FA-EA31C7B04F95}" type="slidenum">
              <a:rPr lang="en-US" smtClean="0"/>
              <a:t>74</a:t>
            </a:fld>
            <a:endParaRPr lang="en-US"/>
          </a:p>
        </p:txBody>
      </p:sp>
    </p:spTree>
    <p:extLst>
      <p:ext uri="{BB962C8B-B14F-4D97-AF65-F5344CB8AC3E}">
        <p14:creationId xmlns:p14="http://schemas.microsoft.com/office/powerpoint/2010/main" val="2290582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556591" y="365126"/>
            <a:ext cx="10797209" cy="907084"/>
          </a:xfrm>
        </p:spPr>
        <p:txBody>
          <a:bodyPr/>
          <a:lstStyle/>
          <a:p>
            <a:r>
              <a:rPr lang="en-US" b="1" dirty="0"/>
              <a:t>Contact Information </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1" y="1151049"/>
            <a:ext cx="11519295" cy="5084140"/>
          </a:xfrm>
        </p:spPr>
        <p:txBody>
          <a:bodyPr>
            <a:normAutofit/>
          </a:bodyPr>
          <a:lstStyle/>
          <a:p>
            <a:pPr marL="0" indent="0">
              <a:buNone/>
            </a:pPr>
            <a:r>
              <a:rPr lang="en-US" sz="2400" b="1" dirty="0"/>
              <a:t>NGSA Help Desk: </a:t>
            </a:r>
          </a:p>
          <a:p>
            <a:pPr lvl="1"/>
            <a:r>
              <a:rPr lang="en-US" sz="2000" dirty="0"/>
              <a:t>Phone: 1.866.757.9437 </a:t>
            </a:r>
          </a:p>
          <a:p>
            <a:pPr lvl="1"/>
            <a:r>
              <a:rPr lang="en-US" sz="2000" dirty="0"/>
              <a:t>Email: </a:t>
            </a:r>
            <a:r>
              <a:rPr lang="en-US" sz="2000" dirty="0">
                <a:hlinkClick r:id="rId3"/>
              </a:rPr>
              <a:t>rihelpdesk@cambiumassessment.com</a:t>
            </a:r>
            <a:r>
              <a:rPr lang="en-US" sz="2000" dirty="0"/>
              <a:t>   </a:t>
            </a:r>
          </a:p>
          <a:p>
            <a:pPr lvl="1"/>
            <a:r>
              <a:rPr lang="en-US" sz="2000" dirty="0"/>
              <a:t>RI NGSA Portal: </a:t>
            </a:r>
            <a:r>
              <a:rPr lang="en-US" sz="2000" dirty="0">
                <a:hlinkClick r:id="rId4"/>
              </a:rPr>
              <a:t>https://ri.portal.cambiumast.com</a:t>
            </a:r>
            <a:r>
              <a:rPr lang="en-US" sz="2000" dirty="0"/>
              <a:t>  </a:t>
            </a:r>
            <a:endParaRPr lang="en-US" dirty="0"/>
          </a:p>
          <a:p>
            <a:pPr marL="0" indent="0">
              <a:buNone/>
            </a:pPr>
            <a:r>
              <a:rPr lang="en-US" sz="2400" b="1" dirty="0"/>
              <a:t>RIDE:</a:t>
            </a:r>
          </a:p>
          <a:p>
            <a:pPr lvl="1"/>
            <a:r>
              <a:rPr lang="en-US" sz="2000" dirty="0"/>
              <a:t>General inquiries: </a:t>
            </a:r>
            <a:r>
              <a:rPr lang="en-US" sz="2000" dirty="0">
                <a:hlinkClick r:id="rId5"/>
              </a:rPr>
              <a:t>assessment@ride.ri.gov</a:t>
            </a:r>
            <a:r>
              <a:rPr lang="en-US" sz="2000" dirty="0"/>
              <a:t> </a:t>
            </a:r>
          </a:p>
          <a:p>
            <a:pPr lvl="1"/>
            <a:endParaRPr lang="en-US" dirty="0"/>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75</a:t>
            </a:fld>
            <a:endParaRPr lang="en-US"/>
          </a:p>
        </p:txBody>
      </p:sp>
      <p:graphicFrame>
        <p:nvGraphicFramePr>
          <p:cNvPr id="7" name="Table 4">
            <a:extLst>
              <a:ext uri="{FF2B5EF4-FFF2-40B4-BE49-F238E27FC236}">
                <a16:creationId xmlns:a16="http://schemas.microsoft.com/office/drawing/2014/main" id="{E6E7483C-1BB7-44AE-B493-BE85EDE6FC5F}"/>
              </a:ext>
            </a:extLst>
          </p:cNvPr>
          <p:cNvGraphicFramePr>
            <a:graphicFrameLocks/>
          </p:cNvGraphicFramePr>
          <p:nvPr>
            <p:extLst>
              <p:ext uri="{D42A27DB-BD31-4B8C-83A1-F6EECF244321}">
                <p14:modId xmlns:p14="http://schemas.microsoft.com/office/powerpoint/2010/main" val="2397017502"/>
              </p:ext>
            </p:extLst>
          </p:nvPr>
        </p:nvGraphicFramePr>
        <p:xfrm>
          <a:off x="1016550" y="3429000"/>
          <a:ext cx="10337250" cy="2746953"/>
        </p:xfrm>
        <a:graphic>
          <a:graphicData uri="http://schemas.openxmlformats.org/drawingml/2006/table">
            <a:tbl>
              <a:tblPr firstRow="1" bandRow="1">
                <a:tableStyleId>{5C22544A-7EE6-4342-B048-85BDC9FD1C3A}</a:tableStyleId>
              </a:tblPr>
              <a:tblGrid>
                <a:gridCol w="3193452">
                  <a:extLst>
                    <a:ext uri="{9D8B030D-6E8A-4147-A177-3AD203B41FA5}">
                      <a16:colId xmlns:a16="http://schemas.microsoft.com/office/drawing/2014/main" val="2870140317"/>
                    </a:ext>
                  </a:extLst>
                </a:gridCol>
                <a:gridCol w="3103209">
                  <a:extLst>
                    <a:ext uri="{9D8B030D-6E8A-4147-A177-3AD203B41FA5}">
                      <a16:colId xmlns:a16="http://schemas.microsoft.com/office/drawing/2014/main" val="196690096"/>
                    </a:ext>
                  </a:extLst>
                </a:gridCol>
                <a:gridCol w="2397430">
                  <a:extLst>
                    <a:ext uri="{9D8B030D-6E8A-4147-A177-3AD203B41FA5}">
                      <a16:colId xmlns:a16="http://schemas.microsoft.com/office/drawing/2014/main" val="2322373169"/>
                    </a:ext>
                  </a:extLst>
                </a:gridCol>
                <a:gridCol w="1643159">
                  <a:extLst>
                    <a:ext uri="{9D8B030D-6E8A-4147-A177-3AD203B41FA5}">
                      <a16:colId xmlns:a16="http://schemas.microsoft.com/office/drawing/2014/main" val="1450355599"/>
                    </a:ext>
                  </a:extLst>
                </a:gridCol>
              </a:tblGrid>
              <a:tr h="341845">
                <a:tc>
                  <a:txBody>
                    <a:bodyPr/>
                    <a:lstStyle/>
                    <a:p>
                      <a:r>
                        <a:rPr lang="en-US" dirty="0"/>
                        <a:t>Team Member</a:t>
                      </a:r>
                    </a:p>
                  </a:txBody>
                  <a:tcPr/>
                </a:tc>
                <a:tc>
                  <a:txBody>
                    <a:bodyPr/>
                    <a:lstStyle/>
                    <a:p>
                      <a:r>
                        <a:rPr lang="en-US" dirty="0"/>
                        <a:t>Specialty</a:t>
                      </a:r>
                    </a:p>
                  </a:txBody>
                  <a:tcPr/>
                </a:tc>
                <a:tc>
                  <a:txBody>
                    <a:bodyPr/>
                    <a:lstStyle/>
                    <a:p>
                      <a:r>
                        <a:rPr lang="en-US"/>
                        <a:t>Email</a:t>
                      </a:r>
                    </a:p>
                  </a:txBody>
                  <a:tcPr/>
                </a:tc>
                <a:tc>
                  <a:txBody>
                    <a:bodyPr/>
                    <a:lstStyle/>
                    <a:p>
                      <a:r>
                        <a:rPr lang="en-US"/>
                        <a:t>Phone</a:t>
                      </a:r>
                    </a:p>
                  </a:txBody>
                  <a:tcPr/>
                </a:tc>
                <a:extLst>
                  <a:ext uri="{0D108BD9-81ED-4DB2-BD59-A6C34878D82A}">
                    <a16:rowId xmlns:a16="http://schemas.microsoft.com/office/drawing/2014/main" val="1431682322"/>
                  </a:ext>
                </a:extLst>
              </a:tr>
              <a:tr h="540416">
                <a:tc>
                  <a:txBody>
                    <a:bodyPr/>
                    <a:lstStyle/>
                    <a:p>
                      <a:r>
                        <a:rPr lang="en-US" sz="1400" dirty="0"/>
                        <a:t>Heather Heineke</a:t>
                      </a:r>
                    </a:p>
                    <a:p>
                      <a:r>
                        <a:rPr lang="en-US" sz="1400" i="1" dirty="0"/>
                        <a:t>Assessment Specialist</a:t>
                      </a:r>
                    </a:p>
                  </a:txBody>
                  <a:tcPr/>
                </a:tc>
                <a:tc>
                  <a:txBody>
                    <a:bodyPr/>
                    <a:lstStyle/>
                    <a:p>
                      <a:r>
                        <a:rPr lang="en-US" sz="1400" dirty="0"/>
                        <a:t>NGSA policies, testing irregularities</a:t>
                      </a:r>
                    </a:p>
                  </a:txBody>
                  <a:tcPr/>
                </a:tc>
                <a:tc>
                  <a:txBody>
                    <a:bodyPr/>
                    <a:lstStyle/>
                    <a:p>
                      <a:r>
                        <a:rPr lang="en-US" sz="1400" dirty="0">
                          <a:hlinkClick r:id="rId6"/>
                        </a:rPr>
                        <a:t>Heather.Heineke@ride.ri.gov</a:t>
                      </a:r>
                      <a:endParaRPr lang="en-US" sz="1400" dirty="0"/>
                    </a:p>
                  </a:txBody>
                  <a:tcPr/>
                </a:tc>
                <a:tc>
                  <a:txBody>
                    <a:bodyPr/>
                    <a:lstStyle/>
                    <a:p>
                      <a:r>
                        <a:rPr lang="en-US" sz="1400" dirty="0"/>
                        <a:t>401-222-8493</a:t>
                      </a:r>
                    </a:p>
                  </a:txBody>
                  <a:tcPr/>
                </a:tc>
                <a:extLst>
                  <a:ext uri="{0D108BD9-81ED-4DB2-BD59-A6C34878D82A}">
                    <a16:rowId xmlns:a16="http://schemas.microsoft.com/office/drawing/2014/main" val="305648122"/>
                  </a:ext>
                </a:extLst>
              </a:tr>
              <a:tr h="484280">
                <a:tc>
                  <a:txBody>
                    <a:bodyPr/>
                    <a:lstStyle/>
                    <a:p>
                      <a:r>
                        <a:rPr lang="en-US" sz="1400" dirty="0"/>
                        <a:t>Erin Escher</a:t>
                      </a:r>
                    </a:p>
                    <a:p>
                      <a:r>
                        <a:rPr lang="en-US" sz="1400" i="1" dirty="0"/>
                        <a:t>Science Specialist</a:t>
                      </a:r>
                    </a:p>
                  </a:txBody>
                  <a:tcPr/>
                </a:tc>
                <a:tc>
                  <a:txBody>
                    <a:bodyPr/>
                    <a:lstStyle/>
                    <a:p>
                      <a:r>
                        <a:rPr lang="en-US" sz="1400" dirty="0"/>
                        <a:t>NGSA content</a:t>
                      </a:r>
                    </a:p>
                  </a:txBody>
                  <a:tcPr/>
                </a:tc>
                <a:tc>
                  <a:txBody>
                    <a:bodyPr/>
                    <a:lstStyle/>
                    <a:p>
                      <a:r>
                        <a:rPr lang="en-US" sz="1400" dirty="0">
                          <a:hlinkClick r:id="rId7"/>
                        </a:rPr>
                        <a:t>Erin.Escher@ride.ri.gov</a:t>
                      </a:r>
                      <a:r>
                        <a:rPr lang="en-US" sz="1400" dirty="0"/>
                        <a:t> </a:t>
                      </a:r>
                    </a:p>
                  </a:txBody>
                  <a:tcPr/>
                </a:tc>
                <a:tc>
                  <a:txBody>
                    <a:bodyPr/>
                    <a:lstStyle/>
                    <a:p>
                      <a:r>
                        <a:rPr lang="en-US" sz="1400" dirty="0"/>
                        <a:t>401-222-8168</a:t>
                      </a:r>
                    </a:p>
                  </a:txBody>
                  <a:tcPr/>
                </a:tc>
                <a:extLst>
                  <a:ext uri="{0D108BD9-81ED-4DB2-BD59-A6C34878D82A}">
                    <a16:rowId xmlns:a16="http://schemas.microsoft.com/office/drawing/2014/main" val="127377976"/>
                  </a:ext>
                </a:extLst>
              </a:tr>
              <a:tr h="484280">
                <a:tc>
                  <a:txBody>
                    <a:bodyPr/>
                    <a:lstStyle/>
                    <a:p>
                      <a:r>
                        <a:rPr lang="en-US" sz="1400" i="1" dirty="0"/>
                        <a:t>Jackie Branco</a:t>
                      </a:r>
                    </a:p>
                    <a:p>
                      <a:r>
                        <a:rPr lang="en-US" sz="1400" i="1" dirty="0"/>
                        <a:t>Assessment Specialist</a:t>
                      </a:r>
                    </a:p>
                  </a:txBody>
                  <a:tcPr/>
                </a:tc>
                <a:tc>
                  <a:txBody>
                    <a:bodyPr/>
                    <a:lstStyle/>
                    <a:p>
                      <a:r>
                        <a:rPr lang="en-US" sz="1400" dirty="0"/>
                        <a:t>Testing accommodations</a:t>
                      </a:r>
                    </a:p>
                  </a:txBody>
                  <a:tcPr/>
                </a:tc>
                <a:tc>
                  <a:txBody>
                    <a:bodyPr/>
                    <a:lstStyle/>
                    <a:p>
                      <a:r>
                        <a:rPr lang="en-US" sz="1400" dirty="0">
                          <a:hlinkClick r:id="rId8"/>
                        </a:rPr>
                        <a:t>Jacqueline.branco@ride.ri.gov</a:t>
                      </a:r>
                      <a:endParaRPr lang="en-US" sz="1400" dirty="0"/>
                    </a:p>
                  </a:txBody>
                  <a:tcPr/>
                </a:tc>
                <a:tc>
                  <a:txBody>
                    <a:bodyPr/>
                    <a:lstStyle/>
                    <a:p>
                      <a:r>
                        <a:rPr lang="en-US" sz="1400" dirty="0"/>
                        <a:t>401-222-4685</a:t>
                      </a:r>
                    </a:p>
                  </a:txBody>
                  <a:tcPr/>
                </a:tc>
                <a:extLst>
                  <a:ext uri="{0D108BD9-81ED-4DB2-BD59-A6C34878D82A}">
                    <a16:rowId xmlns:a16="http://schemas.microsoft.com/office/drawing/2014/main" val="834217189"/>
                  </a:ext>
                </a:extLst>
              </a:tr>
              <a:tr h="804457">
                <a:tc>
                  <a:txBody>
                    <a:bodyPr/>
                    <a:lstStyle/>
                    <a:p>
                      <a:r>
                        <a:rPr lang="en-US" sz="1400" dirty="0"/>
                        <a:t>Phyllis Lynch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Director, Office of Instruction, Assessment, and Curriculum</a:t>
                      </a:r>
                    </a:p>
                  </a:txBody>
                  <a:tcPr/>
                </a:tc>
                <a:tc>
                  <a:txBody>
                    <a:bodyPr/>
                    <a:lstStyle/>
                    <a:p>
                      <a:r>
                        <a:rPr lang="en-US" sz="1400" dirty="0"/>
                        <a:t>NGSA policies, testing irregularities</a:t>
                      </a:r>
                    </a:p>
                  </a:txBody>
                  <a:tcPr/>
                </a:tc>
                <a:tc>
                  <a:txBody>
                    <a:bodyPr/>
                    <a:lstStyle/>
                    <a:p>
                      <a:r>
                        <a:rPr lang="en-US" sz="1400" dirty="0">
                          <a:hlinkClick r:id="rId9"/>
                        </a:rPr>
                        <a:t>Phyllis.Lynch@ride.ri.gov</a:t>
                      </a:r>
                      <a:endParaRPr lang="en-US" sz="1400" dirty="0"/>
                    </a:p>
                  </a:txBody>
                  <a:tcPr/>
                </a:tc>
                <a:tc>
                  <a:txBody>
                    <a:bodyPr/>
                    <a:lstStyle/>
                    <a:p>
                      <a:r>
                        <a:rPr lang="en-US" sz="1400" dirty="0"/>
                        <a:t>401-222-4693</a:t>
                      </a:r>
                    </a:p>
                  </a:txBody>
                  <a:tcPr/>
                </a:tc>
                <a:extLst>
                  <a:ext uri="{0D108BD9-81ED-4DB2-BD59-A6C34878D82A}">
                    <a16:rowId xmlns:a16="http://schemas.microsoft.com/office/drawing/2014/main" val="690911457"/>
                  </a:ext>
                </a:extLst>
              </a:tr>
            </a:tbl>
          </a:graphicData>
        </a:graphic>
      </p:graphicFrame>
    </p:spTree>
    <p:extLst>
      <p:ext uri="{BB962C8B-B14F-4D97-AF65-F5344CB8AC3E}">
        <p14:creationId xmlns:p14="http://schemas.microsoft.com/office/powerpoint/2010/main" val="1718921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061"/>
          </a:xfrm>
        </p:spPr>
        <p:txBody>
          <a:bodyPr>
            <a:normAutofit/>
          </a:bodyPr>
          <a:lstStyle/>
          <a:p>
            <a:r>
              <a:rPr lang="en-US" b="1" dirty="0"/>
              <a:t>Who to Contact…</a:t>
            </a:r>
          </a:p>
        </p:txBody>
      </p:sp>
      <p:sp>
        <p:nvSpPr>
          <p:cNvPr id="3" name="Slide Number Placeholder 2"/>
          <p:cNvSpPr>
            <a:spLocks noGrp="1"/>
          </p:cNvSpPr>
          <p:nvPr>
            <p:ph type="sldNum" sz="quarter" idx="12"/>
          </p:nvPr>
        </p:nvSpPr>
        <p:spPr/>
        <p:txBody>
          <a:bodyPr/>
          <a:lstStyle/>
          <a:p>
            <a:fld id="{E3A0F8C9-0536-44E3-92CA-2798A712B5A8}" type="slidenum">
              <a:rPr lang="en-US" smtClean="0"/>
              <a:t>76</a:t>
            </a:fld>
            <a:endParaRPr lang="en-US"/>
          </a:p>
        </p:txBody>
      </p:sp>
      <p:graphicFrame>
        <p:nvGraphicFramePr>
          <p:cNvPr id="4" name="Table 5">
            <a:extLst>
              <a:ext uri="{FF2B5EF4-FFF2-40B4-BE49-F238E27FC236}">
                <a16:creationId xmlns:a16="http://schemas.microsoft.com/office/drawing/2014/main" id="{A1AFEC59-CCFE-452B-B539-0C193A5EBEAC}"/>
              </a:ext>
            </a:extLst>
          </p:cNvPr>
          <p:cNvGraphicFramePr>
            <a:graphicFrameLocks noGrp="1"/>
          </p:cNvGraphicFramePr>
          <p:nvPr>
            <p:extLst>
              <p:ext uri="{D42A27DB-BD31-4B8C-83A1-F6EECF244321}">
                <p14:modId xmlns:p14="http://schemas.microsoft.com/office/powerpoint/2010/main" val="523800766"/>
              </p:ext>
            </p:extLst>
          </p:nvPr>
        </p:nvGraphicFramePr>
        <p:xfrm>
          <a:off x="838200" y="1332186"/>
          <a:ext cx="10515600" cy="3708400"/>
        </p:xfrm>
        <a:graphic>
          <a:graphicData uri="http://schemas.openxmlformats.org/drawingml/2006/table">
            <a:tbl>
              <a:tblPr firstRow="1" bandRow="1">
                <a:tableStyleId>{5C22544A-7EE6-4342-B048-85BDC9FD1C3A}</a:tableStyleId>
              </a:tblPr>
              <a:tblGrid>
                <a:gridCol w="7824537">
                  <a:extLst>
                    <a:ext uri="{9D8B030D-6E8A-4147-A177-3AD203B41FA5}">
                      <a16:colId xmlns:a16="http://schemas.microsoft.com/office/drawing/2014/main" val="3990213156"/>
                    </a:ext>
                  </a:extLst>
                </a:gridCol>
                <a:gridCol w="2691063">
                  <a:extLst>
                    <a:ext uri="{9D8B030D-6E8A-4147-A177-3AD203B41FA5}">
                      <a16:colId xmlns:a16="http://schemas.microsoft.com/office/drawing/2014/main" val="3025249794"/>
                    </a:ext>
                  </a:extLst>
                </a:gridCol>
              </a:tblGrid>
              <a:tr h="370840">
                <a:tc>
                  <a:txBody>
                    <a:bodyPr/>
                    <a:lstStyle/>
                    <a:p>
                      <a:r>
                        <a:rPr lang="en-US" dirty="0"/>
                        <a:t>Questions about….</a:t>
                      </a:r>
                    </a:p>
                  </a:txBody>
                  <a:tcPr/>
                </a:tc>
                <a:tc>
                  <a:txBody>
                    <a:bodyPr/>
                    <a:lstStyle/>
                    <a:p>
                      <a:r>
                        <a:rPr lang="en-US" dirty="0"/>
                        <a:t>Contact…</a:t>
                      </a:r>
                    </a:p>
                  </a:txBody>
                  <a:tcPr/>
                </a:tc>
                <a:extLst>
                  <a:ext uri="{0D108BD9-81ED-4DB2-BD59-A6C34878D82A}">
                    <a16:rowId xmlns:a16="http://schemas.microsoft.com/office/drawing/2014/main" val="4038161822"/>
                  </a:ext>
                </a:extLst>
              </a:tr>
              <a:tr h="370840">
                <a:tc>
                  <a:txBody>
                    <a:bodyPr/>
                    <a:lstStyle/>
                    <a:p>
                      <a:r>
                        <a:rPr lang="en-US" dirty="0"/>
                        <a:t>Student eligibility and which students are required to participate</a:t>
                      </a:r>
                    </a:p>
                  </a:txBody>
                  <a:tcPr/>
                </a:tc>
                <a:tc>
                  <a:txBody>
                    <a:bodyPr/>
                    <a:lstStyle/>
                    <a:p>
                      <a:r>
                        <a:rPr lang="en-US" dirty="0"/>
                        <a:t>RIDE</a:t>
                      </a:r>
                    </a:p>
                  </a:txBody>
                  <a:tcPr/>
                </a:tc>
                <a:extLst>
                  <a:ext uri="{0D108BD9-81ED-4DB2-BD59-A6C34878D82A}">
                    <a16:rowId xmlns:a16="http://schemas.microsoft.com/office/drawing/2014/main" val="1666485104"/>
                  </a:ext>
                </a:extLst>
              </a:tr>
              <a:tr h="370840">
                <a:tc>
                  <a:txBody>
                    <a:bodyPr/>
                    <a:lstStyle/>
                    <a:p>
                      <a:r>
                        <a:rPr lang="en-US" dirty="0"/>
                        <a:t>Testing irregularities and test security issues</a:t>
                      </a:r>
                    </a:p>
                  </a:txBody>
                  <a:tcPr/>
                </a:tc>
                <a:tc>
                  <a:txBody>
                    <a:bodyPr/>
                    <a:lstStyle/>
                    <a:p>
                      <a:r>
                        <a:rPr lang="en-US" dirty="0"/>
                        <a:t>RIDE</a:t>
                      </a:r>
                    </a:p>
                  </a:txBody>
                  <a:tcPr/>
                </a:tc>
                <a:extLst>
                  <a:ext uri="{0D108BD9-81ED-4DB2-BD59-A6C34878D82A}">
                    <a16:rowId xmlns:a16="http://schemas.microsoft.com/office/drawing/2014/main" val="1965020231"/>
                  </a:ext>
                </a:extLst>
              </a:tr>
              <a:tr h="370840">
                <a:tc>
                  <a:txBody>
                    <a:bodyPr/>
                    <a:lstStyle/>
                    <a:p>
                      <a:r>
                        <a:rPr lang="en-US" dirty="0"/>
                        <a:t>Poor connectivity during testing</a:t>
                      </a:r>
                    </a:p>
                  </a:txBody>
                  <a:tcPr/>
                </a:tc>
                <a:tc>
                  <a:txBody>
                    <a:bodyPr/>
                    <a:lstStyle/>
                    <a:p>
                      <a:r>
                        <a:rPr lang="en-US" dirty="0"/>
                        <a:t>Technology Coordinator</a:t>
                      </a:r>
                    </a:p>
                  </a:txBody>
                  <a:tcPr/>
                </a:tc>
                <a:extLst>
                  <a:ext uri="{0D108BD9-81ED-4DB2-BD59-A6C34878D82A}">
                    <a16:rowId xmlns:a16="http://schemas.microsoft.com/office/drawing/2014/main" val="2174056626"/>
                  </a:ext>
                </a:extLst>
              </a:tr>
              <a:tr h="370840">
                <a:tc>
                  <a:txBody>
                    <a:bodyPr/>
                    <a:lstStyle/>
                    <a:p>
                      <a:r>
                        <a:rPr lang="en-US" dirty="0"/>
                        <a:t>Accessing and using TIDE or TDS (TA or Student Interface)</a:t>
                      </a:r>
                    </a:p>
                  </a:txBody>
                  <a:tcPr/>
                </a:tc>
                <a:tc>
                  <a:txBody>
                    <a:bodyPr/>
                    <a:lstStyle/>
                    <a:p>
                      <a:r>
                        <a:rPr lang="en-US" dirty="0"/>
                        <a:t>NGSA Help Desk</a:t>
                      </a:r>
                    </a:p>
                  </a:txBody>
                  <a:tcPr/>
                </a:tc>
                <a:extLst>
                  <a:ext uri="{0D108BD9-81ED-4DB2-BD59-A6C34878D82A}">
                    <a16:rowId xmlns:a16="http://schemas.microsoft.com/office/drawing/2014/main" val="895083424"/>
                  </a:ext>
                </a:extLst>
              </a:tr>
              <a:tr h="370840">
                <a:tc>
                  <a:txBody>
                    <a:bodyPr/>
                    <a:lstStyle/>
                    <a:p>
                      <a:r>
                        <a:rPr lang="en-US" dirty="0"/>
                        <a:t>Widespread technology issues</a:t>
                      </a:r>
                    </a:p>
                  </a:txBody>
                  <a:tcPr/>
                </a:tc>
                <a:tc>
                  <a:txBody>
                    <a:bodyPr/>
                    <a:lstStyle/>
                    <a:p>
                      <a:r>
                        <a:rPr lang="en-US" dirty="0"/>
                        <a:t>NGSA Help Desk</a:t>
                      </a:r>
                    </a:p>
                  </a:txBody>
                  <a:tcPr/>
                </a:tc>
                <a:extLst>
                  <a:ext uri="{0D108BD9-81ED-4DB2-BD59-A6C34878D82A}">
                    <a16:rowId xmlns:a16="http://schemas.microsoft.com/office/drawing/2014/main" val="1903881456"/>
                  </a:ext>
                </a:extLst>
              </a:tr>
              <a:tr h="370840">
                <a:tc>
                  <a:txBody>
                    <a:bodyPr/>
                    <a:lstStyle/>
                    <a:p>
                      <a:r>
                        <a:rPr lang="en-US" dirty="0"/>
                        <a:t>Policies related to appeals</a:t>
                      </a:r>
                    </a:p>
                  </a:txBody>
                  <a:tcPr/>
                </a:tc>
                <a:tc>
                  <a:txBody>
                    <a:bodyPr/>
                    <a:lstStyle/>
                    <a:p>
                      <a:r>
                        <a:rPr lang="en-US" dirty="0"/>
                        <a:t>RIDE</a:t>
                      </a:r>
                    </a:p>
                  </a:txBody>
                  <a:tcPr/>
                </a:tc>
                <a:extLst>
                  <a:ext uri="{0D108BD9-81ED-4DB2-BD59-A6C34878D82A}">
                    <a16:rowId xmlns:a16="http://schemas.microsoft.com/office/drawing/2014/main" val="2261500173"/>
                  </a:ext>
                </a:extLst>
              </a:tr>
              <a:tr h="370840">
                <a:tc>
                  <a:txBody>
                    <a:bodyPr/>
                    <a:lstStyle/>
                    <a:p>
                      <a:r>
                        <a:rPr lang="en-US" dirty="0"/>
                        <a:t>Submitting orders for paper testing materials</a:t>
                      </a:r>
                    </a:p>
                  </a:txBody>
                  <a:tcPr/>
                </a:tc>
                <a:tc>
                  <a:txBody>
                    <a:bodyPr/>
                    <a:lstStyle/>
                    <a:p>
                      <a:r>
                        <a:rPr lang="en-US" dirty="0"/>
                        <a:t>NGSA Help Desk</a:t>
                      </a:r>
                    </a:p>
                  </a:txBody>
                  <a:tcPr/>
                </a:tc>
                <a:extLst>
                  <a:ext uri="{0D108BD9-81ED-4DB2-BD59-A6C34878D82A}">
                    <a16:rowId xmlns:a16="http://schemas.microsoft.com/office/drawing/2014/main" val="1258520084"/>
                  </a:ext>
                </a:extLst>
              </a:tr>
              <a:tr h="370840">
                <a:tc>
                  <a:txBody>
                    <a:bodyPr/>
                    <a:lstStyle/>
                    <a:p>
                      <a:r>
                        <a:rPr lang="en-US" dirty="0"/>
                        <a:t>TDS Student Log-in Issues</a:t>
                      </a:r>
                    </a:p>
                  </a:txBody>
                  <a:tcPr/>
                </a:tc>
                <a:tc>
                  <a:txBody>
                    <a:bodyPr/>
                    <a:lstStyle/>
                    <a:p>
                      <a:r>
                        <a:rPr lang="en-US" dirty="0"/>
                        <a:t>NGSA Help Desk</a:t>
                      </a:r>
                    </a:p>
                  </a:txBody>
                  <a:tcPr/>
                </a:tc>
                <a:extLst>
                  <a:ext uri="{0D108BD9-81ED-4DB2-BD59-A6C34878D82A}">
                    <a16:rowId xmlns:a16="http://schemas.microsoft.com/office/drawing/2014/main" val="3870952952"/>
                  </a:ext>
                </a:extLst>
              </a:tr>
              <a:tr h="370840">
                <a:tc>
                  <a:txBody>
                    <a:bodyPr/>
                    <a:lstStyle/>
                    <a:p>
                      <a:r>
                        <a:rPr lang="en-US" dirty="0"/>
                        <a:t>Accommodations</a:t>
                      </a:r>
                    </a:p>
                  </a:txBody>
                  <a:tcPr/>
                </a:tc>
                <a:tc>
                  <a:txBody>
                    <a:bodyPr/>
                    <a:lstStyle/>
                    <a:p>
                      <a:r>
                        <a:rPr lang="en-US" dirty="0"/>
                        <a:t>RIDE</a:t>
                      </a:r>
                    </a:p>
                  </a:txBody>
                  <a:tcPr/>
                </a:tc>
                <a:extLst>
                  <a:ext uri="{0D108BD9-81ED-4DB2-BD59-A6C34878D82A}">
                    <a16:rowId xmlns:a16="http://schemas.microsoft.com/office/drawing/2014/main" val="3835319665"/>
                  </a:ext>
                </a:extLst>
              </a:tr>
            </a:tbl>
          </a:graphicData>
        </a:graphic>
      </p:graphicFrame>
    </p:spTree>
    <p:extLst>
      <p:ext uri="{BB962C8B-B14F-4D97-AF65-F5344CB8AC3E}">
        <p14:creationId xmlns:p14="http://schemas.microsoft.com/office/powerpoint/2010/main" val="3099948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D34A-B2ED-4912-815B-D1ACDDB3C247}"/>
              </a:ext>
            </a:extLst>
          </p:cNvPr>
          <p:cNvSpPr>
            <a:spLocks noGrp="1"/>
          </p:cNvSpPr>
          <p:nvPr>
            <p:ph type="title"/>
          </p:nvPr>
        </p:nvSpPr>
        <p:spPr>
          <a:xfrm>
            <a:off x="838200" y="177008"/>
            <a:ext cx="10515600" cy="2852737"/>
          </a:xfrm>
        </p:spPr>
        <p:txBody>
          <a:bodyPr/>
          <a:lstStyle/>
          <a:p>
            <a:r>
              <a:rPr lang="en-US" b="1" dirty="0"/>
              <a:t>Thank you!</a:t>
            </a:r>
          </a:p>
        </p:txBody>
      </p:sp>
      <p:sp>
        <p:nvSpPr>
          <p:cNvPr id="4" name="Slide Number Placeholder 3">
            <a:extLst>
              <a:ext uri="{FF2B5EF4-FFF2-40B4-BE49-F238E27FC236}">
                <a16:creationId xmlns:a16="http://schemas.microsoft.com/office/drawing/2014/main" id="{5098CB44-DCB8-42C1-A6C0-1C0E9C817129}"/>
              </a:ext>
            </a:extLst>
          </p:cNvPr>
          <p:cNvSpPr>
            <a:spLocks noGrp="1"/>
          </p:cNvSpPr>
          <p:nvPr>
            <p:ph type="sldNum" sz="quarter" idx="12"/>
          </p:nvPr>
        </p:nvSpPr>
        <p:spPr/>
        <p:txBody>
          <a:bodyPr/>
          <a:lstStyle/>
          <a:p>
            <a:fld id="{159949FA-60BF-4E7C-99FA-EA31C7B04F95}" type="slidenum">
              <a:rPr lang="en-US" smtClean="0"/>
              <a:t>77</a:t>
            </a:fld>
            <a:endParaRPr lang="en-US"/>
          </a:p>
        </p:txBody>
      </p:sp>
    </p:spTree>
    <p:extLst>
      <p:ext uri="{BB962C8B-B14F-4D97-AF65-F5344CB8AC3E}">
        <p14:creationId xmlns:p14="http://schemas.microsoft.com/office/powerpoint/2010/main" val="2999742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E1DA-D986-4231-8612-6A946241A94F}"/>
              </a:ext>
            </a:extLst>
          </p:cNvPr>
          <p:cNvSpPr>
            <a:spLocks noGrp="1"/>
          </p:cNvSpPr>
          <p:nvPr>
            <p:ph type="title"/>
          </p:nvPr>
        </p:nvSpPr>
        <p:spPr>
          <a:xfrm>
            <a:off x="838200" y="272824"/>
            <a:ext cx="10515600" cy="2852737"/>
          </a:xfrm>
        </p:spPr>
        <p:txBody>
          <a:bodyPr/>
          <a:lstStyle/>
          <a:p>
            <a:r>
              <a:rPr lang="en-US" b="1" dirty="0"/>
              <a:t>Q &amp; A</a:t>
            </a:r>
          </a:p>
        </p:txBody>
      </p:sp>
      <p:sp>
        <p:nvSpPr>
          <p:cNvPr id="4" name="Slide Number Placeholder 3">
            <a:extLst>
              <a:ext uri="{FF2B5EF4-FFF2-40B4-BE49-F238E27FC236}">
                <a16:creationId xmlns:a16="http://schemas.microsoft.com/office/drawing/2014/main" id="{1E0CA527-B418-42CA-BA4D-AD7DD70CCF70}"/>
              </a:ext>
            </a:extLst>
          </p:cNvPr>
          <p:cNvSpPr>
            <a:spLocks noGrp="1"/>
          </p:cNvSpPr>
          <p:nvPr>
            <p:ph type="sldNum" sz="quarter" idx="12"/>
          </p:nvPr>
        </p:nvSpPr>
        <p:spPr/>
        <p:txBody>
          <a:bodyPr/>
          <a:lstStyle/>
          <a:p>
            <a:fld id="{159949FA-60BF-4E7C-99FA-EA31C7B04F95}" type="slidenum">
              <a:rPr lang="en-US" smtClean="0"/>
              <a:t>78</a:t>
            </a:fld>
            <a:endParaRPr lang="en-US"/>
          </a:p>
        </p:txBody>
      </p:sp>
    </p:spTree>
    <p:extLst>
      <p:ext uri="{BB962C8B-B14F-4D97-AF65-F5344CB8AC3E}">
        <p14:creationId xmlns:p14="http://schemas.microsoft.com/office/powerpoint/2010/main" val="163313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406400" y="365126"/>
            <a:ext cx="11654971" cy="907084"/>
          </a:xfrm>
        </p:spPr>
        <p:txBody>
          <a:bodyPr>
            <a:normAutofit/>
          </a:bodyPr>
          <a:lstStyle/>
          <a:p>
            <a:r>
              <a:rPr lang="en-US" b="1" dirty="0"/>
              <a:t>NGSA Administration</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556590" y="1272210"/>
            <a:ext cx="11069353" cy="5220664"/>
          </a:xfrm>
        </p:spPr>
        <p:txBody>
          <a:bodyPr>
            <a:normAutofit/>
          </a:bodyPr>
          <a:lstStyle/>
          <a:p>
            <a:pPr>
              <a:lnSpc>
                <a:spcPct val="100000"/>
              </a:lnSpc>
              <a:spcBef>
                <a:spcPts val="600"/>
              </a:spcBef>
            </a:pPr>
            <a:r>
              <a:rPr lang="en-US" dirty="0"/>
              <a:t>It is administered over four weeks to students in grades 5, 8, and 11</a:t>
            </a:r>
          </a:p>
          <a:p>
            <a:pPr lvl="1">
              <a:lnSpc>
                <a:spcPct val="100000"/>
              </a:lnSpc>
              <a:spcBef>
                <a:spcPts val="600"/>
              </a:spcBef>
            </a:pPr>
            <a:r>
              <a:rPr lang="en-US" sz="2200" b="1" dirty="0"/>
              <a:t>Primary Testing Window: Wednesday, May 1 – Friday, May 17, 2024</a:t>
            </a:r>
          </a:p>
          <a:p>
            <a:pPr lvl="1">
              <a:lnSpc>
                <a:spcPct val="100000"/>
              </a:lnSpc>
              <a:spcBef>
                <a:spcPts val="600"/>
              </a:spcBef>
            </a:pPr>
            <a:r>
              <a:rPr lang="en-US" sz="2200" b="1" dirty="0"/>
              <a:t>Makeup Testing Window: Monday, May 20 – Friday, May 31, 2024</a:t>
            </a:r>
          </a:p>
          <a:p>
            <a:pPr lvl="2">
              <a:lnSpc>
                <a:spcPct val="100000"/>
              </a:lnSpc>
              <a:spcBef>
                <a:spcPts val="600"/>
              </a:spcBef>
            </a:pPr>
            <a:r>
              <a:rPr lang="en-US" dirty="0"/>
              <a:t>District- and school-testing windows </a:t>
            </a:r>
            <a:r>
              <a:rPr lang="en-US" b="1" dirty="0"/>
              <a:t>must</a:t>
            </a:r>
            <a:r>
              <a:rPr lang="en-US" dirty="0"/>
              <a:t> be scheduled during the primary testing window. </a:t>
            </a:r>
          </a:p>
          <a:p>
            <a:pPr lvl="2">
              <a:lnSpc>
                <a:spcPct val="100000"/>
              </a:lnSpc>
              <a:spcBef>
                <a:spcPts val="600"/>
              </a:spcBef>
            </a:pPr>
            <a:r>
              <a:rPr lang="en-US" dirty="0"/>
              <a:t>Make-up testing may be conducted during the primary </a:t>
            </a:r>
            <a:r>
              <a:rPr lang="en-US" b="1" i="1" dirty="0"/>
              <a:t>and</a:t>
            </a:r>
            <a:r>
              <a:rPr lang="en-US" dirty="0"/>
              <a:t> makeup testing windows.</a:t>
            </a:r>
            <a:r>
              <a:rPr lang="en-US" sz="1800" dirty="0"/>
              <a:t> </a:t>
            </a:r>
          </a:p>
          <a:p>
            <a:pPr>
              <a:lnSpc>
                <a:spcPct val="100000"/>
              </a:lnSpc>
              <a:spcBef>
                <a:spcPts val="600"/>
              </a:spcBef>
            </a:pPr>
            <a:r>
              <a:rPr lang="en-US" dirty="0" err="1"/>
              <a:t>NGSA</a:t>
            </a:r>
            <a:r>
              <a:rPr lang="en-US" dirty="0"/>
              <a:t> is a computer/device-based assessment administered on a secure application</a:t>
            </a:r>
          </a:p>
          <a:p>
            <a:pPr lvl="1">
              <a:lnSpc>
                <a:spcPct val="100000"/>
              </a:lnSpc>
              <a:spcBef>
                <a:spcPts val="600"/>
              </a:spcBef>
            </a:pPr>
            <a:r>
              <a:rPr lang="en-US" sz="2200" dirty="0"/>
              <a:t>Paper-based formats are available. </a:t>
            </a:r>
          </a:p>
        </p:txBody>
      </p:sp>
      <p:sp>
        <p:nvSpPr>
          <p:cNvPr id="4" name="Slide Number Placeholder 3">
            <a:extLst>
              <a:ext uri="{FF2B5EF4-FFF2-40B4-BE49-F238E27FC236}">
                <a16:creationId xmlns:a16="http://schemas.microsoft.com/office/drawing/2014/main" id="{5836429C-47F0-4E88-AA86-7B767A2F6056}"/>
              </a:ext>
            </a:extLst>
          </p:cNvPr>
          <p:cNvSpPr>
            <a:spLocks noGrp="1"/>
          </p:cNvSpPr>
          <p:nvPr>
            <p:ph type="sldNum" sz="quarter" idx="12"/>
          </p:nvPr>
        </p:nvSpPr>
        <p:spPr/>
        <p:txBody>
          <a:bodyPr/>
          <a:lstStyle/>
          <a:p>
            <a:fld id="{159949FA-60BF-4E7C-99FA-EA31C7B04F95}" type="slidenum">
              <a:rPr lang="en-US" smtClean="0"/>
              <a:t>8</a:t>
            </a:fld>
            <a:endParaRPr lang="en-US"/>
          </a:p>
        </p:txBody>
      </p:sp>
    </p:spTree>
    <p:extLst>
      <p:ext uri="{BB962C8B-B14F-4D97-AF65-F5344CB8AC3E}">
        <p14:creationId xmlns:p14="http://schemas.microsoft.com/office/powerpoint/2010/main" val="182054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E485-5B7B-44F4-9219-4AC1C2B0D4A4}"/>
              </a:ext>
            </a:extLst>
          </p:cNvPr>
          <p:cNvSpPr>
            <a:spLocks noGrp="1"/>
          </p:cNvSpPr>
          <p:nvPr>
            <p:ph type="title"/>
          </p:nvPr>
        </p:nvSpPr>
        <p:spPr>
          <a:xfrm>
            <a:off x="406398" y="453542"/>
            <a:ext cx="11654971" cy="907084"/>
          </a:xfrm>
        </p:spPr>
        <p:txBody>
          <a:bodyPr>
            <a:normAutofit/>
          </a:bodyPr>
          <a:lstStyle/>
          <a:p>
            <a:r>
              <a:rPr lang="en-US" b="1" dirty="0"/>
              <a:t>NGSA Test Design</a:t>
            </a:r>
          </a:p>
        </p:txBody>
      </p:sp>
      <p:sp>
        <p:nvSpPr>
          <p:cNvPr id="3" name="Content Placeholder 2">
            <a:extLst>
              <a:ext uri="{FF2B5EF4-FFF2-40B4-BE49-F238E27FC236}">
                <a16:creationId xmlns:a16="http://schemas.microsoft.com/office/drawing/2014/main" id="{7EA9B4DE-CAA7-4786-96C9-9825E832BA77}"/>
              </a:ext>
            </a:extLst>
          </p:cNvPr>
          <p:cNvSpPr>
            <a:spLocks noGrp="1"/>
          </p:cNvSpPr>
          <p:nvPr>
            <p:ph idx="1"/>
          </p:nvPr>
        </p:nvSpPr>
        <p:spPr>
          <a:xfrm>
            <a:off x="232226" y="1353384"/>
            <a:ext cx="8832945" cy="4928492"/>
          </a:xfrm>
        </p:spPr>
        <p:txBody>
          <a:bodyPr>
            <a:normAutofit/>
          </a:bodyPr>
          <a:lstStyle/>
          <a:p>
            <a:pPr marL="292100" lvl="1">
              <a:lnSpc>
                <a:spcPct val="100000"/>
              </a:lnSpc>
              <a:spcBef>
                <a:spcPts val="600"/>
              </a:spcBef>
            </a:pPr>
            <a:r>
              <a:rPr lang="en-US" sz="2000" dirty="0"/>
              <a:t>The NGSA measures the Next Generation Science Standards (NGSS).</a:t>
            </a:r>
          </a:p>
          <a:p>
            <a:pPr marL="292100" lvl="2">
              <a:lnSpc>
                <a:spcPct val="100000"/>
              </a:lnSpc>
              <a:spcBef>
                <a:spcPts val="600"/>
              </a:spcBef>
            </a:pPr>
            <a:r>
              <a:rPr lang="en-US" dirty="0"/>
              <a:t>Measures students’ science knowledge and their ability to think critically, analyze information, and solve complex problems.</a:t>
            </a:r>
          </a:p>
          <a:p>
            <a:pPr marL="292100" lvl="2">
              <a:lnSpc>
                <a:spcPct val="100000"/>
              </a:lnSpc>
              <a:spcBef>
                <a:spcPts val="600"/>
              </a:spcBef>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Each test (grades 5, 8, and 11) measures the science standards in the corresponding grade band (3-5, 6-8, and high school).</a:t>
            </a:r>
            <a:endParaRPr lang="en-US" dirty="0"/>
          </a:p>
          <a:p>
            <a:pPr marL="292100" lvl="1">
              <a:lnSpc>
                <a:spcPct val="100000"/>
              </a:lnSpc>
              <a:spcBef>
                <a:spcPts val="600"/>
              </a:spcBef>
            </a:pPr>
            <a:r>
              <a:rPr lang="en-US" sz="2000" dirty="0"/>
              <a:t>The test assesses the three Disciplinary Core Ideas (DCIs) in each grade level:</a:t>
            </a:r>
          </a:p>
          <a:p>
            <a:pPr marL="863600" lvl="3" indent="-342900">
              <a:lnSpc>
                <a:spcPct val="100000"/>
              </a:lnSpc>
              <a:spcBef>
                <a:spcPts val="600"/>
              </a:spcBef>
              <a:buFont typeface="+mj-lt"/>
              <a:buAutoNum type="arabicPeriod"/>
            </a:pPr>
            <a:r>
              <a:rPr lang="en-US" sz="1600" dirty="0"/>
              <a:t>Earth and Space Science</a:t>
            </a:r>
          </a:p>
          <a:p>
            <a:pPr marL="863600" lvl="3" indent="-342900">
              <a:lnSpc>
                <a:spcPct val="100000"/>
              </a:lnSpc>
              <a:spcBef>
                <a:spcPts val="600"/>
              </a:spcBef>
              <a:buFont typeface="+mj-lt"/>
              <a:buAutoNum type="arabicPeriod"/>
            </a:pPr>
            <a:r>
              <a:rPr lang="en-US" sz="1600" dirty="0"/>
              <a:t>Life Science</a:t>
            </a:r>
          </a:p>
          <a:p>
            <a:pPr marL="863600" lvl="3" indent="-342900">
              <a:lnSpc>
                <a:spcPct val="100000"/>
              </a:lnSpc>
              <a:spcBef>
                <a:spcPts val="600"/>
              </a:spcBef>
              <a:buFont typeface="+mj-lt"/>
              <a:buAutoNum type="arabicPeriod"/>
            </a:pPr>
            <a:r>
              <a:rPr lang="en-US" sz="1600" dirty="0"/>
              <a:t>Physical Science</a:t>
            </a:r>
          </a:p>
          <a:p>
            <a:pPr marL="292100" lvl="1">
              <a:lnSpc>
                <a:spcPct val="100000"/>
              </a:lnSpc>
              <a:spcBef>
                <a:spcPts val="600"/>
              </a:spcBef>
            </a:pPr>
            <a:r>
              <a:rPr kumimoji="0" lang="en-US" sz="2000" b="0" i="0" u="none" strike="noStrike" kern="1200" cap="none" spc="0" normalizeH="0" baseline="0" noProof="0" dirty="0">
                <a:ln>
                  <a:noFill/>
                </a:ln>
                <a:effectLst/>
                <a:uLnTx/>
                <a:uFillTx/>
              </a:rPr>
              <a:t>Items ask students to use science and engineering practices and apply their understanding of the DCI’s and crosscutting concepts to make sense out of real-world phenomena.</a:t>
            </a:r>
          </a:p>
          <a:p>
            <a:pPr lvl="1">
              <a:lnSpc>
                <a:spcPct val="100000"/>
              </a:lnSpc>
              <a:spcBef>
                <a:spcPts val="600"/>
              </a:spcBef>
            </a:pPr>
            <a:endParaRPr lang="en-US" sz="2200" dirty="0"/>
          </a:p>
          <a:p>
            <a:pPr lvl="1">
              <a:lnSpc>
                <a:spcPct val="100000"/>
              </a:lnSpc>
              <a:spcBef>
                <a:spcPts val="600"/>
              </a:spcBef>
            </a:pPr>
            <a:endParaRPr lang="en-US" dirty="0"/>
          </a:p>
        </p:txBody>
      </p:sp>
      <p:pic>
        <p:nvPicPr>
          <p:cNvPr id="5" name="Picture 4">
            <a:extLst>
              <a:ext uri="{FF2B5EF4-FFF2-40B4-BE49-F238E27FC236}">
                <a16:creationId xmlns:a16="http://schemas.microsoft.com/office/drawing/2014/main" id="{B4D7CC48-0967-421A-A09A-3F5DA847FBA6}"/>
              </a:ext>
            </a:extLst>
          </p:cNvPr>
          <p:cNvPicPr>
            <a:picLocks noChangeAspect="1"/>
          </p:cNvPicPr>
          <p:nvPr/>
        </p:nvPicPr>
        <p:blipFill>
          <a:blip r:embed="rId3"/>
          <a:stretch>
            <a:fillRect/>
          </a:stretch>
        </p:blipFill>
        <p:spPr>
          <a:xfrm>
            <a:off x="8952504" y="1863992"/>
            <a:ext cx="3007270" cy="3130015"/>
          </a:xfrm>
          <a:prstGeom prst="rect">
            <a:avLst/>
          </a:prstGeom>
          <a:noFill/>
        </p:spPr>
      </p:pic>
    </p:spTree>
    <p:extLst>
      <p:ext uri="{BB962C8B-B14F-4D97-AF65-F5344CB8AC3E}">
        <p14:creationId xmlns:p14="http://schemas.microsoft.com/office/powerpoint/2010/main" val="2652723549"/>
      </p:ext>
    </p:extLst>
  </p:cSld>
  <p:clrMapOvr>
    <a:masterClrMapping/>
  </p:clrMapOvr>
</p:sld>
</file>

<file path=ppt/theme/theme1.xml><?xml version="1.0" encoding="utf-8"?>
<a:theme xmlns:a="http://schemas.openxmlformats.org/drawingml/2006/main" name="Basic-Logo-lon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c-Logo-long.pptx" id="{436708BE-0F74-43DC-92DD-9BB0AAA4C109}" vid="{7258EDDC-A70B-4799-9E24-1F42D16A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c4299c90-8e27-4a10-b1a7-3351ffbbf408" xsi:nil="true"/>
    <lcf76f155ced4ddcb4097134ff3c332f xmlns="c4299c90-8e27-4a10-b1a7-3351ffbbf408">
      <Terms xmlns="http://schemas.microsoft.com/office/infopath/2007/PartnerControls"/>
    </lcf76f155ced4ddcb4097134ff3c332f>
    <TaxCatchAll xmlns="fb4ce569-0273-4228-9157-33b14876d0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9" ma:contentTypeDescription="Create a new document." ma:contentTypeScope="" ma:versionID="a6cd663719d41aacbb375a5ccb8ed737">
  <xsd:schema xmlns:xsd="http://www.w3.org/2001/XMLSchema" xmlns:xs="http://www.w3.org/2001/XMLSchema" xmlns:p="http://schemas.microsoft.com/office/2006/metadata/properties" xmlns:ns1="http://schemas.microsoft.com/sharepoint/v3" xmlns:ns2="fb4ce569-0273-4228-9157-33b14876d013" xmlns:ns3="c4299c90-8e27-4a10-b1a7-3351ffbbf408" targetNamespace="http://schemas.microsoft.com/office/2006/metadata/properties" ma:root="true" ma:fieldsID="df59df087beaa723df810148203f5d75" ns1:_="" ns2:_="" ns3:_="">
    <xsd:import namespace="http://schemas.microsoft.com/sharepoint/v3"/>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CC149-B90A-4005-85CE-3C28DDAA85F4}">
  <ds:schemaRefs>
    <ds:schemaRef ds:uri="http://www.w3.org/XML/1998/namespace"/>
    <ds:schemaRef ds:uri="http://schemas.microsoft.com/office/infopath/2007/PartnerControls"/>
    <ds:schemaRef ds:uri="http://purl.org/dc/elements/1.1/"/>
    <ds:schemaRef ds:uri="fb4ce569-0273-4228-9157-33b14876d013"/>
    <ds:schemaRef ds:uri="http://schemas.microsoft.com/office/2006/metadata/properties"/>
    <ds:schemaRef ds:uri="http://purl.org/dc/terms/"/>
    <ds:schemaRef ds:uri="http://schemas.openxmlformats.org/package/2006/metadata/core-properties"/>
    <ds:schemaRef ds:uri="http://schemas.microsoft.com/office/2006/documentManagement/types"/>
    <ds:schemaRef ds:uri="c4299c90-8e27-4a10-b1a7-3351ffbbf408"/>
    <ds:schemaRef ds:uri="http://schemas.microsoft.com/sharepoint/v3"/>
    <ds:schemaRef ds:uri="http://purl.org/dc/dcmitype/"/>
  </ds:schemaRefs>
</ds:datastoreItem>
</file>

<file path=customXml/itemProps2.xml><?xml version="1.0" encoding="utf-8"?>
<ds:datastoreItem xmlns:ds="http://schemas.openxmlformats.org/officeDocument/2006/customXml" ds:itemID="{A7157A6B-CD6E-4FD8-9486-3C7A2138A0F5}">
  <ds:schemaRefs>
    <ds:schemaRef ds:uri="http://schemas.microsoft.com/sharepoint/v3/contenttype/forms"/>
  </ds:schemaRefs>
</ds:datastoreItem>
</file>

<file path=customXml/itemProps3.xml><?xml version="1.0" encoding="utf-8"?>
<ds:datastoreItem xmlns:ds="http://schemas.openxmlformats.org/officeDocument/2006/customXml" ds:itemID="{BBA66B94-2335-40A1-8AFB-D11C48173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4ce569-0273-4228-9157-33b14876d013"/>
    <ds:schemaRef ds:uri="c4299c90-8e27-4a10-b1a7-3351ffbbf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36109</TotalTime>
  <Words>10055</Words>
  <Application>Microsoft Office PowerPoint</Application>
  <PresentationFormat>Widescreen</PresentationFormat>
  <Paragraphs>1077</Paragraphs>
  <Slides>78</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ITC Franklin Gothic Std Bk Cd</vt:lpstr>
      <vt:lpstr>Segoe UI</vt:lpstr>
      <vt:lpstr>Basic-Logo-long</vt:lpstr>
      <vt:lpstr>RI Next Generation Science Assessment  (NGSA)  Test Coordinator Training</vt:lpstr>
      <vt:lpstr>Introductions</vt:lpstr>
      <vt:lpstr>Welcome</vt:lpstr>
      <vt:lpstr>Agenda</vt:lpstr>
      <vt:lpstr>NGSA Background and Overview </vt:lpstr>
      <vt:lpstr>PRE-TEST </vt:lpstr>
      <vt:lpstr>Student Participation</vt:lpstr>
      <vt:lpstr>NGSA Administration</vt:lpstr>
      <vt:lpstr>NGSA Test Design</vt:lpstr>
      <vt:lpstr>NGSS Design</vt:lpstr>
      <vt:lpstr>RI NGSA Testing Time</vt:lpstr>
      <vt:lpstr>NGSA Item Development</vt:lpstr>
      <vt:lpstr>Sample Item – Fifth Grade (Stimulus)</vt:lpstr>
      <vt:lpstr>Sample Item – Fifth Grade (Item)</vt:lpstr>
      <vt:lpstr>NGSA Reporting Timeline</vt:lpstr>
      <vt:lpstr>Preparing for the NGSA Assessment</vt:lpstr>
      <vt:lpstr>Student Enrollment and Registration</vt:lpstr>
      <vt:lpstr>The Importance of Verifying Student Enrollment Data</vt:lpstr>
      <vt:lpstr>Setting Student Test Settings</vt:lpstr>
      <vt:lpstr>Scheduling Sessions</vt:lpstr>
      <vt:lpstr>Ensuring Technology Requirements are Met  </vt:lpstr>
      <vt:lpstr>TIDE (Test Information Distribution Engine)  Overview and Practice Session</vt:lpstr>
      <vt:lpstr>Accessing TIDE</vt:lpstr>
      <vt:lpstr>Different Roles Have Different Tasks Available</vt:lpstr>
      <vt:lpstr>Reactivating Your Account</vt:lpstr>
      <vt:lpstr>Logging In</vt:lpstr>
      <vt:lpstr>TIDE User Dashboard</vt:lpstr>
      <vt:lpstr>Preparing for Testing</vt:lpstr>
      <vt:lpstr>Adding, Editing, and Deleting Users</vt:lpstr>
      <vt:lpstr>Adding, Editing, and Deleting Users (cont’d)</vt:lpstr>
      <vt:lpstr>Viewing Student Information</vt:lpstr>
      <vt:lpstr>Setting Student Test Settings and Tools</vt:lpstr>
      <vt:lpstr>Student Settings and Tools Report</vt:lpstr>
      <vt:lpstr>Activity</vt:lpstr>
      <vt:lpstr>Ordering Paper Testing Materials</vt:lpstr>
      <vt:lpstr>Ordering Paper Testing Materials (cont’d.)</vt:lpstr>
      <vt:lpstr>Ordering Paper Testing Materials</vt:lpstr>
      <vt:lpstr>Spanish Paper Test Accommodation </vt:lpstr>
      <vt:lpstr>Spanish Text To Speech (TTS)</vt:lpstr>
      <vt:lpstr>Setting up Student Rosters  </vt:lpstr>
      <vt:lpstr>Setting up Student Rosters (cont’d.) </vt:lpstr>
      <vt:lpstr>Setting up Student Rosters (cont’d.)</vt:lpstr>
      <vt:lpstr>Activity</vt:lpstr>
      <vt:lpstr>Administering Tests</vt:lpstr>
      <vt:lpstr>Printing Test Tickets</vt:lpstr>
      <vt:lpstr>Test Monitoring Reports Available</vt:lpstr>
      <vt:lpstr>Plan and Manage Testing</vt:lpstr>
      <vt:lpstr>Test Irregularities </vt:lpstr>
      <vt:lpstr>Appeals Overview</vt:lpstr>
      <vt:lpstr>Types of Appeals</vt:lpstr>
      <vt:lpstr>NGSA TIDE: Creating Appeals</vt:lpstr>
      <vt:lpstr>Activity</vt:lpstr>
      <vt:lpstr>BREAK and QUESTIONS</vt:lpstr>
      <vt:lpstr>Preparing Test Administrators</vt:lpstr>
      <vt:lpstr>Test Administrator Certification Course </vt:lpstr>
      <vt:lpstr>Training Requirements</vt:lpstr>
      <vt:lpstr>Preparing Students</vt:lpstr>
      <vt:lpstr>Preparing Students </vt:lpstr>
      <vt:lpstr>Technology Skills Needed for NGSA </vt:lpstr>
      <vt:lpstr>Test Delivery System (TDS) Test Administrator Interface Overview and Practice Session</vt:lpstr>
      <vt:lpstr>Overview of Test Administration Process</vt:lpstr>
      <vt:lpstr>Overview of Test Administration Process (cont’d.)</vt:lpstr>
      <vt:lpstr>Logging Into the Test Administrator (TA) Interface</vt:lpstr>
      <vt:lpstr>Starting a Test Session</vt:lpstr>
      <vt:lpstr>TA Screen and Session ID</vt:lpstr>
      <vt:lpstr>Approving Test Settings Screen</vt:lpstr>
      <vt:lpstr>Approving Test Settings Screen</vt:lpstr>
      <vt:lpstr>Monitoring Progress</vt:lpstr>
      <vt:lpstr>Test Administrator Interface (TA Interface) Features</vt:lpstr>
      <vt:lpstr>Entering Student Responses in the Data Entry Interface (DEI)</vt:lpstr>
      <vt:lpstr>Activity - Start a Practice Test Session</vt:lpstr>
      <vt:lpstr>BREAK and QUESTIONS</vt:lpstr>
      <vt:lpstr>TA Interface Demonstration</vt:lpstr>
      <vt:lpstr>Resources and Support</vt:lpstr>
      <vt:lpstr>Contact Information </vt:lpstr>
      <vt:lpstr>Who to Contact…</vt:lpstr>
      <vt:lpstr>Thank you!</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RICAS Test Coordinator Training</dc:title>
  <dc:creator>Keith, Kamlyn</dc:creator>
  <cp:lastModifiedBy>Randa Elmoazzen</cp:lastModifiedBy>
  <cp:revision>88</cp:revision>
  <cp:lastPrinted>2022-01-28T16:58:41Z</cp:lastPrinted>
  <dcterms:created xsi:type="dcterms:W3CDTF">2021-12-16T21:15:42Z</dcterms:created>
  <dcterms:modified xsi:type="dcterms:W3CDTF">2024-01-24T20:56:17Z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ies>
</file>