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B414BC0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C_2342969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37_2E805F48.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1D_E3CD72C8.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13E_9294EF97.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54"/>
  </p:notesMasterIdLst>
  <p:sldIdLst>
    <p:sldId id="261" r:id="rId5"/>
    <p:sldId id="263" r:id="rId6"/>
    <p:sldId id="330" r:id="rId7"/>
    <p:sldId id="274" r:id="rId8"/>
    <p:sldId id="265" r:id="rId9"/>
    <p:sldId id="282" r:id="rId10"/>
    <p:sldId id="332" r:id="rId11"/>
    <p:sldId id="290" r:id="rId12"/>
    <p:sldId id="287" r:id="rId13"/>
    <p:sldId id="289" r:id="rId14"/>
    <p:sldId id="276" r:id="rId15"/>
    <p:sldId id="271" r:id="rId16"/>
    <p:sldId id="283" r:id="rId17"/>
    <p:sldId id="295" r:id="rId18"/>
    <p:sldId id="296" r:id="rId19"/>
    <p:sldId id="297" r:id="rId20"/>
    <p:sldId id="327" r:id="rId21"/>
    <p:sldId id="300" r:id="rId22"/>
    <p:sldId id="328" r:id="rId23"/>
    <p:sldId id="277" r:id="rId24"/>
    <p:sldId id="336" r:id="rId25"/>
    <p:sldId id="337" r:id="rId26"/>
    <p:sldId id="340" r:id="rId27"/>
    <p:sldId id="335" r:id="rId28"/>
    <p:sldId id="292" r:id="rId29"/>
    <p:sldId id="301" r:id="rId30"/>
    <p:sldId id="302" r:id="rId31"/>
    <p:sldId id="306" r:id="rId32"/>
    <p:sldId id="307" r:id="rId33"/>
    <p:sldId id="308" r:id="rId34"/>
    <p:sldId id="309" r:id="rId35"/>
    <p:sldId id="310" r:id="rId36"/>
    <p:sldId id="311" r:id="rId37"/>
    <p:sldId id="304" r:id="rId38"/>
    <p:sldId id="305" r:id="rId39"/>
    <p:sldId id="273" r:id="rId40"/>
    <p:sldId id="312" r:id="rId41"/>
    <p:sldId id="316" r:id="rId42"/>
    <p:sldId id="284" r:id="rId43"/>
    <p:sldId id="314" r:id="rId44"/>
    <p:sldId id="315" r:id="rId45"/>
    <p:sldId id="279" r:id="rId46"/>
    <p:sldId id="285" r:id="rId47"/>
    <p:sldId id="324" r:id="rId48"/>
    <p:sldId id="281" r:id="rId49"/>
    <p:sldId id="318" r:id="rId50"/>
    <p:sldId id="321" r:id="rId51"/>
    <p:sldId id="319" r:id="rId52"/>
    <p:sldId id="32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79481-4056-C123-1BB2-C1C69AFC1663}" name="Bowler, Tricia" initials="BT" userId="S::tricia.bowler@ride.ri.gov::a62662b5-a84c-4ce1-9b3b-ef7b009bc8dd" providerId="AD"/>
  <p188:author id="{7F5A8BD0-FEC8-D29B-BC9C-068D0C9BB166}" name="Keith, Kamlyn" initials="KK" userId="S::Kamlyn.Keith@ride.ri.gov::157f0e2b-d93c-4506-a378-e310c4c2c707" providerId="AD"/>
  <p188:author id="{F23BF9E6-1DF9-2130-8E23-5B864081E20B}" name="Heineke, Heather" initials="HH" userId="S::heather.heineke@ride.ri.gov::b3e78bc3-1843-456d-9519-a6e9f3eeff52" providerId="AD"/>
  <p188:author id="{F505E2FD-225A-9CB7-E0FB-D2CFB11E1C20}" name="Heineke, Heather" initials="HH" userId="S::Heather.Heineke@ride.ri.gov::b3e78bc3-1843-456d-9519-a6e9f3eeff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Kamlyn" initials="KK" lastIdx="3" clrIdx="0">
    <p:extLst>
      <p:ext uri="{19B8F6BF-5375-455C-9EA6-DF929625EA0E}">
        <p15:presenceInfo xmlns:p15="http://schemas.microsoft.com/office/powerpoint/2012/main" userId="S-1-5-21-1586716437-331627889-1971066577-22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024AC-B1A6-FE96-7649-CBADFA4675ED}" v="80" dt="2022-11-28T14:41:46.508"/>
    <p1510:client id="{5AB6DB65-6DD9-4884-8275-074AFF6AFCFA}" v="12" vWet="14" dt="2022-11-28T17:58:17.491"/>
    <p1510:client id="{80C3227E-9FF1-C250-A44C-E066B6244EA2}" v="227" dt="2022-11-28T14:28:06.811"/>
    <p1510:client id="{89CCF3CE-C1DF-51B3-66E4-80208A1A4C7F}" v="2" dt="2022-11-28T19:22:09.664"/>
    <p1510:client id="{8D902E1D-8FEE-4584-99E2-61BE530A64BB}" v="438" dt="2022-11-28T16:30:58.995"/>
    <p1510:client id="{924D51C1-7BF3-CC5E-69A3-485154C3A321}" v="279" dt="2022-11-28T18:49:25.739"/>
    <p1510:client id="{A9BFC003-2177-4568-B8F4-7A45BD85D8F2}" v="601" dt="2022-11-28T18:05:58.180"/>
    <p1510:client id="{BD8CA5A6-0A7E-313A-B0A7-006070136AA4}" v="3" dt="2022-11-28T14:30:04.609"/>
    <p1510:client id="{D40804B3-0DD2-E181-D961-CD325AB3DA76}" v="5" dt="2022-11-28T19:20:26.197"/>
    <p1510:client id="{E63D801F-4E8C-6C10-5517-C3E83C9664AD}" v="4" dt="2022-11-28T17:44:35.582"/>
    <p1510:client id="{F6FE6BD6-F289-0B20-6C3E-178989073266}" v="234" dt="2022-11-28T20:20:41.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eke, Heather" userId="b3e78bc3-1843-456d-9519-a6e9f3eeff52" providerId="ADAL" clId="{A9BFC003-2177-4568-B8F4-7A45BD85D8F2}"/>
    <pc:docChg chg="custSel addSld delSld modSld sldOrd">
      <pc:chgData name="Heineke, Heather" userId="b3e78bc3-1843-456d-9519-a6e9f3eeff52" providerId="ADAL" clId="{A9BFC003-2177-4568-B8F4-7A45BD85D8F2}" dt="2022-11-28T18:05:58.181" v="3956"/>
      <pc:docMkLst>
        <pc:docMk/>
      </pc:docMkLst>
      <pc:sldChg chg="addCm">
        <pc:chgData name="Heineke, Heather" userId="b3e78bc3-1843-456d-9519-a6e9f3eeff52" providerId="ADAL" clId="{A9BFC003-2177-4568-B8F4-7A45BD85D8F2}" dt="2022-11-28T18:05:58.181" v="3956"/>
        <pc:sldMkLst>
          <pc:docMk/>
          <pc:sldMk cId="3021257740" sldId="261"/>
        </pc:sldMkLst>
      </pc:sldChg>
      <pc:sldChg chg="modSp mod">
        <pc:chgData name="Heineke, Heather" userId="b3e78bc3-1843-456d-9519-a6e9f3eeff52" providerId="ADAL" clId="{A9BFC003-2177-4568-B8F4-7A45BD85D8F2}" dt="2022-11-28T17:28:15.163" v="1911" actId="20578"/>
        <pc:sldMkLst>
          <pc:docMk/>
          <pc:sldMk cId="1301441692" sldId="263"/>
        </pc:sldMkLst>
        <pc:spChg chg="mod">
          <ac:chgData name="Heineke, Heather" userId="b3e78bc3-1843-456d-9519-a6e9f3eeff52" providerId="ADAL" clId="{A9BFC003-2177-4568-B8F4-7A45BD85D8F2}" dt="2022-11-28T17:28:15.163" v="1911" actId="20578"/>
          <ac:spMkLst>
            <pc:docMk/>
            <pc:sldMk cId="1301441692" sldId="263"/>
            <ac:spMk id="3" creationId="{00000000-0000-0000-0000-000000000000}"/>
          </ac:spMkLst>
        </pc:spChg>
      </pc:sldChg>
      <pc:sldChg chg="modSp mod">
        <pc:chgData name="Heineke, Heather" userId="b3e78bc3-1843-456d-9519-a6e9f3eeff52" providerId="ADAL" clId="{A9BFC003-2177-4568-B8F4-7A45BD85D8F2}" dt="2022-11-28T17:58:14.594" v="3929" actId="20577"/>
        <pc:sldMkLst>
          <pc:docMk/>
          <pc:sldMk cId="2251903101" sldId="276"/>
        </pc:sldMkLst>
        <pc:spChg chg="mod">
          <ac:chgData name="Heineke, Heather" userId="b3e78bc3-1843-456d-9519-a6e9f3eeff52" providerId="ADAL" clId="{A9BFC003-2177-4568-B8F4-7A45BD85D8F2}" dt="2022-11-28T17:58:14.594" v="3929" actId="20577"/>
          <ac:spMkLst>
            <pc:docMk/>
            <pc:sldMk cId="2251903101" sldId="276"/>
            <ac:spMk id="2" creationId="{00000000-0000-0000-0000-000000000000}"/>
          </ac:spMkLst>
        </pc:spChg>
      </pc:sldChg>
      <pc:sldChg chg="modSp mod">
        <pc:chgData name="Heineke, Heather" userId="b3e78bc3-1843-456d-9519-a6e9f3eeff52" providerId="ADAL" clId="{A9BFC003-2177-4568-B8F4-7A45BD85D8F2}" dt="2022-11-28T17:28:30.787" v="1922" actId="20577"/>
        <pc:sldMkLst>
          <pc:docMk/>
          <pc:sldMk cId="1450261010" sldId="277"/>
        </pc:sldMkLst>
        <pc:spChg chg="mod">
          <ac:chgData name="Heineke, Heather" userId="b3e78bc3-1843-456d-9519-a6e9f3eeff52" providerId="ADAL" clId="{A9BFC003-2177-4568-B8F4-7A45BD85D8F2}" dt="2022-11-28T17:28:30.787" v="1922" actId="20577"/>
          <ac:spMkLst>
            <pc:docMk/>
            <pc:sldMk cId="1450261010" sldId="277"/>
            <ac:spMk id="2" creationId="{00000000-0000-0000-0000-000000000000}"/>
          </ac:spMkLst>
        </pc:spChg>
      </pc:sldChg>
      <pc:sldChg chg="modSp mod">
        <pc:chgData name="Heineke, Heather" userId="b3e78bc3-1843-456d-9519-a6e9f3eeff52" providerId="ADAL" clId="{A9BFC003-2177-4568-B8F4-7A45BD85D8F2}" dt="2022-11-28T17:59:52.728" v="3934" actId="20577"/>
        <pc:sldMkLst>
          <pc:docMk/>
          <pc:sldMk cId="2212636157" sldId="289"/>
        </pc:sldMkLst>
        <pc:spChg chg="mod">
          <ac:chgData name="Heineke, Heather" userId="b3e78bc3-1843-456d-9519-a6e9f3eeff52" providerId="ADAL" clId="{A9BFC003-2177-4568-B8F4-7A45BD85D8F2}" dt="2022-11-28T17:59:52.728" v="3934" actId="20577"/>
          <ac:spMkLst>
            <pc:docMk/>
            <pc:sldMk cId="2212636157" sldId="289"/>
            <ac:spMk id="2" creationId="{00000000-0000-0000-0000-000000000000}"/>
          </ac:spMkLst>
        </pc:spChg>
      </pc:sldChg>
      <pc:sldChg chg="modSp mod">
        <pc:chgData name="Heineke, Heather" userId="b3e78bc3-1843-456d-9519-a6e9f3eeff52" providerId="ADAL" clId="{A9BFC003-2177-4568-B8F4-7A45BD85D8F2}" dt="2022-11-28T18:01:24.271" v="3940" actId="20577"/>
        <pc:sldMkLst>
          <pc:docMk/>
          <pc:sldMk cId="4236311985" sldId="292"/>
        </pc:sldMkLst>
        <pc:spChg chg="mod">
          <ac:chgData name="Heineke, Heather" userId="b3e78bc3-1843-456d-9519-a6e9f3eeff52" providerId="ADAL" clId="{A9BFC003-2177-4568-B8F4-7A45BD85D8F2}" dt="2022-11-28T18:01:24.271" v="3940" actId="20577"/>
          <ac:spMkLst>
            <pc:docMk/>
            <pc:sldMk cId="4236311985" sldId="292"/>
            <ac:spMk id="2" creationId="{00000000-0000-0000-0000-000000000000}"/>
          </ac:spMkLst>
        </pc:spChg>
      </pc:sldChg>
      <pc:sldChg chg="modSp mod">
        <pc:chgData name="Heineke, Heather" userId="b3e78bc3-1843-456d-9519-a6e9f3eeff52" providerId="ADAL" clId="{A9BFC003-2177-4568-B8F4-7A45BD85D8F2}" dt="2022-11-28T18:00:45.866" v="3936" actId="20577"/>
        <pc:sldMkLst>
          <pc:docMk/>
          <pc:sldMk cId="1542964806" sldId="300"/>
        </pc:sldMkLst>
        <pc:spChg chg="mod">
          <ac:chgData name="Heineke, Heather" userId="b3e78bc3-1843-456d-9519-a6e9f3eeff52" providerId="ADAL" clId="{A9BFC003-2177-4568-B8F4-7A45BD85D8F2}" dt="2022-11-28T18:00:45.866" v="3936" actId="20577"/>
          <ac:spMkLst>
            <pc:docMk/>
            <pc:sldMk cId="1542964806" sldId="300"/>
            <ac:spMk id="2" creationId="{00000000-0000-0000-0000-000000000000}"/>
          </ac:spMkLst>
        </pc:spChg>
      </pc:sldChg>
      <pc:sldChg chg="modSp mod">
        <pc:chgData name="Heineke, Heather" userId="b3e78bc3-1843-456d-9519-a6e9f3eeff52" providerId="ADAL" clId="{A9BFC003-2177-4568-B8F4-7A45BD85D8F2}" dt="2022-11-28T18:02:09.048" v="3945" actId="20577"/>
        <pc:sldMkLst>
          <pc:docMk/>
          <pc:sldMk cId="173068003" sldId="308"/>
        </pc:sldMkLst>
        <pc:spChg chg="mod">
          <ac:chgData name="Heineke, Heather" userId="b3e78bc3-1843-456d-9519-a6e9f3eeff52" providerId="ADAL" clId="{A9BFC003-2177-4568-B8F4-7A45BD85D8F2}" dt="2022-11-28T18:02:09.048" v="3945" actId="20577"/>
          <ac:spMkLst>
            <pc:docMk/>
            <pc:sldMk cId="173068003" sldId="308"/>
            <ac:spMk id="2" creationId="{00000000-0000-0000-0000-000000000000}"/>
          </ac:spMkLst>
        </pc:spChg>
      </pc:sldChg>
      <pc:sldChg chg="modSp mod">
        <pc:chgData name="Heineke, Heather" userId="b3e78bc3-1843-456d-9519-a6e9f3eeff52" providerId="ADAL" clId="{A9BFC003-2177-4568-B8F4-7A45BD85D8F2}" dt="2022-11-28T18:02:16.425" v="3947" actId="20577"/>
        <pc:sldMkLst>
          <pc:docMk/>
          <pc:sldMk cId="476277500" sldId="309"/>
        </pc:sldMkLst>
        <pc:spChg chg="mod">
          <ac:chgData name="Heineke, Heather" userId="b3e78bc3-1843-456d-9519-a6e9f3eeff52" providerId="ADAL" clId="{A9BFC003-2177-4568-B8F4-7A45BD85D8F2}" dt="2022-11-28T18:02:16.425" v="3947" actId="20577"/>
          <ac:spMkLst>
            <pc:docMk/>
            <pc:sldMk cId="476277500" sldId="309"/>
            <ac:spMk id="2" creationId="{00000000-0000-0000-0000-000000000000}"/>
          </ac:spMkLst>
        </pc:spChg>
      </pc:sldChg>
      <pc:sldChg chg="modSp mod">
        <pc:chgData name="Heineke, Heather" userId="b3e78bc3-1843-456d-9519-a6e9f3eeff52" providerId="ADAL" clId="{A9BFC003-2177-4568-B8F4-7A45BD85D8F2}" dt="2022-11-28T18:02:59.363" v="3951" actId="20577"/>
        <pc:sldMkLst>
          <pc:docMk/>
          <pc:sldMk cId="780164936" sldId="311"/>
        </pc:sldMkLst>
        <pc:spChg chg="mod">
          <ac:chgData name="Heineke, Heather" userId="b3e78bc3-1843-456d-9519-a6e9f3eeff52" providerId="ADAL" clId="{A9BFC003-2177-4568-B8F4-7A45BD85D8F2}" dt="2022-11-28T18:02:59.363" v="3951" actId="20577"/>
          <ac:spMkLst>
            <pc:docMk/>
            <pc:sldMk cId="780164936" sldId="311"/>
            <ac:spMk id="2" creationId="{00000000-0000-0000-0000-000000000000}"/>
          </ac:spMkLst>
        </pc:spChg>
      </pc:sldChg>
      <pc:sldChg chg="modSp mod">
        <pc:chgData name="Heineke, Heather" userId="b3e78bc3-1843-456d-9519-a6e9f3eeff52" providerId="ADAL" clId="{A9BFC003-2177-4568-B8F4-7A45BD85D8F2}" dt="2022-11-28T18:05:18.080" v="3955" actId="27636"/>
        <pc:sldMkLst>
          <pc:docMk/>
          <pc:sldMk cId="1912018281" sldId="324"/>
        </pc:sldMkLst>
        <pc:spChg chg="mod">
          <ac:chgData name="Heineke, Heather" userId="b3e78bc3-1843-456d-9519-a6e9f3eeff52" providerId="ADAL" clId="{A9BFC003-2177-4568-B8F4-7A45BD85D8F2}" dt="2022-11-28T18:05:18.080" v="3955" actId="27636"/>
          <ac:spMkLst>
            <pc:docMk/>
            <pc:sldMk cId="1912018281" sldId="324"/>
            <ac:spMk id="3" creationId="{00000000-0000-0000-0000-000000000000}"/>
          </ac:spMkLst>
        </pc:spChg>
      </pc:sldChg>
      <pc:sldChg chg="modSp mod">
        <pc:chgData name="Heineke, Heather" userId="b3e78bc3-1843-456d-9519-a6e9f3eeff52" providerId="ADAL" clId="{A9BFC003-2177-4568-B8F4-7A45BD85D8F2}" dt="2022-11-28T18:00:55.273" v="3938" actId="20577"/>
        <pc:sldMkLst>
          <pc:docMk/>
          <pc:sldMk cId="2939298325" sldId="328"/>
        </pc:sldMkLst>
        <pc:spChg chg="mod">
          <ac:chgData name="Heineke, Heather" userId="b3e78bc3-1843-456d-9519-a6e9f3eeff52" providerId="ADAL" clId="{A9BFC003-2177-4568-B8F4-7A45BD85D8F2}" dt="2022-11-28T18:00:55.273" v="3938" actId="20577"/>
          <ac:spMkLst>
            <pc:docMk/>
            <pc:sldMk cId="2939298325" sldId="328"/>
            <ac:spMk id="2" creationId="{00000000-0000-0000-0000-000000000000}"/>
          </ac:spMkLst>
        </pc:spChg>
      </pc:sldChg>
      <pc:sldChg chg="delCm">
        <pc:chgData name="Heineke, Heather" userId="b3e78bc3-1843-456d-9519-a6e9f3eeff52" providerId="ADAL" clId="{A9BFC003-2177-4568-B8F4-7A45BD85D8F2}" dt="2022-11-28T17:47:41.988" v="3880"/>
        <pc:sldMkLst>
          <pc:docMk/>
          <pc:sldMk cId="1304079995" sldId="330"/>
        </pc:sldMkLst>
      </pc:sldChg>
      <pc:sldChg chg="modSp mod addCm">
        <pc:chgData name="Heineke, Heather" userId="b3e78bc3-1843-456d-9519-a6e9f3eeff52" providerId="ADAL" clId="{A9BFC003-2177-4568-B8F4-7A45BD85D8F2}" dt="2022-11-28T17:58:46.740" v="3930"/>
        <pc:sldMkLst>
          <pc:docMk/>
          <pc:sldMk cId="591566493" sldId="332"/>
        </pc:sldMkLst>
        <pc:spChg chg="mod">
          <ac:chgData name="Heineke, Heather" userId="b3e78bc3-1843-456d-9519-a6e9f3eeff52" providerId="ADAL" clId="{A9BFC003-2177-4568-B8F4-7A45BD85D8F2}" dt="2022-11-28T17:57:30.381" v="3926" actId="1076"/>
          <ac:spMkLst>
            <pc:docMk/>
            <pc:sldMk cId="591566493" sldId="332"/>
            <ac:spMk id="3" creationId="{00000000-0000-0000-0000-000000000000}"/>
          </ac:spMkLst>
        </pc:spChg>
        <pc:graphicFrameChg chg="mod modGraphic">
          <ac:chgData name="Heineke, Heather" userId="b3e78bc3-1843-456d-9519-a6e9f3eeff52" providerId="ADAL" clId="{A9BFC003-2177-4568-B8F4-7A45BD85D8F2}" dt="2022-11-28T17:57:45.106" v="3927" actId="13926"/>
          <ac:graphicFrameMkLst>
            <pc:docMk/>
            <pc:sldMk cId="591566493" sldId="332"/>
            <ac:graphicFrameMk id="6" creationId="{A5743F57-30A1-4DA9-A8C8-99FD7B32C4AC}"/>
          </ac:graphicFrameMkLst>
        </pc:graphicFrameChg>
      </pc:sldChg>
      <pc:sldChg chg="new del">
        <pc:chgData name="Heineke, Heather" userId="b3e78bc3-1843-456d-9519-a6e9f3eeff52" providerId="ADAL" clId="{A9BFC003-2177-4568-B8F4-7A45BD85D8F2}" dt="2022-11-28T17:13:51.998" v="2" actId="47"/>
        <pc:sldMkLst>
          <pc:docMk/>
          <pc:sldMk cId="587571631" sldId="333"/>
        </pc:sldMkLst>
      </pc:sldChg>
      <pc:sldChg chg="add del setBg">
        <pc:chgData name="Heineke, Heather" userId="b3e78bc3-1843-456d-9519-a6e9f3eeff52" providerId="ADAL" clId="{A9BFC003-2177-4568-B8F4-7A45BD85D8F2}" dt="2022-11-28T17:14:01.170" v="4" actId="47"/>
        <pc:sldMkLst>
          <pc:docMk/>
          <pc:sldMk cId="2471233980" sldId="334"/>
        </pc:sldMkLst>
      </pc:sldChg>
      <pc:sldChg chg="add">
        <pc:chgData name="Heineke, Heather" userId="b3e78bc3-1843-456d-9519-a6e9f3eeff52" providerId="ADAL" clId="{A9BFC003-2177-4568-B8F4-7A45BD85D8F2}" dt="2022-11-28T17:13:58.937" v="3" actId="2890"/>
        <pc:sldMkLst>
          <pc:docMk/>
          <pc:sldMk cId="621251499" sldId="335"/>
        </pc:sldMkLst>
      </pc:sldChg>
      <pc:sldChg chg="modSp new mod">
        <pc:chgData name="Heineke, Heather" userId="b3e78bc3-1843-456d-9519-a6e9f3eeff52" providerId="ADAL" clId="{A9BFC003-2177-4568-B8F4-7A45BD85D8F2}" dt="2022-11-28T17:45:14.927" v="3861" actId="27636"/>
        <pc:sldMkLst>
          <pc:docMk/>
          <pc:sldMk cId="1738469811" sldId="336"/>
        </pc:sldMkLst>
        <pc:spChg chg="mod">
          <ac:chgData name="Heineke, Heather" userId="b3e78bc3-1843-456d-9519-a6e9f3eeff52" providerId="ADAL" clId="{A9BFC003-2177-4568-B8F4-7A45BD85D8F2}" dt="2022-11-28T17:16:07.971" v="66" actId="255"/>
          <ac:spMkLst>
            <pc:docMk/>
            <pc:sldMk cId="1738469811" sldId="336"/>
            <ac:spMk id="2" creationId="{467BF4F8-F88D-936D-38D3-FC90226B7413}"/>
          </ac:spMkLst>
        </pc:spChg>
        <pc:spChg chg="mod">
          <ac:chgData name="Heineke, Heather" userId="b3e78bc3-1843-456d-9519-a6e9f3eeff52" providerId="ADAL" clId="{A9BFC003-2177-4568-B8F4-7A45BD85D8F2}" dt="2022-11-28T17:45:14.927" v="3861" actId="27636"/>
          <ac:spMkLst>
            <pc:docMk/>
            <pc:sldMk cId="1738469811" sldId="336"/>
            <ac:spMk id="3" creationId="{134D2113-2753-66CC-EAA6-EA0C85376114}"/>
          </ac:spMkLst>
        </pc:spChg>
      </pc:sldChg>
      <pc:sldChg chg="modSp add mod ord">
        <pc:chgData name="Heineke, Heather" userId="b3e78bc3-1843-456d-9519-a6e9f3eeff52" providerId="ADAL" clId="{A9BFC003-2177-4568-B8F4-7A45BD85D8F2}" dt="2022-11-28T17:26:39.898" v="1852" actId="404"/>
        <pc:sldMkLst>
          <pc:docMk/>
          <pc:sldMk cId="247216168" sldId="337"/>
        </pc:sldMkLst>
        <pc:spChg chg="mod">
          <ac:chgData name="Heineke, Heather" userId="b3e78bc3-1843-456d-9519-a6e9f3eeff52" providerId="ADAL" clId="{A9BFC003-2177-4568-B8F4-7A45BD85D8F2}" dt="2022-11-28T17:26:39.898" v="1852" actId="404"/>
          <ac:spMkLst>
            <pc:docMk/>
            <pc:sldMk cId="247216168" sldId="337"/>
            <ac:spMk id="2" creationId="{00000000-0000-0000-0000-000000000000}"/>
          </ac:spMkLst>
        </pc:spChg>
      </pc:sldChg>
      <pc:sldChg chg="new del">
        <pc:chgData name="Heineke, Heather" userId="b3e78bc3-1843-456d-9519-a6e9f3eeff52" providerId="ADAL" clId="{A9BFC003-2177-4568-B8F4-7A45BD85D8F2}" dt="2022-11-28T17:27:02.315" v="1858" actId="47"/>
        <pc:sldMkLst>
          <pc:docMk/>
          <pc:sldMk cId="1043187414" sldId="338"/>
        </pc:sldMkLst>
      </pc:sldChg>
      <pc:sldChg chg="new del">
        <pc:chgData name="Heineke, Heather" userId="b3e78bc3-1843-456d-9519-a6e9f3eeff52" providerId="ADAL" clId="{A9BFC003-2177-4568-B8F4-7A45BD85D8F2}" dt="2022-11-28T17:27:05.069" v="1859" actId="47"/>
        <pc:sldMkLst>
          <pc:docMk/>
          <pc:sldMk cId="3626783768" sldId="339"/>
        </pc:sldMkLst>
      </pc:sldChg>
      <pc:sldChg chg="modSp new mod ord">
        <pc:chgData name="Heineke, Heather" userId="b3e78bc3-1843-456d-9519-a6e9f3eeff52" providerId="ADAL" clId="{A9BFC003-2177-4568-B8F4-7A45BD85D8F2}" dt="2022-11-28T17:45:52.514" v="3879" actId="20577"/>
        <pc:sldMkLst>
          <pc:docMk/>
          <pc:sldMk cId="3142285242" sldId="340"/>
        </pc:sldMkLst>
        <pc:spChg chg="mod">
          <ac:chgData name="Heineke, Heather" userId="b3e78bc3-1843-456d-9519-a6e9f3eeff52" providerId="ADAL" clId="{A9BFC003-2177-4568-B8F4-7A45BD85D8F2}" dt="2022-11-28T17:45:52.514" v="3879" actId="20577"/>
          <ac:spMkLst>
            <pc:docMk/>
            <pc:sldMk cId="3142285242" sldId="340"/>
            <ac:spMk id="2" creationId="{AC314691-122C-8926-F6EE-AD916B23191F}"/>
          </ac:spMkLst>
        </pc:spChg>
        <pc:spChg chg="mod">
          <ac:chgData name="Heineke, Heather" userId="b3e78bc3-1843-456d-9519-a6e9f3eeff52" providerId="ADAL" clId="{A9BFC003-2177-4568-B8F4-7A45BD85D8F2}" dt="2022-11-28T17:44:46.514" v="3853" actId="20577"/>
          <ac:spMkLst>
            <pc:docMk/>
            <pc:sldMk cId="3142285242" sldId="340"/>
            <ac:spMk id="3" creationId="{2AC2DF9D-127D-0815-7D55-D8438986119C}"/>
          </ac:spMkLst>
        </pc:spChg>
      </pc:sldChg>
    </pc:docChg>
  </pc:docChgLst>
  <pc:docChgLst>
    <pc:chgData name="Heineke, Heather" userId="S::heather.heineke@ride.ri.gov::b3e78bc3-1843-456d-9519-a6e9f3eeff52" providerId="AD" clId="Web-{B902ED16-073F-9BA6-772A-B70C6132F11E}"/>
    <pc:docChg chg="delSld modSld">
      <pc:chgData name="Heineke, Heather" userId="S::heather.heineke@ride.ri.gov::b3e78bc3-1843-456d-9519-a6e9f3eeff52" providerId="AD" clId="Web-{B902ED16-073F-9BA6-772A-B70C6132F11E}" dt="2022-10-11T16:04:46.856" v="119" actId="20577"/>
      <pc:docMkLst>
        <pc:docMk/>
      </pc:docMkLst>
      <pc:sldChg chg="modSp">
        <pc:chgData name="Heineke, Heather" userId="S::heather.heineke@ride.ri.gov::b3e78bc3-1843-456d-9519-a6e9f3eeff52" providerId="AD" clId="Web-{B902ED16-073F-9BA6-772A-B70C6132F11E}" dt="2022-10-11T16:04:46.856" v="119" actId="20577"/>
        <pc:sldMkLst>
          <pc:docMk/>
          <pc:sldMk cId="1301441692" sldId="263"/>
        </pc:sldMkLst>
        <pc:spChg chg="mod">
          <ac:chgData name="Heineke, Heather" userId="S::heather.heineke@ride.ri.gov::b3e78bc3-1843-456d-9519-a6e9f3eeff52" providerId="AD" clId="Web-{B902ED16-073F-9BA6-772A-B70C6132F11E}" dt="2022-10-11T16:04:46.856" v="119" actId="20577"/>
          <ac:spMkLst>
            <pc:docMk/>
            <pc:sldMk cId="1301441692" sldId="263"/>
            <ac:spMk id="3" creationId="{00000000-0000-0000-0000-000000000000}"/>
          </ac:spMkLst>
        </pc:spChg>
      </pc:sldChg>
      <pc:sldChg chg="del">
        <pc:chgData name="Heineke, Heather" userId="S::heather.heineke@ride.ri.gov::b3e78bc3-1843-456d-9519-a6e9f3eeff52" providerId="AD" clId="Web-{B902ED16-073F-9BA6-772A-B70C6132F11E}" dt="2022-10-11T15:37:40.526" v="0"/>
        <pc:sldMkLst>
          <pc:docMk/>
          <pc:sldMk cId="721230261" sldId="275"/>
        </pc:sldMkLst>
      </pc:sldChg>
      <pc:sldChg chg="modSp">
        <pc:chgData name="Heineke, Heather" userId="S::heather.heineke@ride.ri.gov::b3e78bc3-1843-456d-9519-a6e9f3eeff52" providerId="AD" clId="Web-{B902ED16-073F-9BA6-772A-B70C6132F11E}" dt="2022-10-11T15:38:53.216" v="19" actId="20577"/>
        <pc:sldMkLst>
          <pc:docMk/>
          <pc:sldMk cId="3743568854" sldId="290"/>
        </pc:sldMkLst>
        <pc:spChg chg="mod">
          <ac:chgData name="Heineke, Heather" userId="S::heather.heineke@ride.ri.gov::b3e78bc3-1843-456d-9519-a6e9f3eeff52" providerId="AD" clId="Web-{B902ED16-073F-9BA6-772A-B70C6132F11E}" dt="2022-10-11T15:38:53.216" v="19" actId="20577"/>
          <ac:spMkLst>
            <pc:docMk/>
            <pc:sldMk cId="3743568854" sldId="290"/>
            <ac:spMk id="3" creationId="{00000000-0000-0000-0000-000000000000}"/>
          </ac:spMkLst>
        </pc:spChg>
      </pc:sldChg>
      <pc:sldChg chg="delSp modSp">
        <pc:chgData name="Heineke, Heather" userId="S::heather.heineke@ride.ri.gov::b3e78bc3-1843-456d-9519-a6e9f3eeff52" providerId="AD" clId="Web-{B902ED16-073F-9BA6-772A-B70C6132F11E}" dt="2022-10-11T15:47:15.793" v="21" actId="14100"/>
        <pc:sldMkLst>
          <pc:docMk/>
          <pc:sldMk cId="2208513655" sldId="327"/>
        </pc:sldMkLst>
        <pc:spChg chg="mod">
          <ac:chgData name="Heineke, Heather" userId="S::heather.heineke@ride.ri.gov::b3e78bc3-1843-456d-9519-a6e9f3eeff52" providerId="AD" clId="Web-{B902ED16-073F-9BA6-772A-B70C6132F11E}" dt="2022-10-11T15:47:15.793" v="21" actId="14100"/>
          <ac:spMkLst>
            <pc:docMk/>
            <pc:sldMk cId="2208513655" sldId="327"/>
            <ac:spMk id="4" creationId="{00000000-0000-0000-0000-000000000000}"/>
          </ac:spMkLst>
        </pc:spChg>
        <pc:picChg chg="del">
          <ac:chgData name="Heineke, Heather" userId="S::heather.heineke@ride.ri.gov::b3e78bc3-1843-456d-9519-a6e9f3eeff52" providerId="AD" clId="Web-{B902ED16-073F-9BA6-772A-B70C6132F11E}" dt="2022-10-11T15:47:09.840" v="20"/>
          <ac:picMkLst>
            <pc:docMk/>
            <pc:sldMk cId="2208513655" sldId="327"/>
            <ac:picMk id="6" creationId="{0D28CCCD-3FAA-47AB-A0D1-78404DB3B43D}"/>
          </ac:picMkLst>
        </pc:picChg>
      </pc:sldChg>
    </pc:docChg>
  </pc:docChgLst>
  <pc:docChgLst>
    <pc:chgData name="Heineke, Heather" userId="S::heather.heineke@ride.ri.gov::b3e78bc3-1843-456d-9519-a6e9f3eeff52" providerId="AD" clId="Web-{8D902E1D-8FEE-4584-99E2-61BE530A64BB}"/>
    <pc:docChg chg="mod modSld">
      <pc:chgData name="Heineke, Heather" userId="S::heather.heineke@ride.ri.gov::b3e78bc3-1843-456d-9519-a6e9f3eeff52" providerId="AD" clId="Web-{8D902E1D-8FEE-4584-99E2-61BE530A64BB}" dt="2022-11-28T16:30:58.995" v="306"/>
      <pc:docMkLst>
        <pc:docMk/>
      </pc:docMkLst>
      <pc:sldChg chg="modSp">
        <pc:chgData name="Heineke, Heather" userId="S::heather.heineke@ride.ri.gov::b3e78bc3-1843-456d-9519-a6e9f3eeff52" providerId="AD" clId="Web-{8D902E1D-8FEE-4584-99E2-61BE530A64BB}" dt="2022-11-28T16:08:49.564" v="171"/>
        <pc:sldMkLst>
          <pc:docMk/>
          <pc:sldMk cId="2251903101" sldId="276"/>
        </pc:sldMkLst>
        <pc:graphicFrameChg chg="mod modGraphic">
          <ac:chgData name="Heineke, Heather" userId="S::heather.heineke@ride.ri.gov::b3e78bc3-1843-456d-9519-a6e9f3eeff52" providerId="AD" clId="Web-{8D902E1D-8FEE-4584-99E2-61BE530A64BB}" dt="2022-11-28T16:08:49.564" v="171"/>
          <ac:graphicFrameMkLst>
            <pc:docMk/>
            <pc:sldMk cId="2251903101" sldId="276"/>
            <ac:graphicFrameMk id="7" creationId="{4F633FA0-04F8-4D44-B2D1-0E8B6EBF2A5F}"/>
          </ac:graphicFrameMkLst>
        </pc:graphicFrameChg>
      </pc:sldChg>
      <pc:sldChg chg="modSp">
        <pc:chgData name="Heineke, Heather" userId="S::heather.heineke@ride.ri.gov::b3e78bc3-1843-456d-9519-a6e9f3eeff52" providerId="AD" clId="Web-{8D902E1D-8FEE-4584-99E2-61BE530A64BB}" dt="2022-11-28T16:11:02.505" v="182" actId="20577"/>
        <pc:sldMkLst>
          <pc:docMk/>
          <pc:sldMk cId="57970490" sldId="283"/>
        </pc:sldMkLst>
        <pc:spChg chg="mod">
          <ac:chgData name="Heineke, Heather" userId="S::heather.heineke@ride.ri.gov::b3e78bc3-1843-456d-9519-a6e9f3eeff52" providerId="AD" clId="Web-{8D902E1D-8FEE-4584-99E2-61BE530A64BB}" dt="2022-11-28T16:11:02.505" v="182" actId="20577"/>
          <ac:spMkLst>
            <pc:docMk/>
            <pc:sldMk cId="57970490" sldId="283"/>
            <ac:spMk id="3" creationId="{00000000-0000-0000-0000-000000000000}"/>
          </ac:spMkLst>
        </pc:spChg>
      </pc:sldChg>
      <pc:sldChg chg="modSp">
        <pc:chgData name="Heineke, Heather" userId="S::heather.heineke@ride.ri.gov::b3e78bc3-1843-456d-9519-a6e9f3eeff52" providerId="AD" clId="Web-{8D902E1D-8FEE-4584-99E2-61BE530A64BB}" dt="2022-11-28T16:26:40.315" v="249" actId="20577"/>
        <pc:sldMkLst>
          <pc:docMk/>
          <pc:sldMk cId="3821892296" sldId="285"/>
        </pc:sldMkLst>
        <pc:spChg chg="mod">
          <ac:chgData name="Heineke, Heather" userId="S::heather.heineke@ride.ri.gov::b3e78bc3-1843-456d-9519-a6e9f3eeff52" providerId="AD" clId="Web-{8D902E1D-8FEE-4584-99E2-61BE530A64BB}" dt="2022-11-28T16:26:40.315" v="249" actId="20577"/>
          <ac:spMkLst>
            <pc:docMk/>
            <pc:sldMk cId="3821892296" sldId="285"/>
            <ac:spMk id="9" creationId="{00000000-0000-0000-0000-000000000000}"/>
          </ac:spMkLst>
        </pc:spChg>
        <pc:graphicFrameChg chg="mod modGraphic">
          <ac:chgData name="Heineke, Heather" userId="S::heather.heineke@ride.ri.gov::b3e78bc3-1843-456d-9519-a6e9f3eeff52" providerId="AD" clId="Web-{8D902E1D-8FEE-4584-99E2-61BE530A64BB}" dt="2022-11-28T16:26:27.268" v="246"/>
          <ac:graphicFrameMkLst>
            <pc:docMk/>
            <pc:sldMk cId="3821892296" sldId="285"/>
            <ac:graphicFrameMk id="4" creationId="{00000000-0000-0000-0000-000000000000}"/>
          </ac:graphicFrameMkLst>
        </pc:graphicFrameChg>
      </pc:sldChg>
      <pc:sldChg chg="modSp">
        <pc:chgData name="Heineke, Heather" userId="S::heather.heineke@ride.ri.gov::b3e78bc3-1843-456d-9519-a6e9f3eeff52" providerId="AD" clId="Web-{8D902E1D-8FEE-4584-99E2-61BE530A64BB}" dt="2022-11-28T16:07:34.608" v="167" actId="20577"/>
        <pc:sldMkLst>
          <pc:docMk/>
          <pc:sldMk cId="3743568854" sldId="290"/>
        </pc:sldMkLst>
        <pc:spChg chg="mod">
          <ac:chgData name="Heineke, Heather" userId="S::heather.heineke@ride.ri.gov::b3e78bc3-1843-456d-9519-a6e9f3eeff52" providerId="AD" clId="Web-{8D902E1D-8FEE-4584-99E2-61BE530A64BB}" dt="2022-11-28T16:07:34.608" v="167" actId="20577"/>
          <ac:spMkLst>
            <pc:docMk/>
            <pc:sldMk cId="3743568854" sldId="290"/>
            <ac:spMk id="3" creationId="{00000000-0000-0000-0000-000000000000}"/>
          </ac:spMkLst>
        </pc:spChg>
      </pc:sldChg>
      <pc:sldChg chg="modSp">
        <pc:chgData name="Heineke, Heather" userId="S::heather.heineke@ride.ri.gov::b3e78bc3-1843-456d-9519-a6e9f3eeff52" providerId="AD" clId="Web-{8D902E1D-8FEE-4584-99E2-61BE530A64BB}" dt="2022-11-28T16:15:10.028" v="184" actId="20577"/>
        <pc:sldMkLst>
          <pc:docMk/>
          <pc:sldMk cId="1542964806" sldId="300"/>
        </pc:sldMkLst>
        <pc:spChg chg="mod">
          <ac:chgData name="Heineke, Heather" userId="S::heather.heineke@ride.ri.gov::b3e78bc3-1843-456d-9519-a6e9f3eeff52" providerId="AD" clId="Web-{8D902E1D-8FEE-4584-99E2-61BE530A64BB}" dt="2022-11-28T16:15:10.028" v="184" actId="20577"/>
          <ac:spMkLst>
            <pc:docMk/>
            <pc:sldMk cId="1542964806" sldId="300"/>
            <ac:spMk id="2" creationId="{00000000-0000-0000-0000-000000000000}"/>
          </ac:spMkLst>
        </pc:spChg>
      </pc:sldChg>
      <pc:sldChg chg="modSp">
        <pc:chgData name="Heineke, Heather" userId="S::heather.heineke@ride.ri.gov::b3e78bc3-1843-456d-9519-a6e9f3eeff52" providerId="AD" clId="Web-{8D902E1D-8FEE-4584-99E2-61BE530A64BB}" dt="2022-11-28T16:22:58.324" v="242" actId="20577"/>
        <pc:sldMkLst>
          <pc:docMk/>
          <pc:sldMk cId="2648189925" sldId="304"/>
        </pc:sldMkLst>
        <pc:spChg chg="mod">
          <ac:chgData name="Heineke, Heather" userId="S::heather.heineke@ride.ri.gov::b3e78bc3-1843-456d-9519-a6e9f3eeff52" providerId="AD" clId="Web-{8D902E1D-8FEE-4584-99E2-61BE530A64BB}" dt="2022-11-28T16:22:58.324" v="242" actId="20577"/>
          <ac:spMkLst>
            <pc:docMk/>
            <pc:sldMk cId="2648189925" sldId="304"/>
            <ac:spMk id="4" creationId="{00000000-0000-0000-0000-000000000000}"/>
          </ac:spMkLst>
        </pc:spChg>
      </pc:sldChg>
      <pc:sldChg chg="modSp">
        <pc:chgData name="Heineke, Heather" userId="S::heather.heineke@ride.ri.gov::b3e78bc3-1843-456d-9519-a6e9f3eeff52" providerId="AD" clId="Web-{8D902E1D-8FEE-4584-99E2-61BE530A64BB}" dt="2022-11-28T16:21:18.993" v="199" actId="20577"/>
        <pc:sldMkLst>
          <pc:docMk/>
          <pc:sldMk cId="780164936" sldId="311"/>
        </pc:sldMkLst>
        <pc:spChg chg="mod">
          <ac:chgData name="Heineke, Heather" userId="S::heather.heineke@ride.ri.gov::b3e78bc3-1843-456d-9519-a6e9f3eeff52" providerId="AD" clId="Web-{8D902E1D-8FEE-4584-99E2-61BE530A64BB}" dt="2022-11-28T16:21:18.993" v="199" actId="20577"/>
          <ac:spMkLst>
            <pc:docMk/>
            <pc:sldMk cId="780164936" sldId="311"/>
            <ac:spMk id="4" creationId="{00000000-0000-0000-0000-000000000000}"/>
          </ac:spMkLst>
        </pc:spChg>
      </pc:sldChg>
      <pc:sldChg chg="modSp">
        <pc:chgData name="Heineke, Heather" userId="S::heather.heineke@ride.ri.gov::b3e78bc3-1843-456d-9519-a6e9f3eeff52" providerId="AD" clId="Web-{8D902E1D-8FEE-4584-99E2-61BE530A64BB}" dt="2022-11-28T16:27:31.723" v="255" actId="20577"/>
        <pc:sldMkLst>
          <pc:docMk/>
          <pc:sldMk cId="2459234199" sldId="318"/>
        </pc:sldMkLst>
        <pc:spChg chg="mod">
          <ac:chgData name="Heineke, Heather" userId="S::heather.heineke@ride.ri.gov::b3e78bc3-1843-456d-9519-a6e9f3eeff52" providerId="AD" clId="Web-{8D902E1D-8FEE-4584-99E2-61BE530A64BB}" dt="2022-11-28T16:27:31.723" v="255" actId="20577"/>
          <ac:spMkLst>
            <pc:docMk/>
            <pc:sldMk cId="2459234199" sldId="318"/>
            <ac:spMk id="3" creationId="{00000000-0000-0000-0000-000000000000}"/>
          </ac:spMkLst>
        </pc:spChg>
      </pc:sldChg>
      <pc:sldChg chg="modSp">
        <pc:chgData name="Heineke, Heather" userId="S::heather.heineke@ride.ri.gov::b3e78bc3-1843-456d-9519-a6e9f3eeff52" providerId="AD" clId="Web-{8D902E1D-8FEE-4584-99E2-61BE530A64BB}" dt="2022-11-28T16:28:51.209" v="304" actId="20577"/>
        <pc:sldMkLst>
          <pc:docMk/>
          <pc:sldMk cId="3386204912" sldId="321"/>
        </pc:sldMkLst>
        <pc:spChg chg="mod">
          <ac:chgData name="Heineke, Heather" userId="S::heather.heineke@ride.ri.gov::b3e78bc3-1843-456d-9519-a6e9f3eeff52" providerId="AD" clId="Web-{8D902E1D-8FEE-4584-99E2-61BE530A64BB}" dt="2022-11-28T16:28:51.209" v="304" actId="20577"/>
          <ac:spMkLst>
            <pc:docMk/>
            <pc:sldMk cId="3386204912" sldId="321"/>
            <ac:spMk id="5" creationId="{34B921AA-F742-450A-B4B8-0475F6B8FD39}"/>
          </ac:spMkLst>
        </pc:spChg>
      </pc:sldChg>
      <pc:sldChg chg="modSp">
        <pc:chgData name="Heineke, Heather" userId="S::heather.heineke@ride.ri.gov::b3e78bc3-1843-456d-9519-a6e9f3eeff52" providerId="AD" clId="Web-{8D902E1D-8FEE-4584-99E2-61BE530A64BB}" dt="2022-11-28T16:13:24.431" v="183" actId="14100"/>
        <pc:sldMkLst>
          <pc:docMk/>
          <pc:sldMk cId="2208513655" sldId="327"/>
        </pc:sldMkLst>
        <pc:spChg chg="mod">
          <ac:chgData name="Heineke, Heather" userId="S::heather.heineke@ride.ri.gov::b3e78bc3-1843-456d-9519-a6e9f3eeff52" providerId="AD" clId="Web-{8D902E1D-8FEE-4584-99E2-61BE530A64BB}" dt="2022-11-28T16:13:24.431" v="183" actId="14100"/>
          <ac:spMkLst>
            <pc:docMk/>
            <pc:sldMk cId="2208513655" sldId="327"/>
            <ac:spMk id="4" creationId="{00000000-0000-0000-0000-000000000000}"/>
          </ac:spMkLst>
        </pc:spChg>
      </pc:sldChg>
      <pc:sldChg chg="modSp">
        <pc:chgData name="Heineke, Heather" userId="S::heather.heineke@ride.ri.gov::b3e78bc3-1843-456d-9519-a6e9f3eeff52" providerId="AD" clId="Web-{8D902E1D-8FEE-4584-99E2-61BE530A64BB}" dt="2022-11-28T16:16:14.546" v="188" actId="20577"/>
        <pc:sldMkLst>
          <pc:docMk/>
          <pc:sldMk cId="2939298325" sldId="328"/>
        </pc:sldMkLst>
        <pc:spChg chg="mod">
          <ac:chgData name="Heineke, Heather" userId="S::heather.heineke@ride.ri.gov::b3e78bc3-1843-456d-9519-a6e9f3eeff52" providerId="AD" clId="Web-{8D902E1D-8FEE-4584-99E2-61BE530A64BB}" dt="2022-11-28T16:16:14.546" v="188" actId="20577"/>
          <ac:spMkLst>
            <pc:docMk/>
            <pc:sldMk cId="2939298325" sldId="328"/>
            <ac:spMk id="3" creationId="{00000000-0000-0000-0000-000000000000}"/>
          </ac:spMkLst>
        </pc:spChg>
      </pc:sldChg>
      <pc:sldChg chg="addCm">
        <pc:chgData name="Heineke, Heather" userId="S::heather.heineke@ride.ri.gov::b3e78bc3-1843-456d-9519-a6e9f3eeff52" providerId="AD" clId="Web-{8D902E1D-8FEE-4584-99E2-61BE530A64BB}" dt="2022-11-28T16:30:58.995" v="306"/>
        <pc:sldMkLst>
          <pc:docMk/>
          <pc:sldMk cId="1304079995" sldId="330"/>
        </pc:sldMkLst>
      </pc:sldChg>
      <pc:sldChg chg="modSp">
        <pc:chgData name="Heineke, Heather" userId="S::heather.heineke@ride.ri.gov::b3e78bc3-1843-456d-9519-a6e9f3eeff52" providerId="AD" clId="Web-{8D902E1D-8FEE-4584-99E2-61BE530A64BB}" dt="2022-11-28T16:04:22.087" v="11"/>
        <pc:sldMkLst>
          <pc:docMk/>
          <pc:sldMk cId="591566493" sldId="332"/>
        </pc:sldMkLst>
        <pc:graphicFrameChg chg="mod modGraphic">
          <ac:chgData name="Heineke, Heather" userId="S::heather.heineke@ride.ri.gov::b3e78bc3-1843-456d-9519-a6e9f3eeff52" providerId="AD" clId="Web-{8D902E1D-8FEE-4584-99E2-61BE530A64BB}" dt="2022-11-28T16:04:22.087" v="11"/>
          <ac:graphicFrameMkLst>
            <pc:docMk/>
            <pc:sldMk cId="591566493" sldId="332"/>
            <ac:graphicFrameMk id="6" creationId="{A5743F57-30A1-4DA9-A8C8-99FD7B32C4AC}"/>
          </ac:graphicFrameMkLst>
        </pc:graphicFrameChg>
      </pc:sldChg>
    </pc:docChg>
  </pc:docChgLst>
  <pc:docChgLst>
    <pc:chgData name="Bowler, Tricia" userId="S::tricia.bowler@ride.ri.gov::a62662b5-a84c-4ce1-9b3b-ef7b009bc8dd" providerId="AD" clId="Web-{F6FE6BD6-F289-0B20-6C3E-178989073266}"/>
    <pc:docChg chg="modSld">
      <pc:chgData name="Bowler, Tricia" userId="S::tricia.bowler@ride.ri.gov::a62662b5-a84c-4ce1-9b3b-ef7b009bc8dd" providerId="AD" clId="Web-{F6FE6BD6-F289-0B20-6C3E-178989073266}" dt="2022-11-28T20:20:41.413" v="174" actId="1076"/>
      <pc:docMkLst>
        <pc:docMk/>
      </pc:docMkLst>
      <pc:sldChg chg="modSp modCm">
        <pc:chgData name="Bowler, Tricia" userId="S::tricia.bowler@ride.ri.gov::a62662b5-a84c-4ce1-9b3b-ef7b009bc8dd" providerId="AD" clId="Web-{F6FE6BD6-F289-0B20-6C3E-178989073266}" dt="2022-11-28T20:20:41.413" v="174" actId="1076"/>
        <pc:sldMkLst>
          <pc:docMk/>
          <pc:sldMk cId="3821892296" sldId="285"/>
        </pc:sldMkLst>
        <pc:spChg chg="mod">
          <ac:chgData name="Bowler, Tricia" userId="S::tricia.bowler@ride.ri.gov::a62662b5-a84c-4ce1-9b3b-ef7b009bc8dd" providerId="AD" clId="Web-{F6FE6BD6-F289-0B20-6C3E-178989073266}" dt="2022-11-28T20:18:51.801" v="148" actId="20577"/>
          <ac:spMkLst>
            <pc:docMk/>
            <pc:sldMk cId="3821892296" sldId="285"/>
            <ac:spMk id="2" creationId="{00000000-0000-0000-0000-000000000000}"/>
          </ac:spMkLst>
        </pc:spChg>
        <pc:spChg chg="mod">
          <ac:chgData name="Bowler, Tricia" userId="S::tricia.bowler@ride.ri.gov::a62662b5-a84c-4ce1-9b3b-ef7b009bc8dd" providerId="AD" clId="Web-{F6FE6BD6-F289-0B20-6C3E-178989073266}" dt="2022-11-28T20:18:56.036" v="150" actId="20577"/>
          <ac:spMkLst>
            <pc:docMk/>
            <pc:sldMk cId="3821892296" sldId="285"/>
            <ac:spMk id="3" creationId="{00000000-0000-0000-0000-000000000000}"/>
          </ac:spMkLst>
        </pc:spChg>
        <pc:spChg chg="mod">
          <ac:chgData name="Bowler, Tricia" userId="S::tricia.bowler@ride.ri.gov::a62662b5-a84c-4ce1-9b3b-ef7b009bc8dd" providerId="AD" clId="Web-{F6FE6BD6-F289-0B20-6C3E-178989073266}" dt="2022-11-28T20:20:34.663" v="172" actId="1076"/>
          <ac:spMkLst>
            <pc:docMk/>
            <pc:sldMk cId="3821892296" sldId="285"/>
            <ac:spMk id="9" creationId="{00000000-0000-0000-0000-000000000000}"/>
          </ac:spMkLst>
        </pc:spChg>
        <pc:graphicFrameChg chg="mod modGraphic">
          <ac:chgData name="Bowler, Tricia" userId="S::tricia.bowler@ride.ri.gov::a62662b5-a84c-4ce1-9b3b-ef7b009bc8dd" providerId="AD" clId="Web-{F6FE6BD6-F289-0B20-6C3E-178989073266}" dt="2022-11-28T20:20:41.413" v="174" actId="1076"/>
          <ac:graphicFrameMkLst>
            <pc:docMk/>
            <pc:sldMk cId="3821892296" sldId="285"/>
            <ac:graphicFrameMk id="4" creationId="{00000000-0000-0000-0000-000000000000}"/>
          </ac:graphicFrameMkLst>
        </pc:graphicFrameChg>
      </pc:sldChg>
      <pc:sldChg chg="modCm">
        <pc:chgData name="Bowler, Tricia" userId="S::tricia.bowler@ride.ri.gov::a62662b5-a84c-4ce1-9b3b-ef7b009bc8dd" providerId="AD" clId="Web-{F6FE6BD6-F289-0B20-6C3E-178989073266}" dt="2022-11-28T19:20:46.480" v="0"/>
        <pc:sldMkLst>
          <pc:docMk/>
          <pc:sldMk cId="780164936" sldId="311"/>
        </pc:sldMkLst>
      </pc:sldChg>
    </pc:docChg>
  </pc:docChgLst>
  <pc:docChgLst>
    <pc:chgData name="Bowler, Tricia" userId="S::tricia.bowler@ride.ri.gov::a62662b5-a84c-4ce1-9b3b-ef7b009bc8dd" providerId="AD" clId="Web-{924D51C1-7BF3-CC5E-69A3-485154C3A321}"/>
    <pc:docChg chg="mod modSld">
      <pc:chgData name="Bowler, Tricia" userId="S::tricia.bowler@ride.ri.gov::a62662b5-a84c-4ce1-9b3b-ef7b009bc8dd" providerId="AD" clId="Web-{924D51C1-7BF3-CC5E-69A3-485154C3A321}" dt="2022-11-28T18:49:25.739" v="246"/>
      <pc:docMkLst>
        <pc:docMk/>
      </pc:docMkLst>
      <pc:sldChg chg="modSp addCm">
        <pc:chgData name="Bowler, Tricia" userId="S::tricia.bowler@ride.ri.gov::a62662b5-a84c-4ce1-9b3b-ef7b009bc8dd" providerId="AD" clId="Web-{924D51C1-7BF3-CC5E-69A3-485154C3A321}" dt="2022-11-28T18:49:25.739" v="246"/>
        <pc:sldMkLst>
          <pc:docMk/>
          <pc:sldMk cId="3821892296" sldId="285"/>
        </pc:sldMkLst>
        <pc:spChg chg="mod">
          <ac:chgData name="Bowler, Tricia" userId="S::tricia.bowler@ride.ri.gov::a62662b5-a84c-4ce1-9b3b-ef7b009bc8dd" providerId="AD" clId="Web-{924D51C1-7BF3-CC5E-69A3-485154C3A321}" dt="2022-11-28T18:44:19.076" v="238" actId="20577"/>
          <ac:spMkLst>
            <pc:docMk/>
            <pc:sldMk cId="3821892296" sldId="285"/>
            <ac:spMk id="9" creationId="{00000000-0000-0000-0000-000000000000}"/>
          </ac:spMkLst>
        </pc:spChg>
        <pc:graphicFrameChg chg="mod modGraphic">
          <ac:chgData name="Bowler, Tricia" userId="S::tricia.bowler@ride.ri.gov::a62662b5-a84c-4ce1-9b3b-ef7b009bc8dd" providerId="AD" clId="Web-{924D51C1-7BF3-CC5E-69A3-485154C3A321}" dt="2022-11-28T18:43:35.231" v="235"/>
          <ac:graphicFrameMkLst>
            <pc:docMk/>
            <pc:sldMk cId="3821892296" sldId="285"/>
            <ac:graphicFrameMk id="4" creationId="{00000000-0000-0000-0000-000000000000}"/>
          </ac:graphicFrameMkLst>
        </pc:graphicFrameChg>
      </pc:sldChg>
      <pc:sldChg chg="modSp addCm">
        <pc:chgData name="Bowler, Tricia" userId="S::tricia.bowler@ride.ri.gov::a62662b5-a84c-4ce1-9b3b-ef7b009bc8dd" providerId="AD" clId="Web-{924D51C1-7BF3-CC5E-69A3-485154C3A321}" dt="2022-11-28T18:39:47.930" v="205"/>
        <pc:sldMkLst>
          <pc:docMk/>
          <pc:sldMk cId="780164936" sldId="311"/>
        </pc:sldMkLst>
        <pc:spChg chg="mod">
          <ac:chgData name="Bowler, Tricia" userId="S::tricia.bowler@ride.ri.gov::a62662b5-a84c-4ce1-9b3b-ef7b009bc8dd" providerId="AD" clId="Web-{924D51C1-7BF3-CC5E-69A3-485154C3A321}" dt="2022-11-28T18:36:43.082" v="180" actId="20577"/>
          <ac:spMkLst>
            <pc:docMk/>
            <pc:sldMk cId="780164936" sldId="311"/>
            <ac:spMk id="2" creationId="{00000000-0000-0000-0000-000000000000}"/>
          </ac:spMkLst>
        </pc:spChg>
        <pc:spChg chg="mod">
          <ac:chgData name="Bowler, Tricia" userId="S::tricia.bowler@ride.ri.gov::a62662b5-a84c-4ce1-9b3b-ef7b009bc8dd" providerId="AD" clId="Web-{924D51C1-7BF3-CC5E-69A3-485154C3A321}" dt="2022-11-28T18:38:35.334" v="203" actId="20577"/>
          <ac:spMkLst>
            <pc:docMk/>
            <pc:sldMk cId="780164936" sldId="311"/>
            <ac:spMk id="4" creationId="{00000000-0000-0000-0000-000000000000}"/>
          </ac:spMkLst>
        </pc:spChg>
      </pc:sldChg>
      <pc:sldChg chg="addCm">
        <pc:chgData name="Bowler, Tricia" userId="S::tricia.bowler@ride.ri.gov::a62662b5-a84c-4ce1-9b3b-ef7b009bc8dd" providerId="AD" clId="Web-{924D51C1-7BF3-CC5E-69A3-485154C3A321}" dt="2022-11-28T18:48:10.300" v="240"/>
        <pc:sldMkLst>
          <pc:docMk/>
          <pc:sldMk cId="2459234199" sldId="318"/>
        </pc:sldMkLst>
      </pc:sldChg>
      <pc:sldChg chg="modSp">
        <pc:chgData name="Bowler, Tricia" userId="S::tricia.bowler@ride.ri.gov::a62662b5-a84c-4ce1-9b3b-ef7b009bc8dd" providerId="AD" clId="Web-{924D51C1-7BF3-CC5E-69A3-485154C3A321}" dt="2022-11-28T18:48:50.473" v="245" actId="20577"/>
        <pc:sldMkLst>
          <pc:docMk/>
          <pc:sldMk cId="3386204912" sldId="321"/>
        </pc:sldMkLst>
        <pc:spChg chg="mod">
          <ac:chgData name="Bowler, Tricia" userId="S::tricia.bowler@ride.ri.gov::a62662b5-a84c-4ce1-9b3b-ef7b009bc8dd" providerId="AD" clId="Web-{924D51C1-7BF3-CC5E-69A3-485154C3A321}" dt="2022-11-28T18:48:50.473" v="245" actId="20577"/>
          <ac:spMkLst>
            <pc:docMk/>
            <pc:sldMk cId="3386204912" sldId="321"/>
            <ac:spMk id="5" creationId="{34B921AA-F742-450A-B4B8-0475F6B8FD39}"/>
          </ac:spMkLst>
        </pc:spChg>
      </pc:sldChg>
    </pc:docChg>
  </pc:docChgLst>
  <pc:docChgLst>
    <pc:chgData name="Heineke, Heather" userId="S::heather.heineke@ride.ri.gov::b3e78bc3-1843-456d-9519-a6e9f3eeff52" providerId="AD" clId="Web-{89CCF3CE-C1DF-51B3-66E4-80208A1A4C7F}"/>
    <pc:docChg chg="">
      <pc:chgData name="Heineke, Heather" userId="S::heather.heineke@ride.ri.gov::b3e78bc3-1843-456d-9519-a6e9f3eeff52" providerId="AD" clId="Web-{89CCF3CE-C1DF-51B3-66E4-80208A1A4C7F}" dt="2022-11-28T19:22:09.664" v="1"/>
      <pc:docMkLst>
        <pc:docMk/>
      </pc:docMkLst>
      <pc:sldChg chg="modCm">
        <pc:chgData name="Heineke, Heather" userId="S::heather.heineke@ride.ri.gov::b3e78bc3-1843-456d-9519-a6e9f3eeff52" providerId="AD" clId="Web-{89CCF3CE-C1DF-51B3-66E4-80208A1A4C7F}" dt="2022-11-28T19:22:09.664" v="1"/>
        <pc:sldMkLst>
          <pc:docMk/>
          <pc:sldMk cId="3821892296" sldId="285"/>
        </pc:sldMkLst>
      </pc:sldChg>
    </pc:docChg>
  </pc:docChgLst>
  <pc:docChgLst>
    <pc:chgData name="Branco, Jacqueline" userId="a788f9fe-ba88-4edc-801c-e1dfa710057d" providerId="ADAL" clId="{5AB6DB65-6DD9-4884-8275-074AFF6AFCFA}"/>
    <pc:docChg chg="undo custSel modSld">
      <pc:chgData name="Branco, Jacqueline" userId="a788f9fe-ba88-4edc-801c-e1dfa710057d" providerId="ADAL" clId="{5AB6DB65-6DD9-4884-8275-074AFF6AFCFA}" dt="2022-11-28T17:57:49.279" v="1" actId="20577"/>
      <pc:docMkLst>
        <pc:docMk/>
      </pc:docMkLst>
      <pc:sldChg chg="modSp mod">
        <pc:chgData name="Branco, Jacqueline" userId="a788f9fe-ba88-4edc-801c-e1dfa710057d" providerId="ADAL" clId="{5AB6DB65-6DD9-4884-8275-074AFF6AFCFA}" dt="2022-11-28T17:57:49.279" v="1" actId="20577"/>
        <pc:sldMkLst>
          <pc:docMk/>
          <pc:sldMk cId="3821892296" sldId="285"/>
        </pc:sldMkLst>
        <pc:graphicFrameChg chg="modGraphic">
          <ac:chgData name="Branco, Jacqueline" userId="a788f9fe-ba88-4edc-801c-e1dfa710057d" providerId="ADAL" clId="{5AB6DB65-6DD9-4884-8275-074AFF6AFCFA}" dt="2022-11-28T17:57:49.279" v="1" actId="20577"/>
          <ac:graphicFrameMkLst>
            <pc:docMk/>
            <pc:sldMk cId="3821892296" sldId="285"/>
            <ac:graphicFrameMk id="4" creationId="{00000000-0000-0000-0000-000000000000}"/>
          </ac:graphicFrameMkLst>
        </pc:graphicFrameChg>
      </pc:sldChg>
    </pc:docChg>
  </pc:docChgLst>
  <pc:docChgLst>
    <pc:chgData name="Heineke, Heather" userId="S::heather.heineke@ride.ri.gov::b3e78bc3-1843-456d-9519-a6e9f3eeff52" providerId="AD" clId="Web-{BD8CA5A6-0A7E-313A-B0A7-006070136AA4}"/>
    <pc:docChg chg="modSld">
      <pc:chgData name="Heineke, Heather" userId="S::heather.heineke@ride.ri.gov::b3e78bc3-1843-456d-9519-a6e9f3eeff52" providerId="AD" clId="Web-{BD8CA5A6-0A7E-313A-B0A7-006070136AA4}" dt="2022-11-28T14:30:04.484" v="1" actId="20577"/>
      <pc:docMkLst>
        <pc:docMk/>
      </pc:docMkLst>
      <pc:sldChg chg="modSp">
        <pc:chgData name="Heineke, Heather" userId="S::heather.heineke@ride.ri.gov::b3e78bc3-1843-456d-9519-a6e9f3eeff52" providerId="AD" clId="Web-{BD8CA5A6-0A7E-313A-B0A7-006070136AA4}" dt="2022-11-28T14:30:04.484" v="1" actId="20577"/>
        <pc:sldMkLst>
          <pc:docMk/>
          <pc:sldMk cId="3021257740" sldId="261"/>
        </pc:sldMkLst>
        <pc:spChg chg="mod">
          <ac:chgData name="Heineke, Heather" userId="S::heather.heineke@ride.ri.gov::b3e78bc3-1843-456d-9519-a6e9f3eeff52" providerId="AD" clId="Web-{BD8CA5A6-0A7E-313A-B0A7-006070136AA4}" dt="2022-11-28T14:30:04.484" v="1" actId="20577"/>
          <ac:spMkLst>
            <pc:docMk/>
            <pc:sldMk cId="3021257740" sldId="261"/>
            <ac:spMk id="3" creationId="{00000000-0000-0000-0000-000000000000}"/>
          </ac:spMkLst>
        </pc:spChg>
      </pc:sldChg>
    </pc:docChg>
  </pc:docChgLst>
  <pc:docChgLst>
    <pc:chgData name="Karantonis, Ana" userId="S::ana.karantonis@ride.ri.gov::9e28b719-e9dc-4368-9bfb-556314556258" providerId="AD" clId="Web-{80C3227E-9FF1-C250-A44C-E066B6244EA2}"/>
    <pc:docChg chg="modSld">
      <pc:chgData name="Karantonis, Ana" userId="S::ana.karantonis@ride.ri.gov::9e28b719-e9dc-4368-9bfb-556314556258" providerId="AD" clId="Web-{80C3227E-9FF1-C250-A44C-E066B6244EA2}" dt="2022-11-28T14:28:06.811" v="145"/>
      <pc:docMkLst>
        <pc:docMk/>
      </pc:docMkLst>
      <pc:sldChg chg="modSp">
        <pc:chgData name="Karantonis, Ana" userId="S::ana.karantonis@ride.ri.gov::9e28b719-e9dc-4368-9bfb-556314556258" providerId="AD" clId="Web-{80C3227E-9FF1-C250-A44C-E066B6244EA2}" dt="2022-11-28T14:28:06.811" v="145"/>
        <pc:sldMkLst>
          <pc:docMk/>
          <pc:sldMk cId="3821892296" sldId="285"/>
        </pc:sldMkLst>
        <pc:spChg chg="mod">
          <ac:chgData name="Karantonis, Ana" userId="S::ana.karantonis@ride.ri.gov::9e28b719-e9dc-4368-9bfb-556314556258" providerId="AD" clId="Web-{80C3227E-9FF1-C250-A44C-E066B6244EA2}" dt="2022-11-28T14:23:01.769" v="11" actId="20577"/>
          <ac:spMkLst>
            <pc:docMk/>
            <pc:sldMk cId="3821892296" sldId="285"/>
            <ac:spMk id="2" creationId="{00000000-0000-0000-0000-000000000000}"/>
          </ac:spMkLst>
        </pc:spChg>
        <pc:spChg chg="mod">
          <ac:chgData name="Karantonis, Ana" userId="S::ana.karantonis@ride.ri.gov::9e28b719-e9dc-4368-9bfb-556314556258" providerId="AD" clId="Web-{80C3227E-9FF1-C250-A44C-E066B6244EA2}" dt="2022-11-28T14:27:03.121" v="138" actId="20577"/>
          <ac:spMkLst>
            <pc:docMk/>
            <pc:sldMk cId="3821892296" sldId="285"/>
            <ac:spMk id="9" creationId="{00000000-0000-0000-0000-000000000000}"/>
          </ac:spMkLst>
        </pc:spChg>
        <pc:graphicFrameChg chg="mod modGraphic">
          <ac:chgData name="Karantonis, Ana" userId="S::ana.karantonis@ride.ri.gov::9e28b719-e9dc-4368-9bfb-556314556258" providerId="AD" clId="Web-{80C3227E-9FF1-C250-A44C-E066B6244EA2}" dt="2022-11-28T14:28:06.811" v="145"/>
          <ac:graphicFrameMkLst>
            <pc:docMk/>
            <pc:sldMk cId="3821892296" sldId="285"/>
            <ac:graphicFrameMk id="4" creationId="{00000000-0000-0000-0000-000000000000}"/>
          </ac:graphicFrameMkLst>
        </pc:graphicFrameChg>
      </pc:sldChg>
      <pc:sldChg chg="modSp">
        <pc:chgData name="Karantonis, Ana" userId="S::ana.karantonis@ride.ri.gov::9e28b719-e9dc-4368-9bfb-556314556258" providerId="AD" clId="Web-{80C3227E-9FF1-C250-A44C-E066B6244EA2}" dt="2022-11-28T14:10:05.682" v="6" actId="20577"/>
        <pc:sldMkLst>
          <pc:docMk/>
          <pc:sldMk cId="173068003" sldId="308"/>
        </pc:sldMkLst>
        <pc:spChg chg="mod">
          <ac:chgData name="Karantonis, Ana" userId="S::ana.karantonis@ride.ri.gov::9e28b719-e9dc-4368-9bfb-556314556258" providerId="AD" clId="Web-{80C3227E-9FF1-C250-A44C-E066B6244EA2}" dt="2022-11-28T14:10:05.682" v="6" actId="20577"/>
          <ac:spMkLst>
            <pc:docMk/>
            <pc:sldMk cId="173068003" sldId="308"/>
            <ac:spMk id="4" creationId="{00000000-0000-0000-0000-000000000000}"/>
          </ac:spMkLst>
        </pc:spChg>
        <pc:graphicFrameChg chg="mod modGraphic">
          <ac:chgData name="Karantonis, Ana" userId="S::ana.karantonis@ride.ri.gov::9e28b719-e9dc-4368-9bfb-556314556258" providerId="AD" clId="Web-{80C3227E-9FF1-C250-A44C-E066B6244EA2}" dt="2022-11-28T14:09:59.807" v="3"/>
          <ac:graphicFrameMkLst>
            <pc:docMk/>
            <pc:sldMk cId="173068003" sldId="308"/>
            <ac:graphicFrameMk id="5" creationId="{00000000-0000-0000-0000-000000000000}"/>
          </ac:graphicFrameMkLst>
        </pc:graphicFrameChg>
      </pc:sldChg>
    </pc:docChg>
  </pc:docChgLst>
  <pc:docChgLst>
    <pc:chgData name="Bowler, Tricia" userId="S::tricia.bowler@ride.ri.gov::a62662b5-a84c-4ce1-9b3b-ef7b009bc8dd" providerId="AD" clId="Web-{489024AC-B1A6-FE96-7649-CBADFA4675ED}"/>
    <pc:docChg chg="modSld">
      <pc:chgData name="Bowler, Tricia" userId="S::tricia.bowler@ride.ri.gov::a62662b5-a84c-4ce1-9b3b-ef7b009bc8dd" providerId="AD" clId="Web-{489024AC-B1A6-FE96-7649-CBADFA4675ED}" dt="2022-11-28T14:07:10.719" v="30"/>
      <pc:docMkLst>
        <pc:docMk/>
      </pc:docMkLst>
      <pc:sldChg chg="modSp">
        <pc:chgData name="Bowler, Tricia" userId="S::tricia.bowler@ride.ri.gov::a62662b5-a84c-4ce1-9b3b-ef7b009bc8dd" providerId="AD" clId="Web-{489024AC-B1A6-FE96-7649-CBADFA4675ED}" dt="2022-11-28T14:07:10.719" v="30"/>
        <pc:sldMkLst>
          <pc:docMk/>
          <pc:sldMk cId="591566493" sldId="332"/>
        </pc:sldMkLst>
        <pc:graphicFrameChg chg="mod modGraphic">
          <ac:chgData name="Bowler, Tricia" userId="S::tricia.bowler@ride.ri.gov::a62662b5-a84c-4ce1-9b3b-ef7b009bc8dd" providerId="AD" clId="Web-{489024AC-B1A6-FE96-7649-CBADFA4675ED}" dt="2022-11-28T14:07:10.719" v="30"/>
          <ac:graphicFrameMkLst>
            <pc:docMk/>
            <pc:sldMk cId="591566493" sldId="332"/>
            <ac:graphicFrameMk id="6" creationId="{A5743F57-30A1-4DA9-A8C8-99FD7B32C4AC}"/>
          </ac:graphicFrameMkLst>
        </pc:graphicFrameChg>
      </pc:sldChg>
    </pc:docChg>
  </pc:docChgLst>
  <pc:docChgLst>
    <pc:chgData name="Heineke, Heather" userId="S::heather.heineke@ride.ri.gov::b3e78bc3-1843-456d-9519-a6e9f3eeff52" providerId="AD" clId="Web-{D40804B3-0DD2-E181-D961-CD325AB3DA76}"/>
    <pc:docChg chg="modSld">
      <pc:chgData name="Heineke, Heather" userId="S::heather.heineke@ride.ri.gov::b3e78bc3-1843-456d-9519-a6e9f3eeff52" providerId="AD" clId="Web-{D40804B3-0DD2-E181-D961-CD325AB3DA76}" dt="2022-11-28T19:20:26.197" v="4"/>
      <pc:docMkLst>
        <pc:docMk/>
      </pc:docMkLst>
      <pc:sldChg chg="modSp modCm">
        <pc:chgData name="Heineke, Heather" userId="S::heather.heineke@ride.ri.gov::b3e78bc3-1843-456d-9519-a6e9f3eeff52" providerId="AD" clId="Web-{D40804B3-0DD2-E181-D961-CD325AB3DA76}" dt="2022-11-28T19:20:26.197" v="4"/>
        <pc:sldMkLst>
          <pc:docMk/>
          <pc:sldMk cId="780164936" sldId="311"/>
        </pc:sldMkLst>
        <pc:spChg chg="mod">
          <ac:chgData name="Heineke, Heather" userId="S::heather.heineke@ride.ri.gov::b3e78bc3-1843-456d-9519-a6e9f3eeff52" providerId="AD" clId="Web-{D40804B3-0DD2-E181-D961-CD325AB3DA76}" dt="2022-11-28T19:20:12.150" v="3" actId="14100"/>
          <ac:spMkLst>
            <pc:docMk/>
            <pc:sldMk cId="780164936" sldId="311"/>
            <ac:spMk id="4" creationId="{00000000-0000-0000-0000-000000000000}"/>
          </ac:spMkLst>
        </pc:spChg>
      </pc:sldChg>
    </pc:docChg>
  </pc:docChgLst>
  <pc:docChgLst>
    <pc:chgData name="Branco, Jacqueline" userId="S::jacqueline.branco@ride.ri.gov::a788f9fe-ba88-4edc-801c-e1dfa710057d" providerId="AD" clId="Web-{E63D801F-4E8C-6C10-5517-C3E83C9664AD}"/>
    <pc:docChg chg="modSld">
      <pc:chgData name="Branco, Jacqueline" userId="S::jacqueline.branco@ride.ri.gov::a788f9fe-ba88-4edc-801c-e1dfa710057d" providerId="AD" clId="Web-{E63D801F-4E8C-6C10-5517-C3E83C9664AD}" dt="2022-11-28T17:44:35.582" v="3" actId="20577"/>
      <pc:docMkLst>
        <pc:docMk/>
      </pc:docMkLst>
      <pc:sldChg chg="modSp">
        <pc:chgData name="Branco, Jacqueline" userId="S::jacqueline.branco@ride.ri.gov::a788f9fe-ba88-4edc-801c-e1dfa710057d" providerId="AD" clId="Web-{E63D801F-4E8C-6C10-5517-C3E83C9664AD}" dt="2022-11-28T17:44:35.582" v="3" actId="20577"/>
        <pc:sldMkLst>
          <pc:docMk/>
          <pc:sldMk cId="3712244144" sldId="312"/>
        </pc:sldMkLst>
        <pc:spChg chg="mod">
          <ac:chgData name="Branco, Jacqueline" userId="S::jacqueline.branco@ride.ri.gov::a788f9fe-ba88-4edc-801c-e1dfa710057d" providerId="AD" clId="Web-{E63D801F-4E8C-6C10-5517-C3E83C9664AD}" dt="2022-11-28T17:44:35.582" v="3" actId="20577"/>
          <ac:spMkLst>
            <pc:docMk/>
            <pc:sldMk cId="3712244144" sldId="312"/>
            <ac:spMk id="3" creationId="{00000000-0000-0000-0000-000000000000}"/>
          </ac:spMkLst>
        </pc:spChg>
      </pc:sldChg>
    </pc:docChg>
  </pc:docChgLst>
</pc:chgInfo>
</file>

<file path=ppt/comments/modernComment_105_B414BC0C.xml><?xml version="1.0" encoding="utf-8"?>
<p188:cmLst xmlns:a="http://schemas.openxmlformats.org/drawingml/2006/main" xmlns:r="http://schemas.openxmlformats.org/officeDocument/2006/relationships" xmlns:p188="http://schemas.microsoft.com/office/powerpoint/2018/8/main">
  <p188:cm id="{FD1A0E48-3FD4-407F-911F-56776592ECB3}" authorId="{F505E2FD-225A-9CB7-E0FB-D2CFB11E1C20}" created="2022-11-28T18:05:58.143">
    <ac:txMkLst xmlns:ac="http://schemas.microsoft.com/office/drawing/2013/main/command">
      <pc:docMk xmlns:pc="http://schemas.microsoft.com/office/powerpoint/2013/main/command"/>
      <pc:sldMk xmlns:pc="http://schemas.microsoft.com/office/powerpoint/2013/main/command" cId="3021257740" sldId="261"/>
      <ac:spMk id="3" creationId="{00000000-0000-0000-0000-000000000000}"/>
      <ac:txMk cp="5" len="20">
        <ac:context len="39" hash="3210200551"/>
      </ac:txMk>
    </ac:txMkLst>
    <p188:pos x="6302605" y="329844"/>
    <p188:txBody>
      <a:bodyPr/>
      <a:lstStyle/>
      <a:p>
        <a:r>
          <a:rPr lang="en-US"/>
          <a:t>All page references to the RISAP Handbook have been updated.</a:t>
        </a:r>
      </a:p>
    </p188:txBody>
  </p188:cm>
</p188:cmLst>
</file>

<file path=ppt/comments/modernComment_11D_E3CD72C8.xml><?xml version="1.0" encoding="utf-8"?>
<p188:cmLst xmlns:a="http://schemas.openxmlformats.org/drawingml/2006/main" xmlns:r="http://schemas.openxmlformats.org/officeDocument/2006/relationships" xmlns:p188="http://schemas.microsoft.com/office/powerpoint/2018/8/main">
  <p188:cm id="{1B4883C1-C4C2-4D33-9232-150968D891B5}" authorId="{9A079481-4056-C123-1BB2-C1C69AFC1663}" created="2022-11-28T18:44:01.779">
    <ac:txMkLst xmlns:ac="http://schemas.microsoft.com/office/drawing/2013/main/command">
      <pc:docMk xmlns:pc="http://schemas.microsoft.com/office/powerpoint/2013/main/command"/>
      <pc:sldMk xmlns:pc="http://schemas.microsoft.com/office/powerpoint/2013/main/command" cId="3821892296" sldId="285"/>
      <ac:graphicFrameMk id="4" creationId="{00000000-0000-0000-0000-000000000000}"/>
      <ac:tblMk/>
      <ac:tcMk rowId="787640622" colId="1177221340"/>
      <ac:txMk cp="0" len="12">
        <ac:context len="13" hash="3518285761"/>
      </ac:txMk>
    </ac:txMkLst>
    <p188:pos x="6838950" y="4419600"/>
    <p188:replyLst>
      <p188:reply id="{A7089AF6-57FD-42FB-B95C-2E943D5EC50F}" authorId="{F23BF9E6-1DF9-2130-8E23-5B864081E20B}" created="2022-11-28T19:21:43.054">
        <p188:txBody>
          <a:bodyPr/>
          <a:lstStyle/>
          <a:p>
            <a:r>
              <a:rPr lang="en-US"/>
              <a:t>[@Bowler, Tricia] sounds good!</a:t>
            </a:r>
          </a:p>
        </p188:txBody>
      </p188:reply>
    </p188:replyLst>
    <p188:txBody>
      <a:bodyPr/>
      <a:lstStyle/>
      <a:p>
        <a:r>
          <a:rPr lang="en-US"/>
          <a:t>[@Heineke, Heather] I pulled these dates from the chart Jen sent us</a:t>
        </a:r>
      </a:p>
    </p188:txBody>
  </p188:cm>
  <p188:cm id="{9DF021E3-B9F4-4486-9E10-E07FCDD9ACFE}" authorId="{9A079481-4056-C123-1BB2-C1C69AFC1663}" status="resolved" created="2022-11-28T18:46:14.125" complete="100000">
    <ac:txMkLst xmlns:ac="http://schemas.microsoft.com/office/drawing/2013/main/command">
      <pc:docMk xmlns:pc="http://schemas.microsoft.com/office/powerpoint/2013/main/command"/>
      <pc:sldMk xmlns:pc="http://schemas.microsoft.com/office/powerpoint/2013/main/command" cId="3821892296" sldId="285"/>
      <ac:spMk id="9" creationId="{00000000-0000-0000-0000-000000000000}"/>
      <ac:txMk cp="235" len="27">
        <ac:context len="304" hash="4252699067"/>
      </ac:txMk>
    </ac:txMkLst>
    <p188:pos x="3867150" y="723900"/>
    <p188:replyLst>
      <p188:reply id="{6A20B325-CCA9-4C57-A868-3BC69C33295C}" authorId="{F23BF9E6-1DF9-2130-8E23-5B864081E20B}" created="2022-11-28T19:22:09.664">
        <p188:txBody>
          <a:bodyPr/>
          <a:lstStyle/>
          <a:p>
            <a:r>
              <a:rPr lang="en-US"/>
              <a:t>[@Bowler, Tricia] That would be good to include.</a:t>
            </a:r>
          </a:p>
        </p188:txBody>
      </p188:reply>
    </p188:replyLst>
    <p188:txBody>
      <a:bodyPr/>
      <a:lstStyle/>
      <a:p>
        <a:r>
          <a:rPr lang="en-US"/>
          <a:t>[@Heineke, Heather] do we want to add a line here with the accommodated testing window dates?  (April 12-25)</a:t>
        </a:r>
      </a:p>
    </p188:txBody>
  </p188:cm>
  <p188:cm id="{3319BC97-7954-4F38-BA34-A2BBD04EAE6A}" authorId="{9A079481-4056-C123-1BB2-C1C69AFC1663}" created="2022-11-28T18:49:25.739">
    <ac:txMkLst xmlns:ac="http://schemas.microsoft.com/office/drawing/2013/main/command">
      <pc:docMk xmlns:pc="http://schemas.microsoft.com/office/powerpoint/2013/main/command"/>
      <pc:sldMk xmlns:pc="http://schemas.microsoft.com/office/powerpoint/2013/main/command" cId="3821892296" sldId="285"/>
      <ac:spMk id="2" creationId="{00000000-0000-0000-0000-000000000000}"/>
      <ac:txMk cp="27" len="9">
        <ac:context len="85" hash="2225005555"/>
      </ac:txMk>
    </ac:txMkLst>
    <p188:pos x="7181850" y="257175"/>
    <p188:txBody>
      <a:bodyPr/>
      <a:lstStyle/>
      <a:p>
        <a:r>
          <a:rPr lang="en-US"/>
          <a:t>All dates have been checked and are accurate</a:t>
        </a:r>
      </a:p>
    </p188:txBody>
  </p188:cm>
</p188:cmLst>
</file>

<file path=ppt/comments/modernComment_137_2E805F48.xml><?xml version="1.0" encoding="utf-8"?>
<p188:cmLst xmlns:a="http://schemas.openxmlformats.org/drawingml/2006/main" xmlns:r="http://schemas.openxmlformats.org/officeDocument/2006/relationships" xmlns:p188="http://schemas.microsoft.com/office/powerpoint/2018/8/main">
  <p188:cm id="{765BC676-DFCA-458C-8FB1-1EE814B31DC0}" authorId="{9A079481-4056-C123-1BB2-C1C69AFC1663}" status="resolved" created="2022-11-28T18:39:47.930" complete="100000">
    <pc:sldMkLst xmlns:pc="http://schemas.microsoft.com/office/powerpoint/2013/main/command">
      <pc:docMk/>
      <pc:sldMk cId="780164936" sldId="311"/>
    </pc:sldMkLst>
    <p188:replyLst>
      <p188:reply id="{3D145B79-77A1-4370-B0FA-A4217C3528DB}" authorId="{F23BF9E6-1DF9-2130-8E23-5B864081E20B}" created="2022-11-28T19:20:26.197">
        <p188:txBody>
          <a:bodyPr/>
          <a:lstStyle/>
          <a:p>
            <a:r>
              <a:rPr lang="en-US"/>
              <a:t>[@Bowler, Tricia] looks good!!</a:t>
            </a:r>
          </a:p>
        </p188:txBody>
      </p188:reply>
    </p188:replyLst>
    <p188:txBody>
      <a:bodyPr/>
      <a:lstStyle/>
      <a:p>
        <a:r>
          <a:rPr lang="en-US"/>
          <a:t>[@Heineke, Heather] let me know what you think&gt; I tried to pull language from the handbook and I corrected the page number at the top.</a:t>
        </a:r>
      </a:p>
    </p188:txBody>
  </p188:cm>
</p188:cmLst>
</file>

<file path=ppt/comments/modernComment_13E_9294EF97.xml><?xml version="1.0" encoding="utf-8"?>
<p188:cmLst xmlns:a="http://schemas.openxmlformats.org/drawingml/2006/main" xmlns:r="http://schemas.openxmlformats.org/officeDocument/2006/relationships" xmlns:p188="http://schemas.microsoft.com/office/powerpoint/2018/8/main">
  <p188:cm id="{BBDD1C44-ED13-4A47-A5B4-2C3FD6D07E85}" authorId="{9A079481-4056-C123-1BB2-C1C69AFC1663}" created="2022-11-28T18:48:10.300">
    <pc:sldMkLst xmlns:pc="http://schemas.microsoft.com/office/powerpoint/2013/main/command">
      <pc:docMk/>
      <pc:sldMk cId="2459234199" sldId="318"/>
    </pc:sldMkLst>
    <p188:txBody>
      <a:bodyPr/>
      <a:lstStyle/>
      <a:p>
        <a:r>
          <a:rPr lang="en-US"/>
          <a:t>All links go to where they are supposed to go</a:t>
        </a:r>
      </a:p>
    </p188:txBody>
  </p188:cm>
</p188:cmLst>
</file>

<file path=ppt/comments/modernComment_14C_2342969D.xml><?xml version="1.0" encoding="utf-8"?>
<p188:cmLst xmlns:a="http://schemas.openxmlformats.org/drawingml/2006/main" xmlns:r="http://schemas.openxmlformats.org/officeDocument/2006/relationships" xmlns:p188="http://schemas.microsoft.com/office/powerpoint/2018/8/main">
  <p188:cm id="{71CA0A36-CE78-4F30-9268-DA241CA1A4E6}" authorId="{F505E2FD-225A-9CB7-E0FB-D2CFB11E1C20}" created="2022-11-28T17:58:46.598">
    <ac:txMkLst xmlns:ac="http://schemas.microsoft.com/office/drawing/2013/main/command">
      <pc:docMk xmlns:pc="http://schemas.microsoft.com/office/powerpoint/2013/main/command"/>
      <pc:sldMk xmlns:pc="http://schemas.microsoft.com/office/powerpoint/2013/main/command" cId="591566493" sldId="332"/>
      <ac:spMk id="2" creationId="{00000000-0000-0000-0000-000000000000}"/>
      <ac:txMk cp="0" len="33">
        <ac:context len="92" hash="546489841"/>
      </ac:txMk>
    </ac:txMkLst>
    <p188:pos x="5940552" y="317626"/>
    <p188:txBody>
      <a:bodyPr/>
      <a:lstStyle/>
      <a:p>
        <a:r>
          <a:rPr lang="en-US"/>
          <a:t>I updated all dates and links.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40516-D556-4216-932D-EE377AE438BF}" type="doc">
      <dgm:prSet loTypeId="urn:microsoft.com/office/officeart/2005/8/layout/hProcess9" loCatId="process" qsTypeId="urn:microsoft.com/office/officeart/2005/8/quickstyle/simple1" qsCatId="simple" csTypeId="urn:microsoft.com/office/officeart/2005/8/colors/accent1_2" csCatId="accent1" phldr="1"/>
      <dgm:spPr/>
    </dgm:pt>
    <dgm:pt modelId="{2749A16B-3E05-40EC-9D71-EA566F5C8E98}">
      <dgm:prSet phldrT="[Text]"/>
      <dgm:spPr/>
      <dgm:t>
        <a:bodyPr/>
        <a:lstStyle/>
        <a:p>
          <a:r>
            <a:rPr lang="en-US"/>
            <a:t>Area of Need</a:t>
          </a:r>
        </a:p>
      </dgm:t>
    </dgm:pt>
    <dgm:pt modelId="{5AC9A77E-0DE2-466A-A78C-63E7BDBBB97D}" type="parTrans" cxnId="{7FBBA320-7CD5-4FE0-B86A-AE89497D485A}">
      <dgm:prSet/>
      <dgm:spPr/>
      <dgm:t>
        <a:bodyPr/>
        <a:lstStyle/>
        <a:p>
          <a:endParaRPr lang="en-US"/>
        </a:p>
      </dgm:t>
    </dgm:pt>
    <dgm:pt modelId="{99AA9AA8-5AEF-4ED3-88E8-E2D1C2345256}" type="sibTrans" cxnId="{7FBBA320-7CD5-4FE0-B86A-AE89497D485A}">
      <dgm:prSet/>
      <dgm:spPr/>
      <dgm:t>
        <a:bodyPr/>
        <a:lstStyle/>
        <a:p>
          <a:endParaRPr lang="en-US"/>
        </a:p>
      </dgm:t>
    </dgm:pt>
    <dgm:pt modelId="{204D39F3-5AC0-4037-894F-DDD67FDB4F7E}">
      <dgm:prSet phldrT="[Text]"/>
      <dgm:spPr/>
      <dgm:t>
        <a:bodyPr/>
        <a:lstStyle/>
        <a:p>
          <a:r>
            <a:rPr lang="en-US"/>
            <a:t>Evidence/Data</a:t>
          </a:r>
        </a:p>
      </dgm:t>
    </dgm:pt>
    <dgm:pt modelId="{B8363F12-0BC1-4797-95DB-D648CE42C6DD}" type="parTrans" cxnId="{5C3CF867-B89D-40C0-9481-AAC0AAE12B5C}">
      <dgm:prSet/>
      <dgm:spPr/>
      <dgm:t>
        <a:bodyPr/>
        <a:lstStyle/>
        <a:p>
          <a:endParaRPr lang="en-US"/>
        </a:p>
      </dgm:t>
    </dgm:pt>
    <dgm:pt modelId="{76462129-83CE-459A-9BDA-C1FDD7E2951A}" type="sibTrans" cxnId="{5C3CF867-B89D-40C0-9481-AAC0AAE12B5C}">
      <dgm:prSet/>
      <dgm:spPr/>
      <dgm:t>
        <a:bodyPr/>
        <a:lstStyle/>
        <a:p>
          <a:endParaRPr lang="en-US"/>
        </a:p>
      </dgm:t>
    </dgm:pt>
    <dgm:pt modelId="{E7FBBD80-683B-4160-B1C3-1E60AC088C00}">
      <dgm:prSet phldrT="[Text]"/>
      <dgm:spPr/>
      <dgm:t>
        <a:bodyPr/>
        <a:lstStyle/>
        <a:p>
          <a:r>
            <a:rPr lang="en-US"/>
            <a:t>Accommodation</a:t>
          </a:r>
        </a:p>
      </dgm:t>
    </dgm:pt>
    <dgm:pt modelId="{11F17E08-71D6-41EC-928F-6DC026BD3AFC}" type="parTrans" cxnId="{3F0B4BE8-CEA9-4B3D-9C38-D6C080ABF4F9}">
      <dgm:prSet/>
      <dgm:spPr/>
      <dgm:t>
        <a:bodyPr/>
        <a:lstStyle/>
        <a:p>
          <a:endParaRPr lang="en-US"/>
        </a:p>
      </dgm:t>
    </dgm:pt>
    <dgm:pt modelId="{54FD9A28-36C6-4581-8695-471270F6D259}" type="sibTrans" cxnId="{3F0B4BE8-CEA9-4B3D-9C38-D6C080ABF4F9}">
      <dgm:prSet/>
      <dgm:spPr/>
      <dgm:t>
        <a:bodyPr/>
        <a:lstStyle/>
        <a:p>
          <a:endParaRPr lang="en-US"/>
        </a:p>
      </dgm:t>
    </dgm:pt>
    <dgm:pt modelId="{8A369EBB-08E3-45FA-8FB2-EB9BB48BF6ED}" type="pres">
      <dgm:prSet presAssocID="{F1640516-D556-4216-932D-EE377AE438BF}" presName="CompostProcess" presStyleCnt="0">
        <dgm:presLayoutVars>
          <dgm:dir/>
          <dgm:resizeHandles val="exact"/>
        </dgm:presLayoutVars>
      </dgm:prSet>
      <dgm:spPr/>
    </dgm:pt>
    <dgm:pt modelId="{5D3C1CAE-9163-49B7-8CDA-D4EB17D53E60}" type="pres">
      <dgm:prSet presAssocID="{F1640516-D556-4216-932D-EE377AE438BF}" presName="arrow" presStyleLbl="bgShp" presStyleIdx="0" presStyleCnt="1"/>
      <dgm:spPr/>
    </dgm:pt>
    <dgm:pt modelId="{3EE71E68-6CF2-4C18-837F-D7CA91AA6C2F}" type="pres">
      <dgm:prSet presAssocID="{F1640516-D556-4216-932D-EE377AE438BF}" presName="linearProcess" presStyleCnt="0"/>
      <dgm:spPr/>
    </dgm:pt>
    <dgm:pt modelId="{71413715-975A-44B8-9978-6806DD166FAA}" type="pres">
      <dgm:prSet presAssocID="{2749A16B-3E05-40EC-9D71-EA566F5C8E98}" presName="textNode" presStyleLbl="node1" presStyleIdx="0" presStyleCnt="3">
        <dgm:presLayoutVars>
          <dgm:bulletEnabled val="1"/>
        </dgm:presLayoutVars>
      </dgm:prSet>
      <dgm:spPr/>
    </dgm:pt>
    <dgm:pt modelId="{EAC4C7F5-7C2F-4CED-A5F9-0D0A693CCD85}" type="pres">
      <dgm:prSet presAssocID="{99AA9AA8-5AEF-4ED3-88E8-E2D1C2345256}" presName="sibTrans" presStyleCnt="0"/>
      <dgm:spPr/>
    </dgm:pt>
    <dgm:pt modelId="{FB8BA5E8-2E0C-4497-BA44-8BB977A48933}" type="pres">
      <dgm:prSet presAssocID="{204D39F3-5AC0-4037-894F-DDD67FDB4F7E}" presName="textNode" presStyleLbl="node1" presStyleIdx="1" presStyleCnt="3">
        <dgm:presLayoutVars>
          <dgm:bulletEnabled val="1"/>
        </dgm:presLayoutVars>
      </dgm:prSet>
      <dgm:spPr/>
    </dgm:pt>
    <dgm:pt modelId="{B2506063-4BD4-439D-9C0F-845C42EA8047}" type="pres">
      <dgm:prSet presAssocID="{76462129-83CE-459A-9BDA-C1FDD7E2951A}" presName="sibTrans" presStyleCnt="0"/>
      <dgm:spPr/>
    </dgm:pt>
    <dgm:pt modelId="{1CDDB769-7CD0-4335-8354-E4F7B8E572EE}" type="pres">
      <dgm:prSet presAssocID="{E7FBBD80-683B-4160-B1C3-1E60AC088C00}" presName="textNode" presStyleLbl="node1" presStyleIdx="2" presStyleCnt="3">
        <dgm:presLayoutVars>
          <dgm:bulletEnabled val="1"/>
        </dgm:presLayoutVars>
      </dgm:prSet>
      <dgm:spPr/>
    </dgm:pt>
  </dgm:ptLst>
  <dgm:cxnLst>
    <dgm:cxn modelId="{7FBBA320-7CD5-4FE0-B86A-AE89497D485A}" srcId="{F1640516-D556-4216-932D-EE377AE438BF}" destId="{2749A16B-3E05-40EC-9D71-EA566F5C8E98}" srcOrd="0" destOrd="0" parTransId="{5AC9A77E-0DE2-466A-A78C-63E7BDBBB97D}" sibTransId="{99AA9AA8-5AEF-4ED3-88E8-E2D1C2345256}"/>
    <dgm:cxn modelId="{92E23D36-1D9C-467F-9A7F-1C391A9F40D4}" type="presOf" srcId="{204D39F3-5AC0-4037-894F-DDD67FDB4F7E}" destId="{FB8BA5E8-2E0C-4497-BA44-8BB977A48933}" srcOrd="0" destOrd="0" presId="urn:microsoft.com/office/officeart/2005/8/layout/hProcess9"/>
    <dgm:cxn modelId="{5C3CF867-B89D-40C0-9481-AAC0AAE12B5C}" srcId="{F1640516-D556-4216-932D-EE377AE438BF}" destId="{204D39F3-5AC0-4037-894F-DDD67FDB4F7E}" srcOrd="1" destOrd="0" parTransId="{B8363F12-0BC1-4797-95DB-D648CE42C6DD}" sibTransId="{76462129-83CE-459A-9BDA-C1FDD7E2951A}"/>
    <dgm:cxn modelId="{A011B3AB-DC7C-49F9-AC82-EEA6AA8B2A2B}" type="presOf" srcId="{E7FBBD80-683B-4160-B1C3-1E60AC088C00}" destId="{1CDDB769-7CD0-4335-8354-E4F7B8E572EE}" srcOrd="0" destOrd="0" presId="urn:microsoft.com/office/officeart/2005/8/layout/hProcess9"/>
    <dgm:cxn modelId="{91F341AD-CDCC-4027-9906-1134844E75F9}" type="presOf" srcId="{F1640516-D556-4216-932D-EE377AE438BF}" destId="{8A369EBB-08E3-45FA-8FB2-EB9BB48BF6ED}" srcOrd="0" destOrd="0" presId="urn:microsoft.com/office/officeart/2005/8/layout/hProcess9"/>
    <dgm:cxn modelId="{6EE01FB4-40D9-43B0-976F-C0EC66BD7594}" type="presOf" srcId="{2749A16B-3E05-40EC-9D71-EA566F5C8E98}" destId="{71413715-975A-44B8-9978-6806DD166FAA}" srcOrd="0" destOrd="0" presId="urn:microsoft.com/office/officeart/2005/8/layout/hProcess9"/>
    <dgm:cxn modelId="{3F0B4BE8-CEA9-4B3D-9C38-D6C080ABF4F9}" srcId="{F1640516-D556-4216-932D-EE377AE438BF}" destId="{E7FBBD80-683B-4160-B1C3-1E60AC088C00}" srcOrd="2" destOrd="0" parTransId="{11F17E08-71D6-41EC-928F-6DC026BD3AFC}" sibTransId="{54FD9A28-36C6-4581-8695-471270F6D259}"/>
    <dgm:cxn modelId="{7339E1A8-357B-476E-B580-9F0A7022CD94}" type="presParOf" srcId="{8A369EBB-08E3-45FA-8FB2-EB9BB48BF6ED}" destId="{5D3C1CAE-9163-49B7-8CDA-D4EB17D53E60}" srcOrd="0" destOrd="0" presId="urn:microsoft.com/office/officeart/2005/8/layout/hProcess9"/>
    <dgm:cxn modelId="{7EE48EA1-FFD3-4A63-95A3-61E3602BAE79}" type="presParOf" srcId="{8A369EBB-08E3-45FA-8FB2-EB9BB48BF6ED}" destId="{3EE71E68-6CF2-4C18-837F-D7CA91AA6C2F}" srcOrd="1" destOrd="0" presId="urn:microsoft.com/office/officeart/2005/8/layout/hProcess9"/>
    <dgm:cxn modelId="{517D3EA9-7667-4E68-89AE-E6731F533D7F}" type="presParOf" srcId="{3EE71E68-6CF2-4C18-837F-D7CA91AA6C2F}" destId="{71413715-975A-44B8-9978-6806DD166FAA}" srcOrd="0" destOrd="0" presId="urn:microsoft.com/office/officeart/2005/8/layout/hProcess9"/>
    <dgm:cxn modelId="{72491AD9-B605-4B30-AB07-42630495807B}" type="presParOf" srcId="{3EE71E68-6CF2-4C18-837F-D7CA91AA6C2F}" destId="{EAC4C7F5-7C2F-4CED-A5F9-0D0A693CCD85}" srcOrd="1" destOrd="0" presId="urn:microsoft.com/office/officeart/2005/8/layout/hProcess9"/>
    <dgm:cxn modelId="{5BBA9604-4031-4DCA-9A12-D23A6BA53FF0}" type="presParOf" srcId="{3EE71E68-6CF2-4C18-837F-D7CA91AA6C2F}" destId="{FB8BA5E8-2E0C-4497-BA44-8BB977A48933}" srcOrd="2" destOrd="0" presId="urn:microsoft.com/office/officeart/2005/8/layout/hProcess9"/>
    <dgm:cxn modelId="{F207AC80-3B28-4ECD-BC17-D9C0B37EDA28}" type="presParOf" srcId="{3EE71E68-6CF2-4C18-837F-D7CA91AA6C2F}" destId="{B2506063-4BD4-439D-9C0F-845C42EA8047}" srcOrd="3" destOrd="0" presId="urn:microsoft.com/office/officeart/2005/8/layout/hProcess9"/>
    <dgm:cxn modelId="{AD01DA6F-3719-4152-ACC4-25A1FA70805E}" type="presParOf" srcId="{3EE71E68-6CF2-4C18-837F-D7CA91AA6C2F}" destId="{1CDDB769-7CD0-4335-8354-E4F7B8E572E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C1CAE-9163-49B7-8CDA-D4EB17D53E60}">
      <dsp:nvSpPr>
        <dsp:cNvPr id="0" name=""/>
        <dsp:cNvSpPr/>
      </dsp:nvSpPr>
      <dsp:spPr>
        <a:xfrm>
          <a:off x="709374" y="0"/>
          <a:ext cx="8039576" cy="31654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13715-975A-44B8-9978-6806DD166FAA}">
      <dsp:nvSpPr>
        <dsp:cNvPr id="0" name=""/>
        <dsp:cNvSpPr/>
      </dsp:nvSpPr>
      <dsp:spPr>
        <a:xfrm>
          <a:off x="5570" y="949642"/>
          <a:ext cx="2966175" cy="12661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Area of Need</a:t>
          </a:r>
        </a:p>
      </dsp:txBody>
      <dsp:txXfrm>
        <a:off x="67380" y="1011452"/>
        <a:ext cx="2842555" cy="1142570"/>
      </dsp:txXfrm>
    </dsp:sp>
    <dsp:sp modelId="{FB8BA5E8-2E0C-4497-BA44-8BB977A48933}">
      <dsp:nvSpPr>
        <dsp:cNvPr id="0" name=""/>
        <dsp:cNvSpPr/>
      </dsp:nvSpPr>
      <dsp:spPr>
        <a:xfrm>
          <a:off x="3246074" y="949642"/>
          <a:ext cx="2966175" cy="12661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Evidence/Data</a:t>
          </a:r>
        </a:p>
      </dsp:txBody>
      <dsp:txXfrm>
        <a:off x="3307884" y="1011452"/>
        <a:ext cx="2842555" cy="1142570"/>
      </dsp:txXfrm>
    </dsp:sp>
    <dsp:sp modelId="{1CDDB769-7CD0-4335-8354-E4F7B8E572EE}">
      <dsp:nvSpPr>
        <dsp:cNvPr id="0" name=""/>
        <dsp:cNvSpPr/>
      </dsp:nvSpPr>
      <dsp:spPr>
        <a:xfrm>
          <a:off x="6486578" y="949642"/>
          <a:ext cx="2966175" cy="12661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Accommodation</a:t>
          </a:r>
        </a:p>
      </dsp:txBody>
      <dsp:txXfrm>
        <a:off x="6548388" y="1011452"/>
        <a:ext cx="2842555" cy="11425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F0118-7285-4E08-B1E5-0BEAE0DF9093}"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EC054-0770-49A1-97A2-EBCFBBFDD457}" type="slidenum">
              <a:rPr lang="en-US" smtClean="0"/>
              <a:t>‹#›</a:t>
            </a:fld>
            <a:endParaRPr lang="en-US"/>
          </a:p>
        </p:txBody>
      </p:sp>
    </p:spTree>
    <p:extLst>
      <p:ext uri="{BB962C8B-B14F-4D97-AF65-F5344CB8AC3E}">
        <p14:creationId xmlns:p14="http://schemas.microsoft.com/office/powerpoint/2010/main" val="248354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a:t>
            </a:fld>
            <a:endParaRPr lang="en-US"/>
          </a:p>
        </p:txBody>
      </p:sp>
    </p:spTree>
    <p:extLst>
      <p:ext uri="{BB962C8B-B14F-4D97-AF65-F5344CB8AC3E}">
        <p14:creationId xmlns:p14="http://schemas.microsoft.com/office/powerpoint/2010/main" val="313103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10</a:t>
            </a:fld>
            <a:endParaRPr lang="en-US"/>
          </a:p>
        </p:txBody>
      </p:sp>
    </p:spTree>
    <p:extLst>
      <p:ext uri="{BB962C8B-B14F-4D97-AF65-F5344CB8AC3E}">
        <p14:creationId xmlns:p14="http://schemas.microsoft.com/office/powerpoint/2010/main" val="264698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050"/>
              <a:t>For all state assessments, any school personnel who will have access to secure test content </a:t>
            </a:r>
            <a:r>
              <a:rPr lang="en-US" sz="1050" b="1"/>
              <a:t>must</a:t>
            </a:r>
            <a:r>
              <a:rPr lang="en-US" sz="1050"/>
              <a:t>: </a:t>
            </a:r>
          </a:p>
          <a:p>
            <a:pPr>
              <a:lnSpc>
                <a:spcPct val="120000"/>
              </a:lnSpc>
            </a:pPr>
            <a:r>
              <a:rPr lang="en-US" sz="1050"/>
              <a:t> Be trained in:</a:t>
            </a:r>
          </a:p>
          <a:p>
            <a:pPr lvl="1">
              <a:lnSpc>
                <a:spcPct val="120000"/>
              </a:lnSpc>
            </a:pPr>
            <a:r>
              <a:rPr lang="en-US" sz="1050"/>
              <a:t>Test security policies and procedures; including security procedures implemented by your school.</a:t>
            </a:r>
          </a:p>
          <a:p>
            <a:pPr lvl="1">
              <a:lnSpc>
                <a:spcPct val="120000"/>
              </a:lnSpc>
            </a:pPr>
            <a:r>
              <a:rPr lang="en-US" sz="1050"/>
              <a:t>Test administration policies and procedures</a:t>
            </a:r>
          </a:p>
          <a:p>
            <a:pPr lvl="1">
              <a:lnSpc>
                <a:spcPct val="120000"/>
              </a:lnSpc>
            </a:pPr>
            <a:r>
              <a:rPr lang="en-US" sz="1050"/>
              <a:t>Accommodations administration.</a:t>
            </a:r>
          </a:p>
          <a:p>
            <a:pPr>
              <a:lnSpc>
                <a:spcPct val="120000"/>
              </a:lnSpc>
            </a:pPr>
            <a:r>
              <a:rPr lang="en-US" sz="1050"/>
              <a:t>Receive:</a:t>
            </a:r>
          </a:p>
          <a:p>
            <a:pPr lvl="1">
              <a:lnSpc>
                <a:spcPct val="120000"/>
              </a:lnSpc>
            </a:pPr>
            <a:r>
              <a:rPr lang="en-US" sz="1050"/>
              <a:t>test administrator manuals </a:t>
            </a:r>
          </a:p>
          <a:p>
            <a:pPr lvl="1">
              <a:lnSpc>
                <a:spcPct val="120000"/>
              </a:lnSpc>
            </a:pPr>
            <a:r>
              <a:rPr lang="en-US" sz="1050"/>
              <a:t>test security requirements documents</a:t>
            </a:r>
          </a:p>
          <a:p>
            <a:pPr lvl="1">
              <a:lnSpc>
                <a:spcPct val="120000"/>
              </a:lnSpc>
            </a:pPr>
            <a:r>
              <a:rPr lang="en-US" sz="1050"/>
              <a:t>Any other manuals or information necessary for the tests being given.</a:t>
            </a:r>
          </a:p>
          <a:p>
            <a:pPr>
              <a:lnSpc>
                <a:spcPct val="120000"/>
              </a:lnSpc>
            </a:pPr>
            <a:r>
              <a:rPr lang="en-US" sz="1050"/>
              <a:t>Document: </a:t>
            </a:r>
          </a:p>
          <a:p>
            <a:pPr lvl="1">
              <a:lnSpc>
                <a:spcPct val="120000"/>
              </a:lnSpc>
            </a:pPr>
            <a:r>
              <a:rPr lang="en-US" sz="1050" b="1"/>
              <a:t>Training: </a:t>
            </a:r>
            <a:r>
              <a:rPr lang="en-US" sz="1050"/>
              <a:t>Sign-in for all training and submit any copies of your certificates of completion to your school test coordinator. </a:t>
            </a:r>
            <a:r>
              <a:rPr lang="en-US" sz="1050" i="1"/>
              <a:t>Keep a copy of online training module completion certificates for your records.</a:t>
            </a:r>
            <a:r>
              <a:rPr lang="en-US" sz="1050"/>
              <a:t> </a:t>
            </a:r>
          </a:p>
          <a:p>
            <a:pPr lvl="1">
              <a:lnSpc>
                <a:spcPct val="120000"/>
              </a:lnSpc>
            </a:pPr>
            <a:r>
              <a:rPr lang="en-US" sz="1050" b="1"/>
              <a:t>Test Security Agreements: </a:t>
            </a:r>
            <a:r>
              <a:rPr lang="en-US" sz="1050"/>
              <a:t>Sign and submit any test security agreement(s) to your school test coordinator and </a:t>
            </a:r>
            <a:r>
              <a:rPr lang="en-US" sz="1050" i="1"/>
              <a:t>keep a copy of the test security agreement for your records.</a:t>
            </a:r>
            <a:r>
              <a:rPr lang="en-US" sz="1050"/>
              <a:t> </a:t>
            </a:r>
          </a:p>
          <a:p>
            <a:pPr lvl="1">
              <a:lnSpc>
                <a:spcPct val="120000"/>
              </a:lnSpc>
            </a:pPr>
            <a:r>
              <a:rPr lang="en-US" sz="1050" b="1"/>
              <a:t>Test Materials: </a:t>
            </a:r>
            <a:r>
              <a:rPr lang="en-US" sz="1050"/>
              <a:t>Sign all tracking sheets for any test materials you receive.</a:t>
            </a:r>
          </a:p>
          <a:p>
            <a:endParaRPr lang="en-US" sz="1050"/>
          </a:p>
        </p:txBody>
      </p:sp>
      <p:sp>
        <p:nvSpPr>
          <p:cNvPr id="4" name="Slide Number Placeholder 3"/>
          <p:cNvSpPr>
            <a:spLocks noGrp="1"/>
          </p:cNvSpPr>
          <p:nvPr>
            <p:ph type="sldNum" sz="quarter" idx="5"/>
          </p:nvPr>
        </p:nvSpPr>
        <p:spPr/>
        <p:txBody>
          <a:bodyPr/>
          <a:lstStyle/>
          <a:p>
            <a:fld id="{1EBEC054-0770-49A1-97A2-EBCFBBFDD457}" type="slidenum">
              <a:rPr lang="en-US" smtClean="0"/>
              <a:t>11</a:t>
            </a:fld>
            <a:endParaRPr lang="en-US"/>
          </a:p>
        </p:txBody>
      </p:sp>
    </p:spTree>
    <p:extLst>
      <p:ext uri="{BB962C8B-B14F-4D97-AF65-F5344CB8AC3E}">
        <p14:creationId xmlns:p14="http://schemas.microsoft.com/office/powerpoint/2010/main" val="409115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12</a:t>
            </a:fld>
            <a:endParaRPr lang="en-US"/>
          </a:p>
        </p:txBody>
      </p:sp>
    </p:spTree>
    <p:extLst>
      <p:ext uri="{BB962C8B-B14F-4D97-AF65-F5344CB8AC3E}">
        <p14:creationId xmlns:p14="http://schemas.microsoft.com/office/powerpoint/2010/main" val="333050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13</a:t>
            </a:fld>
            <a:endParaRPr lang="en-US"/>
          </a:p>
        </p:txBody>
      </p:sp>
    </p:spTree>
    <p:extLst>
      <p:ext uri="{BB962C8B-B14F-4D97-AF65-F5344CB8AC3E}">
        <p14:creationId xmlns:p14="http://schemas.microsoft.com/office/powerpoint/2010/main" val="347967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14</a:t>
            </a:fld>
            <a:endParaRPr lang="en-US"/>
          </a:p>
        </p:txBody>
      </p:sp>
    </p:spTree>
    <p:extLst>
      <p:ext uri="{BB962C8B-B14F-4D97-AF65-F5344CB8AC3E}">
        <p14:creationId xmlns:p14="http://schemas.microsoft.com/office/powerpoint/2010/main" val="131110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instances where a student requires an electronic device for medical purposes (e.g., cell phone for app to monitor medical condition), please contact RIDE.  </a:t>
            </a:r>
          </a:p>
          <a:p>
            <a:r>
              <a:rPr lang="en-US"/>
              <a:t>In those instances, during testing the student should have the device visible on their desk in a clear plastic bag with all other notifications turned off, and sounds set to silent if possible. </a:t>
            </a:r>
          </a:p>
        </p:txBody>
      </p:sp>
      <p:sp>
        <p:nvSpPr>
          <p:cNvPr id="4" name="Slide Number Placeholder 3"/>
          <p:cNvSpPr>
            <a:spLocks noGrp="1"/>
          </p:cNvSpPr>
          <p:nvPr>
            <p:ph type="sldNum" sz="quarter" idx="5"/>
          </p:nvPr>
        </p:nvSpPr>
        <p:spPr/>
        <p:txBody>
          <a:bodyPr/>
          <a:lstStyle/>
          <a:p>
            <a:fld id="{1EBEC054-0770-49A1-97A2-EBCFBBFDD457}" type="slidenum">
              <a:rPr lang="en-US" smtClean="0"/>
              <a:t>15</a:t>
            </a:fld>
            <a:endParaRPr lang="en-US"/>
          </a:p>
        </p:txBody>
      </p:sp>
    </p:spTree>
    <p:extLst>
      <p:ext uri="{BB962C8B-B14F-4D97-AF65-F5344CB8AC3E}">
        <p14:creationId xmlns:p14="http://schemas.microsoft.com/office/powerpoint/2010/main" val="282069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allowing sufficient time for students to respond, or allowing students to "click through" the items rapidly (e.g., a minute or less per </a:t>
            </a:r>
            <a:r>
              <a:rPr lang="en-US" err="1">
                <a:cs typeface="Calibri"/>
              </a:rPr>
              <a:t>testlet</a:t>
            </a:r>
            <a:r>
              <a:rPr lang="en-US">
                <a:cs typeface="Calibri"/>
              </a:rPr>
              <a:t>) during the DLM </a:t>
            </a:r>
            <a:r>
              <a:rPr lang="en-US" err="1">
                <a:cs typeface="Calibri"/>
              </a:rPr>
              <a:t>testlet</a:t>
            </a:r>
            <a:r>
              <a:rPr lang="en-US">
                <a:cs typeface="Calibri"/>
              </a:rPr>
              <a:t> administration is considered a testing irregularity.</a:t>
            </a:r>
          </a:p>
        </p:txBody>
      </p:sp>
      <p:sp>
        <p:nvSpPr>
          <p:cNvPr id="4" name="Slide Number Placeholder 3"/>
          <p:cNvSpPr>
            <a:spLocks noGrp="1"/>
          </p:cNvSpPr>
          <p:nvPr>
            <p:ph type="sldNum" sz="quarter" idx="5"/>
          </p:nvPr>
        </p:nvSpPr>
        <p:spPr/>
        <p:txBody>
          <a:bodyPr/>
          <a:lstStyle/>
          <a:p>
            <a:fld id="{1EBEC054-0770-49A1-97A2-EBCFBBFDD457}" type="slidenum">
              <a:rPr lang="en-US" smtClean="0"/>
              <a:t>16</a:t>
            </a:fld>
            <a:endParaRPr lang="en-US"/>
          </a:p>
        </p:txBody>
      </p:sp>
    </p:spTree>
    <p:extLst>
      <p:ext uri="{BB962C8B-B14F-4D97-AF65-F5344CB8AC3E}">
        <p14:creationId xmlns:p14="http://schemas.microsoft.com/office/powerpoint/2010/main" val="48152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reviews the process of reporting testing irregularities. School</a:t>
            </a:r>
            <a:r>
              <a:rPr lang="en-US" baseline="0"/>
              <a:t> test coordinators must inform their district test coordinator, who will reach out to RIDE.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reporting form is available at www.ride.ri.gov/TC and can be found in the RI State Assessment Program Test Coordinator Handbook.</a:t>
            </a:r>
            <a:endParaRPr lang="en-US"/>
          </a:p>
        </p:txBody>
      </p:sp>
      <p:sp>
        <p:nvSpPr>
          <p:cNvPr id="4" name="Slide Number Placeholder 3"/>
          <p:cNvSpPr>
            <a:spLocks noGrp="1"/>
          </p:cNvSpPr>
          <p:nvPr>
            <p:ph type="sldNum" sz="quarter" idx="10"/>
          </p:nvPr>
        </p:nvSpPr>
        <p:spPr/>
        <p:txBody>
          <a:bodyPr/>
          <a:lstStyle/>
          <a:p>
            <a:fld id="{1EBEC054-0770-49A1-97A2-EBCFBBFDD457}" type="slidenum">
              <a:rPr lang="en-US" smtClean="0"/>
              <a:t>17</a:t>
            </a:fld>
            <a:endParaRPr lang="en-US"/>
          </a:p>
        </p:txBody>
      </p:sp>
    </p:spTree>
    <p:extLst>
      <p:ext uri="{BB962C8B-B14F-4D97-AF65-F5344CB8AC3E}">
        <p14:creationId xmlns:p14="http://schemas.microsoft.com/office/powerpoint/2010/main" val="339958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18</a:t>
            </a:fld>
            <a:endParaRPr lang="en-US"/>
          </a:p>
        </p:txBody>
      </p:sp>
    </p:spTree>
    <p:extLst>
      <p:ext uri="{BB962C8B-B14F-4D97-AF65-F5344CB8AC3E}">
        <p14:creationId xmlns:p14="http://schemas.microsoft.com/office/powerpoint/2010/main" val="4225714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19</a:t>
            </a:fld>
            <a:endParaRPr lang="en-US"/>
          </a:p>
        </p:txBody>
      </p:sp>
    </p:spTree>
    <p:extLst>
      <p:ext uri="{BB962C8B-B14F-4D97-AF65-F5344CB8AC3E}">
        <p14:creationId xmlns:p14="http://schemas.microsoft.com/office/powerpoint/2010/main" val="32892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a:t>
            </a:fld>
            <a:endParaRPr lang="en-US"/>
          </a:p>
        </p:txBody>
      </p:sp>
    </p:spTree>
    <p:extLst>
      <p:ext uri="{BB962C8B-B14F-4D97-AF65-F5344CB8AC3E}">
        <p14:creationId xmlns:p14="http://schemas.microsoft.com/office/powerpoint/2010/main" val="25880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20</a:t>
            </a:fld>
            <a:endParaRPr lang="en-US"/>
          </a:p>
        </p:txBody>
      </p:sp>
    </p:spTree>
    <p:extLst>
      <p:ext uri="{BB962C8B-B14F-4D97-AF65-F5344CB8AC3E}">
        <p14:creationId xmlns:p14="http://schemas.microsoft.com/office/powerpoint/2010/main" val="268759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22</a:t>
            </a:fld>
            <a:endParaRPr lang="en-US"/>
          </a:p>
        </p:txBody>
      </p:sp>
    </p:spTree>
    <p:extLst>
      <p:ext uri="{BB962C8B-B14F-4D97-AF65-F5344CB8AC3E}">
        <p14:creationId xmlns:p14="http://schemas.microsoft.com/office/powerpoint/2010/main" val="336441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24</a:t>
            </a:fld>
            <a:endParaRPr lang="en-US"/>
          </a:p>
        </p:txBody>
      </p:sp>
    </p:spTree>
    <p:extLst>
      <p:ext uri="{BB962C8B-B14F-4D97-AF65-F5344CB8AC3E}">
        <p14:creationId xmlns:p14="http://schemas.microsoft.com/office/powerpoint/2010/main" val="35665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25</a:t>
            </a:fld>
            <a:endParaRPr lang="en-US"/>
          </a:p>
        </p:txBody>
      </p:sp>
    </p:spTree>
    <p:extLst>
      <p:ext uri="{BB962C8B-B14F-4D97-AF65-F5344CB8AC3E}">
        <p14:creationId xmlns:p14="http://schemas.microsoft.com/office/powerpoint/2010/main" val="910397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26</a:t>
            </a:fld>
            <a:endParaRPr lang="en-US"/>
          </a:p>
        </p:txBody>
      </p:sp>
    </p:spTree>
    <p:extLst>
      <p:ext uri="{BB962C8B-B14F-4D97-AF65-F5344CB8AC3E}">
        <p14:creationId xmlns:p14="http://schemas.microsoft.com/office/powerpoint/2010/main" val="355118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27</a:t>
            </a:fld>
            <a:endParaRPr lang="en-US"/>
          </a:p>
        </p:txBody>
      </p:sp>
    </p:spTree>
    <p:extLst>
      <p:ext uri="{BB962C8B-B14F-4D97-AF65-F5344CB8AC3E}">
        <p14:creationId xmlns:p14="http://schemas.microsoft.com/office/powerpoint/2010/main" val="421179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28</a:t>
            </a:fld>
            <a:endParaRPr lang="en-US"/>
          </a:p>
        </p:txBody>
      </p:sp>
    </p:spTree>
    <p:extLst>
      <p:ext uri="{BB962C8B-B14F-4D97-AF65-F5344CB8AC3E}">
        <p14:creationId xmlns:p14="http://schemas.microsoft.com/office/powerpoint/2010/main" val="4202753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29</a:t>
            </a:fld>
            <a:endParaRPr lang="en-US"/>
          </a:p>
        </p:txBody>
      </p:sp>
    </p:spTree>
    <p:extLst>
      <p:ext uri="{BB962C8B-B14F-4D97-AF65-F5344CB8AC3E}">
        <p14:creationId xmlns:p14="http://schemas.microsoft.com/office/powerpoint/2010/main" val="949621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30</a:t>
            </a:fld>
            <a:endParaRPr lang="en-US"/>
          </a:p>
        </p:txBody>
      </p:sp>
    </p:spTree>
    <p:extLst>
      <p:ext uri="{BB962C8B-B14F-4D97-AF65-F5344CB8AC3E}">
        <p14:creationId xmlns:p14="http://schemas.microsoft.com/office/powerpoint/2010/main" val="1535279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31</a:t>
            </a:fld>
            <a:endParaRPr lang="en-US"/>
          </a:p>
        </p:txBody>
      </p:sp>
    </p:spTree>
    <p:extLst>
      <p:ext uri="{BB962C8B-B14F-4D97-AF65-F5344CB8AC3E}">
        <p14:creationId xmlns:p14="http://schemas.microsoft.com/office/powerpoint/2010/main" val="11110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a:t>
            </a:fld>
            <a:endParaRPr lang="en-US"/>
          </a:p>
        </p:txBody>
      </p:sp>
    </p:spTree>
    <p:extLst>
      <p:ext uri="{BB962C8B-B14F-4D97-AF65-F5344CB8AC3E}">
        <p14:creationId xmlns:p14="http://schemas.microsoft.com/office/powerpoint/2010/main" val="2023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32</a:t>
            </a:fld>
            <a:endParaRPr lang="en-US"/>
          </a:p>
        </p:txBody>
      </p:sp>
    </p:spTree>
    <p:extLst>
      <p:ext uri="{BB962C8B-B14F-4D97-AF65-F5344CB8AC3E}">
        <p14:creationId xmlns:p14="http://schemas.microsoft.com/office/powerpoint/2010/main" val="175093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33</a:t>
            </a:fld>
            <a:endParaRPr lang="en-US"/>
          </a:p>
        </p:txBody>
      </p:sp>
    </p:spTree>
    <p:extLst>
      <p:ext uri="{BB962C8B-B14F-4D97-AF65-F5344CB8AC3E}">
        <p14:creationId xmlns:p14="http://schemas.microsoft.com/office/powerpoint/2010/main" val="1217765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34</a:t>
            </a:fld>
            <a:endParaRPr lang="en-US"/>
          </a:p>
        </p:txBody>
      </p:sp>
    </p:spTree>
    <p:extLst>
      <p:ext uri="{BB962C8B-B14F-4D97-AF65-F5344CB8AC3E}">
        <p14:creationId xmlns:p14="http://schemas.microsoft.com/office/powerpoint/2010/main" val="494811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35</a:t>
            </a:fld>
            <a:endParaRPr lang="en-US"/>
          </a:p>
        </p:txBody>
      </p:sp>
    </p:spTree>
    <p:extLst>
      <p:ext uri="{BB962C8B-B14F-4D97-AF65-F5344CB8AC3E}">
        <p14:creationId xmlns:p14="http://schemas.microsoft.com/office/powerpoint/2010/main" val="88163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36</a:t>
            </a:fld>
            <a:endParaRPr lang="en-US"/>
          </a:p>
        </p:txBody>
      </p:sp>
    </p:spTree>
    <p:extLst>
      <p:ext uri="{BB962C8B-B14F-4D97-AF65-F5344CB8AC3E}">
        <p14:creationId xmlns:p14="http://schemas.microsoft.com/office/powerpoint/2010/main" val="3695825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37</a:t>
            </a:fld>
            <a:endParaRPr lang="en-US"/>
          </a:p>
        </p:txBody>
      </p:sp>
    </p:spTree>
    <p:extLst>
      <p:ext uri="{BB962C8B-B14F-4D97-AF65-F5344CB8AC3E}">
        <p14:creationId xmlns:p14="http://schemas.microsoft.com/office/powerpoint/2010/main" val="1546218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38</a:t>
            </a:fld>
            <a:endParaRPr lang="en-US"/>
          </a:p>
        </p:txBody>
      </p:sp>
    </p:spTree>
    <p:extLst>
      <p:ext uri="{BB962C8B-B14F-4D97-AF65-F5344CB8AC3E}">
        <p14:creationId xmlns:p14="http://schemas.microsoft.com/office/powerpoint/2010/main" val="3509493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39</a:t>
            </a:fld>
            <a:endParaRPr lang="en-US"/>
          </a:p>
        </p:txBody>
      </p:sp>
    </p:spTree>
    <p:extLst>
      <p:ext uri="{BB962C8B-B14F-4D97-AF65-F5344CB8AC3E}">
        <p14:creationId xmlns:p14="http://schemas.microsoft.com/office/powerpoint/2010/main" val="3852189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40</a:t>
            </a:fld>
            <a:endParaRPr lang="en-US"/>
          </a:p>
        </p:txBody>
      </p:sp>
    </p:spTree>
    <p:extLst>
      <p:ext uri="{BB962C8B-B14F-4D97-AF65-F5344CB8AC3E}">
        <p14:creationId xmlns:p14="http://schemas.microsoft.com/office/powerpoint/2010/main" val="1362190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41</a:t>
            </a:fld>
            <a:endParaRPr lang="en-US"/>
          </a:p>
        </p:txBody>
      </p:sp>
    </p:spTree>
    <p:extLst>
      <p:ext uri="{BB962C8B-B14F-4D97-AF65-F5344CB8AC3E}">
        <p14:creationId xmlns:p14="http://schemas.microsoft.com/office/powerpoint/2010/main" val="46722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green boxes indicate that there are no state assessments for that grade level. Also note that the essay is no longer being administered with the SAT. Starting this year and moving forward, there will no longer be an essay.</a:t>
            </a:r>
          </a:p>
        </p:txBody>
      </p:sp>
      <p:sp>
        <p:nvSpPr>
          <p:cNvPr id="4" name="Slide Number Placeholder 3"/>
          <p:cNvSpPr>
            <a:spLocks noGrp="1"/>
          </p:cNvSpPr>
          <p:nvPr>
            <p:ph type="sldNum" sz="quarter" idx="5"/>
          </p:nvPr>
        </p:nvSpPr>
        <p:spPr/>
        <p:txBody>
          <a:bodyPr/>
          <a:lstStyle/>
          <a:p>
            <a:fld id="{1EBEC054-0770-49A1-97A2-EBCFBBFDD457}" type="slidenum">
              <a:rPr lang="en-US" smtClean="0"/>
              <a:t>4</a:t>
            </a:fld>
            <a:endParaRPr lang="en-US"/>
          </a:p>
        </p:txBody>
      </p:sp>
    </p:spTree>
    <p:extLst>
      <p:ext uri="{BB962C8B-B14F-4D97-AF65-F5344CB8AC3E}">
        <p14:creationId xmlns:p14="http://schemas.microsoft.com/office/powerpoint/2010/main" val="197919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42</a:t>
            </a:fld>
            <a:endParaRPr lang="en-US"/>
          </a:p>
        </p:txBody>
      </p:sp>
    </p:spTree>
    <p:extLst>
      <p:ext uri="{BB962C8B-B14F-4D97-AF65-F5344CB8AC3E}">
        <p14:creationId xmlns:p14="http://schemas.microsoft.com/office/powerpoint/2010/main" val="1835814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43</a:t>
            </a:fld>
            <a:endParaRPr lang="en-US"/>
          </a:p>
        </p:txBody>
      </p:sp>
    </p:spTree>
    <p:extLst>
      <p:ext uri="{BB962C8B-B14F-4D97-AF65-F5344CB8AC3E}">
        <p14:creationId xmlns:p14="http://schemas.microsoft.com/office/powerpoint/2010/main" val="2567969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students with the same accommodation can test in the same location (e.g., Spanish version math test).</a:t>
            </a:r>
          </a:p>
          <a:p>
            <a:endParaRPr lang="en-US"/>
          </a:p>
        </p:txBody>
      </p:sp>
      <p:sp>
        <p:nvSpPr>
          <p:cNvPr id="4" name="Slide Number Placeholder 3"/>
          <p:cNvSpPr>
            <a:spLocks noGrp="1"/>
          </p:cNvSpPr>
          <p:nvPr>
            <p:ph type="sldNum" sz="quarter" idx="10"/>
          </p:nvPr>
        </p:nvSpPr>
        <p:spPr/>
        <p:txBody>
          <a:bodyPr/>
          <a:lstStyle/>
          <a:p>
            <a:fld id="{1EBEC054-0770-49A1-97A2-EBCFBBFDD457}" type="slidenum">
              <a:rPr lang="en-US" smtClean="0"/>
              <a:t>44</a:t>
            </a:fld>
            <a:endParaRPr lang="en-US"/>
          </a:p>
        </p:txBody>
      </p:sp>
    </p:spTree>
    <p:extLst>
      <p:ext uri="{BB962C8B-B14F-4D97-AF65-F5344CB8AC3E}">
        <p14:creationId xmlns:p14="http://schemas.microsoft.com/office/powerpoint/2010/main" val="311171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45</a:t>
            </a:fld>
            <a:endParaRPr lang="en-US"/>
          </a:p>
        </p:txBody>
      </p:sp>
    </p:spTree>
    <p:extLst>
      <p:ext uri="{BB962C8B-B14F-4D97-AF65-F5344CB8AC3E}">
        <p14:creationId xmlns:p14="http://schemas.microsoft.com/office/powerpoint/2010/main" val="1960569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46</a:t>
            </a:fld>
            <a:endParaRPr lang="en-US"/>
          </a:p>
        </p:txBody>
      </p:sp>
    </p:spTree>
    <p:extLst>
      <p:ext uri="{BB962C8B-B14F-4D97-AF65-F5344CB8AC3E}">
        <p14:creationId xmlns:p14="http://schemas.microsoft.com/office/powerpoint/2010/main" val="1173529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47</a:t>
            </a:fld>
            <a:endParaRPr lang="en-US"/>
          </a:p>
        </p:txBody>
      </p:sp>
    </p:spTree>
    <p:extLst>
      <p:ext uri="{BB962C8B-B14F-4D97-AF65-F5344CB8AC3E}">
        <p14:creationId xmlns:p14="http://schemas.microsoft.com/office/powerpoint/2010/main" val="92249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48</a:t>
            </a:fld>
            <a:endParaRPr lang="en-US"/>
          </a:p>
        </p:txBody>
      </p:sp>
    </p:spTree>
    <p:extLst>
      <p:ext uri="{BB962C8B-B14F-4D97-AF65-F5344CB8AC3E}">
        <p14:creationId xmlns:p14="http://schemas.microsoft.com/office/powerpoint/2010/main" val="2618988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49</a:t>
            </a:fld>
            <a:endParaRPr lang="en-US"/>
          </a:p>
        </p:txBody>
      </p:sp>
    </p:spTree>
    <p:extLst>
      <p:ext uri="{BB962C8B-B14F-4D97-AF65-F5344CB8AC3E}">
        <p14:creationId xmlns:p14="http://schemas.microsoft.com/office/powerpoint/2010/main" val="428973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5</a:t>
            </a:fld>
            <a:endParaRPr lang="en-US"/>
          </a:p>
        </p:txBody>
      </p:sp>
    </p:spTree>
    <p:extLst>
      <p:ext uri="{BB962C8B-B14F-4D97-AF65-F5344CB8AC3E}">
        <p14:creationId xmlns:p14="http://schemas.microsoft.com/office/powerpoint/2010/main" val="24997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6</a:t>
            </a:fld>
            <a:endParaRPr lang="en-US"/>
          </a:p>
        </p:txBody>
      </p:sp>
    </p:spTree>
    <p:extLst>
      <p:ext uri="{BB962C8B-B14F-4D97-AF65-F5344CB8AC3E}">
        <p14:creationId xmlns:p14="http://schemas.microsoft.com/office/powerpoint/2010/main" val="156582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EBEC054-0770-49A1-97A2-EBCFBBFDD457}" type="slidenum">
              <a:rPr lang="en-US" smtClean="0"/>
              <a:t>7</a:t>
            </a:fld>
            <a:endParaRPr lang="en-US"/>
          </a:p>
        </p:txBody>
      </p:sp>
    </p:spTree>
    <p:extLst>
      <p:ext uri="{BB962C8B-B14F-4D97-AF65-F5344CB8AC3E}">
        <p14:creationId xmlns:p14="http://schemas.microsoft.com/office/powerpoint/2010/main" val="221329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Long-term subs: If a substitute will be at the school long enough to complete their training for the state assessments </a:t>
            </a:r>
            <a:r>
              <a:rPr lang="en-US" i="1"/>
              <a:t>and</a:t>
            </a:r>
            <a:r>
              <a:rPr lang="en-US" i="0"/>
              <a:t> administer the state assessments they were trained for. These qualifications apply to all state assessments. For example, not just ESOL teachers can be trained on giving the ACCESS tests – schools can decide to train anyone who meets these criteria. The same holds true for DLM – not just the special education teacher can be trained to administer DLM. Not just the special education teachers or ESOL teachers can administer accommodations for state assessments. If you are short-staffed, you can consider training other teachers and staff on administering the state assessments and/or administering state assessments with accommodations.</a:t>
            </a:r>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8</a:t>
            </a:fld>
            <a:endParaRPr lang="en-US"/>
          </a:p>
        </p:txBody>
      </p:sp>
    </p:spTree>
    <p:extLst>
      <p:ext uri="{BB962C8B-B14F-4D97-AF65-F5344CB8AC3E}">
        <p14:creationId xmlns:p14="http://schemas.microsoft.com/office/powerpoint/2010/main" val="120375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EC054-0770-49A1-97A2-EBCFBBFDD457}" type="slidenum">
              <a:rPr lang="en-US" smtClean="0"/>
              <a:t>9</a:t>
            </a:fld>
            <a:endParaRPr lang="en-US"/>
          </a:p>
        </p:txBody>
      </p:sp>
    </p:spTree>
    <p:extLst>
      <p:ext uri="{BB962C8B-B14F-4D97-AF65-F5344CB8AC3E}">
        <p14:creationId xmlns:p14="http://schemas.microsoft.com/office/powerpoint/2010/main" val="110383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9A4368-ACD1-4214-B165-FCEA2B82E8AA}"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483429"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B20D0-D808-472A-A449-91391C64E4F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352800"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6802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AB019-39E4-425C-A4EB-B701360B77B2}"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09961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15C57-CA46-49D0-AC84-174461DA0A3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352800"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7019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9740FB-2574-4655-8930-BA60AA532813}"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3148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0167A-6CBE-45C5-8A53-0EA1F87D1967}"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363686"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94915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8B750-838D-47EF-9B2B-ED68B8615D03}"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024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49DBD-EA55-41E5-AA1D-68E666E367FD}"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320143"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97460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F85338-88A3-4AC3-ACA1-03AA2E295814}"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71813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301B6-3046-4C3B-AE06-09C76C9F9E21}"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407229"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81780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4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9A72F-8D21-406A-851D-862F18632AA1}"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93946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C43FA5-48B8-4CFD-ACE8-E1DD91CC08F3}"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9310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5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91B17-8D72-4E78-B10C-6889369C6886}"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363686"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05228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18F189-B365-4F0C-91D9-D141C78B5E0A}"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341914"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B97F5-7AD2-46EA-94B8-06029693F94A}"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3352800"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F5076-FC9F-4E94-9C91-825D264293A3}" type="datetime1">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3341914"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A3E522-CBE5-42DE-935D-F7A51833EE71}" type="datetime1">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599" y="6356350"/>
            <a:ext cx="3374571"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B166A-4D89-495F-9F0D-2546D00A6CC9}" type="datetime1">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599" y="6356350"/>
            <a:ext cx="3385457"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A47E7-A4A4-40E8-B6C3-91A34864773C}"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EC6AE-1111-4385-ADE8-21B5C31FA198}"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4DDB6-0976-48C0-BBF9-C91F6CAB612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1B50E-4D74-40B7-BED4-FDEE2694904C}"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34F407-3B86-45D5-809A-49596B0A946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3267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72430D-BC6C-4D46-894B-3F63E6C09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78431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99AA91-12C2-440F-AC04-4E9902DD924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BF1CE-1074-4BD7-AC16-9F6396865B3A}"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407229"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6023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C2289-7B0E-429E-8145-FB990AE8645C}"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26154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BA31C-1972-4EAF-8D9E-E82AC9BB533C}"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396343" cy="365125"/>
          </a:xfrm>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3940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EE234-51F1-4E44-A391-2F723C82C73F}"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19323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51FB3-2070-4E19-BF4D-1A324028C21C}" type="datetime1">
              <a:rPr lang="en-US" smtClean="0"/>
              <a:t>11/28/2022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3201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74"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5_B414BC0C.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ricas.pearsonsupport.com/training/" TargetMode="External"/><Relationship Id="rId3" Type="http://schemas.openxmlformats.org/officeDocument/2006/relationships/image" Target="../media/image23.jpeg"/><Relationship Id="rId7" Type="http://schemas.openxmlformats.org/officeDocument/2006/relationships/hyperlink" Target="http://www.ride.ri.gov/assessment-manual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training.dynamiclearningmaps.org/login/index.php" TargetMode="External"/><Relationship Id="rId5" Type="http://schemas.openxmlformats.org/officeDocument/2006/relationships/hyperlink" Target="https://identity.wida.us/account/login?returnUrl=%2Fconnect%2Fauthorize%2Fcallback%3Fclient_id%3Dwidawebclient%26redirect_uri%3Dhttps%253A%252F%252Fportal.wida.us%252Foidc%26response_mode%3Dform_post%26response_type%3Dcode%2520id_token%26scope%3Dopenid%2520profile%2520email%2520wida_idp%26state%3DOpenIdConnect.AuthenticationProperties%253Da2unVGWFAkVTegaFcgcxYYETjPH3U-fgDNcEXLt71GawAM0NWwQpZWlzI1y1JT6UJyQRzi-T2ObBf8Z2z0zqyf0CV3IZyIimDxbx5VcHsk12UQ_etYEyLIBCiCvmeANbOJXtB4yx_hoZB7dDBF3R9NiitAgTUt4KAo52x7-HpLF0teb3_cLPcbTH0qEE8DtzzQ9YEFB61U52sel19G4O3Q%26nonce%3D637461523956754125.NzA0YjZlM2UtZjZmOS00NDQ2LWJiNzctZjFlOTliMTMzNWQ4MzRiY2RhNGEtNWQ4MC00ZjFhLTgzNmYtNGQ5MmQ5ZmQ5ZWVi" TargetMode="External"/><Relationship Id="rId4" Type="http://schemas.openxmlformats.org/officeDocument/2006/relationships/hyperlink" Target="http://www.ride.ri.gov/assessment-training" TargetMode="External"/><Relationship Id="rId9" Type="http://schemas.openxmlformats.org/officeDocument/2006/relationships/hyperlink" Target="https://ri.portal.cambiumas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www.ride.ri.gov/T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www.ride.ri.gov/assessment-schedules" TargetMode="External"/><Relationship Id="rId4" Type="http://schemas.openxmlformats.org/officeDocument/2006/relationships/hyperlink" Target="http://www.ride.ri.gov/T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ride.ri.gov/dl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ride.ri.gov/assessment-train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37_2E805F48.xm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www.ride.ri.gov/assessment-exempt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http://www.ride.ri.gov/Accommod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www.ride.ri.gov/Accommoda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www.ride.ri.gov/accommodation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1D_E3CD72C8.xm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www.ride.ri.gov/Assessment-Schedules" TargetMode="Externa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8" Type="http://schemas.openxmlformats.org/officeDocument/2006/relationships/hyperlink" Target="http://www.ride.ri.gov/Assessment-Training" TargetMode="External"/><Relationship Id="rId13" Type="http://schemas.openxmlformats.org/officeDocument/2006/relationships/hyperlink" Target="http://www.ride.ri.gov/DLM" TargetMode="External"/><Relationship Id="rId18" Type="http://schemas.openxmlformats.org/officeDocument/2006/relationships/hyperlink" Target="http://www.ride.ri.gov/RICAS" TargetMode="External"/><Relationship Id="rId3" Type="http://schemas.microsoft.com/office/2018/10/relationships/comments" Target="../comments/modernComment_13E_9294EF97.xml"/><Relationship Id="rId7" Type="http://schemas.openxmlformats.org/officeDocument/2006/relationships/hyperlink" Target="http://www.ride.ri.gov/Assessment-Manuals" TargetMode="External"/><Relationship Id="rId12" Type="http://schemas.openxmlformats.org/officeDocument/2006/relationships/hyperlink" Target="http://www.ride.ri.gov/ACCESS" TargetMode="External"/><Relationship Id="rId17" Type="http://schemas.openxmlformats.org/officeDocument/2006/relationships/hyperlink" Target="http://www.ride.ri.gov/SAT" TargetMode="External"/><Relationship Id="rId2" Type="http://schemas.openxmlformats.org/officeDocument/2006/relationships/notesSlide" Target="../notesSlides/notesSlide44.xml"/><Relationship Id="rId16" Type="http://schemas.openxmlformats.org/officeDocument/2006/relationships/hyperlink" Target="http://www.ride.ri.gov/PSAT" TargetMode="External"/><Relationship Id="rId1" Type="http://schemas.openxmlformats.org/officeDocument/2006/relationships/slideLayout" Target="../slideLayouts/slideLayout5.xml"/><Relationship Id="rId6" Type="http://schemas.openxmlformats.org/officeDocument/2006/relationships/hyperlink" Target="http://www.ride.ri.gov/Assessment-Schedules" TargetMode="External"/><Relationship Id="rId11" Type="http://schemas.openxmlformats.org/officeDocument/2006/relationships/hyperlink" Target="http://www2.ride.ri.gov/Applications/MasterDirectory/Organization_Default.aspx" TargetMode="External"/><Relationship Id="rId5" Type="http://schemas.openxmlformats.org/officeDocument/2006/relationships/hyperlink" Target="http://www.ride.ri.gov/tc" TargetMode="External"/><Relationship Id="rId15" Type="http://schemas.openxmlformats.org/officeDocument/2006/relationships/hyperlink" Target="http://www.ride.ri.gov/NGSA" TargetMode="External"/><Relationship Id="rId10" Type="http://schemas.openxmlformats.org/officeDocument/2006/relationships/hyperlink" Target="http://www.ride.ri.gov/Assessment-Exemptions" TargetMode="External"/><Relationship Id="rId4" Type="http://schemas.openxmlformats.org/officeDocument/2006/relationships/image" Target="../media/image22.jpeg"/><Relationship Id="rId9" Type="http://schemas.openxmlformats.org/officeDocument/2006/relationships/hyperlink" Target="http://www.ride.ri.gov/Assessment-Accommodations" TargetMode="External"/><Relationship Id="rId14" Type="http://schemas.openxmlformats.org/officeDocument/2006/relationships/hyperlink" Target="http://www.ride.ri.gov/NAEP"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mailto:Ana.Karantonis@ride.ri.gov" TargetMode="External"/><Relationship Id="rId3" Type="http://schemas.openxmlformats.org/officeDocument/2006/relationships/image" Target="../media/image22.jpeg"/><Relationship Id="rId7" Type="http://schemas.openxmlformats.org/officeDocument/2006/relationships/hyperlink" Target="mailto:Phyllis.lynch@ride.ri.gov"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mailto:Tricia.Bowler@ride.ri.gov" TargetMode="External"/><Relationship Id="rId5" Type="http://schemas.openxmlformats.org/officeDocument/2006/relationships/hyperlink" Target="mailto:Jacqueline.Branco@ride.ri.gov" TargetMode="External"/><Relationship Id="rId10" Type="http://schemas.openxmlformats.org/officeDocument/2006/relationships/hyperlink" Target="http://www.ride.ri.gov/TC" TargetMode="External"/><Relationship Id="rId4" Type="http://schemas.openxmlformats.org/officeDocument/2006/relationships/hyperlink" Target="mailto:Heather.heineke@ride.ri.gov" TargetMode="External"/><Relationship Id="rId9" Type="http://schemas.openxmlformats.org/officeDocument/2006/relationships/hyperlink" Target="mailto:assessment@ride.ri.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hyperlink" Target="http://www.ride.ri.gov/Assessment-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register.gotowebinar.com/register/480596958913918475" TargetMode="External"/><Relationship Id="rId13" Type="http://schemas.openxmlformats.org/officeDocument/2006/relationships/hyperlink" Target="https://www.eride.ri.gov/workshopreg/ViewWorkshop.aspx?workshopid=1854" TargetMode="External"/><Relationship Id="rId3" Type="http://schemas.microsoft.com/office/2018/10/relationships/comments" Target="../comments/modernComment_14C_2342969D.xml"/><Relationship Id="rId7" Type="http://schemas.openxmlformats.org/officeDocument/2006/relationships/hyperlink" Target="https://register.gotowebinar.com/register/1031762346708800271" TargetMode="External"/><Relationship Id="rId12" Type="http://schemas.openxmlformats.org/officeDocument/2006/relationships/hyperlink" Target="http://www.ride.ri.gov/assessment-manual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gotostage.com/channel/c26524b43a8b452bb6c644601ca811fc" TargetMode="External"/><Relationship Id="rId11" Type="http://schemas.openxmlformats.org/officeDocument/2006/relationships/hyperlink" Target="https://register.gotowebinar.com/register/6932533381500993038" TargetMode="External"/><Relationship Id="rId5" Type="http://schemas.openxmlformats.org/officeDocument/2006/relationships/hyperlink" Target="http://www.ride.ri.gov/assessment-training" TargetMode="External"/><Relationship Id="rId15" Type="http://schemas.openxmlformats.org/officeDocument/2006/relationships/hyperlink" Target="https://www.eride.ri.gov/workshopreg/ViewWorkshop.aspx?workshopid=1861" TargetMode="External"/><Relationship Id="rId10" Type="http://schemas.openxmlformats.org/officeDocument/2006/relationships/hyperlink" Target="https://www.ride.ri.gov/InstructionAssessment/Assessment/AssessmentAccommodations.aspx" TargetMode="External"/><Relationship Id="rId4" Type="http://schemas.openxmlformats.org/officeDocument/2006/relationships/image" Target="../media/image23.jpeg"/><Relationship Id="rId9" Type="http://schemas.openxmlformats.org/officeDocument/2006/relationships/hyperlink" Target="https://register.gotowebinar.com/register/4183703742752018444" TargetMode="External"/><Relationship Id="rId14" Type="http://schemas.openxmlformats.org/officeDocument/2006/relationships/hyperlink" Target="https://www.eride.ri.gov/workshopreg/ViewWorkshop.aspx?workshopid=18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9027" y="1615988"/>
            <a:ext cx="9144000" cy="2387600"/>
          </a:xfrm>
        </p:spPr>
        <p:txBody>
          <a:bodyPr>
            <a:normAutofit fontScale="90000"/>
          </a:bodyPr>
          <a:lstStyle/>
          <a:p>
            <a:r>
              <a:rPr lang="en-US" sz="5300" i="1"/>
              <a:t>Rhode Island </a:t>
            </a:r>
            <a:br>
              <a:rPr lang="en-US" sz="5300" i="1"/>
            </a:br>
            <a:r>
              <a:rPr lang="en-US" sz="5300" i="1"/>
              <a:t>State Assessment Program: </a:t>
            </a:r>
            <a:br>
              <a:rPr lang="en-US" sz="5300" i="1"/>
            </a:br>
            <a:r>
              <a:rPr lang="en-US" b="1"/>
              <a:t>General State Policies Overview</a:t>
            </a:r>
          </a:p>
        </p:txBody>
      </p:sp>
      <p:sp>
        <p:nvSpPr>
          <p:cNvPr id="3" name="Subtitle 2"/>
          <p:cNvSpPr>
            <a:spLocks noGrp="1"/>
          </p:cNvSpPr>
          <p:nvPr>
            <p:ph type="subTitle" idx="1"/>
          </p:nvPr>
        </p:nvSpPr>
        <p:spPr>
          <a:xfrm>
            <a:off x="659027" y="4522572"/>
            <a:ext cx="9144000" cy="1622195"/>
          </a:xfrm>
        </p:spPr>
        <p:txBody>
          <a:bodyPr vert="horz" lIns="91440" tIns="45720" rIns="91440" bIns="45720" rtlCol="0" anchor="t">
            <a:normAutofit/>
          </a:bodyPr>
          <a:lstStyle/>
          <a:p>
            <a:r>
              <a:rPr lang="en-US"/>
              <a:t>Test Coordinator Webinar </a:t>
            </a:r>
          </a:p>
          <a:p>
            <a:r>
              <a:rPr lang="en-US"/>
              <a:t>January 2023</a:t>
            </a:r>
          </a:p>
        </p:txBody>
      </p:sp>
    </p:spTree>
    <p:extLst>
      <p:ext uri="{BB962C8B-B14F-4D97-AF65-F5344CB8AC3E}">
        <p14:creationId xmlns:p14="http://schemas.microsoft.com/office/powerpoint/2010/main" val="302125774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normAutofit fontScale="90000"/>
          </a:bodyPr>
          <a:lstStyle/>
          <a:p>
            <a:r>
              <a:rPr lang="en-US" sz="4000" b="1"/>
              <a:t>Proctor Qualifications and Responsibilities</a:t>
            </a:r>
            <a:br>
              <a:rPr lang="en-US" sz="4000" b="1"/>
            </a:br>
            <a:r>
              <a:rPr lang="en-US" sz="2200" i="1"/>
              <a:t>RISAP Test Coordinator Handbook (pages 9-10)</a:t>
            </a:r>
            <a:endParaRPr lang="en-US" sz="2000" i="1"/>
          </a:p>
        </p:txBody>
      </p:sp>
      <p:sp>
        <p:nvSpPr>
          <p:cNvPr id="3" name="Content Placeholder 2"/>
          <p:cNvSpPr>
            <a:spLocks noGrp="1"/>
          </p:cNvSpPr>
          <p:nvPr>
            <p:ph idx="1"/>
          </p:nvPr>
        </p:nvSpPr>
        <p:spPr>
          <a:xfrm>
            <a:off x="838199" y="1408670"/>
            <a:ext cx="10937789" cy="4979773"/>
          </a:xfrm>
        </p:spPr>
        <p:txBody>
          <a:bodyPr>
            <a:normAutofit fontScale="77500" lnSpcReduction="20000"/>
          </a:bodyPr>
          <a:lstStyle/>
          <a:p>
            <a:pPr>
              <a:lnSpc>
                <a:spcPct val="134000"/>
              </a:lnSpc>
            </a:pPr>
            <a:r>
              <a:rPr lang="en-US"/>
              <a:t>Who can be a proctor?</a:t>
            </a:r>
          </a:p>
          <a:p>
            <a:pPr lvl="1">
              <a:lnSpc>
                <a:spcPct val="134000"/>
              </a:lnSpc>
            </a:pPr>
            <a:r>
              <a:rPr lang="en-US"/>
              <a:t>Individuals employed by the school or LEA. </a:t>
            </a:r>
          </a:p>
          <a:p>
            <a:pPr lvl="1">
              <a:lnSpc>
                <a:spcPct val="134000"/>
              </a:lnSpc>
            </a:pPr>
            <a:r>
              <a:rPr lang="en-US"/>
              <a:t>Student teachers may serve as proctors, but they cannot administer the test or be alone with the students; the test administrator must be present at all times.</a:t>
            </a:r>
          </a:p>
          <a:p>
            <a:pPr lvl="1">
              <a:lnSpc>
                <a:spcPct val="134000"/>
              </a:lnSpc>
            </a:pPr>
            <a:r>
              <a:rPr lang="en-US"/>
              <a:t>Classes larger than 25 students may benefit from having a proctor in addition to the Test Administrator.</a:t>
            </a:r>
          </a:p>
          <a:p>
            <a:pPr>
              <a:lnSpc>
                <a:spcPct val="134000"/>
              </a:lnSpc>
            </a:pPr>
            <a:r>
              <a:rPr lang="en-US"/>
              <a:t>Proctor responsibilities:</a:t>
            </a:r>
          </a:p>
          <a:p>
            <a:pPr lvl="1">
              <a:lnSpc>
                <a:spcPct val="134000"/>
              </a:lnSpc>
            </a:pPr>
            <a:r>
              <a:rPr lang="en-US"/>
              <a:t>ensuring test security protocols are followed </a:t>
            </a:r>
          </a:p>
          <a:p>
            <a:pPr lvl="1">
              <a:lnSpc>
                <a:spcPct val="134000"/>
              </a:lnSpc>
            </a:pPr>
            <a:r>
              <a:rPr lang="en-US"/>
              <a:t>answering basic questions about the testing platform or directions</a:t>
            </a:r>
          </a:p>
          <a:p>
            <a:pPr lvl="1">
              <a:lnSpc>
                <a:spcPct val="134000"/>
              </a:lnSpc>
            </a:pPr>
            <a:r>
              <a:rPr lang="en-US"/>
              <a:t>helping the test administrator monitor the students</a:t>
            </a:r>
          </a:p>
          <a:p>
            <a:pPr>
              <a:lnSpc>
                <a:spcPct val="134000"/>
              </a:lnSpc>
            </a:pPr>
            <a:endParaRPr lang="en-US"/>
          </a:p>
          <a:p>
            <a:pPr marL="0" indent="0">
              <a:lnSpc>
                <a:spcPct val="134000"/>
              </a:lnSpc>
              <a:buNone/>
            </a:pPr>
            <a:r>
              <a:rPr lang="en-US" b="1"/>
              <a:t>NOTE:</a:t>
            </a:r>
            <a:r>
              <a:rPr lang="en-US"/>
              <a:t> College Board calls proctors “monitors”.</a:t>
            </a:r>
          </a:p>
          <a:p>
            <a:pPr marL="0" indent="0">
              <a:lnSpc>
                <a:spcPct val="134000"/>
              </a:lnSpc>
              <a:buNone/>
            </a:pPr>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10</a:t>
            </a:fld>
            <a:endParaRPr lang="en-US"/>
          </a:p>
        </p:txBody>
      </p:sp>
    </p:spTree>
    <p:extLst>
      <p:ext uri="{BB962C8B-B14F-4D97-AF65-F5344CB8AC3E}">
        <p14:creationId xmlns:p14="http://schemas.microsoft.com/office/powerpoint/2010/main" val="221263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0066"/>
            <a:ext cx="11092542" cy="790832"/>
          </a:xfrm>
        </p:spPr>
        <p:txBody>
          <a:bodyPr>
            <a:normAutofit fontScale="90000"/>
          </a:bodyPr>
          <a:lstStyle/>
          <a:p>
            <a:r>
              <a:rPr lang="en-US" sz="3600" b="1">
                <a:solidFill>
                  <a:prstClr val="black"/>
                </a:solidFill>
              </a:rPr>
              <a:t>Test Administrator Training Requirements</a:t>
            </a:r>
            <a:br>
              <a:rPr lang="en-US" sz="3600" b="1">
                <a:solidFill>
                  <a:prstClr val="black"/>
                </a:solidFill>
              </a:rPr>
            </a:br>
            <a:r>
              <a:rPr lang="en-US" sz="2000" i="1">
                <a:solidFill>
                  <a:prstClr val="black"/>
                </a:solidFill>
              </a:rPr>
              <a:t>Required Training for State Assessments (Training Calendar) at </a:t>
            </a:r>
            <a:r>
              <a:rPr lang="en-US" sz="2000" i="1">
                <a:solidFill>
                  <a:prstClr val="black"/>
                </a:solidFill>
                <a:hlinkClick r:id="rId4"/>
              </a:rPr>
              <a:t>www.ride.ri.gov/assessment-training</a:t>
            </a:r>
            <a:r>
              <a:rPr lang="en-US" sz="2000" i="1">
                <a:solidFill>
                  <a:prstClr val="black"/>
                </a:solidFill>
              </a:rPr>
              <a:t> </a:t>
            </a:r>
            <a:endParaRPr lang="en-US" sz="4000" b="1"/>
          </a:p>
        </p:txBody>
      </p:sp>
      <p:sp>
        <p:nvSpPr>
          <p:cNvPr id="5" name="Slide Number Placeholder 4"/>
          <p:cNvSpPr>
            <a:spLocks noGrp="1"/>
          </p:cNvSpPr>
          <p:nvPr>
            <p:ph type="sldNum" sz="quarter" idx="12"/>
          </p:nvPr>
        </p:nvSpPr>
        <p:spPr/>
        <p:txBody>
          <a:bodyPr/>
          <a:lstStyle/>
          <a:p>
            <a:fld id="{E3A0F8C9-0536-44E3-92CA-2798A712B5A8}" type="slidenum">
              <a:rPr lang="en-US" smtClean="0"/>
              <a:t>11</a:t>
            </a:fld>
            <a:endParaRPr lang="en-US"/>
          </a:p>
        </p:txBody>
      </p:sp>
      <p:graphicFrame>
        <p:nvGraphicFramePr>
          <p:cNvPr id="7" name="Table 6">
            <a:extLst>
              <a:ext uri="{FF2B5EF4-FFF2-40B4-BE49-F238E27FC236}">
                <a16:creationId xmlns:a16="http://schemas.microsoft.com/office/drawing/2014/main" id="{4F633FA0-04F8-4D44-B2D1-0E8B6EBF2A5F}"/>
              </a:ext>
            </a:extLst>
          </p:cNvPr>
          <p:cNvGraphicFramePr>
            <a:graphicFrameLocks/>
          </p:cNvGraphicFramePr>
          <p:nvPr>
            <p:extLst>
              <p:ext uri="{D42A27DB-BD31-4B8C-83A1-F6EECF244321}">
                <p14:modId xmlns:p14="http://schemas.microsoft.com/office/powerpoint/2010/main" val="2199260001"/>
              </p:ext>
            </p:extLst>
          </p:nvPr>
        </p:nvGraphicFramePr>
        <p:xfrm>
          <a:off x="838200" y="1186092"/>
          <a:ext cx="11092544" cy="4835589"/>
        </p:xfrm>
        <a:graphic>
          <a:graphicData uri="http://schemas.openxmlformats.org/drawingml/2006/table">
            <a:tbl>
              <a:tblPr firstRow="1" bandRow="1">
                <a:tableStyleId>{5C22544A-7EE6-4342-B048-85BDC9FD1C3A}</a:tableStyleId>
              </a:tblPr>
              <a:tblGrid>
                <a:gridCol w="2517788">
                  <a:extLst>
                    <a:ext uri="{9D8B030D-6E8A-4147-A177-3AD203B41FA5}">
                      <a16:colId xmlns:a16="http://schemas.microsoft.com/office/drawing/2014/main" val="2354466662"/>
                    </a:ext>
                  </a:extLst>
                </a:gridCol>
                <a:gridCol w="2061667">
                  <a:extLst>
                    <a:ext uri="{9D8B030D-6E8A-4147-A177-3AD203B41FA5}">
                      <a16:colId xmlns:a16="http://schemas.microsoft.com/office/drawing/2014/main" val="1489242213"/>
                    </a:ext>
                  </a:extLst>
                </a:gridCol>
                <a:gridCol w="1799205">
                  <a:extLst>
                    <a:ext uri="{9D8B030D-6E8A-4147-A177-3AD203B41FA5}">
                      <a16:colId xmlns:a16="http://schemas.microsoft.com/office/drawing/2014/main" val="3876488163"/>
                    </a:ext>
                  </a:extLst>
                </a:gridCol>
                <a:gridCol w="2515700">
                  <a:extLst>
                    <a:ext uri="{9D8B030D-6E8A-4147-A177-3AD203B41FA5}">
                      <a16:colId xmlns:a16="http://schemas.microsoft.com/office/drawing/2014/main" val="553354408"/>
                    </a:ext>
                  </a:extLst>
                </a:gridCol>
                <a:gridCol w="2198184">
                  <a:extLst>
                    <a:ext uri="{9D8B030D-6E8A-4147-A177-3AD203B41FA5}">
                      <a16:colId xmlns:a16="http://schemas.microsoft.com/office/drawing/2014/main" val="1834995846"/>
                    </a:ext>
                  </a:extLst>
                </a:gridCol>
              </a:tblGrid>
              <a:tr h="481712">
                <a:tc>
                  <a:txBody>
                    <a:bodyPr/>
                    <a:lstStyle/>
                    <a:p>
                      <a:pPr algn="ctr"/>
                      <a:r>
                        <a:rPr lang="en-US" sz="1800"/>
                        <a:t>State Assessment</a:t>
                      </a:r>
                    </a:p>
                  </a:txBody>
                  <a:tcPr/>
                </a:tc>
                <a:tc>
                  <a:txBody>
                    <a:bodyPr/>
                    <a:lstStyle/>
                    <a:p>
                      <a:pPr algn="ctr"/>
                      <a:r>
                        <a:rPr lang="en-US" sz="1800"/>
                        <a:t>Mode</a:t>
                      </a:r>
                    </a:p>
                  </a:txBody>
                  <a:tcPr/>
                </a:tc>
                <a:tc>
                  <a:txBody>
                    <a:bodyPr/>
                    <a:lstStyle/>
                    <a:p>
                      <a:pPr algn="ctr"/>
                      <a:r>
                        <a:rPr lang="en-US" sz="1800"/>
                        <a:t>Dates Available</a:t>
                      </a:r>
                    </a:p>
                  </a:txBody>
                  <a:tcPr/>
                </a:tc>
                <a:tc>
                  <a:txBody>
                    <a:bodyPr/>
                    <a:lstStyle/>
                    <a:p>
                      <a:pPr algn="ctr"/>
                      <a:r>
                        <a:rPr lang="en-US" sz="1800"/>
                        <a:t>Link</a:t>
                      </a:r>
                    </a:p>
                  </a:txBody>
                  <a:tcPr/>
                </a:tc>
                <a:tc>
                  <a:txBody>
                    <a:bodyPr/>
                    <a:lstStyle/>
                    <a:p>
                      <a:pPr algn="ctr"/>
                      <a:r>
                        <a:rPr lang="en-US" sz="1800"/>
                        <a:t>Notes</a:t>
                      </a:r>
                    </a:p>
                  </a:txBody>
                  <a:tcPr/>
                </a:tc>
                <a:extLst>
                  <a:ext uri="{0D108BD9-81ED-4DB2-BD59-A6C34878D82A}">
                    <a16:rowId xmlns:a16="http://schemas.microsoft.com/office/drawing/2014/main" val="184659347"/>
                  </a:ext>
                </a:extLst>
              </a:tr>
              <a:tr h="673077">
                <a:tc>
                  <a:txBody>
                    <a:bodyPr/>
                    <a:lstStyle/>
                    <a:p>
                      <a:pPr algn="r"/>
                      <a:r>
                        <a:rPr lang="en-US" sz="1800"/>
                        <a:t>ACCESS for ELLs and Alternate ACCESS</a:t>
                      </a:r>
                    </a:p>
                  </a:txBody>
                  <a:tcPr/>
                </a:tc>
                <a:tc>
                  <a:txBody>
                    <a:bodyPr/>
                    <a:lstStyle/>
                    <a:p>
                      <a:pPr algn="ctr"/>
                      <a:r>
                        <a:rPr lang="en-US" sz="1800"/>
                        <a:t>Online Modules</a:t>
                      </a:r>
                    </a:p>
                  </a:txBody>
                  <a:tcPr/>
                </a:tc>
                <a:tc>
                  <a:txBody>
                    <a:bodyPr/>
                    <a:lstStyle/>
                    <a:p>
                      <a:pPr algn="ctr"/>
                      <a:r>
                        <a:rPr lang="en-US" sz="1800" b="1" i="1">
                          <a:solidFill>
                            <a:schemeClr val="accent6">
                              <a:lumMod val="75000"/>
                            </a:schemeClr>
                          </a:solidFill>
                        </a:rPr>
                        <a:t>Now</a:t>
                      </a:r>
                    </a:p>
                  </a:txBody>
                  <a:tcPr/>
                </a:tc>
                <a:tc>
                  <a:txBody>
                    <a:bodyPr/>
                    <a:lstStyle/>
                    <a:p>
                      <a:pPr algn="ctr"/>
                      <a:r>
                        <a:rPr lang="en-US" sz="1800">
                          <a:hlinkClick r:id="rId5"/>
                        </a:rPr>
                        <a:t>WIDA Secure Portal</a:t>
                      </a:r>
                      <a:endParaRPr lang="en-US" sz="1800"/>
                    </a:p>
                  </a:txBody>
                  <a:tcPr/>
                </a:tc>
                <a:tc>
                  <a:txBody>
                    <a:bodyPr/>
                    <a:lstStyle/>
                    <a:p>
                      <a:pPr algn="ctr"/>
                      <a:endParaRPr lang="en-US" sz="1800"/>
                    </a:p>
                  </a:txBody>
                  <a:tcPr/>
                </a:tc>
                <a:extLst>
                  <a:ext uri="{0D108BD9-81ED-4DB2-BD59-A6C34878D82A}">
                    <a16:rowId xmlns:a16="http://schemas.microsoft.com/office/drawing/2014/main" val="3873098387"/>
                  </a:ext>
                </a:extLst>
              </a:tr>
              <a:tr h="673077">
                <a:tc>
                  <a:txBody>
                    <a:bodyPr/>
                    <a:lstStyle/>
                    <a:p>
                      <a:pPr algn="r"/>
                      <a:r>
                        <a:rPr lang="en-US" sz="1800"/>
                        <a:t>DLM</a:t>
                      </a:r>
                    </a:p>
                  </a:txBody>
                  <a:tcPr/>
                </a:tc>
                <a:tc>
                  <a:txBody>
                    <a:bodyPr/>
                    <a:lstStyle/>
                    <a:p>
                      <a:pPr algn="ctr"/>
                      <a:r>
                        <a:rPr lang="en-US" sz="1800"/>
                        <a:t>Online Modules</a:t>
                      </a:r>
                    </a:p>
                  </a:txBody>
                  <a:tcPr/>
                </a:tc>
                <a:tc>
                  <a:txBody>
                    <a:bodyPr/>
                    <a:lstStyle/>
                    <a:p>
                      <a:pPr algn="ctr"/>
                      <a:r>
                        <a:rPr lang="en-US" sz="1800" b="1" i="1">
                          <a:solidFill>
                            <a:schemeClr val="accent6">
                              <a:lumMod val="75000"/>
                            </a:schemeClr>
                          </a:solidFill>
                        </a:rPr>
                        <a:t>Now</a:t>
                      </a:r>
                    </a:p>
                  </a:txBody>
                  <a:tcPr/>
                </a:tc>
                <a:tc>
                  <a:txBody>
                    <a:bodyPr/>
                    <a:lstStyle/>
                    <a:p>
                      <a:pPr algn="ctr"/>
                      <a:r>
                        <a:rPr lang="en-US" sz="1800">
                          <a:hlinkClick r:id="rId6"/>
                        </a:rPr>
                        <a:t>Training Site</a:t>
                      </a:r>
                      <a:endParaRPr lang="en-US" sz="1800"/>
                    </a:p>
                  </a:txBody>
                  <a:tcPr/>
                </a:tc>
                <a:tc>
                  <a:txBody>
                    <a:bodyPr/>
                    <a:lstStyle/>
                    <a:p>
                      <a:pPr algn="ctr"/>
                      <a:r>
                        <a:rPr lang="en-US" sz="1800" i="1">
                          <a:hlinkClick r:id="rId7"/>
                        </a:rPr>
                        <a:t>RI Guide to Required Training</a:t>
                      </a:r>
                      <a:endParaRPr lang="en-US" sz="1800" i="1"/>
                    </a:p>
                  </a:txBody>
                  <a:tcPr/>
                </a:tc>
                <a:extLst>
                  <a:ext uri="{0D108BD9-81ED-4DB2-BD59-A6C34878D82A}">
                    <a16:rowId xmlns:a16="http://schemas.microsoft.com/office/drawing/2014/main" val="4025485909"/>
                  </a:ext>
                </a:extLst>
              </a:tr>
              <a:tr h="481712">
                <a:tc>
                  <a:txBody>
                    <a:bodyPr/>
                    <a:lstStyle/>
                    <a:p>
                      <a:pPr algn="r"/>
                      <a:r>
                        <a:rPr lang="en-US" sz="1800"/>
                        <a:t>SAT and PSAT 10</a:t>
                      </a:r>
                    </a:p>
                  </a:txBody>
                  <a:tcPr/>
                </a:tc>
                <a:tc>
                  <a:txBody>
                    <a:bodyPr/>
                    <a:lstStyle/>
                    <a:p>
                      <a:pPr algn="ctr"/>
                      <a:r>
                        <a:rPr lang="en-US" sz="1800"/>
                        <a:t>Online Modules</a:t>
                      </a:r>
                    </a:p>
                  </a:txBody>
                  <a:tcPr/>
                </a:tc>
                <a:tc>
                  <a:txBody>
                    <a:bodyPr/>
                    <a:lstStyle/>
                    <a:p>
                      <a:pPr algn="ctr"/>
                      <a:r>
                        <a:rPr lang="en-US" sz="1800"/>
                        <a:t>Week of March 1</a:t>
                      </a:r>
                    </a:p>
                  </a:txBody>
                  <a:tcPr/>
                </a:tc>
                <a:tc>
                  <a:txBody>
                    <a:bodyPr/>
                    <a:lstStyle/>
                    <a:p>
                      <a:pPr algn="ctr"/>
                      <a:r>
                        <a:rPr lang="en-US" sz="1800"/>
                        <a:t>TBA</a:t>
                      </a:r>
                    </a:p>
                  </a:txBody>
                  <a:tcPr/>
                </a:tc>
                <a:tc>
                  <a:txBody>
                    <a:bodyPr/>
                    <a:lstStyle/>
                    <a:p>
                      <a:pPr algn="ctr"/>
                      <a:endParaRPr lang="en-US" sz="1800"/>
                    </a:p>
                  </a:txBody>
                  <a:tcPr/>
                </a:tc>
                <a:extLst>
                  <a:ext uri="{0D108BD9-81ED-4DB2-BD59-A6C34878D82A}">
                    <a16:rowId xmlns:a16="http://schemas.microsoft.com/office/drawing/2014/main" val="482371251"/>
                  </a:ext>
                </a:extLst>
              </a:tr>
              <a:tr h="673077">
                <a:tc>
                  <a:txBody>
                    <a:bodyPr/>
                    <a:lstStyle/>
                    <a:p>
                      <a:pPr algn="r"/>
                      <a:endParaRPr lang="en-US" sz="1800"/>
                    </a:p>
                  </a:txBody>
                  <a:tcPr/>
                </a:tc>
                <a:tc>
                  <a:txBody>
                    <a:bodyPr/>
                    <a:lstStyle/>
                    <a:p>
                      <a:pPr algn="ctr"/>
                      <a:r>
                        <a:rPr lang="en-US" sz="1800"/>
                        <a:t>Proctor &amp; Hall Monitor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a:solidFill>
                            <a:schemeClr val="accent6">
                              <a:lumMod val="75000"/>
                            </a:schemeClr>
                          </a:solidFill>
                        </a:rPr>
                        <a:t>Now</a:t>
                      </a:r>
                    </a:p>
                  </a:txBody>
                  <a:tcPr/>
                </a:tc>
                <a:tc>
                  <a:txBody>
                    <a:bodyPr/>
                    <a:lstStyle/>
                    <a:p>
                      <a:pPr algn="ctr"/>
                      <a:r>
                        <a:rPr lang="en-US" sz="1800">
                          <a:cs typeface="Calibri"/>
                          <a:hlinkClick r:id="rId4"/>
                        </a:rPr>
                        <a:t>www.ride.ri.gov/assessment-training</a:t>
                      </a:r>
                      <a:endParaRPr lang="en-US" sz="1800"/>
                    </a:p>
                  </a:txBody>
                  <a:tcPr/>
                </a:tc>
                <a:tc>
                  <a:txBody>
                    <a:bodyPr/>
                    <a:lstStyle/>
                    <a:p>
                      <a:pPr algn="ctr"/>
                      <a:endParaRPr lang="en-US" sz="1800"/>
                    </a:p>
                  </a:txBody>
                  <a:tcPr/>
                </a:tc>
                <a:extLst>
                  <a:ext uri="{0D108BD9-81ED-4DB2-BD59-A6C34878D82A}">
                    <a16:rowId xmlns:a16="http://schemas.microsoft.com/office/drawing/2014/main" val="1835941274"/>
                  </a:ext>
                </a:extLst>
              </a:tr>
              <a:tr h="926467">
                <a:tc>
                  <a:txBody>
                    <a:bodyPr/>
                    <a:lstStyle/>
                    <a:p>
                      <a:pPr algn="r"/>
                      <a:r>
                        <a:rPr lang="en-US" sz="1800"/>
                        <a:t>RICAS</a:t>
                      </a:r>
                    </a:p>
                  </a:txBody>
                  <a:tcPr/>
                </a:tc>
                <a:tc>
                  <a:txBody>
                    <a:bodyPr/>
                    <a:lstStyle/>
                    <a:p>
                      <a:pPr algn="ctr"/>
                      <a:r>
                        <a:rPr lang="en-US" sz="1800"/>
                        <a:t>Online Modules</a:t>
                      </a:r>
                    </a:p>
                  </a:txBody>
                  <a:tcPr/>
                </a:tc>
                <a:tc>
                  <a:txBody>
                    <a:bodyPr/>
                    <a:lstStyle/>
                    <a:p>
                      <a:pPr lvl="0" algn="ctr">
                        <a:buNone/>
                      </a:pPr>
                      <a:r>
                        <a:rPr lang="en-US" sz="1800" b="1" i="1" u="none" strike="noStrike" noProof="0">
                          <a:solidFill>
                            <a:schemeClr val="accent6">
                              <a:lumMod val="75000"/>
                            </a:schemeClr>
                          </a:solidFill>
                          <a:latin typeface="Calibri"/>
                        </a:rPr>
                        <a:t>Now</a:t>
                      </a:r>
                    </a:p>
                  </a:txBody>
                  <a:tcPr/>
                </a:tc>
                <a:tc>
                  <a:txBody>
                    <a:bodyPr/>
                    <a:lstStyle/>
                    <a:p>
                      <a:pPr algn="ctr"/>
                      <a:r>
                        <a:rPr lang="en-US" sz="1800">
                          <a:hlinkClick r:id="rId8"/>
                        </a:rPr>
                        <a:t>RICAS Resource Center</a:t>
                      </a:r>
                      <a:endParaRPr lang="en-US" sz="1800"/>
                    </a:p>
                  </a:txBody>
                  <a:tcPr/>
                </a:tc>
                <a:tc>
                  <a:txBody>
                    <a:bodyPr/>
                    <a:lstStyle/>
                    <a:p>
                      <a:pPr algn="ctr"/>
                      <a:r>
                        <a:rPr lang="en-US" sz="1800"/>
                        <a:t>Supplement to Test Administrator Core training</a:t>
                      </a:r>
                    </a:p>
                  </a:txBody>
                  <a:tcPr/>
                </a:tc>
                <a:extLst>
                  <a:ext uri="{0D108BD9-81ED-4DB2-BD59-A6C34878D82A}">
                    <a16:rowId xmlns:a16="http://schemas.microsoft.com/office/drawing/2014/main" val="3124913655"/>
                  </a:ext>
                </a:extLst>
              </a:tr>
              <a:tr h="926467">
                <a:tc>
                  <a:txBody>
                    <a:bodyPr/>
                    <a:lstStyle/>
                    <a:p>
                      <a:pPr algn="r"/>
                      <a:r>
                        <a:rPr lang="en-US" sz="1800"/>
                        <a:t>NGSA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Online Module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a:solidFill>
                            <a:schemeClr val="accent6">
                              <a:lumMod val="75000"/>
                            </a:schemeClr>
                          </a:solidFill>
                        </a:rPr>
                        <a:t>Now</a:t>
                      </a:r>
                    </a:p>
                  </a:txBody>
                  <a:tcPr/>
                </a:tc>
                <a:tc>
                  <a:txBody>
                    <a:bodyPr/>
                    <a:lstStyle/>
                    <a:p>
                      <a:pPr algn="ctr"/>
                      <a:r>
                        <a:rPr lang="en-US" sz="1800">
                          <a:hlinkClick r:id="rId9"/>
                        </a:rPr>
                        <a:t>RI NGSA Portal</a:t>
                      </a:r>
                      <a:endParaRPr lang="en-US" sz="1800"/>
                    </a:p>
                  </a:txBody>
                  <a:tcPr/>
                </a:tc>
                <a:tc>
                  <a:txBody>
                    <a:bodyPr/>
                    <a:lstStyle/>
                    <a:p>
                      <a:pPr algn="ctr"/>
                      <a:r>
                        <a:rPr lang="en-US" sz="1800"/>
                        <a:t>This training covers TDS</a:t>
                      </a:r>
                      <a:r>
                        <a:rPr lang="en-US" sz="1800" baseline="0"/>
                        <a:t> usage only, need main training</a:t>
                      </a:r>
                      <a:endParaRPr lang="en-US" sz="1800"/>
                    </a:p>
                  </a:txBody>
                  <a:tcPr/>
                </a:tc>
                <a:extLst>
                  <a:ext uri="{0D108BD9-81ED-4DB2-BD59-A6C34878D82A}">
                    <a16:rowId xmlns:a16="http://schemas.microsoft.com/office/drawing/2014/main" val="2141028504"/>
                  </a:ext>
                </a:extLst>
              </a:tr>
            </a:tbl>
          </a:graphicData>
        </a:graphic>
      </p:graphicFrame>
      <p:sp>
        <p:nvSpPr>
          <p:cNvPr id="8" name="Content Placeholder 2">
            <a:extLst>
              <a:ext uri="{FF2B5EF4-FFF2-40B4-BE49-F238E27FC236}">
                <a16:creationId xmlns:a16="http://schemas.microsoft.com/office/drawing/2014/main" id="{9229F6A6-FF6F-4E3B-8C42-95F14AF2BF51}"/>
              </a:ext>
            </a:extLst>
          </p:cNvPr>
          <p:cNvSpPr>
            <a:spLocks noGrp="1"/>
          </p:cNvSpPr>
          <p:nvPr>
            <p:ph idx="1"/>
          </p:nvPr>
        </p:nvSpPr>
        <p:spPr>
          <a:xfrm>
            <a:off x="838201" y="6206875"/>
            <a:ext cx="9207136" cy="601612"/>
          </a:xfrm>
        </p:spPr>
        <p:txBody>
          <a:bodyPr>
            <a:normAutofit fontScale="70000" lnSpcReduction="20000"/>
          </a:bodyPr>
          <a:lstStyle/>
          <a:p>
            <a:pPr marL="0" indent="0">
              <a:lnSpc>
                <a:spcPct val="134000"/>
              </a:lnSpc>
              <a:buNone/>
            </a:pPr>
            <a:r>
              <a:rPr lang="en-US" sz="2200" b="1" i="1"/>
              <a:t>NOTE: All test coordinators must train their test administrators in RI State Assessment policies for test security and test administration – RIDE strongly recommends using (customizing) the Test Administrator Core Presentation.</a:t>
            </a:r>
            <a:endParaRPr lang="en-US" i="1"/>
          </a:p>
        </p:txBody>
      </p:sp>
    </p:spTree>
    <p:extLst>
      <p:ext uri="{BB962C8B-B14F-4D97-AF65-F5344CB8AC3E}">
        <p14:creationId xmlns:p14="http://schemas.microsoft.com/office/powerpoint/2010/main" val="225190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Test Security</a:t>
            </a:r>
          </a:p>
        </p:txBody>
      </p:sp>
      <p:sp>
        <p:nvSpPr>
          <p:cNvPr id="4" name="Text Placeholder 3"/>
          <p:cNvSpPr>
            <a:spLocks noGrp="1"/>
          </p:cNvSpPr>
          <p:nvPr>
            <p:ph type="body" idx="1"/>
          </p:nvPr>
        </p:nvSpPr>
        <p:spPr/>
        <p:txBody>
          <a:bodyPr/>
          <a:lstStyle/>
          <a:p>
            <a:r>
              <a:rPr lang="en-US" i="1"/>
              <a:t>RISAP Test Coordinator Handbook (pages 13-15)</a:t>
            </a:r>
          </a:p>
        </p:txBody>
      </p:sp>
      <p:sp>
        <p:nvSpPr>
          <p:cNvPr id="5" name="Slide Number Placeholder 4"/>
          <p:cNvSpPr>
            <a:spLocks noGrp="1"/>
          </p:cNvSpPr>
          <p:nvPr>
            <p:ph type="sldNum" sz="quarter" idx="12"/>
          </p:nvPr>
        </p:nvSpPr>
        <p:spPr/>
        <p:txBody>
          <a:bodyPr/>
          <a:lstStyle/>
          <a:p>
            <a:fld id="{E3A0F8C9-0536-44E3-92CA-2798A712B5A8}" type="slidenum">
              <a:rPr lang="en-US" smtClean="0"/>
              <a:t>12</a:t>
            </a:fld>
            <a:endParaRPr lang="en-US"/>
          </a:p>
        </p:txBody>
      </p:sp>
    </p:spTree>
    <p:extLst>
      <p:ext uri="{BB962C8B-B14F-4D97-AF65-F5344CB8AC3E}">
        <p14:creationId xmlns:p14="http://schemas.microsoft.com/office/powerpoint/2010/main" val="266978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493"/>
          </a:xfrm>
        </p:spPr>
        <p:txBody>
          <a:bodyPr>
            <a:normAutofit/>
          </a:bodyPr>
          <a:lstStyle/>
          <a:p>
            <a:r>
              <a:rPr lang="en-US" sz="4000" b="1"/>
              <a:t>General Security Requirements</a:t>
            </a:r>
          </a:p>
        </p:txBody>
      </p:sp>
      <p:sp>
        <p:nvSpPr>
          <p:cNvPr id="3" name="Content Placeholder 2"/>
          <p:cNvSpPr>
            <a:spLocks noGrp="1"/>
          </p:cNvSpPr>
          <p:nvPr>
            <p:ph idx="1"/>
          </p:nvPr>
        </p:nvSpPr>
        <p:spPr>
          <a:xfrm>
            <a:off x="838200" y="1180618"/>
            <a:ext cx="10515600" cy="5553814"/>
          </a:xfrm>
        </p:spPr>
        <p:txBody>
          <a:bodyPr vert="horz" lIns="91440" tIns="45720" rIns="91440" bIns="45720" rtlCol="0" anchor="t">
            <a:normAutofit fontScale="70000" lnSpcReduction="20000"/>
          </a:bodyPr>
          <a:lstStyle/>
          <a:p>
            <a:pPr>
              <a:lnSpc>
                <a:spcPct val="120000"/>
              </a:lnSpc>
            </a:pPr>
            <a:r>
              <a:rPr lang="en-US" i="1"/>
              <a:t>All </a:t>
            </a:r>
            <a:r>
              <a:rPr lang="en-US"/>
              <a:t>educators involved with preparing for or administering any part of the state assessments </a:t>
            </a:r>
            <a:r>
              <a:rPr lang="en-US" i="1"/>
              <a:t>must</a:t>
            </a:r>
            <a:r>
              <a:rPr lang="en-US"/>
              <a:t>:</a:t>
            </a:r>
          </a:p>
          <a:p>
            <a:pPr lvl="1">
              <a:lnSpc>
                <a:spcPct val="120000"/>
              </a:lnSpc>
            </a:pPr>
            <a:r>
              <a:rPr lang="en-US"/>
              <a:t>be trained in test security requirements and document their participation, and</a:t>
            </a:r>
            <a:endParaRPr lang="en-US">
              <a:cs typeface="Calibri"/>
            </a:endParaRPr>
          </a:p>
          <a:p>
            <a:pPr lvl="1">
              <a:lnSpc>
                <a:spcPct val="120000"/>
              </a:lnSpc>
            </a:pPr>
            <a:r>
              <a:rPr lang="en-US"/>
              <a:t>sign the required affirmation of test security documents for each assessment. </a:t>
            </a:r>
          </a:p>
          <a:p>
            <a:pPr lvl="1">
              <a:lnSpc>
                <a:spcPct val="120000"/>
              </a:lnSpc>
            </a:pPr>
            <a:r>
              <a:rPr lang="en-US"/>
              <a:t>receive and read the Test Administrator Manual(s) for that assessment and follow the security and test administration protocols therein.</a:t>
            </a:r>
            <a:endParaRPr lang="en-US">
              <a:cs typeface="Calibri"/>
            </a:endParaRPr>
          </a:p>
          <a:p>
            <a:pPr lvl="1">
              <a:lnSpc>
                <a:spcPct val="120000"/>
              </a:lnSpc>
            </a:pPr>
            <a:r>
              <a:rPr lang="en-US"/>
              <a:t>ensure all secure materials are tracked and monitored when not stored in the locked storage area designated by the School Test Coordinator.</a:t>
            </a:r>
            <a:endParaRPr lang="en-US" i="1"/>
          </a:p>
          <a:p>
            <a:pPr lvl="1">
              <a:lnSpc>
                <a:spcPct val="120000"/>
              </a:lnSpc>
            </a:pPr>
            <a:r>
              <a:rPr lang="en-US"/>
              <a:t>report all testing irregularities to their School Test Coordinator and follow protocol to ensure test security is not compromised.</a:t>
            </a:r>
            <a:endParaRPr lang="en-US">
              <a:cs typeface="Calibri"/>
            </a:endParaRPr>
          </a:p>
          <a:p>
            <a:pPr>
              <a:lnSpc>
                <a:spcPct val="120000"/>
              </a:lnSpc>
            </a:pPr>
            <a:r>
              <a:rPr lang="en-US" i="1"/>
              <a:t>Only</a:t>
            </a:r>
            <a:r>
              <a:rPr lang="en-US"/>
              <a:t> authorized personnel may enter testing rooms while students are testing.  </a:t>
            </a:r>
            <a:endParaRPr lang="en-US">
              <a:cs typeface="Calibri"/>
            </a:endParaRPr>
          </a:p>
          <a:p>
            <a:pPr lvl="1">
              <a:lnSpc>
                <a:spcPct val="120000"/>
              </a:lnSpc>
            </a:pPr>
            <a:r>
              <a:rPr lang="en-US"/>
              <a:t>Researchers, parents, reporters, students not scheduled to be testing, and  school personnel not assigned to the room as test administrators or proctors are </a:t>
            </a:r>
            <a:r>
              <a:rPr lang="en-US" i="1"/>
              <a:t>not allowed</a:t>
            </a:r>
            <a:r>
              <a:rPr lang="en-US"/>
              <a:t> to enter the testing rooms. </a:t>
            </a:r>
            <a:endParaRPr lang="en-US">
              <a:cs typeface="Calibri"/>
            </a:endParaRPr>
          </a:p>
          <a:p>
            <a:pPr lvl="1">
              <a:lnSpc>
                <a:spcPct val="120000"/>
              </a:lnSpc>
            </a:pPr>
            <a:r>
              <a:rPr lang="en-US"/>
              <a:t>School administrators, district personnel, and RIDE observers may enter testing rooms to monitor and observe testing procedures.</a:t>
            </a:r>
            <a:endParaRPr lang="en-US">
              <a:cs typeface="Calibri"/>
            </a:endParaRPr>
          </a:p>
          <a:p>
            <a:pPr lvl="1">
              <a:lnSpc>
                <a:spcPct val="120000"/>
              </a:lnSpc>
            </a:pPr>
            <a:r>
              <a:rPr lang="en-US"/>
              <a:t>Technology staff may enter testing rooms to troubleshoot problems, but like all other personnel, may not view secure test content.</a:t>
            </a:r>
            <a:endParaRPr lang="en-US">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13</a:t>
            </a:fld>
            <a:endParaRPr lang="en-US"/>
          </a:p>
        </p:txBody>
      </p:sp>
    </p:spTree>
    <p:extLst>
      <p:ext uri="{BB962C8B-B14F-4D97-AF65-F5344CB8AC3E}">
        <p14:creationId xmlns:p14="http://schemas.microsoft.com/office/powerpoint/2010/main" val="5797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7507"/>
            <a:ext cx="10515600" cy="748146"/>
          </a:xfrm>
        </p:spPr>
        <p:txBody>
          <a:bodyPr>
            <a:normAutofit/>
          </a:bodyPr>
          <a:lstStyle/>
          <a:p>
            <a:r>
              <a:rPr lang="en-US" sz="4000" b="1"/>
              <a:t>Keep Test Materials Secure</a:t>
            </a:r>
          </a:p>
        </p:txBody>
      </p:sp>
      <p:sp>
        <p:nvSpPr>
          <p:cNvPr id="3" name="Content Placeholder 2"/>
          <p:cNvSpPr>
            <a:spLocks noGrp="1"/>
          </p:cNvSpPr>
          <p:nvPr>
            <p:ph idx="1"/>
          </p:nvPr>
        </p:nvSpPr>
        <p:spPr>
          <a:xfrm>
            <a:off x="838200" y="1021280"/>
            <a:ext cx="10942122" cy="5466366"/>
          </a:xfrm>
        </p:spPr>
        <p:txBody>
          <a:bodyPr>
            <a:normAutofit fontScale="70000" lnSpcReduction="20000"/>
          </a:bodyPr>
          <a:lstStyle/>
          <a:p>
            <a:pPr>
              <a:lnSpc>
                <a:spcPct val="120000"/>
              </a:lnSpc>
            </a:pPr>
            <a:r>
              <a:rPr lang="en-US" i="1"/>
              <a:t>Receipt:</a:t>
            </a:r>
            <a:r>
              <a:rPr lang="en-US"/>
              <a:t> Be aware of the schedule for receiving secure test materials for the various assessments so that the materials are signed for and kept track of once delivered.  </a:t>
            </a:r>
            <a:endParaRPr lang="en-US" i="1"/>
          </a:p>
          <a:p>
            <a:pPr>
              <a:lnSpc>
                <a:spcPct val="120000"/>
              </a:lnSpc>
            </a:pPr>
            <a:r>
              <a:rPr lang="en-US" i="1"/>
              <a:t>Storage:</a:t>
            </a:r>
            <a:r>
              <a:rPr lang="en-US"/>
              <a:t> Keep test materials in locked central storage when tests are not being administered. </a:t>
            </a:r>
          </a:p>
          <a:p>
            <a:pPr>
              <a:lnSpc>
                <a:spcPct val="120000"/>
              </a:lnSpc>
            </a:pPr>
            <a:r>
              <a:rPr lang="en-US" i="1"/>
              <a:t>Access and Materials Transportation:  </a:t>
            </a:r>
            <a:r>
              <a:rPr lang="en-US"/>
              <a:t>Restrict access to the locked storage area only to those school personnel authorized to access secure materials.</a:t>
            </a:r>
          </a:p>
          <a:p>
            <a:pPr>
              <a:lnSpc>
                <a:spcPct val="120000"/>
              </a:lnSpc>
            </a:pPr>
            <a:r>
              <a:rPr lang="en-US" i="1"/>
              <a:t>Tracking Forms: </a:t>
            </a:r>
            <a:r>
              <a:rPr lang="en-US"/>
              <a:t>Monitor and account for all secure test materials at all times, particularly before and after each test session through the use of tracking forms. </a:t>
            </a:r>
            <a:endParaRPr lang="en-US" i="1"/>
          </a:p>
          <a:p>
            <a:pPr>
              <a:lnSpc>
                <a:spcPct val="120000"/>
              </a:lnSpc>
            </a:pPr>
            <a:r>
              <a:rPr lang="en-US" i="1"/>
              <a:t>Student Devices: </a:t>
            </a:r>
            <a:r>
              <a:rPr lang="en-US"/>
              <a:t>If a student needs to finish their test in a different room (test completion room, for example), ensure that no test items are visible on the screen of the device while it’s being moved (e.g., log out or otherwise follow directions in the assessment’s test administrator manual).</a:t>
            </a:r>
            <a:endParaRPr lang="en-US" i="1"/>
          </a:p>
          <a:p>
            <a:pPr>
              <a:lnSpc>
                <a:spcPct val="120000"/>
              </a:lnSpc>
            </a:pPr>
            <a:r>
              <a:rPr lang="en-US" i="1"/>
              <a:t>Post-Testing Actions:</a:t>
            </a:r>
            <a:r>
              <a:rPr lang="en-US"/>
              <a:t> Securely destroy (e.g., shred) student testing tickets, proctor testing tickets, and used scratch paper/reference sheets (i.e., written on by students) once all testing has been completed. </a:t>
            </a:r>
            <a:endParaRPr lang="en-US" i="1"/>
          </a:p>
          <a:p>
            <a:pPr>
              <a:lnSpc>
                <a:spcPct val="120000"/>
              </a:lnSpc>
            </a:pPr>
            <a:r>
              <a:rPr lang="en-US" i="1"/>
              <a:t>Return Shipment: </a:t>
            </a:r>
            <a:r>
              <a:rPr lang="en-US"/>
              <a:t>For secure test materials to be returned to the vendor (e.g., paper test booklets), pack and ship the materials as directed in the assessment’s test coordinator manual.</a:t>
            </a:r>
            <a:endParaRPr lang="en-US" i="1"/>
          </a:p>
        </p:txBody>
      </p:sp>
      <p:sp>
        <p:nvSpPr>
          <p:cNvPr id="5" name="Slide Number Placeholder 4"/>
          <p:cNvSpPr>
            <a:spLocks noGrp="1"/>
          </p:cNvSpPr>
          <p:nvPr>
            <p:ph type="sldNum" sz="quarter" idx="12"/>
          </p:nvPr>
        </p:nvSpPr>
        <p:spPr/>
        <p:txBody>
          <a:bodyPr/>
          <a:lstStyle/>
          <a:p>
            <a:fld id="{E3A0F8C9-0536-44E3-92CA-2798A712B5A8}" type="slidenum">
              <a:rPr lang="en-US" smtClean="0"/>
              <a:t>14</a:t>
            </a:fld>
            <a:endParaRPr lang="en-US"/>
          </a:p>
        </p:txBody>
      </p:sp>
    </p:spTree>
    <p:extLst>
      <p:ext uri="{BB962C8B-B14F-4D97-AF65-F5344CB8AC3E}">
        <p14:creationId xmlns:p14="http://schemas.microsoft.com/office/powerpoint/2010/main" val="51588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493"/>
          </a:xfrm>
        </p:spPr>
        <p:txBody>
          <a:bodyPr>
            <a:normAutofit/>
          </a:bodyPr>
          <a:lstStyle/>
          <a:p>
            <a:r>
              <a:rPr lang="en-US" sz="4000" b="1"/>
              <a:t>Materials </a:t>
            </a:r>
            <a:r>
              <a:rPr lang="en-US" sz="4000" b="1" i="1"/>
              <a:t>Prohibited </a:t>
            </a:r>
            <a:r>
              <a:rPr lang="en-US" sz="4000" b="1"/>
              <a:t>for Student Use during Testing</a:t>
            </a:r>
          </a:p>
        </p:txBody>
      </p:sp>
      <p:sp>
        <p:nvSpPr>
          <p:cNvPr id="3" name="Content Placeholder 2"/>
          <p:cNvSpPr>
            <a:spLocks noGrp="1"/>
          </p:cNvSpPr>
          <p:nvPr>
            <p:ph idx="1"/>
          </p:nvPr>
        </p:nvSpPr>
        <p:spPr>
          <a:xfrm>
            <a:off x="838200" y="1180618"/>
            <a:ext cx="10515600" cy="5020890"/>
          </a:xfrm>
        </p:spPr>
        <p:txBody>
          <a:bodyPr vert="horz" lIns="91440" tIns="45720" rIns="91440" bIns="45720" rtlCol="0" anchor="t">
            <a:normAutofit fontScale="70000" lnSpcReduction="20000"/>
          </a:bodyPr>
          <a:lstStyle/>
          <a:p>
            <a:pPr marL="0" indent="0" algn="ctr">
              <a:lnSpc>
                <a:spcPct val="120000"/>
              </a:lnSpc>
              <a:buNone/>
            </a:pPr>
            <a:r>
              <a:rPr lang="en-US" b="1" i="1"/>
              <a:t>Each assessment’s TAM lists and defines the materials </a:t>
            </a:r>
            <a:br>
              <a:rPr lang="en-US" b="1" i="1"/>
            </a:br>
            <a:r>
              <a:rPr lang="en-US" b="1" i="1"/>
              <a:t>required, permitted, or prohibited during testing.</a:t>
            </a:r>
          </a:p>
          <a:p>
            <a:pPr>
              <a:lnSpc>
                <a:spcPct val="120000"/>
              </a:lnSpc>
            </a:pPr>
            <a:r>
              <a:rPr lang="en-US"/>
              <a:t>Before and during testing, all materials relating to the subject area being tested must be covered or removed from the testing space. See test-specific TAMs for details.</a:t>
            </a:r>
            <a:endParaRPr lang="en-US">
              <a:cs typeface="Calibri"/>
            </a:endParaRPr>
          </a:p>
          <a:p>
            <a:pPr>
              <a:lnSpc>
                <a:spcPct val="120000"/>
              </a:lnSpc>
            </a:pPr>
            <a:r>
              <a:rPr lang="en-US"/>
              <a:t>Note that the following materials are always prohibited for use by students during testing:</a:t>
            </a:r>
            <a:endParaRPr lang="en-US">
              <a:cs typeface="Calibri"/>
            </a:endParaRPr>
          </a:p>
          <a:p>
            <a:pPr lvl="1">
              <a:lnSpc>
                <a:spcPct val="120000"/>
              </a:lnSpc>
            </a:pPr>
            <a:r>
              <a:rPr lang="en-US"/>
              <a:t>Cell phones </a:t>
            </a:r>
          </a:p>
          <a:p>
            <a:pPr lvl="1">
              <a:lnSpc>
                <a:spcPct val="120000"/>
              </a:lnSpc>
            </a:pPr>
            <a:r>
              <a:rPr lang="en-US"/>
              <a:t>Electronic devices (other than the device used for computer-based testing or an accommodation) that access the Internet </a:t>
            </a:r>
            <a:endParaRPr lang="en-US">
              <a:cs typeface="Calibri"/>
            </a:endParaRPr>
          </a:p>
          <a:p>
            <a:pPr lvl="1">
              <a:lnSpc>
                <a:spcPct val="120000"/>
              </a:lnSpc>
            </a:pPr>
            <a:r>
              <a:rPr lang="en-US"/>
              <a:t>Devices that can take photographs</a:t>
            </a:r>
            <a:endParaRPr lang="en-US">
              <a:cs typeface="Calibri"/>
            </a:endParaRPr>
          </a:p>
          <a:p>
            <a:pPr lvl="1">
              <a:lnSpc>
                <a:spcPct val="120000"/>
              </a:lnSpc>
            </a:pPr>
            <a:r>
              <a:rPr lang="en-US"/>
              <a:t>Dictionaries* or thesauruses that contain pictures and/or definitions</a:t>
            </a:r>
            <a:endParaRPr lang="en-US">
              <a:cs typeface="Calibri"/>
            </a:endParaRPr>
          </a:p>
          <a:p>
            <a:pPr lvl="1">
              <a:lnSpc>
                <a:spcPct val="120000"/>
              </a:lnSpc>
            </a:pPr>
            <a:r>
              <a:rPr lang="en-US"/>
              <a:t>Any reference sheets or graphic organizers, other than those that are approved (listed in the TAM or on the accommodations web page) for use as accommodations.</a:t>
            </a:r>
            <a:endParaRPr lang="en-US">
              <a:cs typeface="Calibri"/>
            </a:endParaRPr>
          </a:p>
          <a:p>
            <a:pPr>
              <a:lnSpc>
                <a:spcPct val="120000"/>
              </a:lnSpc>
            </a:pPr>
            <a:r>
              <a:rPr lang="en-US"/>
              <a:t>Use of prohibited materials during testing is considered a testing irregularity, and may result in invalidation of scores.</a:t>
            </a:r>
            <a:endParaRPr lang="en-US">
              <a:cs typeface="Calibri"/>
            </a:endParaRPr>
          </a:p>
        </p:txBody>
      </p:sp>
      <p:sp>
        <p:nvSpPr>
          <p:cNvPr id="4" name="TextBox 3">
            <a:extLst>
              <a:ext uri="{FF2B5EF4-FFF2-40B4-BE49-F238E27FC236}">
                <a16:creationId xmlns:a16="http://schemas.microsoft.com/office/drawing/2014/main" id="{4CF8F0A4-E703-4267-9999-71EA22382AEB}"/>
              </a:ext>
            </a:extLst>
          </p:cNvPr>
          <p:cNvSpPr txBox="1"/>
          <p:nvPr/>
        </p:nvSpPr>
        <p:spPr>
          <a:xfrm>
            <a:off x="1137139" y="6201508"/>
            <a:ext cx="9120553" cy="338554"/>
          </a:xfrm>
          <a:prstGeom prst="rect">
            <a:avLst/>
          </a:prstGeom>
          <a:noFill/>
        </p:spPr>
        <p:txBody>
          <a:bodyPr wrap="square" rtlCol="0">
            <a:spAutoFit/>
          </a:bodyPr>
          <a:lstStyle/>
          <a:p>
            <a:r>
              <a:rPr lang="en-US" sz="1600"/>
              <a:t>*Word-to-word dictionaries for Els are allowable as an accommodation except on ACCESS tests.</a:t>
            </a:r>
          </a:p>
        </p:txBody>
      </p:sp>
      <p:sp>
        <p:nvSpPr>
          <p:cNvPr id="6" name="Slide Number Placeholder 5"/>
          <p:cNvSpPr>
            <a:spLocks noGrp="1"/>
          </p:cNvSpPr>
          <p:nvPr>
            <p:ph type="sldNum" sz="quarter" idx="12"/>
          </p:nvPr>
        </p:nvSpPr>
        <p:spPr/>
        <p:txBody>
          <a:bodyPr/>
          <a:lstStyle/>
          <a:p>
            <a:fld id="{E3A0F8C9-0536-44E3-92CA-2798A712B5A8}" type="slidenum">
              <a:rPr lang="en-US" smtClean="0"/>
              <a:t>15</a:t>
            </a:fld>
            <a:endParaRPr lang="en-US"/>
          </a:p>
        </p:txBody>
      </p:sp>
    </p:spTree>
    <p:extLst>
      <p:ext uri="{BB962C8B-B14F-4D97-AF65-F5344CB8AC3E}">
        <p14:creationId xmlns:p14="http://schemas.microsoft.com/office/powerpoint/2010/main" val="27775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9"/>
            <a:ext cx="10515600" cy="704336"/>
          </a:xfrm>
        </p:spPr>
        <p:txBody>
          <a:bodyPr>
            <a:normAutofit/>
          </a:bodyPr>
          <a:lstStyle/>
          <a:p>
            <a:r>
              <a:rPr lang="en-US" sz="4000" b="1"/>
              <a:t>Examples of Test Irregularities</a:t>
            </a:r>
          </a:p>
        </p:txBody>
      </p:sp>
      <p:sp>
        <p:nvSpPr>
          <p:cNvPr id="3" name="Content Placeholder 2"/>
          <p:cNvSpPr>
            <a:spLocks noGrp="1"/>
          </p:cNvSpPr>
          <p:nvPr>
            <p:ph idx="1"/>
          </p:nvPr>
        </p:nvSpPr>
        <p:spPr>
          <a:xfrm>
            <a:off x="838200" y="929228"/>
            <a:ext cx="11086137" cy="5620264"/>
          </a:xfrm>
        </p:spPr>
        <p:txBody>
          <a:bodyPr vert="horz" lIns="91440" tIns="45720" rIns="91440" bIns="45720" rtlCol="0" anchor="t">
            <a:noAutofit/>
          </a:bodyPr>
          <a:lstStyle/>
          <a:p>
            <a:pPr marL="0" indent="0" algn="ctr">
              <a:lnSpc>
                <a:spcPct val="120000"/>
              </a:lnSpc>
              <a:buNone/>
            </a:pPr>
            <a:r>
              <a:rPr lang="en-US" sz="1600" b="1" i="1"/>
              <a:t>A test irregularity is any action that results in non-standard test administration. </a:t>
            </a:r>
            <a:br>
              <a:rPr lang="en-US" sz="1600" b="1" i="1"/>
            </a:br>
            <a:r>
              <a:rPr lang="en-US" sz="1600" b="1" i="1"/>
              <a:t>Test irregularities may result in invalidating scores.</a:t>
            </a:r>
          </a:p>
          <a:p>
            <a:pPr>
              <a:lnSpc>
                <a:spcPct val="120000"/>
              </a:lnSpc>
            </a:pPr>
            <a:r>
              <a:rPr lang="en-US" sz="1600"/>
              <a:t>allowing someone to administer the test who has not completed all test administration training;</a:t>
            </a:r>
          </a:p>
          <a:p>
            <a:pPr>
              <a:lnSpc>
                <a:spcPct val="120000"/>
              </a:lnSpc>
            </a:pPr>
            <a:r>
              <a:rPr lang="en-US" sz="1600"/>
              <a:t>coaching, erasing, altering, or interfering with students’ test responses in any way;</a:t>
            </a:r>
          </a:p>
          <a:p>
            <a:pPr>
              <a:lnSpc>
                <a:spcPct val="120000"/>
              </a:lnSpc>
            </a:pPr>
            <a:r>
              <a:rPr lang="en-US" sz="1600"/>
              <a:t>giving students access to test questions or prompts prior to testing; </a:t>
            </a:r>
          </a:p>
          <a:p>
            <a:pPr>
              <a:lnSpc>
                <a:spcPct val="120000"/>
              </a:lnSpc>
            </a:pPr>
            <a:r>
              <a:rPr lang="en-US" sz="1600"/>
              <a:t>questioning students about test content after the test; </a:t>
            </a:r>
          </a:p>
          <a:p>
            <a:pPr>
              <a:lnSpc>
                <a:spcPct val="120000"/>
              </a:lnSpc>
            </a:pPr>
            <a:r>
              <a:rPr lang="en-US" sz="1600"/>
              <a:t>copying, reproducing, or using any test materials in a way that is inconsistent with test administration or security policies; </a:t>
            </a:r>
          </a:p>
          <a:p>
            <a:pPr>
              <a:lnSpc>
                <a:spcPct val="120000"/>
              </a:lnSpc>
            </a:pPr>
            <a:r>
              <a:rPr lang="en-US" sz="1600"/>
              <a:t>making notes or otherwise retaining information about any test content that students see; this includes test items, reading passages, and science scenarios; </a:t>
            </a:r>
          </a:p>
          <a:p>
            <a:pPr>
              <a:lnSpc>
                <a:spcPct val="120000"/>
              </a:lnSpc>
            </a:pPr>
            <a:r>
              <a:rPr lang="en-US" sz="1600"/>
              <a:t>failing to follow security procedures for receiving and returning test materials as directed, or failing to account for all secure test materials before, during, and after testing; </a:t>
            </a:r>
          </a:p>
          <a:p>
            <a:pPr>
              <a:lnSpc>
                <a:spcPct val="120000"/>
              </a:lnSpc>
            </a:pPr>
            <a:r>
              <a:rPr lang="en-US" sz="1600"/>
              <a:t>failing to follow test administration directions or failing to read provided script, including not allowing students sufficient time; </a:t>
            </a:r>
          </a:p>
          <a:p>
            <a:pPr>
              <a:lnSpc>
                <a:spcPct val="120000"/>
              </a:lnSpc>
            </a:pPr>
            <a:r>
              <a:rPr lang="en-US" sz="1600"/>
              <a:t>failing to provide a documented accommodation or providing an accommodation not documented in the student’s IEP; and </a:t>
            </a:r>
          </a:p>
          <a:p>
            <a:pPr>
              <a:lnSpc>
                <a:spcPct val="120000"/>
              </a:lnSpc>
            </a:pPr>
            <a:r>
              <a:rPr lang="en-US" sz="1600"/>
              <a:t>failing to prohibit cell phone use during testing.</a:t>
            </a:r>
          </a:p>
        </p:txBody>
      </p:sp>
      <p:sp>
        <p:nvSpPr>
          <p:cNvPr id="5" name="Slide Number Placeholder 4"/>
          <p:cNvSpPr>
            <a:spLocks noGrp="1"/>
          </p:cNvSpPr>
          <p:nvPr>
            <p:ph type="sldNum" sz="quarter" idx="12"/>
          </p:nvPr>
        </p:nvSpPr>
        <p:spPr/>
        <p:txBody>
          <a:bodyPr/>
          <a:lstStyle/>
          <a:p>
            <a:fld id="{E3A0F8C9-0536-44E3-92CA-2798A712B5A8}" type="slidenum">
              <a:rPr lang="en-US" smtClean="0"/>
              <a:t>16</a:t>
            </a:fld>
            <a:endParaRPr lang="en-US"/>
          </a:p>
        </p:txBody>
      </p:sp>
    </p:spTree>
    <p:extLst>
      <p:ext uri="{BB962C8B-B14F-4D97-AF65-F5344CB8AC3E}">
        <p14:creationId xmlns:p14="http://schemas.microsoft.com/office/powerpoint/2010/main" val="294651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3"/>
            <a:ext cx="10515600" cy="810532"/>
          </a:xfrm>
        </p:spPr>
        <p:txBody>
          <a:bodyPr>
            <a:normAutofit fontScale="90000"/>
          </a:bodyPr>
          <a:lstStyle/>
          <a:p>
            <a:r>
              <a:rPr lang="en-US" sz="4000" b="1"/>
              <a:t>Process for Reporting Test Irregularities</a:t>
            </a:r>
            <a:br>
              <a:rPr lang="en-US" sz="4000" b="1"/>
            </a:br>
            <a:r>
              <a:rPr lang="en-US" sz="2000" i="1">
                <a:cs typeface="Calibri Light"/>
              </a:rPr>
              <a:t>Test Coordinator Handbook, page 15</a:t>
            </a:r>
          </a:p>
        </p:txBody>
      </p:sp>
      <p:sp>
        <p:nvSpPr>
          <p:cNvPr id="4" name="Content Placeholder 3"/>
          <p:cNvSpPr>
            <a:spLocks noGrp="1"/>
          </p:cNvSpPr>
          <p:nvPr>
            <p:ph idx="1"/>
          </p:nvPr>
        </p:nvSpPr>
        <p:spPr>
          <a:xfrm>
            <a:off x="838200" y="1188944"/>
            <a:ext cx="10585295" cy="4879347"/>
          </a:xfrm>
        </p:spPr>
        <p:txBody>
          <a:bodyPr>
            <a:normAutofit fontScale="92500" lnSpcReduction="20000"/>
          </a:bodyPr>
          <a:lstStyle/>
          <a:p>
            <a:pPr marL="0" indent="0">
              <a:lnSpc>
                <a:spcPct val="100000"/>
              </a:lnSpc>
              <a:buNone/>
            </a:pPr>
            <a:r>
              <a:rPr lang="en-US"/>
              <a:t>Follow these steps to report a test irregularity:</a:t>
            </a:r>
          </a:p>
          <a:p>
            <a:pPr marL="514350" indent="-514350">
              <a:lnSpc>
                <a:spcPct val="100000"/>
              </a:lnSpc>
              <a:buFont typeface="+mj-lt"/>
              <a:buAutoNum type="arabicPeriod"/>
            </a:pPr>
            <a:r>
              <a:rPr lang="en-US"/>
              <a:t>All test irregularities must be reported by the Test Administrator to the School Test Coordinator.</a:t>
            </a:r>
          </a:p>
          <a:p>
            <a:pPr marL="514350" indent="-514350">
              <a:lnSpc>
                <a:spcPct val="100000"/>
              </a:lnSpc>
              <a:buFont typeface="+mj-lt"/>
              <a:buAutoNum type="arabicPeriod"/>
            </a:pPr>
            <a:r>
              <a:rPr lang="en-US"/>
              <a:t>The School Test Coordinator must collect any information and/or documentation and inform the LEA or District Test Coordinator.</a:t>
            </a:r>
          </a:p>
          <a:p>
            <a:pPr marL="514350" indent="-514350">
              <a:lnSpc>
                <a:spcPct val="100000"/>
              </a:lnSpc>
              <a:buFont typeface="+mj-lt"/>
              <a:buAutoNum type="arabicPeriod"/>
            </a:pPr>
            <a:r>
              <a:rPr lang="en-US"/>
              <a:t>The LEA or District Test Coordinator must contact RIDE to discuss the incident and provide any documentation, as necessary.</a:t>
            </a:r>
          </a:p>
          <a:p>
            <a:pPr marL="514350" indent="-514350">
              <a:lnSpc>
                <a:spcPct val="100000"/>
              </a:lnSpc>
              <a:buFont typeface="+mj-lt"/>
              <a:buAutoNum type="arabicPeriod"/>
            </a:pPr>
            <a:r>
              <a:rPr lang="en-US"/>
              <a:t>The Office of Instruction, Assessment, and Curriculum will inform the LEA/district if it is required to submit a formal investigation report of the irregularity to RIDE by using the form in Appendix B of the</a:t>
            </a:r>
            <a:r>
              <a:rPr lang="en-US" i="1"/>
              <a:t> RISAP TC Handbook</a:t>
            </a:r>
            <a:r>
              <a:rPr lang="en-US"/>
              <a:t>. </a:t>
            </a:r>
          </a:p>
          <a:p>
            <a:pPr marL="0" indent="0">
              <a:lnSpc>
                <a:spcPct val="100000"/>
              </a:lnSpc>
              <a:buNone/>
            </a:pPr>
            <a:r>
              <a:rPr lang="en-US"/>
              <a:t>* For </a:t>
            </a:r>
            <a:r>
              <a:rPr lang="en-US" b="1"/>
              <a:t>PSAT 10 and SAT</a:t>
            </a:r>
            <a:r>
              <a:rPr lang="en-US"/>
              <a:t>, the procedures in the Test Coordinator Manuals for reporting irregularities must also be followed.</a:t>
            </a:r>
          </a:p>
        </p:txBody>
      </p:sp>
      <p:sp>
        <p:nvSpPr>
          <p:cNvPr id="5" name="Slide Number Placeholder 4"/>
          <p:cNvSpPr>
            <a:spLocks noGrp="1"/>
          </p:cNvSpPr>
          <p:nvPr>
            <p:ph type="sldNum" sz="quarter" idx="12"/>
          </p:nvPr>
        </p:nvSpPr>
        <p:spPr/>
        <p:txBody>
          <a:bodyPr/>
          <a:lstStyle/>
          <a:p>
            <a:fld id="{E3A0F8C9-0536-44E3-92CA-2798A712B5A8}" type="slidenum">
              <a:rPr lang="en-US" smtClean="0"/>
              <a:t>17</a:t>
            </a:fld>
            <a:endParaRPr lang="en-US"/>
          </a:p>
        </p:txBody>
      </p:sp>
      <p:sp>
        <p:nvSpPr>
          <p:cNvPr id="8" name="TextBox 7"/>
          <p:cNvSpPr txBox="1"/>
          <p:nvPr/>
        </p:nvSpPr>
        <p:spPr>
          <a:xfrm>
            <a:off x="1325088" y="6264140"/>
            <a:ext cx="5918860" cy="338554"/>
          </a:xfrm>
          <a:prstGeom prst="rect">
            <a:avLst/>
          </a:prstGeom>
          <a:noFill/>
        </p:spPr>
        <p:txBody>
          <a:bodyPr wrap="square" rtlCol="0">
            <a:spAutoFit/>
          </a:bodyPr>
          <a:lstStyle/>
          <a:p>
            <a:r>
              <a:rPr lang="en-US" sz="1600" i="1"/>
              <a:t>Download a Word version of the form at </a:t>
            </a:r>
            <a:r>
              <a:rPr lang="en-US" sz="1600" i="1">
                <a:hlinkClick r:id="rId4"/>
              </a:rPr>
              <a:t>www.ride.ri.gov/TC</a:t>
            </a:r>
            <a:r>
              <a:rPr lang="en-US" sz="1600" i="1"/>
              <a:t> </a:t>
            </a:r>
          </a:p>
        </p:txBody>
      </p:sp>
    </p:spTree>
    <p:extLst>
      <p:ext uri="{BB962C8B-B14F-4D97-AF65-F5344CB8AC3E}">
        <p14:creationId xmlns:p14="http://schemas.microsoft.com/office/powerpoint/2010/main" val="220851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9"/>
            <a:ext cx="10515600" cy="704336"/>
          </a:xfrm>
        </p:spPr>
        <p:txBody>
          <a:bodyPr>
            <a:normAutofit fontScale="90000"/>
          </a:bodyPr>
          <a:lstStyle/>
          <a:p>
            <a:r>
              <a:rPr lang="en-US" sz="3600" b="1"/>
              <a:t>Monitoring State Assessments</a:t>
            </a:r>
            <a:br>
              <a:rPr lang="en-US" sz="3600" b="1"/>
            </a:br>
            <a:r>
              <a:rPr lang="en-US" sz="2000" i="1"/>
              <a:t>RISAP Test Coordinator Handbook (Appendix D, page 49)</a:t>
            </a:r>
            <a:endParaRPr lang="en-US" sz="4000" b="1"/>
          </a:p>
        </p:txBody>
      </p:sp>
      <p:sp>
        <p:nvSpPr>
          <p:cNvPr id="3" name="Content Placeholder 2"/>
          <p:cNvSpPr>
            <a:spLocks noGrp="1"/>
          </p:cNvSpPr>
          <p:nvPr>
            <p:ph idx="1"/>
          </p:nvPr>
        </p:nvSpPr>
        <p:spPr>
          <a:xfrm>
            <a:off x="838199" y="1171574"/>
            <a:ext cx="11063289" cy="5057776"/>
          </a:xfrm>
        </p:spPr>
        <p:txBody>
          <a:bodyPr vert="horz" lIns="91440" tIns="45720" rIns="91440" bIns="45720" rtlCol="0" anchor="t">
            <a:normAutofit/>
          </a:bodyPr>
          <a:lstStyle/>
          <a:p>
            <a:pPr marL="0" indent="0">
              <a:lnSpc>
                <a:spcPct val="120000"/>
              </a:lnSpc>
              <a:buNone/>
            </a:pPr>
            <a:r>
              <a:rPr lang="en-US">
                <a:cs typeface="Calibri" panose="020F0502020204030204"/>
              </a:rPr>
              <a:t>Areas of Monitoring</a:t>
            </a:r>
          </a:p>
        </p:txBody>
      </p:sp>
      <p:sp>
        <p:nvSpPr>
          <p:cNvPr id="5" name="Slide Number Placeholder 4"/>
          <p:cNvSpPr>
            <a:spLocks noGrp="1"/>
          </p:cNvSpPr>
          <p:nvPr>
            <p:ph type="sldNum" sz="quarter" idx="12"/>
          </p:nvPr>
        </p:nvSpPr>
        <p:spPr/>
        <p:txBody>
          <a:bodyPr/>
          <a:lstStyle/>
          <a:p>
            <a:fld id="{E3A0F8C9-0536-44E3-92CA-2798A712B5A8}" type="slidenum">
              <a:rPr lang="en-US" smtClean="0"/>
              <a:t>18</a:t>
            </a:fld>
            <a:endParaRPr lang="en-US"/>
          </a:p>
        </p:txBody>
      </p:sp>
      <p:graphicFrame>
        <p:nvGraphicFramePr>
          <p:cNvPr id="4" name="Table 5">
            <a:extLst>
              <a:ext uri="{FF2B5EF4-FFF2-40B4-BE49-F238E27FC236}">
                <a16:creationId xmlns:a16="http://schemas.microsoft.com/office/drawing/2014/main" id="{A2B12460-B76C-4A38-ADBC-D2F7A60A1229}"/>
              </a:ext>
            </a:extLst>
          </p:cNvPr>
          <p:cNvGraphicFramePr>
            <a:graphicFrameLocks noGrp="1"/>
          </p:cNvGraphicFramePr>
          <p:nvPr>
            <p:extLst>
              <p:ext uri="{D42A27DB-BD31-4B8C-83A1-F6EECF244321}">
                <p14:modId xmlns:p14="http://schemas.microsoft.com/office/powerpoint/2010/main" val="3807548012"/>
              </p:ext>
            </p:extLst>
          </p:nvPr>
        </p:nvGraphicFramePr>
        <p:xfrm>
          <a:off x="1489585" y="1866420"/>
          <a:ext cx="9781600" cy="1822493"/>
        </p:xfrm>
        <a:graphic>
          <a:graphicData uri="http://schemas.openxmlformats.org/drawingml/2006/table">
            <a:tbl>
              <a:tblPr firstRow="1" bandRow="1">
                <a:tableStyleId>{5C22544A-7EE6-4342-B048-85BDC9FD1C3A}</a:tableStyleId>
              </a:tblPr>
              <a:tblGrid>
                <a:gridCol w="935563">
                  <a:extLst>
                    <a:ext uri="{9D8B030D-6E8A-4147-A177-3AD203B41FA5}">
                      <a16:colId xmlns:a16="http://schemas.microsoft.com/office/drawing/2014/main" val="2284955253"/>
                    </a:ext>
                  </a:extLst>
                </a:gridCol>
                <a:gridCol w="2345635">
                  <a:extLst>
                    <a:ext uri="{9D8B030D-6E8A-4147-A177-3AD203B41FA5}">
                      <a16:colId xmlns:a16="http://schemas.microsoft.com/office/drawing/2014/main" val="121035725"/>
                    </a:ext>
                  </a:extLst>
                </a:gridCol>
                <a:gridCol w="2027582">
                  <a:extLst>
                    <a:ext uri="{9D8B030D-6E8A-4147-A177-3AD203B41FA5}">
                      <a16:colId xmlns:a16="http://schemas.microsoft.com/office/drawing/2014/main" val="3655921486"/>
                    </a:ext>
                  </a:extLst>
                </a:gridCol>
                <a:gridCol w="2186609">
                  <a:extLst>
                    <a:ext uri="{9D8B030D-6E8A-4147-A177-3AD203B41FA5}">
                      <a16:colId xmlns:a16="http://schemas.microsoft.com/office/drawing/2014/main" val="238433747"/>
                    </a:ext>
                  </a:extLst>
                </a:gridCol>
                <a:gridCol w="2286211">
                  <a:extLst>
                    <a:ext uri="{9D8B030D-6E8A-4147-A177-3AD203B41FA5}">
                      <a16:colId xmlns:a16="http://schemas.microsoft.com/office/drawing/2014/main" val="1040071559"/>
                    </a:ext>
                  </a:extLst>
                </a:gridCol>
              </a:tblGrid>
              <a:tr h="665024">
                <a:tc>
                  <a:txBody>
                    <a:bodyPr/>
                    <a:lstStyle/>
                    <a:p>
                      <a:endParaRPr lang="en-US"/>
                    </a:p>
                  </a:txBody>
                  <a:tcPr/>
                </a:tc>
                <a:tc>
                  <a:txBody>
                    <a:bodyPr/>
                    <a:lstStyle/>
                    <a:p>
                      <a:r>
                        <a:rPr lang="en-US"/>
                        <a:t>Test Administrator Training</a:t>
                      </a:r>
                    </a:p>
                  </a:txBody>
                  <a:tcPr/>
                </a:tc>
                <a:tc>
                  <a:txBody>
                    <a:bodyPr/>
                    <a:lstStyle/>
                    <a:p>
                      <a:r>
                        <a:rPr lang="en-US"/>
                        <a:t>Assessment Completion</a:t>
                      </a:r>
                    </a:p>
                  </a:txBody>
                  <a:tcPr/>
                </a:tc>
                <a:tc>
                  <a:txBody>
                    <a:bodyPr/>
                    <a:lstStyle/>
                    <a:p>
                      <a:r>
                        <a:rPr lang="en-US"/>
                        <a:t>In-Person Observations</a:t>
                      </a:r>
                    </a:p>
                  </a:txBody>
                  <a:tcPr/>
                </a:tc>
                <a:tc>
                  <a:txBody>
                    <a:bodyPr/>
                    <a:lstStyle/>
                    <a:p>
                      <a:r>
                        <a:rPr lang="en-US"/>
                        <a:t>Accommodations Assignment</a:t>
                      </a:r>
                    </a:p>
                  </a:txBody>
                  <a:tcPr/>
                </a:tc>
                <a:extLst>
                  <a:ext uri="{0D108BD9-81ED-4DB2-BD59-A6C34878D82A}">
                    <a16:rowId xmlns:a16="http://schemas.microsoft.com/office/drawing/2014/main" val="3495276481"/>
                  </a:ext>
                </a:extLst>
              </a:tr>
              <a:tr h="385823">
                <a:tc>
                  <a:txBody>
                    <a:bodyPr/>
                    <a:lstStyle/>
                    <a:p>
                      <a:r>
                        <a:rPr lang="en-US"/>
                        <a:t>LEAs</a:t>
                      </a:r>
                    </a:p>
                  </a:txBody>
                  <a:tcPr/>
                </a:tc>
                <a:tc>
                  <a:txBody>
                    <a:bodyPr/>
                    <a:lstStyle/>
                    <a:p>
                      <a:pPr algn="ct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extLst>
                  <a:ext uri="{0D108BD9-81ED-4DB2-BD59-A6C34878D82A}">
                    <a16:rowId xmlns:a16="http://schemas.microsoft.com/office/drawing/2014/main" val="3121037534"/>
                  </a:ext>
                </a:extLst>
              </a:tr>
              <a:tr h="385823">
                <a:tc>
                  <a:txBody>
                    <a:bodyPr/>
                    <a:lstStyle/>
                    <a:p>
                      <a:r>
                        <a:rPr lang="en-US"/>
                        <a:t>Schools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extLst>
                  <a:ext uri="{0D108BD9-81ED-4DB2-BD59-A6C34878D82A}">
                    <a16:rowId xmlns:a16="http://schemas.microsoft.com/office/drawing/2014/main" val="929307613"/>
                  </a:ext>
                </a:extLst>
              </a:tr>
              <a:tr h="385823">
                <a:tc>
                  <a:txBody>
                    <a:bodyPr/>
                    <a:lstStyle/>
                    <a:p>
                      <a:r>
                        <a:rPr lang="en-US"/>
                        <a:t>RIDE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a:t>
                      </a:r>
                    </a:p>
                  </a:txBody>
                  <a:tcPr/>
                </a:tc>
                <a:extLst>
                  <a:ext uri="{0D108BD9-81ED-4DB2-BD59-A6C34878D82A}">
                    <a16:rowId xmlns:a16="http://schemas.microsoft.com/office/drawing/2014/main" val="4035132852"/>
                  </a:ext>
                </a:extLst>
              </a:tr>
            </a:tbl>
          </a:graphicData>
        </a:graphic>
      </p:graphicFrame>
      <p:sp>
        <p:nvSpPr>
          <p:cNvPr id="6" name="TextBox 5">
            <a:extLst>
              <a:ext uri="{FF2B5EF4-FFF2-40B4-BE49-F238E27FC236}">
                <a16:creationId xmlns:a16="http://schemas.microsoft.com/office/drawing/2014/main" id="{0A4E51C0-FEF2-41FD-9795-C64C70855164}"/>
              </a:ext>
            </a:extLst>
          </p:cNvPr>
          <p:cNvSpPr txBox="1"/>
          <p:nvPr/>
        </p:nvSpPr>
        <p:spPr>
          <a:xfrm>
            <a:off x="1489585" y="4312800"/>
            <a:ext cx="9781600" cy="1477328"/>
          </a:xfrm>
          <a:prstGeom prst="rect">
            <a:avLst/>
          </a:prstGeom>
          <a:noFill/>
        </p:spPr>
        <p:txBody>
          <a:bodyPr wrap="square" lIns="91440" tIns="45720" rIns="91440" bIns="45720" rtlCol="0" anchor="t">
            <a:spAutoFit/>
          </a:bodyPr>
          <a:lstStyle/>
          <a:p>
            <a:r>
              <a:rPr lang="en-US"/>
              <a:t>Each state assessment has reports that can be run at the school, LEA, and state level that will be used to monitor Test Administrator training, test completion, and accommodation assignments. We expect that LEA and school administrators will conduct a reasonable number of in-person observations of all state assessments </a:t>
            </a:r>
            <a:r>
              <a:rPr lang="en-US" i="1"/>
              <a:t>(see the Walkthrough Checklist in Appendix D of the RISAP Test Coordinator Handbook)</a:t>
            </a:r>
            <a:r>
              <a:rPr lang="en-US"/>
              <a:t>.</a:t>
            </a:r>
            <a:endParaRPr lang="en-US">
              <a:cs typeface="Calibri"/>
            </a:endParaRPr>
          </a:p>
        </p:txBody>
      </p:sp>
    </p:spTree>
    <p:extLst>
      <p:ext uri="{BB962C8B-B14F-4D97-AF65-F5344CB8AC3E}">
        <p14:creationId xmlns:p14="http://schemas.microsoft.com/office/powerpoint/2010/main" val="154296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9"/>
            <a:ext cx="10515600" cy="704336"/>
          </a:xfrm>
        </p:spPr>
        <p:txBody>
          <a:bodyPr>
            <a:normAutofit fontScale="90000"/>
          </a:bodyPr>
          <a:lstStyle/>
          <a:p>
            <a:r>
              <a:rPr lang="en-US" sz="3600" b="1"/>
              <a:t>Monitoring Visits</a:t>
            </a:r>
            <a:br>
              <a:rPr lang="en-US" sz="3600" b="1"/>
            </a:br>
            <a:r>
              <a:rPr lang="en-US" sz="2000" i="1"/>
              <a:t>RISAP Test Coordinator Handbook (Appendix D, page 49)</a:t>
            </a:r>
            <a:endParaRPr lang="en-US" sz="4000" b="1"/>
          </a:p>
        </p:txBody>
      </p:sp>
      <p:sp>
        <p:nvSpPr>
          <p:cNvPr id="3" name="Content Placeholder 2"/>
          <p:cNvSpPr>
            <a:spLocks noGrp="1"/>
          </p:cNvSpPr>
          <p:nvPr>
            <p:ph idx="1"/>
          </p:nvPr>
        </p:nvSpPr>
        <p:spPr>
          <a:xfrm>
            <a:off x="838199" y="1171574"/>
            <a:ext cx="11063289" cy="5057776"/>
          </a:xfrm>
        </p:spPr>
        <p:txBody>
          <a:bodyPr vert="horz" lIns="91440" tIns="45720" rIns="91440" bIns="45720" rtlCol="0" anchor="t">
            <a:normAutofit fontScale="85000" lnSpcReduction="10000"/>
          </a:bodyPr>
          <a:lstStyle/>
          <a:p>
            <a:pPr marL="0" indent="0" algn="ctr">
              <a:lnSpc>
                <a:spcPct val="120000"/>
              </a:lnSpc>
              <a:buNone/>
            </a:pPr>
            <a:r>
              <a:rPr lang="en-US" sz="2600" b="1" i="1"/>
              <a:t>Federal law requires RIDE to conduct monitoring of all state assessments.</a:t>
            </a:r>
            <a:endParaRPr lang="en-US" sz="2600"/>
          </a:p>
          <a:p>
            <a:pPr marL="0" indent="0" algn="ctr">
              <a:lnSpc>
                <a:spcPct val="120000"/>
              </a:lnSpc>
              <a:buNone/>
            </a:pPr>
            <a:endParaRPr lang="en-US" sz="1600" b="1" i="1"/>
          </a:p>
          <a:p>
            <a:pPr marL="285750" indent="-285750">
              <a:lnSpc>
                <a:spcPct val="120000"/>
              </a:lnSpc>
            </a:pPr>
            <a:r>
              <a:rPr lang="en-US"/>
              <a:t>RIDE schedules state assessment visits to schools to ensure procedures are followed and to obtain feedback for improvement of test protocols, procedures, and policies.</a:t>
            </a:r>
            <a:endParaRPr lang="en-US">
              <a:cs typeface="Calibri"/>
            </a:endParaRPr>
          </a:p>
          <a:p>
            <a:pPr marL="285750" indent="-285750">
              <a:lnSpc>
                <a:spcPct val="120000"/>
              </a:lnSpc>
            </a:pPr>
            <a:r>
              <a:rPr lang="en-US"/>
              <a:t>Schools are selected for visits based upon various criteria. </a:t>
            </a:r>
          </a:p>
          <a:p>
            <a:pPr marL="285750" indent="-285750">
              <a:lnSpc>
                <a:spcPct val="120000"/>
              </a:lnSpc>
            </a:pPr>
            <a:r>
              <a:rPr lang="en-US"/>
              <a:t>Observers may enter your classroom to view the assessment taking place.</a:t>
            </a:r>
            <a:endParaRPr lang="en-US">
              <a:cs typeface="Calibri"/>
            </a:endParaRPr>
          </a:p>
          <a:p>
            <a:pPr marL="788670" lvl="1" indent="-285750">
              <a:lnSpc>
                <a:spcPct val="120000"/>
              </a:lnSpc>
            </a:pPr>
            <a:r>
              <a:rPr lang="en-US"/>
              <a:t>Test administrators should continue to administer the state assessment according to protocol. </a:t>
            </a:r>
            <a:endParaRPr lang="en-US">
              <a:cs typeface="Calibri"/>
            </a:endParaRPr>
          </a:p>
          <a:p>
            <a:pPr marL="788670" lvl="1" indent="-285750">
              <a:lnSpc>
                <a:spcPct val="120000"/>
              </a:lnSpc>
            </a:pPr>
            <a:r>
              <a:rPr lang="en-US"/>
              <a:t>Observers will minimize disruptions to students by entering and exiting classrooms as quietly as possible. </a:t>
            </a:r>
            <a:endParaRPr lang="en-US">
              <a:cs typeface="Calibri"/>
            </a:endParaRPr>
          </a:p>
          <a:p>
            <a:pPr marL="788670" lvl="1" indent="-285750">
              <a:lnSpc>
                <a:spcPct val="120000"/>
              </a:lnSpc>
            </a:pPr>
            <a:r>
              <a:rPr lang="en-US"/>
              <a:t>During the visit, observers may speak to you quietly, or they may simply enter, observe, then exit your classroom.</a:t>
            </a:r>
            <a:endParaRPr lang="en-US">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19</a:t>
            </a:fld>
            <a:endParaRPr lang="en-US"/>
          </a:p>
        </p:txBody>
      </p:sp>
    </p:spTree>
    <p:extLst>
      <p:ext uri="{BB962C8B-B14F-4D97-AF65-F5344CB8AC3E}">
        <p14:creationId xmlns:p14="http://schemas.microsoft.com/office/powerpoint/2010/main" val="293929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769"/>
          </a:xfrm>
        </p:spPr>
        <p:txBody>
          <a:bodyPr>
            <a:normAutofit/>
          </a:bodyPr>
          <a:lstStyle/>
          <a:p>
            <a:r>
              <a:rPr lang="en-US" sz="4000" b="1"/>
              <a:t>Agenda</a:t>
            </a:r>
          </a:p>
        </p:txBody>
      </p:sp>
      <p:sp>
        <p:nvSpPr>
          <p:cNvPr id="3" name="Content Placeholder 2"/>
          <p:cNvSpPr>
            <a:spLocks noGrp="1"/>
          </p:cNvSpPr>
          <p:nvPr>
            <p:ph idx="1"/>
          </p:nvPr>
        </p:nvSpPr>
        <p:spPr>
          <a:xfrm>
            <a:off x="838200" y="1145894"/>
            <a:ext cx="10515600" cy="5477328"/>
          </a:xfrm>
        </p:spPr>
        <p:txBody>
          <a:bodyPr vert="horz" lIns="91440" tIns="45720" rIns="91440" bIns="45720" rtlCol="0" anchor="t">
            <a:normAutofit fontScale="92500" lnSpcReduction="10000"/>
          </a:bodyPr>
          <a:lstStyle/>
          <a:p>
            <a:r>
              <a:rPr lang="en-US">
                <a:cs typeface="Calibri"/>
              </a:rPr>
              <a:t>Housekeeping</a:t>
            </a:r>
            <a:endParaRPr lang="en-US"/>
          </a:p>
          <a:p>
            <a:r>
              <a:rPr lang="en-US"/>
              <a:t>Overview of the RI State Assessment Program</a:t>
            </a:r>
            <a:endParaRPr lang="en-US">
              <a:cs typeface="Calibri"/>
            </a:endParaRPr>
          </a:p>
          <a:p>
            <a:r>
              <a:rPr lang="en-US"/>
              <a:t>Roles and Responsibilities</a:t>
            </a:r>
            <a:endParaRPr lang="en-US">
              <a:cs typeface="Calibri"/>
            </a:endParaRPr>
          </a:p>
          <a:p>
            <a:r>
              <a:rPr lang="en-US"/>
              <a:t>Test Security</a:t>
            </a:r>
            <a:endParaRPr lang="en-US">
              <a:cs typeface="Calibri"/>
            </a:endParaRPr>
          </a:p>
          <a:p>
            <a:r>
              <a:rPr lang="en-US">
                <a:cs typeface="Calibri"/>
              </a:rPr>
              <a:t>How to keep student information secure</a:t>
            </a:r>
          </a:p>
          <a:p>
            <a:r>
              <a:rPr lang="en-US">
                <a:cs typeface="Calibri"/>
              </a:rPr>
              <a:t>Contingency Planning for Technology Issues</a:t>
            </a:r>
          </a:p>
          <a:p>
            <a:pPr lvl="1"/>
            <a:r>
              <a:rPr lang="en-US">
                <a:cs typeface="Calibri"/>
              </a:rPr>
              <a:t>When to call technology coordinator/LEA; help desk; RIDE</a:t>
            </a:r>
          </a:p>
          <a:p>
            <a:r>
              <a:rPr lang="en-US"/>
              <a:t>Student Participation in RI State Assessments</a:t>
            </a:r>
            <a:endParaRPr lang="en-US">
              <a:cs typeface="Calibri"/>
            </a:endParaRPr>
          </a:p>
          <a:p>
            <a:r>
              <a:rPr lang="en-US"/>
              <a:t>Accommodations and Accessibility Features</a:t>
            </a:r>
            <a:endParaRPr lang="en-US">
              <a:cs typeface="Calibri"/>
            </a:endParaRPr>
          </a:p>
          <a:p>
            <a:r>
              <a:rPr lang="en-US"/>
              <a:t>Assessment Schedules</a:t>
            </a:r>
            <a:endParaRPr lang="en-US">
              <a:cs typeface="Calibri"/>
            </a:endParaRPr>
          </a:p>
          <a:p>
            <a:r>
              <a:rPr lang="en-US"/>
              <a:t>Closing</a:t>
            </a:r>
            <a:endParaRPr lang="en-US">
              <a:cs typeface="Calibri"/>
            </a:endParaRPr>
          </a:p>
          <a:p>
            <a:r>
              <a:rPr lang="en-US">
                <a:cs typeface="Calibri"/>
              </a:rPr>
              <a:t>Questions</a:t>
            </a:r>
          </a:p>
        </p:txBody>
      </p:sp>
      <p:sp>
        <p:nvSpPr>
          <p:cNvPr id="5" name="Slide Number Placeholder 4"/>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130144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cs typeface="Calibri"/>
              </a:rPr>
              <a:t>How to Keep Student Information Secure</a:t>
            </a:r>
          </a:p>
        </p:txBody>
      </p:sp>
      <p:sp>
        <p:nvSpPr>
          <p:cNvPr id="3" name="Conten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20</a:t>
            </a:fld>
            <a:endParaRPr lang="en-US"/>
          </a:p>
        </p:txBody>
      </p:sp>
    </p:spTree>
    <p:extLst>
      <p:ext uri="{BB962C8B-B14F-4D97-AF65-F5344CB8AC3E}">
        <p14:creationId xmlns:p14="http://schemas.microsoft.com/office/powerpoint/2010/main" val="145026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F4F8-F88D-936D-38D3-FC90226B7413}"/>
              </a:ext>
            </a:extLst>
          </p:cNvPr>
          <p:cNvSpPr>
            <a:spLocks noGrp="1"/>
          </p:cNvSpPr>
          <p:nvPr>
            <p:ph type="title"/>
          </p:nvPr>
        </p:nvSpPr>
        <p:spPr/>
        <p:txBody>
          <a:bodyPr>
            <a:normAutofit/>
          </a:bodyPr>
          <a:lstStyle/>
          <a:p>
            <a:r>
              <a:rPr lang="en-US" sz="3600"/>
              <a:t>Keeping student information secure</a:t>
            </a:r>
            <a:br>
              <a:rPr lang="en-US" sz="3600"/>
            </a:br>
            <a:r>
              <a:rPr lang="en-US" sz="2200" i="1"/>
              <a:t>RISAP Test Coordinator Handbook (page 5)</a:t>
            </a:r>
            <a:endParaRPr lang="en-US" sz="2200"/>
          </a:p>
        </p:txBody>
      </p:sp>
      <p:sp>
        <p:nvSpPr>
          <p:cNvPr id="3" name="Content Placeholder 2">
            <a:extLst>
              <a:ext uri="{FF2B5EF4-FFF2-40B4-BE49-F238E27FC236}">
                <a16:creationId xmlns:a16="http://schemas.microsoft.com/office/drawing/2014/main" id="{134D2113-2753-66CC-EAA6-EA0C85376114}"/>
              </a:ext>
            </a:extLst>
          </p:cNvPr>
          <p:cNvSpPr>
            <a:spLocks noGrp="1"/>
          </p:cNvSpPr>
          <p:nvPr>
            <p:ph idx="1"/>
          </p:nvPr>
        </p:nvSpPr>
        <p:spPr>
          <a:xfrm>
            <a:off x="838200" y="1587500"/>
            <a:ext cx="10515600" cy="4603750"/>
          </a:xfrm>
        </p:spPr>
        <p:txBody>
          <a:bodyPr>
            <a:normAutofit fontScale="92500" lnSpcReduction="10000"/>
          </a:bodyPr>
          <a:lstStyle/>
          <a:p>
            <a:pPr>
              <a:lnSpc>
                <a:spcPct val="120000"/>
              </a:lnSpc>
              <a:spcBef>
                <a:spcPts val="300"/>
              </a:spcBef>
              <a:spcAft>
                <a:spcPts val="300"/>
              </a:spcAft>
            </a:pPr>
            <a:r>
              <a:rPr lang="en-US" sz="2000"/>
              <a:t>Complete the required training. This will ensure that everyone knows what a test irregularity is and will help keep student information secure during testing. </a:t>
            </a:r>
          </a:p>
          <a:p>
            <a:pPr>
              <a:lnSpc>
                <a:spcPct val="120000"/>
              </a:lnSpc>
              <a:spcBef>
                <a:spcPts val="300"/>
              </a:spcBef>
              <a:spcAft>
                <a:spcPts val="300"/>
              </a:spcAft>
            </a:pPr>
            <a:r>
              <a:rPr lang="en-US" sz="2000"/>
              <a:t>If you need help with a specific student and need to explain the situation to either a help desk or RIDE staff, </a:t>
            </a:r>
            <a:r>
              <a:rPr lang="en-US" sz="2000" i="1"/>
              <a:t>you must protect the student’s information. </a:t>
            </a:r>
          </a:p>
          <a:p>
            <a:pPr lvl="1">
              <a:lnSpc>
                <a:spcPct val="120000"/>
              </a:lnSpc>
              <a:spcBef>
                <a:spcPts val="300"/>
              </a:spcBef>
              <a:spcAft>
                <a:spcPts val="300"/>
              </a:spcAft>
            </a:pPr>
            <a:r>
              <a:rPr lang="en-US" sz="1600"/>
              <a:t>If you must email, remember that full student names and screenshots of the issue </a:t>
            </a:r>
            <a:r>
              <a:rPr lang="en-US" sz="1600" b="1">
                <a:solidFill>
                  <a:schemeClr val="accent2"/>
                </a:solidFill>
              </a:rPr>
              <a:t>may not </a:t>
            </a:r>
            <a:r>
              <a:rPr lang="en-US" sz="1600"/>
              <a:t>be included in the email.</a:t>
            </a:r>
          </a:p>
          <a:p>
            <a:pPr lvl="1">
              <a:lnSpc>
                <a:spcPct val="120000"/>
              </a:lnSpc>
              <a:spcBef>
                <a:spcPts val="300"/>
              </a:spcBef>
              <a:spcAft>
                <a:spcPts val="300"/>
              </a:spcAft>
            </a:pPr>
            <a:r>
              <a:rPr lang="en-US" sz="1600"/>
              <a:t>You can include: </a:t>
            </a:r>
          </a:p>
          <a:p>
            <a:pPr lvl="2">
              <a:lnSpc>
                <a:spcPct val="120000"/>
              </a:lnSpc>
              <a:spcBef>
                <a:spcPts val="300"/>
              </a:spcBef>
              <a:spcAft>
                <a:spcPts val="300"/>
              </a:spcAft>
            </a:pPr>
            <a:r>
              <a:rPr lang="en-US" sz="1400"/>
              <a:t>SASID (the state-assigned student ID); </a:t>
            </a:r>
          </a:p>
          <a:p>
            <a:pPr lvl="2">
              <a:lnSpc>
                <a:spcPct val="120000"/>
              </a:lnSpc>
              <a:spcBef>
                <a:spcPts val="300"/>
              </a:spcBef>
              <a:spcAft>
                <a:spcPts val="300"/>
              </a:spcAft>
            </a:pPr>
            <a:r>
              <a:rPr lang="en-US" sz="1400"/>
              <a:t>the student’s initials (NOT their full name); </a:t>
            </a:r>
          </a:p>
          <a:p>
            <a:pPr lvl="2">
              <a:lnSpc>
                <a:spcPct val="120000"/>
              </a:lnSpc>
              <a:spcBef>
                <a:spcPts val="300"/>
              </a:spcBef>
              <a:spcAft>
                <a:spcPts val="300"/>
              </a:spcAft>
            </a:pPr>
            <a:r>
              <a:rPr lang="en-US" sz="1400"/>
              <a:t>grade level</a:t>
            </a:r>
          </a:p>
          <a:p>
            <a:pPr lvl="2">
              <a:lnSpc>
                <a:spcPct val="120000"/>
              </a:lnSpc>
              <a:spcBef>
                <a:spcPts val="300"/>
              </a:spcBef>
              <a:spcAft>
                <a:spcPts val="300"/>
              </a:spcAft>
            </a:pPr>
            <a:r>
              <a:rPr lang="en-US" sz="1400"/>
              <a:t>The name of the test the student is taking (RICAS ELA, for example)</a:t>
            </a:r>
          </a:p>
          <a:p>
            <a:pPr lvl="2">
              <a:lnSpc>
                <a:spcPct val="120000"/>
              </a:lnSpc>
              <a:spcBef>
                <a:spcPts val="300"/>
              </a:spcBef>
              <a:spcAft>
                <a:spcPts val="300"/>
              </a:spcAft>
            </a:pPr>
            <a:r>
              <a:rPr lang="en-US" sz="1400"/>
              <a:t>School and district names</a:t>
            </a:r>
          </a:p>
          <a:p>
            <a:pPr lvl="2">
              <a:lnSpc>
                <a:spcPct val="120000"/>
              </a:lnSpc>
              <a:spcBef>
                <a:spcPts val="300"/>
              </a:spcBef>
              <a:spcAft>
                <a:spcPts val="300"/>
              </a:spcAft>
            </a:pPr>
            <a:r>
              <a:rPr lang="en-US" sz="1400"/>
              <a:t>Description of the issue you are having.</a:t>
            </a:r>
          </a:p>
          <a:p>
            <a:pPr lvl="1">
              <a:lnSpc>
                <a:spcPct val="120000"/>
              </a:lnSpc>
              <a:spcBef>
                <a:spcPts val="300"/>
              </a:spcBef>
              <a:spcAft>
                <a:spcPts val="300"/>
              </a:spcAft>
            </a:pPr>
            <a:r>
              <a:rPr lang="en-US" sz="1600"/>
              <a:t>If you need to send any personally identifiable information to RIDE, please reach out to RIDE staff first to determine how that information can be sent. </a:t>
            </a:r>
          </a:p>
          <a:p>
            <a:endParaRPr lang="en-US" sz="1600"/>
          </a:p>
        </p:txBody>
      </p:sp>
      <p:sp>
        <p:nvSpPr>
          <p:cNvPr id="4" name="Slide Number Placeholder 3">
            <a:extLst>
              <a:ext uri="{FF2B5EF4-FFF2-40B4-BE49-F238E27FC236}">
                <a16:creationId xmlns:a16="http://schemas.microsoft.com/office/drawing/2014/main" id="{A98A8C06-146B-4870-9A46-4C4B45C7DC70}"/>
              </a:ext>
            </a:extLst>
          </p:cNvPr>
          <p:cNvSpPr>
            <a:spLocks noGrp="1"/>
          </p:cNvSpPr>
          <p:nvPr>
            <p:ph type="sldNum" sz="quarter" idx="12"/>
          </p:nvPr>
        </p:nvSpPr>
        <p:spPr/>
        <p:txBody>
          <a:bodyPr/>
          <a:lstStyle/>
          <a:p>
            <a:fld id="{E3A0F8C9-0536-44E3-92CA-2798A712B5A8}" type="slidenum">
              <a:rPr lang="en-US" smtClean="0"/>
              <a:t>21</a:t>
            </a:fld>
            <a:endParaRPr lang="en-US"/>
          </a:p>
        </p:txBody>
      </p:sp>
    </p:spTree>
    <p:extLst>
      <p:ext uri="{BB962C8B-B14F-4D97-AF65-F5344CB8AC3E}">
        <p14:creationId xmlns:p14="http://schemas.microsoft.com/office/powerpoint/2010/main" val="173846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cs typeface="Calibri"/>
              </a:rPr>
              <a:t>Contingency Planning – What to do if you need help</a:t>
            </a:r>
          </a:p>
        </p:txBody>
      </p:sp>
      <p:sp>
        <p:nvSpPr>
          <p:cNvPr id="3" name="Conten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22</a:t>
            </a:fld>
            <a:endParaRPr lang="en-US"/>
          </a:p>
        </p:txBody>
      </p:sp>
    </p:spTree>
    <p:extLst>
      <p:ext uri="{BB962C8B-B14F-4D97-AF65-F5344CB8AC3E}">
        <p14:creationId xmlns:p14="http://schemas.microsoft.com/office/powerpoint/2010/main" val="24721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4691-122C-8926-F6EE-AD916B23191F}"/>
              </a:ext>
            </a:extLst>
          </p:cNvPr>
          <p:cNvSpPr>
            <a:spLocks noGrp="1"/>
          </p:cNvSpPr>
          <p:nvPr>
            <p:ph type="title"/>
          </p:nvPr>
        </p:nvSpPr>
        <p:spPr>
          <a:xfrm>
            <a:off x="838200" y="246062"/>
            <a:ext cx="10515600" cy="765175"/>
          </a:xfrm>
        </p:spPr>
        <p:txBody>
          <a:bodyPr>
            <a:normAutofit fontScale="90000"/>
          </a:bodyPr>
          <a:lstStyle/>
          <a:p>
            <a:r>
              <a:rPr lang="en-US" sz="3600"/>
              <a:t>Contingency Planning: What to do if you need help</a:t>
            </a:r>
            <a:br>
              <a:rPr lang="en-US" sz="3600"/>
            </a:br>
            <a:r>
              <a:rPr lang="en-US" sz="2000" i="1"/>
              <a:t>RISAP Test Coordinator Handbook (page 5 and pages 6-8)</a:t>
            </a:r>
            <a:endParaRPr lang="en-US" sz="2000"/>
          </a:p>
        </p:txBody>
      </p:sp>
      <p:sp>
        <p:nvSpPr>
          <p:cNvPr id="3" name="Content Placeholder 2">
            <a:extLst>
              <a:ext uri="{FF2B5EF4-FFF2-40B4-BE49-F238E27FC236}">
                <a16:creationId xmlns:a16="http://schemas.microsoft.com/office/drawing/2014/main" id="{2AC2DF9D-127D-0815-7D55-D8438986119C}"/>
              </a:ext>
            </a:extLst>
          </p:cNvPr>
          <p:cNvSpPr>
            <a:spLocks noGrp="1"/>
          </p:cNvSpPr>
          <p:nvPr>
            <p:ph idx="1"/>
          </p:nvPr>
        </p:nvSpPr>
        <p:spPr>
          <a:xfrm>
            <a:off x="838200" y="1257300"/>
            <a:ext cx="10515600" cy="4972050"/>
          </a:xfrm>
        </p:spPr>
        <p:txBody>
          <a:bodyPr>
            <a:normAutofit fontScale="92500" lnSpcReduction="10000"/>
          </a:bodyPr>
          <a:lstStyle/>
          <a:p>
            <a:r>
              <a:rPr lang="en-US" sz="2400"/>
              <a:t>Make sure technology directors and managers have enough time to: </a:t>
            </a:r>
          </a:p>
          <a:p>
            <a:pPr lvl="1"/>
            <a:r>
              <a:rPr lang="en-US" sz="2000"/>
              <a:t>ensure that testing devices meet minimum requirements for testing</a:t>
            </a:r>
          </a:p>
          <a:p>
            <a:pPr lvl="1"/>
            <a:r>
              <a:rPr lang="en-US" sz="2000"/>
              <a:t>Download and install the test platforms onto testing devices</a:t>
            </a:r>
          </a:p>
          <a:p>
            <a:pPr lvl="1"/>
            <a:r>
              <a:rPr lang="en-US" sz="2000"/>
              <a:t>Work with teachers and students to ensure they know how to operate the test platforms and any other programs needed for testing.</a:t>
            </a:r>
          </a:p>
          <a:p>
            <a:pPr lvl="2"/>
            <a:r>
              <a:rPr lang="en-US" sz="1800"/>
              <a:t>The </a:t>
            </a:r>
            <a:r>
              <a:rPr lang="en-US" sz="1800" err="1"/>
              <a:t>Preadministration</a:t>
            </a:r>
            <a:r>
              <a:rPr lang="en-US" sz="1800"/>
              <a:t> Session for SAT and PSAT 10 are the perfect opportunity to ensure that all devices work and students understand how to log in and log out of the test platform.</a:t>
            </a:r>
          </a:p>
          <a:p>
            <a:r>
              <a:rPr lang="en-US" sz="2400"/>
              <a:t>Have the help desk numbers readily available.</a:t>
            </a:r>
          </a:p>
          <a:p>
            <a:r>
              <a:rPr lang="en-US" sz="2400"/>
              <a:t>Ensure that all test administrators know who to contact if they have a problem with a testing device and they have their contact information.</a:t>
            </a:r>
          </a:p>
          <a:p>
            <a:r>
              <a:rPr lang="en-US" sz="2400"/>
              <a:t>When to contact the help desk: </a:t>
            </a:r>
          </a:p>
          <a:p>
            <a:pPr lvl="1"/>
            <a:r>
              <a:rPr lang="en-US" sz="2000"/>
              <a:t>Accounts in test maintenance systems (TIDE, PAN, Kite Educator Portal); trouble with student logins; issues with the test platform;</a:t>
            </a:r>
          </a:p>
          <a:p>
            <a:r>
              <a:rPr lang="en-US" sz="2400"/>
              <a:t>When to contact RIDE staff:</a:t>
            </a:r>
          </a:p>
          <a:p>
            <a:pPr lvl="1"/>
            <a:r>
              <a:rPr lang="en-US" sz="2000"/>
              <a:t>Student registration issues; accommodations questions; </a:t>
            </a:r>
            <a:r>
              <a:rPr lang="en-US" sz="2000" i="1"/>
              <a:t>district administrator </a:t>
            </a:r>
            <a:r>
              <a:rPr lang="en-US" sz="2000"/>
              <a:t>accounts; test irregularity </a:t>
            </a:r>
            <a:r>
              <a:rPr lang="en-US" sz="2000" err="1"/>
              <a:t>quesitons</a:t>
            </a:r>
            <a:endParaRPr lang="en-US" sz="2000"/>
          </a:p>
        </p:txBody>
      </p:sp>
      <p:sp>
        <p:nvSpPr>
          <p:cNvPr id="4" name="Slide Number Placeholder 3">
            <a:extLst>
              <a:ext uri="{FF2B5EF4-FFF2-40B4-BE49-F238E27FC236}">
                <a16:creationId xmlns:a16="http://schemas.microsoft.com/office/drawing/2014/main" id="{BD2FEAE5-E683-8EF4-7119-EF4DBD26A3E1}"/>
              </a:ext>
            </a:extLst>
          </p:cNvPr>
          <p:cNvSpPr>
            <a:spLocks noGrp="1"/>
          </p:cNvSpPr>
          <p:nvPr>
            <p:ph type="sldNum" sz="quarter" idx="12"/>
          </p:nvPr>
        </p:nvSpPr>
        <p:spPr/>
        <p:txBody>
          <a:bodyPr/>
          <a:lstStyle/>
          <a:p>
            <a:fld id="{E3A0F8C9-0536-44E3-92CA-2798A712B5A8}" type="slidenum">
              <a:rPr lang="en-US" smtClean="0"/>
              <a:t>23</a:t>
            </a:fld>
            <a:endParaRPr lang="en-US"/>
          </a:p>
        </p:txBody>
      </p:sp>
    </p:spTree>
    <p:extLst>
      <p:ext uri="{BB962C8B-B14F-4D97-AF65-F5344CB8AC3E}">
        <p14:creationId xmlns:p14="http://schemas.microsoft.com/office/powerpoint/2010/main" val="314228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Student Participation in State Assessments</a:t>
            </a:r>
          </a:p>
        </p:txBody>
      </p:sp>
      <p:sp>
        <p:nvSpPr>
          <p:cNvPr id="3" name="Conten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24</a:t>
            </a:fld>
            <a:endParaRPr lang="en-US"/>
          </a:p>
        </p:txBody>
      </p:sp>
    </p:spTree>
    <p:extLst>
      <p:ext uri="{BB962C8B-B14F-4D97-AF65-F5344CB8AC3E}">
        <p14:creationId xmlns:p14="http://schemas.microsoft.com/office/powerpoint/2010/main" val="62125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General RISAP Student Participation Policy</a:t>
            </a:r>
            <a:br>
              <a:rPr lang="en-US" sz="4000" b="1"/>
            </a:br>
            <a:r>
              <a:rPr lang="en-US" sz="2200" i="1"/>
              <a:t>RISAP Test Coordinator Handbook (page 15)</a:t>
            </a:r>
            <a:endParaRPr lang="en-US" sz="4000" b="1"/>
          </a:p>
        </p:txBody>
      </p:sp>
      <p:sp>
        <p:nvSpPr>
          <p:cNvPr id="3" name="Content Placeholder 2"/>
          <p:cNvSpPr>
            <a:spLocks noGrp="1"/>
          </p:cNvSpPr>
          <p:nvPr>
            <p:ph idx="1"/>
          </p:nvPr>
        </p:nvSpPr>
        <p:spPr>
          <a:xfrm>
            <a:off x="1243012" y="1585913"/>
            <a:ext cx="10110787" cy="4591050"/>
          </a:xfrm>
        </p:spPr>
        <p:txBody>
          <a:bodyPr>
            <a:normAutofit/>
          </a:bodyPr>
          <a:lstStyle/>
          <a:p>
            <a:pPr marL="0" indent="0">
              <a:buNone/>
            </a:pPr>
            <a:r>
              <a:rPr lang="en-US" sz="2400"/>
              <a:t>All public school students are expected to participate in the state assessments in one of three ways:</a:t>
            </a:r>
          </a:p>
          <a:p>
            <a:pPr marL="514350" indent="-514350">
              <a:buFont typeface="+mj-lt"/>
              <a:buAutoNum type="arabicPeriod"/>
            </a:pPr>
            <a:r>
              <a:rPr lang="en-US" sz="2400"/>
              <a:t>Without accommodations</a:t>
            </a:r>
          </a:p>
          <a:p>
            <a:pPr marL="514350" indent="-514350">
              <a:buFont typeface="+mj-lt"/>
              <a:buAutoNum type="arabicPeriod"/>
            </a:pPr>
            <a:r>
              <a:rPr lang="en-US" sz="2400"/>
              <a:t>With accommodations</a:t>
            </a:r>
          </a:p>
          <a:p>
            <a:pPr marL="514350" indent="-514350">
              <a:buFont typeface="+mj-lt"/>
              <a:buAutoNum type="arabicPeriod"/>
            </a:pPr>
            <a:r>
              <a:rPr lang="en-US" sz="2400"/>
              <a:t>Alternate assessments (DLM and Alternate ACCESS for ELs)</a:t>
            </a:r>
          </a:p>
        </p:txBody>
      </p:sp>
      <p:sp>
        <p:nvSpPr>
          <p:cNvPr id="5" name="Slide Number Placeholder 4"/>
          <p:cNvSpPr>
            <a:spLocks noGrp="1"/>
          </p:cNvSpPr>
          <p:nvPr>
            <p:ph type="sldNum" sz="quarter" idx="12"/>
          </p:nvPr>
        </p:nvSpPr>
        <p:spPr/>
        <p:txBody>
          <a:bodyPr/>
          <a:lstStyle/>
          <a:p>
            <a:fld id="{E3A0F8C9-0536-44E3-92CA-2798A712B5A8}" type="slidenum">
              <a:rPr lang="en-US" smtClean="0"/>
              <a:t>25</a:t>
            </a:fld>
            <a:endParaRPr lang="en-US"/>
          </a:p>
        </p:txBody>
      </p:sp>
    </p:spTree>
    <p:extLst>
      <p:ext uri="{BB962C8B-B14F-4D97-AF65-F5344CB8AC3E}">
        <p14:creationId xmlns:p14="http://schemas.microsoft.com/office/powerpoint/2010/main" val="4236311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Public School Students</a:t>
            </a:r>
            <a:br>
              <a:rPr lang="en-US" sz="4000" b="1"/>
            </a:br>
            <a:r>
              <a:rPr lang="en-US" sz="2200" i="1"/>
              <a:t>RISAP Test Coordinator Handbook (page 16)</a:t>
            </a:r>
            <a:endParaRPr lang="en-US" sz="4000" b="1"/>
          </a:p>
        </p:txBody>
      </p:sp>
      <p:sp>
        <p:nvSpPr>
          <p:cNvPr id="4" name="Content Placeholder 3"/>
          <p:cNvSpPr>
            <a:spLocks noGrp="1"/>
          </p:cNvSpPr>
          <p:nvPr>
            <p:ph idx="1"/>
          </p:nvPr>
        </p:nvSpPr>
        <p:spPr>
          <a:xfrm>
            <a:off x="838200" y="1543050"/>
            <a:ext cx="10515600" cy="4916744"/>
          </a:xfrm>
        </p:spPr>
        <p:txBody>
          <a:bodyPr>
            <a:normAutofit/>
          </a:bodyPr>
          <a:lstStyle/>
          <a:p>
            <a:pPr>
              <a:lnSpc>
                <a:spcPct val="100000"/>
              </a:lnSpc>
            </a:pPr>
            <a:r>
              <a:rPr lang="en-US" sz="2400"/>
              <a:t>Students attending a public, charter, or state-operated school in Rhode Island are expected to participate in the state assessments for their current grade level.</a:t>
            </a:r>
          </a:p>
          <a:p>
            <a:pPr>
              <a:lnSpc>
                <a:spcPct val="100000"/>
              </a:lnSpc>
            </a:pPr>
            <a:r>
              <a:rPr lang="en-US" sz="2400"/>
              <a:t>This includes students:</a:t>
            </a:r>
          </a:p>
          <a:p>
            <a:pPr lvl="1">
              <a:lnSpc>
                <a:spcPct val="100000"/>
              </a:lnSpc>
            </a:pPr>
            <a:r>
              <a:rPr lang="en-US" sz="2000"/>
              <a:t>enrolled in public schools.</a:t>
            </a:r>
          </a:p>
          <a:p>
            <a:pPr lvl="1">
              <a:lnSpc>
                <a:spcPct val="100000"/>
              </a:lnSpc>
            </a:pPr>
            <a:r>
              <a:rPr lang="en-US" sz="2000"/>
              <a:t>who are English Learners (including First-Year EL students).</a:t>
            </a:r>
          </a:p>
          <a:p>
            <a:pPr lvl="1">
              <a:lnSpc>
                <a:spcPct val="100000"/>
              </a:lnSpc>
            </a:pPr>
            <a:r>
              <a:rPr lang="en-US" sz="2000"/>
              <a:t>who take the alternate assessments.</a:t>
            </a:r>
          </a:p>
          <a:p>
            <a:pPr lvl="1">
              <a:lnSpc>
                <a:spcPct val="100000"/>
              </a:lnSpc>
            </a:pPr>
            <a:r>
              <a:rPr lang="en-US" sz="2000"/>
              <a:t>who attend outplacement schools like Bradley or Pathways.</a:t>
            </a:r>
          </a:p>
          <a:p>
            <a:pPr lvl="1">
              <a:lnSpc>
                <a:spcPct val="100000"/>
              </a:lnSpc>
            </a:pPr>
            <a:r>
              <a:rPr lang="en-US" sz="2000"/>
              <a:t>who are incarcerated or in DCYF custody.</a:t>
            </a:r>
          </a:p>
          <a:p>
            <a:pPr>
              <a:lnSpc>
                <a:spcPct val="100000"/>
              </a:lnSpc>
            </a:pPr>
            <a:r>
              <a:rPr lang="en-US" sz="2400"/>
              <a:t>Homeschooled students may participate in state assessments, free of charge, if participation is included in the student’s homeschool plan </a:t>
            </a:r>
            <a:r>
              <a:rPr lang="en-US" sz="2000" i="1"/>
              <a:t>(RISAP Test Coordinator Handbook, page 17)</a:t>
            </a:r>
            <a:r>
              <a:rPr lang="en-US" sz="2000"/>
              <a:t>.</a:t>
            </a:r>
            <a:endParaRPr lang="en-US" sz="2400"/>
          </a:p>
        </p:txBody>
      </p:sp>
      <p:sp>
        <p:nvSpPr>
          <p:cNvPr id="5" name="Slide Number Placeholder 4"/>
          <p:cNvSpPr>
            <a:spLocks noGrp="1"/>
          </p:cNvSpPr>
          <p:nvPr>
            <p:ph type="sldNum" sz="quarter" idx="12"/>
          </p:nvPr>
        </p:nvSpPr>
        <p:spPr/>
        <p:txBody>
          <a:bodyPr/>
          <a:lstStyle/>
          <a:p>
            <a:fld id="{E3A0F8C9-0536-44E3-92CA-2798A712B5A8}" type="slidenum">
              <a:rPr lang="en-US" smtClean="0"/>
              <a:t>26</a:t>
            </a:fld>
            <a:endParaRPr lang="en-US"/>
          </a:p>
        </p:txBody>
      </p:sp>
    </p:spTree>
    <p:extLst>
      <p:ext uri="{BB962C8B-B14F-4D97-AF65-F5344CB8AC3E}">
        <p14:creationId xmlns:p14="http://schemas.microsoft.com/office/powerpoint/2010/main" val="217850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Current Grade Level</a:t>
            </a:r>
            <a:br>
              <a:rPr lang="en-US" sz="4000" b="1"/>
            </a:br>
            <a:r>
              <a:rPr lang="en-US" sz="2200" i="1"/>
              <a:t>RISAP Test Coordinator Handbook (page 16)</a:t>
            </a:r>
            <a:endParaRPr lang="en-US" sz="4000" b="1"/>
          </a:p>
        </p:txBody>
      </p:sp>
      <p:sp>
        <p:nvSpPr>
          <p:cNvPr id="4" name="Content Placeholder 3"/>
          <p:cNvSpPr>
            <a:spLocks noGrp="1"/>
          </p:cNvSpPr>
          <p:nvPr>
            <p:ph idx="1"/>
          </p:nvPr>
        </p:nvSpPr>
        <p:spPr>
          <a:xfrm>
            <a:off x="838199" y="1543050"/>
            <a:ext cx="11034713" cy="5314950"/>
          </a:xfrm>
        </p:spPr>
        <p:txBody>
          <a:bodyPr>
            <a:normAutofit/>
          </a:bodyPr>
          <a:lstStyle/>
          <a:p>
            <a:r>
              <a:rPr lang="en-US" sz="2400"/>
              <a:t>Current Grade Level is the grade level indicated in the Enrollment Census for the current school year. </a:t>
            </a:r>
          </a:p>
          <a:p>
            <a:pPr lvl="1"/>
            <a:r>
              <a:rPr lang="en-US" sz="2000"/>
              <a:t>Student data, including grade level and IEP status, come from the LEA and if incorrect must be fixed by the LEA: RIDE cannot change any student information.</a:t>
            </a:r>
          </a:p>
          <a:p>
            <a:pPr lvl="1"/>
            <a:r>
              <a:rPr lang="en-US" sz="2000"/>
              <a:t>RIDE will register the student for all required tests at this grade level. </a:t>
            </a:r>
          </a:p>
          <a:p>
            <a:pPr lvl="1"/>
            <a:r>
              <a:rPr lang="en-US" sz="2000"/>
              <a:t>Testing the student at any other grade level may result in test scores being invalidated.</a:t>
            </a:r>
          </a:p>
          <a:p>
            <a:r>
              <a:rPr lang="en-US" sz="2400"/>
              <a:t>Additionally,</a:t>
            </a:r>
          </a:p>
          <a:p>
            <a:pPr lvl="1"/>
            <a:r>
              <a:rPr lang="en-US" sz="2000"/>
              <a:t>If a student skips a grade level, the student does not make up tests for the skipped grade.</a:t>
            </a:r>
          </a:p>
          <a:p>
            <a:pPr lvl="1"/>
            <a:r>
              <a:rPr lang="en-US" sz="2000"/>
              <a:t>If a student is retained, the student takes the tests for their current grade level, even if the student took the test(s) the previous year.</a:t>
            </a:r>
          </a:p>
        </p:txBody>
      </p:sp>
      <p:sp>
        <p:nvSpPr>
          <p:cNvPr id="5" name="Slide Number Placeholder 4"/>
          <p:cNvSpPr>
            <a:spLocks noGrp="1"/>
          </p:cNvSpPr>
          <p:nvPr>
            <p:ph type="sldNum" sz="quarter" idx="12"/>
          </p:nvPr>
        </p:nvSpPr>
        <p:spPr/>
        <p:txBody>
          <a:bodyPr/>
          <a:lstStyle/>
          <a:p>
            <a:fld id="{E3A0F8C9-0536-44E3-92CA-2798A712B5A8}" type="slidenum">
              <a:rPr lang="en-US" smtClean="0"/>
              <a:t>27</a:t>
            </a:fld>
            <a:endParaRPr lang="en-US"/>
          </a:p>
        </p:txBody>
      </p:sp>
    </p:spTree>
    <p:extLst>
      <p:ext uri="{BB962C8B-B14F-4D97-AF65-F5344CB8AC3E}">
        <p14:creationId xmlns:p14="http://schemas.microsoft.com/office/powerpoint/2010/main" val="635136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Students Attending Outplacement Schools</a:t>
            </a:r>
            <a:br>
              <a:rPr lang="en-US" sz="4000" b="1"/>
            </a:br>
            <a:r>
              <a:rPr lang="en-US" sz="2200" i="1"/>
              <a:t>RISAP Test Coordinator Handbook (page 16)</a:t>
            </a:r>
            <a:endParaRPr lang="en-US" sz="4000" b="1"/>
          </a:p>
        </p:txBody>
      </p:sp>
      <p:sp>
        <p:nvSpPr>
          <p:cNvPr id="4" name="Content Placeholder 3"/>
          <p:cNvSpPr>
            <a:spLocks noGrp="1"/>
          </p:cNvSpPr>
          <p:nvPr>
            <p:ph idx="1"/>
          </p:nvPr>
        </p:nvSpPr>
        <p:spPr>
          <a:xfrm>
            <a:off x="838199" y="1543050"/>
            <a:ext cx="11034713" cy="5314950"/>
          </a:xfrm>
        </p:spPr>
        <p:txBody>
          <a:bodyPr>
            <a:normAutofit/>
          </a:bodyPr>
          <a:lstStyle/>
          <a:p>
            <a:r>
              <a:rPr lang="en-US" sz="2400" b="1"/>
              <a:t>General Participation Rule applies: </a:t>
            </a:r>
            <a:r>
              <a:rPr lang="en-US" sz="2400"/>
              <a:t>Students are expected to participate in the tests for their current grade level. </a:t>
            </a:r>
          </a:p>
          <a:p>
            <a:r>
              <a:rPr lang="en-US" sz="2400"/>
              <a:t>It is the responsibility of the district to ensure that the school understands which tests must be administered to the student and that the student’s Enrollment Record in eRIDE is accurate.</a:t>
            </a:r>
          </a:p>
          <a:p>
            <a:r>
              <a:rPr lang="en-US" sz="2400"/>
              <a:t>Out-of-State Schools:</a:t>
            </a:r>
          </a:p>
          <a:p>
            <a:pPr lvl="1"/>
            <a:r>
              <a:rPr lang="en-US" sz="2000"/>
              <a:t>ONLY the tests given as part of the Rhode Island State Assessment Program can be administered to RI students attending out-of-state schools.</a:t>
            </a:r>
          </a:p>
          <a:p>
            <a:pPr lvl="1"/>
            <a:r>
              <a:rPr lang="en-US" sz="2000"/>
              <a:t>Review the information at </a:t>
            </a:r>
            <a:r>
              <a:rPr lang="en-US" sz="2000">
                <a:hlinkClick r:id="rId4"/>
              </a:rPr>
              <a:t>www.ride.ri.gov/TC</a:t>
            </a:r>
            <a:r>
              <a:rPr lang="en-US" sz="2000"/>
              <a:t> under “Outplacement Schools” when preparing to administer state assessments.</a:t>
            </a:r>
          </a:p>
          <a:p>
            <a:pPr lvl="1"/>
            <a:r>
              <a:rPr lang="en-US" sz="2000"/>
              <a:t>Tests must be administered within the published testing windows (see </a:t>
            </a:r>
            <a:r>
              <a:rPr lang="en-US" sz="2000">
                <a:hlinkClick r:id="rId5"/>
              </a:rPr>
              <a:t>www.ride.ri.gov/assessment-schedules</a:t>
            </a:r>
            <a:r>
              <a:rPr lang="en-US" sz="2000"/>
              <a:t>).</a:t>
            </a:r>
          </a:p>
        </p:txBody>
      </p:sp>
      <p:sp>
        <p:nvSpPr>
          <p:cNvPr id="5" name="Slide Number Placeholder 4"/>
          <p:cNvSpPr>
            <a:spLocks noGrp="1"/>
          </p:cNvSpPr>
          <p:nvPr>
            <p:ph type="sldNum" sz="quarter" idx="12"/>
          </p:nvPr>
        </p:nvSpPr>
        <p:spPr/>
        <p:txBody>
          <a:bodyPr/>
          <a:lstStyle/>
          <a:p>
            <a:fld id="{E3A0F8C9-0536-44E3-92CA-2798A712B5A8}" type="slidenum">
              <a:rPr lang="en-US" smtClean="0"/>
              <a:t>28</a:t>
            </a:fld>
            <a:endParaRPr lang="en-US"/>
          </a:p>
        </p:txBody>
      </p:sp>
    </p:spTree>
    <p:extLst>
      <p:ext uri="{BB962C8B-B14F-4D97-AF65-F5344CB8AC3E}">
        <p14:creationId xmlns:p14="http://schemas.microsoft.com/office/powerpoint/2010/main" val="49439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Alternate Assessment</a:t>
            </a:r>
            <a:br>
              <a:rPr lang="en-US" sz="4000" b="1"/>
            </a:br>
            <a:r>
              <a:rPr lang="en-US" sz="2200" i="1"/>
              <a:t>RISAP Test Coordinator Handbook (page 16)</a:t>
            </a:r>
            <a:endParaRPr lang="en-US" sz="4000" b="1"/>
          </a:p>
        </p:txBody>
      </p:sp>
      <p:sp>
        <p:nvSpPr>
          <p:cNvPr id="4" name="Content Placeholder 3"/>
          <p:cNvSpPr>
            <a:spLocks noGrp="1"/>
          </p:cNvSpPr>
          <p:nvPr>
            <p:ph idx="1"/>
          </p:nvPr>
        </p:nvSpPr>
        <p:spPr>
          <a:xfrm>
            <a:off x="838199" y="1543050"/>
            <a:ext cx="11034713" cy="4523453"/>
          </a:xfrm>
        </p:spPr>
        <p:txBody>
          <a:bodyPr>
            <a:normAutofit/>
          </a:bodyPr>
          <a:lstStyle/>
          <a:p>
            <a:r>
              <a:rPr lang="en-US" sz="2400" b="1"/>
              <a:t>General Participation Rule applies: </a:t>
            </a:r>
            <a:r>
              <a:rPr lang="en-US" sz="2400"/>
              <a:t>Students are expected to participate in the tests for their current grade level </a:t>
            </a:r>
          </a:p>
          <a:p>
            <a:pPr lvl="1"/>
            <a:r>
              <a:rPr lang="en-US" sz="2000"/>
              <a:t>Dynamic Learning Maps in ELA, math, and (if grades 5, 8, 11) science</a:t>
            </a:r>
          </a:p>
          <a:p>
            <a:pPr lvl="1"/>
            <a:r>
              <a:rPr lang="en-US" sz="2000"/>
              <a:t>Alternate ACCESS for ELs if an English learner (grades 1-12)</a:t>
            </a:r>
          </a:p>
          <a:p>
            <a:r>
              <a:rPr lang="en-US" sz="2400"/>
              <a:t>NOTES:</a:t>
            </a:r>
          </a:p>
          <a:p>
            <a:pPr lvl="1"/>
            <a:r>
              <a:rPr lang="en-US" sz="2000"/>
              <a:t>No alternate assessment at the 10th grade, except Alternate ACCESS for ELs. </a:t>
            </a:r>
          </a:p>
          <a:p>
            <a:pPr lvl="1"/>
            <a:r>
              <a:rPr lang="en-US" sz="2000"/>
              <a:t>If a student is found eligible for the alternate assessment and the student is an EL student, they also take the Alternate ACCESS for ELs. </a:t>
            </a:r>
          </a:p>
          <a:p>
            <a:pPr lvl="1"/>
            <a:r>
              <a:rPr lang="en-US" sz="2000"/>
              <a:t>The IEP Team Eligibility Guidance document is posted at </a:t>
            </a:r>
            <a:r>
              <a:rPr lang="en-US" sz="2000">
                <a:hlinkClick r:id="rId4"/>
              </a:rPr>
              <a:t>www.ride.ri.gov/dlm</a:t>
            </a:r>
            <a:r>
              <a:rPr lang="en-US" sz="2000"/>
              <a:t>. </a:t>
            </a:r>
          </a:p>
          <a:p>
            <a:pPr lvl="1"/>
            <a:r>
              <a:rPr lang="en-US" sz="2000"/>
              <a:t>Please make every effort to conclude eligibility meetings on or before the end of March. This gives enough time to register students for DLM and for teachers to get the necessary preparation work done before testing begins in April.</a:t>
            </a:r>
          </a:p>
          <a:p>
            <a:endParaRPr lang="en-US" sz="2400"/>
          </a:p>
        </p:txBody>
      </p:sp>
      <p:sp>
        <p:nvSpPr>
          <p:cNvPr id="5" name="Slide Number Placeholder 4"/>
          <p:cNvSpPr>
            <a:spLocks noGrp="1"/>
          </p:cNvSpPr>
          <p:nvPr>
            <p:ph type="sldNum" sz="quarter" idx="12"/>
          </p:nvPr>
        </p:nvSpPr>
        <p:spPr/>
        <p:txBody>
          <a:bodyPr/>
          <a:lstStyle/>
          <a:p>
            <a:fld id="{E3A0F8C9-0536-44E3-92CA-2798A712B5A8}" type="slidenum">
              <a:rPr lang="en-US" smtClean="0"/>
              <a:t>29</a:t>
            </a:fld>
            <a:endParaRPr lang="en-US"/>
          </a:p>
        </p:txBody>
      </p:sp>
    </p:spTree>
    <p:extLst>
      <p:ext uri="{BB962C8B-B14F-4D97-AF65-F5344CB8AC3E}">
        <p14:creationId xmlns:p14="http://schemas.microsoft.com/office/powerpoint/2010/main" val="378616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769"/>
          </a:xfrm>
        </p:spPr>
        <p:txBody>
          <a:bodyPr>
            <a:normAutofit/>
          </a:bodyPr>
          <a:lstStyle/>
          <a:p>
            <a:r>
              <a:rPr lang="en-US" sz="4000" b="1"/>
              <a:t>Housekeeping</a:t>
            </a:r>
          </a:p>
        </p:txBody>
      </p:sp>
      <p:sp>
        <p:nvSpPr>
          <p:cNvPr id="3" name="Content Placeholder 2"/>
          <p:cNvSpPr>
            <a:spLocks noGrp="1"/>
          </p:cNvSpPr>
          <p:nvPr>
            <p:ph idx="1"/>
          </p:nvPr>
        </p:nvSpPr>
        <p:spPr>
          <a:xfrm>
            <a:off x="838200" y="1293222"/>
            <a:ext cx="10515600" cy="5329999"/>
          </a:xfrm>
        </p:spPr>
        <p:txBody>
          <a:bodyPr vert="horz" lIns="91440" tIns="45720" rIns="91440" bIns="45720" rtlCol="0" anchor="t">
            <a:normAutofit/>
          </a:bodyPr>
          <a:lstStyle/>
          <a:p>
            <a:r>
              <a:rPr lang="en-US" b="1"/>
              <a:t>Webinar recording and slide deck will be posted to </a:t>
            </a:r>
            <a:r>
              <a:rPr lang="en-US" b="1">
                <a:hlinkClick r:id="rId4"/>
              </a:rPr>
              <a:t>www.ride.ri.gov/assessment-training</a:t>
            </a:r>
            <a:r>
              <a:rPr lang="en-US" b="1"/>
              <a:t> soon after the training.</a:t>
            </a:r>
            <a:br>
              <a:rPr lang="en-US" b="1"/>
            </a:br>
            <a:endParaRPr lang="en-US" b="1"/>
          </a:p>
          <a:p>
            <a:r>
              <a:rPr lang="en-US"/>
              <a:t>Questions will be answered after each section </a:t>
            </a:r>
            <a:endParaRPr lang="en-US">
              <a:cs typeface="Calibri"/>
            </a:endParaRPr>
          </a:p>
          <a:p>
            <a:pPr lvl="1"/>
            <a:r>
              <a:rPr lang="en-US"/>
              <a:t>Questions should be shared through the “Questions” feature. </a:t>
            </a:r>
            <a:endParaRPr lang="en-US">
              <a:cs typeface="Calibri"/>
            </a:endParaRPr>
          </a:p>
          <a:p>
            <a:pPr lvl="1"/>
            <a:r>
              <a:rPr lang="en-US"/>
              <a:t>We will pause after each section to review and answer them.</a:t>
            </a:r>
            <a:br>
              <a:rPr lang="en-US"/>
            </a:br>
            <a:endParaRPr lang="en-US"/>
          </a:p>
          <a:p>
            <a:r>
              <a:rPr lang="en-US"/>
              <a:t>PDFs of materials are available in the “Handouts” section and will be posted at </a:t>
            </a:r>
            <a:r>
              <a:rPr lang="en-US">
                <a:hlinkClick r:id="rId4"/>
              </a:rPr>
              <a:t>www.ride.ri.gov/assessment-training</a:t>
            </a:r>
            <a:endParaRPr lang="en-US"/>
          </a:p>
          <a:p>
            <a:pPr lvl="1"/>
            <a:r>
              <a:rPr lang="en-US">
                <a:cs typeface="Calibri"/>
              </a:rPr>
              <a:t>Test Coordinator Handbook</a:t>
            </a:r>
          </a:p>
          <a:p>
            <a:pPr lvl="1"/>
            <a:r>
              <a:rPr lang="en-US">
                <a:cs typeface="Calibri"/>
              </a:rPr>
              <a:t>RISAP Test Coordinator Training</a:t>
            </a:r>
          </a:p>
          <a:p>
            <a:pPr lvl="1"/>
            <a:r>
              <a:rPr lang="en-US">
                <a:cs typeface="Calibri"/>
              </a:rPr>
              <a:t>DLM Required Training</a:t>
            </a:r>
          </a:p>
          <a:p>
            <a:endParaRPr lang="en-US">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3</a:t>
            </a:fld>
            <a:endParaRPr lang="en-US"/>
          </a:p>
        </p:txBody>
      </p:sp>
    </p:spTree>
    <p:extLst>
      <p:ext uri="{BB962C8B-B14F-4D97-AF65-F5344CB8AC3E}">
        <p14:creationId xmlns:p14="http://schemas.microsoft.com/office/powerpoint/2010/main" val="130407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English Learners</a:t>
            </a:r>
            <a:br>
              <a:rPr lang="en-US" sz="4000" b="1"/>
            </a:br>
            <a:r>
              <a:rPr lang="en-US" sz="2200" i="1"/>
              <a:t>RISAP Test Coordinator Handbook (pages 17)</a:t>
            </a:r>
            <a:endParaRPr lang="en-US" sz="4000" b="1"/>
          </a:p>
        </p:txBody>
      </p:sp>
      <p:sp>
        <p:nvSpPr>
          <p:cNvPr id="4" name="Content Placeholder 3"/>
          <p:cNvSpPr>
            <a:spLocks noGrp="1"/>
          </p:cNvSpPr>
          <p:nvPr>
            <p:ph idx="1"/>
          </p:nvPr>
        </p:nvSpPr>
        <p:spPr>
          <a:xfrm>
            <a:off x="838199" y="1543049"/>
            <a:ext cx="11034713" cy="5172075"/>
          </a:xfrm>
        </p:spPr>
        <p:txBody>
          <a:bodyPr vert="horz" lIns="91440" tIns="45720" rIns="91440" bIns="45720" rtlCol="0" anchor="t">
            <a:normAutofit/>
          </a:bodyPr>
          <a:lstStyle/>
          <a:p>
            <a:r>
              <a:rPr lang="en-US" sz="2400" b="1"/>
              <a:t>General Participation Rule applies: </a:t>
            </a:r>
            <a:r>
              <a:rPr lang="en-US" sz="2400"/>
              <a:t>Students are expected to participate in the tests for their current grade level </a:t>
            </a:r>
          </a:p>
          <a:p>
            <a:endParaRPr lang="en-US" sz="2400"/>
          </a:p>
          <a:p>
            <a:endParaRPr lang="en-US" sz="2400"/>
          </a:p>
          <a:p>
            <a:endParaRPr lang="en-US" sz="2400"/>
          </a:p>
          <a:p>
            <a:endParaRPr lang="en-US" sz="2400"/>
          </a:p>
          <a:p>
            <a:endParaRPr lang="en-US" sz="2400"/>
          </a:p>
          <a:p>
            <a:r>
              <a:rPr lang="en-US" sz="2400"/>
              <a:t>NOTE:</a:t>
            </a:r>
            <a:endParaRPr lang="en-US" sz="2400">
              <a:cs typeface="Calibri"/>
            </a:endParaRPr>
          </a:p>
          <a:p>
            <a:pPr lvl="1"/>
            <a:r>
              <a:rPr lang="en-US" sz="2000"/>
              <a:t>(</a:t>
            </a:r>
            <a:r>
              <a:rPr lang="en-US" sz="2000" baseline="30000"/>
              <a:t>+</a:t>
            </a:r>
            <a:r>
              <a:rPr lang="en-US" sz="2000"/>
              <a:t>) If a student enrolled in a U.S. public school after April 1, 2022, attending school for less than one year, they are not required to take the ELA portions of the PSAT 10, SAT, RICAS, or DLM.</a:t>
            </a:r>
            <a:endParaRPr lang="en-US" sz="2000">
              <a:cs typeface="Calibri"/>
            </a:endParaRPr>
          </a:p>
          <a:p>
            <a:pPr lvl="1"/>
            <a:r>
              <a:rPr lang="en-US" sz="2000"/>
              <a:t>If a First Year EL student would like to take the ELA test, the LEA and school will receive the score in the assessment files and parents will receive a score report. The ELA score will not be used for accountability purposes.</a:t>
            </a:r>
            <a:endParaRPr lang="en-US" sz="2000">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612470505"/>
              </p:ext>
            </p:extLst>
          </p:nvPr>
        </p:nvGraphicFramePr>
        <p:xfrm>
          <a:off x="838199" y="2543176"/>
          <a:ext cx="10906126" cy="1807563"/>
        </p:xfrm>
        <a:graphic>
          <a:graphicData uri="http://schemas.openxmlformats.org/drawingml/2006/table">
            <a:tbl>
              <a:tblPr firstRow="1" bandRow="1">
                <a:tableStyleId>{5C22544A-7EE6-4342-B048-85BDC9FD1C3A}</a:tableStyleId>
              </a:tblPr>
              <a:tblGrid>
                <a:gridCol w="3486677">
                  <a:extLst>
                    <a:ext uri="{9D8B030D-6E8A-4147-A177-3AD203B41FA5}">
                      <a16:colId xmlns:a16="http://schemas.microsoft.com/office/drawing/2014/main" val="2763843616"/>
                    </a:ext>
                  </a:extLst>
                </a:gridCol>
                <a:gridCol w="2535761">
                  <a:extLst>
                    <a:ext uri="{9D8B030D-6E8A-4147-A177-3AD203B41FA5}">
                      <a16:colId xmlns:a16="http://schemas.microsoft.com/office/drawing/2014/main" val="4171931413"/>
                    </a:ext>
                  </a:extLst>
                </a:gridCol>
                <a:gridCol w="2559242">
                  <a:extLst>
                    <a:ext uri="{9D8B030D-6E8A-4147-A177-3AD203B41FA5}">
                      <a16:colId xmlns:a16="http://schemas.microsoft.com/office/drawing/2014/main" val="1684333932"/>
                    </a:ext>
                  </a:extLst>
                </a:gridCol>
                <a:gridCol w="2324446">
                  <a:extLst>
                    <a:ext uri="{9D8B030D-6E8A-4147-A177-3AD203B41FA5}">
                      <a16:colId xmlns:a16="http://schemas.microsoft.com/office/drawing/2014/main" val="3168098832"/>
                    </a:ext>
                  </a:extLst>
                </a:gridCol>
              </a:tblGrid>
              <a:tr h="787105">
                <a:tc>
                  <a:txBody>
                    <a:bodyPr/>
                    <a:lstStyle/>
                    <a:p>
                      <a:pPr algn="ctr"/>
                      <a:endParaRPr lang="en-US"/>
                    </a:p>
                  </a:txBody>
                  <a:tcPr/>
                </a:tc>
                <a:tc>
                  <a:txBody>
                    <a:bodyPr/>
                    <a:lstStyle/>
                    <a:p>
                      <a:pPr algn="ctr"/>
                      <a:r>
                        <a:rPr lang="en-US" sz="2000"/>
                        <a:t>ELA Test</a:t>
                      </a:r>
                    </a:p>
                    <a:p>
                      <a:pPr algn="ctr"/>
                      <a:r>
                        <a:rPr lang="en-US" sz="1400" b="0" i="1"/>
                        <a:t>(PSAT10, SAT, RICAS,</a:t>
                      </a:r>
                      <a:r>
                        <a:rPr lang="en-US" sz="1400" b="0" i="1" baseline="0"/>
                        <a:t> or DLM)</a:t>
                      </a:r>
                      <a:endParaRPr lang="en-US" sz="1400" b="0" i="1"/>
                    </a:p>
                  </a:txBody>
                  <a:tcPr/>
                </a:tc>
                <a:tc>
                  <a:txBody>
                    <a:bodyPr/>
                    <a:lstStyle/>
                    <a:p>
                      <a:pPr algn="ctr"/>
                      <a:r>
                        <a:rPr lang="en-US" sz="2000"/>
                        <a:t>Math</a:t>
                      </a:r>
                      <a:r>
                        <a:rPr lang="en-US" sz="2000" baseline="0"/>
                        <a:t> Test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a:t>(PSAT10, SAT, RICAS,</a:t>
                      </a:r>
                      <a:r>
                        <a:rPr lang="en-US" sz="1400" b="0" i="1" baseline="0"/>
                        <a:t> or DLM)</a:t>
                      </a:r>
                      <a:endParaRPr lang="en-US" sz="1400" b="0" i="1"/>
                    </a:p>
                  </a:txBody>
                  <a:tcPr/>
                </a:tc>
                <a:tc>
                  <a:txBody>
                    <a:bodyPr/>
                    <a:lstStyle/>
                    <a:p>
                      <a:pPr algn="ctr"/>
                      <a:r>
                        <a:rPr lang="en-US" sz="2000"/>
                        <a:t>Science</a:t>
                      </a:r>
                      <a:r>
                        <a:rPr lang="en-US" sz="2000" baseline="0"/>
                        <a:t> Test</a:t>
                      </a:r>
                    </a:p>
                    <a:p>
                      <a:pPr algn="ctr"/>
                      <a:r>
                        <a:rPr lang="en-US" sz="1400" b="0" i="1" baseline="0"/>
                        <a:t>(NGSA or DLM Science)</a:t>
                      </a:r>
                      <a:endParaRPr lang="en-US" sz="1400" b="0" i="1"/>
                    </a:p>
                  </a:txBody>
                  <a:tcPr/>
                </a:tc>
                <a:extLst>
                  <a:ext uri="{0D108BD9-81ED-4DB2-BD59-A6C34878D82A}">
                    <a16:rowId xmlns:a16="http://schemas.microsoft.com/office/drawing/2014/main" val="473236093"/>
                  </a:ext>
                </a:extLst>
              </a:tr>
              <a:tr h="654258">
                <a:tc>
                  <a:txBody>
                    <a:bodyPr/>
                    <a:lstStyle/>
                    <a:p>
                      <a:pPr algn="ctr"/>
                      <a:r>
                        <a:rPr lang="en-US"/>
                        <a:t>First-Year</a:t>
                      </a:r>
                      <a:r>
                        <a:rPr lang="en-US" baseline="0"/>
                        <a:t> EL Students</a:t>
                      </a:r>
                    </a:p>
                    <a:p>
                      <a:pPr algn="ctr"/>
                      <a:r>
                        <a:rPr lang="en-US" i="1" baseline="0"/>
                        <a:t>(on or after April 1, 2022) </a:t>
                      </a:r>
                      <a:r>
                        <a:rPr lang="en-US" i="1" baseline="30000"/>
                        <a:t>+</a:t>
                      </a:r>
                    </a:p>
                  </a:txBody>
                  <a:tcPr/>
                </a:tc>
                <a:tc>
                  <a:txBody>
                    <a:bodyPr/>
                    <a:lstStyle/>
                    <a:p>
                      <a:pPr algn="ctr"/>
                      <a:r>
                        <a:rPr lang="en-US" i="1">
                          <a:solidFill>
                            <a:schemeClr val="accent2">
                              <a:lumMod val="75000"/>
                            </a:schemeClr>
                          </a:solidFill>
                        </a:rPr>
                        <a:t>Not Required</a:t>
                      </a:r>
                    </a:p>
                  </a:txBody>
                  <a:tcPr anchor="ctr"/>
                </a:tc>
                <a:tc>
                  <a:txBody>
                    <a:bodyPr/>
                    <a:lstStyle/>
                    <a:p>
                      <a:pPr algn="ctr"/>
                      <a:r>
                        <a:rPr lang="en-US"/>
                        <a:t>Required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Required</a:t>
                      </a:r>
                    </a:p>
                  </a:txBody>
                  <a:tcPr anchor="ctr"/>
                </a:tc>
                <a:extLst>
                  <a:ext uri="{0D108BD9-81ED-4DB2-BD59-A6C34878D82A}">
                    <a16:rowId xmlns:a16="http://schemas.microsoft.com/office/drawing/2014/main" val="20763815"/>
                  </a:ext>
                </a:extLst>
              </a:tr>
              <a:tr h="366200">
                <a:tc>
                  <a:txBody>
                    <a:bodyPr/>
                    <a:lstStyle/>
                    <a:p>
                      <a:pPr algn="ctr"/>
                      <a:r>
                        <a:rPr lang="en-US"/>
                        <a:t>All Other EL Students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Required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Required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Required</a:t>
                      </a:r>
                    </a:p>
                  </a:txBody>
                  <a:tcPr anchor="ctr"/>
                </a:tc>
                <a:extLst>
                  <a:ext uri="{0D108BD9-81ED-4DB2-BD59-A6C34878D82A}">
                    <a16:rowId xmlns:a16="http://schemas.microsoft.com/office/drawing/2014/main" val="353138128"/>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30</a:t>
            </a:fld>
            <a:endParaRPr lang="en-US"/>
          </a:p>
        </p:txBody>
      </p:sp>
    </p:spTree>
    <p:extLst>
      <p:ext uri="{BB962C8B-B14F-4D97-AF65-F5344CB8AC3E}">
        <p14:creationId xmlns:p14="http://schemas.microsoft.com/office/powerpoint/2010/main" val="173068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Homeschooled Students</a:t>
            </a:r>
            <a:br>
              <a:rPr lang="en-US" sz="4000" b="1"/>
            </a:br>
            <a:r>
              <a:rPr lang="en-US" sz="2000" i="1"/>
              <a:t>RISAP Test Coordinator Handbook (page 17)</a:t>
            </a:r>
            <a:endParaRPr lang="en-US" sz="2000" b="1"/>
          </a:p>
        </p:txBody>
      </p:sp>
      <p:sp>
        <p:nvSpPr>
          <p:cNvPr id="4" name="Content Placeholder 3"/>
          <p:cNvSpPr>
            <a:spLocks noGrp="1"/>
          </p:cNvSpPr>
          <p:nvPr>
            <p:ph idx="1"/>
          </p:nvPr>
        </p:nvSpPr>
        <p:spPr>
          <a:xfrm>
            <a:off x="838200" y="1543050"/>
            <a:ext cx="10769302" cy="4093957"/>
          </a:xfrm>
        </p:spPr>
        <p:txBody>
          <a:bodyPr vert="horz" lIns="91440" tIns="45720" rIns="91440" bIns="45720" rtlCol="0" anchor="t">
            <a:normAutofit/>
          </a:bodyPr>
          <a:lstStyle/>
          <a:p>
            <a:pPr marL="0" indent="0">
              <a:buNone/>
            </a:pPr>
            <a:r>
              <a:rPr lang="en-US" sz="2400"/>
              <a:t>Homeschooled students may participate in any of the state assessments for their current grade level if that is included in the student’s homeschool plan.</a:t>
            </a:r>
          </a:p>
          <a:p>
            <a:r>
              <a:rPr lang="en-US" sz="2400"/>
              <a:t>Families must contact the district office to arrange participation.</a:t>
            </a:r>
            <a:endParaRPr lang="en-US" sz="2400">
              <a:cs typeface="Calibri"/>
            </a:endParaRPr>
          </a:p>
          <a:p>
            <a:r>
              <a:rPr lang="en-US" sz="2400"/>
              <a:t>District must then ensure the student has a SASID, is enrolled in the LEA at the correct grade level, and coded “H” in the </a:t>
            </a:r>
            <a:r>
              <a:rPr lang="en-US" sz="2400" err="1"/>
              <a:t>eRIDE</a:t>
            </a:r>
            <a:r>
              <a:rPr lang="en-US" sz="2400"/>
              <a:t> Enrollment Census.</a:t>
            </a:r>
            <a:endParaRPr lang="en-US" sz="2400">
              <a:cs typeface="Calibri"/>
            </a:endParaRPr>
          </a:p>
          <a:p>
            <a:pPr lvl="1"/>
            <a:r>
              <a:rPr lang="en-US" sz="2000"/>
              <a:t>RIDE will then register the student for the test. </a:t>
            </a:r>
            <a:endParaRPr lang="en-US" sz="2000">
              <a:cs typeface="Calibri"/>
            </a:endParaRPr>
          </a:p>
          <a:p>
            <a:pPr lvl="1"/>
            <a:r>
              <a:rPr lang="en-US" sz="2000" i="1"/>
              <a:t>Note:</a:t>
            </a:r>
            <a:r>
              <a:rPr lang="en-US" sz="2000"/>
              <a:t> if the student is not coded “H”, the student may count toward school accountability measures</a:t>
            </a:r>
            <a:endParaRPr lang="en-US" sz="2000">
              <a:cs typeface="Calibri"/>
            </a:endParaRPr>
          </a:p>
          <a:p>
            <a:r>
              <a:rPr lang="en-US" sz="2400"/>
              <a:t>Students must test at the appropriate local school.</a:t>
            </a:r>
            <a:endParaRPr lang="en-US" sz="2400">
              <a:cs typeface="Calibri"/>
            </a:endParaRPr>
          </a:p>
          <a:p>
            <a:endParaRPr lang="en-US" sz="2400"/>
          </a:p>
        </p:txBody>
      </p:sp>
      <p:sp>
        <p:nvSpPr>
          <p:cNvPr id="5" name="Slide Number Placeholder 4"/>
          <p:cNvSpPr>
            <a:spLocks noGrp="1"/>
          </p:cNvSpPr>
          <p:nvPr>
            <p:ph type="sldNum" sz="quarter" idx="12"/>
          </p:nvPr>
        </p:nvSpPr>
        <p:spPr/>
        <p:txBody>
          <a:bodyPr/>
          <a:lstStyle/>
          <a:p>
            <a:fld id="{E3A0F8C9-0536-44E3-92CA-2798A712B5A8}" type="slidenum">
              <a:rPr lang="en-US" smtClean="0"/>
              <a:t>31</a:t>
            </a:fld>
            <a:endParaRPr lang="en-US"/>
          </a:p>
        </p:txBody>
      </p:sp>
    </p:spTree>
    <p:extLst>
      <p:ext uri="{BB962C8B-B14F-4D97-AF65-F5344CB8AC3E}">
        <p14:creationId xmlns:p14="http://schemas.microsoft.com/office/powerpoint/2010/main" val="47627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Participation in RI PSAT 10 and SAT School Day</a:t>
            </a:r>
            <a:br>
              <a:rPr lang="en-US" sz="4000" b="1"/>
            </a:br>
            <a:r>
              <a:rPr lang="en-US" sz="2000" i="1"/>
              <a:t>RISAP Test Coordinator Handbook (pages 18)</a:t>
            </a:r>
            <a:endParaRPr lang="en-US" sz="2000" b="1"/>
          </a:p>
        </p:txBody>
      </p:sp>
      <p:sp>
        <p:nvSpPr>
          <p:cNvPr id="4" name="Content Placeholder 3"/>
          <p:cNvSpPr>
            <a:spLocks noGrp="1"/>
          </p:cNvSpPr>
          <p:nvPr>
            <p:ph idx="1"/>
          </p:nvPr>
        </p:nvSpPr>
        <p:spPr>
          <a:xfrm>
            <a:off x="838200" y="1543050"/>
            <a:ext cx="10769302" cy="4717901"/>
          </a:xfrm>
        </p:spPr>
        <p:txBody>
          <a:bodyPr>
            <a:normAutofit/>
          </a:bodyPr>
          <a:lstStyle/>
          <a:p>
            <a:r>
              <a:rPr lang="en-US" sz="2400"/>
              <a:t>General Participation Rule applies: Students are expected to participate in the tests for their current grade level (grade 10 or 11). </a:t>
            </a:r>
          </a:p>
          <a:p>
            <a:r>
              <a:rPr lang="en-US" sz="2400"/>
              <a:t>Please note:</a:t>
            </a:r>
          </a:p>
          <a:p>
            <a:pPr lvl="1"/>
            <a:r>
              <a:rPr lang="en-US" sz="2000"/>
              <a:t>SAT </a:t>
            </a:r>
            <a:r>
              <a:rPr lang="en-US" sz="2000" i="1"/>
              <a:t>no longer </a:t>
            </a:r>
            <a:r>
              <a:rPr lang="en-US" sz="2000"/>
              <a:t>includes the essay.</a:t>
            </a:r>
          </a:p>
          <a:p>
            <a:pPr lvl="1"/>
            <a:r>
              <a:rPr lang="en-US" sz="2000"/>
              <a:t>Scores from </a:t>
            </a:r>
            <a:r>
              <a:rPr lang="en-US" sz="2000" i="1"/>
              <a:t>any other date(s) </a:t>
            </a:r>
            <a:r>
              <a:rPr lang="en-US" sz="2000"/>
              <a:t>than those published by RIDE are </a:t>
            </a:r>
            <a:r>
              <a:rPr lang="en-US" sz="2000" i="1"/>
              <a:t>not considered valid </a:t>
            </a:r>
            <a:r>
              <a:rPr lang="en-US" sz="2000"/>
              <a:t>for state assessment purposes.</a:t>
            </a:r>
          </a:p>
          <a:p>
            <a:pPr lvl="1"/>
            <a:r>
              <a:rPr lang="en-US" sz="2000"/>
              <a:t>Students who qualify for the alternate assessments </a:t>
            </a:r>
            <a:r>
              <a:rPr lang="en-US" sz="2000" i="1"/>
              <a:t>do not </a:t>
            </a:r>
            <a:r>
              <a:rPr lang="en-US" sz="2000"/>
              <a:t>take the PSAT10. </a:t>
            </a:r>
            <a:br>
              <a:rPr lang="en-US" sz="2000"/>
            </a:br>
            <a:r>
              <a:rPr lang="en-US" sz="2000"/>
              <a:t>There are no academic alternate assessments at the 10th grade.</a:t>
            </a:r>
          </a:p>
          <a:p>
            <a:pPr lvl="1"/>
            <a:r>
              <a:rPr lang="en-US" sz="2000"/>
              <a:t>First-Year EL students may want to take the entire PSAT10 or SAT. </a:t>
            </a:r>
          </a:p>
          <a:p>
            <a:pPr lvl="2"/>
            <a:r>
              <a:rPr lang="en-US" sz="1800"/>
              <a:t>Please make sure you talk with your EL students before you request a math-only test. </a:t>
            </a:r>
          </a:p>
          <a:p>
            <a:pPr lvl="2"/>
            <a:r>
              <a:rPr lang="en-US" sz="1800"/>
              <a:t>Scores from ELA tests will not be used for accountability purposes, but the district and school will get scores and families will receive score reports.</a:t>
            </a:r>
          </a:p>
          <a:p>
            <a:endParaRPr lang="en-US" sz="2400"/>
          </a:p>
        </p:txBody>
      </p:sp>
      <p:sp>
        <p:nvSpPr>
          <p:cNvPr id="5" name="Slide Number Placeholder 4"/>
          <p:cNvSpPr>
            <a:spLocks noGrp="1"/>
          </p:cNvSpPr>
          <p:nvPr>
            <p:ph type="sldNum" sz="quarter" idx="12"/>
          </p:nvPr>
        </p:nvSpPr>
        <p:spPr/>
        <p:txBody>
          <a:bodyPr/>
          <a:lstStyle/>
          <a:p>
            <a:fld id="{E3A0F8C9-0536-44E3-92CA-2798A712B5A8}" type="slidenum">
              <a:rPr lang="en-US" smtClean="0"/>
              <a:t>32</a:t>
            </a:fld>
            <a:endParaRPr lang="en-US"/>
          </a:p>
        </p:txBody>
      </p:sp>
    </p:spTree>
    <p:extLst>
      <p:ext uri="{BB962C8B-B14F-4D97-AF65-F5344CB8AC3E}">
        <p14:creationId xmlns:p14="http://schemas.microsoft.com/office/powerpoint/2010/main" val="128764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Registering Students for the State Assessments</a:t>
            </a:r>
            <a:br>
              <a:rPr lang="en-US" sz="4000" b="1"/>
            </a:br>
            <a:r>
              <a:rPr lang="en-US" sz="2200" i="1"/>
              <a:t>RISAP Test Coordinator Handbook (page 22)</a:t>
            </a:r>
            <a:endParaRPr lang="en-US" sz="4000" b="1"/>
          </a:p>
        </p:txBody>
      </p:sp>
      <p:sp>
        <p:nvSpPr>
          <p:cNvPr id="4" name="Content Placeholder 3"/>
          <p:cNvSpPr>
            <a:spLocks noGrp="1"/>
          </p:cNvSpPr>
          <p:nvPr>
            <p:ph idx="1"/>
          </p:nvPr>
        </p:nvSpPr>
        <p:spPr>
          <a:xfrm>
            <a:off x="838200" y="1543050"/>
            <a:ext cx="10769302" cy="4990180"/>
          </a:xfrm>
        </p:spPr>
        <p:txBody>
          <a:bodyPr vert="horz" lIns="91440" tIns="45720" rIns="91440" bIns="45720" rtlCol="0" anchor="t">
            <a:normAutofit fontScale="92500"/>
          </a:bodyPr>
          <a:lstStyle/>
          <a:p>
            <a:r>
              <a:rPr lang="en-US" sz="2400"/>
              <a:t>RIDE registers all students for their grade level according to the information provided by the LEA through the </a:t>
            </a:r>
            <a:r>
              <a:rPr lang="en-US" sz="2400" err="1"/>
              <a:t>eRIDE</a:t>
            </a:r>
            <a:r>
              <a:rPr lang="en-US" sz="2400"/>
              <a:t> Enrollment Census, Special Education Census, and LEP Census.</a:t>
            </a:r>
            <a:endParaRPr lang="en-US" sz="2400">
              <a:cs typeface="Calibri"/>
            </a:endParaRPr>
          </a:p>
          <a:p>
            <a:pPr lvl="1"/>
            <a:r>
              <a:rPr lang="en-US" sz="2000"/>
              <a:t>Any errors found in the test registration systems, such as incorrect spelling, birthdate, grade level, etc., </a:t>
            </a:r>
            <a:r>
              <a:rPr lang="en-US" sz="2000" i="1"/>
              <a:t>must</a:t>
            </a:r>
            <a:r>
              <a:rPr lang="en-US" sz="2000"/>
              <a:t> be fixed by the school/LEA in the LEA’s SIS. RIDE cannot update this information.</a:t>
            </a:r>
            <a:endParaRPr lang="en-US" sz="2000">
              <a:cs typeface="Calibri"/>
            </a:endParaRPr>
          </a:p>
          <a:p>
            <a:pPr lvl="1"/>
            <a:r>
              <a:rPr lang="en-US" sz="2000"/>
              <a:t>Students must be accurately coded for IEP or 504 plan (or LEP status) in order to be assigned certain accommodations in the test management systems (e.g., PAN, TIDE).</a:t>
            </a:r>
            <a:endParaRPr lang="en-US" sz="2000">
              <a:cs typeface="Calibri"/>
            </a:endParaRPr>
          </a:p>
          <a:p>
            <a:pPr lvl="1"/>
            <a:r>
              <a:rPr lang="en-US" sz="2000">
                <a:ea typeface="+mn-lt"/>
                <a:cs typeface="+mn-lt"/>
              </a:rPr>
              <a:t>Students who change grade levels during the school year are expected to participate tests in the following way:</a:t>
            </a:r>
          </a:p>
          <a:p>
            <a:pPr lvl="2"/>
            <a:r>
              <a:rPr lang="en-US" sz="1700">
                <a:ea typeface="+mn-lt"/>
                <a:cs typeface="+mn-lt"/>
              </a:rPr>
              <a:t>Grade level changes </a:t>
            </a:r>
            <a:r>
              <a:rPr lang="en-US" sz="1700" i="1">
                <a:ea typeface="+mn-lt"/>
                <a:cs typeface="+mn-lt"/>
              </a:rPr>
              <a:t>before the test window begins</a:t>
            </a:r>
            <a:r>
              <a:rPr lang="en-US" sz="1700">
                <a:ea typeface="+mn-lt"/>
                <a:cs typeface="+mn-lt"/>
              </a:rPr>
              <a:t>: Students will participate in the test(s)for the new grade level.</a:t>
            </a:r>
          </a:p>
          <a:p>
            <a:pPr lvl="2"/>
            <a:r>
              <a:rPr lang="en-US" sz="1700">
                <a:ea typeface="+mn-lt"/>
                <a:cs typeface="+mn-lt"/>
              </a:rPr>
              <a:t>Grade level changes </a:t>
            </a:r>
            <a:r>
              <a:rPr lang="en-US" sz="1700" i="1">
                <a:ea typeface="+mn-lt"/>
                <a:cs typeface="+mn-lt"/>
              </a:rPr>
              <a:t>during the test window</a:t>
            </a:r>
            <a:r>
              <a:rPr lang="en-US" sz="1700">
                <a:ea typeface="+mn-lt"/>
                <a:cs typeface="+mn-lt"/>
              </a:rPr>
              <a:t>: Students should take the test(s) for their original grade level</a:t>
            </a:r>
          </a:p>
          <a:p>
            <a:pPr marL="228600" lvl="1" indent="228600"/>
            <a:r>
              <a:rPr lang="en-US" sz="2000">
                <a:ea typeface="+mn-lt"/>
                <a:cs typeface="+mn-lt"/>
              </a:rPr>
              <a:t>NOTE on PSAT and SAT: </a:t>
            </a:r>
            <a:endParaRPr lang="en-US">
              <a:cs typeface="Calibri" panose="020F0502020204030204"/>
            </a:endParaRPr>
          </a:p>
          <a:p>
            <a:pPr lvl="1"/>
            <a:r>
              <a:rPr lang="en-US" sz="2000">
                <a:ea typeface="+mn-lt"/>
                <a:cs typeface="+mn-lt"/>
              </a:rPr>
              <a:t>All grade level changes should be made </a:t>
            </a:r>
            <a:r>
              <a:rPr lang="en-US" sz="2000" i="1">
                <a:ea typeface="+mn-lt"/>
                <a:cs typeface="+mn-lt"/>
              </a:rPr>
              <a:t>prior</a:t>
            </a:r>
            <a:r>
              <a:rPr lang="en-US" sz="2000">
                <a:ea typeface="+mn-lt"/>
                <a:cs typeface="+mn-lt"/>
              </a:rPr>
              <a:t> to the testing window.</a:t>
            </a:r>
            <a:endParaRPr lang="en-US">
              <a:ea typeface="+mn-lt"/>
              <a:cs typeface="+mn-lt"/>
            </a:endParaRPr>
          </a:p>
          <a:p>
            <a:pPr lvl="1"/>
            <a:r>
              <a:rPr lang="en-US" sz="2000">
                <a:ea typeface="+mn-lt"/>
                <a:cs typeface="+mn-lt"/>
              </a:rPr>
              <a:t>Students cannot be moved to another grade level to participate in the PSAT or SAT unless it is for one of the following reasons: </a:t>
            </a:r>
            <a:endParaRPr lang="en-US">
              <a:cs typeface="Calibri"/>
            </a:endParaRPr>
          </a:p>
          <a:p>
            <a:pPr marL="914400" lvl="2" indent="0">
              <a:buNone/>
            </a:pPr>
            <a:r>
              <a:rPr lang="en-US" sz="1600">
                <a:ea typeface="+mn-lt"/>
                <a:cs typeface="+mn-lt"/>
              </a:rPr>
              <a:t>▪ The number of credits a student earned moved them from one grade to the next before the state testing window. </a:t>
            </a:r>
          </a:p>
          <a:p>
            <a:pPr marL="914400" lvl="2" indent="0">
              <a:buNone/>
            </a:pPr>
            <a:r>
              <a:rPr lang="en-US" sz="1600">
                <a:ea typeface="+mn-lt"/>
                <a:cs typeface="+mn-lt"/>
              </a:rPr>
              <a:t>▪ There was a mistake in the grade level reported to RIDE and the error is being corrected.</a:t>
            </a:r>
            <a:endParaRPr lang="en-US" sz="1600">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33</a:t>
            </a:fld>
            <a:endParaRPr lang="en-US"/>
          </a:p>
        </p:txBody>
      </p:sp>
    </p:spTree>
    <p:extLst>
      <p:ext uri="{BB962C8B-B14F-4D97-AF65-F5344CB8AC3E}">
        <p14:creationId xmlns:p14="http://schemas.microsoft.com/office/powerpoint/2010/main" val="780164936"/>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fontScale="90000"/>
          </a:bodyPr>
          <a:lstStyle/>
          <a:p>
            <a:r>
              <a:rPr lang="en-US" sz="4000" b="1"/>
              <a:t>Exemptions from State Assessments</a:t>
            </a:r>
            <a:br>
              <a:rPr lang="en-US" sz="4000" b="1"/>
            </a:br>
            <a:r>
              <a:rPr lang="en-US" sz="2200" i="1"/>
              <a:t>RISAP Test Coordinator Handbook (page 18; Appendix E)  &amp;  </a:t>
            </a:r>
            <a:r>
              <a:rPr lang="en-US" sz="2200" i="1">
                <a:hlinkClick r:id="rId4"/>
              </a:rPr>
              <a:t>www.ride.ri.gov/assessment-exemptions</a:t>
            </a:r>
            <a:r>
              <a:rPr lang="en-US" sz="2200" i="1"/>
              <a:t> </a:t>
            </a:r>
            <a:endParaRPr lang="en-US" sz="4000" b="1"/>
          </a:p>
        </p:txBody>
      </p:sp>
      <p:sp>
        <p:nvSpPr>
          <p:cNvPr id="4" name="Content Placeholder 3"/>
          <p:cNvSpPr>
            <a:spLocks noGrp="1"/>
          </p:cNvSpPr>
          <p:nvPr>
            <p:ph idx="1"/>
          </p:nvPr>
        </p:nvSpPr>
        <p:spPr>
          <a:xfrm>
            <a:off x="838199" y="1414463"/>
            <a:ext cx="11077135" cy="4941887"/>
          </a:xfrm>
        </p:spPr>
        <p:txBody>
          <a:bodyPr vert="horz" lIns="91440" tIns="45720" rIns="91440" bIns="45720" rtlCol="0" anchor="t">
            <a:normAutofit fontScale="62500" lnSpcReduction="20000"/>
          </a:bodyPr>
          <a:lstStyle/>
          <a:p>
            <a:pPr>
              <a:lnSpc>
                <a:spcPct val="120000"/>
              </a:lnSpc>
            </a:pPr>
            <a:r>
              <a:rPr lang="en-US"/>
              <a:t>There are only two ways in which a student may be officially exempt from the state assessments:</a:t>
            </a:r>
          </a:p>
          <a:p>
            <a:pPr marL="914400" lvl="1" indent="-457200">
              <a:lnSpc>
                <a:spcPct val="120000"/>
              </a:lnSpc>
              <a:buFont typeface="+mj-lt"/>
              <a:buAutoNum type="arabicPeriod"/>
            </a:pPr>
            <a:r>
              <a:rPr lang="en-US"/>
              <a:t>They are a First-Year EL student so they are not required to take the ELA, reading, or writing sections of the academic tests for one year.</a:t>
            </a:r>
            <a:endParaRPr lang="en-US">
              <a:cs typeface="Calibri"/>
            </a:endParaRPr>
          </a:p>
          <a:p>
            <a:pPr marL="914400" lvl="1" indent="-457200">
              <a:lnSpc>
                <a:spcPct val="120000"/>
              </a:lnSpc>
              <a:buFont typeface="+mj-lt"/>
              <a:buAutoNum type="arabicPeriod"/>
            </a:pPr>
            <a:r>
              <a:rPr lang="en-US"/>
              <a:t>The student meets the criteria for a medical exemption.</a:t>
            </a:r>
            <a:endParaRPr lang="en-US">
              <a:cs typeface="Calibri"/>
            </a:endParaRPr>
          </a:p>
          <a:p>
            <a:pPr>
              <a:lnSpc>
                <a:spcPct val="120000"/>
              </a:lnSpc>
            </a:pPr>
            <a:r>
              <a:rPr lang="en-US"/>
              <a:t>For medical exemptions, the student must meet </a:t>
            </a:r>
            <a:r>
              <a:rPr lang="en-US" i="1"/>
              <a:t>both</a:t>
            </a:r>
            <a:r>
              <a:rPr lang="en-US"/>
              <a:t> of the following criteria:</a:t>
            </a:r>
            <a:endParaRPr lang="en-US">
              <a:cs typeface="Calibri"/>
            </a:endParaRPr>
          </a:p>
          <a:p>
            <a:pPr marL="914400" lvl="1" indent="-457200">
              <a:lnSpc>
                <a:spcPct val="120000"/>
              </a:lnSpc>
              <a:buFont typeface="+mj-lt"/>
              <a:buAutoNum type="arabicPeriod"/>
            </a:pPr>
            <a:r>
              <a:rPr lang="en-US"/>
              <a:t>The student’s situation is so severe the student cannot receive instruction in any setting (such as at home, school, or outplacement facility) and</a:t>
            </a:r>
            <a:endParaRPr lang="en-US">
              <a:cs typeface="Calibri"/>
            </a:endParaRPr>
          </a:p>
          <a:p>
            <a:pPr marL="914400" lvl="1" indent="-457200">
              <a:lnSpc>
                <a:spcPct val="120000"/>
              </a:lnSpc>
              <a:buFont typeface="+mj-lt"/>
              <a:buAutoNum type="arabicPeriod"/>
            </a:pPr>
            <a:r>
              <a:rPr lang="en-US"/>
              <a:t>The student cannot participate in any assessments, even with adjustments or accommodations.</a:t>
            </a:r>
            <a:endParaRPr lang="en-US">
              <a:cs typeface="Calibri"/>
            </a:endParaRPr>
          </a:p>
          <a:p>
            <a:pPr>
              <a:lnSpc>
                <a:spcPct val="120000"/>
              </a:lnSpc>
            </a:pPr>
            <a:r>
              <a:rPr lang="en-US"/>
              <a:t>Process for Medical Exemptions: </a:t>
            </a:r>
            <a:endParaRPr lang="en-US">
              <a:cs typeface="Calibri"/>
            </a:endParaRPr>
          </a:p>
          <a:p>
            <a:pPr lvl="1">
              <a:lnSpc>
                <a:spcPct val="120000"/>
              </a:lnSpc>
            </a:pPr>
            <a:r>
              <a:rPr lang="en-US"/>
              <a:t>Superintendent's office is responsible for submitting  the medical exemption </a:t>
            </a:r>
            <a:r>
              <a:rPr lang="en-US" i="1"/>
              <a:t>(see RISAP TC Handbook Appendix E)</a:t>
            </a:r>
            <a:r>
              <a:rPr lang="en-US"/>
              <a:t>.</a:t>
            </a:r>
            <a:endParaRPr lang="en-US">
              <a:cs typeface="Calibri"/>
            </a:endParaRPr>
          </a:p>
          <a:p>
            <a:pPr lvl="2">
              <a:lnSpc>
                <a:spcPct val="120000"/>
              </a:lnSpc>
            </a:pPr>
            <a:r>
              <a:rPr lang="en-US">
                <a:cs typeface="Calibri"/>
              </a:rPr>
              <a:t>Enter medical exemption using the </a:t>
            </a:r>
            <a:r>
              <a:rPr lang="en-US" err="1">
                <a:cs typeface="Calibri"/>
              </a:rPr>
              <a:t>eRIDE</a:t>
            </a:r>
            <a:r>
              <a:rPr lang="en-US">
                <a:cs typeface="Calibri"/>
              </a:rPr>
              <a:t> Medical Exemption application</a:t>
            </a:r>
          </a:p>
          <a:p>
            <a:pPr lvl="2">
              <a:lnSpc>
                <a:spcPct val="120000"/>
              </a:lnSpc>
            </a:pPr>
            <a:r>
              <a:rPr lang="en-US">
                <a:cs typeface="Calibri"/>
              </a:rPr>
              <a:t>Form 1: District Form – Complete through the medical exemption application.</a:t>
            </a:r>
          </a:p>
          <a:p>
            <a:pPr lvl="2">
              <a:lnSpc>
                <a:spcPct val="120000"/>
              </a:lnSpc>
            </a:pPr>
            <a:r>
              <a:rPr lang="en-US">
                <a:cs typeface="Calibri"/>
              </a:rPr>
              <a:t>Form 2: Parent Form – Keep at district office</a:t>
            </a:r>
            <a:endParaRPr lang="en-US"/>
          </a:p>
          <a:p>
            <a:pPr lvl="2">
              <a:lnSpc>
                <a:spcPct val="120000"/>
              </a:lnSpc>
            </a:pPr>
            <a:r>
              <a:rPr lang="en-US">
                <a:cs typeface="Calibri"/>
              </a:rPr>
              <a:t>Form 3: Physician Form – Keep at district office</a:t>
            </a:r>
            <a:endParaRPr lang="en-US"/>
          </a:p>
          <a:p>
            <a:pPr lvl="1">
              <a:lnSpc>
                <a:spcPct val="120000"/>
              </a:lnSpc>
            </a:pPr>
            <a:r>
              <a:rPr lang="en-US"/>
              <a:t>Outplacement Schools: Requests must be submitted through the sending district office. Outplacement schools do not have access to the Medical Exemption portal in </a:t>
            </a:r>
            <a:r>
              <a:rPr lang="en-US" err="1"/>
              <a:t>eRIDE</a:t>
            </a:r>
            <a:r>
              <a:rPr lang="en-US"/>
              <a:t>.</a:t>
            </a:r>
            <a:endParaRPr lang="en-US">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34</a:t>
            </a:fld>
            <a:endParaRPr lang="en-US"/>
          </a:p>
        </p:txBody>
      </p:sp>
    </p:spTree>
    <p:extLst>
      <p:ext uri="{BB962C8B-B14F-4D97-AF65-F5344CB8AC3E}">
        <p14:creationId xmlns:p14="http://schemas.microsoft.com/office/powerpoint/2010/main" val="2648189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337"/>
          </a:xfrm>
        </p:spPr>
        <p:txBody>
          <a:bodyPr>
            <a:normAutofit/>
          </a:bodyPr>
          <a:lstStyle/>
          <a:p>
            <a:r>
              <a:rPr lang="en-US" sz="4000" b="1"/>
              <a:t>Parent Refusals</a:t>
            </a:r>
            <a:br>
              <a:rPr lang="en-US" sz="4000" b="1"/>
            </a:br>
            <a:r>
              <a:rPr lang="en-US" sz="2200" i="1"/>
              <a:t>RISAP Test Coordinator Handbook (page 18)</a:t>
            </a:r>
            <a:endParaRPr lang="en-US" sz="4000" b="1"/>
          </a:p>
        </p:txBody>
      </p:sp>
      <p:sp>
        <p:nvSpPr>
          <p:cNvPr id="4" name="Content Placeholder 3"/>
          <p:cNvSpPr>
            <a:spLocks noGrp="1"/>
          </p:cNvSpPr>
          <p:nvPr>
            <p:ph idx="1"/>
          </p:nvPr>
        </p:nvSpPr>
        <p:spPr>
          <a:xfrm>
            <a:off x="838200" y="1543050"/>
            <a:ext cx="10934700" cy="5054698"/>
          </a:xfrm>
        </p:spPr>
        <p:txBody>
          <a:bodyPr>
            <a:normAutofit/>
          </a:bodyPr>
          <a:lstStyle/>
          <a:p>
            <a:pPr>
              <a:lnSpc>
                <a:spcPct val="110000"/>
              </a:lnSpc>
            </a:pPr>
            <a:r>
              <a:rPr lang="en-US" sz="2400" b="1"/>
              <a:t>State assessments provide useful information to districts and schools.</a:t>
            </a:r>
            <a:r>
              <a:rPr lang="en-US" sz="2400"/>
              <a:t> </a:t>
            </a:r>
          </a:p>
          <a:p>
            <a:pPr lvl="1">
              <a:lnSpc>
                <a:spcPct val="110000"/>
              </a:lnSpc>
            </a:pPr>
            <a:r>
              <a:rPr lang="en-US" sz="2000"/>
              <a:t>We encourage everyone to convey to families the importance of the information you and your teachers receive from the state assessments, the steps you’ve taken to ensure their children remain safe and healthy, and to encourage and welcome students to school and to participate in the state assessments.</a:t>
            </a:r>
          </a:p>
          <a:p>
            <a:pPr>
              <a:lnSpc>
                <a:spcPct val="110000"/>
              </a:lnSpc>
            </a:pPr>
            <a:r>
              <a:rPr lang="en-US" sz="2400" b="1"/>
              <a:t>RI does not have a state system for collecting or tracking parent refusals.</a:t>
            </a:r>
          </a:p>
          <a:p>
            <a:pPr lvl="1">
              <a:lnSpc>
                <a:spcPct val="110000"/>
              </a:lnSpc>
            </a:pPr>
            <a:r>
              <a:rPr lang="en-US" sz="2000"/>
              <a:t>The </a:t>
            </a:r>
            <a:r>
              <a:rPr lang="en-US" sz="2000" i="1"/>
              <a:t>RISAP Test Coordinator Handbook</a:t>
            </a:r>
            <a:r>
              <a:rPr lang="en-US" sz="2000"/>
              <a:t> (page 18) states: </a:t>
            </a:r>
            <a:br>
              <a:rPr lang="en-US" sz="2000"/>
            </a:br>
            <a:r>
              <a:rPr lang="en-US" sz="2000"/>
              <a:t>“Students who do not test due to parent refusal will be considered non-participants for accountability purposes. LEAs may have policies regarding handling parent refusals; however, RIDE expects all students in tested grades to participate in the state assessments for their current grade level…”</a:t>
            </a:r>
          </a:p>
        </p:txBody>
      </p:sp>
      <p:sp>
        <p:nvSpPr>
          <p:cNvPr id="5" name="Slide Number Placeholder 4"/>
          <p:cNvSpPr>
            <a:spLocks noGrp="1"/>
          </p:cNvSpPr>
          <p:nvPr>
            <p:ph type="sldNum" sz="quarter" idx="12"/>
          </p:nvPr>
        </p:nvSpPr>
        <p:spPr/>
        <p:txBody>
          <a:bodyPr/>
          <a:lstStyle/>
          <a:p>
            <a:fld id="{E3A0F8C9-0536-44E3-92CA-2798A712B5A8}" type="slidenum">
              <a:rPr lang="en-US" smtClean="0"/>
              <a:t>35</a:t>
            </a:fld>
            <a:endParaRPr lang="en-US"/>
          </a:p>
        </p:txBody>
      </p:sp>
    </p:spTree>
    <p:extLst>
      <p:ext uri="{BB962C8B-B14F-4D97-AF65-F5344CB8AC3E}">
        <p14:creationId xmlns:p14="http://schemas.microsoft.com/office/powerpoint/2010/main" val="3839645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Accommodations and Accessibility Features (AAF)</a:t>
            </a:r>
          </a:p>
        </p:txBody>
      </p:sp>
      <p:sp>
        <p:nvSpPr>
          <p:cNvPr id="4" name="Text Placeholder 3"/>
          <p:cNvSpPr>
            <a:spLocks noGrp="1"/>
          </p:cNvSpPr>
          <p:nvPr>
            <p:ph type="body" idx="1"/>
          </p:nvPr>
        </p:nvSpPr>
        <p:spPr/>
        <p:txBody>
          <a:bodyPr>
            <a:normAutofit/>
          </a:bodyPr>
          <a:lstStyle/>
          <a:p>
            <a:r>
              <a:rPr lang="en-US" sz="2000">
                <a:hlinkClick r:id="rId4"/>
              </a:rPr>
              <a:t>www.ride.ri.gov/Accommodations</a:t>
            </a:r>
            <a:r>
              <a:rPr lang="en-US" sz="2000"/>
              <a:t> for the AAF Manual, Assessment-Specific Materials, and Webinar Presentations and Recordings </a:t>
            </a:r>
          </a:p>
        </p:txBody>
      </p:sp>
      <p:sp>
        <p:nvSpPr>
          <p:cNvPr id="5" name="Slide Number Placeholder 4"/>
          <p:cNvSpPr>
            <a:spLocks noGrp="1"/>
          </p:cNvSpPr>
          <p:nvPr>
            <p:ph type="sldNum" sz="quarter" idx="12"/>
          </p:nvPr>
        </p:nvSpPr>
        <p:spPr/>
        <p:txBody>
          <a:bodyPr/>
          <a:lstStyle/>
          <a:p>
            <a:fld id="{E3A0F8C9-0536-44E3-92CA-2798A712B5A8}" type="slidenum">
              <a:rPr lang="en-US" smtClean="0"/>
              <a:t>36</a:t>
            </a:fld>
            <a:endParaRPr lang="en-US"/>
          </a:p>
        </p:txBody>
      </p:sp>
    </p:spTree>
    <p:extLst>
      <p:ext uri="{BB962C8B-B14F-4D97-AF65-F5344CB8AC3E}">
        <p14:creationId xmlns:p14="http://schemas.microsoft.com/office/powerpoint/2010/main" val="419636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3745" cy="661817"/>
          </a:xfrm>
        </p:spPr>
        <p:txBody>
          <a:bodyPr>
            <a:noAutofit/>
          </a:bodyPr>
          <a:lstStyle/>
          <a:p>
            <a:r>
              <a:rPr lang="en-US" sz="3600" b="1"/>
              <a:t>What are accommodations for state testing?</a:t>
            </a:r>
            <a:endParaRPr lang="en-US" sz="4000" b="1" i="1"/>
          </a:p>
        </p:txBody>
      </p:sp>
      <p:sp>
        <p:nvSpPr>
          <p:cNvPr id="3" name="Content Placeholder 2"/>
          <p:cNvSpPr>
            <a:spLocks noGrp="1"/>
          </p:cNvSpPr>
          <p:nvPr>
            <p:ph idx="1"/>
          </p:nvPr>
        </p:nvSpPr>
        <p:spPr>
          <a:xfrm>
            <a:off x="838200" y="1153551"/>
            <a:ext cx="11203744" cy="5542671"/>
          </a:xfrm>
        </p:spPr>
        <p:txBody>
          <a:bodyPr vert="horz" lIns="91440" tIns="45720" rIns="91440" bIns="45720" rtlCol="0" anchor="t">
            <a:normAutofit/>
          </a:bodyPr>
          <a:lstStyle/>
          <a:p>
            <a:r>
              <a:rPr lang="en-US" sz="2400"/>
              <a:t>Test supports for state assessments are split into two groups:</a:t>
            </a:r>
          </a:p>
          <a:p>
            <a:pPr marL="914400" lvl="1" indent="-457200">
              <a:buAutoNum type="arabicPeriod"/>
            </a:pPr>
            <a:r>
              <a:rPr lang="en-US" sz="2000" b="1"/>
              <a:t>Accessibility features </a:t>
            </a:r>
            <a:r>
              <a:rPr lang="en-US" sz="2000"/>
              <a:t>that any student, regardless of the student’s disability or EL/MLL status may have during testing, like magnification, answer masking, and color contrast.</a:t>
            </a:r>
            <a:endParaRPr lang="en-US" sz="2000">
              <a:cs typeface="Calibri" panose="020F0502020204030204"/>
            </a:endParaRPr>
          </a:p>
          <a:p>
            <a:pPr marL="914400" lvl="1" indent="-457200">
              <a:buAutoNum type="arabicPeriod"/>
            </a:pPr>
            <a:r>
              <a:rPr lang="en-US" sz="2000" b="1"/>
              <a:t>Accommodations</a:t>
            </a:r>
            <a:r>
              <a:rPr lang="en-US" sz="2000"/>
              <a:t> for students with disabilities and EL/MLL students. Accommodations are supports that a student may use that mitigates the effects of a disability or English proficiency level and allow the student to participate in testing, instruction, or any other activity. </a:t>
            </a:r>
            <a:endParaRPr lang="en-US" sz="2000">
              <a:cs typeface="Calibri"/>
            </a:endParaRPr>
          </a:p>
          <a:p>
            <a:r>
              <a:rPr lang="en-US" sz="2000"/>
              <a:t>Student should be using the accommodation(s) in the classroom throughout the year to support access to instruction and assessments.​</a:t>
            </a:r>
            <a:endParaRPr lang="en-US" sz="2000">
              <a:cs typeface="Calibri"/>
            </a:endParaRPr>
          </a:p>
          <a:p>
            <a:r>
              <a:rPr lang="en-US" sz="2000"/>
              <a:t>Accommodations </a:t>
            </a:r>
            <a:r>
              <a:rPr lang="en-US" sz="2000" b="1" i="1"/>
              <a:t>do not </a:t>
            </a:r>
            <a:r>
              <a:rPr lang="en-US" sz="2000"/>
              <a:t>change:​</a:t>
            </a:r>
            <a:endParaRPr lang="en-US" sz="2000">
              <a:cs typeface="Calibri"/>
            </a:endParaRPr>
          </a:p>
          <a:p>
            <a:pPr lvl="1"/>
            <a:r>
              <a:rPr lang="en-US" sz="2000"/>
              <a:t>the content being tested;  ​</a:t>
            </a:r>
            <a:endParaRPr lang="en-US" sz="2000">
              <a:cs typeface="Calibri"/>
            </a:endParaRPr>
          </a:p>
          <a:p>
            <a:pPr lvl="1"/>
            <a:r>
              <a:rPr lang="en-US" sz="2000"/>
              <a:t>the expectations for learning or achievement.</a:t>
            </a:r>
            <a:endParaRPr lang="en-US" sz="2000">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37</a:t>
            </a:fld>
            <a:endParaRPr lang="en-US"/>
          </a:p>
        </p:txBody>
      </p:sp>
    </p:spTree>
    <p:extLst>
      <p:ext uri="{BB962C8B-B14F-4D97-AF65-F5344CB8AC3E}">
        <p14:creationId xmlns:p14="http://schemas.microsoft.com/office/powerpoint/2010/main" val="3712244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3745" cy="802493"/>
          </a:xfrm>
        </p:spPr>
        <p:txBody>
          <a:bodyPr>
            <a:noAutofit/>
          </a:bodyPr>
          <a:lstStyle/>
          <a:p>
            <a:r>
              <a:rPr lang="en-US" sz="3600" b="1"/>
              <a:t>How to Select an Accommodation</a:t>
            </a:r>
            <a:endParaRPr lang="en-US" sz="4000" b="1" i="1"/>
          </a:p>
        </p:txBody>
      </p:sp>
      <p:graphicFrame>
        <p:nvGraphicFramePr>
          <p:cNvPr id="5" name="Content Placeholder 3"/>
          <p:cNvGraphicFramePr>
            <a:graphicFrameLocks/>
          </p:cNvGraphicFramePr>
          <p:nvPr>
            <p:extLst>
              <p:ext uri="{D42A27DB-BD31-4B8C-83A1-F6EECF244321}">
                <p14:modId xmlns:p14="http://schemas.microsoft.com/office/powerpoint/2010/main" val="2195934312"/>
              </p:ext>
            </p:extLst>
          </p:nvPr>
        </p:nvGraphicFramePr>
        <p:xfrm>
          <a:off x="1402266" y="3023968"/>
          <a:ext cx="9458325" cy="3165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339234" y="1246745"/>
            <a:ext cx="3844396" cy="1569660"/>
          </a:xfrm>
          <a:prstGeom prst="rect">
            <a:avLst/>
          </a:prstGeom>
          <a:solidFill>
            <a:schemeClr val="accent6">
              <a:lumMod val="20000"/>
              <a:lumOff val="80000"/>
            </a:schemeClr>
          </a:solidFill>
        </p:spPr>
        <p:txBody>
          <a:bodyPr wrap="square" rtlCol="0">
            <a:spAutoFit/>
          </a:bodyPr>
          <a:lstStyle/>
          <a:p>
            <a:r>
              <a:rPr lang="en-US" sz="1600"/>
              <a:t>Each accommodation should be directly related to the area of need and be clearly connected to the evidence and data that show the selected accommodation(s) are needed in order for the student to access the test.</a:t>
            </a:r>
          </a:p>
        </p:txBody>
      </p:sp>
      <p:sp>
        <p:nvSpPr>
          <p:cNvPr id="7" name="TextBox 6"/>
          <p:cNvSpPr txBox="1"/>
          <p:nvPr/>
        </p:nvSpPr>
        <p:spPr>
          <a:xfrm>
            <a:off x="838199" y="2154685"/>
            <a:ext cx="2999184" cy="1323439"/>
          </a:xfrm>
          <a:prstGeom prst="rect">
            <a:avLst/>
          </a:prstGeom>
          <a:solidFill>
            <a:schemeClr val="accent6">
              <a:lumMod val="20000"/>
              <a:lumOff val="80000"/>
            </a:schemeClr>
          </a:solidFill>
        </p:spPr>
        <p:txBody>
          <a:bodyPr wrap="square" rtlCol="0">
            <a:spAutoFit/>
          </a:bodyPr>
          <a:lstStyle/>
          <a:p>
            <a:r>
              <a:rPr lang="en-US" sz="1600"/>
              <a:t>Before the IEP team can select an accommodation, they must first identify the barrier (area of need) affecting the student’s academic performance.  </a:t>
            </a:r>
          </a:p>
        </p:txBody>
      </p:sp>
      <p:sp>
        <p:nvSpPr>
          <p:cNvPr id="8" name="Circular Arrow 7"/>
          <p:cNvSpPr/>
          <p:nvPr/>
        </p:nvSpPr>
        <p:spPr>
          <a:xfrm>
            <a:off x="6426396" y="2780322"/>
            <a:ext cx="2263790" cy="226340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ular Arrow 8"/>
          <p:cNvSpPr/>
          <p:nvPr/>
        </p:nvSpPr>
        <p:spPr>
          <a:xfrm>
            <a:off x="3427167" y="2780322"/>
            <a:ext cx="2232435" cy="226340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230081C6-B3F0-42DA-88A7-812CA6F12922}"/>
              </a:ext>
            </a:extLst>
          </p:cNvPr>
          <p:cNvSpPr txBox="1"/>
          <p:nvPr/>
        </p:nvSpPr>
        <p:spPr>
          <a:xfrm>
            <a:off x="4631836" y="5332988"/>
            <a:ext cx="2999184" cy="1077218"/>
          </a:xfrm>
          <a:prstGeom prst="rect">
            <a:avLst/>
          </a:prstGeom>
          <a:solidFill>
            <a:schemeClr val="accent6">
              <a:lumMod val="20000"/>
              <a:lumOff val="80000"/>
            </a:schemeClr>
          </a:solidFill>
        </p:spPr>
        <p:txBody>
          <a:bodyPr wrap="square" rtlCol="0">
            <a:spAutoFit/>
          </a:bodyPr>
          <a:lstStyle/>
          <a:p>
            <a:r>
              <a:rPr lang="en-US" sz="1600"/>
              <a:t>The IEP Team must use evidence such as diagnostic assessments, past and current IEPs/504 Plans, instructional accommodations.</a:t>
            </a:r>
          </a:p>
        </p:txBody>
      </p:sp>
      <p:sp>
        <p:nvSpPr>
          <p:cNvPr id="4" name="Slide Number Placeholder 3"/>
          <p:cNvSpPr>
            <a:spLocks noGrp="1"/>
          </p:cNvSpPr>
          <p:nvPr>
            <p:ph type="sldNum" sz="quarter" idx="12"/>
          </p:nvPr>
        </p:nvSpPr>
        <p:spPr/>
        <p:txBody>
          <a:bodyPr/>
          <a:lstStyle/>
          <a:p>
            <a:fld id="{E3A0F8C9-0536-44E3-92CA-2798A712B5A8}" type="slidenum">
              <a:rPr lang="en-US" smtClean="0"/>
              <a:t>38</a:t>
            </a:fld>
            <a:endParaRPr lang="en-US"/>
          </a:p>
        </p:txBody>
      </p:sp>
    </p:spTree>
    <p:extLst>
      <p:ext uri="{BB962C8B-B14F-4D97-AF65-F5344CB8AC3E}">
        <p14:creationId xmlns:p14="http://schemas.microsoft.com/office/powerpoint/2010/main" val="276092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3745" cy="802493"/>
          </a:xfrm>
        </p:spPr>
        <p:txBody>
          <a:bodyPr>
            <a:noAutofit/>
          </a:bodyPr>
          <a:lstStyle/>
          <a:p>
            <a:r>
              <a:rPr lang="en-US" sz="3600" b="1"/>
              <a:t>State Policy for Accommodations </a:t>
            </a:r>
            <a:endParaRPr lang="en-US" sz="4000" b="1" i="1"/>
          </a:p>
        </p:txBody>
      </p:sp>
      <p:sp>
        <p:nvSpPr>
          <p:cNvPr id="3" name="Content Placeholder 2"/>
          <p:cNvSpPr>
            <a:spLocks noGrp="1"/>
          </p:cNvSpPr>
          <p:nvPr>
            <p:ph idx="1"/>
          </p:nvPr>
        </p:nvSpPr>
        <p:spPr>
          <a:xfrm>
            <a:off x="838199" y="1167619"/>
            <a:ext cx="11077135" cy="3828451"/>
          </a:xfrm>
        </p:spPr>
        <p:txBody>
          <a:bodyPr vert="horz" lIns="91440" tIns="45720" rIns="91440" bIns="45720" rtlCol="0" anchor="t">
            <a:normAutofit/>
          </a:bodyPr>
          <a:lstStyle/>
          <a:p>
            <a:r>
              <a:rPr lang="en-US" sz="2400"/>
              <a:t>Only the following students may receive accommodations:</a:t>
            </a:r>
          </a:p>
          <a:p>
            <a:pPr lvl="1"/>
            <a:r>
              <a:rPr lang="en-US" sz="2000"/>
              <a:t>Students with a 504 Plan or IEP​ (including EL students)</a:t>
            </a:r>
          </a:p>
          <a:p>
            <a:pPr lvl="1"/>
            <a:r>
              <a:rPr lang="en-US" sz="2000"/>
              <a:t>EL students currently receiving services</a:t>
            </a:r>
          </a:p>
          <a:p>
            <a:pPr lvl="1"/>
            <a:r>
              <a:rPr lang="en-US" sz="2000"/>
              <a:t>EL students who are being monitored</a:t>
            </a:r>
          </a:p>
          <a:p>
            <a:r>
              <a:rPr lang="en-US" sz="2400"/>
              <a:t>Accommodations </a:t>
            </a:r>
            <a:r>
              <a:rPr lang="en-US"/>
              <a:t>must be included in the 504 or IEP​</a:t>
            </a:r>
            <a:endParaRPr lang="en-US" sz="2400"/>
          </a:p>
          <a:p>
            <a:pPr lvl="1"/>
            <a:r>
              <a:rPr lang="en-US" sz="2000"/>
              <a:t>Testing may not begin if the accommodation is not included in the IEP or 504 Plan.</a:t>
            </a:r>
          </a:p>
          <a:p>
            <a:pPr lvl="2"/>
            <a:r>
              <a:rPr lang="en-US"/>
              <a:t>Convene an IEP Team meeting</a:t>
            </a:r>
          </a:p>
          <a:p>
            <a:pPr lvl="2"/>
            <a:r>
              <a:rPr lang="en-US"/>
              <a:t>Follow district IEP amendment process</a:t>
            </a:r>
          </a:p>
          <a:p>
            <a:pPr lvl="1"/>
            <a:r>
              <a:rPr lang="en-US" sz="2000"/>
              <a:t>Accommodations for EL students should be formally documented.</a:t>
            </a:r>
          </a:p>
          <a:p>
            <a:pPr lvl="2"/>
            <a:r>
              <a:rPr lang="en-US"/>
              <a:t>Can use the form in the AAF manual, but it is not required.</a:t>
            </a:r>
          </a:p>
        </p:txBody>
      </p:sp>
      <p:sp>
        <p:nvSpPr>
          <p:cNvPr id="5" name="Slide Number Placeholder 4"/>
          <p:cNvSpPr>
            <a:spLocks noGrp="1"/>
          </p:cNvSpPr>
          <p:nvPr>
            <p:ph type="sldNum" sz="quarter" idx="12"/>
          </p:nvPr>
        </p:nvSpPr>
        <p:spPr/>
        <p:txBody>
          <a:bodyPr/>
          <a:lstStyle/>
          <a:p>
            <a:fld id="{E3A0F8C9-0536-44E3-92CA-2798A712B5A8}" type="slidenum">
              <a:rPr lang="en-US" smtClean="0"/>
              <a:t>39</a:t>
            </a:fld>
            <a:endParaRPr lang="en-US"/>
          </a:p>
        </p:txBody>
      </p:sp>
      <p:sp>
        <p:nvSpPr>
          <p:cNvPr id="4" name="TextBox 3">
            <a:extLst>
              <a:ext uri="{FF2B5EF4-FFF2-40B4-BE49-F238E27FC236}">
                <a16:creationId xmlns:a16="http://schemas.microsoft.com/office/drawing/2014/main" id="{A37DEFBD-D939-4D30-9633-E0C42377FF45}"/>
              </a:ext>
            </a:extLst>
          </p:cNvPr>
          <p:cNvSpPr txBox="1"/>
          <p:nvPr/>
        </p:nvSpPr>
        <p:spPr>
          <a:xfrm>
            <a:off x="984023" y="5071657"/>
            <a:ext cx="9289774" cy="923330"/>
          </a:xfrm>
          <a:prstGeom prst="rect">
            <a:avLst/>
          </a:prstGeom>
          <a:noFill/>
          <a:ln w="38100">
            <a:solidFill>
              <a:srgbClr val="0070C0"/>
            </a:solidFill>
          </a:ln>
        </p:spPr>
        <p:txBody>
          <a:bodyPr wrap="square" rtlCol="0">
            <a:spAutoFit/>
          </a:bodyPr>
          <a:lstStyle/>
          <a:p>
            <a:r>
              <a:rPr lang="en-US"/>
              <a:t>See the </a:t>
            </a:r>
            <a:r>
              <a:rPr lang="en-US" i="1"/>
              <a:t>Accommodations and Accessibility Features Manual </a:t>
            </a:r>
            <a:r>
              <a:rPr lang="en-US"/>
              <a:t>at </a:t>
            </a:r>
            <a:r>
              <a:rPr lang="en-US">
                <a:hlinkClick r:id="rId4"/>
              </a:rPr>
              <a:t>www.ride.ri.gov/Accommodations</a:t>
            </a:r>
            <a:r>
              <a:rPr lang="en-US"/>
              <a:t> for details about specific accommodations, accommodation types (embedded vs non-embedded), and guidelines for administration (e.g., human reader, scribe).</a:t>
            </a:r>
          </a:p>
        </p:txBody>
      </p:sp>
    </p:spTree>
    <p:extLst>
      <p:ext uri="{BB962C8B-B14F-4D97-AF65-F5344CB8AC3E}">
        <p14:creationId xmlns:p14="http://schemas.microsoft.com/office/powerpoint/2010/main" val="243218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57"/>
          </a:xfrm>
        </p:spPr>
        <p:txBody>
          <a:bodyPr>
            <a:normAutofit/>
          </a:bodyPr>
          <a:lstStyle/>
          <a:p>
            <a:r>
              <a:rPr lang="en-US" sz="4000" b="1"/>
              <a:t>Overview of the RI State Assessment Program</a:t>
            </a:r>
          </a:p>
        </p:txBody>
      </p:sp>
      <p:sp>
        <p:nvSpPr>
          <p:cNvPr id="3" name="Content Placeholder 2"/>
          <p:cNvSpPr>
            <a:spLocks noGrp="1"/>
          </p:cNvSpPr>
          <p:nvPr>
            <p:ph idx="1"/>
          </p:nvPr>
        </p:nvSpPr>
        <p:spPr>
          <a:xfrm>
            <a:off x="838200" y="1015982"/>
            <a:ext cx="11035352" cy="259824"/>
          </a:xfrm>
        </p:spPr>
        <p:txBody>
          <a:bodyPr>
            <a:normAutofit fontScale="55000" lnSpcReduction="20000"/>
          </a:bodyPr>
          <a:lstStyle/>
          <a:p>
            <a:pPr marL="0" indent="0">
              <a:buNone/>
            </a:pPr>
            <a:r>
              <a:rPr lang="en-US"/>
              <a:t>This table shows the test, the content area(s), and grade levels tested of all state assessments.</a:t>
            </a: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65037784"/>
              </p:ext>
            </p:extLst>
          </p:nvPr>
        </p:nvGraphicFramePr>
        <p:xfrm>
          <a:off x="838200" y="1275806"/>
          <a:ext cx="10412328" cy="4698767"/>
        </p:xfrm>
        <a:graphic>
          <a:graphicData uri="http://schemas.openxmlformats.org/drawingml/2006/table">
            <a:tbl>
              <a:tblPr firstRow="1" firstCol="1" bandRow="1">
                <a:tableStyleId>{5C22544A-7EE6-4342-B048-85BDC9FD1C3A}</a:tableStyleId>
              </a:tblPr>
              <a:tblGrid>
                <a:gridCol w="1230114">
                  <a:extLst>
                    <a:ext uri="{9D8B030D-6E8A-4147-A177-3AD203B41FA5}">
                      <a16:colId xmlns:a16="http://schemas.microsoft.com/office/drawing/2014/main" val="4068369393"/>
                    </a:ext>
                  </a:extLst>
                </a:gridCol>
                <a:gridCol w="1390622">
                  <a:extLst>
                    <a:ext uri="{9D8B030D-6E8A-4147-A177-3AD203B41FA5}">
                      <a16:colId xmlns:a16="http://schemas.microsoft.com/office/drawing/2014/main" val="3455483891"/>
                    </a:ext>
                  </a:extLst>
                </a:gridCol>
                <a:gridCol w="1271136">
                  <a:extLst>
                    <a:ext uri="{9D8B030D-6E8A-4147-A177-3AD203B41FA5}">
                      <a16:colId xmlns:a16="http://schemas.microsoft.com/office/drawing/2014/main" val="3402913108"/>
                    </a:ext>
                  </a:extLst>
                </a:gridCol>
                <a:gridCol w="714033">
                  <a:extLst>
                    <a:ext uri="{9D8B030D-6E8A-4147-A177-3AD203B41FA5}">
                      <a16:colId xmlns:a16="http://schemas.microsoft.com/office/drawing/2014/main" val="2927915335"/>
                    </a:ext>
                  </a:extLst>
                </a:gridCol>
                <a:gridCol w="666953">
                  <a:extLst>
                    <a:ext uri="{9D8B030D-6E8A-4147-A177-3AD203B41FA5}">
                      <a16:colId xmlns:a16="http://schemas.microsoft.com/office/drawing/2014/main" val="3478594335"/>
                    </a:ext>
                  </a:extLst>
                </a:gridCol>
                <a:gridCol w="603641">
                  <a:extLst>
                    <a:ext uri="{9D8B030D-6E8A-4147-A177-3AD203B41FA5}">
                      <a16:colId xmlns:a16="http://schemas.microsoft.com/office/drawing/2014/main" val="1382147836"/>
                    </a:ext>
                  </a:extLst>
                </a:gridCol>
                <a:gridCol w="604723">
                  <a:extLst>
                    <a:ext uri="{9D8B030D-6E8A-4147-A177-3AD203B41FA5}">
                      <a16:colId xmlns:a16="http://schemas.microsoft.com/office/drawing/2014/main" val="1164925997"/>
                    </a:ext>
                  </a:extLst>
                </a:gridCol>
                <a:gridCol w="902349">
                  <a:extLst>
                    <a:ext uri="{9D8B030D-6E8A-4147-A177-3AD203B41FA5}">
                      <a16:colId xmlns:a16="http://schemas.microsoft.com/office/drawing/2014/main" val="2532675916"/>
                    </a:ext>
                  </a:extLst>
                </a:gridCol>
                <a:gridCol w="1219299">
                  <a:extLst>
                    <a:ext uri="{9D8B030D-6E8A-4147-A177-3AD203B41FA5}">
                      <a16:colId xmlns:a16="http://schemas.microsoft.com/office/drawing/2014/main" val="1674599626"/>
                    </a:ext>
                  </a:extLst>
                </a:gridCol>
                <a:gridCol w="1809458">
                  <a:extLst>
                    <a:ext uri="{9D8B030D-6E8A-4147-A177-3AD203B41FA5}">
                      <a16:colId xmlns:a16="http://schemas.microsoft.com/office/drawing/2014/main" val="1009680692"/>
                    </a:ext>
                  </a:extLst>
                </a:gridCol>
              </a:tblGrid>
              <a:tr h="271189">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0"/>
                        </a:spcAft>
                      </a:pPr>
                      <a:r>
                        <a:rPr lang="en-US" sz="1600">
                          <a:effectLst/>
                        </a:rPr>
                        <a:t>Alternate Assessments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929471"/>
                  </a:ext>
                </a:extLst>
              </a:tr>
              <a:tr h="908419">
                <a:tc>
                  <a:txBody>
                    <a:bodyPr/>
                    <a:lstStyle/>
                    <a:p>
                      <a:pPr marL="0" marR="0" algn="ctr">
                        <a:lnSpc>
                          <a:spcPct val="115000"/>
                        </a:lnSpc>
                        <a:spcBef>
                          <a:spcPts val="500"/>
                        </a:spcBef>
                        <a:spcAft>
                          <a:spcPts val="0"/>
                        </a:spcAft>
                      </a:pP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a:effectLst/>
                        </a:rPr>
                        <a:t>ACCESS 2.0</a:t>
                      </a:r>
                      <a:r>
                        <a:rPr lang="en-US" sz="1400" baseline="0">
                          <a:effectLst/>
                        </a:rPr>
                        <a:t> </a:t>
                      </a:r>
                      <a:r>
                        <a:rPr lang="en-US" sz="1400">
                          <a:effectLst/>
                        </a:rPr>
                        <a:t>for ELs</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English language</a:t>
                      </a:r>
                      <a:r>
                        <a:rPr lang="en-US" sz="1200" i="1" baseline="0">
                          <a:effectLst/>
                          <a:latin typeface="Calibri"/>
                          <a:ea typeface="Times New Roman" panose="02020603050405020304" pitchFamily="18" charset="0"/>
                          <a:cs typeface="Times New Roman"/>
                        </a:rPr>
                        <a:t> proficiency</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a:effectLst/>
                        </a:rPr>
                        <a:t>Alternate ACCESS for</a:t>
                      </a:r>
                      <a:r>
                        <a:rPr lang="en-US" sz="1400" baseline="0">
                          <a:effectLst/>
                        </a:rPr>
                        <a:t> </a:t>
                      </a:r>
                      <a:r>
                        <a:rPr lang="en-US" sz="1400">
                          <a:effectLst/>
                        </a:rPr>
                        <a:t>ELs</a:t>
                      </a:r>
                    </a:p>
                    <a:p>
                      <a:pPr marL="0" marR="0" lvl="0" indent="0" algn="ctr" defTabSz="914400" rtl="0" eaLnBrk="1" fontAlgn="auto" latinLnBrk="0" hangingPunct="1">
                        <a:lnSpc>
                          <a:spcPct val="115000"/>
                        </a:lnSpc>
                        <a:spcBef>
                          <a:spcPts val="500"/>
                        </a:spcBef>
                        <a:spcAft>
                          <a:spcPts val="0"/>
                        </a:spcAft>
                        <a:buClrTx/>
                        <a:buSzTx/>
                        <a:buFontTx/>
                        <a:buNone/>
                        <a:tabLst/>
                        <a:defRPr/>
                      </a:pPr>
                      <a:r>
                        <a:rPr lang="en-US" sz="1200" i="1">
                          <a:effectLst/>
                          <a:latin typeface="Calibri"/>
                          <a:ea typeface="Times New Roman" panose="02020603050405020304" pitchFamily="18" charset="0"/>
                          <a:cs typeface="Times New Roman"/>
                        </a:rPr>
                        <a:t>English language</a:t>
                      </a:r>
                      <a:r>
                        <a:rPr lang="en-US" sz="1200" i="1" baseline="0">
                          <a:effectLst/>
                          <a:latin typeface="Calibri"/>
                          <a:ea typeface="Times New Roman" panose="02020603050405020304" pitchFamily="18" charset="0"/>
                          <a:cs typeface="Times New Roman"/>
                        </a:rPr>
                        <a:t> proficiency</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a:effectLst/>
                        </a:rPr>
                        <a:t>DLM</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ELA and</a:t>
                      </a:r>
                      <a:r>
                        <a:rPr lang="en-US" sz="1200" i="1" baseline="0">
                          <a:effectLst/>
                          <a:latin typeface="Calibri"/>
                          <a:ea typeface="Times New Roman" panose="02020603050405020304" pitchFamily="18" charset="0"/>
                          <a:cs typeface="Times New Roman"/>
                        </a:rPr>
                        <a:t> math</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a:effectLst/>
                        </a:rPr>
                        <a:t>DLM</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science</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a:effectLst/>
                        </a:rPr>
                        <a:t>NAEP</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300"/>
                        </a:spcBef>
                        <a:spcAft>
                          <a:spcPts val="300"/>
                        </a:spcAft>
                      </a:pPr>
                      <a:r>
                        <a:rPr lang="en-US" sz="1400">
                          <a:effectLst/>
                        </a:rPr>
                        <a:t>NGSA</a:t>
                      </a:r>
                    </a:p>
                    <a:p>
                      <a:pPr marL="0" marR="0" algn="ctr">
                        <a:lnSpc>
                          <a:spcPct val="100000"/>
                        </a:lnSpc>
                        <a:spcBef>
                          <a:spcPts val="300"/>
                        </a:spcBef>
                        <a:spcAft>
                          <a:spcPts val="300"/>
                        </a:spcAft>
                      </a:pPr>
                      <a:r>
                        <a:rPr lang="en-US" sz="1200" i="1">
                          <a:effectLst/>
                          <a:latin typeface="Calibri"/>
                          <a:ea typeface="Times New Roman" panose="02020603050405020304" pitchFamily="18" charset="0"/>
                          <a:cs typeface="Times New Roman"/>
                        </a:rPr>
                        <a:t>Science</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a:effectLst/>
                        </a:rPr>
                        <a:t>RICAS</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ELA and</a:t>
                      </a:r>
                      <a:r>
                        <a:rPr lang="en-US" sz="1200" i="1" baseline="0">
                          <a:effectLst/>
                          <a:latin typeface="Calibri"/>
                          <a:ea typeface="Times New Roman" panose="02020603050405020304" pitchFamily="18" charset="0"/>
                          <a:cs typeface="Times New Roman"/>
                        </a:rPr>
                        <a:t> math</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a:effectLst/>
                        </a:rPr>
                        <a:t>PSAT</a:t>
                      </a:r>
                      <a:r>
                        <a:rPr lang="en-US" sz="1400" baseline="30000">
                          <a:effectLst/>
                        </a:rPr>
                        <a:t>TM</a:t>
                      </a:r>
                      <a:r>
                        <a:rPr lang="en-US" sz="1400">
                          <a:effectLst/>
                        </a:rPr>
                        <a:t>10</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reading and math</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a:effectLst/>
                        </a:rPr>
                        <a:t>SAT® School Day</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reading and math</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762549"/>
                  </a:ext>
                </a:extLst>
              </a:tr>
              <a:tr h="298173">
                <a:tc>
                  <a:txBody>
                    <a:bodyPr/>
                    <a:lstStyle/>
                    <a:p>
                      <a:pPr marL="0" marR="0" algn="ctr">
                        <a:lnSpc>
                          <a:spcPct val="115000"/>
                        </a:lnSpc>
                        <a:spcBef>
                          <a:spcPts val="500"/>
                        </a:spcBef>
                        <a:spcAft>
                          <a:spcPts val="0"/>
                        </a:spcAft>
                      </a:pPr>
                      <a:r>
                        <a:rPr lang="en-US" sz="1600">
                          <a:effectLst/>
                        </a:rPr>
                        <a:t>Kindergarten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K</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35357322"/>
                  </a:ext>
                </a:extLst>
              </a:tr>
              <a:tr h="261307">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51920590"/>
                  </a:ext>
                </a:extLst>
              </a:tr>
              <a:tr h="261307">
                <a:tc>
                  <a:txBody>
                    <a:bodyPr/>
                    <a:lstStyle/>
                    <a:p>
                      <a:pPr marL="0" marR="0" algn="ctr">
                        <a:lnSpc>
                          <a:spcPct val="115000"/>
                        </a:lnSpc>
                        <a:spcBef>
                          <a:spcPts val="500"/>
                        </a:spcBef>
                        <a:spcAft>
                          <a:spcPts val="0"/>
                        </a:spcAft>
                      </a:pPr>
                      <a:r>
                        <a:rPr lang="en-US"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8269206"/>
                  </a:ext>
                </a:extLst>
              </a:tr>
              <a:tr h="261307">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81611825"/>
                  </a:ext>
                </a:extLst>
              </a:tr>
              <a:tr h="261307">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1056518"/>
                  </a:ext>
                </a:extLst>
              </a:tr>
              <a:tr h="261307">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41925386"/>
                  </a:ext>
                </a:extLst>
              </a:tr>
              <a:tr h="261307">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73348637"/>
                  </a:ext>
                </a:extLst>
              </a:tr>
              <a:tr h="261307">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157625834"/>
                  </a:ext>
                </a:extLst>
              </a:tr>
              <a:tr h="261307">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291773487"/>
                  </a:ext>
                </a:extLst>
              </a:tr>
              <a:tr h="261307">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16413762"/>
                  </a:ext>
                </a:extLst>
              </a:tr>
              <a:tr h="261307">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212489964"/>
                  </a:ext>
                </a:extLst>
              </a:tr>
              <a:tr h="261307">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726066"/>
                  </a:ext>
                </a:extLst>
              </a:tr>
              <a:tr h="261307">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73828529"/>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4</a:t>
            </a:fld>
            <a:endParaRPr lang="en-US"/>
          </a:p>
        </p:txBody>
      </p:sp>
    </p:spTree>
    <p:extLst>
      <p:ext uri="{BB962C8B-B14F-4D97-AF65-F5344CB8AC3E}">
        <p14:creationId xmlns:p14="http://schemas.microsoft.com/office/powerpoint/2010/main" val="278904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3745" cy="661817"/>
          </a:xfrm>
        </p:spPr>
        <p:txBody>
          <a:bodyPr>
            <a:noAutofit/>
          </a:bodyPr>
          <a:lstStyle/>
          <a:p>
            <a:r>
              <a:rPr lang="en-US" sz="3600" b="1"/>
              <a:t>Accessibility Features for All Students</a:t>
            </a:r>
            <a:endParaRPr lang="en-US" sz="4000" b="1" i="1"/>
          </a:p>
        </p:txBody>
      </p:sp>
      <p:sp>
        <p:nvSpPr>
          <p:cNvPr id="4" name="Content Placeholder 3"/>
          <p:cNvSpPr>
            <a:spLocks noGrp="1"/>
          </p:cNvSpPr>
          <p:nvPr>
            <p:ph idx="1"/>
          </p:nvPr>
        </p:nvSpPr>
        <p:spPr>
          <a:xfrm>
            <a:off x="935933" y="1107407"/>
            <a:ext cx="10994809" cy="5168478"/>
          </a:xfrm>
        </p:spPr>
        <p:txBody>
          <a:bodyPr>
            <a:normAutofit lnSpcReduction="10000"/>
          </a:bodyPr>
          <a:lstStyle/>
          <a:p>
            <a:r>
              <a:rPr lang="en-US"/>
              <a:t>Available to all students, regardless of their IEP, 504 Plan, or EL status.</a:t>
            </a:r>
          </a:p>
          <a:p>
            <a:r>
              <a:rPr lang="en-US"/>
              <a:t>Include in the IEP, 504, or EL plan.</a:t>
            </a:r>
          </a:p>
          <a:p>
            <a:r>
              <a:rPr lang="en-US"/>
              <a:t>Various types:</a:t>
            </a:r>
          </a:p>
          <a:p>
            <a:pPr lvl="1"/>
            <a:r>
              <a:rPr lang="en-US"/>
              <a:t>Test platform display (e.g., screen magnification, color contrast)</a:t>
            </a:r>
          </a:p>
          <a:p>
            <a:pPr lvl="1"/>
            <a:r>
              <a:rPr lang="en-US"/>
              <a:t>Tools embedded in the test platform (e.g., answer masking, highlighter)</a:t>
            </a:r>
          </a:p>
          <a:p>
            <a:pPr lvl="1"/>
            <a:r>
              <a:rPr lang="en-US"/>
              <a:t>Test setting or administration (e.g., extended time, breaks, small group administration)</a:t>
            </a:r>
          </a:p>
          <a:p>
            <a:r>
              <a:rPr lang="en-US"/>
              <a:t>Assignment and use (review the AAF Manual for details):</a:t>
            </a:r>
          </a:p>
          <a:p>
            <a:pPr lvl="1"/>
            <a:r>
              <a:rPr lang="en-US"/>
              <a:t>Some assessment platforms require some accessibility features (e.g., color contrast) be indicated in the test platform before testing begins so the student receives the right test form.</a:t>
            </a:r>
          </a:p>
          <a:p>
            <a:pPr lvl="1"/>
            <a:r>
              <a:rPr lang="en-US"/>
              <a:t>Like accommodations, accessibility features have a version that can be used on a computer-based test and a version that can be used on a paper test.</a:t>
            </a:r>
          </a:p>
        </p:txBody>
      </p:sp>
      <p:sp>
        <p:nvSpPr>
          <p:cNvPr id="5" name="Slide Number Placeholder 4"/>
          <p:cNvSpPr>
            <a:spLocks noGrp="1"/>
          </p:cNvSpPr>
          <p:nvPr>
            <p:ph type="sldNum" sz="quarter" idx="12"/>
          </p:nvPr>
        </p:nvSpPr>
        <p:spPr/>
        <p:txBody>
          <a:bodyPr/>
          <a:lstStyle/>
          <a:p>
            <a:fld id="{E3A0F8C9-0536-44E3-92CA-2798A712B5A8}" type="slidenum">
              <a:rPr lang="en-US" smtClean="0"/>
              <a:t>40</a:t>
            </a:fld>
            <a:endParaRPr lang="en-US"/>
          </a:p>
        </p:txBody>
      </p:sp>
    </p:spTree>
    <p:extLst>
      <p:ext uri="{BB962C8B-B14F-4D97-AF65-F5344CB8AC3E}">
        <p14:creationId xmlns:p14="http://schemas.microsoft.com/office/powerpoint/2010/main" val="2717496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3745" cy="802493"/>
          </a:xfrm>
        </p:spPr>
        <p:txBody>
          <a:bodyPr>
            <a:noAutofit/>
          </a:bodyPr>
          <a:lstStyle/>
          <a:p>
            <a:r>
              <a:rPr lang="en-US" sz="3600" b="1"/>
              <a:t>Accommodations Resources</a:t>
            </a:r>
            <a:br>
              <a:rPr lang="en-US" sz="3600" b="1"/>
            </a:br>
            <a:r>
              <a:rPr lang="en-US" sz="2000" b="1">
                <a:hlinkClick r:id="rId4"/>
              </a:rPr>
              <a:t>www.ride.ri.gov/accommodations</a:t>
            </a:r>
            <a:r>
              <a:rPr lang="en-US" sz="2000" b="1"/>
              <a:t> </a:t>
            </a:r>
            <a:endParaRPr lang="en-US" sz="4000" b="1" i="1"/>
          </a:p>
        </p:txBody>
      </p:sp>
      <p:pic>
        <p:nvPicPr>
          <p:cNvPr id="5" name="Picture 4">
            <a:extLst>
              <a:ext uri="{FF2B5EF4-FFF2-40B4-BE49-F238E27FC236}">
                <a16:creationId xmlns:a16="http://schemas.microsoft.com/office/drawing/2014/main" id="{67E1D0DE-F8AC-48E8-ABB3-BE263533A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913" y="1399973"/>
            <a:ext cx="6624029" cy="4396820"/>
          </a:xfrm>
          <a:prstGeom prst="rect">
            <a:avLst/>
          </a:prstGeom>
          <a:ln>
            <a:solidFill>
              <a:schemeClr val="accent1"/>
            </a:solidFill>
          </a:ln>
        </p:spPr>
      </p:pic>
      <p:sp>
        <p:nvSpPr>
          <p:cNvPr id="8" name="Speech Bubble: Rectangle 7">
            <a:extLst>
              <a:ext uri="{FF2B5EF4-FFF2-40B4-BE49-F238E27FC236}">
                <a16:creationId xmlns:a16="http://schemas.microsoft.com/office/drawing/2014/main" id="{80C889DF-AB9B-4E7B-B6AE-36206DFF358C}"/>
              </a:ext>
            </a:extLst>
          </p:cNvPr>
          <p:cNvSpPr/>
          <p:nvPr/>
        </p:nvSpPr>
        <p:spPr>
          <a:xfrm>
            <a:off x="8510210" y="1761689"/>
            <a:ext cx="2286422" cy="679508"/>
          </a:xfrm>
          <a:prstGeom prst="wedgeRectCallout">
            <a:avLst>
              <a:gd name="adj1" fmla="val -38135"/>
              <a:gd name="adj2" fmla="val 7977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Training recordings and presentations</a:t>
            </a:r>
          </a:p>
        </p:txBody>
      </p:sp>
      <p:sp>
        <p:nvSpPr>
          <p:cNvPr id="9" name="Speech Bubble: Rectangle 8">
            <a:extLst>
              <a:ext uri="{FF2B5EF4-FFF2-40B4-BE49-F238E27FC236}">
                <a16:creationId xmlns:a16="http://schemas.microsoft.com/office/drawing/2014/main" id="{276E8403-98C3-4901-A509-6011B7FF8912}"/>
              </a:ext>
            </a:extLst>
          </p:cNvPr>
          <p:cNvSpPr/>
          <p:nvPr/>
        </p:nvSpPr>
        <p:spPr>
          <a:xfrm>
            <a:off x="0" y="2564181"/>
            <a:ext cx="2286422" cy="1332451"/>
          </a:xfrm>
          <a:prstGeom prst="wedgeRectCallout">
            <a:avLst>
              <a:gd name="adj1" fmla="val 64598"/>
              <a:gd name="adj2" fmla="val 180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a:t>AAF Manual: NEW version posted. Contains all forms and information about test supports.</a:t>
            </a:r>
          </a:p>
        </p:txBody>
      </p:sp>
      <p:sp>
        <p:nvSpPr>
          <p:cNvPr id="10" name="Right Brace 9">
            <a:extLst>
              <a:ext uri="{FF2B5EF4-FFF2-40B4-BE49-F238E27FC236}">
                <a16:creationId xmlns:a16="http://schemas.microsoft.com/office/drawing/2014/main" id="{4FD816F5-CD1C-4E12-9B00-A851C8EEAC68}"/>
              </a:ext>
            </a:extLst>
          </p:cNvPr>
          <p:cNvSpPr/>
          <p:nvPr/>
        </p:nvSpPr>
        <p:spPr>
          <a:xfrm>
            <a:off x="8649050" y="3590488"/>
            <a:ext cx="620785" cy="2097248"/>
          </a:xfrm>
          <a:prstGeom prst="rightBrace">
            <a:avLst>
              <a:gd name="adj1" fmla="val 8333"/>
              <a:gd name="adj2" fmla="val 17949"/>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834F628-96A2-422D-B7C6-E4FD3F06AB50}"/>
              </a:ext>
            </a:extLst>
          </p:cNvPr>
          <p:cNvSpPr txBox="1"/>
          <p:nvPr/>
        </p:nvSpPr>
        <p:spPr>
          <a:xfrm>
            <a:off x="9513117" y="3429000"/>
            <a:ext cx="1627464" cy="1077218"/>
          </a:xfrm>
          <a:prstGeom prst="rect">
            <a:avLst/>
          </a:prstGeom>
          <a:solidFill>
            <a:schemeClr val="accent6"/>
          </a:solidFill>
          <a:ln>
            <a:solidFill>
              <a:schemeClr val="accent6">
                <a:lumMod val="50000"/>
              </a:schemeClr>
            </a:solidFill>
          </a:ln>
        </p:spPr>
        <p:txBody>
          <a:bodyPr wrap="square" rtlCol="0">
            <a:spAutoFit/>
          </a:bodyPr>
          <a:lstStyle/>
          <a:p>
            <a:r>
              <a:rPr lang="en-US" sz="1600">
                <a:solidFill>
                  <a:schemeClr val="bg1"/>
                </a:solidFill>
              </a:rPr>
              <a:t>Test-specific accommodations manuals and materials. </a:t>
            </a:r>
          </a:p>
        </p:txBody>
      </p:sp>
      <p:sp>
        <p:nvSpPr>
          <p:cNvPr id="4" name="Slide Number Placeholder 3"/>
          <p:cNvSpPr>
            <a:spLocks noGrp="1"/>
          </p:cNvSpPr>
          <p:nvPr>
            <p:ph type="sldNum" sz="quarter" idx="12"/>
          </p:nvPr>
        </p:nvSpPr>
        <p:spPr/>
        <p:txBody>
          <a:bodyPr/>
          <a:lstStyle/>
          <a:p>
            <a:fld id="{E3A0F8C9-0536-44E3-92CA-2798A712B5A8}" type="slidenum">
              <a:rPr lang="en-US" smtClean="0"/>
              <a:t>41</a:t>
            </a:fld>
            <a:endParaRPr lang="en-US"/>
          </a:p>
        </p:txBody>
      </p:sp>
    </p:spTree>
    <p:extLst>
      <p:ext uri="{BB962C8B-B14F-4D97-AF65-F5344CB8AC3E}">
        <p14:creationId xmlns:p14="http://schemas.microsoft.com/office/powerpoint/2010/main" val="6404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Assessment Schedules</a:t>
            </a:r>
          </a:p>
        </p:txBody>
      </p:sp>
      <p:sp>
        <p:nvSpPr>
          <p:cNvPr id="3" name="Content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42</a:t>
            </a:fld>
            <a:endParaRPr lang="en-US"/>
          </a:p>
        </p:txBody>
      </p:sp>
    </p:spTree>
    <p:extLst>
      <p:ext uri="{BB962C8B-B14F-4D97-AF65-F5344CB8AC3E}">
        <p14:creationId xmlns:p14="http://schemas.microsoft.com/office/powerpoint/2010/main" val="90900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6147"/>
            <a:ext cx="10838935" cy="780769"/>
          </a:xfrm>
        </p:spPr>
        <p:txBody>
          <a:bodyPr>
            <a:normAutofit fontScale="90000"/>
          </a:bodyPr>
          <a:lstStyle/>
          <a:p>
            <a:r>
              <a:rPr lang="en-US" sz="4000" b="1" dirty="0"/>
              <a:t>2022-2023 State Assessment Calendar</a:t>
            </a:r>
            <a:br>
              <a:rPr lang="en-US" sz="4000" b="1" dirty="0"/>
            </a:br>
            <a:r>
              <a:rPr lang="en-US" sz="2300" i="1" dirty="0">
                <a:hlinkClick r:id="rId5"/>
              </a:rPr>
              <a:t>www.ride.ri.gov/Assessment-Schedules</a:t>
            </a:r>
            <a:r>
              <a:rPr lang="en-US" sz="2700" b="1" dirty="0"/>
              <a:t>       				 </a:t>
            </a:r>
            <a:endParaRPr lang="en-US" sz="2200" i="1" dirty="0">
              <a:solidFill>
                <a:srgbClr val="FF0000"/>
              </a:solidFill>
              <a:cs typeface="Calibri Light"/>
            </a:endParaRPr>
          </a:p>
        </p:txBody>
      </p:sp>
      <p:sp>
        <p:nvSpPr>
          <p:cNvPr id="3" name="Content Placeholder 2"/>
          <p:cNvSpPr>
            <a:spLocks noGrp="1"/>
          </p:cNvSpPr>
          <p:nvPr>
            <p:ph idx="1"/>
          </p:nvPr>
        </p:nvSpPr>
        <p:spPr>
          <a:xfrm>
            <a:off x="838200" y="1403444"/>
            <a:ext cx="3811860" cy="4106406"/>
          </a:xfrm>
        </p:spPr>
        <p:txBody>
          <a:bodyPr vert="horz" lIns="91440" tIns="45720" rIns="91440" bIns="45720" rtlCol="0" anchor="t">
            <a:noAutofit/>
          </a:bodyPr>
          <a:lstStyle/>
          <a:p>
            <a:r>
              <a:rPr lang="en-US" sz="2500" dirty="0"/>
              <a:t>All schools are expected to administer assessments in school and in-person. </a:t>
            </a:r>
            <a:endParaRPr lang="en-US" sz="2500" dirty="0">
              <a:cs typeface="Calibri"/>
            </a:endParaRPr>
          </a:p>
          <a:p>
            <a:r>
              <a:rPr lang="en-US" sz="2500" dirty="0"/>
              <a:t>All assessments are administered online except for students who have a paper test accommodation.</a:t>
            </a:r>
            <a:endParaRPr lang="en-US" sz="2500" dirty="0">
              <a:cs typeface="Calibri"/>
            </a:endParaRPr>
          </a:p>
          <a:p>
            <a:r>
              <a:rPr lang="en-US" sz="2500" dirty="0"/>
              <a:t>All make-ups must take place before the state testing window closes.</a:t>
            </a:r>
            <a:endParaRPr lang="en-US" sz="2500" dirty="0">
              <a:cs typeface="Calibri"/>
            </a:endParaRPr>
          </a:p>
        </p:txBody>
      </p:sp>
      <p:graphicFrame>
        <p:nvGraphicFramePr>
          <p:cNvPr id="4" name="Content Placeholder 3"/>
          <p:cNvGraphicFramePr>
            <a:graphicFrameLocks/>
          </p:cNvGraphicFramePr>
          <p:nvPr>
            <p:extLst>
              <p:ext uri="{D42A27DB-BD31-4B8C-83A1-F6EECF244321}">
                <p14:modId xmlns:p14="http://schemas.microsoft.com/office/powerpoint/2010/main" val="1744606699"/>
              </p:ext>
            </p:extLst>
          </p:nvPr>
        </p:nvGraphicFramePr>
        <p:xfrm>
          <a:off x="5238750" y="714375"/>
          <a:ext cx="6836937" cy="5307330"/>
        </p:xfrm>
        <a:graphic>
          <a:graphicData uri="http://schemas.openxmlformats.org/drawingml/2006/table">
            <a:tbl>
              <a:tblPr firstRow="1" bandRow="1">
                <a:tableStyleId>{B301B821-A1FF-4177-AEE7-76D212191A09}</a:tableStyleId>
              </a:tblPr>
              <a:tblGrid>
                <a:gridCol w="1314450">
                  <a:extLst>
                    <a:ext uri="{9D8B030D-6E8A-4147-A177-3AD203B41FA5}">
                      <a16:colId xmlns:a16="http://schemas.microsoft.com/office/drawing/2014/main" val="1991522299"/>
                    </a:ext>
                  </a:extLst>
                </a:gridCol>
                <a:gridCol w="2543175">
                  <a:extLst>
                    <a:ext uri="{9D8B030D-6E8A-4147-A177-3AD203B41FA5}">
                      <a16:colId xmlns:a16="http://schemas.microsoft.com/office/drawing/2014/main" val="3916537307"/>
                    </a:ext>
                  </a:extLst>
                </a:gridCol>
                <a:gridCol w="1242327">
                  <a:extLst>
                    <a:ext uri="{9D8B030D-6E8A-4147-A177-3AD203B41FA5}">
                      <a16:colId xmlns:a16="http://schemas.microsoft.com/office/drawing/2014/main" val="306431978"/>
                    </a:ext>
                  </a:extLst>
                </a:gridCol>
                <a:gridCol w="1736985">
                  <a:extLst>
                    <a:ext uri="{9D8B030D-6E8A-4147-A177-3AD203B41FA5}">
                      <a16:colId xmlns:a16="http://schemas.microsoft.com/office/drawing/2014/main" val="1177221340"/>
                    </a:ext>
                  </a:extLst>
                </a:gridCol>
              </a:tblGrid>
              <a:tr h="552450">
                <a:tc>
                  <a:txBody>
                    <a:bodyPr/>
                    <a:lstStyle/>
                    <a:p>
                      <a:pPr algn="ctr"/>
                      <a:r>
                        <a:rPr lang="en-US" sz="1500" dirty="0"/>
                        <a:t>Grades</a:t>
                      </a:r>
                    </a:p>
                  </a:txBody>
                  <a:tcPr/>
                </a:tc>
                <a:tc>
                  <a:txBody>
                    <a:bodyPr/>
                    <a:lstStyle/>
                    <a:p>
                      <a:pPr algn="ctr"/>
                      <a:r>
                        <a:rPr lang="en-US" sz="1500" dirty="0"/>
                        <a:t>Test</a:t>
                      </a:r>
                    </a:p>
                  </a:txBody>
                  <a:tcPr/>
                </a:tc>
                <a:tc>
                  <a:txBody>
                    <a:bodyPr/>
                    <a:lstStyle/>
                    <a:p>
                      <a:pPr algn="ctr"/>
                      <a:r>
                        <a:rPr lang="en-US" sz="1500" dirty="0"/>
                        <a:t>Test Window Opens</a:t>
                      </a:r>
                    </a:p>
                  </a:txBody>
                  <a:tcPr/>
                </a:tc>
                <a:tc>
                  <a:txBody>
                    <a:bodyPr/>
                    <a:lstStyle/>
                    <a:p>
                      <a:pPr algn="ctr"/>
                      <a:r>
                        <a:rPr lang="en-US" sz="1500" dirty="0"/>
                        <a:t>Test Window Closes</a:t>
                      </a:r>
                    </a:p>
                  </a:txBody>
                  <a:tcPr/>
                </a:tc>
                <a:extLst>
                  <a:ext uri="{0D108BD9-81ED-4DB2-BD59-A6C34878D82A}">
                    <a16:rowId xmlns:a16="http://schemas.microsoft.com/office/drawing/2014/main" val="2807781367"/>
                  </a:ext>
                </a:extLst>
              </a:tr>
              <a:tr h="313594">
                <a:tc>
                  <a:txBody>
                    <a:bodyPr/>
                    <a:lstStyle/>
                    <a:p>
                      <a:pPr algn="ctr"/>
                      <a:r>
                        <a:rPr lang="en-US" sz="1600" dirty="0"/>
                        <a:t>K-12</a:t>
                      </a:r>
                    </a:p>
                  </a:txBody>
                  <a:tcPr/>
                </a:tc>
                <a:tc>
                  <a:txBody>
                    <a:bodyPr/>
                    <a:lstStyle/>
                    <a:p>
                      <a:r>
                        <a:rPr lang="en-US" sz="1600" dirty="0"/>
                        <a:t>ACCESS</a:t>
                      </a:r>
                      <a:endParaRPr lang="en-US" sz="1600" b="1" dirty="0"/>
                    </a:p>
                  </a:txBody>
                  <a:tcPr/>
                </a:tc>
                <a:tc>
                  <a:txBody>
                    <a:bodyPr/>
                    <a:lstStyle/>
                    <a:p>
                      <a:pPr algn="ctr"/>
                      <a:r>
                        <a:rPr lang="en-US" sz="1600" dirty="0"/>
                        <a:t>January 9</a:t>
                      </a:r>
                    </a:p>
                  </a:txBody>
                  <a:tcPr/>
                </a:tc>
                <a:tc>
                  <a:txBody>
                    <a:bodyPr/>
                    <a:lstStyle/>
                    <a:p>
                      <a:pPr algn="ctr"/>
                      <a:r>
                        <a:rPr lang="en-US" sz="1600" b="0" dirty="0">
                          <a:solidFill>
                            <a:schemeClr val="tx1"/>
                          </a:solidFill>
                        </a:rPr>
                        <a:t>March 3</a:t>
                      </a:r>
                    </a:p>
                  </a:txBody>
                  <a:tcPr/>
                </a:tc>
                <a:extLst>
                  <a:ext uri="{0D108BD9-81ED-4DB2-BD59-A6C34878D82A}">
                    <a16:rowId xmlns:a16="http://schemas.microsoft.com/office/drawing/2014/main" val="4079046401"/>
                  </a:ext>
                </a:extLst>
              </a:tr>
              <a:tr h="313594">
                <a:tc>
                  <a:txBody>
                    <a:bodyPr/>
                    <a:lstStyle/>
                    <a:p>
                      <a:pPr algn="ctr"/>
                      <a:r>
                        <a:rPr lang="en-US" sz="1600" dirty="0"/>
                        <a:t>1-12</a:t>
                      </a:r>
                    </a:p>
                    <a:p>
                      <a:pPr lvl="0" algn="ctr">
                        <a:buNone/>
                      </a:pPr>
                      <a:r>
                        <a:rPr lang="en-US" sz="1600" i="1" dirty="0"/>
                        <a:t>K-12</a:t>
                      </a:r>
                    </a:p>
                  </a:txBody>
                  <a:tcPr/>
                </a:tc>
                <a:tc>
                  <a:txBody>
                    <a:bodyPr/>
                    <a:lstStyle/>
                    <a:p>
                      <a:r>
                        <a:rPr lang="en-US" sz="1600" dirty="0"/>
                        <a:t>Alternat</a:t>
                      </a:r>
                      <a:r>
                        <a:rPr lang="en-US" sz="1600" baseline="0" dirty="0"/>
                        <a:t>e ACCESS</a:t>
                      </a:r>
                    </a:p>
                    <a:p>
                      <a:pPr lvl="0">
                        <a:buNone/>
                      </a:pPr>
                      <a:r>
                        <a:rPr lang="en-US" sz="1600" b="0" i="1" u="none" strike="noStrike" baseline="0" noProof="0" dirty="0">
                          <a:latin typeface="Calibri"/>
                        </a:rPr>
                        <a:t>Alternate ACCESS Field Test</a:t>
                      </a:r>
                      <a:endParaRPr lang="en-US" i="1" dirty="0"/>
                    </a:p>
                  </a:txBody>
                  <a:tcPr/>
                </a:tc>
                <a:tc>
                  <a:txBody>
                    <a:bodyPr/>
                    <a:lstStyle/>
                    <a:p>
                      <a:pPr algn="ctr"/>
                      <a:r>
                        <a:rPr lang="en-US" sz="1600" dirty="0"/>
                        <a:t>January 9</a:t>
                      </a:r>
                    </a:p>
                    <a:p>
                      <a:pPr lvl="0" algn="ctr">
                        <a:buNone/>
                      </a:pPr>
                      <a:r>
                        <a:rPr lang="en-US" sz="1600" i="1" dirty="0"/>
                        <a:t>February 14</a:t>
                      </a:r>
                    </a:p>
                  </a:txBody>
                  <a:tcPr/>
                </a:tc>
                <a:tc>
                  <a:txBody>
                    <a:bodyPr/>
                    <a:lstStyle/>
                    <a:p>
                      <a:pPr lvl="0" algn="ctr">
                        <a:buNone/>
                      </a:pPr>
                      <a:r>
                        <a:rPr lang="en-US" sz="1600" b="0" i="0" u="none" strike="noStrike" noProof="0" dirty="0">
                          <a:solidFill>
                            <a:schemeClr val="tx1"/>
                          </a:solidFill>
                        </a:rPr>
                        <a:t>March 3</a:t>
                      </a:r>
                    </a:p>
                    <a:p>
                      <a:pPr lvl="0" algn="ctr">
                        <a:buNone/>
                      </a:pPr>
                      <a:r>
                        <a:rPr lang="en-US" sz="1600" b="0" i="1" u="none" strike="noStrike" noProof="0" dirty="0">
                          <a:solidFill>
                            <a:schemeClr val="tx1"/>
                          </a:solidFill>
                        </a:rPr>
                        <a:t>April 17</a:t>
                      </a:r>
                    </a:p>
                  </a:txBody>
                  <a:tcPr/>
                </a:tc>
                <a:extLst>
                  <a:ext uri="{0D108BD9-81ED-4DB2-BD59-A6C34878D82A}">
                    <a16:rowId xmlns:a16="http://schemas.microsoft.com/office/drawing/2014/main" val="4130201335"/>
                  </a:ext>
                </a:extLst>
              </a:tr>
              <a:tr h="313594">
                <a:tc>
                  <a:txBody>
                    <a:bodyPr/>
                    <a:lstStyle/>
                    <a:p>
                      <a:pPr algn="ctr"/>
                      <a:r>
                        <a:rPr lang="en-US" sz="1600" dirty="0"/>
                        <a:t>3-8, 11</a:t>
                      </a:r>
                    </a:p>
                  </a:txBody>
                  <a:tcPr/>
                </a:tc>
                <a:tc>
                  <a:txBody>
                    <a:bodyPr/>
                    <a:lstStyle/>
                    <a:p>
                      <a:r>
                        <a:rPr lang="en-US" sz="1600" dirty="0"/>
                        <a:t>DLM ELA and</a:t>
                      </a:r>
                      <a:r>
                        <a:rPr lang="en-US" sz="1600" baseline="0" dirty="0"/>
                        <a:t> Math</a:t>
                      </a:r>
                      <a:endParaRPr lang="en-US" sz="1600" b="1" dirty="0"/>
                    </a:p>
                  </a:txBody>
                  <a:tcPr/>
                </a:tc>
                <a:tc>
                  <a:txBody>
                    <a:bodyPr/>
                    <a:lstStyle/>
                    <a:p>
                      <a:pPr algn="ctr"/>
                      <a:r>
                        <a:rPr lang="en-US" sz="1600" dirty="0"/>
                        <a:t>April 3</a:t>
                      </a:r>
                    </a:p>
                  </a:txBody>
                  <a:tcPr/>
                </a:tc>
                <a:tc>
                  <a:txBody>
                    <a:bodyPr/>
                    <a:lstStyle/>
                    <a:p>
                      <a:pPr algn="ctr"/>
                      <a:r>
                        <a:rPr lang="en-US" sz="1600" dirty="0">
                          <a:solidFill>
                            <a:schemeClr val="tx1"/>
                          </a:solidFill>
                        </a:rPr>
                        <a:t>May 26</a:t>
                      </a:r>
                    </a:p>
                  </a:txBody>
                  <a:tcPr/>
                </a:tc>
                <a:extLst>
                  <a:ext uri="{0D108BD9-81ED-4DB2-BD59-A6C34878D82A}">
                    <a16:rowId xmlns:a16="http://schemas.microsoft.com/office/drawing/2014/main" val="821207669"/>
                  </a:ext>
                </a:extLst>
              </a:tr>
              <a:tr h="313594">
                <a:tc>
                  <a:txBody>
                    <a:bodyPr/>
                    <a:lstStyle/>
                    <a:p>
                      <a:pPr algn="ctr"/>
                      <a:r>
                        <a:rPr lang="en-US" sz="1600" dirty="0"/>
                        <a:t>5, 8, 11</a:t>
                      </a:r>
                    </a:p>
                  </a:txBody>
                  <a:tcPr/>
                </a:tc>
                <a:tc>
                  <a:txBody>
                    <a:bodyPr/>
                    <a:lstStyle/>
                    <a:p>
                      <a:r>
                        <a:rPr lang="en-US" sz="1600" dirty="0"/>
                        <a:t>DLM Science</a:t>
                      </a:r>
                      <a:endParaRPr lang="en-US" sz="1600" b="1" dirty="0"/>
                    </a:p>
                  </a:txBody>
                  <a:tcPr/>
                </a:tc>
                <a:tc>
                  <a:txBody>
                    <a:bodyPr/>
                    <a:lstStyle/>
                    <a:p>
                      <a:pPr algn="ctr"/>
                      <a:r>
                        <a:rPr lang="en-US" sz="1600" dirty="0"/>
                        <a:t>April 3</a:t>
                      </a:r>
                    </a:p>
                  </a:txBody>
                  <a:tcPr/>
                </a:tc>
                <a:tc>
                  <a:txBody>
                    <a:bodyPr/>
                    <a:lstStyle/>
                    <a:p>
                      <a:pPr algn="ctr"/>
                      <a:r>
                        <a:rPr lang="en-US" sz="1600" dirty="0">
                          <a:solidFill>
                            <a:schemeClr val="tx1"/>
                          </a:solidFill>
                        </a:rPr>
                        <a:t>May 26</a:t>
                      </a:r>
                    </a:p>
                  </a:txBody>
                  <a:tcPr/>
                </a:tc>
                <a:extLst>
                  <a:ext uri="{0D108BD9-81ED-4DB2-BD59-A6C34878D82A}">
                    <a16:rowId xmlns:a16="http://schemas.microsoft.com/office/drawing/2014/main" val="3348318726"/>
                  </a:ext>
                </a:extLst>
              </a:tr>
              <a:tr h="313594">
                <a:tc>
                  <a:txBody>
                    <a:bodyPr/>
                    <a:lstStyle/>
                    <a:p>
                      <a:pPr algn="ctr"/>
                      <a:r>
                        <a:rPr lang="en-US" sz="1600" dirty="0"/>
                        <a:t>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RICAS ELA</a:t>
                      </a:r>
                      <a:endParaRPr lang="en-US" sz="1600" b="1" dirty="0"/>
                    </a:p>
                  </a:txBody>
                  <a:tcPr/>
                </a:tc>
                <a:tc>
                  <a:txBody>
                    <a:bodyPr/>
                    <a:lstStyle/>
                    <a:p>
                      <a:pPr algn="ctr"/>
                      <a:r>
                        <a:rPr lang="en-US" sz="1600" dirty="0"/>
                        <a:t>March 27</a:t>
                      </a:r>
                    </a:p>
                  </a:txBody>
                  <a:tcPr/>
                </a:tc>
                <a:tc>
                  <a:txBody>
                    <a:bodyPr/>
                    <a:lstStyle/>
                    <a:p>
                      <a:pPr algn="ctr"/>
                      <a:r>
                        <a:rPr lang="en-US" sz="1600" dirty="0">
                          <a:solidFill>
                            <a:schemeClr val="tx1"/>
                          </a:solidFill>
                        </a:rPr>
                        <a:t>April 28</a:t>
                      </a:r>
                    </a:p>
                  </a:txBody>
                  <a:tcPr/>
                </a:tc>
                <a:extLst>
                  <a:ext uri="{0D108BD9-81ED-4DB2-BD59-A6C34878D82A}">
                    <a16:rowId xmlns:a16="http://schemas.microsoft.com/office/drawing/2014/main" val="1621567074"/>
                  </a:ext>
                </a:extLst>
              </a:tr>
              <a:tr h="313594">
                <a:tc>
                  <a:txBody>
                    <a:bodyPr/>
                    <a:lstStyle/>
                    <a:p>
                      <a:pPr algn="ctr"/>
                      <a:r>
                        <a:rPr lang="en-US" sz="1600" dirty="0"/>
                        <a:t>3-8</a:t>
                      </a:r>
                    </a:p>
                  </a:txBody>
                  <a:tcPr/>
                </a:tc>
                <a:tc>
                  <a:txBody>
                    <a:bodyPr/>
                    <a:lstStyle/>
                    <a:p>
                      <a:r>
                        <a:rPr lang="en-US" sz="1600" dirty="0"/>
                        <a:t>RICAS Math</a:t>
                      </a:r>
                      <a:endParaRPr lang="en-US" sz="1600" b="1" dirty="0"/>
                    </a:p>
                  </a:txBody>
                  <a:tcPr/>
                </a:tc>
                <a:tc>
                  <a:txBody>
                    <a:bodyPr/>
                    <a:lstStyle/>
                    <a:p>
                      <a:pPr algn="ctr"/>
                      <a:r>
                        <a:rPr lang="en-US" sz="1600" dirty="0">
                          <a:solidFill>
                            <a:schemeClr val="tx1"/>
                          </a:solidFill>
                        </a:rPr>
                        <a:t>April 24</a:t>
                      </a:r>
                    </a:p>
                  </a:txBody>
                  <a:tcPr/>
                </a:tc>
                <a:tc>
                  <a:txBody>
                    <a:bodyPr/>
                    <a:lstStyle/>
                    <a:p>
                      <a:pPr algn="ctr"/>
                      <a:r>
                        <a:rPr lang="en-US" sz="1600" dirty="0">
                          <a:solidFill>
                            <a:schemeClr val="tx1"/>
                          </a:solidFill>
                        </a:rPr>
                        <a:t>May 26</a:t>
                      </a:r>
                    </a:p>
                  </a:txBody>
                  <a:tcPr/>
                </a:tc>
                <a:extLst>
                  <a:ext uri="{0D108BD9-81ED-4DB2-BD59-A6C34878D82A}">
                    <a16:rowId xmlns:a16="http://schemas.microsoft.com/office/drawing/2014/main" val="1402466060"/>
                  </a:ext>
                </a:extLst>
              </a:tr>
              <a:tr h="313594">
                <a:tc>
                  <a:txBody>
                    <a:bodyPr/>
                    <a:lstStyle/>
                    <a:p>
                      <a:pPr marL="55245" lvl="1" indent="0" algn="ctr"/>
                      <a:r>
                        <a:rPr lang="en-US" sz="1600" dirty="0"/>
                        <a:t>5, 8, 11</a:t>
                      </a:r>
                    </a:p>
                  </a:txBody>
                  <a:tcPr/>
                </a:tc>
                <a:tc>
                  <a:txBody>
                    <a:bodyPr/>
                    <a:lstStyle/>
                    <a:p>
                      <a:pPr marL="0" lvl="1" indent="0"/>
                      <a:r>
                        <a:rPr lang="en-US" sz="1600" dirty="0"/>
                        <a:t>NGSA Science</a:t>
                      </a:r>
                      <a:endParaRPr lang="en-US" sz="1600" b="1" dirty="0"/>
                    </a:p>
                  </a:txBody>
                  <a:tcPr/>
                </a:tc>
                <a:tc>
                  <a:txBody>
                    <a:bodyPr/>
                    <a:lstStyle/>
                    <a:p>
                      <a:pPr algn="ctr"/>
                      <a:r>
                        <a:rPr lang="en-US" sz="1600" dirty="0">
                          <a:solidFill>
                            <a:schemeClr val="tx1"/>
                          </a:solidFill>
                        </a:rPr>
                        <a:t>April 24</a:t>
                      </a:r>
                    </a:p>
                  </a:txBody>
                  <a:tcPr/>
                </a:tc>
                <a:tc>
                  <a:txBody>
                    <a:bodyPr/>
                    <a:lstStyle/>
                    <a:p>
                      <a:pPr lvl="0" algn="ctr">
                        <a:buNone/>
                      </a:pPr>
                      <a:r>
                        <a:rPr lang="en-US" sz="1600" dirty="0">
                          <a:solidFill>
                            <a:schemeClr val="tx1"/>
                          </a:solidFill>
                        </a:rPr>
                        <a:t>May 26</a:t>
                      </a:r>
                    </a:p>
                  </a:txBody>
                  <a:tcPr/>
                </a:tc>
                <a:extLst>
                  <a:ext uri="{0D108BD9-81ED-4DB2-BD59-A6C34878D82A}">
                    <a16:rowId xmlns:a16="http://schemas.microsoft.com/office/drawing/2014/main" val="970742516"/>
                  </a:ext>
                </a:extLst>
              </a:tr>
              <a:tr h="313594">
                <a:tc>
                  <a:txBody>
                    <a:bodyPr/>
                    <a:lstStyle/>
                    <a:p>
                      <a:pPr marL="55245" lvl="1" indent="0" algn="ctr"/>
                      <a:endParaRPr lang="en-US" sz="1600"/>
                    </a:p>
                  </a:txBody>
                  <a:tcPr/>
                </a:tc>
                <a:tc>
                  <a:txBody>
                    <a:bodyPr/>
                    <a:lstStyle/>
                    <a:p>
                      <a:pPr marL="0" lvl="1" indent="0"/>
                      <a:endParaRPr lang="en-US" sz="1600" b="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chemeClr val="tx1"/>
                          </a:solidFill>
                        </a:rPr>
                        <a:t>Test Window</a:t>
                      </a:r>
                      <a:endParaRPr lang="en-US" sz="16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t>Make-up Window</a:t>
                      </a:r>
                    </a:p>
                  </a:txBody>
                  <a:tcPr/>
                </a:tc>
                <a:extLst>
                  <a:ext uri="{0D108BD9-81ED-4DB2-BD59-A6C34878D82A}">
                    <a16:rowId xmlns:a16="http://schemas.microsoft.com/office/drawing/2014/main" val="1452552647"/>
                  </a:ext>
                </a:extLst>
              </a:tr>
              <a:tr h="313594">
                <a:tc>
                  <a:txBody>
                    <a:bodyPr/>
                    <a:lstStyle/>
                    <a:p>
                      <a:pPr marL="55245" lvl="1" indent="0" algn="ctr"/>
                      <a:r>
                        <a:rPr lang="en-US" sz="1600" dirty="0"/>
                        <a:t>10</a:t>
                      </a:r>
                    </a:p>
                  </a:txBody>
                  <a:tcPr/>
                </a:tc>
                <a:tc>
                  <a:txBody>
                    <a:bodyPr/>
                    <a:lstStyle/>
                    <a:p>
                      <a:pPr marL="0" lvl="1" indent="0"/>
                      <a:r>
                        <a:rPr lang="en-US" sz="1600" b="0" dirty="0"/>
                        <a:t>PSAT 10</a:t>
                      </a:r>
                    </a:p>
                  </a:txBody>
                  <a:tcPr/>
                </a:tc>
                <a:tc>
                  <a:txBody>
                    <a:bodyPr/>
                    <a:lstStyle/>
                    <a:p>
                      <a:pPr algn="ctr"/>
                      <a:r>
                        <a:rPr lang="en-US" sz="1600" dirty="0">
                          <a:solidFill>
                            <a:schemeClr val="tx1"/>
                          </a:solidFill>
                        </a:rPr>
                        <a:t>April 18- 19</a:t>
                      </a:r>
                      <a:endParaRPr lang="en-US" sz="1600" baseline="0" dirty="0">
                        <a:solidFill>
                          <a:schemeClr val="tx1"/>
                        </a:solidFill>
                      </a:endParaRPr>
                    </a:p>
                  </a:txBody>
                  <a:tcPr/>
                </a:tc>
                <a:tc>
                  <a:txBody>
                    <a:bodyPr/>
                    <a:lstStyle/>
                    <a:p>
                      <a:pPr lvl="0" algn="ctr">
                        <a:buNone/>
                      </a:pPr>
                      <a:r>
                        <a:rPr lang="en-US" sz="1600" b="0" i="0" u="none" strike="noStrike" noProof="0" dirty="0">
                          <a:latin typeface="Calibri"/>
                        </a:rPr>
                        <a:t>April 25 - 27</a:t>
                      </a:r>
                      <a:endParaRPr lang="en-US" sz="1600" dirty="0"/>
                    </a:p>
                  </a:txBody>
                  <a:tcPr/>
                </a:tc>
                <a:extLst>
                  <a:ext uri="{0D108BD9-81ED-4DB2-BD59-A6C34878D82A}">
                    <a16:rowId xmlns:a16="http://schemas.microsoft.com/office/drawing/2014/main" val="4134257"/>
                  </a:ext>
                </a:extLst>
              </a:tr>
              <a:tr h="313594">
                <a:tc>
                  <a:txBody>
                    <a:bodyPr/>
                    <a:lstStyle/>
                    <a:p>
                      <a:pPr marL="55245" lvl="1" indent="0" algn="ctr"/>
                      <a:r>
                        <a:rPr lang="en-US" sz="1600" dirty="0"/>
                        <a:t>11</a:t>
                      </a:r>
                    </a:p>
                  </a:txBody>
                  <a:tcPr/>
                </a:tc>
                <a:tc>
                  <a:txBody>
                    <a:bodyPr/>
                    <a:lstStyle/>
                    <a:p>
                      <a:pPr marL="0" lvl="1" indent="0"/>
                      <a:r>
                        <a:rPr lang="en-US" sz="1600" b="0" dirty="0"/>
                        <a:t>SAT School Day</a:t>
                      </a:r>
                    </a:p>
                  </a:txBody>
                  <a:tcPr/>
                </a:tc>
                <a:tc>
                  <a:txBody>
                    <a:bodyPr/>
                    <a:lstStyle/>
                    <a:p>
                      <a:pPr marL="0" marR="0" lvl="0" indent="0" algn="ctr">
                        <a:lnSpc>
                          <a:spcPct val="100000"/>
                        </a:lnSpc>
                        <a:spcBef>
                          <a:spcPts val="0"/>
                        </a:spcBef>
                        <a:spcAft>
                          <a:spcPts val="0"/>
                        </a:spcAft>
                        <a:buNone/>
                      </a:pPr>
                      <a:r>
                        <a:rPr lang="en-US" sz="1600" b="0" i="0" u="none" strike="noStrike" noProof="0" dirty="0">
                          <a:solidFill>
                            <a:schemeClr val="tx1"/>
                          </a:solidFill>
                          <a:latin typeface="Calibri"/>
                        </a:rPr>
                        <a:t>April 18- 19</a:t>
                      </a:r>
                      <a:endParaRPr lang="en-US" dirty="0"/>
                    </a:p>
                  </a:txBody>
                  <a:tcPr/>
                </a:tc>
                <a:tc>
                  <a:txBody>
                    <a:bodyPr/>
                    <a:lstStyle/>
                    <a:p>
                      <a:pPr marL="0" marR="0" lvl="0" indent="0" algn="ctr">
                        <a:lnSpc>
                          <a:spcPct val="100000"/>
                        </a:lnSpc>
                        <a:spcBef>
                          <a:spcPts val="0"/>
                        </a:spcBef>
                        <a:spcAft>
                          <a:spcPts val="0"/>
                        </a:spcAft>
                        <a:buNone/>
                      </a:pPr>
                      <a:r>
                        <a:rPr lang="en-US" sz="1600" b="0" i="0" u="none" strike="noStrike" baseline="0" noProof="0" dirty="0">
                          <a:latin typeface="Calibri"/>
                        </a:rPr>
                        <a:t>April 25 - 27</a:t>
                      </a:r>
                      <a:endParaRPr lang="en-US" dirty="0"/>
                    </a:p>
                  </a:txBody>
                  <a:tcPr/>
                </a:tc>
                <a:extLst>
                  <a:ext uri="{0D108BD9-81ED-4DB2-BD59-A6C34878D82A}">
                    <a16:rowId xmlns:a16="http://schemas.microsoft.com/office/drawing/2014/main" val="2052745227"/>
                  </a:ext>
                </a:extLst>
              </a:tr>
              <a:tr h="313594">
                <a:tc>
                  <a:txBody>
                    <a:bodyPr/>
                    <a:lstStyle/>
                    <a:p>
                      <a:pPr marL="55245" lvl="1" indent="0" algn="ctr"/>
                      <a:r>
                        <a:rPr lang="en-US" sz="1600" dirty="0"/>
                        <a:t>11</a:t>
                      </a:r>
                    </a:p>
                  </a:txBody>
                  <a:tcPr/>
                </a:tc>
                <a:tc>
                  <a:txBody>
                    <a:bodyPr/>
                    <a:lstStyle/>
                    <a:p>
                      <a:pPr marL="0" lvl="1" indent="0" algn="l"/>
                      <a:r>
                        <a:rPr lang="en-US" sz="1600" b="0" i="1" dirty="0"/>
                        <a:t>SAT School Day (Paper)*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highlight>
                            <a:srgbClr val="FFFF00"/>
                          </a:highlight>
                        </a:rPr>
                        <a:t>April 12</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i="0" dirty="0"/>
                        <a:t>April 25- 26</a:t>
                      </a:r>
                    </a:p>
                  </a:txBody>
                  <a:tcPr/>
                </a:tc>
                <a:extLst>
                  <a:ext uri="{0D108BD9-81ED-4DB2-BD59-A6C34878D82A}">
                    <a16:rowId xmlns:a16="http://schemas.microsoft.com/office/drawing/2014/main" val="787640622"/>
                  </a:ext>
                </a:extLst>
              </a:tr>
              <a:tr h="313593">
                <a:tc>
                  <a:txBody>
                    <a:bodyPr/>
                    <a:lstStyle/>
                    <a:p>
                      <a:pPr marL="55245" lvl="1" indent="0" algn="ctr">
                        <a:buNone/>
                      </a:pPr>
                      <a:r>
                        <a:rPr lang="en-US" sz="1600" dirty="0"/>
                        <a:t>10,11</a:t>
                      </a:r>
                    </a:p>
                  </a:txBody>
                  <a:tcPr/>
                </a:tc>
                <a:tc>
                  <a:txBody>
                    <a:bodyPr/>
                    <a:lstStyle/>
                    <a:p>
                      <a:pPr marL="0" lvl="1" indent="0" algn="l">
                        <a:buNone/>
                      </a:pPr>
                      <a:r>
                        <a:rPr lang="en-US" sz="1600" b="0" i="1" dirty="0"/>
                        <a:t>PSAT/SAT School Day Accommodated Window (Paper and Digital)</a:t>
                      </a:r>
                    </a:p>
                  </a:txBody>
                  <a:tcPr/>
                </a:tc>
                <a:tc>
                  <a:txBody>
                    <a:bodyPr/>
                    <a:lstStyle/>
                    <a:p>
                      <a:pPr marL="0" lvl="0" indent="0" algn="ctr">
                        <a:lnSpc>
                          <a:spcPct val="100000"/>
                        </a:lnSpc>
                        <a:spcBef>
                          <a:spcPts val="0"/>
                        </a:spcBef>
                        <a:spcAft>
                          <a:spcPts val="0"/>
                        </a:spcAft>
                        <a:buNone/>
                      </a:pPr>
                      <a:r>
                        <a:rPr lang="en-US" sz="1600" i="0" dirty="0">
                          <a:highlight>
                            <a:srgbClr val="FFFF00"/>
                          </a:highlight>
                        </a:rPr>
                        <a:t>April 12</a:t>
                      </a:r>
                    </a:p>
                  </a:txBody>
                  <a:tcPr/>
                </a:tc>
                <a:tc>
                  <a:txBody>
                    <a:bodyPr/>
                    <a:lstStyle/>
                    <a:p>
                      <a:pPr marL="0" lvl="0" indent="0" algn="ctr">
                        <a:lnSpc>
                          <a:spcPct val="100000"/>
                        </a:lnSpc>
                        <a:spcBef>
                          <a:spcPts val="0"/>
                        </a:spcBef>
                        <a:spcAft>
                          <a:spcPts val="0"/>
                        </a:spcAft>
                        <a:buNone/>
                      </a:pPr>
                      <a:r>
                        <a:rPr lang="en-US" sz="1600" i="0" dirty="0"/>
                        <a:t>April 25</a:t>
                      </a:r>
                    </a:p>
                  </a:txBody>
                  <a:tcPr/>
                </a:tc>
                <a:extLst>
                  <a:ext uri="{0D108BD9-81ED-4DB2-BD59-A6C34878D82A}">
                    <a16:rowId xmlns:a16="http://schemas.microsoft.com/office/drawing/2014/main" val="3131585567"/>
                  </a:ext>
                </a:extLst>
              </a:tr>
            </a:tbl>
          </a:graphicData>
        </a:graphic>
      </p:graphicFrame>
      <p:sp>
        <p:nvSpPr>
          <p:cNvPr id="7" name="Slide Number Placeholder 6"/>
          <p:cNvSpPr>
            <a:spLocks noGrp="1"/>
          </p:cNvSpPr>
          <p:nvPr>
            <p:ph type="sldNum" sz="quarter" idx="12"/>
          </p:nvPr>
        </p:nvSpPr>
        <p:spPr/>
        <p:txBody>
          <a:bodyPr/>
          <a:lstStyle/>
          <a:p>
            <a:fld id="{E3A0F8C9-0536-44E3-92CA-2798A712B5A8}" type="slidenum">
              <a:rPr lang="en-US" smtClean="0"/>
              <a:t>43</a:t>
            </a:fld>
            <a:endParaRPr lang="en-US"/>
          </a:p>
        </p:txBody>
      </p:sp>
      <p:sp>
        <p:nvSpPr>
          <p:cNvPr id="9" name="TextBox 8"/>
          <p:cNvSpPr txBox="1"/>
          <p:nvPr/>
        </p:nvSpPr>
        <p:spPr>
          <a:xfrm>
            <a:off x="801426" y="6073024"/>
            <a:ext cx="9373994" cy="830997"/>
          </a:xfrm>
          <a:prstGeom prst="rect">
            <a:avLst/>
          </a:prstGeom>
          <a:noFill/>
        </p:spPr>
        <p:txBody>
          <a:bodyPr wrap="square" lIns="91440" tIns="45720" rIns="91440" bIns="45720" rtlCol="0" anchor="t">
            <a:spAutoFit/>
          </a:bodyPr>
          <a:lstStyle/>
          <a:p>
            <a:r>
              <a:rPr lang="en-US" sz="1600" b="1" dirty="0"/>
              <a:t>*</a:t>
            </a:r>
            <a:r>
              <a:rPr lang="en-US" sz="1500" b="1" dirty="0"/>
              <a:t> </a:t>
            </a:r>
            <a:r>
              <a:rPr lang="en-US" sz="1500" dirty="0"/>
              <a:t>The RI SAT School Day (Paper) test date is for homeschooled students and RI students enrolled in out-of-state schools.  However, some students requiring a paper test as an accommodation may either be tested on April 12 or during the accommodated testing window, depending on the type of accommodation.</a:t>
            </a:r>
            <a:endParaRPr lang="en-US" sz="1500" dirty="0">
              <a:cs typeface="Calibri"/>
            </a:endParaRPr>
          </a:p>
        </p:txBody>
      </p:sp>
    </p:spTree>
    <p:extLst>
      <p:ext uri="{BB962C8B-B14F-4D97-AF65-F5344CB8AC3E}">
        <p14:creationId xmlns:p14="http://schemas.microsoft.com/office/powerpoint/2010/main" val="3821892296"/>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61358" cy="780769"/>
          </a:xfrm>
        </p:spPr>
        <p:txBody>
          <a:bodyPr>
            <a:normAutofit/>
          </a:bodyPr>
          <a:lstStyle/>
          <a:p>
            <a:r>
              <a:rPr lang="en-US" sz="4000" b="1"/>
              <a:t>General Scheduling and Administration Guidance</a:t>
            </a:r>
          </a:p>
        </p:txBody>
      </p:sp>
      <p:sp>
        <p:nvSpPr>
          <p:cNvPr id="3" name="Content Placeholder 2"/>
          <p:cNvSpPr>
            <a:spLocks noGrp="1"/>
          </p:cNvSpPr>
          <p:nvPr>
            <p:ph idx="1"/>
          </p:nvPr>
        </p:nvSpPr>
        <p:spPr>
          <a:xfrm>
            <a:off x="838199" y="1160271"/>
            <a:ext cx="11167754" cy="5332604"/>
          </a:xfrm>
        </p:spPr>
        <p:txBody>
          <a:bodyPr vert="horz" lIns="91440" tIns="45720" rIns="91440" bIns="45720" rtlCol="0" anchor="t">
            <a:normAutofit/>
          </a:bodyPr>
          <a:lstStyle/>
          <a:p>
            <a:pPr>
              <a:lnSpc>
                <a:spcPct val="100000"/>
              </a:lnSpc>
            </a:pPr>
            <a:r>
              <a:rPr lang="en-US" sz="2000"/>
              <a:t>Make sure to plan opportunities for your students to practice on the devices they will use to become familiar with test items and accommodations. </a:t>
            </a:r>
          </a:p>
          <a:p>
            <a:pPr>
              <a:lnSpc>
                <a:spcPct val="100000"/>
              </a:lnSpc>
            </a:pPr>
            <a:r>
              <a:rPr lang="en-US" sz="2000"/>
              <a:t>Select rooms for testing locations and note any content in the room that must be removed/covered to not violate test environment requirements.</a:t>
            </a:r>
            <a:endParaRPr lang="en-US" sz="2000">
              <a:cs typeface="Calibri" panose="020F0502020204030204"/>
            </a:endParaRPr>
          </a:p>
          <a:p>
            <a:pPr>
              <a:lnSpc>
                <a:spcPct val="100000"/>
              </a:lnSpc>
            </a:pPr>
            <a:r>
              <a:rPr lang="en-US" sz="2000"/>
              <a:t>Plan room set-up to ensure adequate student spacing to maintain test security. </a:t>
            </a:r>
          </a:p>
          <a:p>
            <a:pPr>
              <a:lnSpc>
                <a:spcPct val="100000"/>
              </a:lnSpc>
            </a:pPr>
            <a:r>
              <a:rPr lang="en-US" sz="2000"/>
              <a:t>Plan ahead for accommodations, especially if additional materials or space (e.g., 1:1 administration, read-aloud) are needed.</a:t>
            </a:r>
            <a:endParaRPr lang="en-US" sz="2000">
              <a:cs typeface="Calibri"/>
            </a:endParaRPr>
          </a:p>
          <a:p>
            <a:pPr>
              <a:lnSpc>
                <a:spcPct val="100000"/>
              </a:lnSpc>
            </a:pPr>
            <a:r>
              <a:rPr lang="en-US" sz="2000"/>
              <a:t>Start testing as early in the state testing window as possible to allow for potential quarantine-related make-ups or rescheduling.</a:t>
            </a:r>
          </a:p>
          <a:p>
            <a:pPr>
              <a:lnSpc>
                <a:spcPct val="100000"/>
              </a:lnSpc>
            </a:pPr>
            <a:r>
              <a:rPr lang="en-US" sz="2000"/>
              <a:t>If possible, administer two sessions per day, particularly for older students and students familiar with statewide testing.</a:t>
            </a:r>
          </a:p>
          <a:p>
            <a:pPr>
              <a:lnSpc>
                <a:spcPct val="100000"/>
              </a:lnSpc>
            </a:pPr>
            <a:r>
              <a:rPr lang="en-US" sz="2000"/>
              <a:t>Have a back-up plan and know who to contact if you have any technology issues that impact testing preparation or administration. </a:t>
            </a:r>
          </a:p>
        </p:txBody>
      </p:sp>
      <p:sp>
        <p:nvSpPr>
          <p:cNvPr id="5" name="Slide Number Placeholder 4"/>
          <p:cNvSpPr>
            <a:spLocks noGrp="1"/>
          </p:cNvSpPr>
          <p:nvPr>
            <p:ph type="sldNum" sz="quarter" idx="12"/>
          </p:nvPr>
        </p:nvSpPr>
        <p:spPr/>
        <p:txBody>
          <a:bodyPr/>
          <a:lstStyle/>
          <a:p>
            <a:fld id="{E3A0F8C9-0536-44E3-92CA-2798A712B5A8}" type="slidenum">
              <a:rPr lang="en-US" smtClean="0"/>
              <a:t>44</a:t>
            </a:fld>
            <a:endParaRPr lang="en-US"/>
          </a:p>
        </p:txBody>
      </p:sp>
    </p:spTree>
    <p:extLst>
      <p:ext uri="{BB962C8B-B14F-4D97-AF65-F5344CB8AC3E}">
        <p14:creationId xmlns:p14="http://schemas.microsoft.com/office/powerpoint/2010/main" val="1912018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Closing</a:t>
            </a:r>
          </a:p>
        </p:txBody>
      </p:sp>
      <p:sp>
        <p:nvSpPr>
          <p:cNvPr id="3" name="Content Placeholder 2"/>
          <p:cNvSpPr>
            <a:spLocks noGrp="1"/>
          </p:cNvSpPr>
          <p:nvPr>
            <p:ph type="body" idx="1"/>
          </p:nvPr>
        </p:nvSpPr>
        <p:spPr/>
        <p:txBody>
          <a:bodyPr/>
          <a:lstStyle/>
          <a:p>
            <a:endParaRPr lang="en-US"/>
          </a:p>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45</a:t>
            </a:fld>
            <a:endParaRPr lang="en-US"/>
          </a:p>
        </p:txBody>
      </p:sp>
    </p:spTree>
    <p:extLst>
      <p:ext uri="{BB962C8B-B14F-4D97-AF65-F5344CB8AC3E}">
        <p14:creationId xmlns:p14="http://schemas.microsoft.com/office/powerpoint/2010/main" val="215335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8935" cy="780769"/>
          </a:xfrm>
        </p:spPr>
        <p:txBody>
          <a:bodyPr>
            <a:normAutofit/>
          </a:bodyPr>
          <a:lstStyle/>
          <a:p>
            <a:r>
              <a:rPr lang="en-US" sz="4000" b="1"/>
              <a:t>RISAP Online Resources</a:t>
            </a:r>
          </a:p>
        </p:txBody>
      </p:sp>
      <p:sp>
        <p:nvSpPr>
          <p:cNvPr id="3" name="Content Placeholder 2"/>
          <p:cNvSpPr>
            <a:spLocks noGrp="1"/>
          </p:cNvSpPr>
          <p:nvPr>
            <p:ph idx="1"/>
          </p:nvPr>
        </p:nvSpPr>
        <p:spPr>
          <a:xfrm>
            <a:off x="838199" y="1145894"/>
            <a:ext cx="11234196" cy="5092860"/>
          </a:xfrm>
        </p:spPr>
        <p:txBody>
          <a:bodyPr vert="horz" lIns="91440" tIns="45720" rIns="91440" bIns="45720" rtlCol="0" anchor="t">
            <a:normAutofit fontScale="85000" lnSpcReduction="20000"/>
          </a:bodyPr>
          <a:lstStyle/>
          <a:p>
            <a:r>
              <a:rPr lang="en-US"/>
              <a:t>RIDE web pages (and key content):</a:t>
            </a:r>
          </a:p>
          <a:p>
            <a:pPr lvl="1"/>
            <a:r>
              <a:rPr lang="en-US"/>
              <a:t>RISAP Test Coordinator Information: </a:t>
            </a:r>
            <a:r>
              <a:rPr lang="en-US">
                <a:hlinkClick r:id="rId5"/>
              </a:rPr>
              <a:t>www.ride.ri.gov/tc</a:t>
            </a:r>
            <a:r>
              <a:rPr lang="en-US"/>
              <a:t> (RISAP TC handbook, help desk information)</a:t>
            </a:r>
            <a:endParaRPr lang="en-US">
              <a:cs typeface="Calibri"/>
            </a:endParaRPr>
          </a:p>
          <a:p>
            <a:pPr lvl="1"/>
            <a:r>
              <a:rPr lang="en-US"/>
              <a:t>Assessment Schedules: </a:t>
            </a:r>
            <a:r>
              <a:rPr lang="en-US">
                <a:hlinkClick r:id="rId6"/>
              </a:rPr>
              <a:t>www.ride.ri.gov/Assessment-Schedules</a:t>
            </a:r>
            <a:r>
              <a:rPr lang="en-US"/>
              <a:t> (testing windows)</a:t>
            </a:r>
            <a:endParaRPr lang="en-US">
              <a:cs typeface="Calibri"/>
            </a:endParaRPr>
          </a:p>
          <a:p>
            <a:pPr lvl="1"/>
            <a:r>
              <a:rPr lang="en-US"/>
              <a:t>Assessment Manuals &amp; Materials: </a:t>
            </a:r>
            <a:r>
              <a:rPr lang="en-US">
                <a:hlinkClick r:id="rId7"/>
              </a:rPr>
              <a:t>www.ride.ri.gov/Assessment-Manuals</a:t>
            </a:r>
            <a:r>
              <a:rPr lang="en-US"/>
              <a:t> (manuals, guides)</a:t>
            </a:r>
            <a:endParaRPr lang="en-US">
              <a:cs typeface="Calibri"/>
            </a:endParaRPr>
          </a:p>
          <a:p>
            <a:pPr lvl="1"/>
            <a:r>
              <a:rPr lang="en-US"/>
              <a:t>Statewide Assessment Training: </a:t>
            </a:r>
            <a:r>
              <a:rPr lang="en-US">
                <a:hlinkClick r:id="rId8"/>
              </a:rPr>
              <a:t>www.ride.ri.gov/Assessment-Training</a:t>
            </a:r>
            <a:r>
              <a:rPr lang="en-US"/>
              <a:t> (webinars, presentations)</a:t>
            </a:r>
            <a:endParaRPr lang="en-US">
              <a:cs typeface="Calibri"/>
            </a:endParaRPr>
          </a:p>
          <a:p>
            <a:pPr lvl="1"/>
            <a:r>
              <a:rPr lang="en-US"/>
              <a:t>Assessment Accommodations: </a:t>
            </a:r>
            <a:r>
              <a:rPr lang="en-US">
                <a:hlinkClick r:id="rId9"/>
              </a:rPr>
              <a:t>www.ride.ri.gov/Assessment-Accommodations</a:t>
            </a:r>
            <a:r>
              <a:rPr lang="en-US"/>
              <a:t> (AAF Manual)</a:t>
            </a:r>
            <a:endParaRPr lang="en-US">
              <a:cs typeface="Calibri"/>
            </a:endParaRPr>
          </a:p>
          <a:p>
            <a:pPr lvl="1"/>
            <a:r>
              <a:rPr lang="en-US"/>
              <a:t>Assessment Exemptions: </a:t>
            </a:r>
            <a:r>
              <a:rPr lang="en-US">
                <a:hlinkClick r:id="rId10"/>
              </a:rPr>
              <a:t>www.ride.ri.gov/Assessment-Exemptions</a:t>
            </a:r>
            <a:r>
              <a:rPr lang="en-US"/>
              <a:t> (guidance and forms)</a:t>
            </a:r>
            <a:br>
              <a:rPr lang="en-US"/>
            </a:br>
            <a:endParaRPr lang="en-US">
              <a:cs typeface="Calibri"/>
            </a:endParaRPr>
          </a:p>
          <a:p>
            <a:r>
              <a:rPr lang="en-US"/>
              <a:t>Master Directory / School Profile: </a:t>
            </a:r>
            <a:r>
              <a:rPr lang="en-US">
                <a:hlinkClick r:id="rId11"/>
              </a:rPr>
              <a:t>http://www2.ride.ri.gov/Applications/MasterDirectory/Organization_Default.aspx</a:t>
            </a:r>
            <a:r>
              <a:rPr lang="en-US"/>
              <a:t> </a:t>
            </a:r>
          </a:p>
          <a:p>
            <a:r>
              <a:rPr lang="en-US"/>
              <a:t>Test-specific web pages: </a:t>
            </a:r>
            <a:endParaRPr lang="en-US">
              <a:cs typeface="Calibri"/>
            </a:endParaRPr>
          </a:p>
          <a:p>
            <a:pPr lvl="1"/>
            <a:r>
              <a:rPr lang="en-US">
                <a:hlinkClick r:id="rId12"/>
              </a:rPr>
              <a:t>www.ride.ri.gov/ACCESS</a:t>
            </a:r>
            <a:r>
              <a:rPr lang="en-US"/>
              <a:t> </a:t>
            </a:r>
            <a:endParaRPr lang="en-US">
              <a:cs typeface="Calibri"/>
            </a:endParaRPr>
          </a:p>
          <a:p>
            <a:pPr lvl="1"/>
            <a:r>
              <a:rPr lang="en-US">
                <a:hlinkClick r:id="rId13"/>
              </a:rPr>
              <a:t>www.ride.ri.gov/DLM</a:t>
            </a:r>
            <a:r>
              <a:rPr lang="en-US"/>
              <a:t> </a:t>
            </a:r>
            <a:endParaRPr lang="en-US">
              <a:cs typeface="Calibri"/>
            </a:endParaRPr>
          </a:p>
          <a:p>
            <a:pPr lvl="1"/>
            <a:r>
              <a:rPr lang="en-US">
                <a:hlinkClick r:id="rId14"/>
              </a:rPr>
              <a:t>www.ride.ri.gov/NAEP</a:t>
            </a:r>
            <a:r>
              <a:rPr lang="en-US"/>
              <a:t> </a:t>
            </a:r>
            <a:endParaRPr lang="en-US">
              <a:cs typeface="Calibri"/>
            </a:endParaRPr>
          </a:p>
          <a:p>
            <a:pPr lvl="1"/>
            <a:r>
              <a:rPr lang="en-US">
                <a:hlinkClick r:id="rId15"/>
              </a:rPr>
              <a:t>www.ride.ri.gov/NGSA</a:t>
            </a:r>
            <a:r>
              <a:rPr lang="en-US"/>
              <a:t> </a:t>
            </a:r>
            <a:endParaRPr lang="en-US">
              <a:cs typeface="Calibri"/>
            </a:endParaRPr>
          </a:p>
          <a:p>
            <a:pPr lvl="1"/>
            <a:r>
              <a:rPr lang="en-US">
                <a:hlinkClick r:id="rId16"/>
              </a:rPr>
              <a:t>www.ride.ri.gov/PSAT</a:t>
            </a:r>
            <a:r>
              <a:rPr lang="en-US"/>
              <a:t> and </a:t>
            </a:r>
            <a:r>
              <a:rPr lang="en-US">
                <a:hlinkClick r:id="rId17"/>
              </a:rPr>
              <a:t>www.ride.ri.gov/SAT</a:t>
            </a:r>
            <a:r>
              <a:rPr lang="en-US"/>
              <a:t> </a:t>
            </a:r>
            <a:endParaRPr lang="en-US">
              <a:cs typeface="Calibri"/>
            </a:endParaRPr>
          </a:p>
          <a:p>
            <a:pPr lvl="1"/>
            <a:r>
              <a:rPr lang="en-US">
                <a:hlinkClick r:id="rId18"/>
              </a:rPr>
              <a:t>www.ride.ri.gov/RICAS</a:t>
            </a:r>
            <a:r>
              <a:rPr lang="en-US"/>
              <a:t> </a:t>
            </a:r>
            <a:endParaRPr lang="en-US">
              <a:cs typeface="Calibri"/>
            </a:endParaRPr>
          </a:p>
        </p:txBody>
      </p:sp>
      <p:sp>
        <p:nvSpPr>
          <p:cNvPr id="5" name="Slide Number Placeholder 4"/>
          <p:cNvSpPr>
            <a:spLocks noGrp="1"/>
          </p:cNvSpPr>
          <p:nvPr>
            <p:ph type="sldNum" sz="quarter" idx="12"/>
          </p:nvPr>
        </p:nvSpPr>
        <p:spPr/>
        <p:txBody>
          <a:bodyPr/>
          <a:lstStyle/>
          <a:p>
            <a:fld id="{E3A0F8C9-0536-44E3-92CA-2798A712B5A8}" type="slidenum">
              <a:rPr lang="en-US" smtClean="0"/>
              <a:t>46</a:t>
            </a:fld>
            <a:endParaRPr lang="en-US"/>
          </a:p>
        </p:txBody>
      </p:sp>
    </p:spTree>
    <p:extLst>
      <p:ext uri="{BB962C8B-B14F-4D97-AF65-F5344CB8AC3E}">
        <p14:creationId xmlns:p14="http://schemas.microsoft.com/office/powerpoint/2010/main" val="2459234199"/>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8935" cy="780769"/>
          </a:xfrm>
        </p:spPr>
        <p:txBody>
          <a:bodyPr>
            <a:normAutofit/>
          </a:bodyPr>
          <a:lstStyle/>
          <a:p>
            <a:r>
              <a:rPr lang="en-US" sz="4000" b="1"/>
              <a:t>RIDE Assessment Team Contact Information</a:t>
            </a:r>
          </a:p>
        </p:txBody>
      </p:sp>
      <p:sp>
        <p:nvSpPr>
          <p:cNvPr id="5" name="Content Placeholder 2">
            <a:extLst>
              <a:ext uri="{FF2B5EF4-FFF2-40B4-BE49-F238E27FC236}">
                <a16:creationId xmlns:a16="http://schemas.microsoft.com/office/drawing/2014/main" id="{34B921AA-F742-450A-B4B8-0475F6B8FD39}"/>
              </a:ext>
            </a:extLst>
          </p:cNvPr>
          <p:cNvSpPr txBox="1">
            <a:spLocks/>
          </p:cNvSpPr>
          <p:nvPr/>
        </p:nvSpPr>
        <p:spPr>
          <a:xfrm>
            <a:off x="885363" y="1473959"/>
            <a:ext cx="5835555" cy="423310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Heather Heineke</a:t>
            </a:r>
          </a:p>
          <a:p>
            <a:pPr lvl="1">
              <a:buFont typeface="Courier New" panose="02070309020205020404" pitchFamily="49" charset="0"/>
              <a:buChar char="o"/>
            </a:pPr>
            <a:r>
              <a:rPr lang="en-US" sz="2200"/>
              <a:t>DLM, NGSA</a:t>
            </a:r>
            <a:endParaRPr lang="en-US" sz="2200">
              <a:cs typeface="Calibri"/>
            </a:endParaRPr>
          </a:p>
          <a:p>
            <a:pPr lvl="1">
              <a:buFont typeface="Courier New" panose="02070309020205020404" pitchFamily="49" charset="0"/>
              <a:buChar char="o"/>
            </a:pPr>
            <a:r>
              <a:rPr lang="en-US" sz="2200"/>
              <a:t>401-222-8493</a:t>
            </a:r>
            <a:endParaRPr lang="en-US" sz="2200">
              <a:cs typeface="Calibri"/>
            </a:endParaRPr>
          </a:p>
          <a:p>
            <a:pPr lvl="1">
              <a:buFont typeface="Courier New" panose="02070309020205020404" pitchFamily="49" charset="0"/>
              <a:buChar char="o"/>
            </a:pPr>
            <a:r>
              <a:rPr lang="en-US" sz="2200">
                <a:hlinkClick r:id="rId4"/>
              </a:rPr>
              <a:t>Heather.Heineke@ride.ri.gov</a:t>
            </a:r>
            <a:endParaRPr lang="en-US" sz="2200"/>
          </a:p>
          <a:p>
            <a:r>
              <a:rPr lang="en-US"/>
              <a:t>Jackie Branco</a:t>
            </a:r>
            <a:endParaRPr lang="en-US">
              <a:cs typeface="Calibri"/>
            </a:endParaRPr>
          </a:p>
          <a:p>
            <a:pPr lvl="1">
              <a:buFont typeface="Courier New" panose="02070309020205020404" pitchFamily="49" charset="0"/>
              <a:buChar char="o"/>
            </a:pPr>
            <a:r>
              <a:rPr lang="en-US" sz="2200"/>
              <a:t>NAEP, accommodations, medical exemptions</a:t>
            </a:r>
            <a:endParaRPr lang="en-US" sz="2200">
              <a:cs typeface="Calibri"/>
            </a:endParaRPr>
          </a:p>
          <a:p>
            <a:pPr lvl="1">
              <a:buFont typeface="Courier New" panose="02070309020205020404" pitchFamily="49" charset="0"/>
              <a:buChar char="o"/>
            </a:pPr>
            <a:r>
              <a:rPr lang="en-US" sz="2200"/>
              <a:t>401-222-4685</a:t>
            </a:r>
            <a:endParaRPr lang="en-US" sz="2200">
              <a:cs typeface="Calibri"/>
            </a:endParaRPr>
          </a:p>
          <a:p>
            <a:pPr lvl="1">
              <a:buFont typeface="Courier New" panose="02070309020205020404" pitchFamily="49" charset="0"/>
              <a:buChar char="o"/>
            </a:pPr>
            <a:r>
              <a:rPr lang="en-US" sz="2200">
                <a:hlinkClick r:id="rId5"/>
              </a:rPr>
              <a:t>Jacqueline.Branco@ride.ri.gov</a:t>
            </a:r>
            <a:endParaRPr lang="en-US" sz="2200"/>
          </a:p>
          <a:p>
            <a:r>
              <a:rPr lang="en-US"/>
              <a:t>Tricia Bowler</a:t>
            </a:r>
            <a:endParaRPr lang="en-US">
              <a:cs typeface="Calibri"/>
            </a:endParaRPr>
          </a:p>
          <a:p>
            <a:pPr lvl="1">
              <a:buFont typeface="Courier New" panose="02070309020205020404" pitchFamily="49" charset="0"/>
              <a:buChar char="o"/>
            </a:pPr>
            <a:r>
              <a:rPr lang="en-US" sz="2200"/>
              <a:t>RICAS, SAT and PSAT 10</a:t>
            </a:r>
            <a:endParaRPr lang="en-US" sz="2200">
              <a:cs typeface="Calibri"/>
            </a:endParaRPr>
          </a:p>
          <a:p>
            <a:pPr lvl="1">
              <a:buFont typeface="Courier New" panose="02070309020205020404" pitchFamily="49" charset="0"/>
              <a:buChar char="o"/>
            </a:pPr>
            <a:r>
              <a:rPr lang="en-US" sz="2200"/>
              <a:t>401-222-8478</a:t>
            </a:r>
            <a:endParaRPr lang="en-US" sz="2200">
              <a:cs typeface="Calibri"/>
            </a:endParaRPr>
          </a:p>
          <a:p>
            <a:pPr lvl="1">
              <a:buFont typeface="Courier New" panose="02070309020205020404" pitchFamily="49" charset="0"/>
              <a:buChar char="o"/>
            </a:pPr>
            <a:r>
              <a:rPr lang="en-US" sz="2200">
                <a:hlinkClick r:id="rId6"/>
              </a:rPr>
              <a:t>Tricia.Bowler@ride.ri.gov</a:t>
            </a:r>
            <a:endParaRPr lang="en-US" sz="2200"/>
          </a:p>
          <a:p>
            <a:pPr lvl="1">
              <a:buFont typeface="Courier New" panose="02070309020205020404" pitchFamily="49" charset="0"/>
              <a:buChar char="o"/>
            </a:pPr>
            <a:endParaRPr lang="en-US" sz="2200">
              <a:cs typeface="Calibri"/>
            </a:endParaRPr>
          </a:p>
        </p:txBody>
      </p:sp>
      <p:sp>
        <p:nvSpPr>
          <p:cNvPr id="6" name="Content Placeholder 3">
            <a:extLst>
              <a:ext uri="{FF2B5EF4-FFF2-40B4-BE49-F238E27FC236}">
                <a16:creationId xmlns:a16="http://schemas.microsoft.com/office/drawing/2014/main" id="{30F0818F-9072-4265-BA68-62F935D5DC7E}"/>
              </a:ext>
            </a:extLst>
          </p:cNvPr>
          <p:cNvSpPr txBox="1">
            <a:spLocks/>
          </p:cNvSpPr>
          <p:nvPr/>
        </p:nvSpPr>
        <p:spPr>
          <a:xfrm>
            <a:off x="6720918" y="1473959"/>
            <a:ext cx="5130421" cy="4233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Phyllis Lynch</a:t>
            </a:r>
          </a:p>
          <a:p>
            <a:pPr lvl="1">
              <a:buFont typeface="Courier New" panose="02070309020205020404" pitchFamily="49" charset="0"/>
              <a:buChar char="o"/>
            </a:pPr>
            <a:r>
              <a:rPr lang="en-US" sz="2000"/>
              <a:t>Director of Office of Assessment</a:t>
            </a:r>
          </a:p>
          <a:p>
            <a:pPr lvl="1">
              <a:buFont typeface="Courier New" panose="02070309020205020404" pitchFamily="49" charset="0"/>
              <a:buChar char="o"/>
            </a:pPr>
            <a:r>
              <a:rPr lang="en-US" sz="2000"/>
              <a:t>401-222-4693</a:t>
            </a:r>
          </a:p>
          <a:p>
            <a:pPr lvl="1">
              <a:buFont typeface="Courier New" panose="02070309020205020404" pitchFamily="49" charset="0"/>
              <a:buChar char="o"/>
            </a:pPr>
            <a:r>
              <a:rPr lang="en-US" sz="2000">
                <a:hlinkClick r:id="rId7"/>
              </a:rPr>
              <a:t>Phyllis.Lynch@ride.ri.gov</a:t>
            </a:r>
          </a:p>
          <a:p>
            <a:r>
              <a:rPr lang="en-US" sz="2600">
                <a:ea typeface="+mn-lt"/>
                <a:cs typeface="+mn-lt"/>
              </a:rPr>
              <a:t>Ana Karantonis</a:t>
            </a:r>
          </a:p>
          <a:p>
            <a:pPr lvl="1">
              <a:buFont typeface="Courier New" panose="02070309020205020404" pitchFamily="49" charset="0"/>
              <a:buChar char="o"/>
            </a:pPr>
            <a:r>
              <a:rPr lang="en-US" sz="2000">
                <a:ea typeface="+mn-lt"/>
                <a:cs typeface="+mn-lt"/>
              </a:rPr>
              <a:t>ACCESS for ELLs, psychometrics</a:t>
            </a:r>
            <a:endParaRPr lang="en-US" sz="2000"/>
          </a:p>
          <a:p>
            <a:pPr lvl="1">
              <a:buFont typeface="Courier New" panose="02070309020205020404" pitchFamily="49" charset="0"/>
              <a:buChar char="o"/>
            </a:pPr>
            <a:r>
              <a:rPr lang="en-US" sz="2000">
                <a:ea typeface="+mn-lt"/>
                <a:cs typeface="+mn-lt"/>
              </a:rPr>
              <a:t>401-222-8940</a:t>
            </a:r>
          </a:p>
          <a:p>
            <a:pPr lvl="1">
              <a:buFont typeface="Courier New" panose="02070309020205020404" pitchFamily="49" charset="0"/>
              <a:buChar char="o"/>
            </a:pPr>
            <a:r>
              <a:rPr lang="en-US" sz="2000">
                <a:ea typeface="+mn-lt"/>
                <a:cs typeface="+mn-lt"/>
                <a:hlinkClick r:id="rId8"/>
              </a:rPr>
              <a:t>Ana.Karantonis@ride.ri.gov</a:t>
            </a:r>
            <a:endParaRPr lang="en-US" sz="2000">
              <a:ea typeface="+mn-lt"/>
              <a:cs typeface="+mn-lt"/>
            </a:endParaRPr>
          </a:p>
          <a:p>
            <a:pPr marL="0" indent="0">
              <a:buFont typeface="Arial" panose="020B0604020202020204" pitchFamily="34" charset="0"/>
              <a:buNone/>
            </a:pPr>
            <a:endParaRPr lang="en-US" sz="2400">
              <a:ea typeface="+mn-lt"/>
              <a:cs typeface="+mn-lt"/>
            </a:endParaRPr>
          </a:p>
          <a:p>
            <a:pPr marL="0" indent="0" algn="ctr">
              <a:buFont typeface="Arial" panose="020B0604020202020204" pitchFamily="34" charset="0"/>
              <a:buNone/>
            </a:pPr>
            <a:r>
              <a:rPr lang="en-US" sz="2400">
                <a:ea typeface="+mn-lt"/>
                <a:cs typeface="+mn-lt"/>
              </a:rPr>
              <a:t>General inquiries can be directed to </a:t>
            </a:r>
            <a:r>
              <a:rPr lang="en-US" sz="2400">
                <a:ea typeface="+mn-lt"/>
                <a:cs typeface="+mn-lt"/>
                <a:hlinkClick r:id="rId9"/>
              </a:rPr>
              <a:t>assessment@ride.ri.gov</a:t>
            </a:r>
            <a:r>
              <a:rPr lang="en-US" sz="2400">
                <a:ea typeface="+mn-lt"/>
                <a:cs typeface="+mn-lt"/>
              </a:rPr>
              <a:t>. </a:t>
            </a:r>
            <a:endParaRPr lang="en-US" sz="2400"/>
          </a:p>
        </p:txBody>
      </p:sp>
      <p:sp>
        <p:nvSpPr>
          <p:cNvPr id="7" name="TextBox 6"/>
          <p:cNvSpPr txBox="1"/>
          <p:nvPr/>
        </p:nvSpPr>
        <p:spPr>
          <a:xfrm>
            <a:off x="885363" y="6035128"/>
            <a:ext cx="9143540" cy="369332"/>
          </a:xfrm>
          <a:prstGeom prst="rect">
            <a:avLst/>
          </a:prstGeom>
          <a:noFill/>
        </p:spPr>
        <p:txBody>
          <a:bodyPr wrap="square" rtlCol="0">
            <a:spAutoFit/>
          </a:bodyPr>
          <a:lstStyle/>
          <a:p>
            <a:r>
              <a:rPr lang="en-US" i="1"/>
              <a:t>For technical support, state assessment help desk information is posted at </a:t>
            </a:r>
            <a:r>
              <a:rPr lang="en-US" i="1">
                <a:hlinkClick r:id="rId10"/>
              </a:rPr>
              <a:t>www.ride.ri.gov/TC</a:t>
            </a:r>
            <a:r>
              <a:rPr lang="en-US" i="1"/>
              <a:t>. </a:t>
            </a:r>
          </a:p>
        </p:txBody>
      </p:sp>
      <p:sp>
        <p:nvSpPr>
          <p:cNvPr id="4" name="Slide Number Placeholder 3"/>
          <p:cNvSpPr>
            <a:spLocks noGrp="1"/>
          </p:cNvSpPr>
          <p:nvPr>
            <p:ph type="sldNum" sz="quarter" idx="12"/>
          </p:nvPr>
        </p:nvSpPr>
        <p:spPr/>
        <p:txBody>
          <a:bodyPr/>
          <a:lstStyle/>
          <a:p>
            <a:fld id="{E3A0F8C9-0536-44E3-92CA-2798A712B5A8}" type="slidenum">
              <a:rPr lang="en-US" smtClean="0"/>
              <a:t>47</a:t>
            </a:fld>
            <a:endParaRPr lang="en-US"/>
          </a:p>
        </p:txBody>
      </p:sp>
    </p:spTree>
    <p:extLst>
      <p:ext uri="{BB962C8B-B14F-4D97-AF65-F5344CB8AC3E}">
        <p14:creationId xmlns:p14="http://schemas.microsoft.com/office/powerpoint/2010/main" val="3386204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Questions?</a:t>
            </a:r>
          </a:p>
        </p:txBody>
      </p:sp>
      <p:sp>
        <p:nvSpPr>
          <p:cNvPr id="4" name="Text Placeholder 3"/>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48</a:t>
            </a:fld>
            <a:endParaRPr lang="en-US"/>
          </a:p>
        </p:txBody>
      </p:sp>
    </p:spTree>
    <p:extLst>
      <p:ext uri="{BB962C8B-B14F-4D97-AF65-F5344CB8AC3E}">
        <p14:creationId xmlns:p14="http://schemas.microsoft.com/office/powerpoint/2010/main" val="1597357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Thank you!</a:t>
            </a:r>
          </a:p>
        </p:txBody>
      </p:sp>
      <p:sp>
        <p:nvSpPr>
          <p:cNvPr id="4" name="Text Placeholder 3"/>
          <p:cNvSpPr>
            <a:spLocks noGrp="1"/>
          </p:cNvSpPr>
          <p:nvPr>
            <p:ph type="body" idx="1"/>
          </p:nvPr>
        </p:nvSpPr>
        <p:spPr/>
        <p:txBody>
          <a:bodyPr/>
          <a:lstStyle/>
          <a:p>
            <a:r>
              <a:rPr lang="en-US"/>
              <a:t>The recording and slide deck of this presentation will be posted to </a:t>
            </a:r>
            <a:r>
              <a:rPr lang="en-US">
                <a:hlinkClick r:id="rId4"/>
              </a:rPr>
              <a:t>www.ride.ri.gov/Assessment-Training</a:t>
            </a:r>
            <a:r>
              <a:rPr lang="en-US"/>
              <a:t>.</a:t>
            </a:r>
          </a:p>
        </p:txBody>
      </p:sp>
      <p:sp>
        <p:nvSpPr>
          <p:cNvPr id="5" name="Slide Number Placeholder 4"/>
          <p:cNvSpPr>
            <a:spLocks noGrp="1"/>
          </p:cNvSpPr>
          <p:nvPr>
            <p:ph type="sldNum" sz="quarter" idx="12"/>
          </p:nvPr>
        </p:nvSpPr>
        <p:spPr/>
        <p:txBody>
          <a:bodyPr/>
          <a:lstStyle/>
          <a:p>
            <a:fld id="{E3A0F8C9-0536-44E3-92CA-2798A712B5A8}" type="slidenum">
              <a:rPr lang="en-US" smtClean="0"/>
              <a:t>49</a:t>
            </a:fld>
            <a:endParaRPr lang="en-US"/>
          </a:p>
        </p:txBody>
      </p:sp>
    </p:spTree>
    <p:extLst>
      <p:ext uri="{BB962C8B-B14F-4D97-AF65-F5344CB8AC3E}">
        <p14:creationId xmlns:p14="http://schemas.microsoft.com/office/powerpoint/2010/main" val="31627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Roles and Responsibilities</a:t>
            </a:r>
          </a:p>
        </p:txBody>
      </p:sp>
      <p:sp>
        <p:nvSpPr>
          <p:cNvPr id="4" name="Text Placeholder 3"/>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5</a:t>
            </a:fld>
            <a:endParaRPr lang="en-US"/>
          </a:p>
        </p:txBody>
      </p:sp>
    </p:spTree>
    <p:extLst>
      <p:ext uri="{BB962C8B-B14F-4D97-AF65-F5344CB8AC3E}">
        <p14:creationId xmlns:p14="http://schemas.microsoft.com/office/powerpoint/2010/main" val="303325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normAutofit fontScale="90000"/>
          </a:bodyPr>
          <a:lstStyle/>
          <a:p>
            <a:r>
              <a:rPr lang="en-US" sz="4000" b="1"/>
              <a:t>Districts and Schools: Roles and Responsibilities</a:t>
            </a:r>
            <a:br>
              <a:rPr lang="en-US" sz="4000" b="1"/>
            </a:br>
            <a:r>
              <a:rPr lang="en-US" sz="2200" i="1"/>
              <a:t>RISAP Test Coordinator Handbook (page 9)</a:t>
            </a:r>
            <a:endParaRPr lang="en-US" sz="2000" i="1"/>
          </a:p>
        </p:txBody>
      </p:sp>
      <p:sp>
        <p:nvSpPr>
          <p:cNvPr id="3" name="Content Placeholder 2"/>
          <p:cNvSpPr>
            <a:spLocks noGrp="1"/>
          </p:cNvSpPr>
          <p:nvPr>
            <p:ph idx="1"/>
          </p:nvPr>
        </p:nvSpPr>
        <p:spPr>
          <a:xfrm>
            <a:off x="838201" y="6126479"/>
            <a:ext cx="9206552" cy="594995"/>
          </a:xfrm>
        </p:spPr>
        <p:txBody>
          <a:bodyPr>
            <a:normAutofit fontScale="55000" lnSpcReduction="20000"/>
          </a:bodyPr>
          <a:lstStyle/>
          <a:p>
            <a:r>
              <a:rPr lang="en-US" i="1"/>
              <a:t>All personnel involved with testing must be employees of the district or school and be trained in test security.</a:t>
            </a:r>
          </a:p>
          <a:p>
            <a:r>
              <a:rPr lang="en-US" i="1"/>
              <a:t>Test Coordinators please ensure your contact information is up-to-date in the RIDE School Directory.</a:t>
            </a:r>
          </a:p>
        </p:txBody>
      </p:sp>
      <p:sp>
        <p:nvSpPr>
          <p:cNvPr id="5" name="Slide Number Placeholder 4"/>
          <p:cNvSpPr>
            <a:spLocks noGrp="1"/>
          </p:cNvSpPr>
          <p:nvPr>
            <p:ph type="sldNum" sz="quarter" idx="12"/>
          </p:nvPr>
        </p:nvSpPr>
        <p:spPr/>
        <p:txBody>
          <a:bodyPr/>
          <a:lstStyle/>
          <a:p>
            <a:fld id="{E3A0F8C9-0536-44E3-92CA-2798A712B5A8}" type="slidenum">
              <a:rPr lang="en-US" smtClean="0"/>
              <a:t>6</a:t>
            </a:fld>
            <a:endParaRPr lang="en-US"/>
          </a:p>
        </p:txBody>
      </p:sp>
      <p:graphicFrame>
        <p:nvGraphicFramePr>
          <p:cNvPr id="6" name="Table 5">
            <a:extLst>
              <a:ext uri="{FF2B5EF4-FFF2-40B4-BE49-F238E27FC236}">
                <a16:creationId xmlns:a16="http://schemas.microsoft.com/office/drawing/2014/main" id="{48956B21-5828-4E0D-AFED-FF27BA8D378B}"/>
              </a:ext>
            </a:extLst>
          </p:cNvPr>
          <p:cNvGraphicFramePr>
            <a:graphicFrameLocks noGrp="1"/>
          </p:cNvGraphicFramePr>
          <p:nvPr>
            <p:extLst>
              <p:ext uri="{D42A27DB-BD31-4B8C-83A1-F6EECF244321}">
                <p14:modId xmlns:p14="http://schemas.microsoft.com/office/powerpoint/2010/main" val="1834353890"/>
              </p:ext>
            </p:extLst>
          </p:nvPr>
        </p:nvGraphicFramePr>
        <p:xfrm>
          <a:off x="727836" y="1326587"/>
          <a:ext cx="11395924" cy="4649289"/>
        </p:xfrm>
        <a:graphic>
          <a:graphicData uri="http://schemas.openxmlformats.org/drawingml/2006/table">
            <a:tbl>
              <a:tblPr firstRow="1" bandRow="1">
                <a:tableStyleId>{5C22544A-7EE6-4342-B048-85BDC9FD1C3A}</a:tableStyleId>
              </a:tblPr>
              <a:tblGrid>
                <a:gridCol w="2529510">
                  <a:extLst>
                    <a:ext uri="{9D8B030D-6E8A-4147-A177-3AD203B41FA5}">
                      <a16:colId xmlns:a16="http://schemas.microsoft.com/office/drawing/2014/main" val="3001826124"/>
                    </a:ext>
                  </a:extLst>
                </a:gridCol>
                <a:gridCol w="8866414">
                  <a:extLst>
                    <a:ext uri="{9D8B030D-6E8A-4147-A177-3AD203B41FA5}">
                      <a16:colId xmlns:a16="http://schemas.microsoft.com/office/drawing/2014/main" val="646051700"/>
                    </a:ext>
                  </a:extLst>
                </a:gridCol>
              </a:tblGrid>
              <a:tr h="473529">
                <a:tc>
                  <a:txBody>
                    <a:bodyPr/>
                    <a:lstStyle/>
                    <a:p>
                      <a:r>
                        <a:rPr lang="en-US"/>
                        <a:t>Role</a:t>
                      </a:r>
                    </a:p>
                  </a:txBody>
                  <a:tcPr/>
                </a:tc>
                <a:tc>
                  <a:txBody>
                    <a:bodyPr/>
                    <a:lstStyle/>
                    <a:p>
                      <a:r>
                        <a:rPr lang="en-US"/>
                        <a:t>Description</a:t>
                      </a:r>
                    </a:p>
                  </a:txBody>
                  <a:tcPr/>
                </a:tc>
                <a:extLst>
                  <a:ext uri="{0D108BD9-81ED-4DB2-BD59-A6C34878D82A}">
                    <a16:rowId xmlns:a16="http://schemas.microsoft.com/office/drawing/2014/main" val="3464265738"/>
                  </a:ext>
                </a:extLst>
              </a:tr>
              <a:tr h="599492">
                <a:tc>
                  <a:txBody>
                    <a:bodyPr/>
                    <a:lstStyle/>
                    <a:p>
                      <a:r>
                        <a:rPr lang="en-US"/>
                        <a:t>District Test Coordinator</a:t>
                      </a:r>
                      <a:br>
                        <a:rPr lang="en-US"/>
                      </a:br>
                      <a:r>
                        <a:rPr lang="en-US" sz="1400" i="1"/>
                        <a:t>(superintendent, assistant superintendent, curriculum director, director of teaching and learning, or designee)</a:t>
                      </a:r>
                      <a:endParaRPr lang="en-US" i="1"/>
                    </a:p>
                  </a:txBody>
                  <a:tcPr/>
                </a:tc>
                <a:tc>
                  <a:txBody>
                    <a:bodyPr/>
                    <a:lstStyle/>
                    <a:p>
                      <a:pPr marL="285750" indent="-285750">
                        <a:buFont typeface="Arial" panose="020B0604020202020204" pitchFamily="34" charset="0"/>
                        <a:buChar char="•"/>
                      </a:pPr>
                      <a:r>
                        <a:rPr lang="en-US"/>
                        <a:t>Coordinates, manages, and plans district-wide implementation of state assessments.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Completes required RIDE training and training modules.</a:t>
                      </a:r>
                    </a:p>
                    <a:p>
                      <a:pPr marL="285750" indent="-285750">
                        <a:buFont typeface="Arial" panose="020B0604020202020204" pitchFamily="34" charset="0"/>
                        <a:buChar char="•"/>
                      </a:pPr>
                      <a:r>
                        <a:rPr lang="en-US"/>
                        <a:t>Contact person to reach out to RIDE about testing irregularities.</a:t>
                      </a:r>
                    </a:p>
                    <a:p>
                      <a:pPr marL="285750" indent="-285750">
                        <a:buFont typeface="Arial" panose="020B0604020202020204" pitchFamily="34" charset="0"/>
                        <a:buChar char="•"/>
                      </a:pPr>
                      <a:r>
                        <a:rPr lang="en-US"/>
                        <a:t>Responsible for receiving and distributing individual student reports.</a:t>
                      </a:r>
                    </a:p>
                  </a:txBody>
                  <a:tcPr/>
                </a:tc>
                <a:extLst>
                  <a:ext uri="{0D108BD9-81ED-4DB2-BD59-A6C34878D82A}">
                    <a16:rowId xmlns:a16="http://schemas.microsoft.com/office/drawing/2014/main" val="36134394"/>
                  </a:ext>
                </a:extLst>
              </a:tr>
              <a:tr h="599492">
                <a:tc>
                  <a:txBody>
                    <a:bodyPr/>
                    <a:lstStyle/>
                    <a:p>
                      <a:r>
                        <a:rPr lang="en-US"/>
                        <a:t>School Test Coordinator</a:t>
                      </a:r>
                    </a:p>
                    <a:p>
                      <a:r>
                        <a:rPr lang="en-US" sz="1400" i="1"/>
                        <a:t>(principal or designee – assistant principal, department chair, guidance counselor)</a:t>
                      </a:r>
                    </a:p>
                  </a:txBody>
                  <a:tcPr/>
                </a:tc>
                <a:tc>
                  <a:txBody>
                    <a:bodyPr/>
                    <a:lstStyle/>
                    <a:p>
                      <a:pPr marL="285750" indent="-285750">
                        <a:buFont typeface="Arial" panose="020B0604020202020204" pitchFamily="34" charset="0"/>
                        <a:buChar char="•"/>
                      </a:pPr>
                      <a:r>
                        <a:rPr lang="en-US"/>
                        <a:t>Coordinates, manages, and plans school-level implementation of state assessments.</a:t>
                      </a:r>
                    </a:p>
                    <a:p>
                      <a:pPr marL="285750" indent="-285750">
                        <a:buFont typeface="Arial" panose="020B0604020202020204" pitchFamily="34" charset="0"/>
                        <a:buChar char="•"/>
                      </a:pPr>
                      <a:r>
                        <a:rPr lang="en-US"/>
                        <a:t>Receives materials shipments, securely stores secure materials, tracks and manages test materials during testing, and affirms proper test administration.</a:t>
                      </a:r>
                    </a:p>
                    <a:p>
                      <a:pPr marL="285750" indent="-285750">
                        <a:buFont typeface="Arial" panose="020B0604020202020204" pitchFamily="34" charset="0"/>
                        <a:buChar char="•"/>
                      </a:pPr>
                      <a:r>
                        <a:rPr lang="en-US"/>
                        <a:t>Completes required RIDE training and training modules.</a:t>
                      </a:r>
                    </a:p>
                    <a:p>
                      <a:pPr marL="285750" indent="-285750">
                        <a:buFont typeface="Arial" panose="020B0604020202020204" pitchFamily="34" charset="0"/>
                        <a:buChar char="•"/>
                      </a:pPr>
                      <a:r>
                        <a:rPr lang="en-US" i="1"/>
                        <a:t>Trains test administrators, proctors, and other personnel involved in testing on test security and proper state assessment administration.</a:t>
                      </a:r>
                    </a:p>
                  </a:txBody>
                  <a:tcPr/>
                </a:tc>
                <a:extLst>
                  <a:ext uri="{0D108BD9-81ED-4DB2-BD59-A6C34878D82A}">
                    <a16:rowId xmlns:a16="http://schemas.microsoft.com/office/drawing/2014/main" val="2463000093"/>
                  </a:ext>
                </a:extLst>
              </a:tr>
              <a:tr h="613620">
                <a:tc>
                  <a:txBody>
                    <a:bodyPr/>
                    <a:lstStyle/>
                    <a:p>
                      <a:r>
                        <a:rPr lang="en-US"/>
                        <a:t>Technology Coordinator</a:t>
                      </a:r>
                    </a:p>
                    <a:p>
                      <a:r>
                        <a:rPr lang="en-US" sz="1400" i="1"/>
                        <a:t>(district and/or school technology directory, IT director, or designee with technical expertise)</a:t>
                      </a:r>
                    </a:p>
                  </a:txBody>
                  <a:tcPr/>
                </a:tc>
                <a:tc>
                  <a:txBody>
                    <a:bodyPr/>
                    <a:lstStyle/>
                    <a:p>
                      <a:pPr marL="285750" indent="-285750">
                        <a:buFont typeface="Arial" panose="020B0604020202020204" pitchFamily="34" charset="0"/>
                        <a:buChar char="•"/>
                      </a:pPr>
                      <a:r>
                        <a:rPr lang="en-US"/>
                        <a:t>Coordinates and manages technology set-up, use, and close-out for each assessment</a:t>
                      </a:r>
                    </a:p>
                    <a:p>
                      <a:pPr marL="285750" indent="-285750">
                        <a:buFont typeface="Arial" panose="020B0604020202020204" pitchFamily="34" charset="0"/>
                        <a:buChar char="•"/>
                      </a:pPr>
                      <a:r>
                        <a:rPr lang="en-US"/>
                        <a:t>Provides (or designates qualified individuals at each school to provide) immediate technical assistance during testing for technology-related situations that arise</a:t>
                      </a:r>
                    </a:p>
                    <a:p>
                      <a:pPr marL="285750" indent="-285750">
                        <a:buFont typeface="Arial" panose="020B0604020202020204" pitchFamily="34" charset="0"/>
                        <a:buChar char="•"/>
                      </a:pPr>
                      <a:r>
                        <a:rPr lang="en-US"/>
                        <a:t>Must be trained in test security protocols and policies</a:t>
                      </a:r>
                    </a:p>
                  </a:txBody>
                  <a:tcPr/>
                </a:tc>
                <a:extLst>
                  <a:ext uri="{0D108BD9-81ED-4DB2-BD59-A6C34878D82A}">
                    <a16:rowId xmlns:a16="http://schemas.microsoft.com/office/drawing/2014/main" val="463867671"/>
                  </a:ext>
                </a:extLst>
              </a:tr>
            </a:tbl>
          </a:graphicData>
        </a:graphic>
      </p:graphicFrame>
    </p:spTree>
    <p:extLst>
      <p:ext uri="{BB962C8B-B14F-4D97-AF65-F5344CB8AC3E}">
        <p14:creationId xmlns:p14="http://schemas.microsoft.com/office/powerpoint/2010/main" val="339963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normAutofit fontScale="90000"/>
          </a:bodyPr>
          <a:lstStyle/>
          <a:p>
            <a:r>
              <a:rPr lang="en-US" sz="4000" b="1"/>
              <a:t>District/School Test Coordinator Training Requirements</a:t>
            </a:r>
            <a:br>
              <a:rPr lang="en-US" sz="4000" b="1"/>
            </a:br>
            <a:r>
              <a:rPr lang="en-US" sz="2200" i="1">
                <a:hlinkClick r:id="rId5"/>
              </a:rPr>
              <a:t>www.ride.ri.gov/assessment-training</a:t>
            </a:r>
            <a:r>
              <a:rPr lang="en-US" sz="2200" i="1"/>
              <a:t> </a:t>
            </a:r>
            <a:endParaRPr lang="en-US" sz="2000" i="1"/>
          </a:p>
        </p:txBody>
      </p:sp>
      <p:sp>
        <p:nvSpPr>
          <p:cNvPr id="3" name="Content Placeholder 2"/>
          <p:cNvSpPr>
            <a:spLocks noGrp="1"/>
          </p:cNvSpPr>
          <p:nvPr>
            <p:ph idx="1"/>
          </p:nvPr>
        </p:nvSpPr>
        <p:spPr>
          <a:xfrm>
            <a:off x="838200" y="5891262"/>
            <a:ext cx="9102634" cy="601612"/>
          </a:xfrm>
        </p:spPr>
        <p:txBody>
          <a:bodyPr>
            <a:normAutofit fontScale="70000" lnSpcReduction="20000"/>
          </a:bodyPr>
          <a:lstStyle/>
          <a:p>
            <a:pPr marL="0" indent="0">
              <a:lnSpc>
                <a:spcPct val="134000"/>
              </a:lnSpc>
              <a:buNone/>
            </a:pPr>
            <a:r>
              <a:rPr lang="en-US" sz="2200" b="1" i="1"/>
              <a:t>NOTE: All test coordinators must complete the RISAP Overview Training (this presentation) as well as the assessment-specific trainings for each assessment that will be administered in their district/school.</a:t>
            </a:r>
            <a:endParaRPr lang="en-US" i="1"/>
          </a:p>
        </p:txBody>
      </p:sp>
      <p:sp>
        <p:nvSpPr>
          <p:cNvPr id="5" name="Slide Number Placeholder 4"/>
          <p:cNvSpPr>
            <a:spLocks noGrp="1"/>
          </p:cNvSpPr>
          <p:nvPr>
            <p:ph type="sldNum" sz="quarter" idx="12"/>
          </p:nvPr>
        </p:nvSpPr>
        <p:spPr/>
        <p:txBody>
          <a:bodyPr/>
          <a:lstStyle/>
          <a:p>
            <a:fld id="{E3A0F8C9-0536-44E3-92CA-2798A712B5A8}" type="slidenum">
              <a:rPr lang="en-US" smtClean="0"/>
              <a:t>7</a:t>
            </a:fld>
            <a:endParaRPr lang="en-US"/>
          </a:p>
        </p:txBody>
      </p:sp>
      <p:graphicFrame>
        <p:nvGraphicFramePr>
          <p:cNvPr id="6" name="Table 5">
            <a:extLst>
              <a:ext uri="{FF2B5EF4-FFF2-40B4-BE49-F238E27FC236}">
                <a16:creationId xmlns:a16="http://schemas.microsoft.com/office/drawing/2014/main" id="{A5743F57-30A1-4DA9-A8C8-99FD7B32C4AC}"/>
              </a:ext>
            </a:extLst>
          </p:cNvPr>
          <p:cNvGraphicFramePr>
            <a:graphicFrameLocks/>
          </p:cNvGraphicFramePr>
          <p:nvPr>
            <p:extLst>
              <p:ext uri="{D42A27DB-BD31-4B8C-83A1-F6EECF244321}">
                <p14:modId xmlns:p14="http://schemas.microsoft.com/office/powerpoint/2010/main" val="1898552310"/>
              </p:ext>
            </p:extLst>
          </p:nvPr>
        </p:nvGraphicFramePr>
        <p:xfrm>
          <a:off x="800605" y="1252982"/>
          <a:ext cx="11012976" cy="4419601"/>
        </p:xfrm>
        <a:graphic>
          <a:graphicData uri="http://schemas.openxmlformats.org/drawingml/2006/table">
            <a:tbl>
              <a:tblPr firstRow="1" bandRow="1">
                <a:tableStyleId>{5C22544A-7EE6-4342-B048-85BDC9FD1C3A}</a:tableStyleId>
              </a:tblPr>
              <a:tblGrid>
                <a:gridCol w="1633845">
                  <a:extLst>
                    <a:ext uri="{9D8B030D-6E8A-4147-A177-3AD203B41FA5}">
                      <a16:colId xmlns:a16="http://schemas.microsoft.com/office/drawing/2014/main" val="2346699019"/>
                    </a:ext>
                  </a:extLst>
                </a:gridCol>
                <a:gridCol w="2195943">
                  <a:extLst>
                    <a:ext uri="{9D8B030D-6E8A-4147-A177-3AD203B41FA5}">
                      <a16:colId xmlns:a16="http://schemas.microsoft.com/office/drawing/2014/main" val="2354466662"/>
                    </a:ext>
                  </a:extLst>
                </a:gridCol>
                <a:gridCol w="1383280">
                  <a:extLst>
                    <a:ext uri="{9D8B030D-6E8A-4147-A177-3AD203B41FA5}">
                      <a16:colId xmlns:a16="http://schemas.microsoft.com/office/drawing/2014/main" val="1489242213"/>
                    </a:ext>
                  </a:extLst>
                </a:gridCol>
                <a:gridCol w="3540034">
                  <a:extLst>
                    <a:ext uri="{9D8B030D-6E8A-4147-A177-3AD203B41FA5}">
                      <a16:colId xmlns:a16="http://schemas.microsoft.com/office/drawing/2014/main" val="553354408"/>
                    </a:ext>
                  </a:extLst>
                </a:gridCol>
                <a:gridCol w="2259874">
                  <a:extLst>
                    <a:ext uri="{9D8B030D-6E8A-4147-A177-3AD203B41FA5}">
                      <a16:colId xmlns:a16="http://schemas.microsoft.com/office/drawing/2014/main" val="1834995846"/>
                    </a:ext>
                  </a:extLst>
                </a:gridCol>
              </a:tblGrid>
              <a:tr h="425419">
                <a:tc>
                  <a:txBody>
                    <a:bodyPr/>
                    <a:lstStyle/>
                    <a:p>
                      <a:pPr algn="ctr"/>
                      <a:r>
                        <a:rPr lang="en-US" sz="1600"/>
                        <a:t>Dates Available</a:t>
                      </a:r>
                    </a:p>
                  </a:txBody>
                  <a:tcPr/>
                </a:tc>
                <a:tc>
                  <a:txBody>
                    <a:bodyPr/>
                    <a:lstStyle/>
                    <a:p>
                      <a:pPr algn="ctr"/>
                      <a:r>
                        <a:rPr lang="en-US" sz="1600"/>
                        <a:t>State Assessment</a:t>
                      </a:r>
                    </a:p>
                  </a:txBody>
                  <a:tcPr/>
                </a:tc>
                <a:tc>
                  <a:txBody>
                    <a:bodyPr/>
                    <a:lstStyle/>
                    <a:p>
                      <a:pPr algn="ctr"/>
                      <a:r>
                        <a:rPr lang="en-US" sz="1600"/>
                        <a:t>Mode</a:t>
                      </a:r>
                    </a:p>
                  </a:txBody>
                  <a:tcPr/>
                </a:tc>
                <a:tc>
                  <a:txBody>
                    <a:bodyPr/>
                    <a:lstStyle/>
                    <a:p>
                      <a:pPr algn="ctr"/>
                      <a:r>
                        <a:rPr lang="en-US" sz="1600"/>
                        <a:t>Link</a:t>
                      </a:r>
                    </a:p>
                  </a:txBody>
                  <a:tcPr/>
                </a:tc>
                <a:tc>
                  <a:txBody>
                    <a:bodyPr/>
                    <a:lstStyle/>
                    <a:p>
                      <a:pPr algn="ctr"/>
                      <a:r>
                        <a:rPr lang="en-US" sz="1600"/>
                        <a:t>Notes</a:t>
                      </a:r>
                    </a:p>
                  </a:txBody>
                  <a:tcPr/>
                </a:tc>
                <a:extLst>
                  <a:ext uri="{0D108BD9-81ED-4DB2-BD59-A6C34878D82A}">
                    <a16:rowId xmlns:a16="http://schemas.microsoft.com/office/drawing/2014/main" val="184659347"/>
                  </a:ext>
                </a:extLst>
              </a:tr>
              <a:tr h="594421">
                <a:tc>
                  <a:txBody>
                    <a:bodyPr/>
                    <a:lstStyle/>
                    <a:p>
                      <a:pPr algn="ctr"/>
                      <a:r>
                        <a:rPr lang="en-US" sz="1400" b="0" i="1">
                          <a:solidFill>
                            <a:srgbClr val="00B050"/>
                          </a:solidFill>
                        </a:rPr>
                        <a:t>Complete</a:t>
                      </a:r>
                    </a:p>
                  </a:txBody>
                  <a:tcPr anchor="ctr"/>
                </a:tc>
                <a:tc>
                  <a:txBody>
                    <a:bodyPr/>
                    <a:lstStyle/>
                    <a:p>
                      <a:pPr algn="r"/>
                      <a:r>
                        <a:rPr lang="en-US" sz="1400"/>
                        <a:t>ACCESS for ELLs and Alternate ACCESS</a:t>
                      </a:r>
                    </a:p>
                  </a:txBody>
                  <a:tcPr anchor="ctr"/>
                </a:tc>
                <a:tc>
                  <a:txBody>
                    <a:bodyPr/>
                    <a:lstStyle/>
                    <a:p>
                      <a:pPr algn="ctr"/>
                      <a:r>
                        <a:rPr lang="en-US" sz="1400">
                          <a:solidFill>
                            <a:schemeClr val="tx1"/>
                          </a:solidFill>
                        </a:rPr>
                        <a:t>Webinar</a:t>
                      </a:r>
                    </a:p>
                  </a:txBody>
                  <a:tcPr anchor="ctr"/>
                </a:tc>
                <a:tc>
                  <a:txBody>
                    <a:bodyPr/>
                    <a:lstStyle/>
                    <a:p>
                      <a:pPr algn="ctr"/>
                      <a:r>
                        <a:rPr lang="en-US" sz="1400">
                          <a:hlinkClick r:id="rId6"/>
                        </a:rPr>
                        <a:t>Recording of ACCESS presentation</a:t>
                      </a:r>
                      <a:endParaRPr lang="en-US" sz="1400"/>
                    </a:p>
                  </a:txBody>
                  <a:tcPr anchor="ctr"/>
                </a:tc>
                <a:tc>
                  <a:txBody>
                    <a:bodyPr/>
                    <a:lstStyle/>
                    <a:p>
                      <a:pPr algn="ctr"/>
                      <a:endParaRPr lang="en-US" sz="1400"/>
                    </a:p>
                  </a:txBody>
                  <a:tcPr anchor="ctr"/>
                </a:tc>
                <a:extLst>
                  <a:ext uri="{0D108BD9-81ED-4DB2-BD59-A6C34878D82A}">
                    <a16:rowId xmlns:a16="http://schemas.microsoft.com/office/drawing/2014/main" val="1409015643"/>
                  </a:ext>
                </a:extLst>
              </a:tr>
              <a:tr h="594421">
                <a:tc>
                  <a:txBody>
                    <a:bodyPr/>
                    <a:lstStyle/>
                    <a:p>
                      <a:pPr algn="ctr"/>
                      <a:r>
                        <a:rPr lang="en-US" sz="1400" b="0" i="1">
                          <a:solidFill>
                            <a:srgbClr val="00B050"/>
                          </a:solidFill>
                        </a:rPr>
                        <a:t>This Presentation</a:t>
                      </a:r>
                    </a:p>
                  </a:txBody>
                  <a:tcPr anchor="ctr"/>
                </a:tc>
                <a:tc>
                  <a:txBody>
                    <a:bodyPr/>
                    <a:lstStyle/>
                    <a:p>
                      <a:pPr algn="r"/>
                      <a:r>
                        <a:rPr lang="en-US" sz="1400"/>
                        <a:t>All State Assessments</a:t>
                      </a:r>
                    </a:p>
                  </a:txBody>
                  <a:tcPr anchor="ctr"/>
                </a:tc>
                <a:tc>
                  <a:txBody>
                    <a:bodyPr/>
                    <a:lstStyle/>
                    <a:p>
                      <a:pPr algn="ctr"/>
                      <a:r>
                        <a:rPr lang="en-US" sz="1400">
                          <a:solidFill>
                            <a:schemeClr val="tx1"/>
                          </a:solidFill>
                        </a:rPr>
                        <a:t>Webinar</a:t>
                      </a:r>
                    </a:p>
                  </a:txBody>
                  <a:tcPr anchor="ctr"/>
                </a:tc>
                <a:tc>
                  <a:txBody>
                    <a:bodyPr/>
                    <a:lstStyle/>
                    <a:p>
                      <a:pPr algn="ctr"/>
                      <a:r>
                        <a:rPr lang="en-US" sz="1400" b="0">
                          <a:hlinkClick r:id="rId5"/>
                        </a:rPr>
                        <a:t>www.ride.ri.gov/assessment-training</a:t>
                      </a:r>
                      <a:endParaRPr lang="en-US" sz="1400" b="0"/>
                    </a:p>
                  </a:txBody>
                  <a:tcPr anchor="ctr"/>
                </a:tc>
                <a:tc>
                  <a:txBody>
                    <a:bodyPr/>
                    <a:lstStyle/>
                    <a:p>
                      <a:endParaRPr lang="en-US"/>
                    </a:p>
                  </a:txBody>
                  <a:tcPr anchor="ctr"/>
                </a:tc>
                <a:extLst>
                  <a:ext uri="{0D108BD9-81ED-4DB2-BD59-A6C34878D82A}">
                    <a16:rowId xmlns:a16="http://schemas.microsoft.com/office/drawing/2014/main" val="3873098387"/>
                  </a:ext>
                </a:extLst>
              </a:tr>
              <a:tr h="388748">
                <a:tc>
                  <a:txBody>
                    <a:bodyPr/>
                    <a:lstStyle/>
                    <a:p>
                      <a:pPr algn="ctr"/>
                      <a:r>
                        <a:rPr lang="en-US" sz="1400" b="0" i="1">
                          <a:solidFill>
                            <a:schemeClr val="tx1"/>
                          </a:solidFill>
                        </a:rPr>
                        <a:t>Feb. 2</a:t>
                      </a:r>
                    </a:p>
                  </a:txBody>
                  <a:tcPr anchor="ctr"/>
                </a:tc>
                <a:tc>
                  <a:txBody>
                    <a:bodyPr/>
                    <a:lstStyle/>
                    <a:p>
                      <a:pPr algn="r"/>
                      <a:r>
                        <a:rPr lang="en-US" sz="1400"/>
                        <a:t>RICAS</a:t>
                      </a:r>
                    </a:p>
                  </a:txBody>
                  <a:tcPr anchor="ctr"/>
                </a:tc>
                <a:tc>
                  <a:txBody>
                    <a:bodyPr/>
                    <a:lstStyle/>
                    <a:p>
                      <a:pPr algn="ctr"/>
                      <a:r>
                        <a:rPr lang="en-US" sz="1400">
                          <a:solidFill>
                            <a:schemeClr val="tx1"/>
                          </a:solidFill>
                        </a:rPr>
                        <a:t>Webinar</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hlinkClick r:id="rId7"/>
                        </a:rPr>
                        <a:t>RICAS Test Coordinator Training</a:t>
                      </a:r>
                      <a:endParaRPr lang="en-US" sz="1400"/>
                    </a:p>
                  </a:txBody>
                  <a:tcPr anchor="ctr"/>
                </a:tc>
                <a:tc>
                  <a:txBody>
                    <a:bodyPr/>
                    <a:lstStyle/>
                    <a:p>
                      <a:pPr algn="ctr"/>
                      <a:r>
                        <a:rPr lang="en-US" sz="1400"/>
                        <a:t>All test coordinators</a:t>
                      </a:r>
                    </a:p>
                  </a:txBody>
                  <a:tcPr anchor="ctr"/>
                </a:tc>
                <a:extLst>
                  <a:ext uri="{0D108BD9-81ED-4DB2-BD59-A6C34878D82A}">
                    <a16:rowId xmlns:a16="http://schemas.microsoft.com/office/drawing/2014/main" val="4025485909"/>
                  </a:ext>
                </a:extLst>
              </a:tr>
              <a:tr h="340917">
                <a:tc>
                  <a:txBody>
                    <a:bodyPr/>
                    <a:lstStyle/>
                    <a:p>
                      <a:pPr algn="ctr"/>
                      <a:r>
                        <a:rPr lang="en-US" sz="1400" b="0" i="1">
                          <a:solidFill>
                            <a:schemeClr val="tx1"/>
                          </a:solidFill>
                        </a:rPr>
                        <a:t>Feb. 2</a:t>
                      </a:r>
                    </a:p>
                  </a:txBody>
                  <a:tcPr anchor="ctr"/>
                </a:tc>
                <a:tc>
                  <a:txBody>
                    <a:bodyPr/>
                    <a:lstStyle/>
                    <a:p>
                      <a:pPr algn="r"/>
                      <a:r>
                        <a:rPr lang="en-US" sz="1400"/>
                        <a:t>NGSA</a:t>
                      </a:r>
                    </a:p>
                  </a:txBody>
                  <a:tcPr anchor="ctr"/>
                </a:tc>
                <a:tc>
                  <a:txBody>
                    <a:bodyPr/>
                    <a:lstStyle/>
                    <a:p>
                      <a:pPr algn="ctr"/>
                      <a:r>
                        <a:rPr lang="en-US" sz="1400">
                          <a:solidFill>
                            <a:schemeClr val="tx1"/>
                          </a:solidFill>
                        </a:rPr>
                        <a:t>Webinar</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hlinkClick r:id="rId8"/>
                        </a:rPr>
                        <a:t>NGSA Test Coordinator Training</a:t>
                      </a:r>
                      <a:endParaRPr lang="en-US" sz="1400"/>
                    </a:p>
                  </a:txBody>
                  <a:tcPr anchor="ctr"/>
                </a:tc>
                <a:tc>
                  <a:txBody>
                    <a:bodyPr/>
                    <a:lstStyle/>
                    <a:p>
                      <a:pPr algn="ctr"/>
                      <a:r>
                        <a:rPr lang="en-US" sz="1400" i="0"/>
                        <a:t>All test coordinators</a:t>
                      </a:r>
                    </a:p>
                  </a:txBody>
                  <a:tcPr anchor="ctr"/>
                </a:tc>
                <a:extLst>
                  <a:ext uri="{0D108BD9-81ED-4DB2-BD59-A6C34878D82A}">
                    <a16:rowId xmlns:a16="http://schemas.microsoft.com/office/drawing/2014/main" val="2497293656"/>
                  </a:ext>
                </a:extLst>
              </a:tr>
              <a:tr h="340917">
                <a:tc>
                  <a:txBody>
                    <a:bodyPr/>
                    <a:lstStyle/>
                    <a:p>
                      <a:pPr algn="ctr"/>
                      <a:r>
                        <a:rPr lang="en-US" sz="1400" b="0" i="1">
                          <a:solidFill>
                            <a:schemeClr val="tx1"/>
                          </a:solidFill>
                        </a:rPr>
                        <a:t>Feb. 16</a:t>
                      </a:r>
                    </a:p>
                  </a:txBody>
                  <a:tcPr anchor="ctr"/>
                </a:tc>
                <a:tc>
                  <a:txBody>
                    <a:bodyPr/>
                    <a:lstStyle/>
                    <a:p>
                      <a:pPr algn="r"/>
                      <a:r>
                        <a:rPr lang="en-US" sz="1400"/>
                        <a:t>Accommodations for RICAS and NGSA</a:t>
                      </a:r>
                    </a:p>
                  </a:txBody>
                  <a:tcPr anchor="ctr"/>
                </a:tc>
                <a:tc>
                  <a:txBody>
                    <a:bodyPr/>
                    <a:lstStyle/>
                    <a:p>
                      <a:pPr algn="ctr"/>
                      <a:r>
                        <a:rPr lang="en-US" sz="1400">
                          <a:solidFill>
                            <a:schemeClr val="tx1"/>
                          </a:solidFill>
                        </a:rPr>
                        <a:t>Webinar</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hlinkClick r:id="rId9"/>
                        </a:rPr>
                        <a:t>Accommodations for RICAS and NGSA</a:t>
                      </a:r>
                      <a:endParaRPr 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hlinkClick r:id="rId10"/>
                        </a:rPr>
                        <a:t>2022-23 AAF Manual</a:t>
                      </a:r>
                      <a:endParaRPr lang="en-US" sz="1400"/>
                    </a:p>
                  </a:txBody>
                  <a:tcPr anchor="ctr"/>
                </a:tc>
                <a:extLst>
                  <a:ext uri="{0D108BD9-81ED-4DB2-BD59-A6C34878D82A}">
                    <a16:rowId xmlns:a16="http://schemas.microsoft.com/office/drawing/2014/main" val="2564017530"/>
                  </a:ext>
                </a:extLst>
              </a:tr>
              <a:tr h="340917">
                <a:tc>
                  <a:txBody>
                    <a:bodyPr/>
                    <a:lstStyle/>
                    <a:p>
                      <a:pPr algn="ctr"/>
                      <a:r>
                        <a:rPr lang="en-US" sz="1400" b="0" i="1">
                          <a:solidFill>
                            <a:schemeClr val="tx1"/>
                          </a:solidFill>
                        </a:rPr>
                        <a:t>Feb. 16</a:t>
                      </a:r>
                    </a:p>
                  </a:txBody>
                  <a:tcPr anchor="ctr"/>
                </a:tc>
                <a:tc>
                  <a:txBody>
                    <a:bodyPr/>
                    <a:lstStyle/>
                    <a:p>
                      <a:pPr algn="r"/>
                      <a:r>
                        <a:rPr lang="en-US" sz="1400"/>
                        <a:t>DLM</a:t>
                      </a:r>
                    </a:p>
                  </a:txBody>
                  <a:tcPr anchor="ctr"/>
                </a:tc>
                <a:tc>
                  <a:txBody>
                    <a:bodyPr/>
                    <a:lstStyle/>
                    <a:p>
                      <a:pPr algn="ctr"/>
                      <a:r>
                        <a:rPr lang="en-US" sz="1400">
                          <a:solidFill>
                            <a:schemeClr val="tx1"/>
                          </a:solidFill>
                        </a:rPr>
                        <a:t>Webinar</a:t>
                      </a:r>
                    </a:p>
                  </a:txBody>
                  <a:tcPr anchor="ctr"/>
                </a:tc>
                <a:tc>
                  <a:txBody>
                    <a:bodyPr/>
                    <a:lstStyle/>
                    <a:p>
                      <a:pPr algn="ctr"/>
                      <a:r>
                        <a:rPr lang="en-US" sz="1400">
                          <a:hlinkClick r:id="rId11"/>
                        </a:rPr>
                        <a:t>DLM Test Coordinator Registration</a:t>
                      </a:r>
                      <a:endParaRPr lang="en-US" sz="1400"/>
                    </a:p>
                  </a:txBody>
                  <a:tcPr anchor="ctr"/>
                </a:tc>
                <a:tc>
                  <a:txBody>
                    <a:bodyPr/>
                    <a:lstStyle/>
                    <a:p>
                      <a:pPr algn="ctr"/>
                      <a:r>
                        <a:rPr lang="en-US" sz="1400" i="0">
                          <a:hlinkClick r:id="rId12"/>
                        </a:rPr>
                        <a:t>DLM Manuals</a:t>
                      </a:r>
                      <a:endParaRPr lang="en-US" sz="1400" i="0"/>
                    </a:p>
                  </a:txBody>
                  <a:tcPr anchor="ctr"/>
                </a:tc>
                <a:extLst>
                  <a:ext uri="{0D108BD9-81ED-4DB2-BD59-A6C34878D82A}">
                    <a16:rowId xmlns:a16="http://schemas.microsoft.com/office/drawing/2014/main" val="3150386671"/>
                  </a:ext>
                </a:extLst>
              </a:tr>
              <a:tr h="340917">
                <a:tc>
                  <a:txBody>
                    <a:bodyPr/>
                    <a:lstStyle/>
                    <a:p>
                      <a:pPr lvl="0" algn="ctr">
                        <a:buNone/>
                      </a:pPr>
                      <a:r>
                        <a:rPr lang="en-US" sz="1400" b="0" i="1">
                          <a:solidFill>
                            <a:schemeClr val="tx1"/>
                          </a:solidFill>
                        </a:rPr>
                        <a:t>Feb. 9</a:t>
                      </a:r>
                      <a:endParaRPr lang="en-US"/>
                    </a:p>
                  </a:txBody>
                  <a:tcPr anchor="ctr"/>
                </a:tc>
                <a:tc>
                  <a:txBody>
                    <a:bodyPr/>
                    <a:lstStyle/>
                    <a:p>
                      <a:pPr lvl="0" algn="r">
                        <a:buNone/>
                      </a:pPr>
                      <a:r>
                        <a:rPr lang="en-US" sz="1400"/>
                        <a:t>RICAS</a:t>
                      </a:r>
                      <a:endParaRPr lang="en-US"/>
                    </a:p>
                  </a:txBody>
                  <a:tcPr anchor="ctr"/>
                </a:tc>
                <a:tc>
                  <a:txBody>
                    <a:bodyPr/>
                    <a:lstStyle/>
                    <a:p>
                      <a:pPr lvl="0" algn="ctr">
                        <a:buNone/>
                      </a:pPr>
                      <a:r>
                        <a:rPr lang="en-US" sz="1400" i="1">
                          <a:solidFill>
                            <a:schemeClr val="tx1"/>
                          </a:solidFill>
                        </a:rPr>
                        <a:t>In-person</a:t>
                      </a:r>
                      <a:endParaRPr lang="en-US"/>
                    </a:p>
                  </a:txBody>
                  <a:tcPr anchor="ctr"/>
                </a:tc>
                <a:tc>
                  <a:txBody>
                    <a:bodyPr/>
                    <a:lstStyle/>
                    <a:p>
                      <a:pPr marL="0" marR="0" lvl="0" indent="0" algn="ctr" rtl="0">
                        <a:lnSpc>
                          <a:spcPct val="100000"/>
                        </a:lnSpc>
                        <a:spcBef>
                          <a:spcPts val="0"/>
                        </a:spcBef>
                        <a:spcAft>
                          <a:spcPts val="0"/>
                        </a:spcAft>
                        <a:buSzTx/>
                        <a:buFont typeface="Arial"/>
                        <a:buNone/>
                      </a:pPr>
                      <a:r>
                        <a:rPr lang="en-US" sz="1400">
                          <a:hlinkClick r:id="rId13"/>
                        </a:rPr>
                        <a:t>RICAS in-person Test Coordinator Training</a:t>
                      </a:r>
                      <a:endParaRPr lang="en-US" sz="1400"/>
                    </a:p>
                  </a:txBody>
                  <a:tcPr anchor="ctr"/>
                </a:tc>
                <a:tc>
                  <a:txBody>
                    <a:bodyPr/>
                    <a:lstStyle/>
                    <a:p>
                      <a:pPr marL="0" marR="0" lvl="0" indent="0" algn="ctr" rtl="0">
                        <a:lnSpc>
                          <a:spcPct val="100000"/>
                        </a:lnSpc>
                        <a:spcBef>
                          <a:spcPts val="0"/>
                        </a:spcBef>
                        <a:spcAft>
                          <a:spcPts val="0"/>
                        </a:spcAft>
                        <a:buSzTx/>
                        <a:buFont typeface="Arial"/>
                        <a:buNone/>
                      </a:pPr>
                      <a:endParaRPr lang="en-US"/>
                    </a:p>
                  </a:txBody>
                  <a:tcPr anchor="ctr"/>
                </a:tc>
                <a:extLst>
                  <a:ext uri="{0D108BD9-81ED-4DB2-BD59-A6C34878D82A}">
                    <a16:rowId xmlns:a16="http://schemas.microsoft.com/office/drawing/2014/main" val="3582800753"/>
                  </a:ext>
                </a:extLst>
              </a:tr>
              <a:tr h="425419">
                <a:tc>
                  <a:txBody>
                    <a:bodyPr/>
                    <a:lstStyle/>
                    <a:p>
                      <a:pPr algn="ctr"/>
                      <a:r>
                        <a:rPr lang="en-US" sz="1400" b="0" i="1">
                          <a:solidFill>
                            <a:schemeClr val="tx1"/>
                          </a:solidFill>
                        </a:rPr>
                        <a:t>Feb. 9</a:t>
                      </a:r>
                    </a:p>
                  </a:txBody>
                  <a:tcPr anchor="ctr"/>
                </a:tc>
                <a:tc>
                  <a:txBody>
                    <a:bodyPr/>
                    <a:lstStyle/>
                    <a:p>
                      <a:pPr algn="r"/>
                      <a:r>
                        <a:rPr lang="en-US" sz="1400"/>
                        <a:t>NGSA</a:t>
                      </a:r>
                    </a:p>
                  </a:txBody>
                  <a:tcPr anchor="ctr"/>
                </a:tc>
                <a:tc>
                  <a:txBody>
                    <a:bodyPr/>
                    <a:lstStyle/>
                    <a:p>
                      <a:pPr algn="ctr"/>
                      <a:r>
                        <a:rPr lang="en-US" sz="1400" i="1">
                          <a:solidFill>
                            <a:schemeClr val="tx1"/>
                          </a:solidFill>
                        </a:rPr>
                        <a:t>In-person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hlinkClick r:id="rId14"/>
                        </a:rPr>
                        <a:t>NGSA in-person Test Coordinator Training</a:t>
                      </a:r>
                      <a:endParaRPr 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i="1"/>
                    </a:p>
                  </a:txBody>
                  <a:tcPr anchor="ctr"/>
                </a:tc>
                <a:extLst>
                  <a:ext uri="{0D108BD9-81ED-4DB2-BD59-A6C34878D82A}">
                    <a16:rowId xmlns:a16="http://schemas.microsoft.com/office/drawing/2014/main" val="3124913655"/>
                  </a:ext>
                </a:extLst>
              </a:tr>
              <a:tr h="425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a:solidFill>
                            <a:schemeClr val="tx1"/>
                          </a:solidFill>
                        </a:rPr>
                        <a:t>March 14, 15, or 16</a:t>
                      </a:r>
                    </a:p>
                  </a:txBody>
                  <a:tcPr anchor="ctr"/>
                </a:tc>
                <a:tc>
                  <a:txBody>
                    <a:bodyPr/>
                    <a:lstStyle/>
                    <a:p>
                      <a:pPr algn="r"/>
                      <a:r>
                        <a:rPr lang="en-US" sz="1400"/>
                        <a:t>SAT School Day and PSAT 10</a:t>
                      </a:r>
                    </a:p>
                  </a:txBody>
                  <a:tcPr anchor="ctr"/>
                </a:tc>
                <a:tc>
                  <a:txBody>
                    <a:bodyPr/>
                    <a:lstStyle/>
                    <a:p>
                      <a:pPr algn="ctr"/>
                      <a:r>
                        <a:rPr lang="en-US" sz="1400" i="1">
                          <a:solidFill>
                            <a:schemeClr val="tx1"/>
                          </a:solidFill>
                        </a:rPr>
                        <a:t>In-person</a:t>
                      </a:r>
                    </a:p>
                  </a:txBody>
                  <a:tcPr anchor="ctr"/>
                </a:tc>
                <a:tc>
                  <a:txBody>
                    <a:bodyPr/>
                    <a:lstStyle/>
                    <a:p>
                      <a:pPr algn="ctr"/>
                      <a:r>
                        <a:rPr lang="en-US" sz="1400">
                          <a:hlinkClick r:id="rId15"/>
                        </a:rPr>
                        <a:t>SAT and PSAT 10 Test Coordinator Training</a:t>
                      </a:r>
                      <a:endParaRPr lang="en-US" sz="1400"/>
                    </a:p>
                  </a:txBody>
                  <a:tcPr anchor="ctr"/>
                </a:tc>
                <a:tc>
                  <a:txBody>
                    <a:bodyPr/>
                    <a:lstStyle/>
                    <a:p>
                      <a:pPr algn="ctr"/>
                      <a:endParaRPr lang="en-US" sz="1400"/>
                    </a:p>
                  </a:txBody>
                  <a:tcPr anchor="ctr"/>
                </a:tc>
                <a:extLst>
                  <a:ext uri="{0D108BD9-81ED-4DB2-BD59-A6C34878D82A}">
                    <a16:rowId xmlns:a16="http://schemas.microsoft.com/office/drawing/2014/main" val="1290963268"/>
                  </a:ext>
                </a:extLst>
              </a:tr>
            </a:tbl>
          </a:graphicData>
        </a:graphic>
      </p:graphicFrame>
    </p:spTree>
    <p:extLst>
      <p:ext uri="{BB962C8B-B14F-4D97-AF65-F5344CB8AC3E}">
        <p14:creationId xmlns:p14="http://schemas.microsoft.com/office/powerpoint/2010/main" val="59156649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normAutofit fontScale="90000"/>
          </a:bodyPr>
          <a:lstStyle/>
          <a:p>
            <a:r>
              <a:rPr lang="en-US" sz="4000" b="1"/>
              <a:t>Test Administrator Qualifications</a:t>
            </a:r>
            <a:br>
              <a:rPr lang="en-US" sz="4000" b="1"/>
            </a:br>
            <a:r>
              <a:rPr lang="en-US" sz="2200" i="1"/>
              <a:t>RISAP Test Coordinator Handbook (page 10)</a:t>
            </a:r>
            <a:endParaRPr lang="en-US" sz="2000" i="1"/>
          </a:p>
        </p:txBody>
      </p:sp>
      <p:sp>
        <p:nvSpPr>
          <p:cNvPr id="3" name="Content Placeholder 2"/>
          <p:cNvSpPr>
            <a:spLocks noGrp="1"/>
          </p:cNvSpPr>
          <p:nvPr>
            <p:ph idx="1"/>
          </p:nvPr>
        </p:nvSpPr>
        <p:spPr>
          <a:xfrm>
            <a:off x="838199" y="1445740"/>
            <a:ext cx="10937789" cy="5043549"/>
          </a:xfrm>
        </p:spPr>
        <p:txBody>
          <a:bodyPr vert="horz" lIns="91440" tIns="45720" rIns="91440" bIns="45720" rtlCol="0" anchor="t">
            <a:normAutofit fontScale="85000" lnSpcReduction="10000"/>
          </a:bodyPr>
          <a:lstStyle/>
          <a:p>
            <a:pPr>
              <a:lnSpc>
                <a:spcPct val="134000"/>
              </a:lnSpc>
            </a:pPr>
            <a:r>
              <a:rPr lang="en-US"/>
              <a:t>Individuals employed by the LEA as teachers</a:t>
            </a:r>
            <a:endParaRPr lang="en-US">
              <a:cs typeface="Calibri"/>
            </a:endParaRPr>
          </a:p>
          <a:p>
            <a:pPr>
              <a:lnSpc>
                <a:spcPct val="134000"/>
              </a:lnSpc>
            </a:pPr>
            <a:r>
              <a:rPr lang="en-US"/>
              <a:t>LEA and school administrators</a:t>
            </a:r>
            <a:endParaRPr lang="en-US">
              <a:cs typeface="Calibri"/>
            </a:endParaRPr>
          </a:p>
          <a:p>
            <a:pPr>
              <a:lnSpc>
                <a:spcPct val="134000"/>
              </a:lnSpc>
            </a:pPr>
            <a:r>
              <a:rPr lang="en-US"/>
              <a:t>Long-term substitutes – A substitute who is in a school long enough to complete test administrator training requirements and administer the assessment.</a:t>
            </a:r>
            <a:endParaRPr lang="en-US">
              <a:solidFill>
                <a:srgbClr val="000000"/>
              </a:solidFill>
              <a:cs typeface="Calibri"/>
            </a:endParaRPr>
          </a:p>
          <a:p>
            <a:pPr>
              <a:lnSpc>
                <a:spcPct val="134000"/>
              </a:lnSpc>
            </a:pPr>
            <a:r>
              <a:rPr lang="en-US"/>
              <a:t>School psychologists, school social workers, librarians, school guidance counselors, and speech pathologists</a:t>
            </a:r>
            <a:endParaRPr lang="en-US">
              <a:cs typeface="Calibri"/>
            </a:endParaRPr>
          </a:p>
          <a:p>
            <a:pPr>
              <a:lnSpc>
                <a:spcPct val="134000"/>
              </a:lnSpc>
            </a:pPr>
            <a:r>
              <a:rPr lang="en-US"/>
              <a:t>Teachers employed by the district who hold provisional certificates</a:t>
            </a:r>
            <a:endParaRPr lang="en-US">
              <a:cs typeface="Calibri"/>
            </a:endParaRPr>
          </a:p>
          <a:p>
            <a:pPr marL="0" indent="0">
              <a:lnSpc>
                <a:spcPct val="134000"/>
              </a:lnSpc>
              <a:buNone/>
            </a:pPr>
            <a:br>
              <a:rPr lang="en-US" sz="2200" b="1"/>
            </a:br>
            <a:r>
              <a:rPr lang="en-US" sz="2200" b="1"/>
              <a:t>NOTE:</a:t>
            </a:r>
            <a:r>
              <a:rPr lang="en-US" sz="2200"/>
              <a:t> Student teachers may not </a:t>
            </a:r>
            <a:r>
              <a:rPr lang="en-US" sz="2200" i="1"/>
              <a:t>administer</a:t>
            </a:r>
            <a:r>
              <a:rPr lang="en-US" sz="2200"/>
              <a:t> state assessments but can serve as hall monitors and assist the test administrator with materials.</a:t>
            </a:r>
            <a:endParaRPr lang="en-US" sz="2200">
              <a:cs typeface="Calibri"/>
            </a:endParaRPr>
          </a:p>
          <a:p>
            <a:pPr marL="0" indent="0">
              <a:lnSpc>
                <a:spcPct val="134000"/>
              </a:lnSpc>
              <a:buNone/>
            </a:pPr>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8</a:t>
            </a:fld>
            <a:endParaRPr lang="en-US"/>
          </a:p>
        </p:txBody>
      </p:sp>
    </p:spTree>
    <p:extLst>
      <p:ext uri="{BB962C8B-B14F-4D97-AF65-F5344CB8AC3E}">
        <p14:creationId xmlns:p14="http://schemas.microsoft.com/office/powerpoint/2010/main" val="374356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normAutofit fontScale="90000"/>
          </a:bodyPr>
          <a:lstStyle/>
          <a:p>
            <a:r>
              <a:rPr lang="en-US" sz="4000" b="1"/>
              <a:t>Test Administrator Responsibilities</a:t>
            </a:r>
            <a:br>
              <a:rPr lang="en-US" sz="4000" b="1"/>
            </a:br>
            <a:r>
              <a:rPr lang="en-US" sz="2200" i="1"/>
              <a:t>RISAP Test Coordinator Handbook (page 10)</a:t>
            </a:r>
            <a:endParaRPr lang="en-US" sz="2000" i="1"/>
          </a:p>
        </p:txBody>
      </p:sp>
      <p:sp>
        <p:nvSpPr>
          <p:cNvPr id="3" name="Content Placeholder 2"/>
          <p:cNvSpPr>
            <a:spLocks noGrp="1"/>
          </p:cNvSpPr>
          <p:nvPr>
            <p:ph idx="1"/>
          </p:nvPr>
        </p:nvSpPr>
        <p:spPr>
          <a:xfrm>
            <a:off x="838200" y="1352049"/>
            <a:ext cx="10937789" cy="5184675"/>
          </a:xfrm>
        </p:spPr>
        <p:txBody>
          <a:bodyPr>
            <a:normAutofit fontScale="85000" lnSpcReduction="10000"/>
          </a:bodyPr>
          <a:lstStyle/>
          <a:p>
            <a:pPr>
              <a:lnSpc>
                <a:spcPct val="134000"/>
              </a:lnSpc>
            </a:pPr>
            <a:r>
              <a:rPr lang="en-US"/>
              <a:t>Attend all training sessions for the tests you will be administering.</a:t>
            </a:r>
          </a:p>
          <a:p>
            <a:pPr>
              <a:lnSpc>
                <a:spcPct val="134000"/>
              </a:lnSpc>
            </a:pPr>
            <a:r>
              <a:rPr lang="en-US"/>
              <a:t>Read all test administration manuals and accommodations manuals prior to testing.</a:t>
            </a:r>
          </a:p>
          <a:p>
            <a:pPr>
              <a:lnSpc>
                <a:spcPct val="134000"/>
              </a:lnSpc>
            </a:pPr>
            <a:r>
              <a:rPr lang="en-US"/>
              <a:t>Follow all test security procedures.</a:t>
            </a:r>
          </a:p>
          <a:p>
            <a:pPr>
              <a:lnSpc>
                <a:spcPct val="134000"/>
              </a:lnSpc>
            </a:pPr>
            <a:r>
              <a:rPr lang="en-US"/>
              <a:t>Make sure you understand and sign the Test Security Agreements.</a:t>
            </a:r>
          </a:p>
          <a:p>
            <a:pPr>
              <a:lnSpc>
                <a:spcPct val="134000"/>
              </a:lnSpc>
            </a:pPr>
            <a:r>
              <a:rPr lang="en-US"/>
              <a:t>Actively supervise the test at all times.</a:t>
            </a:r>
          </a:p>
          <a:p>
            <a:pPr>
              <a:lnSpc>
                <a:spcPct val="134000"/>
              </a:lnSpc>
            </a:pPr>
            <a:r>
              <a:rPr lang="en-US"/>
              <a:t>Ensure that any accommodations decisions are made well before testing begins.</a:t>
            </a:r>
          </a:p>
          <a:p>
            <a:pPr>
              <a:lnSpc>
                <a:spcPct val="134000"/>
              </a:lnSpc>
            </a:pPr>
            <a:r>
              <a:rPr lang="en-US"/>
              <a:t>Know how to administer any accommodations students will be using.</a:t>
            </a:r>
          </a:p>
          <a:p>
            <a:pPr>
              <a:lnSpc>
                <a:spcPct val="134000"/>
              </a:lnSpc>
            </a:pPr>
            <a:r>
              <a:rPr lang="en-US"/>
              <a:t>Practice with students receiving accommodations, especially if using any assistive technology or other accommodation delivered online.</a:t>
            </a:r>
          </a:p>
        </p:txBody>
      </p:sp>
      <p:sp>
        <p:nvSpPr>
          <p:cNvPr id="5" name="Slide Number Placeholder 4"/>
          <p:cNvSpPr>
            <a:spLocks noGrp="1"/>
          </p:cNvSpPr>
          <p:nvPr>
            <p:ph type="sldNum" sz="quarter" idx="12"/>
          </p:nvPr>
        </p:nvSpPr>
        <p:spPr/>
        <p:txBody>
          <a:bodyPr/>
          <a:lstStyle/>
          <a:p>
            <a:fld id="{E3A0F8C9-0536-44E3-92CA-2798A712B5A8}" type="slidenum">
              <a:rPr lang="en-US" smtClean="0"/>
              <a:t>9</a:t>
            </a:fld>
            <a:endParaRPr lang="en-US"/>
          </a:p>
        </p:txBody>
      </p:sp>
    </p:spTree>
    <p:extLst>
      <p:ext uri="{BB962C8B-B14F-4D97-AF65-F5344CB8AC3E}">
        <p14:creationId xmlns:p14="http://schemas.microsoft.com/office/powerpoint/2010/main" val="53219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band-long.pptx" id="{0326BCC8-0467-49A5-BF13-71C5E2854260}" vid="{3F536D65-60C1-4FD7-9B97-A91863B05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4299c90-8e27-4a10-b1a7-3351ffbbf408" xsi:nil="true"/>
    <lcf76f155ced4ddcb4097134ff3c332f xmlns="c4299c90-8e27-4a10-b1a7-3351ffbbf408">
      <Terms xmlns="http://schemas.microsoft.com/office/infopath/2007/PartnerControls"/>
    </lcf76f155ced4ddcb4097134ff3c332f>
    <TaxCatchAll xmlns="fb4ce569-0273-4228-9157-33b14876d013" xsi:nil="true"/>
    <SharedWithUsers xmlns="fb4ce569-0273-4228-9157-33b14876d013">
      <UserInfo>
        <DisplayName>Karantonis, Ana</DisplayName>
        <AccountId>321</AccountId>
        <AccountType/>
      </UserInfo>
      <UserInfo>
        <DisplayName>Branco, Jacqueline</DisplayName>
        <AccountId>246</AccountId>
        <AccountType/>
      </UserInfo>
      <UserInfo>
        <DisplayName>Bowler, Tricia</DisplayName>
        <AccountId>10310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9" ma:contentTypeDescription="Create a new document." ma:contentTypeScope="" ma:versionID="a6cd663719d41aacbb375a5ccb8ed737">
  <xsd:schema xmlns:xsd="http://www.w3.org/2001/XMLSchema" xmlns:xs="http://www.w3.org/2001/XMLSchema" xmlns:p="http://schemas.microsoft.com/office/2006/metadata/properties" xmlns:ns1="http://schemas.microsoft.com/sharepoint/v3" xmlns:ns2="fb4ce569-0273-4228-9157-33b14876d013" xmlns:ns3="c4299c90-8e27-4a10-b1a7-3351ffbbf408" targetNamespace="http://schemas.microsoft.com/office/2006/metadata/properties" ma:root="true" ma:fieldsID="df59df087beaa723df810148203f5d75" ns1:_="" ns2:_="" ns3:_="">
    <xsd:import namespace="http://schemas.microsoft.com/sharepoint/v3"/>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8B4E99-6F52-45A7-BD81-076AD29C4798}">
  <ds:schemaRefs>
    <ds:schemaRef ds:uri="c4299c90-8e27-4a10-b1a7-3351ffbbf408"/>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8348DD-0E93-4644-8725-DD10D759FC7A}">
  <ds:schemaRefs>
    <ds:schemaRef ds:uri="c4299c90-8e27-4a10-b1a7-3351ffbbf408"/>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B37C43-78F9-4CAB-897B-018D12A1E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Blue-band-long</Template>
  <Application>Microsoft Office PowerPoint</Application>
  <PresentationFormat>Widescreen</PresentationFormat>
  <Slides>49</Slides>
  <Notes>47</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Rhode Island  State Assessment Program:  General State Policies Overview</vt:lpstr>
      <vt:lpstr>Agenda</vt:lpstr>
      <vt:lpstr>Housekeeping</vt:lpstr>
      <vt:lpstr>Overview of the RI State Assessment Program</vt:lpstr>
      <vt:lpstr>Roles and Responsibilities</vt:lpstr>
      <vt:lpstr>Districts and Schools: Roles and Responsibilities RISAP Test Coordinator Handbook (page 9)</vt:lpstr>
      <vt:lpstr>District/School Test Coordinator Training Requirements www.ride.ri.gov/assessment-training </vt:lpstr>
      <vt:lpstr>Test Administrator Qualifications RISAP Test Coordinator Handbook (page 10)</vt:lpstr>
      <vt:lpstr>Test Administrator Responsibilities RISAP Test Coordinator Handbook (page 10)</vt:lpstr>
      <vt:lpstr>Proctor Qualifications and Responsibilities RISAP Test Coordinator Handbook (pages 9-10)</vt:lpstr>
      <vt:lpstr>Test Administrator Training Requirements Required Training for State Assessments (Training Calendar) at www.ride.ri.gov/assessment-training </vt:lpstr>
      <vt:lpstr>Test Security</vt:lpstr>
      <vt:lpstr>General Security Requirements</vt:lpstr>
      <vt:lpstr>Keep Test Materials Secure</vt:lpstr>
      <vt:lpstr>Materials Prohibited for Student Use during Testing</vt:lpstr>
      <vt:lpstr>Examples of Test Irregularities</vt:lpstr>
      <vt:lpstr>Process for Reporting Test Irregularities Test Coordinator Handbook, page 15</vt:lpstr>
      <vt:lpstr>Monitoring State Assessments RISAP Test Coordinator Handbook (Appendix D, page 49)</vt:lpstr>
      <vt:lpstr>Monitoring Visits RISAP Test Coordinator Handbook (Appendix D, page 49)</vt:lpstr>
      <vt:lpstr>How to Keep Student Information Secure</vt:lpstr>
      <vt:lpstr>Keeping student information secure RISAP Test Coordinator Handbook (page 5)</vt:lpstr>
      <vt:lpstr>Contingency Planning – What to do if you need help</vt:lpstr>
      <vt:lpstr>Contingency Planning: What to do if you need help RISAP Test Coordinator Handbook (page 5 and pages 6-8)</vt:lpstr>
      <vt:lpstr>Student Participation in State Assessments</vt:lpstr>
      <vt:lpstr>General RISAP Student Participation Policy RISAP Test Coordinator Handbook (page 15)</vt:lpstr>
      <vt:lpstr>Public School Students RISAP Test Coordinator Handbook (page 16)</vt:lpstr>
      <vt:lpstr>Current Grade Level RISAP Test Coordinator Handbook (page 16)</vt:lpstr>
      <vt:lpstr>Students Attending Outplacement Schools RISAP Test Coordinator Handbook (page 16)</vt:lpstr>
      <vt:lpstr>Alternate Assessment RISAP Test Coordinator Handbook (page 16)</vt:lpstr>
      <vt:lpstr>English Learners RISAP Test Coordinator Handbook (pages 17)</vt:lpstr>
      <vt:lpstr>Homeschooled Students RISAP Test Coordinator Handbook (page 17)</vt:lpstr>
      <vt:lpstr>Participation in RI PSAT 10 and SAT School Day RISAP Test Coordinator Handbook (pages 18)</vt:lpstr>
      <vt:lpstr>Registering Students for the State Assessments RISAP Test Coordinator Handbook (page 22)</vt:lpstr>
      <vt:lpstr>Exemptions from State Assessments RISAP Test Coordinator Handbook (page 18; Appendix E)  &amp;  www.ride.ri.gov/assessment-exemptions </vt:lpstr>
      <vt:lpstr>Parent Refusals RISAP Test Coordinator Handbook (page 18)</vt:lpstr>
      <vt:lpstr>Accommodations and Accessibility Features (AAF)</vt:lpstr>
      <vt:lpstr>What are accommodations for state testing?</vt:lpstr>
      <vt:lpstr>How to Select an Accommodation</vt:lpstr>
      <vt:lpstr>State Policy for Accommodations </vt:lpstr>
      <vt:lpstr>Accessibility Features for All Students</vt:lpstr>
      <vt:lpstr>Accommodations Resources www.ride.ri.gov/accommodations </vt:lpstr>
      <vt:lpstr>Assessment Schedules</vt:lpstr>
      <vt:lpstr>2022-2023 State Assessment Calendar www.ride.ri.gov/Assessment-Schedules            </vt:lpstr>
      <vt:lpstr>General Scheduling and Administration Guidance</vt:lpstr>
      <vt:lpstr>Closing</vt:lpstr>
      <vt:lpstr>RISAP Online Resources</vt:lpstr>
      <vt:lpstr>RIDE Assessment Team Contact Information</vt:lpstr>
      <vt:lpstr>Questions?</vt:lpstr>
      <vt:lpstr>Thank you!</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revision>38</cp:revision>
  <dcterms:created xsi:type="dcterms:W3CDTF">2021-01-28T19:34:26Z</dcterms:created>
  <dcterms:modified xsi:type="dcterms:W3CDTF">2022-11-28T20:20:43Z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y fmtid="{D5CDD505-2E9C-101B-9397-08002B2CF9AE}" pid="3" name="AuthorIds_UIVersion_1024">
    <vt:lpwstr>77</vt:lpwstr>
  </property>
  <property fmtid="{D5CDD505-2E9C-101B-9397-08002B2CF9AE}" pid="4" name="MediaServiceImageTags">
    <vt:lpwstr/>
  </property>
</Properties>
</file>