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omments/modernComment_17C_8CFFF1EE.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36" r:id="rId4"/>
    <p:sldMasterId id="2147483708" r:id="rId5"/>
  </p:sldMasterIdLst>
  <p:notesMasterIdLst>
    <p:notesMasterId r:id="rId48"/>
  </p:notesMasterIdLst>
  <p:handoutMasterIdLst>
    <p:handoutMasterId r:id="rId49"/>
  </p:handoutMasterIdLst>
  <p:sldIdLst>
    <p:sldId id="347" r:id="rId6"/>
    <p:sldId id="349" r:id="rId7"/>
    <p:sldId id="346" r:id="rId8"/>
    <p:sldId id="350" r:id="rId9"/>
    <p:sldId id="351" r:id="rId10"/>
    <p:sldId id="352" r:id="rId11"/>
    <p:sldId id="353" r:id="rId12"/>
    <p:sldId id="354" r:id="rId13"/>
    <p:sldId id="355" r:id="rId14"/>
    <p:sldId id="370" r:id="rId15"/>
    <p:sldId id="371" r:id="rId16"/>
    <p:sldId id="372" r:id="rId17"/>
    <p:sldId id="373" r:id="rId18"/>
    <p:sldId id="374" r:id="rId19"/>
    <p:sldId id="462" r:id="rId20"/>
    <p:sldId id="375" r:id="rId21"/>
    <p:sldId id="267" r:id="rId22"/>
    <p:sldId id="356" r:id="rId23"/>
    <p:sldId id="358" r:id="rId24"/>
    <p:sldId id="377" r:id="rId25"/>
    <p:sldId id="378" r:id="rId26"/>
    <p:sldId id="379" r:id="rId27"/>
    <p:sldId id="283" r:id="rId28"/>
    <p:sldId id="345" r:id="rId29"/>
    <p:sldId id="295" r:id="rId30"/>
    <p:sldId id="296" r:id="rId31"/>
    <p:sldId id="361" r:id="rId32"/>
    <p:sldId id="364" r:id="rId33"/>
    <p:sldId id="380" r:id="rId34"/>
    <p:sldId id="381" r:id="rId35"/>
    <p:sldId id="363" r:id="rId36"/>
    <p:sldId id="365" r:id="rId37"/>
    <p:sldId id="362" r:id="rId38"/>
    <p:sldId id="366" r:id="rId39"/>
    <p:sldId id="367" r:id="rId40"/>
    <p:sldId id="368" r:id="rId41"/>
    <p:sldId id="376" r:id="rId42"/>
    <p:sldId id="285" r:id="rId43"/>
    <p:sldId id="262" r:id="rId44"/>
    <p:sldId id="261" r:id="rId45"/>
    <p:sldId id="339" r:id="rId46"/>
    <p:sldId id="38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BFABFC-0FEC-44B6-98C7-DD774FAB98CC}">
          <p14:sldIdLst>
            <p14:sldId id="347"/>
            <p14:sldId id="349"/>
            <p14:sldId id="346"/>
            <p14:sldId id="350"/>
            <p14:sldId id="351"/>
            <p14:sldId id="352"/>
            <p14:sldId id="353"/>
            <p14:sldId id="354"/>
            <p14:sldId id="355"/>
            <p14:sldId id="370"/>
            <p14:sldId id="371"/>
            <p14:sldId id="372"/>
            <p14:sldId id="373"/>
            <p14:sldId id="374"/>
            <p14:sldId id="462"/>
            <p14:sldId id="375"/>
            <p14:sldId id="267"/>
            <p14:sldId id="356"/>
            <p14:sldId id="358"/>
            <p14:sldId id="377"/>
            <p14:sldId id="378"/>
            <p14:sldId id="379"/>
            <p14:sldId id="283"/>
            <p14:sldId id="345"/>
            <p14:sldId id="295"/>
            <p14:sldId id="296"/>
            <p14:sldId id="361"/>
            <p14:sldId id="364"/>
            <p14:sldId id="380"/>
            <p14:sldId id="381"/>
            <p14:sldId id="363"/>
            <p14:sldId id="365"/>
            <p14:sldId id="362"/>
            <p14:sldId id="366"/>
            <p14:sldId id="367"/>
            <p14:sldId id="368"/>
            <p14:sldId id="376"/>
            <p14:sldId id="285"/>
            <p14:sldId id="262"/>
            <p14:sldId id="261"/>
            <p14:sldId id="339"/>
            <p14:sldId id="3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079481-4056-C123-1BB2-C1C69AFC1663}" name="Bowler, Tricia" initials="BT" userId="S::tricia.bowler@ride.ri.gov::a62662b5-a84c-4ce1-9b3b-ef7b009bc8dd" providerId="AD"/>
  <p188:author id="{7F5A8BD0-FEC8-D29B-BC9C-068D0C9BB166}" name="Keith, Kamlyn" initials="KK" userId="S::Kamlyn.Keith@ride.ri.gov::157f0e2b-d93c-4506-a378-e310c4c2c707" providerId="AD"/>
  <p188:author id="{F23BF9E6-1DF9-2130-8E23-5B864081E20B}" name="Heineke, Heather" initials="HH" userId="S::heather.heineke@ride.ri.gov::b3e78bc3-1843-456d-9519-a6e9f3eeff52" providerId="AD"/>
  <p188:author id="{F505E2FD-225A-9CB7-E0FB-D2CFB11E1C20}" name="Heineke, Heather" initials="HH" userId="S::Heather.Heineke@ride.ri.gov::b3e78bc3-1843-456d-9519-a6e9f3eeff5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ynch, Phyllis" initials="LP" lastIdx="1" clrIdx="0">
    <p:extLst>
      <p:ext uri="{19B8F6BF-5375-455C-9EA6-DF929625EA0E}">
        <p15:presenceInfo xmlns:p15="http://schemas.microsoft.com/office/powerpoint/2012/main" userId="S::phyllis.lynch@ride.ri.gov::acc2e560-7653-4334-a4b8-610d757b77b2" providerId="AD"/>
      </p:ext>
    </p:extLst>
  </p:cmAuthor>
  <p:cmAuthor id="2" name="Phyllis Lynch" initials="PL" lastIdx="1" clrIdx="1">
    <p:extLst>
      <p:ext uri="{19B8F6BF-5375-455C-9EA6-DF929625EA0E}">
        <p15:presenceInfo xmlns:p15="http://schemas.microsoft.com/office/powerpoint/2012/main" userId="Phyllis Lynch" providerId="None"/>
      </p:ext>
    </p:extLst>
  </p:cmAuthor>
  <p:cmAuthor id="3" name="Heineke, Heather" initials="HH" lastIdx="6" clrIdx="2">
    <p:extLst>
      <p:ext uri="{19B8F6BF-5375-455C-9EA6-DF929625EA0E}">
        <p15:presenceInfo xmlns:p15="http://schemas.microsoft.com/office/powerpoint/2012/main" userId="S::Heather.Heineke@ride.ri.gov::b3e78bc3-1843-456d-9519-a6e9f3eef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C57D31-0E90-480C-9396-978D6EF6D853}" v="64" dt="2023-01-24T18:19:17.301"/>
    <p1510:client id="{50873405-9629-9855-793D-58E785DC188E}" v="65" dt="2023-01-24T14:13:50.444"/>
    <p1510:client id="{918B7782-3190-BD28-9E4F-C0271E350057}" v="2" dt="2023-01-24T15:23:42.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96" y="96"/>
      </p:cViewPr>
      <p:guideLst/>
    </p:cSldViewPr>
  </p:slideViewPr>
  <p:notesTextViewPr>
    <p:cViewPr>
      <p:scale>
        <a:sx n="1" d="1"/>
        <a:sy n="1" d="1"/>
      </p:scale>
      <p:origin x="0" y="0"/>
    </p:cViewPr>
  </p:notesTextViewPr>
  <p:sorterViewPr>
    <p:cViewPr>
      <p:scale>
        <a:sx n="100" d="100"/>
        <a:sy n="100" d="100"/>
      </p:scale>
      <p:origin x="0" y="-9324"/>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commentAuthors" Target="commentAuthors.xml"/><Relationship Id="rId55"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56" Type="http://schemas.microsoft.com/office/2018/10/relationships/authors" Target="authors.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handoutMaster" Target="handoutMasters/handoutMaster1.xml"/></Relationships>
</file>

<file path=ppt/comments/modernComment_17C_8CFFF1EE.xml><?xml version="1.0" encoding="utf-8"?>
<p188:cmLst xmlns:a="http://schemas.openxmlformats.org/drawingml/2006/main" xmlns:r="http://schemas.openxmlformats.org/officeDocument/2006/relationships" xmlns:p188="http://schemas.microsoft.com/office/powerpoint/2018/8/main">
  <p188:cm id="{5144E571-DB24-4A71-9227-36F2DDC2DEA5}" authorId="{F505E2FD-225A-9CB7-E0FB-D2CFB11E1C20}" created="2023-01-24T15:18:27.903">
    <pc:sldMkLst xmlns:pc="http://schemas.microsoft.com/office/powerpoint/2013/main/command">
      <pc:docMk/>
      <pc:sldMk cId="2365583854" sldId="380"/>
    </pc:sldMkLst>
    <p188:replyLst>
      <p188:reply id="{8E0B1038-F0D4-4E00-887F-6D1637284283}" authorId="{9A079481-4056-C123-1BB2-C1C69AFC1663}" created="2023-01-24T15:23:42.783">
        <p188:txBody>
          <a:bodyPr/>
          <a:lstStyle/>
          <a:p>
            <a:r>
              <a:rPr lang="en-US"/>
              <a:t>[@Heineke, Heather] I do like it better--my only thought is some people may interpret as not required because of "best practices" maybe instead of best practices it could be "Tasks for Ensuring Test Security..."?</a:t>
            </a:r>
          </a:p>
        </p188:txBody>
      </p188:reply>
    </p188:replyLst>
    <p188:txBody>
      <a:bodyPr/>
      <a:lstStyle/>
      <a:p>
        <a:r>
          <a:rPr lang="en-US"/>
          <a:t>[@Bowler, Tricia] Do you like this slide or slide 16? I tried to make it a bit more positive-sounding rather than a series of mandates.</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640516-D556-4216-932D-EE377AE438BF}" type="doc">
      <dgm:prSet loTypeId="urn:microsoft.com/office/officeart/2005/8/layout/hProcess9" loCatId="process" qsTypeId="urn:microsoft.com/office/officeart/2005/8/quickstyle/simple1" qsCatId="simple" csTypeId="urn:microsoft.com/office/officeart/2005/8/colors/accent1_2" csCatId="accent1" phldr="1"/>
      <dgm:spPr/>
    </dgm:pt>
    <dgm:pt modelId="{2749A16B-3E05-40EC-9D71-EA566F5C8E98}">
      <dgm:prSet phldrT="[Text]"/>
      <dgm:spPr/>
      <dgm:t>
        <a:bodyPr/>
        <a:lstStyle/>
        <a:p>
          <a:r>
            <a:rPr lang="en-US"/>
            <a:t>Area of Need</a:t>
          </a:r>
        </a:p>
      </dgm:t>
    </dgm:pt>
    <dgm:pt modelId="{5AC9A77E-0DE2-466A-A78C-63E7BDBBB97D}" type="parTrans" cxnId="{7FBBA320-7CD5-4FE0-B86A-AE89497D485A}">
      <dgm:prSet/>
      <dgm:spPr/>
      <dgm:t>
        <a:bodyPr/>
        <a:lstStyle/>
        <a:p>
          <a:endParaRPr lang="en-US"/>
        </a:p>
      </dgm:t>
    </dgm:pt>
    <dgm:pt modelId="{99AA9AA8-5AEF-4ED3-88E8-E2D1C2345256}" type="sibTrans" cxnId="{7FBBA320-7CD5-4FE0-B86A-AE89497D485A}">
      <dgm:prSet/>
      <dgm:spPr/>
      <dgm:t>
        <a:bodyPr/>
        <a:lstStyle/>
        <a:p>
          <a:endParaRPr lang="en-US"/>
        </a:p>
      </dgm:t>
    </dgm:pt>
    <dgm:pt modelId="{204D39F3-5AC0-4037-894F-DDD67FDB4F7E}">
      <dgm:prSet phldrT="[Text]"/>
      <dgm:spPr/>
      <dgm:t>
        <a:bodyPr/>
        <a:lstStyle/>
        <a:p>
          <a:r>
            <a:rPr lang="en-US"/>
            <a:t>Evidence/Data</a:t>
          </a:r>
        </a:p>
      </dgm:t>
    </dgm:pt>
    <dgm:pt modelId="{B8363F12-0BC1-4797-95DB-D648CE42C6DD}" type="parTrans" cxnId="{5C3CF867-B89D-40C0-9481-AAC0AAE12B5C}">
      <dgm:prSet/>
      <dgm:spPr/>
      <dgm:t>
        <a:bodyPr/>
        <a:lstStyle/>
        <a:p>
          <a:endParaRPr lang="en-US"/>
        </a:p>
      </dgm:t>
    </dgm:pt>
    <dgm:pt modelId="{76462129-83CE-459A-9BDA-C1FDD7E2951A}" type="sibTrans" cxnId="{5C3CF867-B89D-40C0-9481-AAC0AAE12B5C}">
      <dgm:prSet/>
      <dgm:spPr/>
      <dgm:t>
        <a:bodyPr/>
        <a:lstStyle/>
        <a:p>
          <a:endParaRPr lang="en-US"/>
        </a:p>
      </dgm:t>
    </dgm:pt>
    <dgm:pt modelId="{E7FBBD80-683B-4160-B1C3-1E60AC088C00}">
      <dgm:prSet phldrT="[Text]"/>
      <dgm:spPr/>
      <dgm:t>
        <a:bodyPr/>
        <a:lstStyle/>
        <a:p>
          <a:r>
            <a:rPr lang="en-US"/>
            <a:t>Accommodation/</a:t>
          </a:r>
        </a:p>
        <a:p>
          <a:r>
            <a:rPr lang="en-US"/>
            <a:t>Modification</a:t>
          </a:r>
        </a:p>
      </dgm:t>
    </dgm:pt>
    <dgm:pt modelId="{11F17E08-71D6-41EC-928F-6DC026BD3AFC}" type="parTrans" cxnId="{3F0B4BE8-CEA9-4B3D-9C38-D6C080ABF4F9}">
      <dgm:prSet/>
      <dgm:spPr/>
      <dgm:t>
        <a:bodyPr/>
        <a:lstStyle/>
        <a:p>
          <a:endParaRPr lang="en-US"/>
        </a:p>
      </dgm:t>
    </dgm:pt>
    <dgm:pt modelId="{54FD9A28-36C6-4581-8695-471270F6D259}" type="sibTrans" cxnId="{3F0B4BE8-CEA9-4B3D-9C38-D6C080ABF4F9}">
      <dgm:prSet/>
      <dgm:spPr/>
      <dgm:t>
        <a:bodyPr/>
        <a:lstStyle/>
        <a:p>
          <a:endParaRPr lang="en-US"/>
        </a:p>
      </dgm:t>
    </dgm:pt>
    <dgm:pt modelId="{8A369EBB-08E3-45FA-8FB2-EB9BB48BF6ED}" type="pres">
      <dgm:prSet presAssocID="{F1640516-D556-4216-932D-EE377AE438BF}" presName="CompostProcess" presStyleCnt="0">
        <dgm:presLayoutVars>
          <dgm:dir/>
          <dgm:resizeHandles val="exact"/>
        </dgm:presLayoutVars>
      </dgm:prSet>
      <dgm:spPr/>
    </dgm:pt>
    <dgm:pt modelId="{5D3C1CAE-9163-49B7-8CDA-D4EB17D53E60}" type="pres">
      <dgm:prSet presAssocID="{F1640516-D556-4216-932D-EE377AE438BF}" presName="arrow" presStyleLbl="bgShp" presStyleIdx="0" presStyleCnt="1" custLinFactNeighborX="-242" custLinFactNeighborY="-1012"/>
      <dgm:spPr/>
    </dgm:pt>
    <dgm:pt modelId="{3EE71E68-6CF2-4C18-837F-D7CA91AA6C2F}" type="pres">
      <dgm:prSet presAssocID="{F1640516-D556-4216-932D-EE377AE438BF}" presName="linearProcess" presStyleCnt="0"/>
      <dgm:spPr/>
    </dgm:pt>
    <dgm:pt modelId="{71413715-975A-44B8-9978-6806DD166FAA}" type="pres">
      <dgm:prSet presAssocID="{2749A16B-3E05-40EC-9D71-EA566F5C8E98}" presName="textNode" presStyleLbl="node1" presStyleIdx="0" presStyleCnt="3">
        <dgm:presLayoutVars>
          <dgm:bulletEnabled val="1"/>
        </dgm:presLayoutVars>
      </dgm:prSet>
      <dgm:spPr/>
    </dgm:pt>
    <dgm:pt modelId="{EAC4C7F5-7C2F-4CED-A5F9-0D0A693CCD85}" type="pres">
      <dgm:prSet presAssocID="{99AA9AA8-5AEF-4ED3-88E8-E2D1C2345256}" presName="sibTrans" presStyleCnt="0"/>
      <dgm:spPr/>
    </dgm:pt>
    <dgm:pt modelId="{FB8BA5E8-2E0C-4497-BA44-8BB977A48933}" type="pres">
      <dgm:prSet presAssocID="{204D39F3-5AC0-4037-894F-DDD67FDB4F7E}" presName="textNode" presStyleLbl="node1" presStyleIdx="1" presStyleCnt="3">
        <dgm:presLayoutVars>
          <dgm:bulletEnabled val="1"/>
        </dgm:presLayoutVars>
      </dgm:prSet>
      <dgm:spPr/>
    </dgm:pt>
    <dgm:pt modelId="{B2506063-4BD4-439D-9C0F-845C42EA8047}" type="pres">
      <dgm:prSet presAssocID="{76462129-83CE-459A-9BDA-C1FDD7E2951A}" presName="sibTrans" presStyleCnt="0"/>
      <dgm:spPr/>
    </dgm:pt>
    <dgm:pt modelId="{1CDDB769-7CD0-4335-8354-E4F7B8E572EE}" type="pres">
      <dgm:prSet presAssocID="{E7FBBD80-683B-4160-B1C3-1E60AC088C00}" presName="textNode" presStyleLbl="node1" presStyleIdx="2" presStyleCnt="3">
        <dgm:presLayoutVars>
          <dgm:bulletEnabled val="1"/>
        </dgm:presLayoutVars>
      </dgm:prSet>
      <dgm:spPr/>
    </dgm:pt>
  </dgm:ptLst>
  <dgm:cxnLst>
    <dgm:cxn modelId="{7FBBA320-7CD5-4FE0-B86A-AE89497D485A}" srcId="{F1640516-D556-4216-932D-EE377AE438BF}" destId="{2749A16B-3E05-40EC-9D71-EA566F5C8E98}" srcOrd="0" destOrd="0" parTransId="{5AC9A77E-0DE2-466A-A78C-63E7BDBBB97D}" sibTransId="{99AA9AA8-5AEF-4ED3-88E8-E2D1C2345256}"/>
    <dgm:cxn modelId="{92E23D36-1D9C-467F-9A7F-1C391A9F40D4}" type="presOf" srcId="{204D39F3-5AC0-4037-894F-DDD67FDB4F7E}" destId="{FB8BA5E8-2E0C-4497-BA44-8BB977A48933}" srcOrd="0" destOrd="0" presId="urn:microsoft.com/office/officeart/2005/8/layout/hProcess9"/>
    <dgm:cxn modelId="{5C3CF867-B89D-40C0-9481-AAC0AAE12B5C}" srcId="{F1640516-D556-4216-932D-EE377AE438BF}" destId="{204D39F3-5AC0-4037-894F-DDD67FDB4F7E}" srcOrd="1" destOrd="0" parTransId="{B8363F12-0BC1-4797-95DB-D648CE42C6DD}" sibTransId="{76462129-83CE-459A-9BDA-C1FDD7E2951A}"/>
    <dgm:cxn modelId="{A011B3AB-DC7C-49F9-AC82-EEA6AA8B2A2B}" type="presOf" srcId="{E7FBBD80-683B-4160-B1C3-1E60AC088C00}" destId="{1CDDB769-7CD0-4335-8354-E4F7B8E572EE}" srcOrd="0" destOrd="0" presId="urn:microsoft.com/office/officeart/2005/8/layout/hProcess9"/>
    <dgm:cxn modelId="{91F341AD-CDCC-4027-9906-1134844E75F9}" type="presOf" srcId="{F1640516-D556-4216-932D-EE377AE438BF}" destId="{8A369EBB-08E3-45FA-8FB2-EB9BB48BF6ED}" srcOrd="0" destOrd="0" presId="urn:microsoft.com/office/officeart/2005/8/layout/hProcess9"/>
    <dgm:cxn modelId="{6EE01FB4-40D9-43B0-976F-C0EC66BD7594}" type="presOf" srcId="{2749A16B-3E05-40EC-9D71-EA566F5C8E98}" destId="{71413715-975A-44B8-9978-6806DD166FAA}" srcOrd="0" destOrd="0" presId="urn:microsoft.com/office/officeart/2005/8/layout/hProcess9"/>
    <dgm:cxn modelId="{3F0B4BE8-CEA9-4B3D-9C38-D6C080ABF4F9}" srcId="{F1640516-D556-4216-932D-EE377AE438BF}" destId="{E7FBBD80-683B-4160-B1C3-1E60AC088C00}" srcOrd="2" destOrd="0" parTransId="{11F17E08-71D6-41EC-928F-6DC026BD3AFC}" sibTransId="{54FD9A28-36C6-4581-8695-471270F6D259}"/>
    <dgm:cxn modelId="{7339E1A8-357B-476E-B580-9F0A7022CD94}" type="presParOf" srcId="{8A369EBB-08E3-45FA-8FB2-EB9BB48BF6ED}" destId="{5D3C1CAE-9163-49B7-8CDA-D4EB17D53E60}" srcOrd="0" destOrd="0" presId="urn:microsoft.com/office/officeart/2005/8/layout/hProcess9"/>
    <dgm:cxn modelId="{7EE48EA1-FFD3-4A63-95A3-61E3602BAE79}" type="presParOf" srcId="{8A369EBB-08E3-45FA-8FB2-EB9BB48BF6ED}" destId="{3EE71E68-6CF2-4C18-837F-D7CA91AA6C2F}" srcOrd="1" destOrd="0" presId="urn:microsoft.com/office/officeart/2005/8/layout/hProcess9"/>
    <dgm:cxn modelId="{517D3EA9-7667-4E68-89AE-E6731F533D7F}" type="presParOf" srcId="{3EE71E68-6CF2-4C18-837F-D7CA91AA6C2F}" destId="{71413715-975A-44B8-9978-6806DD166FAA}" srcOrd="0" destOrd="0" presId="urn:microsoft.com/office/officeart/2005/8/layout/hProcess9"/>
    <dgm:cxn modelId="{72491AD9-B605-4B30-AB07-42630495807B}" type="presParOf" srcId="{3EE71E68-6CF2-4C18-837F-D7CA91AA6C2F}" destId="{EAC4C7F5-7C2F-4CED-A5F9-0D0A693CCD85}" srcOrd="1" destOrd="0" presId="urn:microsoft.com/office/officeart/2005/8/layout/hProcess9"/>
    <dgm:cxn modelId="{5BBA9604-4031-4DCA-9A12-D23A6BA53FF0}" type="presParOf" srcId="{3EE71E68-6CF2-4C18-837F-D7CA91AA6C2F}" destId="{FB8BA5E8-2E0C-4497-BA44-8BB977A48933}" srcOrd="2" destOrd="0" presId="urn:microsoft.com/office/officeart/2005/8/layout/hProcess9"/>
    <dgm:cxn modelId="{F207AC80-3B28-4ECD-BC17-D9C0B37EDA28}" type="presParOf" srcId="{3EE71E68-6CF2-4C18-837F-D7CA91AA6C2F}" destId="{B2506063-4BD4-439D-9C0F-845C42EA8047}" srcOrd="3" destOrd="0" presId="urn:microsoft.com/office/officeart/2005/8/layout/hProcess9"/>
    <dgm:cxn modelId="{AD01DA6F-3719-4152-ACC4-25A1FA70805E}" type="presParOf" srcId="{3EE71E68-6CF2-4C18-837F-D7CA91AA6C2F}" destId="{1CDDB769-7CD0-4335-8354-E4F7B8E572E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1CAE-9163-49B7-8CDA-D4EB17D53E60}">
      <dsp:nvSpPr>
        <dsp:cNvPr id="0" name=""/>
        <dsp:cNvSpPr/>
      </dsp:nvSpPr>
      <dsp:spPr>
        <a:xfrm>
          <a:off x="689918" y="0"/>
          <a:ext cx="8039576" cy="316547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413715-975A-44B8-9978-6806DD166FAA}">
      <dsp:nvSpPr>
        <dsp:cNvPr id="0" name=""/>
        <dsp:cNvSpPr/>
      </dsp:nvSpPr>
      <dsp:spPr>
        <a:xfrm>
          <a:off x="2498" y="949642"/>
          <a:ext cx="2987928" cy="12661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Area of Need</a:t>
          </a:r>
        </a:p>
      </dsp:txBody>
      <dsp:txXfrm>
        <a:off x="64308" y="1011452"/>
        <a:ext cx="2864308" cy="1142570"/>
      </dsp:txXfrm>
    </dsp:sp>
    <dsp:sp modelId="{FB8BA5E8-2E0C-4497-BA44-8BB977A48933}">
      <dsp:nvSpPr>
        <dsp:cNvPr id="0" name=""/>
        <dsp:cNvSpPr/>
      </dsp:nvSpPr>
      <dsp:spPr>
        <a:xfrm>
          <a:off x="3235198" y="949642"/>
          <a:ext cx="2987928" cy="12661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Evidence/Data</a:t>
          </a:r>
        </a:p>
      </dsp:txBody>
      <dsp:txXfrm>
        <a:off x="3297008" y="1011452"/>
        <a:ext cx="2864308" cy="1142570"/>
      </dsp:txXfrm>
    </dsp:sp>
    <dsp:sp modelId="{1CDDB769-7CD0-4335-8354-E4F7B8E572EE}">
      <dsp:nvSpPr>
        <dsp:cNvPr id="0" name=""/>
        <dsp:cNvSpPr/>
      </dsp:nvSpPr>
      <dsp:spPr>
        <a:xfrm>
          <a:off x="6467897" y="949642"/>
          <a:ext cx="2987928" cy="12661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Accommodation/</a:t>
          </a:r>
        </a:p>
        <a:p>
          <a:pPr marL="0" lvl="0" indent="0" algn="ctr" defTabSz="1244600">
            <a:lnSpc>
              <a:spcPct val="90000"/>
            </a:lnSpc>
            <a:spcBef>
              <a:spcPct val="0"/>
            </a:spcBef>
            <a:spcAft>
              <a:spcPct val="35000"/>
            </a:spcAft>
            <a:buNone/>
          </a:pPr>
          <a:r>
            <a:rPr lang="en-US" sz="2800" kern="1200"/>
            <a:t>Modification</a:t>
          </a:r>
        </a:p>
      </dsp:txBody>
      <dsp:txXfrm>
        <a:off x="6529707" y="1011452"/>
        <a:ext cx="2864308" cy="114257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E97F-4043-47C5-8745-C694C32DD024}" type="datetimeFigureOut">
              <a:rPr lang="en-US" smtClean="0"/>
              <a:t>1/24/2023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4F1C8-BE14-4AB5-8315-897E1F98D5B5}" type="slidenum">
              <a:rPr lang="en-US" smtClean="0"/>
              <a:t>‹#›</a:t>
            </a:fld>
            <a:endParaRPr lang="en-US"/>
          </a:p>
        </p:txBody>
      </p:sp>
    </p:spTree>
    <p:extLst>
      <p:ext uri="{BB962C8B-B14F-4D97-AF65-F5344CB8AC3E}">
        <p14:creationId xmlns:p14="http://schemas.microsoft.com/office/powerpoint/2010/main" val="26823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B0626-28A0-4050-A338-5F07B82D00A7}" type="datetimeFigureOut">
              <a:rPr lang="en-US" smtClean="0"/>
              <a:t>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06398-3DE0-4C01-966F-C13195D41CB9}" type="slidenum">
              <a:rPr lang="en-US" smtClean="0"/>
              <a:t>‹#›</a:t>
            </a:fld>
            <a:endParaRPr lang="en-US"/>
          </a:p>
        </p:txBody>
      </p:sp>
    </p:spTree>
    <p:extLst>
      <p:ext uri="{BB962C8B-B14F-4D97-AF65-F5344CB8AC3E}">
        <p14:creationId xmlns:p14="http://schemas.microsoft.com/office/powerpoint/2010/main" val="312633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963940-6826-4DCD-B978-7D9C6BEFFFD7}" type="slidenum">
              <a:rPr lang="en-US" smtClean="0"/>
              <a:t>3</a:t>
            </a:fld>
            <a:endParaRPr lang="en-US"/>
          </a:p>
        </p:txBody>
      </p:sp>
    </p:spTree>
    <p:extLst>
      <p:ext uri="{BB962C8B-B14F-4D97-AF65-F5344CB8AC3E}">
        <p14:creationId xmlns:p14="http://schemas.microsoft.com/office/powerpoint/2010/main" val="3869387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BEC054-0770-49A1-97A2-EBCFBBFDD457}" type="slidenum">
              <a:rPr lang="en-US" smtClean="0"/>
              <a:t>15</a:t>
            </a:fld>
            <a:endParaRPr lang="en-US"/>
          </a:p>
        </p:txBody>
      </p:sp>
    </p:spTree>
    <p:extLst>
      <p:ext uri="{BB962C8B-B14F-4D97-AF65-F5344CB8AC3E}">
        <p14:creationId xmlns:p14="http://schemas.microsoft.com/office/powerpoint/2010/main" val="881637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 </a:t>
            </a:r>
            <a:r>
              <a:rPr lang="en-US" i="1"/>
              <a:t>cannot</a:t>
            </a:r>
            <a:r>
              <a:rPr lang="en-US"/>
              <a:t> test with an accommodation until the accommodation is in the 504 or IEP.</a:t>
            </a:r>
          </a:p>
        </p:txBody>
      </p:sp>
      <p:sp>
        <p:nvSpPr>
          <p:cNvPr id="4" name="Slide Number Placeholder 3"/>
          <p:cNvSpPr>
            <a:spLocks noGrp="1"/>
          </p:cNvSpPr>
          <p:nvPr>
            <p:ph type="sldNum" sz="quarter" idx="10"/>
          </p:nvPr>
        </p:nvSpPr>
        <p:spPr/>
        <p:txBody>
          <a:bodyPr/>
          <a:lstStyle/>
          <a:p>
            <a:fld id="{6453FBFC-3347-4873-9C32-5F8323C97903}" type="slidenum">
              <a:rPr lang="en-US" smtClean="0"/>
              <a:t>24</a:t>
            </a:fld>
            <a:endParaRPr lang="en-US"/>
          </a:p>
        </p:txBody>
      </p:sp>
    </p:spTree>
    <p:extLst>
      <p:ext uri="{BB962C8B-B14F-4D97-AF65-F5344CB8AC3E}">
        <p14:creationId xmlns:p14="http://schemas.microsoft.com/office/powerpoint/2010/main" val="1641506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Identifying and selecting instructional and testing accommodations that will allow the student to access learning is the responsibility of the individualized education program (IEP) team. </a:t>
            </a:r>
          </a:p>
          <a:p>
            <a:endParaRPr lang="en-US"/>
          </a:p>
        </p:txBody>
      </p:sp>
      <p:sp>
        <p:nvSpPr>
          <p:cNvPr id="4" name="Slide Number Placeholder 3"/>
          <p:cNvSpPr>
            <a:spLocks noGrp="1"/>
          </p:cNvSpPr>
          <p:nvPr>
            <p:ph type="sldNum" sz="quarter" idx="10"/>
          </p:nvPr>
        </p:nvSpPr>
        <p:spPr/>
        <p:txBody>
          <a:bodyPr/>
          <a:lstStyle/>
          <a:p>
            <a:fld id="{2EE5221D-23A2-43E9-AB27-CA609FDFC90C}" type="slidenum">
              <a:rPr lang="en-US" smtClean="0"/>
              <a:t>25</a:t>
            </a:fld>
            <a:endParaRPr lang="en-US"/>
          </a:p>
        </p:txBody>
      </p:sp>
    </p:spTree>
    <p:extLst>
      <p:ext uri="{BB962C8B-B14F-4D97-AF65-F5344CB8AC3E}">
        <p14:creationId xmlns:p14="http://schemas.microsoft.com/office/powerpoint/2010/main" val="24624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53FBFC-3347-4873-9C32-5F8323C97903}" type="slidenum">
              <a:rPr lang="en-US" smtClean="0"/>
              <a:t>26</a:t>
            </a:fld>
            <a:endParaRPr lang="en-US"/>
          </a:p>
        </p:txBody>
      </p:sp>
    </p:spTree>
    <p:extLst>
      <p:ext uri="{BB962C8B-B14F-4D97-AF65-F5344CB8AC3E}">
        <p14:creationId xmlns:p14="http://schemas.microsoft.com/office/powerpoint/2010/main" val="1537419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963940-6826-4DCD-B978-7D9C6BEFFFD7}" type="slidenum">
              <a:rPr lang="en-US" smtClean="0"/>
              <a:t>39</a:t>
            </a:fld>
            <a:endParaRPr lang="en-US"/>
          </a:p>
        </p:txBody>
      </p:sp>
    </p:spTree>
    <p:extLst>
      <p:ext uri="{BB962C8B-B14F-4D97-AF65-F5344CB8AC3E}">
        <p14:creationId xmlns:p14="http://schemas.microsoft.com/office/powerpoint/2010/main" val="833557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963940-6826-4DCD-B978-7D9C6BEFFFD7}" type="slidenum">
              <a:rPr lang="en-US" smtClean="0"/>
              <a:t>40</a:t>
            </a:fld>
            <a:endParaRPr lang="en-US"/>
          </a:p>
        </p:txBody>
      </p:sp>
    </p:spTree>
    <p:extLst>
      <p:ext uri="{BB962C8B-B14F-4D97-AF65-F5344CB8AC3E}">
        <p14:creationId xmlns:p14="http://schemas.microsoft.com/office/powerpoint/2010/main" val="3326048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The</a:t>
            </a:r>
            <a:r>
              <a:rPr lang="en-US" i="1" baseline="0"/>
              <a:t> table here is a placeholder for schools to share the testing calendar for their school.</a:t>
            </a:r>
            <a:endParaRPr lang="en-US" i="1"/>
          </a:p>
          <a:p>
            <a:endParaRPr lang="en-US"/>
          </a:p>
          <a:p>
            <a:r>
              <a:rPr lang="en-US"/>
              <a:t>All schools are expected to administer assessments in school and in-person. </a:t>
            </a:r>
          </a:p>
          <a:p>
            <a:r>
              <a:rPr lang="en-US"/>
              <a:t>All assessments are administered online except for students who have a paper test accommodation.</a:t>
            </a:r>
          </a:p>
          <a:p>
            <a:r>
              <a:rPr lang="en-US"/>
              <a:t>All make-ups must take place before the state testing window closes.</a:t>
            </a:r>
          </a:p>
          <a:p>
            <a:r>
              <a:rPr lang="en-US"/>
              <a:t>RIDE recommends scheduling testing as early as possible in the state testing window to ensure sufficient time for make-up testing.</a:t>
            </a:r>
          </a:p>
        </p:txBody>
      </p:sp>
      <p:sp>
        <p:nvSpPr>
          <p:cNvPr id="4" name="Slide Number Placeholder 3"/>
          <p:cNvSpPr>
            <a:spLocks noGrp="1"/>
          </p:cNvSpPr>
          <p:nvPr>
            <p:ph type="sldNum" sz="quarter" idx="10"/>
          </p:nvPr>
        </p:nvSpPr>
        <p:spPr/>
        <p:txBody>
          <a:bodyPr/>
          <a:lstStyle/>
          <a:p>
            <a:fld id="{D6D06398-3DE0-4C01-966F-C13195D41CB9}" type="slidenum">
              <a:rPr lang="en-US" smtClean="0"/>
              <a:t>41</a:t>
            </a:fld>
            <a:endParaRPr lang="en-US"/>
          </a:p>
        </p:txBody>
      </p:sp>
    </p:spTree>
    <p:extLst>
      <p:ext uri="{BB962C8B-B14F-4D97-AF65-F5344CB8AC3E}">
        <p14:creationId xmlns:p14="http://schemas.microsoft.com/office/powerpoint/2010/main" val="3630296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a:prstGeom prst="rect">
            <a:avLst/>
          </a:prstGeo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AC4B6E6-04C1-42EB-85D1-421E54761A79}" type="datetime1">
              <a:rPr lang="en-US" smtClean="0"/>
              <a:t>1/24/2023</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6620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335C-00EA-47D1-8BF7-74F7F505DA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800BB3-5007-4197-BB25-870566C1284C}"/>
              </a:ext>
            </a:extLst>
          </p:cNvPr>
          <p:cNvSpPr>
            <a:spLocks noGrp="1"/>
          </p:cNvSpPr>
          <p:nvPr>
            <p:ph type="dt" sz="half" idx="10"/>
          </p:nvPr>
        </p:nvSpPr>
        <p:spPr/>
        <p:txBody>
          <a:bodyPr/>
          <a:lstStyle/>
          <a:p>
            <a:fld id="{66216C62-E19A-4F9A-BC80-F88598EF50E6}" type="datetime1">
              <a:rPr lang="en-US" smtClean="0"/>
              <a:t>1/24/2023</a:t>
            </a:fld>
            <a:endParaRPr lang="en-US"/>
          </a:p>
        </p:txBody>
      </p:sp>
      <p:sp>
        <p:nvSpPr>
          <p:cNvPr id="4" name="Slide Number Placeholder 3">
            <a:extLst>
              <a:ext uri="{FF2B5EF4-FFF2-40B4-BE49-F238E27FC236}">
                <a16:creationId xmlns:a16="http://schemas.microsoft.com/office/drawing/2014/main" id="{73ED4C7F-402F-4556-B58D-21108674B0C9}"/>
              </a:ext>
            </a:extLst>
          </p:cNvPr>
          <p:cNvSpPr>
            <a:spLocks noGrp="1"/>
          </p:cNvSpPr>
          <p:nvPr>
            <p:ph type="sldNum" sz="quarter" idx="11"/>
          </p:nvPr>
        </p:nvSpPr>
        <p:spPr/>
        <p:txBody>
          <a:bodyPr/>
          <a:lstStyle/>
          <a:p>
            <a:fld id="{4FAB73BC-B049-4115-A692-8D63A059BFB8}" type="slidenum">
              <a:rPr lang="en-US" smtClean="0"/>
              <a:pPr/>
              <a:t>‹#›</a:t>
            </a:fld>
            <a:endParaRPr lang="en-US"/>
          </a:p>
        </p:txBody>
      </p:sp>
      <p:sp>
        <p:nvSpPr>
          <p:cNvPr id="5" name="Footer Placeholder 4">
            <a:extLst>
              <a:ext uri="{FF2B5EF4-FFF2-40B4-BE49-F238E27FC236}">
                <a16:creationId xmlns:a16="http://schemas.microsoft.com/office/drawing/2014/main" id="{60A22426-577E-469F-A493-DA9F3E93190B}"/>
              </a:ext>
            </a:extLst>
          </p:cNvPr>
          <p:cNvSpPr>
            <a:spLocks noGrp="1"/>
          </p:cNvSpPr>
          <p:nvPr>
            <p:ph type="ftr" sz="quarter" idx="12"/>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6531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aragraphs">
  <p:cSld name="Paragraphs">
    <p:spTree>
      <p:nvGrpSpPr>
        <p:cNvPr id="1" name="Shape 29"/>
        <p:cNvGrpSpPr/>
        <p:nvPr/>
      </p:nvGrpSpPr>
      <p:grpSpPr>
        <a:xfrm>
          <a:off x="0" y="0"/>
          <a:ext cx="0" cy="0"/>
          <a:chOff x="0" y="0"/>
          <a:chExt cx="0" cy="0"/>
        </a:xfrm>
      </p:grpSpPr>
      <p:sp>
        <p:nvSpPr>
          <p:cNvPr id="30" name="Google Shape;30;p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 name="Google Shape;31;p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919CD79-F568-4D9D-A606-4C88C1FC0986}" type="datetime1">
              <a:rPr lang="en-US" smtClean="0"/>
              <a:t>1/24/2023</a:t>
            </a:fld>
            <a:endParaRPr lang="en-US"/>
          </a:p>
        </p:txBody>
      </p:sp>
      <p:sp>
        <p:nvSpPr>
          <p:cNvPr id="32" name="Google Shape;32;p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3" name="Google Shape;33;p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 name="Google Shape;34;p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 name="Google Shape;35;p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83083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ransition 1" type="secHead">
  <p:cSld name="Transition 1">
    <p:spTree>
      <p:nvGrpSpPr>
        <p:cNvPr id="1" name="Shape 36"/>
        <p:cNvGrpSpPr/>
        <p:nvPr/>
      </p:nvGrpSpPr>
      <p:grpSpPr>
        <a:xfrm>
          <a:off x="0" y="0"/>
          <a:ext cx="0" cy="0"/>
          <a:chOff x="0" y="0"/>
          <a:chExt cx="0" cy="0"/>
        </a:xfrm>
      </p:grpSpPr>
      <p:sp>
        <p:nvSpPr>
          <p:cNvPr id="37" name="Google Shape;37;p4"/>
          <p:cNvSpPr/>
          <p:nvPr/>
        </p:nvSpPr>
        <p:spPr>
          <a:xfrm>
            <a:off x="304800" y="304800"/>
            <a:ext cx="11582400" cy="6248400"/>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3737DD"/>
              </a:solidFill>
              <a:latin typeface="Calibri"/>
              <a:ea typeface="Calibri"/>
              <a:cs typeface="Calibri"/>
              <a:sym typeface="Calibri"/>
            </a:endParaRPr>
          </a:p>
        </p:txBody>
      </p:sp>
      <p:cxnSp>
        <p:nvCxnSpPr>
          <p:cNvPr id="38" name="Google Shape;38;p4"/>
          <p:cNvCxnSpPr/>
          <p:nvPr/>
        </p:nvCxnSpPr>
        <p:spPr>
          <a:xfrm>
            <a:off x="5797019" y="3429000"/>
            <a:ext cx="597962" cy="0"/>
          </a:xfrm>
          <a:prstGeom prst="straightConnector1">
            <a:avLst/>
          </a:prstGeom>
          <a:noFill/>
          <a:ln w="76200" cap="flat" cmpd="sng">
            <a:solidFill>
              <a:srgbClr val="EC5153"/>
            </a:solidFill>
            <a:prstDash val="solid"/>
            <a:miter lim="800000"/>
            <a:headEnd type="none" w="sm" len="sm"/>
            <a:tailEnd type="none" w="sm" len="sm"/>
          </a:ln>
        </p:spPr>
      </p:cxnSp>
      <p:sp>
        <p:nvSpPr>
          <p:cNvPr id="39" name="Google Shape;39;p4"/>
          <p:cNvSpPr/>
          <p:nvPr/>
        </p:nvSpPr>
        <p:spPr>
          <a:xfrm>
            <a:off x="5639445" y="5895975"/>
            <a:ext cx="913111" cy="413727"/>
          </a:xfrm>
          <a:prstGeom prst="rect">
            <a:avLst/>
          </a:prstGeom>
          <a:solidFill>
            <a:srgbClr val="EC515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b="0" i="0" u="none" strike="noStrike" cap="none">
              <a:solidFill>
                <a:srgbClr val="FFFFFF"/>
              </a:solidFill>
              <a:latin typeface="Calibri"/>
              <a:ea typeface="Calibri"/>
              <a:cs typeface="Calibri"/>
              <a:sym typeface="Calibri"/>
            </a:endParaRPr>
          </a:p>
        </p:txBody>
      </p:sp>
      <p:pic>
        <p:nvPicPr>
          <p:cNvPr id="40" name="Google Shape;40;p4"/>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41" name="Google Shape;41;p4"/>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 name="Google Shape;42;p4"/>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43" name="Google Shape;43;p4"/>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
        <p:nvSpPr>
          <p:cNvPr id="44" name="Google Shape;44;p4"/>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1551399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exts and Image on the Right 2">
  <p:cSld name="Texts and Image on the Right 2">
    <p:spTree>
      <p:nvGrpSpPr>
        <p:cNvPr id="1" name="Shape 50"/>
        <p:cNvGrpSpPr/>
        <p:nvPr/>
      </p:nvGrpSpPr>
      <p:grpSpPr>
        <a:xfrm>
          <a:off x="0" y="0"/>
          <a:ext cx="0" cy="0"/>
          <a:chOff x="0" y="0"/>
          <a:chExt cx="0" cy="0"/>
        </a:xfrm>
      </p:grpSpPr>
      <p:sp>
        <p:nvSpPr>
          <p:cNvPr id="51" name="Google Shape;51;p6"/>
          <p:cNvSpPr txBox="1">
            <a:spLocks noGrp="1"/>
          </p:cNvSpPr>
          <p:nvPr>
            <p:ph type="title"/>
          </p:nvPr>
        </p:nvSpPr>
        <p:spPr>
          <a:xfrm>
            <a:off x="304800" y="172857"/>
            <a:ext cx="54833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2" name="Google Shape;52;p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29A0891-FDC3-4184-A5A4-D49E524A889E}" type="datetime1">
              <a:rPr lang="en-US" smtClean="0"/>
              <a:t>1/24/2023</a:t>
            </a:fld>
            <a:endParaRPr lang="en-US"/>
          </a:p>
        </p:txBody>
      </p:sp>
      <p:sp>
        <p:nvSpPr>
          <p:cNvPr id="53" name="Google Shape;53;p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54" name="Google Shape;54;p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55" name="Google Shape;55;p6"/>
          <p:cNvSpPr txBox="1">
            <a:spLocks noGrp="1"/>
          </p:cNvSpPr>
          <p:nvPr>
            <p:ph type="body" idx="1"/>
          </p:nvPr>
        </p:nvSpPr>
        <p:spPr>
          <a:xfrm>
            <a:off x="304800" y="1031273"/>
            <a:ext cx="548335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6" name="Google Shape;56;p6"/>
          <p:cNvSpPr txBox="1">
            <a:spLocks noGrp="1"/>
          </p:cNvSpPr>
          <p:nvPr>
            <p:ph type="body" idx="2"/>
          </p:nvPr>
        </p:nvSpPr>
        <p:spPr>
          <a:xfrm>
            <a:off x="304800" y="2087878"/>
            <a:ext cx="5483352"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7" name="Google Shape;57;p6"/>
          <p:cNvSpPr>
            <a:spLocks noGrp="1"/>
          </p:cNvSpPr>
          <p:nvPr>
            <p:ph type="pic" idx="3"/>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657184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8"/>
        <p:cNvGrpSpPr/>
        <p:nvPr/>
      </p:nvGrpSpPr>
      <p:grpSpPr>
        <a:xfrm>
          <a:off x="0" y="0"/>
          <a:ext cx="0" cy="0"/>
          <a:chOff x="0" y="0"/>
          <a:chExt cx="0" cy="0"/>
        </a:xfrm>
      </p:grpSpPr>
      <p:sp>
        <p:nvSpPr>
          <p:cNvPr id="59" name="Google Shape;59;p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0" name="Google Shape;60;p7"/>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61" name="Google Shape;61;p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3141B4B-D0D6-461D-BE9A-964D1A3C3CD1}" type="datetime1">
              <a:rPr lang="en-US" smtClean="0"/>
              <a:t>1/24/2023</a:t>
            </a:fld>
            <a:endParaRPr lang="en-US"/>
          </a:p>
        </p:txBody>
      </p:sp>
      <p:sp>
        <p:nvSpPr>
          <p:cNvPr id="62" name="Google Shape;62;p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63" name="Google Shape;63;p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64" name="Google Shape;64;p7"/>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663683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ransition 4">
  <p:cSld name="Transition 4">
    <p:spTree>
      <p:nvGrpSpPr>
        <p:cNvPr id="1" name="Shape 91"/>
        <p:cNvGrpSpPr/>
        <p:nvPr/>
      </p:nvGrpSpPr>
      <p:grpSpPr>
        <a:xfrm>
          <a:off x="0" y="0"/>
          <a:ext cx="0" cy="0"/>
          <a:chOff x="0" y="0"/>
          <a:chExt cx="0" cy="0"/>
        </a:xfrm>
      </p:grpSpPr>
      <p:sp>
        <p:nvSpPr>
          <p:cNvPr id="92" name="Google Shape;92;p11"/>
          <p:cNvSpPr/>
          <p:nvPr/>
        </p:nvSpPr>
        <p:spPr>
          <a:xfrm>
            <a:off x="304800" y="304800"/>
            <a:ext cx="11582400" cy="6248400"/>
          </a:xfrm>
          <a:prstGeom prst="rect">
            <a:avLst/>
          </a:prstGeom>
          <a:solidFill>
            <a:srgbClr val="FFC7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737DD"/>
              </a:solidFill>
              <a:latin typeface="Calibri"/>
              <a:ea typeface="Calibri"/>
              <a:cs typeface="Calibri"/>
              <a:sym typeface="Calibri"/>
            </a:endParaRPr>
          </a:p>
        </p:txBody>
      </p:sp>
      <p:cxnSp>
        <p:nvCxnSpPr>
          <p:cNvPr id="93" name="Google Shape;93;p11"/>
          <p:cNvCxnSpPr/>
          <p:nvPr/>
        </p:nvCxnSpPr>
        <p:spPr>
          <a:xfrm>
            <a:off x="5797019" y="3429000"/>
            <a:ext cx="597962" cy="0"/>
          </a:xfrm>
          <a:prstGeom prst="straightConnector1">
            <a:avLst/>
          </a:prstGeom>
          <a:noFill/>
          <a:ln w="76200" cap="flat" cmpd="sng">
            <a:solidFill>
              <a:schemeClr val="accent5"/>
            </a:solidFill>
            <a:prstDash val="solid"/>
            <a:miter lim="800000"/>
            <a:headEnd type="none" w="sm" len="sm"/>
            <a:tailEnd type="none" w="sm" len="sm"/>
          </a:ln>
        </p:spPr>
      </p:cxnSp>
      <p:sp>
        <p:nvSpPr>
          <p:cNvPr id="94" name="Google Shape;94;p11"/>
          <p:cNvSpPr/>
          <p:nvPr/>
        </p:nvSpPr>
        <p:spPr>
          <a:xfrm>
            <a:off x="5639445" y="5895975"/>
            <a:ext cx="913111" cy="413727"/>
          </a:xfrm>
          <a:prstGeom prst="rect">
            <a:avLst/>
          </a:pr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a:solidFill>
                <a:srgbClr val="FFFFFF"/>
              </a:solidFill>
              <a:latin typeface="Calibri"/>
              <a:ea typeface="Calibri"/>
              <a:cs typeface="Calibri"/>
              <a:sym typeface="Calibri"/>
            </a:endParaRPr>
          </a:p>
        </p:txBody>
      </p:sp>
      <p:pic>
        <p:nvPicPr>
          <p:cNvPr id="95" name="Google Shape;95;p11"/>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96" name="Google Shape;96;p11"/>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97" name="Google Shape;97;p11"/>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98" name="Google Shape;98;p11"/>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99" name="Google Shape;99;p11"/>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417587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lumns Paragraphs">
  <p:cSld name="Two Columns Paragraphs">
    <p:spTree>
      <p:nvGrpSpPr>
        <p:cNvPr id="1" name="Shape 100"/>
        <p:cNvGrpSpPr/>
        <p:nvPr/>
      </p:nvGrpSpPr>
      <p:grpSpPr>
        <a:xfrm>
          <a:off x="0" y="0"/>
          <a:ext cx="0" cy="0"/>
          <a:chOff x="0" y="0"/>
          <a:chExt cx="0" cy="0"/>
        </a:xfrm>
      </p:grpSpPr>
      <p:sp>
        <p:nvSpPr>
          <p:cNvPr id="101" name="Google Shape;101;p1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2" name="Google Shape;102;p1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78283C7-235B-49CC-AA55-9D95A6A24F4D}" type="datetime1">
              <a:rPr lang="en-US" smtClean="0"/>
              <a:t>1/24/2023</a:t>
            </a:fld>
            <a:endParaRPr lang="en-US"/>
          </a:p>
        </p:txBody>
      </p:sp>
      <p:sp>
        <p:nvSpPr>
          <p:cNvPr id="103" name="Google Shape;103;p1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04" name="Google Shape;104;p1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05" name="Google Shape;105;p1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06" name="Google Shape;106;p12"/>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723407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hree Columns Paragraphs">
  <p:cSld name="Three Columns Paragraphs">
    <p:spTree>
      <p:nvGrpSpPr>
        <p:cNvPr id="1" name="Shape 107"/>
        <p:cNvGrpSpPr/>
        <p:nvPr/>
      </p:nvGrpSpPr>
      <p:grpSpPr>
        <a:xfrm>
          <a:off x="0" y="0"/>
          <a:ext cx="0" cy="0"/>
          <a:chOff x="0" y="0"/>
          <a:chExt cx="0" cy="0"/>
        </a:xfrm>
      </p:grpSpPr>
      <p:sp>
        <p:nvSpPr>
          <p:cNvPr id="108" name="Google Shape;108;p1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9" name="Google Shape;109;p1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61BC9EB-A856-4D93-B8B0-1821E6336EAD}" type="datetime1">
              <a:rPr lang="en-US" smtClean="0"/>
              <a:t>1/24/2023</a:t>
            </a:fld>
            <a:endParaRPr lang="en-US"/>
          </a:p>
        </p:txBody>
      </p:sp>
      <p:sp>
        <p:nvSpPr>
          <p:cNvPr id="110" name="Google Shape;110;p1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11" name="Google Shape;111;p1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2" name="Google Shape;112;p1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13" name="Google Shape;113;p1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48871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ullet Points">
  <p:cSld name="Bullet Points">
    <p:spTree>
      <p:nvGrpSpPr>
        <p:cNvPr id="1" name="Shape 114"/>
        <p:cNvGrpSpPr/>
        <p:nvPr/>
      </p:nvGrpSpPr>
      <p:grpSpPr>
        <a:xfrm>
          <a:off x="0" y="0"/>
          <a:ext cx="0" cy="0"/>
          <a:chOff x="0" y="0"/>
          <a:chExt cx="0" cy="0"/>
        </a:xfrm>
      </p:grpSpPr>
      <p:sp>
        <p:nvSpPr>
          <p:cNvPr id="115" name="Google Shape;115;p1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16" name="Google Shape;116;p1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1C4ECE3-19C5-4EA5-B830-C71EFE71A624}" type="datetime1">
              <a:rPr lang="en-US" smtClean="0"/>
              <a:t>1/24/2023</a:t>
            </a:fld>
            <a:endParaRPr lang="en-US"/>
          </a:p>
        </p:txBody>
      </p:sp>
      <p:sp>
        <p:nvSpPr>
          <p:cNvPr id="117" name="Google Shape;117;p1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18" name="Google Shape;118;p1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9" name="Google Shape;119;p1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0" name="Google Shape;120;p14"/>
          <p:cNvSpPr txBox="1">
            <a:spLocks noGrp="1"/>
          </p:cNvSpPr>
          <p:nvPr>
            <p:ph type="body" idx="2"/>
          </p:nvPr>
        </p:nvSpPr>
        <p:spPr>
          <a:xfrm>
            <a:off x="304800" y="2085975"/>
            <a:ext cx="1158240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364198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lumns Bullet Points">
  <p:cSld name="Two Columns Bullet Points">
    <p:spTree>
      <p:nvGrpSpPr>
        <p:cNvPr id="1" name="Shape 121"/>
        <p:cNvGrpSpPr/>
        <p:nvPr/>
      </p:nvGrpSpPr>
      <p:grpSpPr>
        <a:xfrm>
          <a:off x="0" y="0"/>
          <a:ext cx="0" cy="0"/>
          <a:chOff x="0" y="0"/>
          <a:chExt cx="0" cy="0"/>
        </a:xfrm>
      </p:grpSpPr>
      <p:sp>
        <p:nvSpPr>
          <p:cNvPr id="122" name="Google Shape;122;p1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23" name="Google Shape;123;p1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A9C24FB3-3E4A-40A2-91D9-C18D23813839}" type="datetime1">
              <a:rPr lang="en-US" smtClean="0"/>
              <a:t>1/24/2023</a:t>
            </a:fld>
            <a:endParaRPr lang="en-US"/>
          </a:p>
        </p:txBody>
      </p:sp>
      <p:sp>
        <p:nvSpPr>
          <p:cNvPr id="124" name="Google Shape;124;p1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25" name="Google Shape;125;p1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26" name="Google Shape;126;p1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7" name="Google Shape;127;p15"/>
          <p:cNvSpPr txBox="1">
            <a:spLocks noGrp="1"/>
          </p:cNvSpPr>
          <p:nvPr>
            <p:ph type="body" idx="2"/>
          </p:nvPr>
        </p:nvSpPr>
        <p:spPr>
          <a:xfrm>
            <a:off x="304800" y="2085975"/>
            <a:ext cx="554355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8" name="Google Shape;128;p15"/>
          <p:cNvSpPr txBox="1">
            <a:spLocks noGrp="1"/>
          </p:cNvSpPr>
          <p:nvPr>
            <p:ph type="body" idx="3"/>
          </p:nvPr>
        </p:nvSpPr>
        <p:spPr>
          <a:xfrm>
            <a:off x="6340602" y="2085975"/>
            <a:ext cx="5546598"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7041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69268" y="864108"/>
            <a:ext cx="7315200" cy="51206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FC5A61-8C06-497A-AF19-A4D128F12C51}" type="datetime1">
              <a:rPr lang="en-US" smtClean="0"/>
              <a:t>1/24/2023</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29975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exts and Image on the Right 3">
  <p:cSld name="Texts and Image on the Right 3">
    <p:spTree>
      <p:nvGrpSpPr>
        <p:cNvPr id="1" name="Shape 137"/>
        <p:cNvGrpSpPr/>
        <p:nvPr/>
      </p:nvGrpSpPr>
      <p:grpSpPr>
        <a:xfrm>
          <a:off x="0" y="0"/>
          <a:ext cx="0" cy="0"/>
          <a:chOff x="0" y="0"/>
          <a:chExt cx="0" cy="0"/>
        </a:xfrm>
      </p:grpSpPr>
      <p:sp>
        <p:nvSpPr>
          <p:cNvPr id="138" name="Google Shape;138;p17"/>
          <p:cNvSpPr/>
          <p:nvPr/>
        </p:nvSpPr>
        <p:spPr>
          <a:xfrm>
            <a:off x="304800" y="304800"/>
            <a:ext cx="5791200" cy="548639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139" name="Google Shape;139;p1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B9D2466-A788-4B13-89EC-A7875E5038DB}" type="datetime1">
              <a:rPr lang="en-US" smtClean="0"/>
              <a:t>1/24/2023</a:t>
            </a:fld>
            <a:endParaRPr lang="en-US"/>
          </a:p>
        </p:txBody>
      </p:sp>
      <p:sp>
        <p:nvSpPr>
          <p:cNvPr id="140" name="Google Shape;140;p1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41" name="Google Shape;141;p1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2" name="Google Shape;142;p17"/>
          <p:cNvSpPr txBox="1">
            <a:spLocks noGrp="1"/>
          </p:cNvSpPr>
          <p:nvPr>
            <p:ph type="body" idx="1"/>
          </p:nvPr>
        </p:nvSpPr>
        <p:spPr>
          <a:xfrm>
            <a:off x="782574" y="724109"/>
            <a:ext cx="4736236" cy="123395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43" name="Google Shape;143;p17"/>
          <p:cNvSpPr>
            <a:spLocks noGrp="1"/>
          </p:cNvSpPr>
          <p:nvPr>
            <p:ph type="pic" idx="2"/>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3514541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exts and Image on the Left 1">
  <p:cSld name="Texts and Image on the Left 1">
    <p:spTree>
      <p:nvGrpSpPr>
        <p:cNvPr id="1" name="Shape 144"/>
        <p:cNvGrpSpPr/>
        <p:nvPr/>
      </p:nvGrpSpPr>
      <p:grpSpPr>
        <a:xfrm>
          <a:off x="0" y="0"/>
          <a:ext cx="0" cy="0"/>
          <a:chOff x="0" y="0"/>
          <a:chExt cx="0" cy="0"/>
        </a:xfrm>
      </p:grpSpPr>
      <p:sp>
        <p:nvSpPr>
          <p:cNvPr id="145" name="Google Shape;145;p1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46" name="Google Shape;146;p1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E682C7D-E18A-46DB-89C1-C422B244E25D}" type="datetime1">
              <a:rPr lang="en-US" smtClean="0"/>
              <a:t>1/24/2023</a:t>
            </a:fld>
            <a:endParaRPr lang="en-US"/>
          </a:p>
        </p:txBody>
      </p:sp>
      <p:sp>
        <p:nvSpPr>
          <p:cNvPr id="147" name="Google Shape;147;p1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48" name="Google Shape;148;p1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9" name="Google Shape;149;p1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0" name="Google Shape;150;p18"/>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1" name="Google Shape;151;p18"/>
          <p:cNvSpPr>
            <a:spLocks noGrp="1"/>
          </p:cNvSpPr>
          <p:nvPr>
            <p:ph type="pic" idx="3"/>
          </p:nvPr>
        </p:nvSpPr>
        <p:spPr>
          <a:xfrm>
            <a:off x="304800" y="2085974"/>
            <a:ext cx="5791200" cy="370331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1515384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exts and Image on the Left 2">
  <p:cSld name="Texts and Image on the Left 2">
    <p:spTree>
      <p:nvGrpSpPr>
        <p:cNvPr id="1" name="Shape 152"/>
        <p:cNvGrpSpPr/>
        <p:nvPr/>
      </p:nvGrpSpPr>
      <p:grpSpPr>
        <a:xfrm>
          <a:off x="0" y="0"/>
          <a:ext cx="0" cy="0"/>
          <a:chOff x="0" y="0"/>
          <a:chExt cx="0" cy="0"/>
        </a:xfrm>
      </p:grpSpPr>
      <p:cxnSp>
        <p:nvCxnSpPr>
          <p:cNvPr id="153" name="Google Shape;153;p19"/>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54" name="Google Shape;154;p19"/>
          <p:cNvGrpSpPr/>
          <p:nvPr/>
        </p:nvGrpSpPr>
        <p:grpSpPr>
          <a:xfrm>
            <a:off x="304801" y="6126480"/>
            <a:ext cx="11582400" cy="426715"/>
            <a:chOff x="304801" y="6126480"/>
            <a:chExt cx="11582400" cy="426715"/>
          </a:xfrm>
        </p:grpSpPr>
        <p:sp>
          <p:nvSpPr>
            <p:cNvPr id="155" name="Google Shape;155;p1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56" name="Google Shape;156;p1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57" name="Google Shape;157;p1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58" name="Google Shape;158;p1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59" name="Google Shape;159;p19"/>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60" name="Google Shape;160;p1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F6B36D6-4245-43DA-B95E-604E7827A7F2}" type="datetime1">
              <a:rPr lang="en-US" smtClean="0"/>
              <a:t>1/24/2023</a:t>
            </a:fld>
            <a:endParaRPr lang="en-US"/>
          </a:p>
        </p:txBody>
      </p:sp>
      <p:sp>
        <p:nvSpPr>
          <p:cNvPr id="161" name="Google Shape;161;p1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62" name="Google Shape;162;p1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63" name="Google Shape;163;p19"/>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4" name="Google Shape;164;p19"/>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5" name="Google Shape;165;p19"/>
          <p:cNvSpPr>
            <a:spLocks noGrp="1"/>
          </p:cNvSpPr>
          <p:nvPr>
            <p:ph type="pic" idx="3"/>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598995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exts and Image on the Left 3">
  <p:cSld name="Texts and Image on the Left 3">
    <p:spTree>
      <p:nvGrpSpPr>
        <p:cNvPr id="1" name="Shape 166"/>
        <p:cNvGrpSpPr/>
        <p:nvPr/>
      </p:nvGrpSpPr>
      <p:grpSpPr>
        <a:xfrm>
          <a:off x="0" y="0"/>
          <a:ext cx="0" cy="0"/>
          <a:chOff x="0" y="0"/>
          <a:chExt cx="0" cy="0"/>
        </a:xfrm>
      </p:grpSpPr>
      <p:cxnSp>
        <p:nvCxnSpPr>
          <p:cNvPr id="167" name="Google Shape;167;p20"/>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68" name="Google Shape;168;p20"/>
          <p:cNvGrpSpPr/>
          <p:nvPr/>
        </p:nvGrpSpPr>
        <p:grpSpPr>
          <a:xfrm>
            <a:off x="304801" y="6126480"/>
            <a:ext cx="11582400" cy="426715"/>
            <a:chOff x="304801" y="6126480"/>
            <a:chExt cx="11582400" cy="426715"/>
          </a:xfrm>
        </p:grpSpPr>
        <p:sp>
          <p:nvSpPr>
            <p:cNvPr id="169" name="Google Shape;169;p2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70" name="Google Shape;170;p2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71" name="Google Shape;171;p2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2" name="Google Shape;172;p2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73" name="Google Shape;173;p20"/>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4" name="Google Shape;174;p2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037A652-78C9-414A-BA77-86FBFC479E57}" type="datetime1">
              <a:rPr lang="en-US" smtClean="0"/>
              <a:t>1/24/2023</a:t>
            </a:fld>
            <a:endParaRPr lang="en-US"/>
          </a:p>
        </p:txBody>
      </p:sp>
      <p:sp>
        <p:nvSpPr>
          <p:cNvPr id="175" name="Google Shape;175;p2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76" name="Google Shape;176;p2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77" name="Google Shape;177;p20"/>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78" name="Google Shape;178;p20"/>
          <p:cNvSpPr>
            <a:spLocks noGrp="1"/>
          </p:cNvSpPr>
          <p:nvPr>
            <p:ph type="pic" idx="2"/>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41730015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ntent Placeholder – Full Slide">
  <p:cSld name="Content Placeholder – Full Slide">
    <p:spTree>
      <p:nvGrpSpPr>
        <p:cNvPr id="1" name="Shape 192"/>
        <p:cNvGrpSpPr/>
        <p:nvPr/>
      </p:nvGrpSpPr>
      <p:grpSpPr>
        <a:xfrm>
          <a:off x="0" y="0"/>
          <a:ext cx="0" cy="0"/>
          <a:chOff x="0" y="0"/>
          <a:chExt cx="0" cy="0"/>
        </a:xfrm>
      </p:grpSpPr>
      <p:sp>
        <p:nvSpPr>
          <p:cNvPr id="193" name="Google Shape;193;p22"/>
          <p:cNvSpPr txBox="1">
            <a:spLocks noGrp="1"/>
          </p:cNvSpPr>
          <p:nvPr>
            <p:ph type="body" idx="1"/>
          </p:nvPr>
        </p:nvSpPr>
        <p:spPr>
          <a:xfrm>
            <a:off x="304800" y="2085975"/>
            <a:ext cx="11582400"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94" name="Google Shape;194;p2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95" name="Google Shape;195;p2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629DF02-0212-484D-B927-A2960CE63EF0}" type="datetime1">
              <a:rPr lang="en-US" smtClean="0"/>
              <a:t>1/24/2023</a:t>
            </a:fld>
            <a:endParaRPr lang="en-US"/>
          </a:p>
        </p:txBody>
      </p:sp>
      <p:sp>
        <p:nvSpPr>
          <p:cNvPr id="196" name="Google Shape;196;p2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97" name="Google Shape;197;p2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98" name="Google Shape;198;p2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marR="0" lvl="0" indent="-228600" algn="l">
              <a:lnSpc>
                <a:spcPct val="123000"/>
              </a:lnSpc>
              <a:spcBef>
                <a:spcPts val="600"/>
              </a:spcBef>
              <a:spcAft>
                <a:spcPts val="0"/>
              </a:spcAft>
              <a:buClr>
                <a:schemeClr val="accent1"/>
              </a:buClr>
              <a:buSzPts val="2100"/>
              <a:buFont typeface="Arial"/>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5115227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ntent Placeholder – Right Commentary Box">
  <p:cSld name="Content Placeholder – Right Commentary Box">
    <p:spTree>
      <p:nvGrpSpPr>
        <p:cNvPr id="1" name="Shape 199"/>
        <p:cNvGrpSpPr/>
        <p:nvPr/>
      </p:nvGrpSpPr>
      <p:grpSpPr>
        <a:xfrm>
          <a:off x="0" y="0"/>
          <a:ext cx="0" cy="0"/>
          <a:chOff x="0" y="0"/>
          <a:chExt cx="0" cy="0"/>
        </a:xfrm>
      </p:grpSpPr>
      <p:sp>
        <p:nvSpPr>
          <p:cNvPr id="200" name="Google Shape;200;p23"/>
          <p:cNvSpPr txBox="1">
            <a:spLocks noGrp="1"/>
          </p:cNvSpPr>
          <p:nvPr>
            <p:ph type="body" idx="1"/>
          </p:nvPr>
        </p:nvSpPr>
        <p:spPr>
          <a:xfrm>
            <a:off x="304801" y="2085975"/>
            <a:ext cx="6335696"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1" name="Google Shape;201;p2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02" name="Google Shape;202;p2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8663153-665B-4CA4-93B5-DA10E9474B4C}" type="datetime1">
              <a:rPr lang="en-US" smtClean="0"/>
              <a:t>1/24/2023</a:t>
            </a:fld>
            <a:endParaRPr lang="en-US"/>
          </a:p>
        </p:txBody>
      </p:sp>
      <p:sp>
        <p:nvSpPr>
          <p:cNvPr id="203" name="Google Shape;203;p2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04" name="Google Shape;204;p2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05" name="Google Shape;205;p23"/>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6" name="Google Shape;206;p23"/>
          <p:cNvSpPr txBox="1">
            <a:spLocks noGrp="1"/>
          </p:cNvSpPr>
          <p:nvPr>
            <p:ph type="body" idx="3"/>
          </p:nvPr>
        </p:nvSpPr>
        <p:spPr>
          <a:xfrm>
            <a:off x="7149483" y="2261138"/>
            <a:ext cx="4533532" cy="3352992"/>
          </a:xfrm>
          <a:prstGeom prst="rect">
            <a:avLst/>
          </a:prstGeom>
          <a:noFill/>
          <a:ln>
            <a:noFill/>
          </a:ln>
        </p:spPr>
        <p:txBody>
          <a:bodyPr spcFirstLastPara="1" wrap="square" lIns="91425" tIns="45700" rIns="91425" bIns="45700" anchor="t" anchorCtr="0">
            <a:noAutofit/>
          </a:bodyPr>
          <a:lstStyle>
            <a:lvl1pPr marL="457200" lvl="0" indent="-330200" algn="l">
              <a:lnSpc>
                <a:spcPct val="123000"/>
              </a:lnSpc>
              <a:spcBef>
                <a:spcPts val="600"/>
              </a:spcBef>
              <a:spcAft>
                <a:spcPts val="0"/>
              </a:spcAft>
              <a:buSzPts val="1600"/>
              <a:buChar char="•"/>
              <a:defRPr>
                <a:solidFill>
                  <a:schemeClr val="lt1"/>
                </a:solidFill>
              </a:defRPr>
            </a:lvl1pPr>
            <a:lvl2pPr marL="914400" lvl="1" indent="-330200" algn="l">
              <a:lnSpc>
                <a:spcPct val="123000"/>
              </a:lnSpc>
              <a:spcBef>
                <a:spcPts val="600"/>
              </a:spcBef>
              <a:spcAft>
                <a:spcPts val="0"/>
              </a:spcAft>
              <a:buSzPts val="1600"/>
              <a:buChar char="•"/>
              <a:defRPr>
                <a:solidFill>
                  <a:schemeClr val="lt1"/>
                </a:solidFill>
              </a:defRPr>
            </a:lvl2pPr>
            <a:lvl3pPr marL="1371600" lvl="2" indent="-330200" algn="l">
              <a:lnSpc>
                <a:spcPct val="123000"/>
              </a:lnSpc>
              <a:spcBef>
                <a:spcPts val="600"/>
              </a:spcBef>
              <a:spcAft>
                <a:spcPts val="0"/>
              </a:spcAft>
              <a:buSzPts val="1600"/>
              <a:buChar char="•"/>
              <a:defRPr>
                <a:solidFill>
                  <a:schemeClr val="lt1"/>
                </a:solidFill>
              </a:defRPr>
            </a:lvl3pPr>
            <a:lvl4pPr marL="1828800" lvl="3" indent="-330200" algn="l">
              <a:lnSpc>
                <a:spcPct val="123000"/>
              </a:lnSpc>
              <a:spcBef>
                <a:spcPts val="600"/>
              </a:spcBef>
              <a:spcAft>
                <a:spcPts val="0"/>
              </a:spcAft>
              <a:buSzPts val="1600"/>
              <a:buChar char="•"/>
              <a:defRPr>
                <a:solidFill>
                  <a:schemeClr val="lt1"/>
                </a:solidFill>
              </a:defRPr>
            </a:lvl4pPr>
            <a:lvl5pPr marL="2286000" lvl="4" indent="-330200" algn="l">
              <a:lnSpc>
                <a:spcPct val="123000"/>
              </a:lnSpc>
              <a:spcBef>
                <a:spcPts val="600"/>
              </a:spcBef>
              <a:spcAft>
                <a:spcPts val="0"/>
              </a:spcAft>
              <a:buSzPts val="16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319152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ntent Placeholder – Left Commentary Box">
  <p:cSld name="Content Placeholder – Left Commentary Box">
    <p:spTree>
      <p:nvGrpSpPr>
        <p:cNvPr id="1" name="Shape 207"/>
        <p:cNvGrpSpPr/>
        <p:nvPr/>
      </p:nvGrpSpPr>
      <p:grpSpPr>
        <a:xfrm>
          <a:off x="0" y="0"/>
          <a:ext cx="0" cy="0"/>
          <a:chOff x="0" y="0"/>
          <a:chExt cx="0" cy="0"/>
        </a:xfrm>
      </p:grpSpPr>
      <p:sp>
        <p:nvSpPr>
          <p:cNvPr id="208" name="Google Shape;208;p24"/>
          <p:cNvSpPr txBox="1">
            <a:spLocks noGrp="1"/>
          </p:cNvSpPr>
          <p:nvPr>
            <p:ph type="body" idx="1"/>
          </p:nvPr>
        </p:nvSpPr>
        <p:spPr>
          <a:xfrm>
            <a:off x="5551504" y="2085975"/>
            <a:ext cx="6335696"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9" name="Google Shape;209;p2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0" name="Google Shape;210;p2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73E1A0C5-878B-46F8-A46D-0BD0F94540B7}" type="datetime1">
              <a:rPr lang="en-US" smtClean="0"/>
              <a:t>1/24/2023</a:t>
            </a:fld>
            <a:endParaRPr lang="en-US"/>
          </a:p>
        </p:txBody>
      </p:sp>
      <p:sp>
        <p:nvSpPr>
          <p:cNvPr id="211" name="Google Shape;211;p2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12" name="Google Shape;212;p2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13" name="Google Shape;213;p24"/>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4" name="Google Shape;214;p24"/>
          <p:cNvSpPr txBox="1">
            <a:spLocks noGrp="1"/>
          </p:cNvSpPr>
          <p:nvPr>
            <p:ph type="body" idx="3"/>
          </p:nvPr>
        </p:nvSpPr>
        <p:spPr>
          <a:xfrm>
            <a:off x="476320" y="2261138"/>
            <a:ext cx="4533532" cy="3352992"/>
          </a:xfrm>
          <a:prstGeom prst="rect">
            <a:avLst/>
          </a:prstGeom>
          <a:noFill/>
          <a:ln>
            <a:noFill/>
          </a:ln>
        </p:spPr>
        <p:txBody>
          <a:bodyPr spcFirstLastPara="1" wrap="square" lIns="91425" tIns="45700" rIns="91425" bIns="45700" anchor="t" anchorCtr="0">
            <a:noAutofit/>
          </a:bodyPr>
          <a:lstStyle>
            <a:lvl1pPr marL="457200" lvl="0" indent="-330200" algn="l">
              <a:lnSpc>
                <a:spcPct val="123000"/>
              </a:lnSpc>
              <a:spcBef>
                <a:spcPts val="600"/>
              </a:spcBef>
              <a:spcAft>
                <a:spcPts val="0"/>
              </a:spcAft>
              <a:buSzPts val="1600"/>
              <a:buChar char="•"/>
              <a:defRPr>
                <a:solidFill>
                  <a:schemeClr val="lt1"/>
                </a:solidFill>
              </a:defRPr>
            </a:lvl1pPr>
            <a:lvl2pPr marL="914400" lvl="1" indent="-330200" algn="l">
              <a:lnSpc>
                <a:spcPct val="123000"/>
              </a:lnSpc>
              <a:spcBef>
                <a:spcPts val="600"/>
              </a:spcBef>
              <a:spcAft>
                <a:spcPts val="0"/>
              </a:spcAft>
              <a:buSzPts val="1600"/>
              <a:buChar char="•"/>
              <a:defRPr>
                <a:solidFill>
                  <a:schemeClr val="lt1"/>
                </a:solidFill>
              </a:defRPr>
            </a:lvl2pPr>
            <a:lvl3pPr marL="1371600" lvl="2" indent="-330200" algn="l">
              <a:lnSpc>
                <a:spcPct val="123000"/>
              </a:lnSpc>
              <a:spcBef>
                <a:spcPts val="600"/>
              </a:spcBef>
              <a:spcAft>
                <a:spcPts val="0"/>
              </a:spcAft>
              <a:buSzPts val="1600"/>
              <a:buChar char="•"/>
              <a:defRPr>
                <a:solidFill>
                  <a:schemeClr val="lt1"/>
                </a:solidFill>
              </a:defRPr>
            </a:lvl3pPr>
            <a:lvl4pPr marL="1828800" lvl="3" indent="-330200" algn="l">
              <a:lnSpc>
                <a:spcPct val="123000"/>
              </a:lnSpc>
              <a:spcBef>
                <a:spcPts val="600"/>
              </a:spcBef>
              <a:spcAft>
                <a:spcPts val="0"/>
              </a:spcAft>
              <a:buSzPts val="1600"/>
              <a:buChar char="•"/>
              <a:defRPr>
                <a:solidFill>
                  <a:schemeClr val="lt1"/>
                </a:solidFill>
              </a:defRPr>
            </a:lvl4pPr>
            <a:lvl5pPr marL="2286000" lvl="4" indent="-330200" algn="l">
              <a:lnSpc>
                <a:spcPct val="123000"/>
              </a:lnSpc>
              <a:spcBef>
                <a:spcPts val="600"/>
              </a:spcBef>
              <a:spcAft>
                <a:spcPts val="0"/>
              </a:spcAft>
              <a:buSzPts val="16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5534658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ree Topics and Right Image">
  <p:cSld name="Three Topics and Right Image">
    <p:spTree>
      <p:nvGrpSpPr>
        <p:cNvPr id="1" name="Shape 215"/>
        <p:cNvGrpSpPr/>
        <p:nvPr/>
      </p:nvGrpSpPr>
      <p:grpSpPr>
        <a:xfrm>
          <a:off x="0" y="0"/>
          <a:ext cx="0" cy="0"/>
          <a:chOff x="0" y="0"/>
          <a:chExt cx="0" cy="0"/>
        </a:xfrm>
      </p:grpSpPr>
      <p:sp>
        <p:nvSpPr>
          <p:cNvPr id="216" name="Google Shape;216;p25"/>
          <p:cNvSpPr txBox="1">
            <a:spLocks noGrp="1"/>
          </p:cNvSpPr>
          <p:nvPr>
            <p:ph type="body" idx="1"/>
          </p:nvPr>
        </p:nvSpPr>
        <p:spPr>
          <a:xfrm>
            <a:off x="7608162" y="2085975"/>
            <a:ext cx="4279037"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7" name="Google Shape;217;p2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8" name="Google Shape;218;p2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EDCC8F8-0372-4B97-81B1-D5A44F2A5004}" type="datetime1">
              <a:rPr lang="en-US" smtClean="0"/>
              <a:t>1/24/2023</a:t>
            </a:fld>
            <a:endParaRPr lang="en-US"/>
          </a:p>
        </p:txBody>
      </p:sp>
      <p:sp>
        <p:nvSpPr>
          <p:cNvPr id="219" name="Google Shape;219;p2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20" name="Google Shape;220;p2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1" name="Google Shape;221;p25"/>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8705490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ig Image Top Center 1">
  <p:cSld name="Big Image Top Center 1">
    <p:spTree>
      <p:nvGrpSpPr>
        <p:cNvPr id="1" name="Shape 222"/>
        <p:cNvGrpSpPr/>
        <p:nvPr/>
      </p:nvGrpSpPr>
      <p:grpSpPr>
        <a:xfrm>
          <a:off x="0" y="0"/>
          <a:ext cx="0" cy="0"/>
          <a:chOff x="0" y="0"/>
          <a:chExt cx="0" cy="0"/>
        </a:xfrm>
      </p:grpSpPr>
      <p:sp>
        <p:nvSpPr>
          <p:cNvPr id="223" name="Google Shape;223;p26"/>
          <p:cNvSpPr>
            <a:spLocks noGrp="1"/>
          </p:cNvSpPr>
          <p:nvPr>
            <p:ph type="pic" idx="2"/>
          </p:nvPr>
        </p:nvSpPr>
        <p:spPr>
          <a:xfrm>
            <a:off x="0" y="0"/>
            <a:ext cx="12192000" cy="4119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24" name="Google Shape;224;p26"/>
          <p:cNvSpPr txBox="1">
            <a:spLocks noGrp="1"/>
          </p:cNvSpPr>
          <p:nvPr>
            <p:ph type="title"/>
          </p:nvPr>
        </p:nvSpPr>
        <p:spPr>
          <a:xfrm>
            <a:off x="304800" y="1299556"/>
            <a:ext cx="11582400" cy="701731"/>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25" name="Google Shape;225;p2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B99AFF3-0058-430D-8897-16D57B75D74D}" type="datetime1">
              <a:rPr lang="en-US" smtClean="0"/>
              <a:t>1/24/2023</a:t>
            </a:fld>
            <a:endParaRPr lang="en-US"/>
          </a:p>
        </p:txBody>
      </p:sp>
      <p:sp>
        <p:nvSpPr>
          <p:cNvPr id="226" name="Google Shape;226;p2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27" name="Google Shape;227;p2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8" name="Google Shape;228;p26"/>
          <p:cNvSpPr txBox="1">
            <a:spLocks noGrp="1"/>
          </p:cNvSpPr>
          <p:nvPr>
            <p:ph type="body" idx="1"/>
          </p:nvPr>
        </p:nvSpPr>
        <p:spPr>
          <a:xfrm>
            <a:off x="1307101" y="2157972"/>
            <a:ext cx="9574750" cy="85039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29" name="Google Shape;229;p26"/>
          <p:cNvSpPr txBox="1">
            <a:spLocks noGrp="1"/>
          </p:cNvSpPr>
          <p:nvPr>
            <p:ph type="body" idx="3"/>
          </p:nvPr>
        </p:nvSpPr>
        <p:spPr>
          <a:xfrm>
            <a:off x="301752" y="4456590"/>
            <a:ext cx="11585448"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6168103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ig Image Top Center 2">
  <p:cSld name="Big Image Top Center 2">
    <p:spTree>
      <p:nvGrpSpPr>
        <p:cNvPr id="1" name="Shape 230"/>
        <p:cNvGrpSpPr/>
        <p:nvPr/>
      </p:nvGrpSpPr>
      <p:grpSpPr>
        <a:xfrm>
          <a:off x="0" y="0"/>
          <a:ext cx="0" cy="0"/>
          <a:chOff x="0" y="0"/>
          <a:chExt cx="0" cy="0"/>
        </a:xfrm>
      </p:grpSpPr>
      <p:sp>
        <p:nvSpPr>
          <p:cNvPr id="231" name="Google Shape;231;p27"/>
          <p:cNvSpPr/>
          <p:nvPr/>
        </p:nvSpPr>
        <p:spPr>
          <a:xfrm>
            <a:off x="0" y="0"/>
            <a:ext cx="12192000" cy="2476500"/>
          </a:xfrm>
          <a:prstGeom prst="rect">
            <a:avLst/>
          </a:prstGeom>
          <a:solidFill>
            <a:srgbClr val="E7F0F9"/>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232" name="Google Shape;232;p27"/>
          <p:cNvSpPr>
            <a:spLocks noGrp="1"/>
          </p:cNvSpPr>
          <p:nvPr>
            <p:ph type="pic" idx="2"/>
          </p:nvPr>
        </p:nvSpPr>
        <p:spPr>
          <a:xfrm>
            <a:off x="695325" y="762000"/>
            <a:ext cx="10801350" cy="3357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3" name="Google Shape;233;p2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9B442B0-B1F4-4212-85C9-1D80A1DBAA68}" type="datetime1">
              <a:rPr lang="en-US" smtClean="0"/>
              <a:t>1/24/2023</a:t>
            </a:fld>
            <a:endParaRPr lang="en-US"/>
          </a:p>
        </p:txBody>
      </p:sp>
      <p:sp>
        <p:nvSpPr>
          <p:cNvPr id="234" name="Google Shape;234;p2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35" name="Google Shape;235;p2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36" name="Google Shape;236;p27"/>
          <p:cNvSpPr txBox="1">
            <a:spLocks noGrp="1"/>
          </p:cNvSpPr>
          <p:nvPr>
            <p:ph type="body" idx="1"/>
          </p:nvPr>
        </p:nvSpPr>
        <p:spPr>
          <a:xfrm>
            <a:off x="695325" y="4456590"/>
            <a:ext cx="10798302"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00896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a:prstGeom prst="rect">
            <a:avLst/>
          </a:prstGeo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38A84A-C614-4AE2-A96E-7565A400E0A8}" type="datetime1">
              <a:rPr lang="en-US" smtClean="0"/>
              <a:t>1/24/2023</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pPr algn="ctr"/>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666595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ig Image Full">
  <p:cSld name="Big Image Full">
    <p:spTree>
      <p:nvGrpSpPr>
        <p:cNvPr id="1" name="Shape 237"/>
        <p:cNvGrpSpPr/>
        <p:nvPr/>
      </p:nvGrpSpPr>
      <p:grpSpPr>
        <a:xfrm>
          <a:off x="0" y="0"/>
          <a:ext cx="0" cy="0"/>
          <a:chOff x="0" y="0"/>
          <a:chExt cx="0" cy="0"/>
        </a:xfrm>
      </p:grpSpPr>
      <p:sp>
        <p:nvSpPr>
          <p:cNvPr id="238" name="Google Shape;238;p28"/>
          <p:cNvSpPr>
            <a:spLocks noGrp="1"/>
          </p:cNvSpPr>
          <p:nvPr>
            <p:ph type="pic" idx="2"/>
          </p:nvPr>
        </p:nvSpPr>
        <p:spPr>
          <a:xfrm>
            <a:off x="0" y="0"/>
            <a:ext cx="12192000" cy="68579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9" name="Google Shape;239;p2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7CABFC8-DCE5-422B-A288-E67620229B46}" type="datetime1">
              <a:rPr lang="en-US" smtClean="0"/>
              <a:t>1/24/2023</a:t>
            </a:fld>
            <a:endParaRPr lang="en-US"/>
          </a:p>
        </p:txBody>
      </p:sp>
      <p:sp>
        <p:nvSpPr>
          <p:cNvPr id="240" name="Google Shape;240;p2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41" name="Google Shape;241;p2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733854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Four Images">
  <p:cSld name="Four Images">
    <p:spTree>
      <p:nvGrpSpPr>
        <p:cNvPr id="1" name="Shape 242"/>
        <p:cNvGrpSpPr/>
        <p:nvPr/>
      </p:nvGrpSpPr>
      <p:grpSpPr>
        <a:xfrm>
          <a:off x="0" y="0"/>
          <a:ext cx="0" cy="0"/>
          <a:chOff x="0" y="0"/>
          <a:chExt cx="0" cy="0"/>
        </a:xfrm>
      </p:grpSpPr>
      <p:sp>
        <p:nvSpPr>
          <p:cNvPr id="243" name="Google Shape;243;p29"/>
          <p:cNvSpPr>
            <a:spLocks noGrp="1"/>
          </p:cNvSpPr>
          <p:nvPr>
            <p:ph type="pic" idx="2"/>
          </p:nvPr>
        </p:nvSpPr>
        <p:spPr>
          <a:xfrm>
            <a:off x="3048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4" name="Google Shape;244;p2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0977C75-7CFB-4A1D-B06C-3BC5BA908964}" type="datetime1">
              <a:rPr lang="en-US" smtClean="0"/>
              <a:t>1/24/2023</a:t>
            </a:fld>
            <a:endParaRPr lang="en-US"/>
          </a:p>
        </p:txBody>
      </p:sp>
      <p:sp>
        <p:nvSpPr>
          <p:cNvPr id="245" name="Google Shape;245;p2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46" name="Google Shape;246;p2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47" name="Google Shape;247;p29"/>
          <p:cNvSpPr>
            <a:spLocks noGrp="1"/>
          </p:cNvSpPr>
          <p:nvPr>
            <p:ph type="pic" idx="3"/>
          </p:nvPr>
        </p:nvSpPr>
        <p:spPr>
          <a:xfrm>
            <a:off x="62484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8" name="Google Shape;248;p29"/>
          <p:cNvSpPr>
            <a:spLocks noGrp="1"/>
          </p:cNvSpPr>
          <p:nvPr>
            <p:ph type="pic" idx="4"/>
          </p:nvPr>
        </p:nvSpPr>
        <p:spPr>
          <a:xfrm>
            <a:off x="3048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9" name="Google Shape;249;p29"/>
          <p:cNvSpPr>
            <a:spLocks noGrp="1"/>
          </p:cNvSpPr>
          <p:nvPr>
            <p:ph type="pic" idx="5"/>
          </p:nvPr>
        </p:nvSpPr>
        <p:spPr>
          <a:xfrm>
            <a:off x="62484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5490110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Six Images">
  <p:cSld name="Six Images">
    <p:spTree>
      <p:nvGrpSpPr>
        <p:cNvPr id="1" name="Shape 250"/>
        <p:cNvGrpSpPr/>
        <p:nvPr/>
      </p:nvGrpSpPr>
      <p:grpSpPr>
        <a:xfrm>
          <a:off x="0" y="0"/>
          <a:ext cx="0" cy="0"/>
          <a:chOff x="0" y="0"/>
          <a:chExt cx="0" cy="0"/>
        </a:xfrm>
      </p:grpSpPr>
      <p:sp>
        <p:nvSpPr>
          <p:cNvPr id="251" name="Google Shape;251;p30"/>
          <p:cNvSpPr>
            <a:spLocks noGrp="1"/>
          </p:cNvSpPr>
          <p:nvPr>
            <p:ph type="pic" idx="2"/>
          </p:nvPr>
        </p:nvSpPr>
        <p:spPr>
          <a:xfrm>
            <a:off x="3048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2" name="Google Shape;252;p30"/>
          <p:cNvSpPr>
            <a:spLocks noGrp="1"/>
          </p:cNvSpPr>
          <p:nvPr>
            <p:ph type="pic" idx="3"/>
          </p:nvPr>
        </p:nvSpPr>
        <p:spPr>
          <a:xfrm>
            <a:off x="42672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3" name="Google Shape;253;p30"/>
          <p:cNvSpPr>
            <a:spLocks noGrp="1"/>
          </p:cNvSpPr>
          <p:nvPr>
            <p:ph type="pic" idx="4"/>
          </p:nvPr>
        </p:nvSpPr>
        <p:spPr>
          <a:xfrm>
            <a:off x="8229600"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4" name="Google Shape;254;p30"/>
          <p:cNvSpPr>
            <a:spLocks noGrp="1"/>
          </p:cNvSpPr>
          <p:nvPr>
            <p:ph type="pic" idx="5"/>
          </p:nvPr>
        </p:nvSpPr>
        <p:spPr>
          <a:xfrm>
            <a:off x="3048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5" name="Google Shape;255;p3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8329A90-40B0-4841-ABCF-AE93B6702790}" type="datetime1">
              <a:rPr lang="en-US" smtClean="0"/>
              <a:t>1/24/2023</a:t>
            </a:fld>
            <a:endParaRPr lang="en-US"/>
          </a:p>
        </p:txBody>
      </p:sp>
      <p:sp>
        <p:nvSpPr>
          <p:cNvPr id="256" name="Google Shape;256;p3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57" name="Google Shape;257;p3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58" name="Google Shape;258;p30"/>
          <p:cNvSpPr>
            <a:spLocks noGrp="1"/>
          </p:cNvSpPr>
          <p:nvPr>
            <p:ph type="pic" idx="6"/>
          </p:nvPr>
        </p:nvSpPr>
        <p:spPr>
          <a:xfrm>
            <a:off x="42672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9" name="Google Shape;259;p30"/>
          <p:cNvSpPr>
            <a:spLocks noGrp="1"/>
          </p:cNvSpPr>
          <p:nvPr>
            <p:ph type="pic" idx="7"/>
          </p:nvPr>
        </p:nvSpPr>
        <p:spPr>
          <a:xfrm>
            <a:off x="8229600"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1999165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wo Images">
  <p:cSld name="Two Images">
    <p:spTree>
      <p:nvGrpSpPr>
        <p:cNvPr id="1" name="Shape 260"/>
        <p:cNvGrpSpPr/>
        <p:nvPr/>
      </p:nvGrpSpPr>
      <p:grpSpPr>
        <a:xfrm>
          <a:off x="0" y="0"/>
          <a:ext cx="0" cy="0"/>
          <a:chOff x="0" y="0"/>
          <a:chExt cx="0" cy="0"/>
        </a:xfrm>
      </p:grpSpPr>
      <p:sp>
        <p:nvSpPr>
          <p:cNvPr id="261" name="Google Shape;261;p31"/>
          <p:cNvSpPr>
            <a:spLocks noGrp="1"/>
          </p:cNvSpPr>
          <p:nvPr>
            <p:ph type="pic" idx="2"/>
          </p:nvPr>
        </p:nvSpPr>
        <p:spPr>
          <a:xfrm>
            <a:off x="3048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62" name="Google Shape;262;p3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7B5B1C6-2357-4191-9120-D4850567EE06}" type="datetime1">
              <a:rPr lang="en-US" smtClean="0"/>
              <a:t>1/24/2023</a:t>
            </a:fld>
            <a:endParaRPr lang="en-US"/>
          </a:p>
        </p:txBody>
      </p:sp>
      <p:sp>
        <p:nvSpPr>
          <p:cNvPr id="263" name="Google Shape;263;p3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64" name="Google Shape;264;p3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65" name="Google Shape;265;p31"/>
          <p:cNvSpPr>
            <a:spLocks noGrp="1"/>
          </p:cNvSpPr>
          <p:nvPr>
            <p:ph type="pic" idx="3"/>
          </p:nvPr>
        </p:nvSpPr>
        <p:spPr>
          <a:xfrm>
            <a:off x="62484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7996709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Big Image">
  <p:cSld name="Title and Big Image">
    <p:spTree>
      <p:nvGrpSpPr>
        <p:cNvPr id="1" name="Shape 266"/>
        <p:cNvGrpSpPr/>
        <p:nvPr/>
      </p:nvGrpSpPr>
      <p:grpSpPr>
        <a:xfrm>
          <a:off x="0" y="0"/>
          <a:ext cx="0" cy="0"/>
          <a:chOff x="0" y="0"/>
          <a:chExt cx="0" cy="0"/>
        </a:xfrm>
      </p:grpSpPr>
      <p:sp>
        <p:nvSpPr>
          <p:cNvPr id="267" name="Google Shape;267;p32"/>
          <p:cNvSpPr txBox="1">
            <a:spLocks noGrp="1"/>
          </p:cNvSpPr>
          <p:nvPr>
            <p:ph type="body" idx="1"/>
          </p:nvPr>
        </p:nvSpPr>
        <p:spPr>
          <a:xfrm>
            <a:off x="0" y="2076451"/>
            <a:ext cx="12192000" cy="478154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68" name="Google Shape;268;p3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69" name="Google Shape;269;p3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944D96E-F609-41EA-84AF-4EF07621FDA5}" type="datetime1">
              <a:rPr lang="en-US" smtClean="0"/>
              <a:t>1/24/2023</a:t>
            </a:fld>
            <a:endParaRPr lang="en-US"/>
          </a:p>
        </p:txBody>
      </p:sp>
      <p:sp>
        <p:nvSpPr>
          <p:cNvPr id="270" name="Google Shape;270;p3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71" name="Google Shape;271;p3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72" name="Google Shape;272;p3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30747498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hree Pictures 1">
  <p:cSld name="Three Pictures 1">
    <p:spTree>
      <p:nvGrpSpPr>
        <p:cNvPr id="1" name="Shape 273"/>
        <p:cNvGrpSpPr/>
        <p:nvPr/>
      </p:nvGrpSpPr>
      <p:grpSpPr>
        <a:xfrm>
          <a:off x="0" y="0"/>
          <a:ext cx="0" cy="0"/>
          <a:chOff x="0" y="0"/>
          <a:chExt cx="0" cy="0"/>
        </a:xfrm>
      </p:grpSpPr>
      <p:sp>
        <p:nvSpPr>
          <p:cNvPr id="274" name="Google Shape;274;p33"/>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75" name="Google Shape;275;p33"/>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76" name="Google Shape;276;p33"/>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77" name="Google Shape;277;p33"/>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78" name="Google Shape;278;p3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6FA78E6-1AEC-4F40-9794-4B2BCAD18371}" type="datetime1">
              <a:rPr lang="en-US" smtClean="0"/>
              <a:t>1/24/2023</a:t>
            </a:fld>
            <a:endParaRPr lang="en-US"/>
          </a:p>
        </p:txBody>
      </p:sp>
      <p:sp>
        <p:nvSpPr>
          <p:cNvPr id="279" name="Google Shape;279;p3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80" name="Google Shape;280;p3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81" name="Google Shape;281;p33"/>
          <p:cNvSpPr>
            <a:spLocks noGrp="1"/>
          </p:cNvSpPr>
          <p:nvPr>
            <p:ph type="pic" idx="2"/>
          </p:nvPr>
        </p:nvSpPr>
        <p:spPr>
          <a:xfrm>
            <a:off x="3048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2" name="Google Shape;282;p33"/>
          <p:cNvSpPr>
            <a:spLocks noGrp="1"/>
          </p:cNvSpPr>
          <p:nvPr>
            <p:ph type="pic" idx="3"/>
          </p:nvPr>
        </p:nvSpPr>
        <p:spPr>
          <a:xfrm>
            <a:off x="42672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3" name="Google Shape;283;p33"/>
          <p:cNvSpPr>
            <a:spLocks noGrp="1"/>
          </p:cNvSpPr>
          <p:nvPr>
            <p:ph type="pic" idx="4"/>
          </p:nvPr>
        </p:nvSpPr>
        <p:spPr>
          <a:xfrm>
            <a:off x="82296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4" name="Google Shape;284;p33"/>
          <p:cNvSpPr txBox="1">
            <a:spLocks noGrp="1"/>
          </p:cNvSpPr>
          <p:nvPr>
            <p:ph type="body" idx="1"/>
          </p:nvPr>
        </p:nvSpPr>
        <p:spPr>
          <a:xfrm>
            <a:off x="3048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5" name="Google Shape;285;p33"/>
          <p:cNvSpPr txBox="1">
            <a:spLocks noGrp="1"/>
          </p:cNvSpPr>
          <p:nvPr>
            <p:ph type="body" idx="5"/>
          </p:nvPr>
        </p:nvSpPr>
        <p:spPr>
          <a:xfrm>
            <a:off x="42672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6" name="Google Shape;286;p33"/>
          <p:cNvSpPr txBox="1">
            <a:spLocks noGrp="1"/>
          </p:cNvSpPr>
          <p:nvPr>
            <p:ph type="body" idx="6"/>
          </p:nvPr>
        </p:nvSpPr>
        <p:spPr>
          <a:xfrm>
            <a:off x="82296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9018101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hree Pictures 2">
  <p:cSld name="Three Pictures 2">
    <p:spTree>
      <p:nvGrpSpPr>
        <p:cNvPr id="1" name="Shape 287"/>
        <p:cNvGrpSpPr/>
        <p:nvPr/>
      </p:nvGrpSpPr>
      <p:grpSpPr>
        <a:xfrm>
          <a:off x="0" y="0"/>
          <a:ext cx="0" cy="0"/>
          <a:chOff x="0" y="0"/>
          <a:chExt cx="0" cy="0"/>
        </a:xfrm>
      </p:grpSpPr>
      <p:sp>
        <p:nvSpPr>
          <p:cNvPr id="288" name="Google Shape;288;p34"/>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89" name="Google Shape;289;p34"/>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90" name="Google Shape;290;p34"/>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91" name="Google Shape;291;p34"/>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92" name="Google Shape;292;p3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BF21CC0-98DA-4005-A242-54FAFB17D5D9}" type="datetime1">
              <a:rPr lang="en-US" smtClean="0"/>
              <a:t>1/24/2023</a:t>
            </a:fld>
            <a:endParaRPr lang="en-US"/>
          </a:p>
        </p:txBody>
      </p:sp>
      <p:sp>
        <p:nvSpPr>
          <p:cNvPr id="293" name="Google Shape;293;p3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94" name="Google Shape;294;p3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95" name="Google Shape;295;p34"/>
          <p:cNvSpPr>
            <a:spLocks noGrp="1"/>
          </p:cNvSpPr>
          <p:nvPr>
            <p:ph type="pic" idx="2"/>
          </p:nvPr>
        </p:nvSpPr>
        <p:spPr>
          <a:xfrm>
            <a:off x="42672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6" name="Google Shape;296;p34"/>
          <p:cNvSpPr>
            <a:spLocks noGrp="1"/>
          </p:cNvSpPr>
          <p:nvPr>
            <p:ph type="pic" idx="3"/>
          </p:nvPr>
        </p:nvSpPr>
        <p:spPr>
          <a:xfrm>
            <a:off x="82296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7" name="Google Shape;297;p34"/>
          <p:cNvSpPr txBox="1">
            <a:spLocks noGrp="1"/>
          </p:cNvSpPr>
          <p:nvPr>
            <p:ph type="body" idx="1"/>
          </p:nvPr>
        </p:nvSpPr>
        <p:spPr>
          <a:xfrm>
            <a:off x="304800" y="3200092"/>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98" name="Google Shape;298;p34"/>
          <p:cNvSpPr>
            <a:spLocks noGrp="1"/>
          </p:cNvSpPr>
          <p:nvPr>
            <p:ph type="pic" idx="4"/>
          </p:nvPr>
        </p:nvSpPr>
        <p:spPr>
          <a:xfrm>
            <a:off x="4267200" y="3200091"/>
            <a:ext cx="76200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9" name="Google Shape;299;p34"/>
          <p:cNvSpPr txBox="1">
            <a:spLocks noGrp="1"/>
          </p:cNvSpPr>
          <p:nvPr>
            <p:ph type="body" idx="5"/>
          </p:nvPr>
        </p:nvSpPr>
        <p:spPr>
          <a:xfrm>
            <a:off x="304800" y="304800"/>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4319706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Profile Slide">
  <p:cSld name="Profile Slide">
    <p:spTree>
      <p:nvGrpSpPr>
        <p:cNvPr id="1" name="Shape 300"/>
        <p:cNvGrpSpPr/>
        <p:nvPr/>
      </p:nvGrpSpPr>
      <p:grpSpPr>
        <a:xfrm>
          <a:off x="0" y="0"/>
          <a:ext cx="0" cy="0"/>
          <a:chOff x="0" y="0"/>
          <a:chExt cx="0" cy="0"/>
        </a:xfrm>
      </p:grpSpPr>
      <p:sp>
        <p:nvSpPr>
          <p:cNvPr id="301" name="Google Shape;301;p35"/>
          <p:cNvSpPr txBox="1">
            <a:spLocks noGrp="1"/>
          </p:cNvSpPr>
          <p:nvPr>
            <p:ph type="title"/>
          </p:nvPr>
        </p:nvSpPr>
        <p:spPr>
          <a:xfrm>
            <a:off x="4350058" y="172857"/>
            <a:ext cx="753714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02" name="Google Shape;302;p3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A29B679-ABCA-4B30-8565-322E444059B3}" type="datetime1">
              <a:rPr lang="en-US" smtClean="0"/>
              <a:t>1/24/2023</a:t>
            </a:fld>
            <a:endParaRPr lang="en-US"/>
          </a:p>
        </p:txBody>
      </p:sp>
      <p:sp>
        <p:nvSpPr>
          <p:cNvPr id="303" name="Google Shape;303;p3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04" name="Google Shape;304;p3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05" name="Google Shape;305;p35"/>
          <p:cNvSpPr txBox="1">
            <a:spLocks noGrp="1"/>
          </p:cNvSpPr>
          <p:nvPr>
            <p:ph type="body" idx="1"/>
          </p:nvPr>
        </p:nvSpPr>
        <p:spPr>
          <a:xfrm>
            <a:off x="4350058" y="1031273"/>
            <a:ext cx="753714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06" name="Google Shape;306;p35"/>
          <p:cNvSpPr>
            <a:spLocks noGrp="1"/>
          </p:cNvSpPr>
          <p:nvPr>
            <p:ph type="pic" idx="2"/>
          </p:nvPr>
        </p:nvSpPr>
        <p:spPr>
          <a:xfrm>
            <a:off x="304800" y="304800"/>
            <a:ext cx="3716784" cy="548449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07" name="Google Shape;307;p35"/>
          <p:cNvCxnSpPr/>
          <p:nvPr/>
        </p:nvCxnSpPr>
        <p:spPr>
          <a:xfrm>
            <a:off x="4453786"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6692464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eam Slide">
  <p:cSld name="Team Slide">
    <p:spTree>
      <p:nvGrpSpPr>
        <p:cNvPr id="1" name="Shape 308"/>
        <p:cNvGrpSpPr/>
        <p:nvPr/>
      </p:nvGrpSpPr>
      <p:grpSpPr>
        <a:xfrm>
          <a:off x="0" y="0"/>
          <a:ext cx="0" cy="0"/>
          <a:chOff x="0" y="0"/>
          <a:chExt cx="0" cy="0"/>
        </a:xfrm>
      </p:grpSpPr>
      <p:sp>
        <p:nvSpPr>
          <p:cNvPr id="309" name="Google Shape;309;p36"/>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0" name="Google Shape;310;p3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ED0F7CE-5E9C-49FD-B203-28F243B80B24}" type="datetime1">
              <a:rPr lang="en-US" smtClean="0"/>
              <a:t>1/24/2023</a:t>
            </a:fld>
            <a:endParaRPr lang="en-US"/>
          </a:p>
        </p:txBody>
      </p:sp>
      <p:sp>
        <p:nvSpPr>
          <p:cNvPr id="311" name="Google Shape;311;p3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12" name="Google Shape;312;p3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13" name="Google Shape;313;p36"/>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14" name="Google Shape;314;p36"/>
          <p:cNvSpPr>
            <a:spLocks noGrp="1"/>
          </p:cNvSpPr>
          <p:nvPr>
            <p:ph type="pic" idx="2"/>
          </p:nvPr>
        </p:nvSpPr>
        <p:spPr>
          <a:xfrm>
            <a:off x="8855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5" name="Google Shape;315;p36"/>
          <p:cNvSpPr>
            <a:spLocks noGrp="1"/>
          </p:cNvSpPr>
          <p:nvPr>
            <p:ph type="pic" idx="3"/>
          </p:nvPr>
        </p:nvSpPr>
        <p:spPr>
          <a:xfrm>
            <a:off x="38573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6" name="Google Shape;316;p36"/>
          <p:cNvSpPr>
            <a:spLocks noGrp="1"/>
          </p:cNvSpPr>
          <p:nvPr>
            <p:ph type="pic" idx="4"/>
          </p:nvPr>
        </p:nvSpPr>
        <p:spPr>
          <a:xfrm>
            <a:off x="68291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7" name="Google Shape;317;p36"/>
          <p:cNvSpPr>
            <a:spLocks noGrp="1"/>
          </p:cNvSpPr>
          <p:nvPr>
            <p:ph type="pic" idx="5"/>
          </p:nvPr>
        </p:nvSpPr>
        <p:spPr>
          <a:xfrm>
            <a:off x="98009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8970172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eam Slide 2">
  <p:cSld name="Team Slide 2">
    <p:spTree>
      <p:nvGrpSpPr>
        <p:cNvPr id="1" name="Shape 318"/>
        <p:cNvGrpSpPr/>
        <p:nvPr/>
      </p:nvGrpSpPr>
      <p:grpSpPr>
        <a:xfrm>
          <a:off x="0" y="0"/>
          <a:ext cx="0" cy="0"/>
          <a:chOff x="0" y="0"/>
          <a:chExt cx="0" cy="0"/>
        </a:xfrm>
      </p:grpSpPr>
      <p:sp>
        <p:nvSpPr>
          <p:cNvPr id="319" name="Google Shape;319;p37"/>
          <p:cNvSpPr>
            <a:spLocks noGrp="1"/>
          </p:cNvSpPr>
          <p:nvPr>
            <p:ph type="pic" idx="2"/>
          </p:nvPr>
        </p:nvSpPr>
        <p:spPr>
          <a:xfrm>
            <a:off x="643549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20" name="Google Shape;320;p37"/>
          <p:cNvSpPr>
            <a:spLocks noGrp="1"/>
          </p:cNvSpPr>
          <p:nvPr>
            <p:ph type="pic" idx="3"/>
          </p:nvPr>
        </p:nvSpPr>
        <p:spPr>
          <a:xfrm>
            <a:off x="931204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321" name="Google Shape;321;p37"/>
          <p:cNvGrpSpPr/>
          <p:nvPr/>
        </p:nvGrpSpPr>
        <p:grpSpPr>
          <a:xfrm>
            <a:off x="304801" y="6126480"/>
            <a:ext cx="11582400" cy="426715"/>
            <a:chOff x="304801" y="6126480"/>
            <a:chExt cx="11582400" cy="426715"/>
          </a:xfrm>
        </p:grpSpPr>
        <p:sp>
          <p:nvSpPr>
            <p:cNvPr id="322" name="Google Shape;322;p37"/>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23" name="Google Shape;323;p37"/>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24" name="Google Shape;324;p37"/>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25" name="Google Shape;325;p37"/>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26" name="Google Shape;326;p37"/>
          <p:cNvSpPr txBox="1">
            <a:spLocks noGrp="1"/>
          </p:cNvSpPr>
          <p:nvPr>
            <p:ph type="title"/>
          </p:nvPr>
        </p:nvSpPr>
        <p:spPr>
          <a:xfrm>
            <a:off x="304800" y="1245004"/>
            <a:ext cx="45339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27" name="Google Shape;327;p3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4044141-22B4-4B1F-BEDE-1EA5E6C8A375}" type="datetime1">
              <a:rPr lang="en-US" smtClean="0"/>
              <a:t>1/24/2023</a:t>
            </a:fld>
            <a:endParaRPr lang="en-US"/>
          </a:p>
        </p:txBody>
      </p:sp>
      <p:sp>
        <p:nvSpPr>
          <p:cNvPr id="328" name="Google Shape;328;p3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29" name="Google Shape;329;p3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30" name="Google Shape;330;p37"/>
          <p:cNvSpPr txBox="1">
            <a:spLocks noGrp="1"/>
          </p:cNvSpPr>
          <p:nvPr>
            <p:ph type="body" idx="1"/>
          </p:nvPr>
        </p:nvSpPr>
        <p:spPr>
          <a:xfrm>
            <a:off x="304800" y="2103420"/>
            <a:ext cx="45339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1" name="Google Shape;331;p37"/>
          <p:cNvSpPr>
            <a:spLocks noGrp="1"/>
          </p:cNvSpPr>
          <p:nvPr>
            <p:ph type="pic" idx="4"/>
          </p:nvPr>
        </p:nvSpPr>
        <p:spPr>
          <a:xfrm>
            <a:off x="643549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32" name="Google Shape;332;p37"/>
          <p:cNvCxnSpPr/>
          <p:nvPr/>
        </p:nvCxnSpPr>
        <p:spPr>
          <a:xfrm>
            <a:off x="396690" y="2029341"/>
            <a:ext cx="594360" cy="0"/>
          </a:xfrm>
          <a:prstGeom prst="straightConnector1">
            <a:avLst/>
          </a:prstGeom>
          <a:noFill/>
          <a:ln w="76200" cap="flat" cmpd="sng">
            <a:solidFill>
              <a:srgbClr val="EC5153"/>
            </a:solidFill>
            <a:prstDash val="solid"/>
            <a:miter lim="800000"/>
            <a:headEnd type="none" w="sm" len="sm"/>
            <a:tailEnd type="none" w="sm" len="sm"/>
          </a:ln>
        </p:spPr>
      </p:cxnSp>
      <p:sp>
        <p:nvSpPr>
          <p:cNvPr id="333" name="Google Shape;333;p37"/>
          <p:cNvSpPr txBox="1">
            <a:spLocks noGrp="1"/>
          </p:cNvSpPr>
          <p:nvPr>
            <p:ph type="body" idx="5"/>
          </p:nvPr>
        </p:nvSpPr>
        <p:spPr>
          <a:xfrm>
            <a:off x="304800" y="3214645"/>
            <a:ext cx="4533900" cy="2195884"/>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4" name="Google Shape;334;p37"/>
          <p:cNvSpPr>
            <a:spLocks noGrp="1"/>
          </p:cNvSpPr>
          <p:nvPr>
            <p:ph type="pic" idx="6"/>
          </p:nvPr>
        </p:nvSpPr>
        <p:spPr>
          <a:xfrm>
            <a:off x="931204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50159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D849E04F-79A3-4714-8070-C098923DEE75}" type="datetime1">
              <a:rPr lang="en-US" smtClean="0"/>
              <a:t>1/24/2023</a:t>
            </a:fld>
            <a:endParaRPr lang="en-US"/>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8544705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eam Slide 3">
  <p:cSld name="Team Slide 3">
    <p:spTree>
      <p:nvGrpSpPr>
        <p:cNvPr id="1" name="Shape 335"/>
        <p:cNvGrpSpPr/>
        <p:nvPr/>
      </p:nvGrpSpPr>
      <p:grpSpPr>
        <a:xfrm>
          <a:off x="0" y="0"/>
          <a:ext cx="0" cy="0"/>
          <a:chOff x="0" y="0"/>
          <a:chExt cx="0" cy="0"/>
        </a:xfrm>
      </p:grpSpPr>
      <p:grpSp>
        <p:nvGrpSpPr>
          <p:cNvPr id="336" name="Google Shape;336;p38"/>
          <p:cNvGrpSpPr/>
          <p:nvPr/>
        </p:nvGrpSpPr>
        <p:grpSpPr>
          <a:xfrm>
            <a:off x="304801" y="6126480"/>
            <a:ext cx="11582400" cy="426715"/>
            <a:chOff x="304801" y="6126480"/>
            <a:chExt cx="11582400" cy="426715"/>
          </a:xfrm>
        </p:grpSpPr>
        <p:sp>
          <p:nvSpPr>
            <p:cNvPr id="337" name="Google Shape;337;p38"/>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38" name="Google Shape;338;p38"/>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39" name="Google Shape;339;p38"/>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40" name="Google Shape;340;p38"/>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41" name="Google Shape;341;p3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7E8B727-4B66-476F-BAD3-0BA0C4835A0C}" type="datetime1">
              <a:rPr lang="en-US" smtClean="0"/>
              <a:t>1/24/2023</a:t>
            </a:fld>
            <a:endParaRPr lang="en-US"/>
          </a:p>
        </p:txBody>
      </p:sp>
      <p:sp>
        <p:nvSpPr>
          <p:cNvPr id="342" name="Google Shape;342;p3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43" name="Google Shape;343;p3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4" name="Google Shape;344;p38"/>
          <p:cNvSpPr>
            <a:spLocks noGrp="1"/>
          </p:cNvSpPr>
          <p:nvPr>
            <p:ph type="pic" idx="2"/>
          </p:nvPr>
        </p:nvSpPr>
        <p:spPr>
          <a:xfrm>
            <a:off x="304801"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5" name="Google Shape;345;p38"/>
          <p:cNvSpPr>
            <a:spLocks noGrp="1"/>
          </p:cNvSpPr>
          <p:nvPr>
            <p:ph type="pic" idx="3"/>
          </p:nvPr>
        </p:nvSpPr>
        <p:spPr>
          <a:xfrm>
            <a:off x="2326369"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6" name="Google Shape;346;p38"/>
          <p:cNvSpPr>
            <a:spLocks noGrp="1"/>
          </p:cNvSpPr>
          <p:nvPr>
            <p:ph type="pic" idx="4"/>
          </p:nvPr>
        </p:nvSpPr>
        <p:spPr>
          <a:xfrm>
            <a:off x="4347240"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7" name="Google Shape;347;p38"/>
          <p:cNvSpPr>
            <a:spLocks noGrp="1"/>
          </p:cNvSpPr>
          <p:nvPr>
            <p:ph type="pic" idx="5"/>
          </p:nvPr>
        </p:nvSpPr>
        <p:spPr>
          <a:xfrm>
            <a:off x="6370266"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8" name="Google Shape;348;p38"/>
          <p:cNvSpPr>
            <a:spLocks noGrp="1"/>
          </p:cNvSpPr>
          <p:nvPr>
            <p:ph type="pic" idx="6"/>
          </p:nvPr>
        </p:nvSpPr>
        <p:spPr>
          <a:xfrm>
            <a:off x="304801"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9" name="Google Shape;349;p38"/>
          <p:cNvSpPr>
            <a:spLocks noGrp="1"/>
          </p:cNvSpPr>
          <p:nvPr>
            <p:ph type="pic" idx="7"/>
          </p:nvPr>
        </p:nvSpPr>
        <p:spPr>
          <a:xfrm>
            <a:off x="2326369"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0" name="Google Shape;350;p38"/>
          <p:cNvSpPr>
            <a:spLocks noGrp="1"/>
          </p:cNvSpPr>
          <p:nvPr>
            <p:ph type="pic" idx="8"/>
          </p:nvPr>
        </p:nvSpPr>
        <p:spPr>
          <a:xfrm>
            <a:off x="4347240"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1" name="Google Shape;351;p38"/>
          <p:cNvSpPr>
            <a:spLocks noGrp="1"/>
          </p:cNvSpPr>
          <p:nvPr>
            <p:ph type="pic" idx="9"/>
          </p:nvPr>
        </p:nvSpPr>
        <p:spPr>
          <a:xfrm>
            <a:off x="6370266"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2" name="Google Shape;352;p38"/>
          <p:cNvSpPr txBox="1">
            <a:spLocks noGrp="1"/>
          </p:cNvSpPr>
          <p:nvPr>
            <p:ph type="body" idx="1"/>
          </p:nvPr>
        </p:nvSpPr>
        <p:spPr>
          <a:xfrm>
            <a:off x="8379565" y="2057399"/>
            <a:ext cx="3507628" cy="3769327"/>
          </a:xfrm>
          <a:prstGeom prst="rect">
            <a:avLst/>
          </a:prstGeom>
          <a:noFill/>
          <a:ln>
            <a:noFill/>
          </a:ln>
        </p:spPr>
        <p:txBody>
          <a:bodyPr spcFirstLastPara="1" wrap="square" lIns="91425" tIns="45700" rIns="91425" bIns="45700" anchor="ctr"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3" name="Google Shape;353;p3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4" name="Google Shape;354;p38"/>
          <p:cNvSpPr txBox="1">
            <a:spLocks noGrp="1"/>
          </p:cNvSpPr>
          <p:nvPr>
            <p:ph type="body" idx="13"/>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355" name="Google Shape;355;p38"/>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1910542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Single Image Centered">
  <p:cSld name="Single Image Centered">
    <p:spTree>
      <p:nvGrpSpPr>
        <p:cNvPr id="1" name="Shape 356"/>
        <p:cNvGrpSpPr/>
        <p:nvPr/>
      </p:nvGrpSpPr>
      <p:grpSpPr>
        <a:xfrm>
          <a:off x="0" y="0"/>
          <a:ext cx="0" cy="0"/>
          <a:chOff x="0" y="0"/>
          <a:chExt cx="0" cy="0"/>
        </a:xfrm>
      </p:grpSpPr>
      <p:sp>
        <p:nvSpPr>
          <p:cNvPr id="357" name="Google Shape;357;p39"/>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8" name="Google Shape;358;p3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3F02400-B715-4B86-A105-D5A94162C5FD}" type="datetime1">
              <a:rPr lang="en-US" smtClean="0"/>
              <a:t>1/24/2023</a:t>
            </a:fld>
            <a:endParaRPr lang="en-US"/>
          </a:p>
        </p:txBody>
      </p:sp>
      <p:sp>
        <p:nvSpPr>
          <p:cNvPr id="359" name="Google Shape;359;p3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60" name="Google Shape;360;p3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61" name="Google Shape;361;p39"/>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62" name="Google Shape;362;p39"/>
          <p:cNvSpPr>
            <a:spLocks noGrp="1"/>
          </p:cNvSpPr>
          <p:nvPr>
            <p:ph type="pic" idx="2"/>
          </p:nvPr>
        </p:nvSpPr>
        <p:spPr>
          <a:xfrm>
            <a:off x="4244340" y="2249648"/>
            <a:ext cx="3703320" cy="33759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1095904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363"/>
        <p:cNvGrpSpPr/>
        <p:nvPr/>
      </p:nvGrpSpPr>
      <p:grpSpPr>
        <a:xfrm>
          <a:off x="0" y="0"/>
          <a:ext cx="0" cy="0"/>
          <a:chOff x="0" y="0"/>
          <a:chExt cx="0" cy="0"/>
        </a:xfrm>
      </p:grpSpPr>
      <p:sp>
        <p:nvSpPr>
          <p:cNvPr id="364" name="Google Shape;364;p40"/>
          <p:cNvSpPr/>
          <p:nvPr/>
        </p:nvSpPr>
        <p:spPr>
          <a:xfrm>
            <a:off x="0" y="0"/>
            <a:ext cx="3810001" cy="68580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grpSp>
        <p:nvGrpSpPr>
          <p:cNvPr id="365" name="Google Shape;365;p40"/>
          <p:cNvGrpSpPr/>
          <p:nvPr/>
        </p:nvGrpSpPr>
        <p:grpSpPr>
          <a:xfrm>
            <a:off x="304801" y="6126480"/>
            <a:ext cx="11582400" cy="426715"/>
            <a:chOff x="304801" y="6126480"/>
            <a:chExt cx="11582400" cy="426715"/>
          </a:xfrm>
        </p:grpSpPr>
        <p:sp>
          <p:nvSpPr>
            <p:cNvPr id="366" name="Google Shape;366;p4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67" name="Google Shape;367;p4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68" name="Google Shape;368;p4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69" name="Google Shape;369;p4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70" name="Google Shape;370;p4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50E3EAF-1D80-4A28-91FC-7E8AE3DB5708}" type="datetime1">
              <a:rPr lang="en-US" smtClean="0"/>
              <a:t>1/24/2023</a:t>
            </a:fld>
            <a:endParaRPr lang="en-US"/>
          </a:p>
        </p:txBody>
      </p:sp>
      <p:sp>
        <p:nvSpPr>
          <p:cNvPr id="371" name="Google Shape;371;p4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72" name="Google Shape;372;p4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3" name="Google Shape;373;p40"/>
          <p:cNvSpPr>
            <a:spLocks noGrp="1"/>
          </p:cNvSpPr>
          <p:nvPr>
            <p:ph type="pic" idx="2"/>
          </p:nvPr>
        </p:nvSpPr>
        <p:spPr>
          <a:xfrm>
            <a:off x="1285875" y="304800"/>
            <a:ext cx="4038600" cy="54904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2808145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and Sub-tilte">
  <p:cSld name="Title and Sub-tilte">
    <p:spTree>
      <p:nvGrpSpPr>
        <p:cNvPr id="1" name="Shape 374"/>
        <p:cNvGrpSpPr/>
        <p:nvPr/>
      </p:nvGrpSpPr>
      <p:grpSpPr>
        <a:xfrm>
          <a:off x="0" y="0"/>
          <a:ext cx="0" cy="0"/>
          <a:chOff x="0" y="0"/>
          <a:chExt cx="0" cy="0"/>
        </a:xfrm>
      </p:grpSpPr>
      <p:sp>
        <p:nvSpPr>
          <p:cNvPr id="375" name="Google Shape;375;p4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76" name="Google Shape;376;p4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FD994D2-72BA-4053-90FF-37D5B43E6865}" type="datetime1">
              <a:rPr lang="en-US" smtClean="0"/>
              <a:t>1/24/2023</a:t>
            </a:fld>
            <a:endParaRPr lang="en-US"/>
          </a:p>
        </p:txBody>
      </p:sp>
      <p:sp>
        <p:nvSpPr>
          <p:cNvPr id="377" name="Google Shape;377;p4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78" name="Google Shape;378;p4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9" name="Google Shape;379;p4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40976156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Sub-title and a Picture">
  <p:cSld name="Title, Sub-title and a Picture">
    <p:spTree>
      <p:nvGrpSpPr>
        <p:cNvPr id="1" name="Shape 380"/>
        <p:cNvGrpSpPr/>
        <p:nvPr/>
      </p:nvGrpSpPr>
      <p:grpSpPr>
        <a:xfrm>
          <a:off x="0" y="0"/>
          <a:ext cx="0" cy="0"/>
          <a:chOff x="0" y="0"/>
          <a:chExt cx="0" cy="0"/>
        </a:xfrm>
      </p:grpSpPr>
      <p:sp>
        <p:nvSpPr>
          <p:cNvPr id="381" name="Google Shape;381;p4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2" name="Google Shape;382;p4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A48315C-35CA-4068-B6B2-C0A2BE1B4DC5}" type="datetime1">
              <a:rPr lang="en-US" smtClean="0"/>
              <a:t>1/24/2023</a:t>
            </a:fld>
            <a:endParaRPr lang="en-US"/>
          </a:p>
        </p:txBody>
      </p:sp>
      <p:sp>
        <p:nvSpPr>
          <p:cNvPr id="383" name="Google Shape;383;p4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84" name="Google Shape;384;p4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85" name="Google Shape;385;p4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86" name="Google Shape;386;p42"/>
          <p:cNvSpPr>
            <a:spLocks noGrp="1"/>
          </p:cNvSpPr>
          <p:nvPr>
            <p:ph type="pic" idx="2"/>
          </p:nvPr>
        </p:nvSpPr>
        <p:spPr>
          <a:xfrm>
            <a:off x="9417571" y="2057400"/>
            <a:ext cx="2469627" cy="37719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7828410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Picture and Chart">
  <p:cSld name="Picture and Chart">
    <p:spTree>
      <p:nvGrpSpPr>
        <p:cNvPr id="1" name="Shape 387"/>
        <p:cNvGrpSpPr/>
        <p:nvPr/>
      </p:nvGrpSpPr>
      <p:grpSpPr>
        <a:xfrm>
          <a:off x="0" y="0"/>
          <a:ext cx="0" cy="0"/>
          <a:chOff x="0" y="0"/>
          <a:chExt cx="0" cy="0"/>
        </a:xfrm>
      </p:grpSpPr>
      <p:sp>
        <p:nvSpPr>
          <p:cNvPr id="388" name="Google Shape;388;p43"/>
          <p:cNvSpPr txBox="1">
            <a:spLocks noGrp="1"/>
          </p:cNvSpPr>
          <p:nvPr>
            <p:ph type="title"/>
          </p:nvPr>
        </p:nvSpPr>
        <p:spPr>
          <a:xfrm>
            <a:off x="304800" y="172857"/>
            <a:ext cx="57881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9" name="Google Shape;389;p4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21A3BF5-B973-42B3-97FD-430A1B49C906}" type="datetime1">
              <a:rPr lang="en-US" smtClean="0"/>
              <a:t>1/24/2023</a:t>
            </a:fld>
            <a:endParaRPr lang="en-US"/>
          </a:p>
        </p:txBody>
      </p:sp>
      <p:sp>
        <p:nvSpPr>
          <p:cNvPr id="390" name="Google Shape;390;p4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91" name="Google Shape;391;p4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2" name="Google Shape;392;p43"/>
          <p:cNvSpPr txBox="1">
            <a:spLocks noGrp="1"/>
          </p:cNvSpPr>
          <p:nvPr>
            <p:ph type="body" idx="1"/>
          </p:nvPr>
        </p:nvSpPr>
        <p:spPr>
          <a:xfrm>
            <a:off x="304799" y="1031272"/>
            <a:ext cx="5791199" cy="1251699"/>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93" name="Google Shape;393;p43"/>
          <p:cNvSpPr>
            <a:spLocks noGrp="1"/>
          </p:cNvSpPr>
          <p:nvPr>
            <p:ph type="pic" idx="2"/>
          </p:nvPr>
        </p:nvSpPr>
        <p:spPr>
          <a:xfrm>
            <a:off x="304800" y="2391515"/>
            <a:ext cx="5791200" cy="343778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9125148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Social Media - Pictures and Data">
  <p:cSld name="Social Media - Pictures and Data">
    <p:spTree>
      <p:nvGrpSpPr>
        <p:cNvPr id="1" name="Shape 394"/>
        <p:cNvGrpSpPr/>
        <p:nvPr/>
      </p:nvGrpSpPr>
      <p:grpSpPr>
        <a:xfrm>
          <a:off x="0" y="0"/>
          <a:ext cx="0" cy="0"/>
          <a:chOff x="0" y="0"/>
          <a:chExt cx="0" cy="0"/>
        </a:xfrm>
      </p:grpSpPr>
      <p:sp>
        <p:nvSpPr>
          <p:cNvPr id="395" name="Google Shape;395;p4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96" name="Google Shape;396;p4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0AB2E5C-36F0-40EA-A103-DA4F319C6AA5}" type="datetime1">
              <a:rPr lang="en-US" smtClean="0"/>
              <a:t>1/24/2023</a:t>
            </a:fld>
            <a:endParaRPr lang="en-US"/>
          </a:p>
        </p:txBody>
      </p:sp>
      <p:sp>
        <p:nvSpPr>
          <p:cNvPr id="397" name="Google Shape;397;p4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98" name="Google Shape;398;p4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9" name="Google Shape;399;p4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00" name="Google Shape;400;p44"/>
          <p:cNvSpPr>
            <a:spLocks noGrp="1"/>
          </p:cNvSpPr>
          <p:nvPr>
            <p:ph type="pic" idx="2"/>
          </p:nvPr>
        </p:nvSpPr>
        <p:spPr>
          <a:xfrm>
            <a:off x="304800" y="2057400"/>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1" name="Google Shape;401;p44"/>
          <p:cNvSpPr>
            <a:spLocks noGrp="1"/>
          </p:cNvSpPr>
          <p:nvPr>
            <p:ph type="pic" idx="3"/>
          </p:nvPr>
        </p:nvSpPr>
        <p:spPr>
          <a:xfrm>
            <a:off x="3297614"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2" name="Google Shape;402;p44"/>
          <p:cNvSpPr>
            <a:spLocks noGrp="1"/>
          </p:cNvSpPr>
          <p:nvPr>
            <p:ph type="pic" idx="4"/>
          </p:nvPr>
        </p:nvSpPr>
        <p:spPr>
          <a:xfrm>
            <a:off x="6296915"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3" name="Google Shape;403;p44"/>
          <p:cNvSpPr>
            <a:spLocks noGrp="1"/>
          </p:cNvSpPr>
          <p:nvPr>
            <p:ph type="pic" idx="5"/>
          </p:nvPr>
        </p:nvSpPr>
        <p:spPr>
          <a:xfrm>
            <a:off x="9296216"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8530792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and Subtitle - Table Chart and Image">
  <p:cSld name="Title and Subtitle - Table Chart and Image">
    <p:spTree>
      <p:nvGrpSpPr>
        <p:cNvPr id="1" name="Shape 404"/>
        <p:cNvGrpSpPr/>
        <p:nvPr/>
      </p:nvGrpSpPr>
      <p:grpSpPr>
        <a:xfrm>
          <a:off x="0" y="0"/>
          <a:ext cx="0" cy="0"/>
          <a:chOff x="0" y="0"/>
          <a:chExt cx="0" cy="0"/>
        </a:xfrm>
      </p:grpSpPr>
      <p:sp>
        <p:nvSpPr>
          <p:cNvPr id="405" name="Google Shape;405;p4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06" name="Google Shape;406;p4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92661B6-C37A-477A-AE1C-DD17F75E954E}" type="datetime1">
              <a:rPr lang="en-US" smtClean="0"/>
              <a:t>1/24/2023</a:t>
            </a:fld>
            <a:endParaRPr lang="en-US"/>
          </a:p>
        </p:txBody>
      </p:sp>
      <p:sp>
        <p:nvSpPr>
          <p:cNvPr id="407" name="Google Shape;407;p4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08" name="Google Shape;408;p4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09" name="Google Shape;409;p4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10" name="Google Shape;410;p45"/>
          <p:cNvSpPr>
            <a:spLocks noGrp="1"/>
          </p:cNvSpPr>
          <p:nvPr>
            <p:ph type="pic" idx="2"/>
          </p:nvPr>
        </p:nvSpPr>
        <p:spPr>
          <a:xfrm>
            <a:off x="8132490" y="2057399"/>
            <a:ext cx="3754711" cy="171001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7041093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1_Title and Sub-tilte">
  <p:cSld name="1_Title and Sub-tilte">
    <p:spTree>
      <p:nvGrpSpPr>
        <p:cNvPr id="1" name="Shape 411"/>
        <p:cNvGrpSpPr/>
        <p:nvPr/>
      </p:nvGrpSpPr>
      <p:grpSpPr>
        <a:xfrm>
          <a:off x="0" y="0"/>
          <a:ext cx="0" cy="0"/>
          <a:chOff x="0" y="0"/>
          <a:chExt cx="0" cy="0"/>
        </a:xfrm>
      </p:grpSpPr>
      <p:sp>
        <p:nvSpPr>
          <p:cNvPr id="412" name="Google Shape;412;p46"/>
          <p:cNvSpPr/>
          <p:nvPr/>
        </p:nvSpPr>
        <p:spPr>
          <a:xfrm>
            <a:off x="304800" y="0"/>
            <a:ext cx="5788152" cy="582672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413" name="Google Shape;413;p46"/>
          <p:cNvSpPr txBox="1">
            <a:spLocks noGrp="1"/>
          </p:cNvSpPr>
          <p:nvPr>
            <p:ph type="title"/>
          </p:nvPr>
        </p:nvSpPr>
        <p:spPr>
          <a:xfrm>
            <a:off x="639192" y="172857"/>
            <a:ext cx="5122416"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4" name="Google Shape;414;p4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138E445-8782-4EE2-9E43-7FC80EFCDB07}" type="datetime1">
              <a:rPr lang="en-US" smtClean="0"/>
              <a:t>1/24/2023</a:t>
            </a:fld>
            <a:endParaRPr lang="en-US"/>
          </a:p>
        </p:txBody>
      </p:sp>
      <p:sp>
        <p:nvSpPr>
          <p:cNvPr id="415" name="Google Shape;415;p4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16" name="Google Shape;416;p4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17" name="Google Shape;417;p46"/>
          <p:cNvSpPr txBox="1">
            <a:spLocks noGrp="1"/>
          </p:cNvSpPr>
          <p:nvPr>
            <p:ph type="body" idx="1"/>
          </p:nvPr>
        </p:nvSpPr>
        <p:spPr>
          <a:xfrm>
            <a:off x="639192" y="1031273"/>
            <a:ext cx="5122416"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418" name="Google Shape;418;p46"/>
          <p:cNvCxnSpPr/>
          <p:nvPr/>
        </p:nvCxnSpPr>
        <p:spPr>
          <a:xfrm>
            <a:off x="716287"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31260309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Laptop Mockup 1">
  <p:cSld name="Laptop Mockup 1">
    <p:spTree>
      <p:nvGrpSpPr>
        <p:cNvPr id="1" name="Shape 419"/>
        <p:cNvGrpSpPr/>
        <p:nvPr/>
      </p:nvGrpSpPr>
      <p:grpSpPr>
        <a:xfrm>
          <a:off x="0" y="0"/>
          <a:ext cx="0" cy="0"/>
          <a:chOff x="0" y="0"/>
          <a:chExt cx="0" cy="0"/>
        </a:xfrm>
      </p:grpSpPr>
      <p:sp>
        <p:nvSpPr>
          <p:cNvPr id="420" name="Google Shape;420;p47"/>
          <p:cNvSpPr>
            <a:spLocks noGrp="1"/>
          </p:cNvSpPr>
          <p:nvPr>
            <p:ph type="pic" idx="2"/>
          </p:nvPr>
        </p:nvSpPr>
        <p:spPr>
          <a:xfrm>
            <a:off x="1034461" y="2494195"/>
            <a:ext cx="4426133" cy="27686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1" name="Google Shape;421;p4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2" name="Google Shape;422;p4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665D613-CA39-4EE5-9DBE-9F3D93DA4AD5}" type="datetime1">
              <a:rPr lang="en-US" smtClean="0"/>
              <a:t>1/24/2023</a:t>
            </a:fld>
            <a:endParaRPr lang="en-US"/>
          </a:p>
        </p:txBody>
      </p:sp>
      <p:sp>
        <p:nvSpPr>
          <p:cNvPr id="423" name="Google Shape;423;p4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24" name="Google Shape;424;p4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25" name="Google Shape;425;p47"/>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0135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44A7B0F0-C75D-428B-AFB0-F0453DB6C05C}" type="datetime1">
              <a:rPr lang="en-US" smtClean="0"/>
              <a:t>1/24/2023</a:t>
            </a:fld>
            <a:endParaRPr lang="en-US"/>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9053540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Desktop Mockup">
  <p:cSld name="Desktop Mockup">
    <p:spTree>
      <p:nvGrpSpPr>
        <p:cNvPr id="1" name="Shape 426"/>
        <p:cNvGrpSpPr/>
        <p:nvPr/>
      </p:nvGrpSpPr>
      <p:grpSpPr>
        <a:xfrm>
          <a:off x="0" y="0"/>
          <a:ext cx="0" cy="0"/>
          <a:chOff x="0" y="0"/>
          <a:chExt cx="0" cy="0"/>
        </a:xfrm>
      </p:grpSpPr>
      <p:sp>
        <p:nvSpPr>
          <p:cNvPr id="427" name="Google Shape;427;p48"/>
          <p:cNvSpPr>
            <a:spLocks noGrp="1"/>
          </p:cNvSpPr>
          <p:nvPr>
            <p:ph type="pic" idx="2"/>
          </p:nvPr>
        </p:nvSpPr>
        <p:spPr>
          <a:xfrm>
            <a:off x="3848100" y="2255520"/>
            <a:ext cx="4495800" cy="25679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8" name="Google Shape;428;p4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9" name="Google Shape;429;p4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6B5BC97-952D-493F-A429-6D1A313C1364}" type="datetime1">
              <a:rPr lang="en-US" smtClean="0"/>
              <a:t>1/24/2023</a:t>
            </a:fld>
            <a:endParaRPr lang="en-US"/>
          </a:p>
        </p:txBody>
      </p:sp>
      <p:sp>
        <p:nvSpPr>
          <p:cNvPr id="430" name="Google Shape;430;p4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31" name="Google Shape;431;p4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32" name="Google Shape;432;p4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575073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Laptop Contrast">
  <p:cSld name="Laptop Contrast">
    <p:spTree>
      <p:nvGrpSpPr>
        <p:cNvPr id="1" name="Shape 433"/>
        <p:cNvGrpSpPr/>
        <p:nvPr/>
      </p:nvGrpSpPr>
      <p:grpSpPr>
        <a:xfrm>
          <a:off x="0" y="0"/>
          <a:ext cx="0" cy="0"/>
          <a:chOff x="0" y="0"/>
          <a:chExt cx="0" cy="0"/>
        </a:xfrm>
      </p:grpSpPr>
      <p:sp>
        <p:nvSpPr>
          <p:cNvPr id="434" name="Google Shape;434;p49"/>
          <p:cNvSpPr>
            <a:spLocks noGrp="1"/>
          </p:cNvSpPr>
          <p:nvPr>
            <p:ph type="pic" idx="2"/>
          </p:nvPr>
        </p:nvSpPr>
        <p:spPr>
          <a:xfrm>
            <a:off x="585790" y="959254"/>
            <a:ext cx="6406935" cy="4007616"/>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435" name="Google Shape;435;p49"/>
          <p:cNvGrpSpPr/>
          <p:nvPr/>
        </p:nvGrpSpPr>
        <p:grpSpPr>
          <a:xfrm>
            <a:off x="304801" y="6126480"/>
            <a:ext cx="11582400" cy="426715"/>
            <a:chOff x="304801" y="6126480"/>
            <a:chExt cx="11582400" cy="426715"/>
          </a:xfrm>
        </p:grpSpPr>
        <p:sp>
          <p:nvSpPr>
            <p:cNvPr id="436" name="Google Shape;436;p4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37" name="Google Shape;437;p4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38" name="Google Shape;438;p4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39" name="Google Shape;439;p4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40" name="Google Shape;440;p4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B12144B-7333-41EE-9412-0B69E45FD019}" type="datetime1">
              <a:rPr lang="en-US" smtClean="0"/>
              <a:t>1/24/2023</a:t>
            </a:fld>
            <a:endParaRPr lang="en-US"/>
          </a:p>
        </p:txBody>
      </p:sp>
      <p:sp>
        <p:nvSpPr>
          <p:cNvPr id="441" name="Google Shape;441;p4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42" name="Google Shape;442;p4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14143332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Phone Contrast">
  <p:cSld name="Phone Contrast">
    <p:spTree>
      <p:nvGrpSpPr>
        <p:cNvPr id="1" name="Shape 443"/>
        <p:cNvGrpSpPr/>
        <p:nvPr/>
      </p:nvGrpSpPr>
      <p:grpSpPr>
        <a:xfrm>
          <a:off x="0" y="0"/>
          <a:ext cx="0" cy="0"/>
          <a:chOff x="0" y="0"/>
          <a:chExt cx="0" cy="0"/>
        </a:xfrm>
      </p:grpSpPr>
      <p:sp>
        <p:nvSpPr>
          <p:cNvPr id="444" name="Google Shape;444;p50"/>
          <p:cNvSpPr>
            <a:spLocks noGrp="1"/>
          </p:cNvSpPr>
          <p:nvPr>
            <p:ph type="pic" idx="2"/>
          </p:nvPr>
        </p:nvSpPr>
        <p:spPr>
          <a:xfrm>
            <a:off x="1817489" y="443883"/>
            <a:ext cx="2445150" cy="519121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445" name="Google Shape;445;p50"/>
          <p:cNvCxnSpPr/>
          <p:nvPr/>
        </p:nvCxnSpPr>
        <p:spPr>
          <a:xfrm>
            <a:off x="6096000"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446" name="Google Shape;446;p50"/>
          <p:cNvGrpSpPr/>
          <p:nvPr/>
        </p:nvGrpSpPr>
        <p:grpSpPr>
          <a:xfrm>
            <a:off x="304801" y="6126480"/>
            <a:ext cx="11582400" cy="426715"/>
            <a:chOff x="304801" y="6126480"/>
            <a:chExt cx="11582400" cy="426715"/>
          </a:xfrm>
        </p:grpSpPr>
        <p:sp>
          <p:nvSpPr>
            <p:cNvPr id="447" name="Google Shape;447;p5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48" name="Google Shape;448;p5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49" name="Google Shape;449;p5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50" name="Google Shape;450;p5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51" name="Google Shape;451;p50"/>
          <p:cNvSpPr txBox="1">
            <a:spLocks noGrp="1"/>
          </p:cNvSpPr>
          <p:nvPr>
            <p:ph type="title"/>
          </p:nvPr>
        </p:nvSpPr>
        <p:spPr>
          <a:xfrm>
            <a:off x="5909552" y="172857"/>
            <a:ext cx="5977647"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2" name="Google Shape;452;p5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8302278-E6DA-47C6-8A10-3BA664135E56}" type="datetime1">
              <a:rPr lang="en-US" smtClean="0"/>
              <a:t>1/24/2023</a:t>
            </a:fld>
            <a:endParaRPr lang="en-US"/>
          </a:p>
        </p:txBody>
      </p:sp>
      <p:sp>
        <p:nvSpPr>
          <p:cNvPr id="453" name="Google Shape;453;p5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54" name="Google Shape;454;p5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55" name="Google Shape;455;p50"/>
          <p:cNvSpPr txBox="1">
            <a:spLocks noGrp="1"/>
          </p:cNvSpPr>
          <p:nvPr>
            <p:ph type="body" idx="1"/>
          </p:nvPr>
        </p:nvSpPr>
        <p:spPr>
          <a:xfrm>
            <a:off x="5909552" y="1031273"/>
            <a:ext cx="5977647"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57593062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Phone Mockup">
  <p:cSld name="Phone Mockup">
    <p:spTree>
      <p:nvGrpSpPr>
        <p:cNvPr id="1" name="Shape 456"/>
        <p:cNvGrpSpPr/>
        <p:nvPr/>
      </p:nvGrpSpPr>
      <p:grpSpPr>
        <a:xfrm>
          <a:off x="0" y="0"/>
          <a:ext cx="0" cy="0"/>
          <a:chOff x="0" y="0"/>
          <a:chExt cx="0" cy="0"/>
        </a:xfrm>
      </p:grpSpPr>
      <p:sp>
        <p:nvSpPr>
          <p:cNvPr id="457" name="Google Shape;457;p51"/>
          <p:cNvSpPr>
            <a:spLocks noGrp="1"/>
          </p:cNvSpPr>
          <p:nvPr>
            <p:ph type="pic" idx="2"/>
          </p:nvPr>
        </p:nvSpPr>
        <p:spPr>
          <a:xfrm>
            <a:off x="4959658" y="2175029"/>
            <a:ext cx="2272684" cy="394746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58" name="Google Shape;458;p5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9" name="Google Shape;459;p5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3ADA4C8-0A32-4D4E-BE3A-81ABC5CAE22B}" type="datetime1">
              <a:rPr lang="en-US" smtClean="0"/>
              <a:t>1/24/2023</a:t>
            </a:fld>
            <a:endParaRPr lang="en-US"/>
          </a:p>
        </p:txBody>
      </p:sp>
      <p:sp>
        <p:nvSpPr>
          <p:cNvPr id="460" name="Google Shape;460;p5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61" name="Google Shape;461;p5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62" name="Google Shape;462;p5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9890890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3"/>
        <p:cNvGrpSpPr/>
        <p:nvPr/>
      </p:nvGrpSpPr>
      <p:grpSpPr>
        <a:xfrm>
          <a:off x="0" y="0"/>
          <a:ext cx="0" cy="0"/>
          <a:chOff x="0" y="0"/>
          <a:chExt cx="0" cy="0"/>
        </a:xfrm>
      </p:grpSpPr>
      <p:grpSp>
        <p:nvGrpSpPr>
          <p:cNvPr id="464" name="Google Shape;464;p52"/>
          <p:cNvGrpSpPr/>
          <p:nvPr/>
        </p:nvGrpSpPr>
        <p:grpSpPr>
          <a:xfrm>
            <a:off x="304801" y="6126480"/>
            <a:ext cx="11582400" cy="426715"/>
            <a:chOff x="304801" y="6126480"/>
            <a:chExt cx="11582400" cy="426715"/>
          </a:xfrm>
        </p:grpSpPr>
        <p:sp>
          <p:nvSpPr>
            <p:cNvPr id="465" name="Google Shape;465;p52"/>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66" name="Google Shape;466;p52"/>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67" name="Google Shape;467;p52"/>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68" name="Google Shape;468;p52"/>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69" name="Google Shape;469;p5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FDC59F5-3B33-4256-B60E-B204C27A0DAD}" type="datetime1">
              <a:rPr lang="en-US" smtClean="0"/>
              <a:t>1/24/2023</a:t>
            </a:fld>
            <a:endParaRPr lang="en-US"/>
          </a:p>
        </p:txBody>
      </p:sp>
      <p:sp>
        <p:nvSpPr>
          <p:cNvPr id="470" name="Google Shape;470;p5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71" name="Google Shape;471;p5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7641762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472"/>
        <p:cNvGrpSpPr/>
        <p:nvPr/>
      </p:nvGrpSpPr>
      <p:grpSpPr>
        <a:xfrm>
          <a:off x="0" y="0"/>
          <a:ext cx="0" cy="0"/>
          <a:chOff x="0" y="0"/>
          <a:chExt cx="0" cy="0"/>
        </a:xfrm>
      </p:grpSpPr>
      <p:sp>
        <p:nvSpPr>
          <p:cNvPr id="473" name="Google Shape;473;p53"/>
          <p:cNvSpPr txBox="1">
            <a:spLocks noGrp="1"/>
          </p:cNvSpPr>
          <p:nvPr>
            <p:ph type="ctrTitle"/>
          </p:nvPr>
        </p:nvSpPr>
        <p:spPr>
          <a:xfrm>
            <a:off x="415611" y="992767"/>
            <a:ext cx="11360700" cy="27369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6900"/>
              <a:buNone/>
              <a:defRPr sz="6900"/>
            </a:lvl1pPr>
            <a:lvl2pPr lvl="1" algn="ctr" rtl="0">
              <a:spcBef>
                <a:spcPts val="0"/>
              </a:spcBef>
              <a:spcAft>
                <a:spcPts val="0"/>
              </a:spcAft>
              <a:buSzPts val="6900"/>
              <a:buNone/>
              <a:defRPr sz="6900"/>
            </a:lvl2pPr>
            <a:lvl3pPr lvl="2" algn="ctr" rtl="0">
              <a:spcBef>
                <a:spcPts val="0"/>
              </a:spcBef>
              <a:spcAft>
                <a:spcPts val="0"/>
              </a:spcAft>
              <a:buSzPts val="6900"/>
              <a:buNone/>
              <a:defRPr sz="6900"/>
            </a:lvl3pPr>
            <a:lvl4pPr lvl="3" algn="ctr" rtl="0">
              <a:spcBef>
                <a:spcPts val="0"/>
              </a:spcBef>
              <a:spcAft>
                <a:spcPts val="0"/>
              </a:spcAft>
              <a:buSzPts val="6900"/>
              <a:buNone/>
              <a:defRPr sz="6900"/>
            </a:lvl4pPr>
            <a:lvl5pPr lvl="4" algn="ctr" rtl="0">
              <a:spcBef>
                <a:spcPts val="0"/>
              </a:spcBef>
              <a:spcAft>
                <a:spcPts val="0"/>
              </a:spcAft>
              <a:buSzPts val="6900"/>
              <a:buNone/>
              <a:defRPr sz="6900"/>
            </a:lvl5pPr>
            <a:lvl6pPr lvl="5" algn="ctr" rtl="0">
              <a:spcBef>
                <a:spcPts val="0"/>
              </a:spcBef>
              <a:spcAft>
                <a:spcPts val="0"/>
              </a:spcAft>
              <a:buSzPts val="6900"/>
              <a:buNone/>
              <a:defRPr sz="6900"/>
            </a:lvl6pPr>
            <a:lvl7pPr lvl="6" algn="ctr" rtl="0">
              <a:spcBef>
                <a:spcPts val="0"/>
              </a:spcBef>
              <a:spcAft>
                <a:spcPts val="0"/>
              </a:spcAft>
              <a:buSzPts val="6900"/>
              <a:buNone/>
              <a:defRPr sz="6900"/>
            </a:lvl7pPr>
            <a:lvl8pPr lvl="7" algn="ctr" rtl="0">
              <a:spcBef>
                <a:spcPts val="0"/>
              </a:spcBef>
              <a:spcAft>
                <a:spcPts val="0"/>
              </a:spcAft>
              <a:buSzPts val="6900"/>
              <a:buNone/>
              <a:defRPr sz="6900"/>
            </a:lvl8pPr>
            <a:lvl9pPr lvl="8" algn="ctr" rtl="0">
              <a:spcBef>
                <a:spcPts val="0"/>
              </a:spcBef>
              <a:spcAft>
                <a:spcPts val="0"/>
              </a:spcAft>
              <a:buSzPts val="6900"/>
              <a:buNone/>
              <a:defRPr sz="6900"/>
            </a:lvl9pPr>
          </a:lstStyle>
          <a:p>
            <a:r>
              <a:rPr lang="en-US"/>
              <a:t>Click to edit Master title style</a:t>
            </a:r>
            <a:endParaRPr/>
          </a:p>
        </p:txBody>
      </p:sp>
      <p:sp>
        <p:nvSpPr>
          <p:cNvPr id="474" name="Google Shape;474;p53"/>
          <p:cNvSpPr txBox="1">
            <a:spLocks noGrp="1"/>
          </p:cNvSpPr>
          <p:nvPr>
            <p:ph type="subTitle" idx="1"/>
          </p:nvPr>
        </p:nvSpPr>
        <p:spPr>
          <a:xfrm>
            <a:off x="415600" y="3778833"/>
            <a:ext cx="11360700" cy="1056900"/>
          </a:xfrm>
          <a:prstGeom prst="rect">
            <a:avLst/>
          </a:prstGeom>
        </p:spPr>
        <p:txBody>
          <a:bodyPr spcFirstLastPara="1" wrap="square" lIns="91425" tIns="45700" rIns="91425" bIns="45700" anchor="t" anchorCtr="0">
            <a:noAutofit/>
          </a:bodyPr>
          <a:lstStyle>
            <a:lvl1pPr lvl="0" algn="ctr" rtl="0">
              <a:lnSpc>
                <a:spcPct val="100000"/>
              </a:lnSpc>
              <a:spcBef>
                <a:spcPts val="600"/>
              </a:spcBef>
              <a:spcAft>
                <a:spcPts val="0"/>
              </a:spcAft>
              <a:buSzPts val="3700"/>
              <a:buNone/>
              <a:defRPr sz="3700"/>
            </a:lvl1pPr>
            <a:lvl2pPr lvl="1" algn="ctr" rtl="0">
              <a:lnSpc>
                <a:spcPct val="100000"/>
              </a:lnSpc>
              <a:spcBef>
                <a:spcPts val="600"/>
              </a:spcBef>
              <a:spcAft>
                <a:spcPts val="0"/>
              </a:spcAft>
              <a:buSzPts val="3700"/>
              <a:buNone/>
              <a:defRPr sz="3700"/>
            </a:lvl2pPr>
            <a:lvl3pPr lvl="2" algn="ctr" rtl="0">
              <a:lnSpc>
                <a:spcPct val="100000"/>
              </a:lnSpc>
              <a:spcBef>
                <a:spcPts val="600"/>
              </a:spcBef>
              <a:spcAft>
                <a:spcPts val="0"/>
              </a:spcAft>
              <a:buSzPts val="3700"/>
              <a:buNone/>
              <a:defRPr sz="3700"/>
            </a:lvl3pPr>
            <a:lvl4pPr lvl="3" algn="ctr" rtl="0">
              <a:lnSpc>
                <a:spcPct val="100000"/>
              </a:lnSpc>
              <a:spcBef>
                <a:spcPts val="600"/>
              </a:spcBef>
              <a:spcAft>
                <a:spcPts val="0"/>
              </a:spcAft>
              <a:buSzPts val="3700"/>
              <a:buNone/>
              <a:defRPr sz="3700"/>
            </a:lvl4pPr>
            <a:lvl5pPr lvl="4" algn="ctr" rtl="0">
              <a:lnSpc>
                <a:spcPct val="100000"/>
              </a:lnSpc>
              <a:spcBef>
                <a:spcPts val="600"/>
              </a:spcBef>
              <a:spcAft>
                <a:spcPts val="0"/>
              </a:spcAft>
              <a:buSzPts val="3700"/>
              <a:buNone/>
              <a:defRPr sz="3700"/>
            </a:lvl5pPr>
            <a:lvl6pPr lvl="5" algn="ctr" rtl="0">
              <a:lnSpc>
                <a:spcPct val="100000"/>
              </a:lnSpc>
              <a:spcBef>
                <a:spcPts val="500"/>
              </a:spcBef>
              <a:spcAft>
                <a:spcPts val="0"/>
              </a:spcAft>
              <a:buSzPts val="3700"/>
              <a:buNone/>
              <a:defRPr sz="3700"/>
            </a:lvl6pPr>
            <a:lvl7pPr lvl="6" algn="ctr" rtl="0">
              <a:lnSpc>
                <a:spcPct val="100000"/>
              </a:lnSpc>
              <a:spcBef>
                <a:spcPts val="500"/>
              </a:spcBef>
              <a:spcAft>
                <a:spcPts val="0"/>
              </a:spcAft>
              <a:buSzPts val="3700"/>
              <a:buNone/>
              <a:defRPr sz="3700"/>
            </a:lvl7pPr>
            <a:lvl8pPr lvl="7" algn="ctr" rtl="0">
              <a:lnSpc>
                <a:spcPct val="100000"/>
              </a:lnSpc>
              <a:spcBef>
                <a:spcPts val="500"/>
              </a:spcBef>
              <a:spcAft>
                <a:spcPts val="0"/>
              </a:spcAft>
              <a:buSzPts val="3700"/>
              <a:buNone/>
              <a:defRPr sz="3700"/>
            </a:lvl8pPr>
            <a:lvl9pPr lvl="8" algn="ctr" rtl="0">
              <a:lnSpc>
                <a:spcPct val="100000"/>
              </a:lnSpc>
              <a:spcBef>
                <a:spcPts val="500"/>
              </a:spcBef>
              <a:spcAft>
                <a:spcPts val="0"/>
              </a:spcAft>
              <a:buSzPts val="3700"/>
              <a:buNone/>
              <a:defRPr sz="3700"/>
            </a:lvl9pPr>
          </a:lstStyle>
          <a:p>
            <a:r>
              <a:rPr lang="en-US"/>
              <a:t>Click to edit Master subtitle style</a:t>
            </a:r>
            <a:endParaRPr/>
          </a:p>
        </p:txBody>
      </p:sp>
      <p:sp>
        <p:nvSpPr>
          <p:cNvPr id="475" name="Google Shape;475;p53"/>
          <p:cNvSpPr txBox="1">
            <a:spLocks noGrp="1"/>
          </p:cNvSpPr>
          <p:nvPr>
            <p:ph type="sldNum" idx="12"/>
          </p:nvPr>
        </p:nvSpPr>
        <p:spPr>
          <a:xfrm>
            <a:off x="11296610" y="6217622"/>
            <a:ext cx="731700" cy="5247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31967777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and Content 1" type="obj">
  <p:cSld name="Title and Content 1">
    <p:spTree>
      <p:nvGrpSpPr>
        <p:cNvPr id="1" name="Shape 476"/>
        <p:cNvGrpSpPr/>
        <p:nvPr/>
      </p:nvGrpSpPr>
      <p:grpSpPr>
        <a:xfrm>
          <a:off x="0" y="0"/>
          <a:ext cx="0" cy="0"/>
          <a:chOff x="0" y="0"/>
          <a:chExt cx="0" cy="0"/>
        </a:xfrm>
      </p:grpSpPr>
      <p:sp>
        <p:nvSpPr>
          <p:cNvPr id="477" name="Google Shape;477;p54"/>
          <p:cNvSpPr txBox="1">
            <a:spLocks noGrp="1"/>
          </p:cNvSpPr>
          <p:nvPr>
            <p:ph type="title"/>
          </p:nvPr>
        </p:nvSpPr>
        <p:spPr>
          <a:xfrm>
            <a:off x="417094" y="304800"/>
            <a:ext cx="10515600" cy="597400"/>
          </a:xfrm>
          <a:prstGeom prst="rect">
            <a:avLst/>
          </a:prstGeom>
          <a:noFill/>
          <a:ln>
            <a:noFill/>
          </a:ln>
        </p:spPr>
        <p:txBody>
          <a:bodyPr spcFirstLastPara="1" wrap="square" lIns="121900" tIns="60925" rIns="121900" bIns="60925" anchor="ctr" anchorCtr="0">
            <a:noAutofit/>
          </a:bodyPr>
          <a:lstStyle>
            <a:lvl1pPr lvl="0" algn="l" rtl="0">
              <a:lnSpc>
                <a:spcPct val="90000"/>
              </a:lnSpc>
              <a:spcBef>
                <a:spcPts val="0"/>
              </a:spcBef>
              <a:spcAft>
                <a:spcPts val="0"/>
              </a:spcAft>
              <a:buClr>
                <a:schemeClr val="dk1"/>
              </a:buClr>
              <a:buSzPts val="2400"/>
              <a:buNone/>
              <a:defRPr sz="3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title style</a:t>
            </a:r>
            <a:endParaRPr/>
          </a:p>
        </p:txBody>
      </p:sp>
      <p:sp>
        <p:nvSpPr>
          <p:cNvPr id="478" name="Google Shape;478;p54"/>
          <p:cNvSpPr txBox="1">
            <a:spLocks noGrp="1"/>
          </p:cNvSpPr>
          <p:nvPr>
            <p:ph type="body" idx="1"/>
          </p:nvPr>
        </p:nvSpPr>
        <p:spPr>
          <a:xfrm>
            <a:off x="417094" y="1163888"/>
            <a:ext cx="10515600" cy="4351200"/>
          </a:xfrm>
          <a:prstGeom prst="rect">
            <a:avLst/>
          </a:prstGeom>
          <a:noFill/>
          <a:ln>
            <a:noFill/>
          </a:ln>
        </p:spPr>
        <p:txBody>
          <a:bodyPr spcFirstLastPara="1" wrap="square" lIns="121900" tIns="60925" rIns="121900" bIns="60925" anchor="t" anchorCtr="0">
            <a:noAutofit/>
          </a:bodyPr>
          <a:lstStyle>
            <a:lvl1pPr marL="457200" lvl="0" indent="-381000" algn="l" rtl="0">
              <a:lnSpc>
                <a:spcPct val="90000"/>
              </a:lnSpc>
              <a:spcBef>
                <a:spcPts val="1000"/>
              </a:spcBef>
              <a:spcAft>
                <a:spcPts val="0"/>
              </a:spcAft>
              <a:buClr>
                <a:schemeClr val="dk1"/>
              </a:buClr>
              <a:buSzPts val="2400"/>
              <a:buChar char="•"/>
              <a:defRPr>
                <a:solidFill>
                  <a:schemeClr val="tx1"/>
                </a:solidFill>
              </a:defRPr>
            </a:lvl1pPr>
            <a:lvl2pPr marL="914400" lvl="1" indent="-381000" algn="l" rtl="0">
              <a:lnSpc>
                <a:spcPct val="90000"/>
              </a:lnSpc>
              <a:spcBef>
                <a:spcPts val="600"/>
              </a:spcBef>
              <a:spcAft>
                <a:spcPts val="0"/>
              </a:spcAft>
              <a:buClr>
                <a:schemeClr val="dk1"/>
              </a:buClr>
              <a:buSzPts val="2400"/>
              <a:buChar char="•"/>
              <a:defRPr/>
            </a:lvl2pPr>
            <a:lvl3pPr marL="1371600" lvl="2" indent="-381000" algn="l" rtl="0">
              <a:lnSpc>
                <a:spcPct val="90000"/>
              </a:lnSpc>
              <a:spcBef>
                <a:spcPts val="600"/>
              </a:spcBef>
              <a:spcAft>
                <a:spcPts val="0"/>
              </a:spcAft>
              <a:buClr>
                <a:schemeClr val="dk1"/>
              </a:buClr>
              <a:buSzPts val="2400"/>
              <a:buChar char="•"/>
              <a:defRPr/>
            </a:lvl3pPr>
            <a:lvl4pPr marL="1828800" lvl="3" indent="-381000" algn="l" rtl="0">
              <a:lnSpc>
                <a:spcPct val="90000"/>
              </a:lnSpc>
              <a:spcBef>
                <a:spcPts val="600"/>
              </a:spcBef>
              <a:spcAft>
                <a:spcPts val="0"/>
              </a:spcAft>
              <a:buClr>
                <a:schemeClr val="dk1"/>
              </a:buClr>
              <a:buSzPts val="2400"/>
              <a:buChar char="•"/>
              <a:defRPr/>
            </a:lvl4pPr>
            <a:lvl5pPr marL="2286000" lvl="4" indent="-381000" algn="l" rtl="0">
              <a:lnSpc>
                <a:spcPct val="90000"/>
              </a:lnSpc>
              <a:spcBef>
                <a:spcPts val="600"/>
              </a:spcBef>
              <a:spcAft>
                <a:spcPts val="0"/>
              </a:spcAft>
              <a:buClr>
                <a:schemeClr val="dk1"/>
              </a:buClr>
              <a:buSzPts val="2400"/>
              <a:buChar char="•"/>
              <a:defRPr/>
            </a:lvl5pPr>
            <a:lvl6pPr marL="2743200" lvl="5" indent="-381000" algn="l" rtl="0">
              <a:lnSpc>
                <a:spcPct val="90000"/>
              </a:lnSpc>
              <a:spcBef>
                <a:spcPts val="600"/>
              </a:spcBef>
              <a:spcAft>
                <a:spcPts val="0"/>
              </a:spcAft>
              <a:buClr>
                <a:schemeClr val="dk1"/>
              </a:buClr>
              <a:buSzPts val="2400"/>
              <a:buChar char="•"/>
              <a:defRPr/>
            </a:lvl6pPr>
            <a:lvl7pPr marL="3200400" lvl="6" indent="-381000" algn="l" rtl="0">
              <a:lnSpc>
                <a:spcPct val="90000"/>
              </a:lnSpc>
              <a:spcBef>
                <a:spcPts val="500"/>
              </a:spcBef>
              <a:spcAft>
                <a:spcPts val="0"/>
              </a:spcAft>
              <a:buClr>
                <a:schemeClr val="dk1"/>
              </a:buClr>
              <a:buSzPts val="2400"/>
              <a:buChar char="•"/>
              <a:defRPr/>
            </a:lvl7pPr>
            <a:lvl8pPr marL="3657600" lvl="7" indent="-381000" algn="l" rtl="0">
              <a:lnSpc>
                <a:spcPct val="90000"/>
              </a:lnSpc>
              <a:spcBef>
                <a:spcPts val="500"/>
              </a:spcBef>
              <a:spcAft>
                <a:spcPts val="0"/>
              </a:spcAft>
              <a:buClr>
                <a:schemeClr val="dk1"/>
              </a:buClr>
              <a:buSzPts val="2400"/>
              <a:buChar char="•"/>
              <a:defRPr/>
            </a:lvl8pPr>
            <a:lvl9pPr marL="4114800" lvl="8" indent="-381000" algn="l" rtl="0">
              <a:lnSpc>
                <a:spcPct val="90000"/>
              </a:lnSpc>
              <a:spcBef>
                <a:spcPts val="500"/>
              </a:spcBef>
              <a:spcAft>
                <a:spcPts val="0"/>
              </a:spcAft>
              <a:buClr>
                <a:schemeClr val="dk1"/>
              </a:buClr>
              <a:buSzPts val="2400"/>
              <a:buChar char="•"/>
              <a:defRPr/>
            </a:lvl9pPr>
          </a:lstStyle>
          <a:p>
            <a:pPr lvl="0"/>
            <a:r>
              <a:rPr lang="en-US"/>
              <a:t>Edit Master text styles</a:t>
            </a:r>
          </a:p>
        </p:txBody>
      </p:sp>
      <p:sp>
        <p:nvSpPr>
          <p:cNvPr id="479" name="Google Shape;479;p54"/>
          <p:cNvSpPr txBox="1">
            <a:spLocks noGrp="1"/>
          </p:cNvSpPr>
          <p:nvPr>
            <p:ph type="dt" idx="10"/>
          </p:nvPr>
        </p:nvSpPr>
        <p:spPr>
          <a:xfrm>
            <a:off x="838200" y="6152004"/>
            <a:ext cx="2743200" cy="365100"/>
          </a:xfrm>
          <a:prstGeom prst="rect">
            <a:avLst/>
          </a:prstGeom>
          <a:noFill/>
          <a:ln>
            <a:noFill/>
          </a:ln>
        </p:spPr>
        <p:txBody>
          <a:bodyPr spcFirstLastPara="1" wrap="square" lIns="121900" tIns="60925" rIns="121900" bIns="60925"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fld id="{42470E3D-9BA2-4B4F-9CAD-E96D04D15CF8}" type="datetime1">
              <a:rPr lang="en-US" smtClean="0"/>
              <a:t>1/24/2023</a:t>
            </a:fld>
            <a:endParaRPr lang="en-US"/>
          </a:p>
        </p:txBody>
      </p:sp>
      <p:sp>
        <p:nvSpPr>
          <p:cNvPr id="480" name="Google Shape;480;p54"/>
          <p:cNvSpPr txBox="1">
            <a:spLocks noGrp="1"/>
          </p:cNvSpPr>
          <p:nvPr>
            <p:ph type="ftr" idx="11"/>
          </p:nvPr>
        </p:nvSpPr>
        <p:spPr>
          <a:xfrm>
            <a:off x="4038600" y="6152004"/>
            <a:ext cx="4114800" cy="365100"/>
          </a:xfrm>
          <a:prstGeom prst="rect">
            <a:avLst/>
          </a:prstGeom>
          <a:noFill/>
          <a:ln>
            <a:noFill/>
          </a:ln>
        </p:spPr>
        <p:txBody>
          <a:bodyPr spcFirstLastPara="1" wrap="square" lIns="121900" tIns="60925" rIns="121900" bIns="60925"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r>
              <a:rPr lang="en-US"/>
              <a:t>RICAS and NGSA Test Administrator Core Training Presentation</a:t>
            </a:r>
          </a:p>
        </p:txBody>
      </p:sp>
      <p:sp>
        <p:nvSpPr>
          <p:cNvPr id="481" name="Google Shape;481;p54"/>
          <p:cNvSpPr txBox="1">
            <a:spLocks noGrp="1"/>
          </p:cNvSpPr>
          <p:nvPr>
            <p:ph type="sldNum" idx="12"/>
          </p:nvPr>
        </p:nvSpPr>
        <p:spPr>
          <a:xfrm>
            <a:off x="9553074" y="6152004"/>
            <a:ext cx="890337" cy="365100"/>
          </a:xfrm>
          <a:prstGeom prst="rect">
            <a:avLst/>
          </a:prstGeom>
          <a:noFill/>
          <a:ln>
            <a:noFill/>
          </a:ln>
        </p:spPr>
        <p:txBody>
          <a:bodyPr spcFirstLastPara="1" wrap="square" lIns="121900" tIns="60925" rIns="121900" bIns="60925" anchor="ctr" anchorCtr="0">
            <a:noAutofit/>
          </a:bodyPr>
          <a:lstStyle>
            <a:lvl1pPr marL="0" lvl="0" indent="0" algn="ctr" rtl="0">
              <a:spcBef>
                <a:spcPts val="0"/>
              </a:spcBef>
              <a:buNone/>
              <a:defRPr sz="1200"/>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fld id="{E3A0F8C9-0536-44E3-92CA-2798A712B5A8}" type="slidenum">
              <a:rPr lang="en-US" smtClean="0"/>
              <a:pPr/>
              <a:t>‹#›</a:t>
            </a:fld>
            <a:endParaRPr lang="en-US"/>
          </a:p>
        </p:txBody>
      </p:sp>
    </p:spTree>
    <p:extLst>
      <p:ext uri="{BB962C8B-B14F-4D97-AF65-F5344CB8AC3E}">
        <p14:creationId xmlns:p14="http://schemas.microsoft.com/office/powerpoint/2010/main" val="166863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1BB0031F-F8F8-48D0-B6B6-845147AD0713}" type="datetime1">
              <a:rPr lang="en-US" smtClean="0"/>
              <a:t>1/24/2023</a:t>
            </a:fld>
            <a:endParaRPr lang="en-US"/>
          </a:p>
        </p:txBody>
      </p:sp>
      <p:sp>
        <p:nvSpPr>
          <p:cNvPr id="7" name="Footer Placeholder 6"/>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7224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C38946-256B-4989-B3AF-94C642C9B416}" type="datetime1">
              <a:rPr lang="en-US" smtClean="0"/>
              <a:t>1/24/2023</a:t>
            </a:fld>
            <a:endParaRPr lang="en-US"/>
          </a:p>
        </p:txBody>
      </p:sp>
      <p:sp>
        <p:nvSpPr>
          <p:cNvPr id="6" name="Footer Placeholder 5"/>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94487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0EC84F9-D9C5-4F78-B0DA-2FD134D1C803}" type="datetime1">
              <a:rPr lang="en-US" smtClean="0"/>
              <a:t>1/24/2023</a:t>
            </a:fld>
            <a:endParaRPr lang="en-US"/>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8382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prstGeom prst="rect">
            <a:avLst/>
          </a:prstGeo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EFF6AB09-5550-48BF-B1F9-4B3B690DCAF5}" type="datetime1">
              <a:rPr lang="en-US" smtClean="0"/>
              <a:t>1/24/2023</a:t>
            </a:fld>
            <a:endParaRPr lang="en-US"/>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50599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slideLayout" Target="../slideLayouts/slideLayout36.xml"/><Relationship Id="rId39" Type="http://schemas.openxmlformats.org/officeDocument/2006/relationships/slideLayout" Target="../slideLayouts/slideLayout49.xml"/><Relationship Id="rId21" Type="http://schemas.openxmlformats.org/officeDocument/2006/relationships/slideLayout" Target="../slideLayouts/slideLayout31.xml"/><Relationship Id="rId34" Type="http://schemas.openxmlformats.org/officeDocument/2006/relationships/slideLayout" Target="../slideLayouts/slideLayout44.xml"/><Relationship Id="rId42" Type="http://schemas.openxmlformats.org/officeDocument/2006/relationships/slideLayout" Target="../slideLayouts/slideLayout52.xml"/><Relationship Id="rId47" Type="http://schemas.openxmlformats.org/officeDocument/2006/relationships/theme" Target="../theme/theme2.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9" Type="http://schemas.openxmlformats.org/officeDocument/2006/relationships/slideLayout" Target="../slideLayouts/slideLayout39.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32" Type="http://schemas.openxmlformats.org/officeDocument/2006/relationships/slideLayout" Target="../slideLayouts/slideLayout42.xml"/><Relationship Id="rId37" Type="http://schemas.openxmlformats.org/officeDocument/2006/relationships/slideLayout" Target="../slideLayouts/slideLayout47.xml"/><Relationship Id="rId40" Type="http://schemas.openxmlformats.org/officeDocument/2006/relationships/slideLayout" Target="../slideLayouts/slideLayout50.xml"/><Relationship Id="rId45" Type="http://schemas.openxmlformats.org/officeDocument/2006/relationships/slideLayout" Target="../slideLayouts/slideLayout55.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28" Type="http://schemas.openxmlformats.org/officeDocument/2006/relationships/slideLayout" Target="../slideLayouts/slideLayout38.xml"/><Relationship Id="rId36" Type="http://schemas.openxmlformats.org/officeDocument/2006/relationships/slideLayout" Target="../slideLayouts/slideLayout46.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31" Type="http://schemas.openxmlformats.org/officeDocument/2006/relationships/slideLayout" Target="../slideLayouts/slideLayout41.xml"/><Relationship Id="rId44" Type="http://schemas.openxmlformats.org/officeDocument/2006/relationships/slideLayout" Target="../slideLayouts/slideLayout54.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 Id="rId27" Type="http://schemas.openxmlformats.org/officeDocument/2006/relationships/slideLayout" Target="../slideLayouts/slideLayout37.xml"/><Relationship Id="rId30" Type="http://schemas.openxmlformats.org/officeDocument/2006/relationships/slideLayout" Target="../slideLayouts/slideLayout40.xml"/><Relationship Id="rId35" Type="http://schemas.openxmlformats.org/officeDocument/2006/relationships/slideLayout" Target="../slideLayouts/slideLayout45.xml"/><Relationship Id="rId43" Type="http://schemas.openxmlformats.org/officeDocument/2006/relationships/slideLayout" Target="../slideLayouts/slideLayout53.xml"/><Relationship Id="rId48" Type="http://schemas.openxmlformats.org/officeDocument/2006/relationships/image" Target="../media/image1.png"/><Relationship Id="rId8" Type="http://schemas.openxmlformats.org/officeDocument/2006/relationships/slideLayout" Target="../slideLayouts/slideLayout18.xml"/><Relationship Id="rId3" Type="http://schemas.openxmlformats.org/officeDocument/2006/relationships/slideLayout" Target="../slideLayouts/slideLayout13.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33" Type="http://schemas.openxmlformats.org/officeDocument/2006/relationships/slideLayout" Target="../slideLayouts/slideLayout43.xml"/><Relationship Id="rId38" Type="http://schemas.openxmlformats.org/officeDocument/2006/relationships/slideLayout" Target="../slideLayouts/slideLayout48.xml"/><Relationship Id="rId46" Type="http://schemas.openxmlformats.org/officeDocument/2006/relationships/slideLayout" Target="../slideLayouts/slideLayout56.xml"/><Relationship Id="rId20" Type="http://schemas.openxmlformats.org/officeDocument/2006/relationships/slideLayout" Target="../slideLayouts/slideLayout30.xml"/><Relationship Id="rId41"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3654648-7DC9-42D6-8F1C-22F325CAE9EF}" type="datetime1">
              <a:rPr lang="en-US" smtClean="0"/>
              <a:t>1/24/2023</a:t>
            </a:fld>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a:p>
        </p:txBody>
      </p:sp>
      <p:sp>
        <p:nvSpPr>
          <p:cNvPr id="8" name="Footer Placeholder 7">
            <a:extLst>
              <a:ext uri="{FF2B5EF4-FFF2-40B4-BE49-F238E27FC236}">
                <a16:creationId xmlns:a16="http://schemas.microsoft.com/office/drawing/2014/main" id="{65801BB3-F5A5-4F2B-8665-3E6A9B20EE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RICAS and NGSA Test Administrator Core Training Presentation</a:t>
            </a:r>
          </a:p>
        </p:txBody>
      </p:sp>
      <p:sp>
        <p:nvSpPr>
          <p:cNvPr id="9" name="Text Placeholder 8">
            <a:extLst>
              <a:ext uri="{FF2B5EF4-FFF2-40B4-BE49-F238E27FC236}">
                <a16:creationId xmlns:a16="http://schemas.microsoft.com/office/drawing/2014/main" id="{5EE1D0F4-9383-4292-AEC8-2C49929B8B9B}"/>
              </a:ext>
            </a:extLst>
          </p:cNvPr>
          <p:cNvSpPr>
            <a:spLocks noGrp="1"/>
          </p:cNvSpPr>
          <p:nvPr>
            <p:ph type="body" idx="1"/>
          </p:nvPr>
        </p:nvSpPr>
        <p:spPr>
          <a:xfrm>
            <a:off x="3551274" y="758952"/>
            <a:ext cx="8019628" cy="53309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768074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8" r:id="rId10"/>
  </p:sldLayoutIdLst>
  <p:hf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2"/>
              </a:buClr>
              <a:buSzPts val="4400"/>
              <a:buFont typeface="Libre Franklin"/>
              <a:buNone/>
              <a:defRPr sz="4400" b="0" i="0" u="none" strike="noStrike" cap="none">
                <a:solidFill>
                  <a:schemeClr val="accent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marR="0" lvl="0"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1pPr>
            <a:lvl2pPr marL="914400" marR="0" lvl="1"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L="1371600" marR="0" lvl="2"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L="1828800" marR="0" lvl="3"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L="2286000" marR="0" lvl="4"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endParaRPr/>
          </a:p>
        </p:txBody>
      </p:sp>
      <p:cxnSp>
        <p:nvCxnSpPr>
          <p:cNvPr id="12" name="Google Shape;12;p1"/>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3" name="Google Shape;13;p1"/>
          <p:cNvGrpSpPr/>
          <p:nvPr/>
        </p:nvGrpSpPr>
        <p:grpSpPr>
          <a:xfrm>
            <a:off x="304801" y="6126480"/>
            <a:ext cx="11582400" cy="426715"/>
            <a:chOff x="304801" y="6126480"/>
            <a:chExt cx="11582400" cy="426715"/>
          </a:xfrm>
        </p:grpSpPr>
        <p:sp>
          <p:nvSpPr>
            <p:cNvPr id="14" name="Google Shape;14;p1"/>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pic>
          <p:nvPicPr>
            <p:cNvPr id="15" name="Google Shape;15;p1"/>
            <p:cNvPicPr preferRelativeResize="0"/>
            <p:nvPr/>
          </p:nvPicPr>
          <p:blipFill rotWithShape="1">
            <a:blip r:embed="rId48">
              <a:alphaModFix/>
            </a:blip>
            <a:srcRect/>
            <a:stretch/>
          </p:blipFill>
          <p:spPr>
            <a:xfrm>
              <a:off x="10818536" y="6181797"/>
              <a:ext cx="744012" cy="316080"/>
            </a:xfrm>
            <a:prstGeom prst="rect">
              <a:avLst/>
            </a:prstGeom>
            <a:noFill/>
            <a:ln>
              <a:noFill/>
            </a:ln>
          </p:spPr>
        </p:pic>
        <p:cxnSp>
          <p:nvCxnSpPr>
            <p:cNvPr id="16" name="Google Shape;16;p1"/>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 name="Google Shape;17;p1"/>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8" name="Google Shape;18;p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fld id="{2677D9C1-96BE-44B1-876B-DD23A883BEAD}" type="datetime1">
              <a:rPr lang="en-US" smtClean="0"/>
              <a:t>1/24/2023</a:t>
            </a:fld>
            <a:endParaRPr lang="en-US"/>
          </a:p>
        </p:txBody>
      </p:sp>
      <p:sp>
        <p:nvSpPr>
          <p:cNvPr id="19" name="Google Shape;19;p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r>
              <a:rPr lang="en-US"/>
              <a:t>RICAS and NGSA Test Administrator Core Training Presentation</a:t>
            </a:r>
          </a:p>
        </p:txBody>
      </p:sp>
      <p:sp>
        <p:nvSpPr>
          <p:cNvPr id="20" name="Google Shape;20;p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600" b="0" i="0" u="none" strike="noStrike" cap="none">
                <a:solidFill>
                  <a:srgbClr val="FFFFFF"/>
                </a:solidFill>
                <a:latin typeface="Libre Franklin"/>
                <a:ea typeface="Libre Franklin"/>
                <a:cs typeface="Libre Franklin"/>
                <a:sym typeface="Libre Franklin"/>
              </a:defRPr>
            </a:lvl1pPr>
            <a:lvl2pPr marL="0" marR="0" lvl="1" indent="0" algn="ctr" rtl="0">
              <a:spcBef>
                <a:spcPts val="0"/>
              </a:spcBef>
              <a:buNone/>
              <a:defRPr sz="1600" b="0" i="0" u="none" strike="noStrike" cap="none">
                <a:solidFill>
                  <a:srgbClr val="FFFFFF"/>
                </a:solidFill>
                <a:latin typeface="Libre Franklin"/>
                <a:ea typeface="Libre Franklin"/>
                <a:cs typeface="Libre Franklin"/>
                <a:sym typeface="Libre Franklin"/>
              </a:defRPr>
            </a:lvl2pPr>
            <a:lvl3pPr marL="0" marR="0" lvl="2" indent="0" algn="ctr" rtl="0">
              <a:spcBef>
                <a:spcPts val="0"/>
              </a:spcBef>
              <a:buNone/>
              <a:defRPr sz="1600" b="0" i="0" u="none" strike="noStrike" cap="none">
                <a:solidFill>
                  <a:srgbClr val="FFFFFF"/>
                </a:solidFill>
                <a:latin typeface="Libre Franklin"/>
                <a:ea typeface="Libre Franklin"/>
                <a:cs typeface="Libre Franklin"/>
                <a:sym typeface="Libre Franklin"/>
              </a:defRPr>
            </a:lvl3pPr>
            <a:lvl4pPr marL="0" marR="0" lvl="3" indent="0" algn="ctr" rtl="0">
              <a:spcBef>
                <a:spcPts val="0"/>
              </a:spcBef>
              <a:buNone/>
              <a:defRPr sz="1600" b="0" i="0" u="none" strike="noStrike" cap="none">
                <a:solidFill>
                  <a:srgbClr val="FFFFFF"/>
                </a:solidFill>
                <a:latin typeface="Libre Franklin"/>
                <a:ea typeface="Libre Franklin"/>
                <a:cs typeface="Libre Franklin"/>
                <a:sym typeface="Libre Franklin"/>
              </a:defRPr>
            </a:lvl4pPr>
            <a:lvl5pPr marL="0" marR="0" lvl="4" indent="0" algn="ctr" rtl="0">
              <a:spcBef>
                <a:spcPts val="0"/>
              </a:spcBef>
              <a:buNone/>
              <a:defRPr sz="1600" b="0" i="0" u="none" strike="noStrike" cap="none">
                <a:solidFill>
                  <a:srgbClr val="FFFFFF"/>
                </a:solidFill>
                <a:latin typeface="Libre Franklin"/>
                <a:ea typeface="Libre Franklin"/>
                <a:cs typeface="Libre Franklin"/>
                <a:sym typeface="Libre Franklin"/>
              </a:defRPr>
            </a:lvl5pPr>
            <a:lvl6pPr marL="0" marR="0" lvl="5" indent="0" algn="ctr" rtl="0">
              <a:spcBef>
                <a:spcPts val="0"/>
              </a:spcBef>
              <a:buNone/>
              <a:defRPr sz="1600" b="0" i="0" u="none" strike="noStrike" cap="none">
                <a:solidFill>
                  <a:srgbClr val="FFFFFF"/>
                </a:solidFill>
                <a:latin typeface="Libre Franklin"/>
                <a:ea typeface="Libre Franklin"/>
                <a:cs typeface="Libre Franklin"/>
                <a:sym typeface="Libre Franklin"/>
              </a:defRPr>
            </a:lvl6pPr>
            <a:lvl7pPr marL="0" marR="0" lvl="6" indent="0" algn="ctr" rtl="0">
              <a:spcBef>
                <a:spcPts val="0"/>
              </a:spcBef>
              <a:buNone/>
              <a:defRPr sz="1600" b="0" i="0" u="none" strike="noStrike" cap="none">
                <a:solidFill>
                  <a:srgbClr val="FFFFFF"/>
                </a:solidFill>
                <a:latin typeface="Libre Franklin"/>
                <a:ea typeface="Libre Franklin"/>
                <a:cs typeface="Libre Franklin"/>
                <a:sym typeface="Libre Franklin"/>
              </a:defRPr>
            </a:lvl7pPr>
            <a:lvl8pPr marL="0" marR="0" lvl="7" indent="0" algn="ctr" rtl="0">
              <a:spcBef>
                <a:spcPts val="0"/>
              </a:spcBef>
              <a:buNone/>
              <a:defRPr sz="1600" b="0" i="0" u="none" strike="noStrike" cap="none">
                <a:solidFill>
                  <a:srgbClr val="FFFFFF"/>
                </a:solidFill>
                <a:latin typeface="Libre Franklin"/>
                <a:ea typeface="Libre Franklin"/>
                <a:cs typeface="Libre Franklin"/>
                <a:sym typeface="Libre Franklin"/>
              </a:defRPr>
            </a:lvl8pPr>
            <a:lvl9pPr marL="0" marR="0" lvl="8" indent="0" algn="ctr" rtl="0">
              <a:spcBef>
                <a:spcPts val="0"/>
              </a:spcBef>
              <a:buNone/>
              <a:defRPr sz="1600" b="0" i="0" u="none" strike="noStrike" cap="none">
                <a:solidFill>
                  <a:srgbClr val="FFFFFF"/>
                </a:solidFill>
                <a:latin typeface="Libre Franklin"/>
                <a:ea typeface="Libre Franklin"/>
                <a:cs typeface="Libre Franklin"/>
                <a:sym typeface="Libre Franklin"/>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58028991"/>
      </p:ext>
    </p:extLst>
  </p:cSld>
  <p:clrMap bg1="lt1" tx1="dk1" bg2="dk2" tx2="lt2" accent1="accent1" accent2="accent2" accent3="accent3" accent4="accent4" accent5="accent5" accent6="accent6" hlink="hlink" folHlink="folHlink"/>
  <p:sldLayoutIdLst>
    <p:sldLayoutId id="2147483709"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5" r:id="rId10"/>
    <p:sldLayoutId id="2147483886" r:id="rId11"/>
    <p:sldLayoutId id="2147483887" r:id="rId12"/>
    <p:sldLayoutId id="2147483888" r:id="rId13"/>
    <p:sldLayoutId id="2147483889" r:id="rId14"/>
    <p:sldLayoutId id="2147483890" r:id="rId15"/>
    <p:sldLayoutId id="2147483891" r:id="rId16"/>
    <p:sldLayoutId id="2147483892" r:id="rId17"/>
    <p:sldLayoutId id="2147483893" r:id="rId18"/>
    <p:sldLayoutId id="2147483894" r:id="rId19"/>
    <p:sldLayoutId id="2147483895" r:id="rId20"/>
    <p:sldLayoutId id="2147483732" r:id="rId21"/>
    <p:sldLayoutId id="2147483896" r:id="rId22"/>
    <p:sldLayoutId id="2147483897" r:id="rId23"/>
    <p:sldLayoutId id="2147483898" r:id="rId24"/>
    <p:sldLayoutId id="2147483899" r:id="rId25"/>
    <p:sldLayoutId id="2147483900" r:id="rId26"/>
    <p:sldLayoutId id="2147483901" r:id="rId27"/>
    <p:sldLayoutId id="2147483902" r:id="rId28"/>
    <p:sldLayoutId id="2147483903" r:id="rId29"/>
    <p:sldLayoutId id="2147483904" r:id="rId30"/>
    <p:sldLayoutId id="2147483905" r:id="rId31"/>
    <p:sldLayoutId id="2147483906" r:id="rId32"/>
    <p:sldLayoutId id="2147483907" r:id="rId33"/>
    <p:sldLayoutId id="2147483908" r:id="rId34"/>
    <p:sldLayoutId id="2147483909" r:id="rId35"/>
    <p:sldLayoutId id="2147483747" r:id="rId36"/>
    <p:sldLayoutId id="2147483910" r:id="rId37"/>
    <p:sldLayoutId id="2147483911" r:id="rId38"/>
    <p:sldLayoutId id="2147483912" r:id="rId39"/>
    <p:sldLayoutId id="2147483913" r:id="rId40"/>
    <p:sldLayoutId id="2147483914" r:id="rId41"/>
    <p:sldLayoutId id="2147483915" r:id="rId42"/>
    <p:sldLayoutId id="2147483916" r:id="rId43"/>
    <p:sldLayoutId id="2147483917" r:id="rId44"/>
    <p:sldLayoutId id="2147483918" r:id="rId45"/>
    <p:sldLayoutId id="2147483919" r:id="rId46"/>
  </p:sldLayoutIdLst>
  <p:hf hd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92">
          <p15:clr>
            <a:srgbClr val="F26B43"/>
          </p15:clr>
        </p15:guide>
        <p15:guide id="2" pos="7488">
          <p15:clr>
            <a:srgbClr val="F26B43"/>
          </p15:clr>
        </p15:guide>
        <p15:guide id="3" orient="horz" pos="4128">
          <p15:clr>
            <a:srgbClr val="F26B43"/>
          </p15:clr>
        </p15:guide>
        <p15:guide id="4" orient="horz" pos="19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hyperlink" Target="http://www.ride.ri.gov/assessment-schedules"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hyperlink" Target="http://www.ride.ri.gov/dlm" TargetMode="Externa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3" Type="http://schemas.openxmlformats.org/officeDocument/2006/relationships/hyperlink" Target="ri.portal.cambiumast.com/teachers.html" TargetMode="External"/><Relationship Id="rId2" Type="http://schemas.openxmlformats.org/officeDocument/2006/relationships/hyperlink" Target="http://ricas.pearsonsupport.com/training/" TargetMode="Externa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ride.ri.gov/accommodations" TargetMode="External"/><Relationship Id="rId2" Type="http://schemas.openxmlformats.org/officeDocument/2006/relationships/hyperlink" Target="http://www.ride.ri.gov/assessment-manuals" TargetMode="External"/><Relationship Id="rId1" Type="http://schemas.openxmlformats.org/officeDocument/2006/relationships/slideLayout" Target="../slideLayouts/slideLayout19.xml"/><Relationship Id="rId4" Type="http://schemas.openxmlformats.org/officeDocument/2006/relationships/hyperlink" Target="http://ricas.pearsonsupport.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ride.ri.gov/accommodations"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microsoft.com/office/2018/10/relationships/comments" Target="../comments/modernComment_17C_8CFFF1EE.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3" Type="http://schemas.openxmlformats.org/officeDocument/2006/relationships/hyperlink" Target="http://ricas.pearsonsupport.com/support" TargetMode="External"/><Relationship Id="rId2" Type="http://schemas.openxmlformats.org/officeDocument/2006/relationships/hyperlink" Target="mailto:ricasservicecenter@cognia.org" TargetMode="External"/><Relationship Id="rId1" Type="http://schemas.openxmlformats.org/officeDocument/2006/relationships/slideLayout" Target="../slideLayouts/slideLayout54.xml"/><Relationship Id="rId5" Type="http://schemas.openxmlformats.org/officeDocument/2006/relationships/hyperlink" Target="https://ri.portal.cambiumast.com/" TargetMode="External"/><Relationship Id="rId4" Type="http://schemas.openxmlformats.org/officeDocument/2006/relationships/hyperlink" Target="mailto:rihelpdesk@cambiumassessment.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EA94-ACC0-C7F6-7A99-D32AEED26DD3}"/>
              </a:ext>
            </a:extLst>
          </p:cNvPr>
          <p:cNvSpPr>
            <a:spLocks noGrp="1"/>
          </p:cNvSpPr>
          <p:nvPr>
            <p:ph type="title"/>
          </p:nvPr>
        </p:nvSpPr>
        <p:spPr>
          <a:xfrm>
            <a:off x="2112348" y="985479"/>
            <a:ext cx="7773149" cy="1311128"/>
          </a:xfrm>
        </p:spPr>
        <p:txBody>
          <a:bodyPr/>
          <a:lstStyle/>
          <a:p>
            <a:r>
              <a:rPr lang="en-US"/>
              <a:t>Test Administrator Core Training:</a:t>
            </a:r>
            <a:br>
              <a:rPr lang="en-US"/>
            </a:br>
            <a:r>
              <a:rPr lang="en-US"/>
              <a:t>RICAS and NGSA</a:t>
            </a:r>
          </a:p>
        </p:txBody>
      </p:sp>
      <p:sp>
        <p:nvSpPr>
          <p:cNvPr id="3" name="Text Placeholder 2">
            <a:extLst>
              <a:ext uri="{FF2B5EF4-FFF2-40B4-BE49-F238E27FC236}">
                <a16:creationId xmlns:a16="http://schemas.microsoft.com/office/drawing/2014/main" id="{D945BCE2-DA82-D994-4B2C-80C6DEE68487}"/>
              </a:ext>
            </a:extLst>
          </p:cNvPr>
          <p:cNvSpPr>
            <a:spLocks noGrp="1"/>
          </p:cNvSpPr>
          <p:nvPr>
            <p:ph type="body" idx="1"/>
          </p:nvPr>
        </p:nvSpPr>
        <p:spPr/>
        <p:txBody>
          <a:bodyPr/>
          <a:lstStyle/>
          <a:p>
            <a:r>
              <a:rPr lang="en-US"/>
              <a:t>2023</a:t>
            </a:r>
          </a:p>
        </p:txBody>
      </p:sp>
    </p:spTree>
    <p:extLst>
      <p:ext uri="{BB962C8B-B14F-4D97-AF65-F5344CB8AC3E}">
        <p14:creationId xmlns:p14="http://schemas.microsoft.com/office/powerpoint/2010/main" val="22115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B8E02-0991-4049-CAE5-A89D81EA1994}"/>
              </a:ext>
            </a:extLst>
          </p:cNvPr>
          <p:cNvSpPr>
            <a:spLocks noGrp="1"/>
          </p:cNvSpPr>
          <p:nvPr>
            <p:ph type="title"/>
          </p:nvPr>
        </p:nvSpPr>
        <p:spPr>
          <a:xfrm>
            <a:off x="304800" y="304800"/>
            <a:ext cx="11582400" cy="569788"/>
          </a:xfrm>
        </p:spPr>
        <p:txBody>
          <a:bodyPr/>
          <a:lstStyle/>
          <a:p>
            <a:r>
              <a:rPr lang="en-US" sz="3600" dirty="0"/>
              <a:t>Student Participation in State Assessments</a:t>
            </a:r>
            <a:br>
              <a:rPr lang="en-US" sz="3600" dirty="0"/>
            </a:br>
            <a:endParaRPr lang="en-US" sz="3600" dirty="0"/>
          </a:p>
        </p:txBody>
      </p:sp>
      <p:sp>
        <p:nvSpPr>
          <p:cNvPr id="3" name="Text Placeholder 2">
            <a:extLst>
              <a:ext uri="{FF2B5EF4-FFF2-40B4-BE49-F238E27FC236}">
                <a16:creationId xmlns:a16="http://schemas.microsoft.com/office/drawing/2014/main" id="{FFD70980-3CD0-65C6-6B4D-38EE96F4DC59}"/>
              </a:ext>
            </a:extLst>
          </p:cNvPr>
          <p:cNvSpPr>
            <a:spLocks noGrp="1"/>
          </p:cNvSpPr>
          <p:nvPr>
            <p:ph type="body" idx="1"/>
          </p:nvPr>
        </p:nvSpPr>
        <p:spPr>
          <a:xfrm>
            <a:off x="304801" y="2291823"/>
            <a:ext cx="11582399" cy="2684514"/>
          </a:xfrm>
        </p:spPr>
        <p:txBody>
          <a:bodyPr/>
          <a:lstStyle/>
          <a:p>
            <a:pPr marL="845820" lvl="1">
              <a:lnSpc>
                <a:spcPct val="90000"/>
              </a:lnSpc>
              <a:spcBef>
                <a:spcPts val="250"/>
              </a:spcBef>
              <a:spcAft>
                <a:spcPts val="250"/>
              </a:spcAft>
              <a:buAutoNum type="arabicPeriod"/>
            </a:pPr>
            <a:r>
              <a:rPr lang="en-US" sz="1800" dirty="0">
                <a:solidFill>
                  <a:schemeClr val="accent2">
                    <a:lumMod val="50000"/>
                  </a:schemeClr>
                </a:solidFill>
              </a:rPr>
              <a:t>General education assessments </a:t>
            </a:r>
            <a:r>
              <a:rPr lang="en-US" sz="1800" b="1" dirty="0">
                <a:solidFill>
                  <a:schemeClr val="accent2">
                    <a:lumMod val="50000"/>
                  </a:schemeClr>
                </a:solidFill>
              </a:rPr>
              <a:t>without</a:t>
            </a:r>
            <a:r>
              <a:rPr lang="en-US" sz="1800" dirty="0">
                <a:solidFill>
                  <a:schemeClr val="accent2">
                    <a:lumMod val="50000"/>
                  </a:schemeClr>
                </a:solidFill>
              </a:rPr>
              <a:t> accommodations</a:t>
            </a:r>
          </a:p>
          <a:p>
            <a:pPr marL="845820" lvl="1">
              <a:lnSpc>
                <a:spcPct val="90000"/>
              </a:lnSpc>
              <a:spcBef>
                <a:spcPts val="250"/>
              </a:spcBef>
              <a:spcAft>
                <a:spcPts val="250"/>
              </a:spcAft>
              <a:buAutoNum type="arabicPeriod"/>
            </a:pPr>
            <a:r>
              <a:rPr lang="en-US" sz="1800" dirty="0">
                <a:solidFill>
                  <a:schemeClr val="accent2">
                    <a:lumMod val="50000"/>
                  </a:schemeClr>
                </a:solidFill>
              </a:rPr>
              <a:t>General education assessments </a:t>
            </a:r>
            <a:r>
              <a:rPr lang="en-US" sz="1800" b="1" dirty="0">
                <a:solidFill>
                  <a:schemeClr val="accent2">
                    <a:lumMod val="50000"/>
                  </a:schemeClr>
                </a:solidFill>
              </a:rPr>
              <a:t>with</a:t>
            </a:r>
            <a:r>
              <a:rPr lang="en-US" sz="1800" dirty="0">
                <a:solidFill>
                  <a:schemeClr val="accent2">
                    <a:lumMod val="50000"/>
                  </a:schemeClr>
                </a:solidFill>
              </a:rPr>
              <a:t> accommodations</a:t>
            </a:r>
          </a:p>
          <a:p>
            <a:pPr marL="845820" lvl="1">
              <a:lnSpc>
                <a:spcPct val="90000"/>
              </a:lnSpc>
              <a:spcBef>
                <a:spcPts val="250"/>
              </a:spcBef>
              <a:spcAft>
                <a:spcPts val="250"/>
              </a:spcAft>
              <a:buAutoNum type="arabicPeriod"/>
            </a:pPr>
            <a:r>
              <a:rPr lang="en-US" sz="1800" b="1" dirty="0">
                <a:solidFill>
                  <a:schemeClr val="accent2">
                    <a:lumMod val="50000"/>
                  </a:schemeClr>
                </a:solidFill>
              </a:rPr>
              <a:t>Alternate</a:t>
            </a:r>
            <a:r>
              <a:rPr lang="en-US" sz="1800" dirty="0">
                <a:solidFill>
                  <a:schemeClr val="accent2">
                    <a:lumMod val="50000"/>
                  </a:schemeClr>
                </a:solidFill>
              </a:rPr>
              <a:t> </a:t>
            </a:r>
            <a:r>
              <a:rPr lang="en-US" sz="1800" b="1" dirty="0">
                <a:solidFill>
                  <a:schemeClr val="accent2">
                    <a:lumMod val="50000"/>
                  </a:schemeClr>
                </a:solidFill>
              </a:rPr>
              <a:t>assessments </a:t>
            </a:r>
            <a:r>
              <a:rPr lang="en-US" sz="1800" dirty="0">
                <a:solidFill>
                  <a:schemeClr val="accent2">
                    <a:lumMod val="50000"/>
                  </a:schemeClr>
                </a:solidFill>
              </a:rPr>
              <a:t>(DLM and Alternate ACCESS for ELs)</a:t>
            </a:r>
          </a:p>
          <a:p>
            <a:endParaRPr lang="en-US" sz="1800" dirty="0"/>
          </a:p>
        </p:txBody>
      </p:sp>
      <p:sp>
        <p:nvSpPr>
          <p:cNvPr id="4" name="Slide Number Placeholder 3">
            <a:extLst>
              <a:ext uri="{FF2B5EF4-FFF2-40B4-BE49-F238E27FC236}">
                <a16:creationId xmlns:a16="http://schemas.microsoft.com/office/drawing/2014/main" id="{23008A17-B9E7-B7CC-3BB3-15FAEF69D531}"/>
              </a:ext>
            </a:extLst>
          </p:cNvPr>
          <p:cNvSpPr>
            <a:spLocks noGrp="1"/>
          </p:cNvSpPr>
          <p:nvPr>
            <p:ph type="sldNum" idx="12"/>
          </p:nvPr>
        </p:nvSpPr>
        <p:spPr/>
        <p:txBody>
          <a:bodyPr/>
          <a:lstStyle/>
          <a:p>
            <a:fld id="{E3A0F8C9-0536-44E3-92CA-2798A712B5A8}" type="slidenum">
              <a:rPr lang="en-US" smtClean="0"/>
              <a:t>10</a:t>
            </a:fld>
            <a:endParaRPr lang="en-US"/>
          </a:p>
        </p:txBody>
      </p:sp>
      <p:sp>
        <p:nvSpPr>
          <p:cNvPr id="5" name="Text Placeholder 4">
            <a:extLst>
              <a:ext uri="{FF2B5EF4-FFF2-40B4-BE49-F238E27FC236}">
                <a16:creationId xmlns:a16="http://schemas.microsoft.com/office/drawing/2014/main" id="{BAF72159-464E-5B3B-A7F0-913E7C217501}"/>
              </a:ext>
            </a:extLst>
          </p:cNvPr>
          <p:cNvSpPr>
            <a:spLocks noGrp="1"/>
          </p:cNvSpPr>
          <p:nvPr>
            <p:ph type="body" idx="2"/>
          </p:nvPr>
        </p:nvSpPr>
        <p:spPr>
          <a:xfrm>
            <a:off x="304800" y="1264396"/>
            <a:ext cx="11582400" cy="850392"/>
          </a:xfrm>
        </p:spPr>
        <p:txBody>
          <a:bodyPr/>
          <a:lstStyle/>
          <a:p>
            <a:pPr marL="0" indent="0">
              <a:lnSpc>
                <a:spcPct val="90000"/>
              </a:lnSpc>
              <a:spcBef>
                <a:spcPts val="1200"/>
              </a:spcBef>
            </a:pPr>
            <a:r>
              <a:rPr lang="en-US" sz="1800" b="1" dirty="0">
                <a:solidFill>
                  <a:schemeClr val="accent2"/>
                </a:solidFill>
              </a:rPr>
              <a:t>General participation policy: </a:t>
            </a:r>
            <a:r>
              <a:rPr lang="en-US" sz="1800" dirty="0">
                <a:solidFill>
                  <a:schemeClr val="accent2"/>
                </a:solidFill>
              </a:rPr>
              <a:t>All public-school students are expected to participate in the state assessments in one of three ways:</a:t>
            </a:r>
          </a:p>
          <a:p>
            <a:endParaRPr lang="en-US" sz="1800" dirty="0">
              <a:solidFill>
                <a:schemeClr val="accent2"/>
              </a:solidFill>
            </a:endParaRPr>
          </a:p>
        </p:txBody>
      </p:sp>
      <p:sp>
        <p:nvSpPr>
          <p:cNvPr id="6" name="TextBox 5">
            <a:extLst>
              <a:ext uri="{FF2B5EF4-FFF2-40B4-BE49-F238E27FC236}">
                <a16:creationId xmlns:a16="http://schemas.microsoft.com/office/drawing/2014/main" id="{290FFE88-5378-A1DD-E66D-0FC344B326C1}"/>
              </a:ext>
            </a:extLst>
          </p:cNvPr>
          <p:cNvSpPr txBox="1"/>
          <p:nvPr/>
        </p:nvSpPr>
        <p:spPr>
          <a:xfrm>
            <a:off x="1104900" y="822855"/>
            <a:ext cx="482011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Coordinator Handbook, </a:t>
            </a:r>
            <a:r>
              <a:rPr lang="en-US" sz="1400" i="1" dirty="0">
                <a:solidFill>
                  <a:schemeClr val="accent2"/>
                </a:solidFill>
                <a:highlight>
                  <a:srgbClr val="FFFF00"/>
                </a:highlight>
                <a:latin typeface="Corbel"/>
              </a:rPr>
              <a:t>page 16</a:t>
            </a:r>
            <a:r>
              <a:rPr lang="en-US" sz="1400" dirty="0">
                <a:solidFill>
                  <a:schemeClr val="accent2"/>
                </a:solidFill>
                <a:highlight>
                  <a:srgbClr val="FFFF00"/>
                </a:highlight>
                <a:latin typeface="Corbel"/>
              </a:rPr>
              <a:t>​</a:t>
            </a:r>
            <a:endParaRPr lang="en-US" sz="1400" dirty="0">
              <a:solidFill>
                <a:schemeClr val="accent2"/>
              </a:solidFill>
              <a:highlight>
                <a:srgbClr val="FFFF00"/>
              </a:highlight>
              <a:cs typeface="Arial"/>
            </a:endParaRPr>
          </a:p>
        </p:txBody>
      </p:sp>
      <p:sp>
        <p:nvSpPr>
          <p:cNvPr id="7" name="Footer Placeholder 6">
            <a:extLst>
              <a:ext uri="{FF2B5EF4-FFF2-40B4-BE49-F238E27FC236}">
                <a16:creationId xmlns:a16="http://schemas.microsoft.com/office/drawing/2014/main" id="{A1ABC72A-4E8C-4D23-0189-51EFA357F2C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41350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6EC8F-9231-A865-5018-38E4579C5AB1}"/>
              </a:ext>
            </a:extLst>
          </p:cNvPr>
          <p:cNvSpPr>
            <a:spLocks noGrp="1"/>
          </p:cNvSpPr>
          <p:nvPr>
            <p:ph type="title"/>
          </p:nvPr>
        </p:nvSpPr>
        <p:spPr>
          <a:xfrm>
            <a:off x="304800" y="304800"/>
            <a:ext cx="11582400" cy="569788"/>
          </a:xfrm>
        </p:spPr>
        <p:txBody>
          <a:bodyPr/>
          <a:lstStyle/>
          <a:p>
            <a:r>
              <a:rPr lang="en-US" sz="3600" dirty="0"/>
              <a:t>Current Grade Level</a:t>
            </a:r>
          </a:p>
        </p:txBody>
      </p:sp>
      <p:sp>
        <p:nvSpPr>
          <p:cNvPr id="3" name="Text Placeholder 2">
            <a:extLst>
              <a:ext uri="{FF2B5EF4-FFF2-40B4-BE49-F238E27FC236}">
                <a16:creationId xmlns:a16="http://schemas.microsoft.com/office/drawing/2014/main" id="{54D0649C-D7B4-BCF5-F20E-5E80F1E37EDA}"/>
              </a:ext>
            </a:extLst>
          </p:cNvPr>
          <p:cNvSpPr>
            <a:spLocks noGrp="1"/>
          </p:cNvSpPr>
          <p:nvPr>
            <p:ph type="body" idx="1"/>
          </p:nvPr>
        </p:nvSpPr>
        <p:spPr>
          <a:xfrm>
            <a:off x="304800" y="1773680"/>
            <a:ext cx="11357546" cy="3705223"/>
          </a:xfrm>
        </p:spPr>
        <p:txBody>
          <a:bodyPr/>
          <a:lstStyle/>
          <a:p>
            <a:pPr marL="114300" indent="0">
              <a:lnSpc>
                <a:spcPct val="90000"/>
              </a:lnSpc>
              <a:spcBef>
                <a:spcPts val="1200"/>
              </a:spcBef>
              <a:buNone/>
            </a:pPr>
            <a:r>
              <a:rPr lang="en-US" b="1" dirty="0">
                <a:solidFill>
                  <a:schemeClr val="accent2">
                    <a:lumMod val="50000"/>
                  </a:schemeClr>
                </a:solidFill>
              </a:rPr>
              <a:t>Census for the current school year. </a:t>
            </a:r>
          </a:p>
          <a:p>
            <a:pPr>
              <a:lnSpc>
                <a:spcPct val="90000"/>
              </a:lnSpc>
              <a:spcBef>
                <a:spcPts val="250"/>
              </a:spcBef>
              <a:spcAft>
                <a:spcPts val="250"/>
              </a:spcAft>
            </a:pPr>
            <a:r>
              <a:rPr lang="en-US" dirty="0">
                <a:solidFill>
                  <a:schemeClr val="accent2">
                    <a:lumMod val="50000"/>
                  </a:schemeClr>
                </a:solidFill>
              </a:rPr>
              <a:t>Student data, including grade level and IEP status, come from the district enrollment system. If this information is incorrect, it must be fixed by the district. RIDE cannot change any student information.</a:t>
            </a:r>
          </a:p>
          <a:p>
            <a:pPr>
              <a:lnSpc>
                <a:spcPct val="90000"/>
              </a:lnSpc>
              <a:spcBef>
                <a:spcPts val="250"/>
              </a:spcBef>
              <a:spcAft>
                <a:spcPts val="250"/>
              </a:spcAft>
            </a:pPr>
            <a:r>
              <a:rPr lang="en-US" dirty="0">
                <a:solidFill>
                  <a:schemeClr val="accent2">
                    <a:lumMod val="50000"/>
                  </a:schemeClr>
                </a:solidFill>
              </a:rPr>
              <a:t>RIDE will register the student for all required tests at their grade level and according to their EL and alternate assessment designations. </a:t>
            </a:r>
          </a:p>
          <a:p>
            <a:pPr>
              <a:lnSpc>
                <a:spcPct val="90000"/>
              </a:lnSpc>
              <a:spcBef>
                <a:spcPts val="250"/>
              </a:spcBef>
              <a:spcAft>
                <a:spcPts val="250"/>
              </a:spcAft>
            </a:pPr>
            <a:r>
              <a:rPr lang="en-US" dirty="0">
                <a:solidFill>
                  <a:schemeClr val="accent2">
                    <a:lumMod val="50000"/>
                  </a:schemeClr>
                </a:solidFill>
              </a:rPr>
              <a:t>Testing the student at any other grade level other than what is reported to RIDE may result in test scores being invalidated.</a:t>
            </a:r>
          </a:p>
          <a:p>
            <a:pPr marL="114300" indent="0">
              <a:lnSpc>
                <a:spcPct val="90000"/>
              </a:lnSpc>
              <a:spcBef>
                <a:spcPts val="1200"/>
              </a:spcBef>
              <a:buNone/>
            </a:pPr>
            <a:r>
              <a:rPr lang="en-US" b="1" dirty="0">
                <a:solidFill>
                  <a:schemeClr val="accent2">
                    <a:lumMod val="50000"/>
                  </a:schemeClr>
                </a:solidFill>
              </a:rPr>
              <a:t>Additionally,</a:t>
            </a:r>
          </a:p>
          <a:p>
            <a:pPr>
              <a:lnSpc>
                <a:spcPct val="90000"/>
              </a:lnSpc>
              <a:spcBef>
                <a:spcPts val="250"/>
              </a:spcBef>
              <a:spcAft>
                <a:spcPts val="250"/>
              </a:spcAft>
            </a:pPr>
            <a:r>
              <a:rPr lang="en-US" dirty="0">
                <a:solidFill>
                  <a:schemeClr val="accent2">
                    <a:lumMod val="50000"/>
                  </a:schemeClr>
                </a:solidFill>
              </a:rPr>
              <a:t>If a student skips a grade level, the student does not make up tests for the skipped grade.</a:t>
            </a:r>
          </a:p>
          <a:p>
            <a:pPr>
              <a:lnSpc>
                <a:spcPct val="90000"/>
              </a:lnSpc>
              <a:spcBef>
                <a:spcPts val="250"/>
              </a:spcBef>
              <a:spcAft>
                <a:spcPts val="250"/>
              </a:spcAft>
            </a:pPr>
            <a:r>
              <a:rPr lang="en-US" dirty="0">
                <a:solidFill>
                  <a:schemeClr val="accent2">
                    <a:lumMod val="50000"/>
                  </a:schemeClr>
                </a:solidFill>
              </a:rPr>
              <a:t>If a student is retained, the student takes the test(s) for their current grade level, even if the student took the test(s) the previous year.</a:t>
            </a:r>
          </a:p>
          <a:p>
            <a:pPr>
              <a:lnSpc>
                <a:spcPct val="90000"/>
              </a:lnSpc>
              <a:spcBef>
                <a:spcPts val="1200"/>
              </a:spcBef>
            </a:pPr>
            <a:endParaRPr lang="en-US" dirty="0">
              <a:solidFill>
                <a:schemeClr val="accent2">
                  <a:lumMod val="50000"/>
                </a:schemeClr>
              </a:solidFill>
            </a:endParaRPr>
          </a:p>
          <a:p>
            <a:pPr lvl="1">
              <a:lnSpc>
                <a:spcPct val="90000"/>
              </a:lnSpc>
              <a:spcBef>
                <a:spcPts val="250"/>
              </a:spcBef>
              <a:spcAft>
                <a:spcPts val="250"/>
              </a:spcAft>
            </a:pPr>
            <a:endParaRPr lang="en-US" dirty="0">
              <a:solidFill>
                <a:schemeClr val="accent2">
                  <a:lumMod val="50000"/>
                </a:schemeClr>
              </a:solidFill>
            </a:endParaRPr>
          </a:p>
          <a:p>
            <a:endParaRPr lang="en-US" dirty="0">
              <a:solidFill>
                <a:schemeClr val="accent2">
                  <a:lumMod val="50000"/>
                </a:schemeClr>
              </a:solidFill>
            </a:endParaRPr>
          </a:p>
        </p:txBody>
      </p:sp>
      <p:sp>
        <p:nvSpPr>
          <p:cNvPr id="4" name="Slide Number Placeholder 3">
            <a:extLst>
              <a:ext uri="{FF2B5EF4-FFF2-40B4-BE49-F238E27FC236}">
                <a16:creationId xmlns:a16="http://schemas.microsoft.com/office/drawing/2014/main" id="{C81358FF-7648-F611-45D7-B097A94F7706}"/>
              </a:ext>
            </a:extLst>
          </p:cNvPr>
          <p:cNvSpPr>
            <a:spLocks noGrp="1"/>
          </p:cNvSpPr>
          <p:nvPr>
            <p:ph type="sldNum" idx="12"/>
          </p:nvPr>
        </p:nvSpPr>
        <p:spPr/>
        <p:txBody>
          <a:bodyPr/>
          <a:lstStyle/>
          <a:p>
            <a:fld id="{E3A0F8C9-0536-44E3-92CA-2798A712B5A8}" type="slidenum">
              <a:rPr lang="en-US" smtClean="0"/>
              <a:t>11</a:t>
            </a:fld>
            <a:endParaRPr lang="en-US"/>
          </a:p>
        </p:txBody>
      </p:sp>
      <p:sp>
        <p:nvSpPr>
          <p:cNvPr id="5" name="Text Placeholder 4">
            <a:extLst>
              <a:ext uri="{FF2B5EF4-FFF2-40B4-BE49-F238E27FC236}">
                <a16:creationId xmlns:a16="http://schemas.microsoft.com/office/drawing/2014/main" id="{6C8E2F06-D324-8DAC-7E75-59174DDE44A3}"/>
              </a:ext>
            </a:extLst>
          </p:cNvPr>
          <p:cNvSpPr>
            <a:spLocks noGrp="1"/>
          </p:cNvSpPr>
          <p:nvPr>
            <p:ph type="body" idx="2"/>
          </p:nvPr>
        </p:nvSpPr>
        <p:spPr>
          <a:xfrm>
            <a:off x="304800" y="1192065"/>
            <a:ext cx="11582400" cy="569789"/>
          </a:xfrm>
        </p:spPr>
        <p:txBody>
          <a:bodyPr/>
          <a:lstStyle/>
          <a:p>
            <a:pPr marL="0" indent="0">
              <a:lnSpc>
                <a:spcPct val="90000"/>
              </a:lnSpc>
              <a:spcBef>
                <a:spcPts val="1200"/>
              </a:spcBef>
            </a:pPr>
            <a:r>
              <a:rPr lang="en-US" sz="1800" b="1" i="1" dirty="0">
                <a:solidFill>
                  <a:schemeClr val="accent2"/>
                </a:solidFill>
              </a:rPr>
              <a:t>Current Grade Level </a:t>
            </a:r>
            <a:r>
              <a:rPr lang="en-US" sz="1800" i="1" dirty="0">
                <a:solidFill>
                  <a:schemeClr val="accent2"/>
                </a:solidFill>
              </a:rPr>
              <a:t>is the grade level indicated in the Enrollment Census for the current school year. </a:t>
            </a:r>
          </a:p>
          <a:p>
            <a:endParaRPr lang="en-US" sz="1800" i="1" dirty="0">
              <a:solidFill>
                <a:schemeClr val="accent2"/>
              </a:solidFill>
            </a:endParaRPr>
          </a:p>
        </p:txBody>
      </p:sp>
      <p:sp>
        <p:nvSpPr>
          <p:cNvPr id="7" name="TextBox 6">
            <a:extLst>
              <a:ext uri="{FF2B5EF4-FFF2-40B4-BE49-F238E27FC236}">
                <a16:creationId xmlns:a16="http://schemas.microsoft.com/office/drawing/2014/main" id="{052FD8FF-7A1D-D49C-7D54-D0E1E95FE6B8}"/>
              </a:ext>
            </a:extLst>
          </p:cNvPr>
          <p:cNvSpPr txBox="1"/>
          <p:nvPr/>
        </p:nvSpPr>
        <p:spPr>
          <a:xfrm>
            <a:off x="1009650" y="799042"/>
            <a:ext cx="5693451"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Coordinator Handbook, </a:t>
            </a:r>
            <a:r>
              <a:rPr lang="en-US" sz="1400" i="1" dirty="0">
                <a:solidFill>
                  <a:schemeClr val="accent2"/>
                </a:solidFill>
                <a:highlight>
                  <a:srgbClr val="FFFF00"/>
                </a:highlight>
                <a:latin typeface="Corbel"/>
              </a:rPr>
              <a:t>page 16</a:t>
            </a:r>
            <a:r>
              <a:rPr lang="en-US" sz="1400" dirty="0">
                <a:solidFill>
                  <a:schemeClr val="accent2"/>
                </a:solidFill>
                <a:highlight>
                  <a:srgbClr val="FFFF00"/>
                </a:highlight>
                <a:latin typeface="Corbel"/>
              </a:rPr>
              <a:t>​</a:t>
            </a:r>
            <a:endParaRPr lang="en-US" sz="1400" dirty="0">
              <a:solidFill>
                <a:schemeClr val="accent2"/>
              </a:solidFill>
              <a:highlight>
                <a:srgbClr val="FFFF00"/>
              </a:highlight>
              <a:cs typeface="Arial"/>
            </a:endParaRPr>
          </a:p>
        </p:txBody>
      </p:sp>
      <p:sp>
        <p:nvSpPr>
          <p:cNvPr id="6" name="Footer Placeholder 5">
            <a:extLst>
              <a:ext uri="{FF2B5EF4-FFF2-40B4-BE49-F238E27FC236}">
                <a16:creationId xmlns:a16="http://schemas.microsoft.com/office/drawing/2014/main" id="{617D0F21-44DA-6FB1-5CFE-3BBD1BE5638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56684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D9450-610E-4C4B-07AA-54290072D377}"/>
              </a:ext>
            </a:extLst>
          </p:cNvPr>
          <p:cNvSpPr>
            <a:spLocks noGrp="1"/>
          </p:cNvSpPr>
          <p:nvPr>
            <p:ph type="title"/>
          </p:nvPr>
        </p:nvSpPr>
        <p:spPr>
          <a:xfrm>
            <a:off x="304800" y="304800"/>
            <a:ext cx="11582400" cy="569788"/>
          </a:xfrm>
        </p:spPr>
        <p:txBody>
          <a:bodyPr/>
          <a:lstStyle/>
          <a:p>
            <a:r>
              <a:rPr lang="en-US" sz="3600" dirty="0"/>
              <a:t>Public School Students</a:t>
            </a:r>
            <a:br>
              <a:rPr lang="en-US" sz="3600" dirty="0"/>
            </a:br>
            <a:endParaRPr lang="en-US" sz="3600" dirty="0"/>
          </a:p>
        </p:txBody>
      </p:sp>
      <p:sp>
        <p:nvSpPr>
          <p:cNvPr id="4" name="Text Placeholder 3">
            <a:extLst>
              <a:ext uri="{FF2B5EF4-FFF2-40B4-BE49-F238E27FC236}">
                <a16:creationId xmlns:a16="http://schemas.microsoft.com/office/drawing/2014/main" id="{F6AB308E-7C96-B782-4EEF-1E022AE213EA}"/>
              </a:ext>
            </a:extLst>
          </p:cNvPr>
          <p:cNvSpPr>
            <a:spLocks noGrp="1"/>
          </p:cNvSpPr>
          <p:nvPr>
            <p:ph type="body" idx="2"/>
          </p:nvPr>
        </p:nvSpPr>
        <p:spPr>
          <a:xfrm>
            <a:off x="242341" y="1288403"/>
            <a:ext cx="11582400" cy="3703320"/>
          </a:xfrm>
        </p:spPr>
        <p:txBody>
          <a:bodyPr/>
          <a:lstStyle/>
          <a:p>
            <a:pPr marL="285750" indent="-285750">
              <a:lnSpc>
                <a:spcPct val="90000"/>
              </a:lnSpc>
              <a:spcBef>
                <a:spcPts val="1200"/>
              </a:spcBef>
              <a:buChar char="•"/>
            </a:pPr>
            <a:r>
              <a:rPr lang="en-US" dirty="0">
                <a:solidFill>
                  <a:schemeClr val="accent2">
                    <a:lumMod val="50000"/>
                  </a:schemeClr>
                </a:solidFill>
              </a:rPr>
              <a:t>Students attending a public, charter, or state-operated schools in Rhode Island are expected to participate in the state assessments for their current grade level.</a:t>
            </a:r>
          </a:p>
          <a:p>
            <a:pPr marL="285750" indent="-285750">
              <a:lnSpc>
                <a:spcPct val="90000"/>
              </a:lnSpc>
              <a:spcBef>
                <a:spcPts val="1200"/>
              </a:spcBef>
              <a:buChar char="•"/>
            </a:pPr>
            <a:r>
              <a:rPr lang="en-US" dirty="0">
                <a:solidFill>
                  <a:schemeClr val="accent2">
                    <a:lumMod val="50000"/>
                  </a:schemeClr>
                </a:solidFill>
              </a:rPr>
              <a:t>This includes students:</a:t>
            </a:r>
          </a:p>
          <a:p>
            <a:pPr marL="742950" indent="-285750">
              <a:lnSpc>
                <a:spcPct val="90000"/>
              </a:lnSpc>
              <a:spcBef>
                <a:spcPts val="250"/>
              </a:spcBef>
              <a:spcAft>
                <a:spcPts val="250"/>
              </a:spcAft>
              <a:buChar char="•"/>
            </a:pPr>
            <a:r>
              <a:rPr lang="en-US" dirty="0">
                <a:solidFill>
                  <a:schemeClr val="accent2">
                    <a:lumMod val="50000"/>
                  </a:schemeClr>
                </a:solidFill>
              </a:rPr>
              <a:t>enrolled in public schools.</a:t>
            </a:r>
          </a:p>
          <a:p>
            <a:pPr marL="742950" indent="-285750">
              <a:lnSpc>
                <a:spcPct val="90000"/>
              </a:lnSpc>
              <a:spcBef>
                <a:spcPts val="250"/>
              </a:spcBef>
              <a:spcAft>
                <a:spcPts val="250"/>
              </a:spcAft>
              <a:buChar char="•"/>
            </a:pPr>
            <a:r>
              <a:rPr lang="en-US" dirty="0">
                <a:solidFill>
                  <a:schemeClr val="accent2">
                    <a:lumMod val="50000"/>
                  </a:schemeClr>
                </a:solidFill>
              </a:rPr>
              <a:t>who are English Learners</a:t>
            </a:r>
          </a:p>
          <a:p>
            <a:pPr marL="742950" indent="-285750">
              <a:lnSpc>
                <a:spcPct val="90000"/>
              </a:lnSpc>
              <a:spcBef>
                <a:spcPts val="250"/>
              </a:spcBef>
              <a:spcAft>
                <a:spcPts val="250"/>
              </a:spcAft>
              <a:buChar char="•"/>
            </a:pPr>
            <a:r>
              <a:rPr lang="en-US" dirty="0">
                <a:solidFill>
                  <a:schemeClr val="accent2">
                    <a:lumMod val="50000"/>
                  </a:schemeClr>
                </a:solidFill>
              </a:rPr>
              <a:t>who take the alternate assessments.</a:t>
            </a:r>
          </a:p>
          <a:p>
            <a:pPr marL="742950" indent="-285750">
              <a:lnSpc>
                <a:spcPct val="90000"/>
              </a:lnSpc>
              <a:spcBef>
                <a:spcPts val="250"/>
              </a:spcBef>
              <a:spcAft>
                <a:spcPts val="250"/>
              </a:spcAft>
              <a:buChar char="•"/>
            </a:pPr>
            <a:r>
              <a:rPr lang="en-US" dirty="0">
                <a:solidFill>
                  <a:schemeClr val="accent2">
                    <a:lumMod val="50000"/>
                  </a:schemeClr>
                </a:solidFill>
              </a:rPr>
              <a:t>who attend outplacement schools like The Bradley Schools in Rhode Island or South Coast Educational Collaborative in Massachusetts.</a:t>
            </a:r>
          </a:p>
          <a:p>
            <a:pPr marL="742950" indent="-285750">
              <a:lnSpc>
                <a:spcPct val="90000"/>
              </a:lnSpc>
              <a:spcBef>
                <a:spcPts val="250"/>
              </a:spcBef>
              <a:spcAft>
                <a:spcPts val="250"/>
              </a:spcAft>
              <a:buChar char="•"/>
            </a:pPr>
            <a:r>
              <a:rPr lang="en-US" dirty="0">
                <a:solidFill>
                  <a:schemeClr val="accent2">
                    <a:lumMod val="50000"/>
                  </a:schemeClr>
                </a:solidFill>
              </a:rPr>
              <a:t>who are incarcerated or in DCYF custody.</a:t>
            </a:r>
          </a:p>
          <a:p>
            <a:pPr marL="285750" indent="-285750">
              <a:lnSpc>
                <a:spcPct val="90000"/>
              </a:lnSpc>
              <a:spcBef>
                <a:spcPts val="1200"/>
              </a:spcBef>
              <a:buChar char="•"/>
            </a:pPr>
            <a:r>
              <a:rPr lang="en-US" dirty="0">
                <a:solidFill>
                  <a:schemeClr val="accent2">
                    <a:lumMod val="50000"/>
                  </a:schemeClr>
                </a:solidFill>
              </a:rPr>
              <a:t>Homeschooled students may participate in state assessments, if participation is included in the student’s homeschool plan </a:t>
            </a:r>
            <a:r>
              <a:rPr lang="en-US" i="1" dirty="0">
                <a:solidFill>
                  <a:schemeClr val="accent2">
                    <a:lumMod val="50000"/>
                  </a:schemeClr>
                </a:solidFill>
              </a:rPr>
              <a:t>(RISAP Test Coordinator Handbook, page 18)</a:t>
            </a:r>
            <a:r>
              <a:rPr lang="en-US" dirty="0">
                <a:solidFill>
                  <a:schemeClr val="accent2">
                    <a:lumMod val="50000"/>
                  </a:schemeClr>
                </a:solidFill>
              </a:rPr>
              <a:t>.</a:t>
            </a:r>
          </a:p>
          <a:p>
            <a:pPr marL="285750" indent="-285750">
              <a:lnSpc>
                <a:spcPct val="90000"/>
              </a:lnSpc>
              <a:spcBef>
                <a:spcPts val="1200"/>
              </a:spcBef>
              <a:buChar char="•"/>
            </a:pPr>
            <a:endParaRPr lang="en-US" dirty="0">
              <a:solidFill>
                <a:schemeClr val="accent2">
                  <a:lumMod val="50000"/>
                </a:schemeClr>
              </a:solidFill>
            </a:endParaRPr>
          </a:p>
          <a:p>
            <a:endParaRPr lang="en-US" dirty="0">
              <a:solidFill>
                <a:schemeClr val="accent2">
                  <a:lumMod val="50000"/>
                </a:schemeClr>
              </a:solidFill>
            </a:endParaRPr>
          </a:p>
        </p:txBody>
      </p:sp>
      <p:sp>
        <p:nvSpPr>
          <p:cNvPr id="6" name="TextBox 5">
            <a:extLst>
              <a:ext uri="{FF2B5EF4-FFF2-40B4-BE49-F238E27FC236}">
                <a16:creationId xmlns:a16="http://schemas.microsoft.com/office/drawing/2014/main" id="{9ED2C139-A156-41F0-7814-118E33C699F3}"/>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Coordinator Handbook, </a:t>
            </a:r>
            <a:r>
              <a:rPr lang="en-US" sz="1400" i="1" dirty="0">
                <a:solidFill>
                  <a:schemeClr val="accent2"/>
                </a:solidFill>
                <a:highlight>
                  <a:srgbClr val="FFFF00"/>
                </a:highlight>
                <a:latin typeface="Corbel"/>
              </a:rPr>
              <a:t>page 16</a:t>
            </a:r>
            <a:r>
              <a:rPr lang="en-US" sz="1400" dirty="0">
                <a:solidFill>
                  <a:schemeClr val="accent2"/>
                </a:solidFill>
                <a:highlight>
                  <a:srgbClr val="FFFF00"/>
                </a:highlight>
                <a:latin typeface="Corbel"/>
              </a:rPr>
              <a:t>​</a:t>
            </a:r>
            <a:endParaRPr lang="en-US" sz="1400" dirty="0">
              <a:solidFill>
                <a:schemeClr val="accent2"/>
              </a:solidFill>
              <a:highlight>
                <a:srgbClr val="FFFF00"/>
              </a:highlight>
              <a:cs typeface="Arial"/>
            </a:endParaRPr>
          </a:p>
        </p:txBody>
      </p:sp>
    </p:spTree>
    <p:extLst>
      <p:ext uri="{BB962C8B-B14F-4D97-AF65-F5344CB8AC3E}">
        <p14:creationId xmlns:p14="http://schemas.microsoft.com/office/powerpoint/2010/main" val="239543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9FB3-C6F2-9B9D-58AF-186C5FD41ADF}"/>
              </a:ext>
            </a:extLst>
          </p:cNvPr>
          <p:cNvSpPr>
            <a:spLocks noGrp="1"/>
          </p:cNvSpPr>
          <p:nvPr>
            <p:ph type="title"/>
          </p:nvPr>
        </p:nvSpPr>
        <p:spPr>
          <a:xfrm>
            <a:off x="304800" y="304800"/>
            <a:ext cx="11582400" cy="569788"/>
          </a:xfrm>
        </p:spPr>
        <p:txBody>
          <a:bodyPr/>
          <a:lstStyle/>
          <a:p>
            <a:r>
              <a:rPr lang="en-US" sz="3600" dirty="0"/>
              <a:t>Students Attending Outplacement Schools</a:t>
            </a:r>
          </a:p>
          <a:p>
            <a:endParaRPr lang="en-US" sz="3600" dirty="0"/>
          </a:p>
        </p:txBody>
      </p:sp>
      <p:sp>
        <p:nvSpPr>
          <p:cNvPr id="4" name="Text Placeholder 3">
            <a:extLst>
              <a:ext uri="{FF2B5EF4-FFF2-40B4-BE49-F238E27FC236}">
                <a16:creationId xmlns:a16="http://schemas.microsoft.com/office/drawing/2014/main" id="{107933DA-79A2-BE30-4DFB-A1F229B00B8B}"/>
              </a:ext>
            </a:extLst>
          </p:cNvPr>
          <p:cNvSpPr>
            <a:spLocks noGrp="1"/>
          </p:cNvSpPr>
          <p:nvPr>
            <p:ph type="body" idx="2"/>
          </p:nvPr>
        </p:nvSpPr>
        <p:spPr>
          <a:xfrm>
            <a:off x="304800" y="1177538"/>
            <a:ext cx="11582400" cy="3703320"/>
          </a:xfrm>
        </p:spPr>
        <p:txBody>
          <a:bodyPr/>
          <a:lstStyle/>
          <a:p>
            <a:pPr marL="285750" indent="-285750">
              <a:lnSpc>
                <a:spcPct val="90000"/>
              </a:lnSpc>
              <a:spcBef>
                <a:spcPts val="1200"/>
              </a:spcBef>
              <a:buChar char="•"/>
            </a:pPr>
            <a:r>
              <a:rPr lang="en-US" dirty="0"/>
              <a:t>Students attending outplacement schools are expected to participate in the tests for their current grade level. </a:t>
            </a:r>
          </a:p>
          <a:p>
            <a:pPr marL="285750" indent="-285750">
              <a:lnSpc>
                <a:spcPct val="90000"/>
              </a:lnSpc>
              <a:spcBef>
                <a:spcPts val="1200"/>
              </a:spcBef>
              <a:buChar char="•"/>
            </a:pPr>
            <a:r>
              <a:rPr lang="en-US" dirty="0"/>
              <a:t>It is the responsibility of the district to ensure that the school understands which tests must be administered to the student and that the student’s Enrollment Record is accurate.</a:t>
            </a:r>
          </a:p>
          <a:p>
            <a:pPr marL="285750" indent="-285750">
              <a:lnSpc>
                <a:spcPct val="90000"/>
              </a:lnSpc>
              <a:spcBef>
                <a:spcPts val="1200"/>
              </a:spcBef>
              <a:buChar char="•"/>
            </a:pPr>
            <a:r>
              <a:rPr lang="en-US" dirty="0"/>
              <a:t>Out-of-State Schools:</a:t>
            </a:r>
          </a:p>
          <a:p>
            <a:pPr marL="1200150" lvl="1" indent="-285750">
              <a:lnSpc>
                <a:spcPct val="90000"/>
              </a:lnSpc>
              <a:spcBef>
                <a:spcPts val="250"/>
              </a:spcBef>
              <a:spcAft>
                <a:spcPts val="250"/>
              </a:spcAft>
              <a:buChar char="•"/>
            </a:pPr>
            <a:r>
              <a:rPr lang="en-US" dirty="0"/>
              <a:t>ONLY the tests given as part of the Rhode Island State Assessment Program can be administered to RI students attending out-of-state schools.</a:t>
            </a:r>
          </a:p>
          <a:p>
            <a:pPr marL="1200150" lvl="1" indent="-285750">
              <a:lnSpc>
                <a:spcPct val="90000"/>
              </a:lnSpc>
              <a:spcBef>
                <a:spcPts val="250"/>
              </a:spcBef>
              <a:spcAft>
                <a:spcPts val="250"/>
              </a:spcAft>
              <a:buChar char="•"/>
            </a:pPr>
            <a:r>
              <a:rPr lang="en-US" dirty="0"/>
              <a:t>Tests must be administered within the published testing windows (see </a:t>
            </a:r>
            <a:r>
              <a:rPr lang="en-US" dirty="0">
                <a:hlinkClick r:id="rId2"/>
              </a:rPr>
              <a:t>www.ride.ri.gov/assessment-schedules</a:t>
            </a:r>
            <a:r>
              <a:rPr lang="en-US" dirty="0"/>
              <a:t>).</a:t>
            </a:r>
          </a:p>
        </p:txBody>
      </p:sp>
    </p:spTree>
    <p:extLst>
      <p:ext uri="{BB962C8B-B14F-4D97-AF65-F5344CB8AC3E}">
        <p14:creationId xmlns:p14="http://schemas.microsoft.com/office/powerpoint/2010/main" val="375617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0E0D-76AB-4418-D3DC-CEB1BF9C7410}"/>
              </a:ext>
            </a:extLst>
          </p:cNvPr>
          <p:cNvSpPr>
            <a:spLocks noGrp="1"/>
          </p:cNvSpPr>
          <p:nvPr>
            <p:ph type="title"/>
          </p:nvPr>
        </p:nvSpPr>
        <p:spPr/>
        <p:txBody>
          <a:bodyPr/>
          <a:lstStyle/>
          <a:p>
            <a:r>
              <a:rPr lang="en-US"/>
              <a:t>Homeschooled Students </a:t>
            </a:r>
            <a:br>
              <a:rPr lang="en-US"/>
            </a:br>
            <a:endParaRPr lang="en-US"/>
          </a:p>
        </p:txBody>
      </p:sp>
      <p:sp>
        <p:nvSpPr>
          <p:cNvPr id="3" name="Slide Number Placeholder 2">
            <a:extLst>
              <a:ext uri="{FF2B5EF4-FFF2-40B4-BE49-F238E27FC236}">
                <a16:creationId xmlns:a16="http://schemas.microsoft.com/office/drawing/2014/main" id="{FA83683A-7C9E-3D43-A9A9-BAA2E1A97974}"/>
              </a:ext>
            </a:extLst>
          </p:cNvPr>
          <p:cNvSpPr>
            <a:spLocks noGrp="1"/>
          </p:cNvSpPr>
          <p:nvPr>
            <p:ph type="sldNum" idx="12"/>
          </p:nvPr>
        </p:nvSpPr>
        <p:spPr/>
        <p:txBody>
          <a:bodyPr/>
          <a:lstStyle/>
          <a:p>
            <a:fld id="{E3A0F8C9-0536-44E3-92CA-2798A712B5A8}" type="slidenum">
              <a:rPr lang="en-US" smtClean="0"/>
              <a:t>14</a:t>
            </a:fld>
            <a:endParaRPr lang="en-US"/>
          </a:p>
        </p:txBody>
      </p:sp>
      <p:sp>
        <p:nvSpPr>
          <p:cNvPr id="5" name="Text Placeholder 4">
            <a:extLst>
              <a:ext uri="{FF2B5EF4-FFF2-40B4-BE49-F238E27FC236}">
                <a16:creationId xmlns:a16="http://schemas.microsoft.com/office/drawing/2014/main" id="{13CCB004-A278-CEBC-D1AF-3BAFA6D19A61}"/>
              </a:ext>
            </a:extLst>
          </p:cNvPr>
          <p:cNvSpPr>
            <a:spLocks noGrp="1"/>
          </p:cNvSpPr>
          <p:nvPr>
            <p:ph type="body" idx="2"/>
          </p:nvPr>
        </p:nvSpPr>
        <p:spPr>
          <a:xfrm>
            <a:off x="304799" y="1363353"/>
            <a:ext cx="11395023" cy="3703320"/>
          </a:xfrm>
        </p:spPr>
        <p:txBody>
          <a:bodyPr/>
          <a:lstStyle/>
          <a:p>
            <a:pPr marL="285750" indent="-285750">
              <a:lnSpc>
                <a:spcPct val="90000"/>
              </a:lnSpc>
              <a:spcBef>
                <a:spcPts val="1200"/>
              </a:spcBef>
              <a:buChar char="•"/>
            </a:pPr>
            <a:r>
              <a:rPr lang="en-US" dirty="0">
                <a:solidFill>
                  <a:schemeClr val="accent2">
                    <a:lumMod val="50000"/>
                  </a:schemeClr>
                </a:solidFill>
              </a:rPr>
              <a:t>Homeschooled students may participate in any of the state assessments for their current grade level if that is included in the student’s homeschool plan.</a:t>
            </a:r>
          </a:p>
          <a:p>
            <a:pPr marL="742950" indent="-285750">
              <a:lnSpc>
                <a:spcPct val="90000"/>
              </a:lnSpc>
              <a:spcBef>
                <a:spcPts val="250"/>
              </a:spcBef>
              <a:spcAft>
                <a:spcPts val="250"/>
              </a:spcAft>
              <a:buChar char="•"/>
            </a:pPr>
            <a:r>
              <a:rPr lang="en-US" dirty="0">
                <a:solidFill>
                  <a:schemeClr val="accent2">
                    <a:lumMod val="50000"/>
                  </a:schemeClr>
                </a:solidFill>
              </a:rPr>
              <a:t>Families must contact the district office to arrange participation.</a:t>
            </a:r>
          </a:p>
          <a:p>
            <a:pPr marL="742950" indent="-285750">
              <a:lnSpc>
                <a:spcPct val="90000"/>
              </a:lnSpc>
              <a:spcBef>
                <a:spcPts val="250"/>
              </a:spcBef>
              <a:spcAft>
                <a:spcPts val="250"/>
              </a:spcAft>
              <a:buChar char="•"/>
            </a:pPr>
            <a:r>
              <a:rPr lang="en-US" dirty="0">
                <a:solidFill>
                  <a:schemeClr val="accent2">
                    <a:lumMod val="50000"/>
                  </a:schemeClr>
                </a:solidFill>
              </a:rPr>
              <a:t>Students should test with other students at the appropriate school.</a:t>
            </a:r>
          </a:p>
          <a:p>
            <a:endParaRPr lang="en-US" dirty="0">
              <a:solidFill>
                <a:schemeClr val="accent2">
                  <a:lumMod val="50000"/>
                </a:schemeClr>
              </a:solidFill>
            </a:endParaRPr>
          </a:p>
        </p:txBody>
      </p:sp>
      <p:sp>
        <p:nvSpPr>
          <p:cNvPr id="7" name="TextBox 6">
            <a:extLst>
              <a:ext uri="{FF2B5EF4-FFF2-40B4-BE49-F238E27FC236}">
                <a16:creationId xmlns:a16="http://schemas.microsoft.com/office/drawing/2014/main" id="{E7E5E6B1-F192-76EB-32B9-D289549AE48C}"/>
              </a:ext>
            </a:extLst>
          </p:cNvPr>
          <p:cNvSpPr txBox="1"/>
          <p:nvPr/>
        </p:nvSpPr>
        <p:spPr>
          <a:xfrm>
            <a:off x="1057275" y="811193"/>
            <a:ext cx="503872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Coordinator Handbook, </a:t>
            </a:r>
            <a:r>
              <a:rPr lang="en-US" sz="1400" i="1" dirty="0">
                <a:solidFill>
                  <a:schemeClr val="accent2"/>
                </a:solidFill>
                <a:highlight>
                  <a:srgbClr val="FFFF00"/>
                </a:highlight>
                <a:latin typeface="Corbel"/>
              </a:rPr>
              <a:t>page 16</a:t>
            </a:r>
            <a:endParaRPr lang="en-US" sz="1400" dirty="0">
              <a:solidFill>
                <a:schemeClr val="accent2"/>
              </a:solidFill>
              <a:highlight>
                <a:srgbClr val="FFFF00"/>
              </a:highlight>
              <a:latin typeface="Corbel"/>
              <a:cs typeface="Arial"/>
            </a:endParaRPr>
          </a:p>
        </p:txBody>
      </p:sp>
      <p:sp>
        <p:nvSpPr>
          <p:cNvPr id="4" name="Footer Placeholder 3">
            <a:extLst>
              <a:ext uri="{FF2B5EF4-FFF2-40B4-BE49-F238E27FC236}">
                <a16:creationId xmlns:a16="http://schemas.microsoft.com/office/drawing/2014/main" id="{520A408D-2D8A-9AFE-2D71-BEA64C58E987}"/>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800786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10515600" cy="1049337"/>
          </a:xfrm>
        </p:spPr>
        <p:txBody>
          <a:bodyPr>
            <a:normAutofit/>
          </a:bodyPr>
          <a:lstStyle/>
          <a:p>
            <a:r>
              <a:rPr lang="en-US" dirty="0"/>
              <a:t>Parent Refusals</a:t>
            </a:r>
            <a:br>
              <a:rPr lang="en-US" sz="4000" b="1" dirty="0"/>
            </a:br>
            <a:r>
              <a:rPr lang="en-US" sz="1400" i="1" dirty="0"/>
              <a:t>RISAP Test Coordinator Handbook (page 18)</a:t>
            </a:r>
            <a:endParaRPr lang="en-US" sz="4000" b="1" dirty="0"/>
          </a:p>
        </p:txBody>
      </p:sp>
      <p:sp>
        <p:nvSpPr>
          <p:cNvPr id="4" name="Content Placeholder 3"/>
          <p:cNvSpPr>
            <a:spLocks noGrp="1"/>
          </p:cNvSpPr>
          <p:nvPr>
            <p:ph idx="1"/>
          </p:nvPr>
        </p:nvSpPr>
        <p:spPr>
          <a:xfrm>
            <a:off x="304800" y="1276350"/>
            <a:ext cx="10934700" cy="4875654"/>
          </a:xfrm>
        </p:spPr>
        <p:txBody>
          <a:bodyPr>
            <a:normAutofit/>
          </a:bodyPr>
          <a:lstStyle/>
          <a:p>
            <a:pPr marL="76200" indent="0">
              <a:lnSpc>
                <a:spcPct val="110000"/>
              </a:lnSpc>
              <a:buNone/>
            </a:pPr>
            <a:r>
              <a:rPr lang="en-US" sz="1800" b="1" dirty="0"/>
              <a:t>State assessments provide useful information to districts and schools.</a:t>
            </a:r>
            <a:r>
              <a:rPr lang="en-US" sz="1800" dirty="0"/>
              <a:t> </a:t>
            </a:r>
          </a:p>
          <a:p>
            <a:pPr>
              <a:lnSpc>
                <a:spcPct val="110000"/>
              </a:lnSpc>
            </a:pPr>
            <a:r>
              <a:rPr lang="en-US" dirty="0"/>
              <a:t>We encourage everyone to convey to families the importance of the information you and your teachers receive from the state assessments, the steps you’ve taken to ensure their children remain safe and healthy, and to encourage and welcome students to school and to participate in the state assessments.</a:t>
            </a:r>
          </a:p>
          <a:p>
            <a:pPr marL="76200" indent="0">
              <a:lnSpc>
                <a:spcPct val="110000"/>
              </a:lnSpc>
              <a:buNone/>
            </a:pPr>
            <a:r>
              <a:rPr lang="en-US" sz="1800" b="1" dirty="0"/>
              <a:t>RI does not have a state system for collecting or tracking parent refusals.</a:t>
            </a:r>
          </a:p>
          <a:p>
            <a:pPr>
              <a:lnSpc>
                <a:spcPct val="110000"/>
              </a:lnSpc>
            </a:pPr>
            <a:r>
              <a:rPr lang="en-US" dirty="0"/>
              <a:t>The </a:t>
            </a:r>
            <a:r>
              <a:rPr lang="en-US" i="1" dirty="0"/>
              <a:t>RISAP Test Coordinator Handbook</a:t>
            </a:r>
            <a:r>
              <a:rPr lang="en-US" dirty="0"/>
              <a:t> (page 18) states: </a:t>
            </a:r>
            <a:br>
              <a:rPr lang="en-US" dirty="0"/>
            </a:br>
            <a:r>
              <a:rPr lang="en-US" dirty="0"/>
              <a:t>“Students who do not test due to parent refusal will be considered non-participants for accountability purposes. LEAs may have policies regarding handling parent refusals; however, RIDE expects all students in tested grades to participate in the state assessments for their current grade level…”</a:t>
            </a:r>
          </a:p>
        </p:txBody>
      </p:sp>
      <p:sp>
        <p:nvSpPr>
          <p:cNvPr id="5" name="Slide Number Placeholder 4"/>
          <p:cNvSpPr>
            <a:spLocks noGrp="1"/>
          </p:cNvSpPr>
          <p:nvPr>
            <p:ph type="sldNum" sz="quarter" idx="12"/>
          </p:nvPr>
        </p:nvSpPr>
        <p:spPr/>
        <p:txBody>
          <a:bodyPr/>
          <a:lstStyle/>
          <a:p>
            <a:fld id="{E3A0F8C9-0536-44E3-92CA-2798A712B5A8}" type="slidenum">
              <a:rPr lang="en-US" smtClean="0"/>
              <a:t>15</a:t>
            </a:fld>
            <a:endParaRPr lang="en-US"/>
          </a:p>
        </p:txBody>
      </p:sp>
    </p:spTree>
    <p:extLst>
      <p:ext uri="{BB962C8B-B14F-4D97-AF65-F5344CB8AC3E}">
        <p14:creationId xmlns:p14="http://schemas.microsoft.com/office/powerpoint/2010/main" val="184974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AF3C8-F2BE-10D0-805D-E2E1210C83C7}"/>
              </a:ext>
            </a:extLst>
          </p:cNvPr>
          <p:cNvSpPr>
            <a:spLocks noGrp="1"/>
          </p:cNvSpPr>
          <p:nvPr>
            <p:ph type="title"/>
          </p:nvPr>
        </p:nvSpPr>
        <p:spPr>
          <a:xfrm>
            <a:off x="4997" y="172857"/>
            <a:ext cx="12182006" cy="701731"/>
          </a:xfrm>
        </p:spPr>
        <p:txBody>
          <a:bodyPr/>
          <a:lstStyle/>
          <a:p>
            <a:r>
              <a:rPr lang="en-US"/>
              <a:t>Registering Students For State Assessments</a:t>
            </a:r>
          </a:p>
          <a:p>
            <a:endParaRPr lang="en-US"/>
          </a:p>
        </p:txBody>
      </p:sp>
      <p:sp>
        <p:nvSpPr>
          <p:cNvPr id="3" name="Slide Number Placeholder 2">
            <a:extLst>
              <a:ext uri="{FF2B5EF4-FFF2-40B4-BE49-F238E27FC236}">
                <a16:creationId xmlns:a16="http://schemas.microsoft.com/office/drawing/2014/main" id="{313EE7AB-B3C3-6599-18F1-66FBA86D8035}"/>
              </a:ext>
            </a:extLst>
          </p:cNvPr>
          <p:cNvSpPr>
            <a:spLocks noGrp="1"/>
          </p:cNvSpPr>
          <p:nvPr>
            <p:ph type="sldNum" idx="12"/>
          </p:nvPr>
        </p:nvSpPr>
        <p:spPr/>
        <p:txBody>
          <a:bodyPr/>
          <a:lstStyle/>
          <a:p>
            <a:fld id="{E3A0F8C9-0536-44E3-92CA-2798A712B5A8}" type="slidenum">
              <a:rPr lang="en-US" smtClean="0"/>
              <a:t>16</a:t>
            </a:fld>
            <a:endParaRPr lang="en-US"/>
          </a:p>
        </p:txBody>
      </p:sp>
      <p:sp>
        <p:nvSpPr>
          <p:cNvPr id="5" name="Text Placeholder 4">
            <a:extLst>
              <a:ext uri="{FF2B5EF4-FFF2-40B4-BE49-F238E27FC236}">
                <a16:creationId xmlns:a16="http://schemas.microsoft.com/office/drawing/2014/main" id="{434F6612-0EB8-E983-E33F-4ABA01149CFA}"/>
              </a:ext>
            </a:extLst>
          </p:cNvPr>
          <p:cNvSpPr>
            <a:spLocks noGrp="1"/>
          </p:cNvSpPr>
          <p:nvPr>
            <p:ph type="body" idx="2"/>
          </p:nvPr>
        </p:nvSpPr>
        <p:spPr>
          <a:xfrm>
            <a:off x="254833" y="1425812"/>
            <a:ext cx="11582400" cy="3703320"/>
          </a:xfrm>
        </p:spPr>
        <p:txBody>
          <a:bodyPr/>
          <a:lstStyle/>
          <a:p>
            <a:pPr marL="285750" indent="-285750">
              <a:lnSpc>
                <a:spcPct val="90000"/>
              </a:lnSpc>
              <a:spcBef>
                <a:spcPts val="1200"/>
              </a:spcBef>
              <a:buChar char="•"/>
            </a:pPr>
            <a:r>
              <a:rPr lang="en-US"/>
              <a:t>RIDE registers all students for tests at their grade level.</a:t>
            </a:r>
          </a:p>
          <a:p>
            <a:pPr marL="285750" indent="-285750">
              <a:lnSpc>
                <a:spcPct val="90000"/>
              </a:lnSpc>
              <a:spcBef>
                <a:spcPts val="1200"/>
              </a:spcBef>
              <a:buChar char="•"/>
            </a:pPr>
            <a:r>
              <a:rPr lang="en-US"/>
              <a:t>If you find errors as in the rosters, such as incorrect spelling, birthdate, grade level, etc., contact </a:t>
            </a:r>
            <a:r>
              <a:rPr lang="en-US" i="1">
                <a:solidFill>
                  <a:srgbClr val="FF0000"/>
                </a:solidFill>
              </a:rPr>
              <a:t>(insert name and contact information for the school test coordinator) </a:t>
            </a:r>
            <a:r>
              <a:rPr lang="en-US"/>
              <a:t>immediately. </a:t>
            </a:r>
          </a:p>
          <a:p>
            <a:pPr marL="285750" indent="-285750">
              <a:lnSpc>
                <a:spcPct val="90000"/>
              </a:lnSpc>
              <a:spcBef>
                <a:spcPts val="1200"/>
              </a:spcBef>
              <a:buChar char="•"/>
            </a:pPr>
            <a:r>
              <a:rPr lang="en-US"/>
              <a:t>Changes must be made through the district’s student information system. Any changes or updates will be passed to RIDE via daily data transfers/collections. </a:t>
            </a:r>
          </a:p>
          <a:p>
            <a:pPr marL="1200150" lvl="1" indent="-285750">
              <a:lnSpc>
                <a:spcPct val="90000"/>
              </a:lnSpc>
              <a:spcBef>
                <a:spcPts val="250"/>
              </a:spcBef>
              <a:spcAft>
                <a:spcPts val="250"/>
              </a:spcAft>
              <a:buChar char="•"/>
            </a:pPr>
            <a:r>
              <a:rPr lang="en-US" i="1"/>
              <a:t>Note: </a:t>
            </a:r>
            <a:r>
              <a:rPr lang="en-US"/>
              <a:t>any changes in a local system may take </a:t>
            </a:r>
            <a:r>
              <a:rPr lang="en-US" b="1"/>
              <a:t>24-72 hours </a:t>
            </a:r>
            <a:r>
              <a:rPr lang="en-US"/>
              <a:t>to be reflected in the assessment’s online management system due to the timing of the daily transfers.</a:t>
            </a:r>
          </a:p>
          <a:p>
            <a:endParaRPr lang="en-US"/>
          </a:p>
        </p:txBody>
      </p:sp>
      <p:sp>
        <p:nvSpPr>
          <p:cNvPr id="4" name="Footer Placeholder 3">
            <a:extLst>
              <a:ext uri="{FF2B5EF4-FFF2-40B4-BE49-F238E27FC236}">
                <a16:creationId xmlns:a16="http://schemas.microsoft.com/office/drawing/2014/main" id="{963B4B4B-6829-80C6-0510-D4D7DEB26A34}"/>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4150019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5600"/>
            <a:ext cx="11582400" cy="538988"/>
          </a:xfrm>
        </p:spPr>
        <p:txBody>
          <a:bodyPr/>
          <a:lstStyle/>
          <a:p>
            <a:r>
              <a:rPr lang="en-US" sz="3600" dirty="0"/>
              <a:t>Alternate Assessment:</a:t>
            </a:r>
          </a:p>
        </p:txBody>
      </p:sp>
      <p:sp>
        <p:nvSpPr>
          <p:cNvPr id="3" name="Content Placeholder 2"/>
          <p:cNvSpPr>
            <a:spLocks noGrp="1"/>
          </p:cNvSpPr>
          <p:nvPr>
            <p:ph type="body" idx="1"/>
          </p:nvPr>
        </p:nvSpPr>
        <p:spPr>
          <a:xfrm>
            <a:off x="304800" y="1295400"/>
            <a:ext cx="11582399" cy="3705223"/>
          </a:xfrm>
        </p:spPr>
        <p:txBody>
          <a:bodyPr>
            <a:normAutofit fontScale="92500"/>
          </a:bodyPr>
          <a:lstStyle/>
          <a:p>
            <a:r>
              <a:rPr lang="en-US" dirty="0"/>
              <a:t>Students who qualify for the alternate assessment are expected to participate in the tests for their current grade level. </a:t>
            </a:r>
          </a:p>
          <a:p>
            <a:pPr lvl="1"/>
            <a:r>
              <a:rPr lang="en-US" dirty="0"/>
              <a:t>Dynamic Learning Maps in ELA, math, and (if grades 5, 8, 11) science</a:t>
            </a:r>
          </a:p>
          <a:p>
            <a:pPr lvl="1"/>
            <a:r>
              <a:rPr lang="en-US" dirty="0"/>
              <a:t>Alternate ACCESS for ELs if an English learner (grades 1-12)</a:t>
            </a:r>
          </a:p>
          <a:p>
            <a:r>
              <a:rPr lang="en-US" b="1" dirty="0"/>
              <a:t>NOTES:</a:t>
            </a:r>
          </a:p>
          <a:p>
            <a:pPr lvl="1"/>
            <a:r>
              <a:rPr lang="en-US" dirty="0"/>
              <a:t>If a student is found eligible for the alternate assessment and the student is an EL student, they also take the Alternate ACCESS for ELs. </a:t>
            </a:r>
          </a:p>
          <a:p>
            <a:pPr lvl="1"/>
            <a:r>
              <a:rPr lang="en-US" dirty="0"/>
              <a:t>No alternate assessment at the 10th grade, except Alternate ACCESS for ELs. </a:t>
            </a:r>
          </a:p>
          <a:p>
            <a:pPr lvl="1"/>
            <a:r>
              <a:rPr lang="en-US" dirty="0"/>
              <a:t>The </a:t>
            </a:r>
            <a:r>
              <a:rPr lang="en-US" i="1" dirty="0"/>
              <a:t>IEP Team Eligibility Guidance</a:t>
            </a:r>
            <a:r>
              <a:rPr lang="en-US" dirty="0"/>
              <a:t> document is posted at </a:t>
            </a:r>
            <a:r>
              <a:rPr lang="en-US" dirty="0">
                <a:hlinkClick r:id="rId2"/>
              </a:rPr>
              <a:t>www.ride.ri.gov/dlm</a:t>
            </a:r>
            <a:r>
              <a:rPr lang="en-US" dirty="0"/>
              <a:t>. </a:t>
            </a:r>
          </a:p>
          <a:p>
            <a:pPr lvl="1"/>
            <a:r>
              <a:rPr lang="en-US" dirty="0"/>
              <a:t>Please make every effort to conclude eligibility meetings on or before the end of March. This gives enough time to register students for DLM and for teachers to properly prepare before testing begins in April.</a:t>
            </a:r>
          </a:p>
          <a:p>
            <a:endParaRPr lang="en-US" dirty="0"/>
          </a:p>
        </p:txBody>
      </p:sp>
      <p:sp>
        <p:nvSpPr>
          <p:cNvPr id="5" name="Footer Placeholder 4">
            <a:extLst>
              <a:ext uri="{FF2B5EF4-FFF2-40B4-BE49-F238E27FC236}">
                <a16:creationId xmlns:a16="http://schemas.microsoft.com/office/drawing/2014/main" id="{0AC68EE6-866C-4B60-B425-5C02D34FE3F6}"/>
              </a:ext>
            </a:extLst>
          </p:cNvPr>
          <p:cNvSpPr>
            <a:spLocks noGrp="1"/>
          </p:cNvSpPr>
          <p:nvPr>
            <p:ph type="ftr" idx="11"/>
          </p:nvPr>
        </p:nvSpPr>
        <p:spPr/>
        <p:txBody>
          <a:bodyPr/>
          <a:lstStyle/>
          <a:p>
            <a:r>
              <a:rPr lang="en-US"/>
              <a:t>RICAS and NGSA Test Administrator Core Training Presentation</a:t>
            </a:r>
            <a:endParaRPr lang="en-US" dirty="0"/>
          </a:p>
        </p:txBody>
      </p:sp>
      <p:sp>
        <p:nvSpPr>
          <p:cNvPr id="6" name="Slide Number Placeholder 5">
            <a:extLst>
              <a:ext uri="{FF2B5EF4-FFF2-40B4-BE49-F238E27FC236}">
                <a16:creationId xmlns:a16="http://schemas.microsoft.com/office/drawing/2014/main" id="{2B87A951-11BA-43C7-A934-1A150CB8E6E2}"/>
              </a:ext>
            </a:extLst>
          </p:cNvPr>
          <p:cNvSpPr>
            <a:spLocks noGrp="1"/>
          </p:cNvSpPr>
          <p:nvPr>
            <p:ph type="sldNum" idx="12"/>
          </p:nvPr>
        </p:nvSpPr>
        <p:spPr/>
        <p:txBody>
          <a:bodyPr/>
          <a:lstStyle/>
          <a:p>
            <a:fld id="{4FAB73BC-B049-4115-A692-8D63A059BFB8}" type="slidenum">
              <a:rPr lang="en-US" smtClean="0"/>
              <a:pPr/>
              <a:t>17</a:t>
            </a:fld>
            <a:endParaRPr lang="en-US"/>
          </a:p>
        </p:txBody>
      </p:sp>
    </p:spTree>
    <p:extLst>
      <p:ext uri="{BB962C8B-B14F-4D97-AF65-F5344CB8AC3E}">
        <p14:creationId xmlns:p14="http://schemas.microsoft.com/office/powerpoint/2010/main" val="479093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E5476-AAD8-D821-5C3C-642459117C61}"/>
              </a:ext>
            </a:extLst>
          </p:cNvPr>
          <p:cNvSpPr>
            <a:spLocks noGrp="1"/>
          </p:cNvSpPr>
          <p:nvPr>
            <p:ph type="title"/>
          </p:nvPr>
        </p:nvSpPr>
        <p:spPr>
          <a:xfrm>
            <a:off x="2612021" y="1822430"/>
            <a:ext cx="6973672" cy="1311128"/>
          </a:xfrm>
        </p:spPr>
        <p:txBody>
          <a:bodyPr/>
          <a:lstStyle/>
          <a:p>
            <a:r>
              <a:rPr lang="en-US"/>
              <a:t>Test Administrator Training Requirements</a:t>
            </a:r>
          </a:p>
          <a:p>
            <a:endParaRPr lang="en-US"/>
          </a:p>
        </p:txBody>
      </p:sp>
      <p:sp>
        <p:nvSpPr>
          <p:cNvPr id="3" name="Text Placeholder 2">
            <a:extLst>
              <a:ext uri="{FF2B5EF4-FFF2-40B4-BE49-F238E27FC236}">
                <a16:creationId xmlns:a16="http://schemas.microsoft.com/office/drawing/2014/main" id="{2051167F-22C3-9331-D7D9-967647A85D6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46077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787AA-47CB-A0EE-369F-7C80BF3F0A11}"/>
              </a:ext>
            </a:extLst>
          </p:cNvPr>
          <p:cNvSpPr>
            <a:spLocks noGrp="1"/>
          </p:cNvSpPr>
          <p:nvPr>
            <p:ph type="title"/>
          </p:nvPr>
        </p:nvSpPr>
        <p:spPr/>
        <p:txBody>
          <a:bodyPr/>
          <a:lstStyle/>
          <a:p>
            <a:r>
              <a:rPr lang="en-US" i="1"/>
              <a:t>For all state assessments:</a:t>
            </a:r>
            <a:endParaRPr lang="en-US"/>
          </a:p>
        </p:txBody>
      </p:sp>
      <p:sp>
        <p:nvSpPr>
          <p:cNvPr id="3" name="Slide Number Placeholder 2">
            <a:extLst>
              <a:ext uri="{FF2B5EF4-FFF2-40B4-BE49-F238E27FC236}">
                <a16:creationId xmlns:a16="http://schemas.microsoft.com/office/drawing/2014/main" id="{C602C9F7-DE6B-7DBC-2FD4-8D7B4E436B1E}"/>
              </a:ext>
            </a:extLst>
          </p:cNvPr>
          <p:cNvSpPr>
            <a:spLocks noGrp="1"/>
          </p:cNvSpPr>
          <p:nvPr>
            <p:ph type="sldNum" idx="12"/>
          </p:nvPr>
        </p:nvSpPr>
        <p:spPr/>
        <p:txBody>
          <a:bodyPr/>
          <a:lstStyle/>
          <a:p>
            <a:fld id="{E3A0F8C9-0536-44E3-92CA-2798A712B5A8}" type="slidenum">
              <a:rPr lang="en-US" smtClean="0"/>
              <a:t>19</a:t>
            </a:fld>
            <a:endParaRPr lang="en-US"/>
          </a:p>
        </p:txBody>
      </p:sp>
      <p:sp>
        <p:nvSpPr>
          <p:cNvPr id="4" name="Text Placeholder 3">
            <a:extLst>
              <a:ext uri="{FF2B5EF4-FFF2-40B4-BE49-F238E27FC236}">
                <a16:creationId xmlns:a16="http://schemas.microsoft.com/office/drawing/2014/main" id="{42F3AB86-BA41-5B22-DDA6-60083826275F}"/>
              </a:ext>
            </a:extLst>
          </p:cNvPr>
          <p:cNvSpPr>
            <a:spLocks noGrp="1"/>
          </p:cNvSpPr>
          <p:nvPr>
            <p:ph type="body" idx="1"/>
          </p:nvPr>
        </p:nvSpPr>
        <p:spPr>
          <a:xfrm>
            <a:off x="42472" y="906355"/>
            <a:ext cx="12369383" cy="850392"/>
          </a:xfrm>
        </p:spPr>
        <p:txBody>
          <a:bodyPr/>
          <a:lstStyle/>
          <a:p>
            <a:r>
              <a:rPr lang="en-US" sz="2800" i="1">
                <a:solidFill>
                  <a:schemeClr val="accent2"/>
                </a:solidFill>
              </a:rPr>
              <a:t> school personnel who will have access to secure test content </a:t>
            </a:r>
            <a:r>
              <a:rPr lang="en-US" sz="2800" b="1" i="1">
                <a:solidFill>
                  <a:schemeClr val="accent2"/>
                </a:solidFill>
              </a:rPr>
              <a:t>must</a:t>
            </a:r>
            <a:r>
              <a:rPr lang="en-US" sz="2800" i="1">
                <a:solidFill>
                  <a:schemeClr val="accent2"/>
                </a:solidFill>
              </a:rPr>
              <a:t>: </a:t>
            </a:r>
            <a:r>
              <a:rPr lang="en-US" sz="2800">
                <a:solidFill>
                  <a:schemeClr val="accent2"/>
                </a:solidFill>
              </a:rPr>
              <a:t> </a:t>
            </a:r>
          </a:p>
          <a:p>
            <a:endParaRPr lang="en-US" sz="2800">
              <a:solidFill>
                <a:schemeClr val="accent2"/>
              </a:solidFill>
            </a:endParaRPr>
          </a:p>
        </p:txBody>
      </p:sp>
      <p:sp>
        <p:nvSpPr>
          <p:cNvPr id="5" name="Text Placeholder 4">
            <a:extLst>
              <a:ext uri="{FF2B5EF4-FFF2-40B4-BE49-F238E27FC236}">
                <a16:creationId xmlns:a16="http://schemas.microsoft.com/office/drawing/2014/main" id="{89254F1D-BF65-BD90-C541-114E3ACE3EB7}"/>
              </a:ext>
            </a:extLst>
          </p:cNvPr>
          <p:cNvSpPr>
            <a:spLocks noGrp="1"/>
          </p:cNvSpPr>
          <p:nvPr>
            <p:ph type="body" idx="2"/>
          </p:nvPr>
        </p:nvSpPr>
        <p:spPr>
          <a:xfrm>
            <a:off x="-69954" y="1761188"/>
            <a:ext cx="3732239" cy="3705226"/>
          </a:xfrm>
        </p:spPr>
        <p:txBody>
          <a:bodyPr/>
          <a:lstStyle/>
          <a:p>
            <a:pPr marL="114300" indent="0">
              <a:lnSpc>
                <a:spcPct val="90000"/>
              </a:lnSpc>
              <a:spcBef>
                <a:spcPts val="1200"/>
              </a:spcBef>
              <a:buNone/>
            </a:pPr>
            <a:r>
              <a:rPr lang="en-US"/>
              <a:t>Be </a:t>
            </a:r>
            <a:r>
              <a:rPr lang="en-US" b="1"/>
              <a:t>trained</a:t>
            </a:r>
            <a:r>
              <a:rPr lang="en-US"/>
              <a:t> in:</a:t>
            </a:r>
          </a:p>
          <a:p>
            <a:pPr lvl="1">
              <a:lnSpc>
                <a:spcPct val="90000"/>
              </a:lnSpc>
              <a:spcBef>
                <a:spcPts val="250"/>
              </a:spcBef>
              <a:spcAft>
                <a:spcPts val="250"/>
              </a:spcAft>
            </a:pPr>
            <a:r>
              <a:rPr lang="en-US"/>
              <a:t>Test security policies and procedures implemented by your school.</a:t>
            </a:r>
          </a:p>
          <a:p>
            <a:pPr lvl="1">
              <a:lnSpc>
                <a:spcPct val="90000"/>
              </a:lnSpc>
              <a:spcBef>
                <a:spcPts val="250"/>
              </a:spcBef>
              <a:spcAft>
                <a:spcPts val="250"/>
              </a:spcAft>
            </a:pPr>
            <a:r>
              <a:rPr lang="en-US"/>
              <a:t>Test administration policies and procedures for the assessments they will administer</a:t>
            </a:r>
          </a:p>
          <a:p>
            <a:pPr lvl="1">
              <a:lnSpc>
                <a:spcPct val="90000"/>
              </a:lnSpc>
              <a:spcBef>
                <a:spcPts val="250"/>
              </a:spcBef>
              <a:spcAft>
                <a:spcPts val="250"/>
              </a:spcAft>
            </a:pPr>
            <a:r>
              <a:rPr lang="en-US"/>
              <a:t>Any accommodations students will use during the testing session.</a:t>
            </a:r>
          </a:p>
          <a:p>
            <a:pPr lvl="1">
              <a:lnSpc>
                <a:spcPct val="90000"/>
              </a:lnSpc>
              <a:spcBef>
                <a:spcPts val="250"/>
              </a:spcBef>
              <a:spcAft>
                <a:spcPts val="250"/>
              </a:spcAft>
            </a:pPr>
            <a:r>
              <a:rPr lang="en-US"/>
              <a:t>Using the assessment-specific test delivery and/or test management systems.</a:t>
            </a:r>
          </a:p>
          <a:p>
            <a:endParaRPr lang="en-US"/>
          </a:p>
        </p:txBody>
      </p:sp>
      <p:sp>
        <p:nvSpPr>
          <p:cNvPr id="6" name="Text Placeholder 5">
            <a:extLst>
              <a:ext uri="{FF2B5EF4-FFF2-40B4-BE49-F238E27FC236}">
                <a16:creationId xmlns:a16="http://schemas.microsoft.com/office/drawing/2014/main" id="{EE7707EE-3286-F0C0-10A3-2948BFF8EF02}"/>
              </a:ext>
            </a:extLst>
          </p:cNvPr>
          <p:cNvSpPr>
            <a:spLocks noGrp="1"/>
          </p:cNvSpPr>
          <p:nvPr>
            <p:ph type="body" idx="3"/>
          </p:nvPr>
        </p:nvSpPr>
        <p:spPr>
          <a:xfrm>
            <a:off x="3667356" y="1761188"/>
            <a:ext cx="3735287" cy="3705226"/>
          </a:xfrm>
        </p:spPr>
        <p:txBody>
          <a:bodyPr/>
          <a:lstStyle/>
          <a:p>
            <a:pPr marL="114300" indent="0">
              <a:lnSpc>
                <a:spcPct val="90000"/>
              </a:lnSpc>
              <a:spcBef>
                <a:spcPts val="1200"/>
              </a:spcBef>
              <a:buNone/>
            </a:pPr>
            <a:r>
              <a:rPr lang="en-US" b="1"/>
              <a:t>Receive:</a:t>
            </a:r>
          </a:p>
          <a:p>
            <a:pPr lvl="1">
              <a:lnSpc>
                <a:spcPct val="90000"/>
              </a:lnSpc>
              <a:spcBef>
                <a:spcPts val="250"/>
              </a:spcBef>
              <a:spcAft>
                <a:spcPts val="250"/>
              </a:spcAft>
            </a:pPr>
            <a:r>
              <a:rPr lang="en-US"/>
              <a:t>Test administrator manuals. </a:t>
            </a:r>
          </a:p>
          <a:p>
            <a:pPr lvl="1">
              <a:lnSpc>
                <a:spcPct val="90000"/>
              </a:lnSpc>
              <a:spcBef>
                <a:spcPts val="250"/>
              </a:spcBef>
              <a:spcAft>
                <a:spcPts val="250"/>
              </a:spcAft>
            </a:pPr>
            <a:r>
              <a:rPr lang="en-US"/>
              <a:t>Test security requirements documents.</a:t>
            </a:r>
          </a:p>
          <a:p>
            <a:pPr lvl="1">
              <a:lnSpc>
                <a:spcPct val="90000"/>
              </a:lnSpc>
              <a:spcBef>
                <a:spcPts val="250"/>
              </a:spcBef>
              <a:spcAft>
                <a:spcPts val="250"/>
              </a:spcAft>
            </a:pPr>
            <a:r>
              <a:rPr lang="en-US"/>
              <a:t>Any other manuals or information necessary for the tests being given.</a:t>
            </a:r>
          </a:p>
          <a:p>
            <a:endParaRPr lang="en-US"/>
          </a:p>
        </p:txBody>
      </p:sp>
      <p:sp>
        <p:nvSpPr>
          <p:cNvPr id="9" name="Text Placeholder 5">
            <a:extLst>
              <a:ext uri="{FF2B5EF4-FFF2-40B4-BE49-F238E27FC236}">
                <a16:creationId xmlns:a16="http://schemas.microsoft.com/office/drawing/2014/main" id="{BB7B78CC-2730-D01D-0F89-4A88BDDEFDD9}"/>
              </a:ext>
            </a:extLst>
          </p:cNvPr>
          <p:cNvSpPr txBox="1">
            <a:spLocks/>
          </p:cNvSpPr>
          <p:nvPr/>
        </p:nvSpPr>
        <p:spPr>
          <a:xfrm>
            <a:off x="6780314" y="1651260"/>
            <a:ext cx="5296760" cy="419240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1pPr>
            <a:lvl2pPr marL="914400" marR="0" lvl="1"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2pPr>
            <a:lvl3pPr marL="1371600" marR="0" lvl="2"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3pPr>
            <a:lvl4pPr marL="1828800" marR="0" lvl="3"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4pPr>
            <a:lvl5pPr marL="2286000" marR="0" lvl="4"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marL="114300" indent="0" rtl="0">
              <a:spcBef>
                <a:spcPts val="100"/>
              </a:spcBef>
              <a:buNone/>
            </a:pPr>
            <a:r>
              <a:rPr lang="en-US" b="1">
                <a:solidFill>
                  <a:srgbClr val="595959"/>
                </a:solidFill>
                <a:latin typeface="Libre Franklin"/>
                <a:ea typeface="Segoe UI"/>
                <a:cs typeface="Segoe UI"/>
              </a:rPr>
              <a:t>Document: </a:t>
            </a:r>
            <a:r>
              <a:rPr lang="en-US" b="1">
                <a:latin typeface="Libre Franklin"/>
                <a:ea typeface="Segoe UI"/>
                <a:cs typeface="Segoe UI"/>
              </a:rPr>
              <a:t>​​</a:t>
            </a:r>
            <a:endParaRPr lang="en-US" b="1"/>
          </a:p>
          <a:p>
            <a:pPr lvl="1" indent="0" rtl="0">
              <a:lnSpc>
                <a:spcPct val="100000"/>
              </a:lnSpc>
              <a:spcBef>
                <a:spcPts val="100"/>
              </a:spcBef>
              <a:spcAft>
                <a:spcPts val="800"/>
              </a:spcAft>
              <a:buChar char="•"/>
            </a:pPr>
            <a:r>
              <a:rPr lang="en-US" b="1">
                <a:solidFill>
                  <a:srgbClr val="595959"/>
                </a:solidFill>
                <a:latin typeface="Libre Franklin"/>
                <a:ea typeface="Arial"/>
                <a:cs typeface="Arial"/>
              </a:rPr>
              <a:t> </a:t>
            </a:r>
            <a:r>
              <a:rPr lang="en-US">
                <a:solidFill>
                  <a:srgbClr val="595959"/>
                </a:solidFill>
                <a:latin typeface="Libre Franklin"/>
                <a:ea typeface="Arial"/>
                <a:cs typeface="Arial"/>
              </a:rPr>
              <a:t>Sign-in for all in-person training and submit a copy of your certificates of completion for any online training modules to your school test coordinator. </a:t>
            </a:r>
            <a:r>
              <a:rPr lang="en-US" b="1" i="1">
                <a:solidFill>
                  <a:srgbClr val="595959"/>
                </a:solidFill>
                <a:latin typeface="Libre Franklin"/>
                <a:ea typeface="Arial"/>
                <a:cs typeface="Arial"/>
              </a:rPr>
              <a:t>Keep a copy of online training module completion for your records.</a:t>
            </a:r>
            <a:r>
              <a:rPr lang="en-US" b="1">
                <a:solidFill>
                  <a:srgbClr val="595959"/>
                </a:solidFill>
                <a:latin typeface="Libre Franklin"/>
                <a:ea typeface="Arial"/>
                <a:cs typeface="Arial"/>
              </a:rPr>
              <a:t> </a:t>
            </a:r>
            <a:r>
              <a:rPr lang="en-US">
                <a:latin typeface="Libre Franklin"/>
                <a:ea typeface="Arial"/>
                <a:cs typeface="Arial"/>
              </a:rPr>
              <a:t>​</a:t>
            </a:r>
          </a:p>
          <a:p>
            <a:pPr lvl="1" indent="0">
              <a:lnSpc>
                <a:spcPct val="100000"/>
              </a:lnSpc>
              <a:spcBef>
                <a:spcPts val="100"/>
              </a:spcBef>
              <a:spcAft>
                <a:spcPts val="800"/>
              </a:spcAft>
              <a:buChar char="•"/>
            </a:pPr>
            <a:r>
              <a:rPr lang="en-US">
                <a:solidFill>
                  <a:srgbClr val="595959"/>
                </a:solidFill>
                <a:ea typeface="Arial"/>
                <a:cs typeface="Arial"/>
              </a:rPr>
              <a:t>Submit</a:t>
            </a:r>
            <a:r>
              <a:rPr lang="en-US">
                <a:solidFill>
                  <a:srgbClr val="595959"/>
                </a:solidFill>
                <a:latin typeface="Libre Franklin"/>
                <a:ea typeface="Arial"/>
                <a:cs typeface="Arial"/>
              </a:rPr>
              <a:t> a signed test security agreement to your school test coordinator and </a:t>
            </a:r>
            <a:r>
              <a:rPr lang="en-US" b="1" i="1">
                <a:solidFill>
                  <a:srgbClr val="595959"/>
                </a:solidFill>
                <a:latin typeface="Libre Franklin"/>
                <a:ea typeface="Arial"/>
                <a:cs typeface="Arial"/>
              </a:rPr>
              <a:t>keep a copy of the test security agreement for your records.</a:t>
            </a:r>
            <a:r>
              <a:rPr lang="en-US" b="1">
                <a:solidFill>
                  <a:srgbClr val="595959"/>
                </a:solidFill>
                <a:latin typeface="Libre Franklin"/>
                <a:ea typeface="Arial"/>
                <a:cs typeface="Arial"/>
              </a:rPr>
              <a:t> </a:t>
            </a:r>
            <a:r>
              <a:rPr lang="en-US">
                <a:latin typeface="Libre Franklin"/>
                <a:ea typeface="Arial"/>
                <a:cs typeface="Arial"/>
              </a:rPr>
              <a:t>​​</a:t>
            </a:r>
            <a:endParaRPr lang="en-US"/>
          </a:p>
          <a:p>
            <a:pPr lvl="1" indent="0" rtl="0">
              <a:lnSpc>
                <a:spcPct val="100000"/>
              </a:lnSpc>
              <a:spcBef>
                <a:spcPts val="100"/>
              </a:spcBef>
              <a:buChar char="•"/>
            </a:pPr>
            <a:r>
              <a:rPr lang="en-US" b="1">
                <a:solidFill>
                  <a:srgbClr val="595959"/>
                </a:solidFill>
                <a:latin typeface="Libre Franklin"/>
                <a:ea typeface="Arial"/>
                <a:cs typeface="Arial"/>
              </a:rPr>
              <a:t> </a:t>
            </a:r>
            <a:r>
              <a:rPr lang="en-US">
                <a:solidFill>
                  <a:srgbClr val="595959"/>
                </a:solidFill>
                <a:latin typeface="Libre Franklin"/>
                <a:ea typeface="Arial"/>
                <a:cs typeface="Arial"/>
              </a:rPr>
              <a:t>Sign all tracking sheets for any test materials you receive.</a:t>
            </a:r>
            <a:r>
              <a:rPr lang="en-US">
                <a:latin typeface="Libre Franklin"/>
                <a:ea typeface="Arial"/>
                <a:cs typeface="Arial"/>
              </a:rPr>
              <a:t>​</a:t>
            </a:r>
            <a:endParaRPr lang="en-US" kern="0"/>
          </a:p>
        </p:txBody>
      </p:sp>
      <p:sp>
        <p:nvSpPr>
          <p:cNvPr id="7" name="Footer Placeholder 6">
            <a:extLst>
              <a:ext uri="{FF2B5EF4-FFF2-40B4-BE49-F238E27FC236}">
                <a16:creationId xmlns:a16="http://schemas.microsoft.com/office/drawing/2014/main" id="{83EED255-9FD5-F3EB-C03D-9E71FC2B9B43}"/>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76639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22C614C-3D5B-AC68-1497-9ADB273CF523}"/>
              </a:ext>
            </a:extLst>
          </p:cNvPr>
          <p:cNvSpPr>
            <a:spLocks noGrp="1"/>
          </p:cNvSpPr>
          <p:nvPr>
            <p:ph type="sldNum" idx="12"/>
          </p:nvPr>
        </p:nvSpPr>
        <p:spPr/>
        <p:txBody>
          <a:bodyPr/>
          <a:lstStyle/>
          <a:p>
            <a:fld id="{E3A0F8C9-0536-44E3-92CA-2798A712B5A8}" type="slidenum">
              <a:rPr lang="en-US" smtClean="0"/>
              <a:t>2</a:t>
            </a:fld>
            <a:endParaRPr lang="en-US"/>
          </a:p>
        </p:txBody>
      </p:sp>
      <p:sp>
        <p:nvSpPr>
          <p:cNvPr id="3" name="Text Placeholder 2">
            <a:extLst>
              <a:ext uri="{FF2B5EF4-FFF2-40B4-BE49-F238E27FC236}">
                <a16:creationId xmlns:a16="http://schemas.microsoft.com/office/drawing/2014/main" id="{B2DCD379-3DCC-B99E-9415-E02A0773A7F5}"/>
              </a:ext>
            </a:extLst>
          </p:cNvPr>
          <p:cNvSpPr>
            <a:spLocks noGrp="1"/>
          </p:cNvSpPr>
          <p:nvPr>
            <p:ph type="body" idx="1"/>
          </p:nvPr>
        </p:nvSpPr>
        <p:spPr>
          <a:xfrm>
            <a:off x="574624" y="562184"/>
            <a:ext cx="4736236" cy="1233952"/>
          </a:xfrm>
        </p:spPr>
        <p:txBody>
          <a:bodyPr/>
          <a:lstStyle/>
          <a:p>
            <a:r>
              <a:rPr lang="en-US" sz="4000" dirty="0"/>
              <a:t>Agenda</a:t>
            </a:r>
          </a:p>
          <a:p>
            <a:endParaRPr lang="en-US" dirty="0"/>
          </a:p>
        </p:txBody>
      </p:sp>
      <p:sp>
        <p:nvSpPr>
          <p:cNvPr id="5" name="TextBox 4">
            <a:extLst>
              <a:ext uri="{FF2B5EF4-FFF2-40B4-BE49-F238E27FC236}">
                <a16:creationId xmlns:a16="http://schemas.microsoft.com/office/drawing/2014/main" id="{C7F4618C-75F4-38AD-9B77-44BF22C12C42}"/>
              </a:ext>
            </a:extLst>
          </p:cNvPr>
          <p:cNvSpPr txBox="1"/>
          <p:nvPr/>
        </p:nvSpPr>
        <p:spPr>
          <a:xfrm>
            <a:off x="6258393" y="637081"/>
            <a:ext cx="5358983" cy="381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200"/>
              </a:spcBef>
              <a:buFont typeface="Arial"/>
              <a:buChar char="•"/>
            </a:pPr>
            <a:r>
              <a:rPr lang="en-US" dirty="0">
                <a:latin typeface="Libre Franklin"/>
                <a:ea typeface="+mn-lt"/>
                <a:cs typeface="+mn-lt"/>
              </a:rPr>
              <a:t>Overview of the RI State Assessment Program</a:t>
            </a:r>
          </a:p>
          <a:p>
            <a:pPr marL="285750" indent="-285750">
              <a:lnSpc>
                <a:spcPct val="90000"/>
              </a:lnSpc>
              <a:spcBef>
                <a:spcPts val="1200"/>
              </a:spcBef>
              <a:buFont typeface="Arial"/>
              <a:buChar char="•"/>
            </a:pPr>
            <a:r>
              <a:rPr lang="en-US" dirty="0">
                <a:latin typeface="Libre Franklin"/>
                <a:ea typeface="+mn-lt"/>
                <a:cs typeface="+mn-lt"/>
              </a:rPr>
              <a:t>Roles and Responsibilities</a:t>
            </a:r>
          </a:p>
          <a:p>
            <a:pPr marL="285750" indent="-285750">
              <a:lnSpc>
                <a:spcPct val="90000"/>
              </a:lnSpc>
              <a:spcBef>
                <a:spcPts val="1200"/>
              </a:spcBef>
              <a:buFont typeface="Arial"/>
              <a:buChar char="•"/>
            </a:pPr>
            <a:r>
              <a:rPr lang="en-US" dirty="0">
                <a:latin typeface="Libre Franklin"/>
                <a:ea typeface="+mn-lt"/>
                <a:cs typeface="+mn-lt"/>
              </a:rPr>
              <a:t>Test Administrator Training Requirements</a:t>
            </a:r>
          </a:p>
          <a:p>
            <a:pPr marL="285750" indent="-285750">
              <a:lnSpc>
                <a:spcPct val="90000"/>
              </a:lnSpc>
              <a:spcBef>
                <a:spcPts val="1200"/>
              </a:spcBef>
              <a:buFont typeface="Arial"/>
              <a:buChar char="•"/>
            </a:pPr>
            <a:r>
              <a:rPr lang="en-US" dirty="0">
                <a:latin typeface="Libre Franklin"/>
                <a:ea typeface="+mn-lt"/>
                <a:cs typeface="+mn-lt"/>
              </a:rPr>
              <a:t>Test Security </a:t>
            </a:r>
          </a:p>
          <a:p>
            <a:pPr marL="285750" indent="-285750">
              <a:lnSpc>
                <a:spcPct val="90000"/>
              </a:lnSpc>
              <a:spcBef>
                <a:spcPts val="1200"/>
              </a:spcBef>
              <a:buFont typeface="Arial"/>
              <a:buChar char="•"/>
            </a:pPr>
            <a:r>
              <a:rPr lang="en-US" dirty="0">
                <a:latin typeface="Libre Franklin"/>
                <a:ea typeface="+mn-lt"/>
                <a:cs typeface="+mn-lt"/>
              </a:rPr>
              <a:t>Monitoring Visits</a:t>
            </a:r>
          </a:p>
          <a:p>
            <a:pPr marL="285750" indent="-285750">
              <a:lnSpc>
                <a:spcPct val="90000"/>
              </a:lnSpc>
              <a:spcBef>
                <a:spcPts val="1200"/>
              </a:spcBef>
              <a:buFont typeface="Arial"/>
              <a:buChar char="•"/>
            </a:pPr>
            <a:r>
              <a:rPr lang="en-US" dirty="0">
                <a:latin typeface="Libre Franklin"/>
                <a:ea typeface="+mn-lt"/>
                <a:cs typeface="+mn-lt"/>
              </a:rPr>
              <a:t>Student Participation in State Assessments</a:t>
            </a:r>
          </a:p>
          <a:p>
            <a:pPr marL="285750" indent="-285750">
              <a:lnSpc>
                <a:spcPct val="90000"/>
              </a:lnSpc>
              <a:spcBef>
                <a:spcPts val="1200"/>
              </a:spcBef>
              <a:buFont typeface="Arial"/>
              <a:buChar char="•"/>
            </a:pPr>
            <a:r>
              <a:rPr lang="en-US" dirty="0">
                <a:latin typeface="Libre Franklin"/>
                <a:ea typeface="+mn-lt"/>
                <a:cs typeface="+mn-lt"/>
              </a:rPr>
              <a:t>Accommodations and Accessibility Features</a:t>
            </a:r>
          </a:p>
          <a:p>
            <a:pPr marL="285750" indent="-285750">
              <a:lnSpc>
                <a:spcPct val="90000"/>
              </a:lnSpc>
              <a:spcBef>
                <a:spcPts val="1200"/>
              </a:spcBef>
              <a:buFont typeface="Arial"/>
              <a:buChar char="•"/>
            </a:pPr>
            <a:r>
              <a:rPr lang="en-US" dirty="0">
                <a:latin typeface="Libre Franklin"/>
                <a:ea typeface="+mn-lt"/>
                <a:cs typeface="+mn-lt"/>
              </a:rPr>
              <a:t>Calendars</a:t>
            </a:r>
          </a:p>
          <a:p>
            <a:pPr marL="285750" indent="-285750">
              <a:lnSpc>
                <a:spcPct val="90000"/>
              </a:lnSpc>
              <a:spcBef>
                <a:spcPts val="1200"/>
              </a:spcBef>
              <a:buFont typeface="Arial"/>
              <a:buChar char="•"/>
            </a:pPr>
            <a:r>
              <a:rPr lang="en-US" dirty="0">
                <a:latin typeface="Libre Franklin"/>
                <a:ea typeface="+mn-lt"/>
                <a:cs typeface="+mn-lt"/>
              </a:rPr>
              <a:t>Contact Information</a:t>
            </a:r>
          </a:p>
        </p:txBody>
      </p:sp>
      <p:sp>
        <p:nvSpPr>
          <p:cNvPr id="4" name="Footer Placeholder 3">
            <a:extLst>
              <a:ext uri="{FF2B5EF4-FFF2-40B4-BE49-F238E27FC236}">
                <a16:creationId xmlns:a16="http://schemas.microsoft.com/office/drawing/2014/main" id="{A1EEE0C6-A84E-111C-5D9E-3DE14B8C11B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415934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4E7C-6863-39F0-FEDC-F94FFCBE4D41}"/>
              </a:ext>
            </a:extLst>
          </p:cNvPr>
          <p:cNvSpPr>
            <a:spLocks noGrp="1"/>
          </p:cNvSpPr>
          <p:nvPr>
            <p:ph type="title"/>
          </p:nvPr>
        </p:nvSpPr>
        <p:spPr>
          <a:xfrm>
            <a:off x="304800" y="280180"/>
            <a:ext cx="11571668" cy="594408"/>
          </a:xfrm>
        </p:spPr>
        <p:txBody>
          <a:bodyPr/>
          <a:lstStyle/>
          <a:p>
            <a:r>
              <a:rPr lang="en-US" sz="4000" dirty="0"/>
              <a:t>Test Administrator Training</a:t>
            </a:r>
          </a:p>
        </p:txBody>
      </p:sp>
      <p:sp>
        <p:nvSpPr>
          <p:cNvPr id="3" name="Slide Number Placeholder 2">
            <a:extLst>
              <a:ext uri="{FF2B5EF4-FFF2-40B4-BE49-F238E27FC236}">
                <a16:creationId xmlns:a16="http://schemas.microsoft.com/office/drawing/2014/main" id="{C502FDC4-06B5-D973-2BF8-89B238EBC34A}"/>
              </a:ext>
            </a:extLst>
          </p:cNvPr>
          <p:cNvSpPr>
            <a:spLocks noGrp="1"/>
          </p:cNvSpPr>
          <p:nvPr>
            <p:ph type="sldNum" idx="12"/>
          </p:nvPr>
        </p:nvSpPr>
        <p:spPr/>
        <p:txBody>
          <a:bodyPr/>
          <a:lstStyle/>
          <a:p>
            <a:fld id="{E3A0F8C9-0536-44E3-92CA-2798A712B5A8}" type="slidenum">
              <a:rPr lang="en-US" smtClean="0"/>
              <a:t>20</a:t>
            </a:fld>
            <a:endParaRPr lang="en-US"/>
          </a:p>
        </p:txBody>
      </p:sp>
      <p:sp>
        <p:nvSpPr>
          <p:cNvPr id="4" name="Text Placeholder 3">
            <a:extLst>
              <a:ext uri="{FF2B5EF4-FFF2-40B4-BE49-F238E27FC236}">
                <a16:creationId xmlns:a16="http://schemas.microsoft.com/office/drawing/2014/main" id="{12E92AA7-E3D2-C7FB-4E5B-4F2F97FAC828}"/>
              </a:ext>
            </a:extLst>
          </p:cNvPr>
          <p:cNvSpPr>
            <a:spLocks noGrp="1"/>
          </p:cNvSpPr>
          <p:nvPr>
            <p:ph type="body" idx="1"/>
          </p:nvPr>
        </p:nvSpPr>
        <p:spPr>
          <a:xfrm>
            <a:off x="304800" y="1031273"/>
            <a:ext cx="11582400" cy="675230"/>
          </a:xfrm>
        </p:spPr>
        <p:txBody>
          <a:bodyPr/>
          <a:lstStyle/>
          <a:p>
            <a:pPr marL="233363" indent="-4763"/>
            <a:r>
              <a:rPr lang="en-US" sz="1200" dirty="0"/>
              <a:t>In addition to this training session, each educator serving as a test administrator must complete the following online training modules to ensure that you are ready to administer RICAS and NGSA. </a:t>
            </a:r>
          </a:p>
        </p:txBody>
      </p:sp>
      <p:sp>
        <p:nvSpPr>
          <p:cNvPr id="5" name="Text Placeholder 4">
            <a:extLst>
              <a:ext uri="{FF2B5EF4-FFF2-40B4-BE49-F238E27FC236}">
                <a16:creationId xmlns:a16="http://schemas.microsoft.com/office/drawing/2014/main" id="{4085F963-6BCC-9E9A-2319-E71E54343C72}"/>
              </a:ext>
            </a:extLst>
          </p:cNvPr>
          <p:cNvSpPr>
            <a:spLocks noGrp="1"/>
          </p:cNvSpPr>
          <p:nvPr>
            <p:ph type="body" idx="2"/>
          </p:nvPr>
        </p:nvSpPr>
        <p:spPr>
          <a:xfrm>
            <a:off x="307849" y="1706503"/>
            <a:ext cx="5543550" cy="4177689"/>
          </a:xfrm>
        </p:spPr>
        <p:txBody>
          <a:bodyPr/>
          <a:lstStyle/>
          <a:p>
            <a:pPr marL="114300" indent="0">
              <a:buNone/>
            </a:pPr>
            <a:r>
              <a:rPr lang="en-US" sz="1400" b="1" dirty="0">
                <a:solidFill>
                  <a:schemeClr val="accent2">
                    <a:lumMod val="75000"/>
                  </a:schemeClr>
                </a:solidFill>
              </a:rPr>
              <a:t>RICAS Online Training Modules </a:t>
            </a:r>
            <a:r>
              <a:rPr lang="en-US" sz="1200" dirty="0">
                <a:solidFill>
                  <a:schemeClr val="accent2">
                    <a:lumMod val="75000"/>
                  </a:schemeClr>
                </a:solidFill>
              </a:rPr>
              <a:t>(</a:t>
            </a:r>
            <a:r>
              <a:rPr lang="en-US" sz="1200" dirty="0">
                <a:solidFill>
                  <a:schemeClr val="accent2">
                    <a:lumMod val="75000"/>
                  </a:schemeClr>
                </a:solidFill>
                <a:hlinkClick r:id="rId2"/>
              </a:rPr>
              <a:t>http://ricas.pearsonsupport.com/training/</a:t>
            </a:r>
            <a:r>
              <a:rPr lang="en-US" sz="1200" dirty="0">
                <a:solidFill>
                  <a:schemeClr val="accent2">
                    <a:lumMod val="75000"/>
                  </a:schemeClr>
                </a:solidFill>
              </a:rPr>
              <a:t>)</a:t>
            </a:r>
          </a:p>
          <a:p>
            <a:r>
              <a:rPr lang="en-US" sz="1200" b="1" i="1" dirty="0">
                <a:solidFill>
                  <a:schemeClr val="accent2">
                    <a:lumMod val="75000"/>
                  </a:schemeClr>
                </a:solidFill>
              </a:rPr>
              <a:t>Modules to Assist with Pre-Administration Tasks</a:t>
            </a:r>
          </a:p>
          <a:p>
            <a:pPr lvl="1"/>
            <a:r>
              <a:rPr lang="en-US" sz="1200" i="1" dirty="0">
                <a:solidFill>
                  <a:schemeClr val="accent2">
                    <a:lumMod val="75000"/>
                  </a:schemeClr>
                </a:solidFill>
              </a:rPr>
              <a:t>Accessibility Features and Accommodations</a:t>
            </a:r>
          </a:p>
          <a:p>
            <a:pPr lvl="1"/>
            <a:r>
              <a:rPr lang="en-US" sz="1200" i="1" dirty="0">
                <a:solidFill>
                  <a:schemeClr val="accent2">
                    <a:lumMod val="75000"/>
                  </a:schemeClr>
                </a:solidFill>
              </a:rPr>
              <a:t>Infrastructure Trial for Test Coordinators and Test Administrators</a:t>
            </a:r>
          </a:p>
          <a:p>
            <a:pPr lvl="1"/>
            <a:r>
              <a:rPr lang="en-US" sz="1200" i="1" dirty="0">
                <a:solidFill>
                  <a:schemeClr val="accent2">
                    <a:lumMod val="75000"/>
                  </a:schemeClr>
                </a:solidFill>
              </a:rPr>
              <a:t>Web Extensions</a:t>
            </a:r>
          </a:p>
          <a:p>
            <a:r>
              <a:rPr lang="en-US" sz="1200" b="1" i="1" dirty="0">
                <a:solidFill>
                  <a:schemeClr val="accent2">
                    <a:lumMod val="75000"/>
                  </a:schemeClr>
                </a:solidFill>
              </a:rPr>
              <a:t>Modules to Assist with Tasks to Complete During Turing Testing</a:t>
            </a:r>
          </a:p>
          <a:p>
            <a:pPr lvl="1"/>
            <a:r>
              <a:rPr lang="en-US" sz="1200" i="1" dirty="0">
                <a:solidFill>
                  <a:schemeClr val="accent2">
                    <a:lumMod val="75000"/>
                  </a:schemeClr>
                </a:solidFill>
              </a:rPr>
              <a:t>Complete ALL modules listed</a:t>
            </a:r>
          </a:p>
          <a:p>
            <a:r>
              <a:rPr lang="en-US" sz="1200" b="1" i="1" dirty="0">
                <a:solidFill>
                  <a:schemeClr val="accent2">
                    <a:lumMod val="75000"/>
                  </a:schemeClr>
                </a:solidFill>
              </a:rPr>
              <a:t>Recorded Demonstrations of </a:t>
            </a:r>
            <a:r>
              <a:rPr lang="en-US" sz="1200" b="1" i="1" dirty="0" err="1">
                <a:solidFill>
                  <a:schemeClr val="accent2">
                    <a:lumMod val="75000"/>
                  </a:schemeClr>
                </a:solidFill>
              </a:rPr>
              <a:t>PearsonAccessNext</a:t>
            </a:r>
            <a:r>
              <a:rPr lang="en-US" sz="1200" b="1" i="1" dirty="0">
                <a:solidFill>
                  <a:schemeClr val="accent2">
                    <a:lumMod val="75000"/>
                  </a:schemeClr>
                </a:solidFill>
              </a:rPr>
              <a:t> Tasks</a:t>
            </a:r>
          </a:p>
          <a:p>
            <a:pPr lvl="1"/>
            <a:r>
              <a:rPr lang="en-US" sz="1200" i="1" dirty="0">
                <a:solidFill>
                  <a:schemeClr val="accent2">
                    <a:lumMod val="75000"/>
                  </a:schemeClr>
                </a:solidFill>
              </a:rPr>
              <a:t>Sample Students and Creating PAN Sessions</a:t>
            </a:r>
          </a:p>
          <a:p>
            <a:pPr lvl="1"/>
            <a:r>
              <a:rPr lang="en-US" sz="1200" i="1" dirty="0">
                <a:solidFill>
                  <a:schemeClr val="accent2">
                    <a:lumMod val="75000"/>
                  </a:schemeClr>
                </a:solidFill>
              </a:rPr>
              <a:t>PAN Sessions – Prepare, Start, Unlock/Lock</a:t>
            </a:r>
          </a:p>
          <a:p>
            <a:pPr lvl="1"/>
            <a:r>
              <a:rPr lang="en-US" sz="1200" i="1" dirty="0">
                <a:solidFill>
                  <a:schemeClr val="accent2">
                    <a:lumMod val="75000"/>
                  </a:schemeClr>
                </a:solidFill>
              </a:rPr>
              <a:t>Resuming Student Tests</a:t>
            </a:r>
          </a:p>
          <a:p>
            <a:pPr lvl="1"/>
            <a:r>
              <a:rPr lang="en-US" sz="1200" i="1" dirty="0">
                <a:solidFill>
                  <a:schemeClr val="accent2">
                    <a:lumMod val="75000"/>
                  </a:schemeClr>
                </a:solidFill>
              </a:rPr>
              <a:t>Close-out Tasks</a:t>
            </a:r>
          </a:p>
        </p:txBody>
      </p:sp>
      <p:sp>
        <p:nvSpPr>
          <p:cNvPr id="6" name="Text Placeholder 5">
            <a:extLst>
              <a:ext uri="{FF2B5EF4-FFF2-40B4-BE49-F238E27FC236}">
                <a16:creationId xmlns:a16="http://schemas.microsoft.com/office/drawing/2014/main" id="{07419D09-2AC9-3E5D-FBF4-5FD1EE7AC531}"/>
              </a:ext>
            </a:extLst>
          </p:cNvPr>
          <p:cNvSpPr>
            <a:spLocks noGrp="1"/>
          </p:cNvSpPr>
          <p:nvPr>
            <p:ph type="body" idx="3"/>
          </p:nvPr>
        </p:nvSpPr>
        <p:spPr>
          <a:xfrm>
            <a:off x="6329870" y="1706503"/>
            <a:ext cx="5546598" cy="3705226"/>
          </a:xfrm>
        </p:spPr>
        <p:txBody>
          <a:bodyPr/>
          <a:lstStyle/>
          <a:p>
            <a:pPr marL="114300" indent="0">
              <a:buNone/>
            </a:pPr>
            <a:r>
              <a:rPr lang="en-US" b="1" dirty="0">
                <a:solidFill>
                  <a:schemeClr val="accent2">
                    <a:lumMod val="75000"/>
                  </a:schemeClr>
                </a:solidFill>
              </a:rPr>
              <a:t>NGSA Online Training Modules</a:t>
            </a:r>
          </a:p>
          <a:p>
            <a:r>
              <a:rPr lang="en-US" sz="1200" b="1" i="1" dirty="0">
                <a:solidFill>
                  <a:schemeClr val="accent2">
                    <a:lumMod val="75000"/>
                  </a:schemeClr>
                </a:solidFill>
              </a:rPr>
              <a:t>Test Administration Certification Course </a:t>
            </a:r>
            <a:r>
              <a:rPr lang="en-US" sz="1200" dirty="0">
                <a:solidFill>
                  <a:schemeClr val="accent2">
                    <a:lumMod val="75000"/>
                  </a:schemeClr>
                </a:solidFill>
              </a:rPr>
              <a:t>(</a:t>
            </a:r>
            <a:r>
              <a:rPr lang="en-US" sz="1200" dirty="0">
                <a:solidFill>
                  <a:schemeClr val="accent2">
                    <a:lumMod val="75000"/>
                  </a:schemeClr>
                </a:solidFill>
                <a:hlinkClick r:id="rId3"/>
              </a:rPr>
              <a:t>ri.portal.cambiumast.com/teachers.html</a:t>
            </a:r>
            <a:r>
              <a:rPr lang="en-US" sz="1200" dirty="0">
                <a:solidFill>
                  <a:schemeClr val="accent2">
                    <a:lumMod val="75000"/>
                  </a:schemeClr>
                </a:solidFill>
              </a:rPr>
              <a:t>) </a:t>
            </a:r>
          </a:p>
          <a:p>
            <a:r>
              <a:rPr lang="en-US" sz="1200" b="1" i="1" dirty="0">
                <a:solidFill>
                  <a:schemeClr val="accent2">
                    <a:lumMod val="75000"/>
                  </a:schemeClr>
                </a:solidFill>
              </a:rPr>
              <a:t>Practice Test – Test Administrators</a:t>
            </a:r>
          </a:p>
          <a:p>
            <a:pPr lvl="1"/>
            <a:r>
              <a:rPr lang="en-US" sz="1200" dirty="0">
                <a:solidFill>
                  <a:schemeClr val="accent2">
                    <a:lumMod val="75000"/>
                  </a:schemeClr>
                </a:solidFill>
              </a:rPr>
              <a:t>This will allow test administrators to become familiar with the TA interface to proctor practice sessions.</a:t>
            </a:r>
          </a:p>
          <a:p>
            <a:endParaRPr lang="en-US" dirty="0"/>
          </a:p>
        </p:txBody>
      </p:sp>
      <p:sp>
        <p:nvSpPr>
          <p:cNvPr id="8" name="Footer Placeholder 7">
            <a:extLst>
              <a:ext uri="{FF2B5EF4-FFF2-40B4-BE49-F238E27FC236}">
                <a16:creationId xmlns:a16="http://schemas.microsoft.com/office/drawing/2014/main" id="{516BAF91-0ED2-AFC6-D01C-304620059B3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113262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4E7C-6863-39F0-FEDC-F94FFCBE4D41}"/>
              </a:ext>
            </a:extLst>
          </p:cNvPr>
          <p:cNvSpPr>
            <a:spLocks noGrp="1"/>
          </p:cNvSpPr>
          <p:nvPr>
            <p:ph type="title"/>
          </p:nvPr>
        </p:nvSpPr>
        <p:spPr>
          <a:xfrm>
            <a:off x="304800" y="280180"/>
            <a:ext cx="11571668" cy="594408"/>
          </a:xfrm>
        </p:spPr>
        <p:txBody>
          <a:bodyPr/>
          <a:lstStyle/>
          <a:p>
            <a:r>
              <a:rPr lang="en-US" sz="4000" dirty="0"/>
              <a:t>Documents for Test Administrators</a:t>
            </a:r>
          </a:p>
        </p:txBody>
      </p:sp>
      <p:sp>
        <p:nvSpPr>
          <p:cNvPr id="3" name="Slide Number Placeholder 2">
            <a:extLst>
              <a:ext uri="{FF2B5EF4-FFF2-40B4-BE49-F238E27FC236}">
                <a16:creationId xmlns:a16="http://schemas.microsoft.com/office/drawing/2014/main" id="{C502FDC4-06B5-D973-2BF8-89B238EBC34A}"/>
              </a:ext>
            </a:extLst>
          </p:cNvPr>
          <p:cNvSpPr>
            <a:spLocks noGrp="1"/>
          </p:cNvSpPr>
          <p:nvPr>
            <p:ph type="sldNum" idx="12"/>
          </p:nvPr>
        </p:nvSpPr>
        <p:spPr/>
        <p:txBody>
          <a:bodyPr/>
          <a:lstStyle/>
          <a:p>
            <a:fld id="{E3A0F8C9-0536-44E3-92CA-2798A712B5A8}" type="slidenum">
              <a:rPr lang="en-US" smtClean="0"/>
              <a:t>21</a:t>
            </a:fld>
            <a:endParaRPr lang="en-US"/>
          </a:p>
        </p:txBody>
      </p:sp>
      <p:sp>
        <p:nvSpPr>
          <p:cNvPr id="5" name="Text Placeholder 4">
            <a:extLst>
              <a:ext uri="{FF2B5EF4-FFF2-40B4-BE49-F238E27FC236}">
                <a16:creationId xmlns:a16="http://schemas.microsoft.com/office/drawing/2014/main" id="{4085F963-6BCC-9E9A-2319-E71E54343C72}"/>
              </a:ext>
            </a:extLst>
          </p:cNvPr>
          <p:cNvSpPr>
            <a:spLocks noGrp="1"/>
          </p:cNvSpPr>
          <p:nvPr>
            <p:ph type="body" idx="2"/>
          </p:nvPr>
        </p:nvSpPr>
        <p:spPr>
          <a:xfrm>
            <a:off x="307849" y="1386650"/>
            <a:ext cx="5543550" cy="4518849"/>
          </a:xfrm>
        </p:spPr>
        <p:txBody>
          <a:bodyPr/>
          <a:lstStyle/>
          <a:p>
            <a:pPr marL="114300" indent="0">
              <a:buNone/>
            </a:pPr>
            <a:r>
              <a:rPr lang="en-US" b="1" dirty="0">
                <a:solidFill>
                  <a:schemeClr val="accent2">
                    <a:lumMod val="75000"/>
                  </a:schemeClr>
                </a:solidFill>
              </a:rPr>
              <a:t>RICAS Documents for Test Administrators</a:t>
            </a:r>
          </a:p>
          <a:p>
            <a:r>
              <a:rPr lang="en-US" sz="1400" i="1" dirty="0"/>
              <a:t>RICAS Test Administrator Manual</a:t>
            </a:r>
          </a:p>
          <a:p>
            <a:pPr lvl="1"/>
            <a:r>
              <a:rPr lang="en-US" sz="1200" dirty="0"/>
              <a:t>(</a:t>
            </a:r>
            <a:r>
              <a:rPr lang="en-US" sz="1200" dirty="0">
                <a:hlinkClick r:id="rId2"/>
              </a:rPr>
              <a:t>www.ride.ri.gov/assessment-manuals</a:t>
            </a:r>
            <a:r>
              <a:rPr lang="en-US" sz="1200" dirty="0"/>
              <a:t>) </a:t>
            </a:r>
          </a:p>
          <a:p>
            <a:r>
              <a:rPr lang="en-US" sz="1400" i="1" dirty="0"/>
              <a:t>Accommodations</a:t>
            </a:r>
            <a:r>
              <a:rPr lang="en-US" sz="1400" dirty="0"/>
              <a:t> </a:t>
            </a:r>
            <a:r>
              <a:rPr lang="en-US" sz="1200" dirty="0"/>
              <a:t>(</a:t>
            </a:r>
            <a:r>
              <a:rPr lang="en-US" sz="1200" dirty="0">
                <a:hlinkClick r:id="rId3"/>
              </a:rPr>
              <a:t>ww.ride.ri.gov/accommodations</a:t>
            </a:r>
            <a:r>
              <a:rPr lang="en-US" sz="1200" dirty="0"/>
              <a:t>)</a:t>
            </a:r>
            <a:endParaRPr lang="en-US" sz="1400" dirty="0"/>
          </a:p>
          <a:p>
            <a:pPr lvl="1"/>
            <a:r>
              <a:rPr lang="en-US" sz="1400" dirty="0"/>
              <a:t>RISAP Accommodations Manual</a:t>
            </a:r>
          </a:p>
          <a:p>
            <a:pPr lvl="1"/>
            <a:r>
              <a:rPr lang="en-US" sz="1400" dirty="0"/>
              <a:t>Graphic organizers</a:t>
            </a:r>
          </a:p>
          <a:p>
            <a:pPr lvl="1"/>
            <a:r>
              <a:rPr lang="en-US" sz="1400" dirty="0"/>
              <a:t> Supplemental Math Reference Sheets</a:t>
            </a:r>
          </a:p>
          <a:p>
            <a:pPr lvl="1"/>
            <a:r>
              <a:rPr lang="en-US" sz="1400" dirty="0"/>
              <a:t>Assistive Technology Guide</a:t>
            </a:r>
          </a:p>
          <a:p>
            <a:r>
              <a:rPr lang="en-US" sz="1400" i="1" dirty="0"/>
              <a:t>Practice Tests (computer-based and paper)</a:t>
            </a:r>
          </a:p>
          <a:p>
            <a:pPr lvl="1"/>
            <a:r>
              <a:rPr lang="en-US" sz="1400" dirty="0">
                <a:hlinkClick r:id="rId4"/>
              </a:rPr>
              <a:t>http://ricas.pearsonsupport.com</a:t>
            </a:r>
            <a:endParaRPr lang="en-US" sz="1400" dirty="0"/>
          </a:p>
          <a:p>
            <a:pPr lvl="1"/>
            <a:r>
              <a:rPr lang="en-US" sz="1400" dirty="0"/>
              <a:t>Includes practice tests for Text-to-Speech and web extensions for </a:t>
            </a:r>
            <a:r>
              <a:rPr lang="en-US" sz="1400" dirty="0" err="1"/>
              <a:t>Co:Writer</a:t>
            </a:r>
            <a:r>
              <a:rPr lang="en-US" sz="1400" dirty="0"/>
              <a:t> Universal and </a:t>
            </a:r>
            <a:r>
              <a:rPr lang="en-US" sz="1400" dirty="0" err="1"/>
              <a:t>Read&amp;Write</a:t>
            </a:r>
            <a:endParaRPr lang="en-US" sz="1400" dirty="0"/>
          </a:p>
        </p:txBody>
      </p:sp>
      <p:sp>
        <p:nvSpPr>
          <p:cNvPr id="6" name="Text Placeholder 5">
            <a:extLst>
              <a:ext uri="{FF2B5EF4-FFF2-40B4-BE49-F238E27FC236}">
                <a16:creationId xmlns:a16="http://schemas.microsoft.com/office/drawing/2014/main" id="{07419D09-2AC9-3E5D-FBF4-5FD1EE7AC531}"/>
              </a:ext>
            </a:extLst>
          </p:cNvPr>
          <p:cNvSpPr>
            <a:spLocks noGrp="1"/>
          </p:cNvSpPr>
          <p:nvPr>
            <p:ph type="body" idx="3"/>
          </p:nvPr>
        </p:nvSpPr>
        <p:spPr>
          <a:xfrm>
            <a:off x="6329870" y="1386650"/>
            <a:ext cx="5546598" cy="3705226"/>
          </a:xfrm>
        </p:spPr>
        <p:txBody>
          <a:bodyPr/>
          <a:lstStyle/>
          <a:p>
            <a:pPr marL="114300" indent="0">
              <a:buNone/>
            </a:pPr>
            <a:r>
              <a:rPr lang="en-US" b="1" dirty="0">
                <a:solidFill>
                  <a:schemeClr val="accent2">
                    <a:lumMod val="75000"/>
                  </a:schemeClr>
                </a:solidFill>
              </a:rPr>
              <a:t>NGSA Documents for Test Administrators</a:t>
            </a:r>
          </a:p>
          <a:p>
            <a:r>
              <a:rPr lang="en-US" sz="1400" i="1" dirty="0"/>
              <a:t>NGSA Test Administrator Manual </a:t>
            </a:r>
          </a:p>
          <a:p>
            <a:pPr lvl="1"/>
            <a:r>
              <a:rPr lang="en-US" sz="1200" dirty="0"/>
              <a:t>(</a:t>
            </a:r>
            <a:r>
              <a:rPr lang="en-US" sz="1200" dirty="0">
                <a:hlinkClick r:id="rId2"/>
              </a:rPr>
              <a:t>www.ride.ri.gov/assessment-manuals</a:t>
            </a:r>
            <a:r>
              <a:rPr lang="en-US" sz="1200" dirty="0"/>
              <a:t>) </a:t>
            </a:r>
          </a:p>
          <a:p>
            <a:r>
              <a:rPr lang="en-US" sz="1400" i="1" dirty="0"/>
              <a:t>Accommodations</a:t>
            </a:r>
            <a:r>
              <a:rPr lang="en-US" sz="1400" dirty="0"/>
              <a:t> </a:t>
            </a:r>
            <a:r>
              <a:rPr lang="en-US" sz="1200" dirty="0"/>
              <a:t>(</a:t>
            </a:r>
            <a:r>
              <a:rPr lang="en-US" sz="1200" dirty="0">
                <a:hlinkClick r:id="rId3"/>
              </a:rPr>
              <a:t>ww.ride.ri.gov/accommodations</a:t>
            </a:r>
            <a:r>
              <a:rPr lang="en-US" sz="1200" dirty="0"/>
              <a:t>)</a:t>
            </a:r>
          </a:p>
          <a:p>
            <a:pPr lvl="1"/>
            <a:r>
              <a:rPr lang="en-US" sz="1400" dirty="0"/>
              <a:t>RISAP Accommodations Manual</a:t>
            </a:r>
          </a:p>
          <a:p>
            <a:pPr lvl="1"/>
            <a:r>
              <a:rPr lang="en-US" sz="1400" dirty="0"/>
              <a:t>Assistive Technology Guide</a:t>
            </a:r>
          </a:p>
          <a:p>
            <a:r>
              <a:rPr lang="en-US" sz="1400" i="1" dirty="0"/>
              <a:t>Practice Tests</a:t>
            </a:r>
          </a:p>
          <a:p>
            <a:endParaRPr lang="en-US" dirty="0"/>
          </a:p>
        </p:txBody>
      </p:sp>
      <p:sp>
        <p:nvSpPr>
          <p:cNvPr id="9" name="Footer Placeholder 8">
            <a:extLst>
              <a:ext uri="{FF2B5EF4-FFF2-40B4-BE49-F238E27FC236}">
                <a16:creationId xmlns:a16="http://schemas.microsoft.com/office/drawing/2014/main" id="{6088B1E6-8E6B-4367-147B-857C1267F0A8}"/>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035751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67C1-EEAE-6D57-D082-40F16F9655D6}"/>
              </a:ext>
            </a:extLst>
          </p:cNvPr>
          <p:cNvSpPr>
            <a:spLocks noGrp="1"/>
          </p:cNvSpPr>
          <p:nvPr>
            <p:ph type="title"/>
          </p:nvPr>
        </p:nvSpPr>
        <p:spPr>
          <a:xfrm>
            <a:off x="304800" y="304800"/>
            <a:ext cx="11582400" cy="569788"/>
          </a:xfrm>
        </p:spPr>
        <p:txBody>
          <a:bodyPr/>
          <a:lstStyle/>
          <a:p>
            <a:r>
              <a:rPr lang="en-US" sz="4000" dirty="0"/>
              <a:t>Test Administrator Training Schedule</a:t>
            </a:r>
          </a:p>
        </p:txBody>
      </p:sp>
      <p:sp>
        <p:nvSpPr>
          <p:cNvPr id="3" name="Slide Number Placeholder 2">
            <a:extLst>
              <a:ext uri="{FF2B5EF4-FFF2-40B4-BE49-F238E27FC236}">
                <a16:creationId xmlns:a16="http://schemas.microsoft.com/office/drawing/2014/main" id="{5F0E240C-528B-8620-7E8F-FDF2CC23713C}"/>
              </a:ext>
            </a:extLst>
          </p:cNvPr>
          <p:cNvSpPr>
            <a:spLocks noGrp="1"/>
          </p:cNvSpPr>
          <p:nvPr>
            <p:ph type="sldNum" idx="12"/>
          </p:nvPr>
        </p:nvSpPr>
        <p:spPr/>
        <p:txBody>
          <a:bodyPr/>
          <a:lstStyle/>
          <a:p>
            <a:fld id="{E3A0F8C9-0536-44E3-92CA-2798A712B5A8}" type="slidenum">
              <a:rPr lang="en-US" smtClean="0"/>
              <a:t>22</a:t>
            </a:fld>
            <a:endParaRPr lang="en-US"/>
          </a:p>
        </p:txBody>
      </p:sp>
      <p:sp>
        <p:nvSpPr>
          <p:cNvPr id="4" name="Text Placeholder 3">
            <a:extLst>
              <a:ext uri="{FF2B5EF4-FFF2-40B4-BE49-F238E27FC236}">
                <a16:creationId xmlns:a16="http://schemas.microsoft.com/office/drawing/2014/main" id="{2CA50EE8-B6A2-E1AB-55A6-FC22DD9FAC78}"/>
              </a:ext>
            </a:extLst>
          </p:cNvPr>
          <p:cNvSpPr>
            <a:spLocks noGrp="1"/>
          </p:cNvSpPr>
          <p:nvPr>
            <p:ph type="body" idx="1"/>
          </p:nvPr>
        </p:nvSpPr>
        <p:spPr/>
        <p:txBody>
          <a:bodyPr/>
          <a:lstStyle/>
          <a:p>
            <a:r>
              <a:rPr lang="en-US" sz="1600" b="1" dirty="0">
                <a:solidFill>
                  <a:schemeClr val="accent1"/>
                </a:solidFill>
              </a:rPr>
              <a:t>NOTE to Test Coordinators: </a:t>
            </a:r>
            <a:r>
              <a:rPr lang="en-US" sz="1600" b="1" i="1" dirty="0">
                <a:solidFill>
                  <a:schemeClr val="accent1"/>
                </a:solidFill>
              </a:rPr>
              <a:t>To ensure that test administrators are properly trained to administer these tests, </a:t>
            </a:r>
            <a:r>
              <a:rPr lang="en-US" sz="1600" i="1" dirty="0">
                <a:solidFill>
                  <a:schemeClr val="accent1"/>
                </a:solidFill>
              </a:rPr>
              <a:t>add dates and times when you will facilitate a group training to view these modules. </a:t>
            </a:r>
            <a:r>
              <a:rPr lang="en-US" sz="1600" dirty="0">
                <a:solidFill>
                  <a:schemeClr val="accent1"/>
                </a:solidFill>
              </a:rPr>
              <a:t> </a:t>
            </a:r>
          </a:p>
          <a:p>
            <a:endParaRPr lang="en-US" sz="1600" dirty="0">
              <a:solidFill>
                <a:schemeClr val="accent1"/>
              </a:solidFill>
            </a:endParaRPr>
          </a:p>
        </p:txBody>
      </p:sp>
      <p:sp>
        <p:nvSpPr>
          <p:cNvPr id="5" name="Text Placeholder 4">
            <a:extLst>
              <a:ext uri="{FF2B5EF4-FFF2-40B4-BE49-F238E27FC236}">
                <a16:creationId xmlns:a16="http://schemas.microsoft.com/office/drawing/2014/main" id="{75FB2377-63BC-4B49-3D88-FE95732D2DD8}"/>
              </a:ext>
            </a:extLst>
          </p:cNvPr>
          <p:cNvSpPr>
            <a:spLocks noGrp="1"/>
          </p:cNvSpPr>
          <p:nvPr>
            <p:ph type="body" idx="2"/>
          </p:nvPr>
        </p:nvSpPr>
        <p:spPr/>
        <p:txBody>
          <a:bodyPr/>
          <a:lstStyle/>
          <a:p>
            <a:r>
              <a:rPr lang="en-US" b="1" dirty="0"/>
              <a:t>RICAS Test Administrator Training Schedule:</a:t>
            </a:r>
          </a:p>
          <a:p>
            <a:pPr lvl="1"/>
            <a:r>
              <a:rPr lang="en-US" b="1" dirty="0"/>
              <a:t>When:</a:t>
            </a:r>
          </a:p>
          <a:p>
            <a:pPr lvl="1"/>
            <a:r>
              <a:rPr lang="en-US" b="1" dirty="0"/>
              <a:t>Where:</a:t>
            </a:r>
          </a:p>
          <a:p>
            <a:pPr lvl="1"/>
            <a:r>
              <a:rPr lang="en-US" b="1" dirty="0"/>
              <a:t>Who: </a:t>
            </a:r>
            <a:r>
              <a:rPr lang="en-US" sz="1600" i="1" dirty="0">
                <a:solidFill>
                  <a:schemeClr val="accent1"/>
                </a:solidFill>
              </a:rPr>
              <a:t>Which teachers or grade levels are required to attend?</a:t>
            </a:r>
            <a:endParaRPr lang="en-US" b="1" dirty="0"/>
          </a:p>
        </p:txBody>
      </p:sp>
      <p:sp>
        <p:nvSpPr>
          <p:cNvPr id="6" name="Text Placeholder 5">
            <a:extLst>
              <a:ext uri="{FF2B5EF4-FFF2-40B4-BE49-F238E27FC236}">
                <a16:creationId xmlns:a16="http://schemas.microsoft.com/office/drawing/2014/main" id="{C308F42C-30AF-7184-6A4E-BDDAC70A9BE5}"/>
              </a:ext>
            </a:extLst>
          </p:cNvPr>
          <p:cNvSpPr>
            <a:spLocks noGrp="1"/>
          </p:cNvSpPr>
          <p:nvPr>
            <p:ph type="body" idx="3"/>
          </p:nvPr>
        </p:nvSpPr>
        <p:spPr/>
        <p:txBody>
          <a:bodyPr/>
          <a:lstStyle/>
          <a:p>
            <a:r>
              <a:rPr lang="en-US" b="1" dirty="0"/>
              <a:t>NGSA Test Administrator Training Schedule:</a:t>
            </a:r>
          </a:p>
          <a:p>
            <a:pPr lvl="1"/>
            <a:r>
              <a:rPr lang="en-US" b="1" dirty="0"/>
              <a:t>When:</a:t>
            </a:r>
          </a:p>
          <a:p>
            <a:pPr lvl="1"/>
            <a:r>
              <a:rPr lang="en-US" b="1" dirty="0"/>
              <a:t>Where:</a:t>
            </a:r>
          </a:p>
          <a:p>
            <a:pPr lvl="1"/>
            <a:r>
              <a:rPr lang="en-US" b="1" dirty="0"/>
              <a:t>Who: </a:t>
            </a:r>
            <a:r>
              <a:rPr lang="en-US" i="1" dirty="0">
                <a:solidFill>
                  <a:schemeClr val="accent1"/>
                </a:solidFill>
              </a:rPr>
              <a:t>Which teachers or grade levels are required to attend?</a:t>
            </a:r>
            <a:endParaRPr lang="en-US" dirty="0">
              <a:solidFill>
                <a:schemeClr val="accent1"/>
              </a:solidFill>
            </a:endParaRPr>
          </a:p>
        </p:txBody>
      </p:sp>
      <p:sp>
        <p:nvSpPr>
          <p:cNvPr id="8" name="Footer Placeholder 7">
            <a:extLst>
              <a:ext uri="{FF2B5EF4-FFF2-40B4-BE49-F238E27FC236}">
                <a16:creationId xmlns:a16="http://schemas.microsoft.com/office/drawing/2014/main" id="{92767743-270A-A270-494B-0B76900697F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934559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1531" y="1957851"/>
            <a:ext cx="6485128" cy="1311128"/>
          </a:xfrm>
        </p:spPr>
        <p:txBody>
          <a:bodyPr>
            <a:normAutofit fontScale="90000"/>
          </a:bodyPr>
          <a:lstStyle/>
          <a:p>
            <a:r>
              <a:rPr lang="en-US" sz="4800" dirty="0"/>
              <a:t>Accommodations &amp; Accessibility Features</a:t>
            </a:r>
          </a:p>
        </p:txBody>
      </p:sp>
      <p:sp>
        <p:nvSpPr>
          <p:cNvPr id="3" name="Text Placeholder 2">
            <a:extLst>
              <a:ext uri="{FF2B5EF4-FFF2-40B4-BE49-F238E27FC236}">
                <a16:creationId xmlns:a16="http://schemas.microsoft.com/office/drawing/2014/main" id="{382F047B-D5EF-2EC5-B90B-5A9E0C3C1D77}"/>
              </a:ext>
            </a:extLst>
          </p:cNvPr>
          <p:cNvSpPr>
            <a:spLocks noGrp="1"/>
          </p:cNvSpPr>
          <p:nvPr>
            <p:ph type="body" idx="1"/>
          </p:nvPr>
        </p:nvSpPr>
        <p:spPr/>
        <p:txBody>
          <a:bodyPr/>
          <a:lstStyle/>
          <a:p>
            <a:endParaRPr lang="en-US"/>
          </a:p>
        </p:txBody>
      </p:sp>
      <p:sp>
        <p:nvSpPr>
          <p:cNvPr id="4" name="Footer Placeholder 3"/>
          <p:cNvSpPr>
            <a:spLocks noGrp="1"/>
          </p:cNvSpPr>
          <p:nvPr>
            <p:ph type="ftr" sz="quarter" idx="4294967295"/>
          </p:nvPr>
        </p:nvSpPr>
        <p:spPr>
          <a:xfrm>
            <a:off x="304800" y="6173787"/>
            <a:ext cx="5911850" cy="365125"/>
          </a:xfrm>
        </p:spPr>
        <p:txBody>
          <a:bodyPr/>
          <a:lstStyle/>
          <a:p>
            <a:r>
              <a:rPr lang="en-US" dirty="0"/>
              <a:t>RICAS and NGSA Test Administrator Core Training Presentation</a:t>
            </a:r>
          </a:p>
        </p:txBody>
      </p:sp>
      <p:sp>
        <p:nvSpPr>
          <p:cNvPr id="5" name="Slide Number Placeholder 4"/>
          <p:cNvSpPr>
            <a:spLocks noGrp="1"/>
          </p:cNvSpPr>
          <p:nvPr>
            <p:ph type="sldNum" sz="quarter" idx="4294967295"/>
          </p:nvPr>
        </p:nvSpPr>
        <p:spPr>
          <a:xfrm>
            <a:off x="10356850" y="6191249"/>
            <a:ext cx="1530350" cy="365125"/>
          </a:xfrm>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3856270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35600"/>
            <a:ext cx="11582400" cy="701731"/>
          </a:xfrm>
        </p:spPr>
        <p:txBody>
          <a:bodyPr>
            <a:normAutofit/>
          </a:bodyPr>
          <a:lstStyle/>
          <a:p>
            <a:r>
              <a:rPr lang="en-US" sz="3200" dirty="0"/>
              <a:t>State Policy for Accommodations</a:t>
            </a:r>
          </a:p>
        </p:txBody>
      </p:sp>
      <p:sp>
        <p:nvSpPr>
          <p:cNvPr id="5" name="Content Placeholder 2"/>
          <p:cNvSpPr>
            <a:spLocks noGrp="1"/>
          </p:cNvSpPr>
          <p:nvPr>
            <p:ph type="body" idx="1"/>
          </p:nvPr>
        </p:nvSpPr>
        <p:spPr>
          <a:xfrm>
            <a:off x="304800" y="1224266"/>
            <a:ext cx="11582399" cy="4587200"/>
          </a:xfrm>
        </p:spPr>
        <p:txBody>
          <a:bodyPr vert="horz" lIns="91440" tIns="45720" rIns="91440" bIns="45720" rtlCol="0" anchor="t">
            <a:normAutofit/>
          </a:bodyPr>
          <a:lstStyle/>
          <a:p>
            <a:pPr marL="114300" indent="0">
              <a:buNone/>
            </a:pPr>
            <a:r>
              <a:rPr lang="en-US" b="1" dirty="0">
                <a:solidFill>
                  <a:schemeClr val="accent2">
                    <a:lumMod val="50000"/>
                  </a:schemeClr>
                </a:solidFill>
              </a:rPr>
              <a:t>Who may receive accommodations?</a:t>
            </a:r>
          </a:p>
          <a:p>
            <a:r>
              <a:rPr lang="en-US" dirty="0">
                <a:solidFill>
                  <a:schemeClr val="accent2">
                    <a:lumMod val="50000"/>
                  </a:schemeClr>
                </a:solidFill>
              </a:rPr>
              <a:t>Students with disabilities who have a 504 Plan or IEP</a:t>
            </a:r>
          </a:p>
          <a:p>
            <a:r>
              <a:rPr lang="en-US" dirty="0">
                <a:solidFill>
                  <a:schemeClr val="accent2">
                    <a:lumMod val="50000"/>
                  </a:schemeClr>
                </a:solidFill>
              </a:rPr>
              <a:t>Current and former EL students without disabilities.</a:t>
            </a:r>
          </a:p>
          <a:p>
            <a:pPr lvl="1"/>
            <a:r>
              <a:rPr lang="en-US" dirty="0">
                <a:solidFill>
                  <a:schemeClr val="accent2">
                    <a:lumMod val="50000"/>
                  </a:schemeClr>
                </a:solidFill>
              </a:rPr>
              <a:t>Accommodations for EL students without disabilities are designated in the </a:t>
            </a:r>
            <a:r>
              <a:rPr lang="en-US" i="1" dirty="0">
                <a:solidFill>
                  <a:schemeClr val="accent2">
                    <a:lumMod val="50000"/>
                  </a:schemeClr>
                </a:solidFill>
              </a:rPr>
              <a:t>RISAP Accommodations and Accessibility Features Manual </a:t>
            </a:r>
            <a:r>
              <a:rPr lang="en-US" dirty="0">
                <a:solidFill>
                  <a:schemeClr val="accent2">
                    <a:lumMod val="50000"/>
                  </a:schemeClr>
                </a:solidFill>
              </a:rPr>
              <a:t>with an “EL”.</a:t>
            </a:r>
          </a:p>
          <a:p>
            <a:pPr marL="114300" indent="0">
              <a:buNone/>
            </a:pPr>
            <a:r>
              <a:rPr lang="en-US" b="1" dirty="0">
                <a:solidFill>
                  <a:schemeClr val="accent2">
                    <a:lumMod val="50000"/>
                  </a:schemeClr>
                </a:solidFill>
              </a:rPr>
              <a:t>Accommodations for students with disabilities:</a:t>
            </a:r>
          </a:p>
          <a:p>
            <a:r>
              <a:rPr lang="en-US" dirty="0">
                <a:solidFill>
                  <a:schemeClr val="accent2">
                    <a:lumMod val="50000"/>
                  </a:schemeClr>
                </a:solidFill>
              </a:rPr>
              <a:t>must be included in the 504 or IEP before testing can begin.</a:t>
            </a:r>
          </a:p>
          <a:p>
            <a:r>
              <a:rPr lang="en-US" dirty="0">
                <a:solidFill>
                  <a:schemeClr val="accent2">
                    <a:lumMod val="50000"/>
                  </a:schemeClr>
                </a:solidFill>
              </a:rPr>
              <a:t>must address the diagnosed disability(</a:t>
            </a:r>
            <a:r>
              <a:rPr lang="en-US" dirty="0" err="1">
                <a:solidFill>
                  <a:schemeClr val="accent2">
                    <a:lumMod val="50000"/>
                  </a:schemeClr>
                </a:solidFill>
              </a:rPr>
              <a:t>ies</a:t>
            </a:r>
            <a:r>
              <a:rPr lang="en-US" dirty="0">
                <a:solidFill>
                  <a:schemeClr val="accent2">
                    <a:lumMod val="50000"/>
                  </a:schemeClr>
                </a:solidFill>
              </a:rPr>
              <a:t>) of the student.</a:t>
            </a:r>
          </a:p>
          <a:p>
            <a:pPr marL="114300" indent="0">
              <a:buNone/>
            </a:pPr>
            <a:r>
              <a:rPr lang="en-US" b="1" dirty="0">
                <a:solidFill>
                  <a:schemeClr val="accent2">
                    <a:lumMod val="50000"/>
                  </a:schemeClr>
                </a:solidFill>
              </a:rPr>
              <a:t>Accessibility Features:</a:t>
            </a:r>
          </a:p>
          <a:p>
            <a:r>
              <a:rPr lang="en-US" dirty="0">
                <a:solidFill>
                  <a:schemeClr val="accent2">
                    <a:lumMod val="50000"/>
                  </a:schemeClr>
                </a:solidFill>
              </a:rPr>
              <a:t>Available to all students, regardless of their IEP or 504 Plan, or English learner status</a:t>
            </a:r>
          </a:p>
          <a:p>
            <a:r>
              <a:rPr lang="en-US" dirty="0">
                <a:solidFill>
                  <a:schemeClr val="accent2">
                    <a:lumMod val="50000"/>
                  </a:schemeClr>
                </a:solidFill>
              </a:rPr>
              <a:t>Should be documented along with other accommodations in the IEP, 504 Plan, and/or EL supports documentation </a:t>
            </a:r>
          </a:p>
        </p:txBody>
      </p:sp>
      <p:sp>
        <p:nvSpPr>
          <p:cNvPr id="3" name="Footer Placeholder 2">
            <a:extLst>
              <a:ext uri="{FF2B5EF4-FFF2-40B4-BE49-F238E27FC236}">
                <a16:creationId xmlns:a16="http://schemas.microsoft.com/office/drawing/2014/main" id="{B9CED071-15A1-4C09-9102-CCABC9A9C32A}"/>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p:cNvSpPr>
            <a:spLocks noGrp="1"/>
          </p:cNvSpPr>
          <p:nvPr>
            <p:ph type="sldNum" idx="12"/>
          </p:nvPr>
        </p:nvSpPr>
        <p:spPr/>
        <p:txBody>
          <a:bodyPr/>
          <a:lstStyle/>
          <a:p>
            <a:fld id="{E3A0F8C9-0536-44E3-92CA-2798A712B5A8}" type="slidenum">
              <a:rPr lang="en-US" smtClean="0"/>
              <a:pPr/>
              <a:t>24</a:t>
            </a:fld>
            <a:endParaRPr lang="en-US"/>
          </a:p>
        </p:txBody>
      </p:sp>
    </p:spTree>
    <p:extLst>
      <p:ext uri="{BB962C8B-B14F-4D97-AF65-F5344CB8AC3E}">
        <p14:creationId xmlns:p14="http://schemas.microsoft.com/office/powerpoint/2010/main" val="382496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A8DBBB3-8F47-4022-80BE-B22D33C5BA50}"/>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a:extLst>
              <a:ext uri="{FF2B5EF4-FFF2-40B4-BE49-F238E27FC236}">
                <a16:creationId xmlns:a16="http://schemas.microsoft.com/office/drawing/2014/main" id="{8319F30A-5E14-4546-BB97-457FB568901C}"/>
              </a:ext>
            </a:extLst>
          </p:cNvPr>
          <p:cNvSpPr>
            <a:spLocks noGrp="1"/>
          </p:cNvSpPr>
          <p:nvPr>
            <p:ph type="sldNum" idx="12"/>
          </p:nvPr>
        </p:nvSpPr>
        <p:spPr/>
        <p:txBody>
          <a:bodyPr/>
          <a:lstStyle/>
          <a:p>
            <a:fld id="{4FAB73BC-B049-4115-A692-8D63A059BFB8}" type="slidenum">
              <a:rPr lang="en-US" smtClean="0"/>
              <a:pPr/>
              <a:t>25</a:t>
            </a:fld>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868312965"/>
              </p:ext>
            </p:extLst>
          </p:nvPr>
        </p:nvGraphicFramePr>
        <p:xfrm>
          <a:off x="435631" y="2908314"/>
          <a:ext cx="9458325" cy="3165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idx="4294967295"/>
          </p:nvPr>
        </p:nvSpPr>
        <p:spPr>
          <a:xfrm>
            <a:off x="304800" y="233864"/>
            <a:ext cx="9719988" cy="602735"/>
          </a:xfrm>
        </p:spPr>
        <p:txBody>
          <a:bodyPr>
            <a:normAutofit/>
          </a:bodyPr>
          <a:lstStyle/>
          <a:p>
            <a:r>
              <a:rPr lang="en-US" sz="3600" dirty="0">
                <a:solidFill>
                  <a:schemeClr val="accent3">
                    <a:lumMod val="50000"/>
                  </a:schemeClr>
                </a:solidFill>
              </a:rPr>
              <a:t>How to Select an Accommodation</a:t>
            </a:r>
          </a:p>
        </p:txBody>
      </p:sp>
      <p:sp>
        <p:nvSpPr>
          <p:cNvPr id="11" name="TextBox 10"/>
          <p:cNvSpPr txBox="1"/>
          <p:nvPr/>
        </p:nvSpPr>
        <p:spPr>
          <a:xfrm>
            <a:off x="6385580" y="1289003"/>
            <a:ext cx="4178534" cy="1384995"/>
          </a:xfrm>
          <a:prstGeom prst="rect">
            <a:avLst/>
          </a:prstGeom>
          <a:solidFill>
            <a:schemeClr val="accent1">
              <a:lumMod val="60000"/>
              <a:lumOff val="40000"/>
            </a:schemeClr>
          </a:solidFill>
          <a:ln>
            <a:solidFill>
              <a:schemeClr val="accent1"/>
            </a:solidFill>
          </a:ln>
        </p:spPr>
        <p:txBody>
          <a:bodyPr wrap="square" rtlCol="0">
            <a:spAutoFit/>
          </a:bodyPr>
          <a:lstStyle/>
          <a:p>
            <a:r>
              <a:rPr lang="en-US" sz="1400" dirty="0"/>
              <a:t>Each accommodation should be directly related to the area of need. Educators should be able to clearly connect the accommodation being used to the challenge the student is having. Educators should be using evidence and data to justify their choice of accommodation.</a:t>
            </a:r>
          </a:p>
        </p:txBody>
      </p:sp>
      <p:sp>
        <p:nvSpPr>
          <p:cNvPr id="12" name="TextBox 11"/>
          <p:cNvSpPr txBox="1"/>
          <p:nvPr/>
        </p:nvSpPr>
        <p:spPr>
          <a:xfrm>
            <a:off x="1003079" y="1981501"/>
            <a:ext cx="3535014" cy="954107"/>
          </a:xfrm>
          <a:prstGeom prst="rect">
            <a:avLst/>
          </a:prstGeom>
          <a:solidFill>
            <a:schemeClr val="accent1">
              <a:lumMod val="60000"/>
              <a:lumOff val="40000"/>
            </a:schemeClr>
          </a:solidFill>
          <a:ln>
            <a:solidFill>
              <a:schemeClr val="accent1"/>
            </a:solidFill>
          </a:ln>
        </p:spPr>
        <p:txBody>
          <a:bodyPr wrap="square" rtlCol="0">
            <a:spAutoFit/>
          </a:bodyPr>
          <a:lstStyle/>
          <a:p>
            <a:r>
              <a:rPr lang="en-US" sz="1400" dirty="0"/>
              <a:t>Before the IEP team can select an accommodation, they must first identify the barrier (area of need) affecting the student’s academic performance.  </a:t>
            </a:r>
          </a:p>
        </p:txBody>
      </p:sp>
    </p:spTree>
    <p:extLst>
      <p:ext uri="{BB962C8B-B14F-4D97-AF65-F5344CB8AC3E}">
        <p14:creationId xmlns:p14="http://schemas.microsoft.com/office/powerpoint/2010/main" val="2174436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200" dirty="0"/>
              <a:t>Accommodations and Accessibility Features</a:t>
            </a:r>
            <a:br>
              <a:rPr lang="en-US" sz="3200" dirty="0"/>
            </a:br>
            <a:r>
              <a:rPr lang="en-US" sz="2200" dirty="0">
                <a:hlinkClick r:id="rId3"/>
              </a:rPr>
              <a:t>www.ride.ri.gov/accommodations</a:t>
            </a:r>
            <a:r>
              <a:rPr lang="en-US" sz="2200" dirty="0"/>
              <a:t>  </a:t>
            </a:r>
            <a:endParaRPr lang="en-US" sz="2000" i="1" dirty="0"/>
          </a:p>
        </p:txBody>
      </p:sp>
      <p:sp>
        <p:nvSpPr>
          <p:cNvPr id="3" name="Footer Placeholder 2">
            <a:extLst>
              <a:ext uri="{FF2B5EF4-FFF2-40B4-BE49-F238E27FC236}">
                <a16:creationId xmlns:a16="http://schemas.microsoft.com/office/drawing/2014/main" id="{2A8D3CBE-104E-4C6A-BA4D-0127795DE45D}"/>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p:cNvSpPr>
            <a:spLocks noGrp="1"/>
          </p:cNvSpPr>
          <p:nvPr>
            <p:ph type="sldNum" idx="12"/>
          </p:nvPr>
        </p:nvSpPr>
        <p:spPr/>
        <p:txBody>
          <a:bodyPr/>
          <a:lstStyle/>
          <a:p>
            <a:fld id="{E3A0F8C9-0536-44E3-92CA-2798A712B5A8}" type="slidenum">
              <a:rPr lang="en-US" smtClean="0"/>
              <a:pPr/>
              <a:t>26</a:t>
            </a:fld>
            <a:endParaRPr lang="en-US"/>
          </a:p>
        </p:txBody>
      </p:sp>
      <p:pic>
        <p:nvPicPr>
          <p:cNvPr id="10" name="Picture 9">
            <a:extLst>
              <a:ext uri="{FF2B5EF4-FFF2-40B4-BE49-F238E27FC236}">
                <a16:creationId xmlns:a16="http://schemas.microsoft.com/office/drawing/2014/main" id="{196F8B7E-B7AE-F31B-4ECD-53BBB4488F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4512" y="1392078"/>
            <a:ext cx="6624029" cy="4396820"/>
          </a:xfrm>
          <a:prstGeom prst="rect">
            <a:avLst/>
          </a:prstGeom>
          <a:ln>
            <a:solidFill>
              <a:schemeClr val="accent1"/>
            </a:solidFill>
          </a:ln>
        </p:spPr>
      </p:pic>
      <p:sp>
        <p:nvSpPr>
          <p:cNvPr id="11" name="Speech Bubble: Rectangle 10">
            <a:extLst>
              <a:ext uri="{FF2B5EF4-FFF2-40B4-BE49-F238E27FC236}">
                <a16:creationId xmlns:a16="http://schemas.microsoft.com/office/drawing/2014/main" id="{CBCCDC1E-7DFA-3854-9C5D-F1BB4F4A51B9}"/>
              </a:ext>
            </a:extLst>
          </p:cNvPr>
          <p:cNvSpPr/>
          <p:nvPr/>
        </p:nvSpPr>
        <p:spPr>
          <a:xfrm>
            <a:off x="74294" y="2469610"/>
            <a:ext cx="2286422" cy="865691"/>
          </a:xfrm>
          <a:prstGeom prst="wedgeRectCallout">
            <a:avLst>
              <a:gd name="adj1" fmla="val 65848"/>
              <a:gd name="adj2" fmla="val 41115"/>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AAF Manual: Contains all forms and information about test supports.</a:t>
            </a:r>
          </a:p>
        </p:txBody>
      </p:sp>
      <p:sp>
        <p:nvSpPr>
          <p:cNvPr id="12" name="Speech Bubble: Rectangle 11">
            <a:extLst>
              <a:ext uri="{FF2B5EF4-FFF2-40B4-BE49-F238E27FC236}">
                <a16:creationId xmlns:a16="http://schemas.microsoft.com/office/drawing/2014/main" id="{C21CCEFC-BAA7-A83A-6EF1-1AE54D4C6F88}"/>
              </a:ext>
            </a:extLst>
          </p:cNvPr>
          <p:cNvSpPr/>
          <p:nvPr/>
        </p:nvSpPr>
        <p:spPr>
          <a:xfrm>
            <a:off x="8688073" y="2038350"/>
            <a:ext cx="2286422" cy="495842"/>
          </a:xfrm>
          <a:prstGeom prst="wedgeRectCallout">
            <a:avLst>
              <a:gd name="adj1" fmla="val -40635"/>
              <a:gd name="adj2" fmla="val 97064"/>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a:t>Training recordings and presentations</a:t>
            </a:r>
          </a:p>
        </p:txBody>
      </p:sp>
      <p:sp>
        <p:nvSpPr>
          <p:cNvPr id="16" name="Speech Bubble: Rectangle 15">
            <a:extLst>
              <a:ext uri="{FF2B5EF4-FFF2-40B4-BE49-F238E27FC236}">
                <a16:creationId xmlns:a16="http://schemas.microsoft.com/office/drawing/2014/main" id="{F6898944-3E55-854C-9C5D-592CF507B4F5}"/>
              </a:ext>
            </a:extLst>
          </p:cNvPr>
          <p:cNvSpPr/>
          <p:nvPr/>
        </p:nvSpPr>
        <p:spPr>
          <a:xfrm>
            <a:off x="74294" y="3921720"/>
            <a:ext cx="2405467" cy="1649136"/>
          </a:xfrm>
          <a:prstGeom prst="wedgeRectCallout">
            <a:avLst>
              <a:gd name="adj1" fmla="val 64592"/>
              <a:gd name="adj2" fmla="val 17787"/>
            </a:avLst>
          </a:prstGeom>
          <a:solidFill>
            <a:schemeClr val="accent3">
              <a:lumMod val="60000"/>
              <a:lumOff val="40000"/>
            </a:schemeClr>
          </a:solidFill>
          <a:ln>
            <a:solidFill>
              <a:schemeClr val="accent3">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400" b="1" dirty="0">
                <a:solidFill>
                  <a:schemeClr val="accent2">
                    <a:lumMod val="50000"/>
                  </a:schemeClr>
                </a:solidFill>
              </a:rPr>
              <a:t>RICAS tab includes:</a:t>
            </a:r>
          </a:p>
          <a:p>
            <a:pPr marL="285750" indent="-285750">
              <a:buFont typeface="Arial" panose="020B0604020202020204" pitchFamily="34" charset="0"/>
              <a:buChar char="•"/>
            </a:pPr>
            <a:r>
              <a:rPr lang="en-US" sz="1200" dirty="0">
                <a:solidFill>
                  <a:schemeClr val="accent2">
                    <a:lumMod val="50000"/>
                  </a:schemeClr>
                </a:solidFill>
              </a:rPr>
              <a:t>Assistive Tech. Guide</a:t>
            </a:r>
          </a:p>
          <a:p>
            <a:pPr marL="285750" indent="-285750">
              <a:buFont typeface="Arial" panose="020B0604020202020204" pitchFamily="34" charset="0"/>
              <a:buChar char="•"/>
            </a:pPr>
            <a:r>
              <a:rPr lang="en-US" sz="1200" dirty="0">
                <a:solidFill>
                  <a:schemeClr val="accent2">
                    <a:lumMod val="50000"/>
                  </a:schemeClr>
                </a:solidFill>
              </a:rPr>
              <a:t>List of bilingual dictionaries</a:t>
            </a:r>
          </a:p>
          <a:p>
            <a:pPr marL="285750" indent="-285750">
              <a:buFont typeface="Arial" panose="020B0604020202020204" pitchFamily="34" charset="0"/>
              <a:buChar char="•"/>
            </a:pPr>
            <a:r>
              <a:rPr lang="en-US" sz="1200" dirty="0">
                <a:solidFill>
                  <a:schemeClr val="accent2">
                    <a:lumMod val="50000"/>
                  </a:schemeClr>
                </a:solidFill>
              </a:rPr>
              <a:t>Spanish Math Reference Sheets</a:t>
            </a:r>
          </a:p>
          <a:p>
            <a:pPr marL="285750" indent="-285750">
              <a:buFont typeface="Arial" panose="020B0604020202020204" pitchFamily="34" charset="0"/>
              <a:buChar char="•"/>
            </a:pPr>
            <a:r>
              <a:rPr lang="en-US" sz="1200" dirty="0">
                <a:solidFill>
                  <a:schemeClr val="accent2">
                    <a:lumMod val="50000"/>
                  </a:schemeClr>
                </a:solidFill>
              </a:rPr>
              <a:t>Graphic organizers for ELA</a:t>
            </a:r>
          </a:p>
          <a:p>
            <a:pPr marL="285750" indent="-285750">
              <a:buFont typeface="Arial" panose="020B0604020202020204" pitchFamily="34" charset="0"/>
              <a:buChar char="•"/>
            </a:pPr>
            <a:r>
              <a:rPr lang="en-US" sz="1200" dirty="0">
                <a:solidFill>
                  <a:schemeClr val="accent2">
                    <a:lumMod val="50000"/>
                  </a:schemeClr>
                </a:solidFill>
              </a:rPr>
              <a:t>Supplemental Math Reference Sheets</a:t>
            </a:r>
          </a:p>
        </p:txBody>
      </p:sp>
      <p:sp>
        <p:nvSpPr>
          <p:cNvPr id="17" name="Speech Bubble: Rectangle 16">
            <a:extLst>
              <a:ext uri="{FF2B5EF4-FFF2-40B4-BE49-F238E27FC236}">
                <a16:creationId xmlns:a16="http://schemas.microsoft.com/office/drawing/2014/main" id="{B72A0465-D14D-01CE-6341-393CE74F04F5}"/>
              </a:ext>
            </a:extLst>
          </p:cNvPr>
          <p:cNvSpPr/>
          <p:nvPr/>
        </p:nvSpPr>
        <p:spPr>
          <a:xfrm>
            <a:off x="9193292" y="3483466"/>
            <a:ext cx="2405467" cy="1649136"/>
          </a:xfrm>
          <a:prstGeom prst="wedgeRectCallout">
            <a:avLst>
              <a:gd name="adj1" fmla="val -62911"/>
              <a:gd name="adj2" fmla="val 21252"/>
            </a:avLst>
          </a:prstGeom>
          <a:solidFill>
            <a:schemeClr val="accent3">
              <a:lumMod val="60000"/>
              <a:lumOff val="40000"/>
            </a:schemeClr>
          </a:solidFill>
          <a:ln>
            <a:solidFill>
              <a:schemeClr val="accent3">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400" b="1" dirty="0">
                <a:solidFill>
                  <a:schemeClr val="accent2">
                    <a:lumMod val="50000"/>
                  </a:schemeClr>
                </a:solidFill>
              </a:rPr>
              <a:t>NGSA tab includes:</a:t>
            </a:r>
          </a:p>
          <a:p>
            <a:pPr marL="285750" indent="-285750">
              <a:buFont typeface="Arial" panose="020B0604020202020204" pitchFamily="34" charset="0"/>
              <a:buChar char="•"/>
            </a:pPr>
            <a:r>
              <a:rPr lang="en-US" sz="1200" dirty="0">
                <a:solidFill>
                  <a:schemeClr val="accent2">
                    <a:lumMod val="50000"/>
                  </a:schemeClr>
                </a:solidFill>
              </a:rPr>
              <a:t>Assistive Tech. Guide</a:t>
            </a:r>
          </a:p>
          <a:p>
            <a:pPr marL="285750" indent="-285750">
              <a:buFont typeface="Arial" panose="020B0604020202020204" pitchFamily="34" charset="0"/>
              <a:buChar char="•"/>
            </a:pPr>
            <a:r>
              <a:rPr lang="en-US" sz="1200" dirty="0">
                <a:solidFill>
                  <a:schemeClr val="accent2">
                    <a:lumMod val="50000"/>
                  </a:schemeClr>
                </a:solidFill>
              </a:rPr>
              <a:t>List of bilingual dictionaries</a:t>
            </a:r>
          </a:p>
          <a:p>
            <a:pPr marL="285750" indent="-285750">
              <a:buFont typeface="Arial" panose="020B0604020202020204" pitchFamily="34" charset="0"/>
              <a:buChar char="•"/>
            </a:pPr>
            <a:r>
              <a:rPr lang="en-US" sz="1200" dirty="0">
                <a:solidFill>
                  <a:schemeClr val="accent2">
                    <a:lumMod val="50000"/>
                  </a:schemeClr>
                </a:solidFill>
              </a:rPr>
              <a:t>Printable Periodic Table</a:t>
            </a:r>
          </a:p>
          <a:p>
            <a:pPr marL="285750" indent="-285750">
              <a:buFont typeface="Arial" panose="020B0604020202020204" pitchFamily="34" charset="0"/>
              <a:buChar char="•"/>
            </a:pPr>
            <a:r>
              <a:rPr lang="en-US" sz="1200" i="1" dirty="0">
                <a:solidFill>
                  <a:schemeClr val="accent2">
                    <a:lumMod val="50000"/>
                  </a:schemeClr>
                </a:solidFill>
              </a:rPr>
              <a:t>TIDE User Guide </a:t>
            </a:r>
            <a:r>
              <a:rPr lang="en-US" sz="1200" dirty="0">
                <a:solidFill>
                  <a:schemeClr val="accent2">
                    <a:lumMod val="50000"/>
                  </a:schemeClr>
                </a:solidFill>
              </a:rPr>
              <a:t>for entering accommodations into TIDE</a:t>
            </a:r>
          </a:p>
        </p:txBody>
      </p:sp>
    </p:spTree>
    <p:extLst>
      <p:ext uri="{BB962C8B-B14F-4D97-AF65-F5344CB8AC3E}">
        <p14:creationId xmlns:p14="http://schemas.microsoft.com/office/powerpoint/2010/main" val="3349935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0A10D-A886-7AF4-451A-00383FEE481B}"/>
              </a:ext>
            </a:extLst>
          </p:cNvPr>
          <p:cNvSpPr>
            <a:spLocks noGrp="1"/>
          </p:cNvSpPr>
          <p:nvPr>
            <p:ph type="title"/>
          </p:nvPr>
        </p:nvSpPr>
        <p:spPr/>
        <p:txBody>
          <a:bodyPr/>
          <a:lstStyle/>
          <a:p>
            <a:r>
              <a:rPr lang="en-US"/>
              <a:t>Test Security</a:t>
            </a:r>
          </a:p>
          <a:p>
            <a:endParaRPr lang="en-US"/>
          </a:p>
        </p:txBody>
      </p:sp>
      <p:sp>
        <p:nvSpPr>
          <p:cNvPr id="3" name="Text Placeholder 2">
            <a:extLst>
              <a:ext uri="{FF2B5EF4-FFF2-40B4-BE49-F238E27FC236}">
                <a16:creationId xmlns:a16="http://schemas.microsoft.com/office/drawing/2014/main" id="{EF01284F-AA4E-1846-56F4-2F3EF0277E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85819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8BBD-9AF7-6D5F-1656-ABF5F83443E6}"/>
              </a:ext>
            </a:extLst>
          </p:cNvPr>
          <p:cNvSpPr>
            <a:spLocks noGrp="1"/>
          </p:cNvSpPr>
          <p:nvPr>
            <p:ph type="title"/>
          </p:nvPr>
        </p:nvSpPr>
        <p:spPr>
          <a:xfrm>
            <a:off x="304800" y="304800"/>
            <a:ext cx="11582400" cy="569788"/>
          </a:xfrm>
        </p:spPr>
        <p:txBody>
          <a:bodyPr/>
          <a:lstStyle/>
          <a:p>
            <a:r>
              <a:rPr lang="en-US" sz="4000" dirty="0"/>
              <a:t>General Security Requirements</a:t>
            </a:r>
          </a:p>
          <a:p>
            <a:endParaRPr lang="en-US" sz="4000" dirty="0"/>
          </a:p>
        </p:txBody>
      </p:sp>
      <p:sp>
        <p:nvSpPr>
          <p:cNvPr id="3" name="Slide Number Placeholder 2">
            <a:extLst>
              <a:ext uri="{FF2B5EF4-FFF2-40B4-BE49-F238E27FC236}">
                <a16:creationId xmlns:a16="http://schemas.microsoft.com/office/drawing/2014/main" id="{AAFEB353-E330-140A-4CC1-475DA75088B0}"/>
              </a:ext>
            </a:extLst>
          </p:cNvPr>
          <p:cNvSpPr>
            <a:spLocks noGrp="1"/>
          </p:cNvSpPr>
          <p:nvPr>
            <p:ph type="sldNum" idx="12"/>
          </p:nvPr>
        </p:nvSpPr>
        <p:spPr/>
        <p:txBody>
          <a:bodyPr/>
          <a:lstStyle/>
          <a:p>
            <a:fld id="{E3A0F8C9-0536-44E3-92CA-2798A712B5A8}" type="slidenum">
              <a:rPr lang="en-US" smtClean="0"/>
              <a:t>28</a:t>
            </a:fld>
            <a:endParaRPr lang="en-US"/>
          </a:p>
        </p:txBody>
      </p:sp>
      <p:sp>
        <p:nvSpPr>
          <p:cNvPr id="5" name="Text Placeholder 4">
            <a:extLst>
              <a:ext uri="{FF2B5EF4-FFF2-40B4-BE49-F238E27FC236}">
                <a16:creationId xmlns:a16="http://schemas.microsoft.com/office/drawing/2014/main" id="{9FA2E0BF-3DAB-C085-8996-EC78C20DE479}"/>
              </a:ext>
            </a:extLst>
          </p:cNvPr>
          <p:cNvSpPr>
            <a:spLocks noGrp="1"/>
          </p:cNvSpPr>
          <p:nvPr>
            <p:ph type="body" idx="2"/>
          </p:nvPr>
        </p:nvSpPr>
        <p:spPr>
          <a:xfrm>
            <a:off x="304800" y="1138501"/>
            <a:ext cx="11444990" cy="4909874"/>
          </a:xfrm>
        </p:spPr>
        <p:txBody>
          <a:bodyPr/>
          <a:lstStyle/>
          <a:p>
            <a:pPr marL="285750" indent="-285750">
              <a:lnSpc>
                <a:spcPct val="90000"/>
              </a:lnSpc>
              <a:spcBef>
                <a:spcPts val="1200"/>
              </a:spcBef>
              <a:buChar char="•"/>
            </a:pPr>
            <a:r>
              <a:rPr lang="en-US" i="1" dirty="0"/>
              <a:t>All </a:t>
            </a:r>
            <a:r>
              <a:rPr lang="en-US" dirty="0"/>
              <a:t>educators involved with preparing for or administering any part of the state assessments </a:t>
            </a:r>
            <a:r>
              <a:rPr lang="en-US" i="1" dirty="0"/>
              <a:t>must</a:t>
            </a:r>
            <a:r>
              <a:rPr lang="en-US" dirty="0"/>
              <a:t>:</a:t>
            </a:r>
          </a:p>
          <a:p>
            <a:pPr marL="800100" indent="-342900">
              <a:lnSpc>
                <a:spcPct val="90000"/>
              </a:lnSpc>
              <a:spcBef>
                <a:spcPts val="250"/>
              </a:spcBef>
              <a:spcAft>
                <a:spcPts val="250"/>
              </a:spcAft>
              <a:buFont typeface="+mj-lt"/>
              <a:buAutoNum type="arabicPeriod"/>
            </a:pPr>
            <a:r>
              <a:rPr lang="en-US" dirty="0"/>
              <a:t>be trained in test security requirements and document their participation, and</a:t>
            </a:r>
          </a:p>
          <a:p>
            <a:pPr marL="800100" indent="-342900">
              <a:lnSpc>
                <a:spcPct val="90000"/>
              </a:lnSpc>
              <a:spcBef>
                <a:spcPts val="250"/>
              </a:spcBef>
              <a:spcAft>
                <a:spcPts val="250"/>
              </a:spcAft>
              <a:buFont typeface="+mj-lt"/>
              <a:buAutoNum type="arabicPeriod"/>
            </a:pPr>
            <a:r>
              <a:rPr lang="en-US" dirty="0"/>
              <a:t>sign the required affirmation of test security documents for each assessment. </a:t>
            </a:r>
          </a:p>
          <a:p>
            <a:pPr marL="285750" indent="-285750">
              <a:lnSpc>
                <a:spcPct val="90000"/>
              </a:lnSpc>
              <a:spcBef>
                <a:spcPts val="1200"/>
              </a:spcBef>
              <a:buChar char="•"/>
            </a:pPr>
            <a:r>
              <a:rPr lang="en-US" i="1" dirty="0"/>
              <a:t>All </a:t>
            </a:r>
            <a:r>
              <a:rPr lang="en-US" dirty="0"/>
              <a:t>educators involved with any part of the state assessment must ensure all secure materials are tracked and monitored when not stored in the locked storage area designated by the School Test Coordinator.</a:t>
            </a:r>
          </a:p>
          <a:p>
            <a:pPr marL="285750" indent="-285750">
              <a:lnSpc>
                <a:spcPct val="90000"/>
              </a:lnSpc>
              <a:spcBef>
                <a:spcPts val="1200"/>
              </a:spcBef>
              <a:buChar char="•"/>
            </a:pPr>
            <a:r>
              <a:rPr lang="en-US" i="1" dirty="0"/>
              <a:t>All </a:t>
            </a:r>
            <a:r>
              <a:rPr lang="en-US" dirty="0"/>
              <a:t>educators involved with any part of the state assessments </a:t>
            </a:r>
            <a:r>
              <a:rPr lang="en-US" i="1" dirty="0"/>
              <a:t>must</a:t>
            </a:r>
            <a:r>
              <a:rPr lang="en-US" dirty="0"/>
              <a:t> report all testing irregularities to their School Test Coordinator and follow protocol to ensure test security is not compromised.</a:t>
            </a:r>
          </a:p>
          <a:p>
            <a:pPr marL="285750" indent="-285750">
              <a:lnSpc>
                <a:spcPct val="90000"/>
              </a:lnSpc>
              <a:spcBef>
                <a:spcPts val="1200"/>
              </a:spcBef>
              <a:buChar char="•"/>
            </a:pPr>
            <a:r>
              <a:rPr lang="en-US" i="1" dirty="0"/>
              <a:t>Only</a:t>
            </a:r>
            <a:r>
              <a:rPr lang="en-US" dirty="0"/>
              <a:t> authorized personnel may enter testing rooms while students are testing.  </a:t>
            </a:r>
          </a:p>
          <a:p>
            <a:pPr marL="742950" indent="-285750">
              <a:lnSpc>
                <a:spcPct val="90000"/>
              </a:lnSpc>
              <a:spcBef>
                <a:spcPts val="250"/>
              </a:spcBef>
              <a:spcAft>
                <a:spcPts val="250"/>
              </a:spcAft>
              <a:buChar char="•"/>
            </a:pPr>
            <a:r>
              <a:rPr lang="en-US" dirty="0"/>
              <a:t>Researchers, parents, reporters, students not scheduled to be testing, and any school personnel not assigned to the room as test administrators or proctors are </a:t>
            </a:r>
            <a:r>
              <a:rPr lang="en-US" i="1" dirty="0"/>
              <a:t>not allowed</a:t>
            </a:r>
            <a:r>
              <a:rPr lang="en-US" dirty="0"/>
              <a:t> to enter the testing rooms. </a:t>
            </a:r>
          </a:p>
          <a:p>
            <a:pPr marL="742950" indent="-285750">
              <a:lnSpc>
                <a:spcPct val="90000"/>
              </a:lnSpc>
              <a:spcBef>
                <a:spcPts val="250"/>
              </a:spcBef>
              <a:spcAft>
                <a:spcPts val="250"/>
              </a:spcAft>
              <a:buChar char="•"/>
            </a:pPr>
            <a:r>
              <a:rPr lang="en-US" dirty="0"/>
              <a:t>School administrators, district personnel, and RIDE observers may enter testing rooms to monitor and observe testing procedures.</a:t>
            </a:r>
          </a:p>
          <a:p>
            <a:pPr marL="742950" indent="-285750">
              <a:lnSpc>
                <a:spcPct val="90000"/>
              </a:lnSpc>
              <a:spcBef>
                <a:spcPts val="250"/>
              </a:spcBef>
              <a:spcAft>
                <a:spcPts val="250"/>
              </a:spcAft>
              <a:buChar char="•"/>
            </a:pPr>
            <a:r>
              <a:rPr lang="en-US" dirty="0"/>
              <a:t>Technology staff may enter testing rooms to troubleshoot problems, but like all other personnel, are not permitted to photograph or otherwise secure test content.</a:t>
            </a:r>
          </a:p>
          <a:p>
            <a:endParaRPr lang="en-US" dirty="0"/>
          </a:p>
        </p:txBody>
      </p:sp>
      <p:sp>
        <p:nvSpPr>
          <p:cNvPr id="4" name="Footer Placeholder 3">
            <a:extLst>
              <a:ext uri="{FF2B5EF4-FFF2-40B4-BE49-F238E27FC236}">
                <a16:creationId xmlns:a16="http://schemas.microsoft.com/office/drawing/2014/main" id="{DF47A1BF-84A8-54D9-CD70-E151EA666AAE}"/>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980420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8BBD-9AF7-6D5F-1656-ABF5F83443E6}"/>
              </a:ext>
            </a:extLst>
          </p:cNvPr>
          <p:cNvSpPr>
            <a:spLocks noGrp="1"/>
          </p:cNvSpPr>
          <p:nvPr>
            <p:ph type="title"/>
          </p:nvPr>
        </p:nvSpPr>
        <p:spPr>
          <a:xfrm>
            <a:off x="304800" y="348998"/>
            <a:ext cx="11582400" cy="525589"/>
          </a:xfrm>
        </p:spPr>
        <p:txBody>
          <a:bodyPr/>
          <a:lstStyle/>
          <a:p>
            <a:r>
              <a:rPr lang="en-US" sz="2800" dirty="0"/>
              <a:t>Best Practices for Ensuring Test Security and Avoiding Irregularities</a:t>
            </a:r>
          </a:p>
          <a:p>
            <a:endParaRPr lang="en-US" sz="2800" dirty="0"/>
          </a:p>
        </p:txBody>
      </p:sp>
      <p:sp>
        <p:nvSpPr>
          <p:cNvPr id="3" name="Slide Number Placeholder 2">
            <a:extLst>
              <a:ext uri="{FF2B5EF4-FFF2-40B4-BE49-F238E27FC236}">
                <a16:creationId xmlns:a16="http://schemas.microsoft.com/office/drawing/2014/main" id="{AAFEB353-E330-140A-4CC1-475DA75088B0}"/>
              </a:ext>
            </a:extLst>
          </p:cNvPr>
          <p:cNvSpPr>
            <a:spLocks noGrp="1"/>
          </p:cNvSpPr>
          <p:nvPr>
            <p:ph type="sldNum" idx="12"/>
          </p:nvPr>
        </p:nvSpPr>
        <p:spPr/>
        <p:txBody>
          <a:bodyPr/>
          <a:lstStyle/>
          <a:p>
            <a:fld id="{E3A0F8C9-0536-44E3-92CA-2798A712B5A8}" type="slidenum">
              <a:rPr lang="en-US" smtClean="0"/>
              <a:t>29</a:t>
            </a:fld>
            <a:endParaRPr lang="en-US"/>
          </a:p>
        </p:txBody>
      </p:sp>
      <p:sp>
        <p:nvSpPr>
          <p:cNvPr id="5" name="Text Placeholder 4">
            <a:extLst>
              <a:ext uri="{FF2B5EF4-FFF2-40B4-BE49-F238E27FC236}">
                <a16:creationId xmlns:a16="http://schemas.microsoft.com/office/drawing/2014/main" id="{9FA2E0BF-3DAB-C085-8996-EC78C20DE479}"/>
              </a:ext>
            </a:extLst>
          </p:cNvPr>
          <p:cNvSpPr>
            <a:spLocks noGrp="1"/>
          </p:cNvSpPr>
          <p:nvPr>
            <p:ph type="body" idx="2"/>
          </p:nvPr>
        </p:nvSpPr>
        <p:spPr>
          <a:xfrm>
            <a:off x="304800" y="1138501"/>
            <a:ext cx="11444990" cy="4909874"/>
          </a:xfrm>
        </p:spPr>
        <p:txBody>
          <a:bodyPr/>
          <a:lstStyle/>
          <a:p>
            <a:pPr marL="285750" indent="-285750">
              <a:lnSpc>
                <a:spcPct val="90000"/>
              </a:lnSpc>
              <a:spcBef>
                <a:spcPts val="1200"/>
              </a:spcBef>
              <a:buChar char="•"/>
            </a:pPr>
            <a:r>
              <a:rPr lang="en-US" i="1" dirty="0">
                <a:solidFill>
                  <a:schemeClr val="accent2">
                    <a:lumMod val="50000"/>
                  </a:schemeClr>
                </a:solidFill>
              </a:rPr>
              <a:t>Attend all training held by your school and ensure that all your questions have been answered.</a:t>
            </a:r>
          </a:p>
          <a:p>
            <a:pPr marL="742950" lvl="1" indent="-285750">
              <a:lnSpc>
                <a:spcPct val="90000"/>
              </a:lnSpc>
              <a:spcBef>
                <a:spcPts val="1200"/>
              </a:spcBef>
              <a:buChar char="•"/>
            </a:pPr>
            <a:r>
              <a:rPr lang="en-US" i="1" dirty="0">
                <a:solidFill>
                  <a:schemeClr val="accent2">
                    <a:lumMod val="50000"/>
                  </a:schemeClr>
                </a:solidFill>
              </a:rPr>
              <a:t>Sign any Affirmations of Test Security Documents</a:t>
            </a:r>
          </a:p>
          <a:p>
            <a:pPr marL="285750" indent="-285750">
              <a:lnSpc>
                <a:spcPct val="90000"/>
              </a:lnSpc>
              <a:spcBef>
                <a:spcPts val="1200"/>
              </a:spcBef>
              <a:buChar char="•"/>
            </a:pPr>
            <a:r>
              <a:rPr lang="en-US" i="1" dirty="0">
                <a:solidFill>
                  <a:schemeClr val="accent2">
                    <a:lumMod val="50000"/>
                  </a:schemeClr>
                </a:solidFill>
              </a:rPr>
              <a:t>Make sure all students understand how to navigate the test platform before testing starts.</a:t>
            </a:r>
          </a:p>
          <a:p>
            <a:pPr marL="285750" indent="-285750">
              <a:lnSpc>
                <a:spcPct val="90000"/>
              </a:lnSpc>
              <a:spcBef>
                <a:spcPts val="1200"/>
              </a:spcBef>
              <a:buChar char="•"/>
            </a:pPr>
            <a:r>
              <a:rPr lang="en-US" i="1" dirty="0">
                <a:solidFill>
                  <a:schemeClr val="accent2">
                    <a:lumMod val="50000"/>
                  </a:schemeClr>
                </a:solidFill>
              </a:rPr>
              <a:t>Verify that accommodations are properly set up in the testing platform </a:t>
            </a:r>
            <a:r>
              <a:rPr lang="en-US" b="1" i="1" dirty="0">
                <a:solidFill>
                  <a:schemeClr val="accent2">
                    <a:lumMod val="50000"/>
                  </a:schemeClr>
                </a:solidFill>
              </a:rPr>
              <a:t>before testing with the school testing coordinator.</a:t>
            </a:r>
          </a:p>
          <a:p>
            <a:pPr marL="285750" indent="-285750">
              <a:lnSpc>
                <a:spcPct val="90000"/>
              </a:lnSpc>
              <a:spcBef>
                <a:spcPts val="1200"/>
              </a:spcBef>
              <a:buChar char="•"/>
            </a:pPr>
            <a:r>
              <a:rPr lang="en-US" i="1" dirty="0">
                <a:solidFill>
                  <a:schemeClr val="accent2">
                    <a:lumMod val="50000"/>
                  </a:schemeClr>
                </a:solidFill>
              </a:rPr>
              <a:t>Implement your school’s cell phone/electronic device policy.</a:t>
            </a:r>
          </a:p>
          <a:p>
            <a:pPr marL="285750" indent="-285750">
              <a:lnSpc>
                <a:spcPct val="90000"/>
              </a:lnSpc>
              <a:spcBef>
                <a:spcPts val="1200"/>
              </a:spcBef>
              <a:buChar char="•"/>
            </a:pPr>
            <a:r>
              <a:rPr lang="en-US" i="1" dirty="0">
                <a:solidFill>
                  <a:schemeClr val="accent2">
                    <a:lumMod val="50000"/>
                  </a:schemeClr>
                </a:solidFill>
              </a:rPr>
              <a:t>Ensure testing rooms are quiet and free from disruptions. Limit the number of people coming in and out of your testing room to:</a:t>
            </a:r>
          </a:p>
          <a:p>
            <a:pPr marL="742950" lvl="1" indent="-285750">
              <a:lnSpc>
                <a:spcPct val="90000"/>
              </a:lnSpc>
              <a:spcBef>
                <a:spcPts val="1200"/>
              </a:spcBef>
              <a:buChar char="•"/>
            </a:pPr>
            <a:r>
              <a:rPr lang="en-US" i="1" dirty="0">
                <a:solidFill>
                  <a:schemeClr val="accent2">
                    <a:lumMod val="50000"/>
                  </a:schemeClr>
                </a:solidFill>
              </a:rPr>
              <a:t>You and any proctors</a:t>
            </a:r>
          </a:p>
          <a:p>
            <a:pPr marL="742950" lvl="1" indent="-285750">
              <a:lnSpc>
                <a:spcPct val="90000"/>
              </a:lnSpc>
              <a:spcBef>
                <a:spcPts val="1200"/>
              </a:spcBef>
              <a:buChar char="•"/>
            </a:pPr>
            <a:r>
              <a:rPr lang="en-US" i="1" dirty="0">
                <a:solidFill>
                  <a:schemeClr val="accent2">
                    <a:lumMod val="50000"/>
                  </a:schemeClr>
                </a:solidFill>
              </a:rPr>
              <a:t>Students who are supposed to test</a:t>
            </a:r>
          </a:p>
          <a:p>
            <a:pPr marL="742950" lvl="1" indent="-285750">
              <a:lnSpc>
                <a:spcPct val="90000"/>
              </a:lnSpc>
              <a:spcBef>
                <a:spcPts val="1200"/>
              </a:spcBef>
              <a:buChar char="•"/>
            </a:pPr>
            <a:r>
              <a:rPr lang="en-US" i="1" dirty="0">
                <a:solidFill>
                  <a:schemeClr val="accent2">
                    <a:lumMod val="50000"/>
                  </a:schemeClr>
                </a:solidFill>
              </a:rPr>
              <a:t>School staff who are monitoring testing</a:t>
            </a:r>
          </a:p>
          <a:p>
            <a:pPr marL="742950" lvl="1" indent="-285750">
              <a:lnSpc>
                <a:spcPct val="90000"/>
              </a:lnSpc>
              <a:spcBef>
                <a:spcPts val="1200"/>
              </a:spcBef>
              <a:buChar char="•"/>
            </a:pPr>
            <a:r>
              <a:rPr lang="en-US" i="1" dirty="0">
                <a:solidFill>
                  <a:schemeClr val="accent2">
                    <a:lumMod val="50000"/>
                  </a:schemeClr>
                </a:solidFill>
              </a:rPr>
              <a:t>Technology staff there to troubleshoot any problems or to ensure that everything is running smoothly</a:t>
            </a:r>
          </a:p>
          <a:p>
            <a:pPr marL="285750" indent="-285750">
              <a:lnSpc>
                <a:spcPct val="90000"/>
              </a:lnSpc>
              <a:spcBef>
                <a:spcPts val="1200"/>
              </a:spcBef>
              <a:buChar char="•"/>
            </a:pPr>
            <a:r>
              <a:rPr lang="en-US" i="1" dirty="0">
                <a:solidFill>
                  <a:schemeClr val="accent2">
                    <a:lumMod val="50000"/>
                  </a:schemeClr>
                </a:solidFill>
              </a:rPr>
              <a:t>Return all test materials immediately after testing to the school testing coordinator.</a:t>
            </a:r>
            <a:endParaRPr lang="en-US" dirty="0">
              <a:solidFill>
                <a:schemeClr val="accent2">
                  <a:lumMod val="50000"/>
                </a:schemeClr>
              </a:solidFill>
            </a:endParaRPr>
          </a:p>
        </p:txBody>
      </p:sp>
      <p:sp>
        <p:nvSpPr>
          <p:cNvPr id="4" name="Footer Placeholder 3">
            <a:extLst>
              <a:ext uri="{FF2B5EF4-FFF2-40B4-BE49-F238E27FC236}">
                <a16:creationId xmlns:a16="http://schemas.microsoft.com/office/drawing/2014/main" id="{3B49905B-9C2D-31E0-C185-BBA2425AE75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365583854"/>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2BB12A0-E94D-4BF6-B81E-77D5C7FD8BE0}"/>
              </a:ext>
            </a:extLst>
          </p:cNvPr>
          <p:cNvSpPr>
            <a:spLocks noGrp="1"/>
          </p:cNvSpPr>
          <p:nvPr>
            <p:ph type="sldNum" idx="12"/>
          </p:nvPr>
        </p:nvSpPr>
        <p:spPr/>
        <p:txBody>
          <a:bodyPr/>
          <a:lstStyle/>
          <a:p>
            <a:fld id="{E3A0F8C9-0536-44E3-92CA-2798A712B5A8}" type="slidenum">
              <a:rPr lang="en-US" smtClean="0"/>
              <a:t>3</a:t>
            </a:fld>
            <a:endParaRPr lang="en-US"/>
          </a:p>
        </p:txBody>
      </p:sp>
      <p:sp>
        <p:nvSpPr>
          <p:cNvPr id="6" name="TextBox 5">
            <a:extLst>
              <a:ext uri="{FF2B5EF4-FFF2-40B4-BE49-F238E27FC236}">
                <a16:creationId xmlns:a16="http://schemas.microsoft.com/office/drawing/2014/main" id="{B5957A75-45B3-5C14-5B76-93EDDE349EB7}"/>
              </a:ext>
            </a:extLst>
          </p:cNvPr>
          <p:cNvSpPr txBox="1"/>
          <p:nvPr/>
        </p:nvSpPr>
        <p:spPr>
          <a:xfrm>
            <a:off x="331" y="197595"/>
            <a:ext cx="12323373" cy="646331"/>
          </a:xfrm>
          <a:prstGeom prst="rect">
            <a:avLst/>
          </a:prstGeom>
          <a:noFill/>
        </p:spPr>
        <p:txBody>
          <a:bodyPr wrap="square" lIns="91440" tIns="45720" rIns="91440" bIns="45720" rtlCol="0" anchor="t">
            <a:spAutoFit/>
          </a:bodyPr>
          <a:lstStyle/>
          <a:p>
            <a:r>
              <a:rPr lang="en-US" sz="3600">
                <a:solidFill>
                  <a:schemeClr val="accent2"/>
                </a:solidFill>
                <a:latin typeface="Libre Franklin"/>
              </a:rPr>
              <a:t>The Rhode Island State Assessment Program (RISAP)</a:t>
            </a:r>
          </a:p>
        </p:txBody>
      </p:sp>
      <p:graphicFrame>
        <p:nvGraphicFramePr>
          <p:cNvPr id="8" name="Table 7">
            <a:extLst>
              <a:ext uri="{FF2B5EF4-FFF2-40B4-BE49-F238E27FC236}">
                <a16:creationId xmlns:a16="http://schemas.microsoft.com/office/drawing/2014/main" id="{2C03610F-CFB8-EFE9-08A2-D59D43A9D66F}"/>
              </a:ext>
            </a:extLst>
          </p:cNvPr>
          <p:cNvGraphicFramePr>
            <a:graphicFrameLocks noGrp="1"/>
          </p:cNvGraphicFramePr>
          <p:nvPr>
            <p:extLst>
              <p:ext uri="{D42A27DB-BD31-4B8C-83A1-F6EECF244321}">
                <p14:modId xmlns:p14="http://schemas.microsoft.com/office/powerpoint/2010/main" val="2267860746"/>
              </p:ext>
            </p:extLst>
          </p:nvPr>
        </p:nvGraphicFramePr>
        <p:xfrm>
          <a:off x="549639" y="1061803"/>
          <a:ext cx="11178972" cy="4902358"/>
        </p:xfrm>
        <a:graphic>
          <a:graphicData uri="http://schemas.openxmlformats.org/drawingml/2006/table">
            <a:tbl>
              <a:tblPr firstRow="1" firstCol="1" bandRow="1">
                <a:tableStyleId>{5C22544A-7EE6-4342-B048-85BDC9FD1C3A}</a:tableStyleId>
              </a:tblPr>
              <a:tblGrid>
                <a:gridCol w="1336622">
                  <a:extLst>
                    <a:ext uri="{9D8B030D-6E8A-4147-A177-3AD203B41FA5}">
                      <a16:colId xmlns:a16="http://schemas.microsoft.com/office/drawing/2014/main" val="4068369393"/>
                    </a:ext>
                  </a:extLst>
                </a:gridCol>
                <a:gridCol w="1211704">
                  <a:extLst>
                    <a:ext uri="{9D8B030D-6E8A-4147-A177-3AD203B41FA5}">
                      <a16:colId xmlns:a16="http://schemas.microsoft.com/office/drawing/2014/main" val="3455483891"/>
                    </a:ext>
                  </a:extLst>
                </a:gridCol>
                <a:gridCol w="1215609">
                  <a:extLst>
                    <a:ext uri="{9D8B030D-6E8A-4147-A177-3AD203B41FA5}">
                      <a16:colId xmlns:a16="http://schemas.microsoft.com/office/drawing/2014/main" val="3402913108"/>
                    </a:ext>
                  </a:extLst>
                </a:gridCol>
                <a:gridCol w="1059291">
                  <a:extLst>
                    <a:ext uri="{9D8B030D-6E8A-4147-A177-3AD203B41FA5}">
                      <a16:colId xmlns:a16="http://schemas.microsoft.com/office/drawing/2014/main" val="2927915335"/>
                    </a:ext>
                  </a:extLst>
                </a:gridCol>
                <a:gridCol w="1059291">
                  <a:extLst>
                    <a:ext uri="{9D8B030D-6E8A-4147-A177-3AD203B41FA5}">
                      <a16:colId xmlns:a16="http://schemas.microsoft.com/office/drawing/2014/main" val="3478594335"/>
                    </a:ext>
                  </a:extLst>
                </a:gridCol>
                <a:gridCol w="1059291">
                  <a:extLst>
                    <a:ext uri="{9D8B030D-6E8A-4147-A177-3AD203B41FA5}">
                      <a16:colId xmlns:a16="http://schemas.microsoft.com/office/drawing/2014/main" val="1382147836"/>
                    </a:ext>
                  </a:extLst>
                </a:gridCol>
                <a:gridCol w="1059291">
                  <a:extLst>
                    <a:ext uri="{9D8B030D-6E8A-4147-A177-3AD203B41FA5}">
                      <a16:colId xmlns:a16="http://schemas.microsoft.com/office/drawing/2014/main" val="1164925997"/>
                    </a:ext>
                  </a:extLst>
                </a:gridCol>
                <a:gridCol w="1059291">
                  <a:extLst>
                    <a:ext uri="{9D8B030D-6E8A-4147-A177-3AD203B41FA5}">
                      <a16:colId xmlns:a16="http://schemas.microsoft.com/office/drawing/2014/main" val="2532675916"/>
                    </a:ext>
                  </a:extLst>
                </a:gridCol>
                <a:gridCol w="1059291">
                  <a:extLst>
                    <a:ext uri="{9D8B030D-6E8A-4147-A177-3AD203B41FA5}">
                      <a16:colId xmlns:a16="http://schemas.microsoft.com/office/drawing/2014/main" val="1674599626"/>
                    </a:ext>
                  </a:extLst>
                </a:gridCol>
                <a:gridCol w="1059291">
                  <a:extLst>
                    <a:ext uri="{9D8B030D-6E8A-4147-A177-3AD203B41FA5}">
                      <a16:colId xmlns:a16="http://schemas.microsoft.com/office/drawing/2014/main" val="1009680692"/>
                    </a:ext>
                  </a:extLst>
                </a:gridCol>
              </a:tblGrid>
              <a:tr h="322943">
                <a:tc gridSpan="2">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500"/>
                        </a:spcBef>
                        <a:spcAft>
                          <a:spcPts val="0"/>
                        </a:spcAft>
                      </a:pPr>
                      <a:r>
                        <a:rPr lang="en-US" sz="1600">
                          <a:solidFill>
                            <a:schemeClr val="tx1"/>
                          </a:solidFill>
                          <a:effectLst/>
                        </a:rPr>
                        <a:t>Alternate Assessments</a:t>
                      </a:r>
                      <a:endParaRPr lang="en-US" sz="16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lang="en-US"/>
                    </a:p>
                  </a:txBody>
                  <a:tcPr/>
                </a:tc>
                <a:tc hMerge="1">
                  <a:txBody>
                    <a:bodyPr/>
                    <a:lstStyle/>
                    <a:p>
                      <a:endParaRPr lang="en-US"/>
                    </a:p>
                  </a:txBody>
                  <a:tcPr/>
                </a:tc>
                <a:tc gridSpan="5">
                  <a:txBody>
                    <a:bodyPr/>
                    <a:lstStyle/>
                    <a:p>
                      <a:pPr marL="0" marR="0" algn="ctr">
                        <a:lnSpc>
                          <a:spcPct val="115000"/>
                        </a:lnSpc>
                        <a:spcBef>
                          <a:spcPts val="500"/>
                        </a:spcBef>
                        <a:spcAft>
                          <a:spcPts val="0"/>
                        </a:spcAft>
                      </a:pPr>
                      <a:endParaRPr lang="en-US" sz="1600">
                        <a:effectLst/>
                        <a:latin typeface="Calibri" panose="020F0502020204030204" pitchFamily="34"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7929471"/>
                  </a:ext>
                </a:extLst>
              </a:tr>
              <a:tr h="1102460">
                <a:tc>
                  <a:txBody>
                    <a:bodyPr/>
                    <a:lstStyle/>
                    <a:p>
                      <a:pPr marL="0" marR="0" algn="ctr">
                        <a:lnSpc>
                          <a:spcPct val="115000"/>
                        </a:lnSpc>
                        <a:spcBef>
                          <a:spcPts val="500"/>
                        </a:spcBef>
                        <a:spcAft>
                          <a:spcPts val="0"/>
                        </a:spcAft>
                      </a:pP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ACCESS 2.0</a:t>
                      </a:r>
                      <a:r>
                        <a:rPr lang="en-US" sz="1400" baseline="0">
                          <a:effectLst/>
                        </a:rPr>
                        <a:t> </a:t>
                      </a:r>
                      <a:r>
                        <a:rPr lang="en-US" sz="1400">
                          <a:effectLst/>
                        </a:rPr>
                        <a:t>for ELs</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English language</a:t>
                      </a:r>
                      <a:r>
                        <a:rPr lang="en-US" sz="1200" i="1" baseline="0">
                          <a:effectLst/>
                          <a:latin typeface="Calibri"/>
                          <a:ea typeface="Times New Roman" panose="02020603050405020304" pitchFamily="18" charset="0"/>
                          <a:cs typeface="Times New Roman"/>
                        </a:rPr>
                        <a:t> proficiency</a:t>
                      </a:r>
                      <a:endParaRPr lang="en-US" sz="1200" i="1">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Alternate ACCESS for</a:t>
                      </a:r>
                      <a:r>
                        <a:rPr lang="en-US" sz="1400" baseline="0">
                          <a:effectLst/>
                        </a:rPr>
                        <a:t> </a:t>
                      </a:r>
                      <a:r>
                        <a:rPr lang="en-US" sz="1400">
                          <a:effectLst/>
                        </a:rPr>
                        <a:t>ELs</a:t>
                      </a:r>
                    </a:p>
                    <a:p>
                      <a:pPr marL="0" marR="0" lvl="0" indent="0" algn="ctr" defTabSz="914400" rtl="0" eaLnBrk="1" fontAlgn="auto" latinLnBrk="0" hangingPunct="1">
                        <a:lnSpc>
                          <a:spcPct val="115000"/>
                        </a:lnSpc>
                        <a:spcBef>
                          <a:spcPts val="500"/>
                        </a:spcBef>
                        <a:spcAft>
                          <a:spcPts val="0"/>
                        </a:spcAft>
                        <a:buClrTx/>
                        <a:buSzTx/>
                        <a:buFontTx/>
                        <a:buNone/>
                        <a:tabLst/>
                        <a:defRPr/>
                      </a:pPr>
                      <a:r>
                        <a:rPr lang="en-US" sz="1200" i="1">
                          <a:effectLst/>
                          <a:latin typeface="Calibri"/>
                          <a:ea typeface="Times New Roman" panose="02020603050405020304" pitchFamily="18" charset="0"/>
                          <a:cs typeface="Times New Roman"/>
                        </a:rPr>
                        <a:t>English language</a:t>
                      </a:r>
                      <a:r>
                        <a:rPr lang="en-US" sz="1200" i="1" baseline="0">
                          <a:effectLst/>
                          <a:latin typeface="Calibri"/>
                          <a:ea typeface="Times New Roman" panose="02020603050405020304" pitchFamily="18" charset="0"/>
                          <a:cs typeface="Times New Roman"/>
                        </a:rPr>
                        <a:t> proficiency</a:t>
                      </a:r>
                      <a:endParaRPr lang="en-US" sz="1200" i="1">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DLM</a:t>
                      </a:r>
                    </a:p>
                    <a:p>
                      <a:pPr marL="0" marR="0" algn="ctr">
                        <a:lnSpc>
                          <a:spcPct val="115000"/>
                        </a:lnSpc>
                        <a:spcBef>
                          <a:spcPts val="500"/>
                        </a:spcBef>
                        <a:spcAft>
                          <a:spcPts val="0"/>
                        </a:spcAft>
                      </a:pPr>
                      <a:r>
                        <a:rPr lang="en-US" sz="1200" i="1">
                          <a:effectLst/>
                          <a:latin typeface="Calibri" panose="020F0502020204030204" pitchFamily="34" charset="0"/>
                          <a:ea typeface="Times New Roman" panose="02020603050405020304" pitchFamily="18" charset="0"/>
                          <a:cs typeface="Times New Roman" panose="02020603050405020304" pitchFamily="18" charset="0"/>
                        </a:rPr>
                        <a:t>ELA and</a:t>
                      </a:r>
                      <a:r>
                        <a:rPr lang="en-US" sz="1200" i="1" baseline="0">
                          <a:effectLst/>
                          <a:latin typeface="Calibri" panose="020F0502020204030204" pitchFamily="34" charset="0"/>
                          <a:ea typeface="Times New Roman" panose="02020603050405020304" pitchFamily="18" charset="0"/>
                          <a:cs typeface="Times New Roman" panose="02020603050405020304" pitchFamily="18" charset="0"/>
                        </a:rPr>
                        <a:t> math</a:t>
                      </a:r>
                      <a:endParaRPr lang="en-US" sz="1200" i="1">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DLM</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NAEP</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300"/>
                        </a:spcBef>
                        <a:spcAft>
                          <a:spcPts val="300"/>
                        </a:spcAft>
                      </a:pPr>
                      <a:r>
                        <a:rPr lang="en-US" sz="1400">
                          <a:effectLst/>
                        </a:rPr>
                        <a:t>NGSA</a:t>
                      </a:r>
                    </a:p>
                    <a:p>
                      <a:pPr marL="0" marR="0" algn="ctr">
                        <a:lnSpc>
                          <a:spcPct val="100000"/>
                        </a:lnSpc>
                        <a:spcBef>
                          <a:spcPts val="300"/>
                        </a:spcBef>
                        <a:spcAft>
                          <a:spcPts val="300"/>
                        </a:spcAft>
                      </a:pPr>
                      <a:r>
                        <a:rPr lang="en-US" sz="1200" i="1">
                          <a:effectLst/>
                          <a:latin typeface="Calibri"/>
                          <a:ea typeface="Times New Roman" panose="02020603050405020304" pitchFamily="18" charset="0"/>
                          <a:cs typeface="Times New Roman"/>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RICAS</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ELA and</a:t>
                      </a:r>
                      <a:r>
                        <a:rPr lang="en-US" sz="1200" i="1" baseline="0">
                          <a:effectLst/>
                          <a:latin typeface="Calibri"/>
                          <a:ea typeface="Times New Roman" panose="02020603050405020304" pitchFamily="18" charset="0"/>
                          <a:cs typeface="Times New Roman"/>
                        </a:rPr>
                        <a:t> math</a:t>
                      </a:r>
                      <a:endParaRPr lang="en-US" sz="1200" i="1">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PSAT</a:t>
                      </a:r>
                      <a:r>
                        <a:rPr lang="en-US" sz="1400" baseline="30000">
                          <a:effectLst/>
                        </a:rPr>
                        <a:t> </a:t>
                      </a:r>
                      <a:r>
                        <a:rPr lang="en-US" sz="1400">
                          <a:effectLst/>
                        </a:rPr>
                        <a:t>10</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SAT</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762549"/>
                  </a:ext>
                </a:extLst>
              </a:tr>
              <a:tr h="445438">
                <a:tc>
                  <a:txBody>
                    <a:bodyPr/>
                    <a:lstStyle/>
                    <a:p>
                      <a:pPr marL="0" marR="0" algn="ctr">
                        <a:lnSpc>
                          <a:spcPct val="100000"/>
                        </a:lnSpc>
                        <a:spcBef>
                          <a:spcPts val="200"/>
                        </a:spcBef>
                        <a:spcAft>
                          <a:spcPts val="200"/>
                        </a:spcAft>
                      </a:pPr>
                      <a:r>
                        <a:rPr lang="en-US" sz="1400">
                          <a:effectLst/>
                        </a:rPr>
                        <a:t>Kindergarten</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K</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35357322"/>
                  </a:ext>
                </a:extLst>
              </a:tr>
              <a:tr h="233855">
                <a:tc>
                  <a:txBody>
                    <a:bodyPr/>
                    <a:lstStyle/>
                    <a:p>
                      <a:pPr marL="0" marR="0" algn="ctr">
                        <a:lnSpc>
                          <a:spcPct val="100000"/>
                        </a:lnSpc>
                        <a:spcBef>
                          <a:spcPts val="200"/>
                        </a:spcBef>
                        <a:spcAft>
                          <a:spcPts val="200"/>
                        </a:spcAft>
                      </a:pPr>
                      <a:r>
                        <a:rPr lang="en-US" sz="1400">
                          <a:effectLst/>
                        </a:rPr>
                        <a:t>1</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51920590"/>
                  </a:ext>
                </a:extLst>
              </a:tr>
              <a:tr h="233855">
                <a:tc>
                  <a:txBody>
                    <a:bodyPr/>
                    <a:lstStyle/>
                    <a:p>
                      <a:pPr marL="0" marR="0" algn="ctr">
                        <a:lnSpc>
                          <a:spcPct val="100000"/>
                        </a:lnSpc>
                        <a:spcBef>
                          <a:spcPts val="200"/>
                        </a:spcBef>
                        <a:spcAft>
                          <a:spcPts val="200"/>
                        </a:spcAft>
                      </a:pPr>
                      <a:r>
                        <a:rPr lang="en-US" sz="1400">
                          <a:effectLst/>
                        </a:rPr>
                        <a:t>2</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38269206"/>
                  </a:ext>
                </a:extLst>
              </a:tr>
              <a:tr h="233855">
                <a:tc>
                  <a:txBody>
                    <a:bodyPr/>
                    <a:lstStyle/>
                    <a:p>
                      <a:pPr marL="0" marR="0" algn="ctr">
                        <a:lnSpc>
                          <a:spcPct val="100000"/>
                        </a:lnSpc>
                        <a:spcBef>
                          <a:spcPts val="200"/>
                        </a:spcBef>
                        <a:spcAft>
                          <a:spcPts val="200"/>
                        </a:spcAft>
                      </a:pPr>
                      <a:r>
                        <a:rPr lang="en-US" sz="1400">
                          <a:effectLst/>
                        </a:rPr>
                        <a:t>3</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81611825"/>
                  </a:ext>
                </a:extLst>
              </a:tr>
              <a:tr h="233855">
                <a:tc>
                  <a:txBody>
                    <a:bodyPr/>
                    <a:lstStyle/>
                    <a:p>
                      <a:pPr marL="0" marR="0" algn="ctr">
                        <a:lnSpc>
                          <a:spcPct val="100000"/>
                        </a:lnSpc>
                        <a:spcBef>
                          <a:spcPts val="200"/>
                        </a:spcBef>
                        <a:spcAft>
                          <a:spcPts val="200"/>
                        </a:spcAft>
                      </a:pPr>
                      <a:r>
                        <a:rPr lang="en-US" sz="1400">
                          <a:effectLst/>
                        </a:rPr>
                        <a:t>4</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1056518"/>
                  </a:ext>
                </a:extLst>
              </a:tr>
              <a:tr h="233855">
                <a:tc>
                  <a:txBody>
                    <a:bodyPr/>
                    <a:lstStyle/>
                    <a:p>
                      <a:pPr marL="0" marR="0" algn="ctr">
                        <a:lnSpc>
                          <a:spcPct val="100000"/>
                        </a:lnSpc>
                        <a:spcBef>
                          <a:spcPts val="200"/>
                        </a:spcBef>
                        <a:spcAft>
                          <a:spcPts val="200"/>
                        </a:spcAft>
                      </a:pPr>
                      <a:r>
                        <a:rPr lang="en-US" sz="1400">
                          <a:effectLst/>
                        </a:rPr>
                        <a:t>5</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41925386"/>
                  </a:ext>
                </a:extLst>
              </a:tr>
              <a:tr h="233855">
                <a:tc>
                  <a:txBody>
                    <a:bodyPr/>
                    <a:lstStyle/>
                    <a:p>
                      <a:pPr marL="0" marR="0" algn="ctr">
                        <a:lnSpc>
                          <a:spcPct val="100000"/>
                        </a:lnSpc>
                        <a:spcBef>
                          <a:spcPts val="200"/>
                        </a:spcBef>
                        <a:spcAft>
                          <a:spcPts val="200"/>
                        </a:spcAft>
                      </a:pPr>
                      <a:r>
                        <a:rPr lang="en-US" sz="1400">
                          <a:effectLst/>
                        </a:rPr>
                        <a:t>6</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3348637"/>
                  </a:ext>
                </a:extLst>
              </a:tr>
              <a:tr h="233855">
                <a:tc>
                  <a:txBody>
                    <a:bodyPr/>
                    <a:lstStyle/>
                    <a:p>
                      <a:pPr marL="0" marR="0" algn="ctr">
                        <a:lnSpc>
                          <a:spcPct val="100000"/>
                        </a:lnSpc>
                        <a:spcBef>
                          <a:spcPts val="200"/>
                        </a:spcBef>
                        <a:spcAft>
                          <a:spcPts val="200"/>
                        </a:spcAft>
                      </a:pPr>
                      <a:r>
                        <a:rPr lang="en-US" sz="1400">
                          <a:effectLst/>
                        </a:rPr>
                        <a:t>7</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57625834"/>
                  </a:ext>
                </a:extLst>
              </a:tr>
              <a:tr h="233855">
                <a:tc>
                  <a:txBody>
                    <a:bodyPr/>
                    <a:lstStyle/>
                    <a:p>
                      <a:pPr marL="0" marR="0" algn="ctr">
                        <a:lnSpc>
                          <a:spcPct val="100000"/>
                        </a:lnSpc>
                        <a:spcBef>
                          <a:spcPts val="200"/>
                        </a:spcBef>
                        <a:spcAft>
                          <a:spcPts val="200"/>
                        </a:spcAft>
                      </a:pPr>
                      <a:r>
                        <a:rPr lang="en-US" sz="1400">
                          <a:effectLst/>
                        </a:rPr>
                        <a:t>8</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91773487"/>
                  </a:ext>
                </a:extLst>
              </a:tr>
              <a:tr h="233855">
                <a:tc>
                  <a:txBody>
                    <a:bodyPr/>
                    <a:lstStyle/>
                    <a:p>
                      <a:pPr marL="0" marR="0" algn="ctr">
                        <a:lnSpc>
                          <a:spcPct val="100000"/>
                        </a:lnSpc>
                        <a:spcBef>
                          <a:spcPts val="200"/>
                        </a:spcBef>
                        <a:spcAft>
                          <a:spcPts val="200"/>
                        </a:spcAft>
                      </a:pPr>
                      <a:r>
                        <a:rPr lang="en-US" sz="1400">
                          <a:effectLst/>
                        </a:rPr>
                        <a:t>9</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16413762"/>
                  </a:ext>
                </a:extLst>
              </a:tr>
              <a:tr h="233855">
                <a:tc>
                  <a:txBody>
                    <a:bodyPr/>
                    <a:lstStyle/>
                    <a:p>
                      <a:pPr marL="0" marR="0" algn="ctr">
                        <a:lnSpc>
                          <a:spcPct val="100000"/>
                        </a:lnSpc>
                        <a:spcBef>
                          <a:spcPts val="200"/>
                        </a:spcBef>
                        <a:spcAft>
                          <a:spcPts val="200"/>
                        </a:spcAft>
                      </a:pPr>
                      <a:r>
                        <a:rPr lang="en-US" sz="1400">
                          <a:effectLst/>
                        </a:rPr>
                        <a:t>10</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12489964"/>
                  </a:ext>
                </a:extLst>
              </a:tr>
              <a:tr h="233855">
                <a:tc>
                  <a:txBody>
                    <a:bodyPr/>
                    <a:lstStyle/>
                    <a:p>
                      <a:pPr marL="0" marR="0" algn="ctr">
                        <a:lnSpc>
                          <a:spcPct val="100000"/>
                        </a:lnSpc>
                        <a:spcBef>
                          <a:spcPts val="200"/>
                        </a:spcBef>
                        <a:spcAft>
                          <a:spcPts val="200"/>
                        </a:spcAft>
                      </a:pPr>
                      <a:r>
                        <a:rPr lang="en-US" sz="1400">
                          <a:effectLst/>
                        </a:rPr>
                        <a:t>11</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9726066"/>
                  </a:ext>
                </a:extLst>
              </a:tr>
              <a:tr h="233855">
                <a:tc>
                  <a:txBody>
                    <a:bodyPr/>
                    <a:lstStyle/>
                    <a:p>
                      <a:pPr marL="0" marR="0" algn="ctr">
                        <a:lnSpc>
                          <a:spcPct val="100000"/>
                        </a:lnSpc>
                        <a:spcBef>
                          <a:spcPts val="200"/>
                        </a:spcBef>
                        <a:spcAft>
                          <a:spcPts val="200"/>
                        </a:spcAft>
                      </a:pPr>
                      <a:r>
                        <a:rPr lang="en-US" sz="1400">
                          <a:effectLst/>
                        </a:rPr>
                        <a:t>12</a:t>
                      </a:r>
                      <a:endParaRPr lang="en-US" sz="1400">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200"/>
                        </a:spcBef>
                        <a:spcAft>
                          <a:spcPts val="20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00000"/>
                        </a:lnSpc>
                        <a:spcBef>
                          <a:spcPts val="200"/>
                        </a:spcBef>
                        <a:spcAft>
                          <a:spcPts val="2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73828529"/>
                  </a:ext>
                </a:extLst>
              </a:tr>
            </a:tbl>
          </a:graphicData>
        </a:graphic>
      </p:graphicFrame>
      <p:sp>
        <p:nvSpPr>
          <p:cNvPr id="2" name="Footer Placeholder 1">
            <a:extLst>
              <a:ext uri="{FF2B5EF4-FFF2-40B4-BE49-F238E27FC236}">
                <a16:creationId xmlns:a16="http://schemas.microsoft.com/office/drawing/2014/main" id="{7D0145DE-3401-252E-3F70-BF153C6B7A0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2228943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F5D51-3D03-14DE-B8B3-D8DAA7F277AC}"/>
              </a:ext>
            </a:extLst>
          </p:cNvPr>
          <p:cNvSpPr>
            <a:spLocks noGrp="1"/>
          </p:cNvSpPr>
          <p:nvPr>
            <p:ph type="title"/>
          </p:nvPr>
        </p:nvSpPr>
        <p:spPr>
          <a:xfrm>
            <a:off x="304800" y="304800"/>
            <a:ext cx="11582400" cy="569788"/>
          </a:xfrm>
        </p:spPr>
        <p:txBody>
          <a:bodyPr/>
          <a:lstStyle/>
          <a:p>
            <a:r>
              <a:rPr lang="en-US" sz="3600" dirty="0"/>
              <a:t>Cell Phone and Electronic Device Policy</a:t>
            </a:r>
          </a:p>
        </p:txBody>
      </p:sp>
      <p:sp>
        <p:nvSpPr>
          <p:cNvPr id="3" name="Text Placeholder 2">
            <a:extLst>
              <a:ext uri="{FF2B5EF4-FFF2-40B4-BE49-F238E27FC236}">
                <a16:creationId xmlns:a16="http://schemas.microsoft.com/office/drawing/2014/main" id="{15FDA225-4C0F-224D-E4A5-F4D944698BF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FBCB0AA-F994-E23E-628E-32039BECC3E5}"/>
              </a:ext>
            </a:extLst>
          </p:cNvPr>
          <p:cNvSpPr>
            <a:spLocks noGrp="1"/>
          </p:cNvSpPr>
          <p:nvPr>
            <p:ph type="sldNum" idx="12"/>
          </p:nvPr>
        </p:nvSpPr>
        <p:spPr/>
        <p:txBody>
          <a:bodyPr/>
          <a:lstStyle/>
          <a:p>
            <a:fld id="{E3A0F8C9-0536-44E3-92CA-2798A712B5A8}" type="slidenum">
              <a:rPr lang="en-US" smtClean="0"/>
              <a:t>30</a:t>
            </a:fld>
            <a:endParaRPr lang="en-US"/>
          </a:p>
        </p:txBody>
      </p:sp>
      <p:sp>
        <p:nvSpPr>
          <p:cNvPr id="5" name="Text Placeholder 4">
            <a:extLst>
              <a:ext uri="{FF2B5EF4-FFF2-40B4-BE49-F238E27FC236}">
                <a16:creationId xmlns:a16="http://schemas.microsoft.com/office/drawing/2014/main" id="{52A7809E-2011-B975-056B-1E551D719DD0}"/>
              </a:ext>
            </a:extLst>
          </p:cNvPr>
          <p:cNvSpPr>
            <a:spLocks noGrp="1"/>
          </p:cNvSpPr>
          <p:nvPr>
            <p:ph type="body" idx="2"/>
          </p:nvPr>
        </p:nvSpPr>
        <p:spPr/>
        <p:txBody>
          <a:bodyPr/>
          <a:lstStyle/>
          <a:p>
            <a:pPr marL="228600" indent="0"/>
            <a:r>
              <a:rPr lang="en-US" sz="1800" dirty="0">
                <a:solidFill>
                  <a:schemeClr val="accent1"/>
                </a:solidFill>
              </a:rPr>
              <a:t>Include your school’s policy for collecting cell phones and other electronic devices before testing begins.</a:t>
            </a:r>
          </a:p>
        </p:txBody>
      </p:sp>
      <p:sp>
        <p:nvSpPr>
          <p:cNvPr id="6" name="Footer Placeholder 5">
            <a:extLst>
              <a:ext uri="{FF2B5EF4-FFF2-40B4-BE49-F238E27FC236}">
                <a16:creationId xmlns:a16="http://schemas.microsoft.com/office/drawing/2014/main" id="{8440B22B-3022-A1ED-8F80-FCAE04D1D131}"/>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9215434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B5C04-F695-6ED2-3D1E-4B8580BF5021}"/>
              </a:ext>
            </a:extLst>
          </p:cNvPr>
          <p:cNvSpPr>
            <a:spLocks noGrp="1"/>
          </p:cNvSpPr>
          <p:nvPr>
            <p:ph type="title"/>
          </p:nvPr>
        </p:nvSpPr>
        <p:spPr>
          <a:xfrm>
            <a:off x="304800" y="304800"/>
            <a:ext cx="11582400" cy="569788"/>
          </a:xfrm>
        </p:spPr>
        <p:txBody>
          <a:bodyPr/>
          <a:lstStyle/>
          <a:p>
            <a:r>
              <a:rPr lang="en-US" sz="3600" dirty="0"/>
              <a:t>“Secure” vs. “Non-Secure” Materials</a:t>
            </a:r>
          </a:p>
          <a:p>
            <a:endParaRPr lang="en-US" sz="3600" dirty="0"/>
          </a:p>
        </p:txBody>
      </p:sp>
      <p:sp>
        <p:nvSpPr>
          <p:cNvPr id="3" name="Slide Number Placeholder 2">
            <a:extLst>
              <a:ext uri="{FF2B5EF4-FFF2-40B4-BE49-F238E27FC236}">
                <a16:creationId xmlns:a16="http://schemas.microsoft.com/office/drawing/2014/main" id="{56697952-7759-E7E3-6A96-95EAA05BB382}"/>
              </a:ext>
            </a:extLst>
          </p:cNvPr>
          <p:cNvSpPr>
            <a:spLocks noGrp="1"/>
          </p:cNvSpPr>
          <p:nvPr>
            <p:ph type="sldNum" idx="12"/>
          </p:nvPr>
        </p:nvSpPr>
        <p:spPr/>
        <p:txBody>
          <a:bodyPr/>
          <a:lstStyle/>
          <a:p>
            <a:fld id="{E3A0F8C9-0536-44E3-92CA-2798A712B5A8}" type="slidenum">
              <a:rPr lang="en-US" smtClean="0"/>
              <a:t>31</a:t>
            </a:fld>
            <a:endParaRPr lang="en-US"/>
          </a:p>
        </p:txBody>
      </p:sp>
      <p:sp>
        <p:nvSpPr>
          <p:cNvPr id="5" name="Text Placeholder 4">
            <a:extLst>
              <a:ext uri="{FF2B5EF4-FFF2-40B4-BE49-F238E27FC236}">
                <a16:creationId xmlns:a16="http://schemas.microsoft.com/office/drawing/2014/main" id="{7A910703-CBC5-78D4-A527-FDAC58DCF333}"/>
              </a:ext>
            </a:extLst>
          </p:cNvPr>
          <p:cNvSpPr>
            <a:spLocks noGrp="1"/>
          </p:cNvSpPr>
          <p:nvPr>
            <p:ph type="body" idx="2"/>
          </p:nvPr>
        </p:nvSpPr>
        <p:spPr>
          <a:xfrm>
            <a:off x="304800" y="1307736"/>
            <a:ext cx="5543550" cy="3838576"/>
          </a:xfrm>
        </p:spPr>
        <p:txBody>
          <a:bodyPr/>
          <a:lstStyle/>
          <a:p>
            <a:pPr marL="0" indent="0">
              <a:lnSpc>
                <a:spcPct val="90000"/>
              </a:lnSpc>
              <a:spcBef>
                <a:spcPts val="1200"/>
              </a:spcBef>
              <a:buNone/>
            </a:pPr>
            <a:r>
              <a:rPr lang="en-US" b="1" dirty="0">
                <a:solidFill>
                  <a:schemeClr val="accent2">
                    <a:lumMod val="50000"/>
                  </a:schemeClr>
                </a:solidFill>
              </a:rPr>
              <a:t>Secure Content &amp; Materials:</a:t>
            </a:r>
            <a:endParaRPr lang="en-US" dirty="0">
              <a:solidFill>
                <a:schemeClr val="accent2">
                  <a:lumMod val="50000"/>
                </a:schemeClr>
              </a:solidFill>
            </a:endParaRPr>
          </a:p>
          <a:p>
            <a:pPr marL="285750" indent="-285750">
              <a:lnSpc>
                <a:spcPct val="90000"/>
              </a:lnSpc>
              <a:spcBef>
                <a:spcPts val="1200"/>
              </a:spcBef>
            </a:pPr>
            <a:r>
              <a:rPr lang="en-US" dirty="0">
                <a:solidFill>
                  <a:schemeClr val="accent2">
                    <a:lumMod val="50000"/>
                  </a:schemeClr>
                </a:solidFill>
              </a:rPr>
              <a:t>Test questions not publicly released</a:t>
            </a:r>
          </a:p>
          <a:p>
            <a:pPr marL="285750" indent="-285750">
              <a:lnSpc>
                <a:spcPct val="90000"/>
              </a:lnSpc>
              <a:spcBef>
                <a:spcPts val="1200"/>
              </a:spcBef>
            </a:pPr>
            <a:r>
              <a:rPr lang="en-US" dirty="0">
                <a:solidFill>
                  <a:schemeClr val="accent2">
                    <a:lumMod val="50000"/>
                  </a:schemeClr>
                </a:solidFill>
              </a:rPr>
              <a:t>Any onscreen test content</a:t>
            </a:r>
          </a:p>
          <a:p>
            <a:pPr marL="285750" indent="-285750">
              <a:lnSpc>
                <a:spcPct val="90000"/>
              </a:lnSpc>
              <a:spcBef>
                <a:spcPts val="1200"/>
              </a:spcBef>
            </a:pPr>
            <a:r>
              <a:rPr lang="en-US" dirty="0">
                <a:solidFill>
                  <a:schemeClr val="accent2">
                    <a:lumMod val="50000"/>
                  </a:schemeClr>
                </a:solidFill>
              </a:rPr>
              <a:t>Student test booklets</a:t>
            </a:r>
          </a:p>
          <a:p>
            <a:pPr marL="285750" indent="-285750">
              <a:lnSpc>
                <a:spcPct val="90000"/>
              </a:lnSpc>
              <a:spcBef>
                <a:spcPts val="1200"/>
              </a:spcBef>
            </a:pPr>
            <a:r>
              <a:rPr lang="en-US" dirty="0">
                <a:solidFill>
                  <a:schemeClr val="accent2">
                    <a:lumMod val="50000"/>
                  </a:schemeClr>
                </a:solidFill>
              </a:rPr>
              <a:t>Student responses to test questions</a:t>
            </a:r>
          </a:p>
          <a:p>
            <a:pPr marL="285750" indent="-285750">
              <a:lnSpc>
                <a:spcPct val="90000"/>
              </a:lnSpc>
              <a:spcBef>
                <a:spcPts val="1200"/>
              </a:spcBef>
            </a:pPr>
            <a:r>
              <a:rPr lang="en-US" dirty="0">
                <a:solidFill>
                  <a:schemeClr val="accent2">
                    <a:lumMod val="50000"/>
                  </a:schemeClr>
                </a:solidFill>
              </a:rPr>
              <a:t>Student (and proctor) testing tickets for computer-based testing</a:t>
            </a:r>
          </a:p>
          <a:p>
            <a:pPr marL="285750" indent="-285750">
              <a:lnSpc>
                <a:spcPct val="90000"/>
              </a:lnSpc>
              <a:spcBef>
                <a:spcPts val="1200"/>
              </a:spcBef>
            </a:pPr>
            <a:r>
              <a:rPr lang="en-US" dirty="0">
                <a:solidFill>
                  <a:schemeClr val="accent2">
                    <a:lumMod val="50000"/>
                  </a:schemeClr>
                </a:solidFill>
              </a:rPr>
              <a:t>Scratch paper containing student writing</a:t>
            </a:r>
          </a:p>
          <a:p>
            <a:pPr marL="285750" indent="-285750">
              <a:lnSpc>
                <a:spcPct val="90000"/>
              </a:lnSpc>
              <a:spcBef>
                <a:spcPts val="1200"/>
              </a:spcBef>
            </a:pPr>
            <a:r>
              <a:rPr lang="en-US" dirty="0">
                <a:solidFill>
                  <a:schemeClr val="accent2">
                    <a:lumMod val="50000"/>
                  </a:schemeClr>
                </a:solidFill>
              </a:rPr>
              <a:t>Approved reference sheets, graphic organizers, or accommodations materials </a:t>
            </a:r>
            <a:r>
              <a:rPr lang="en-US" i="1" dirty="0">
                <a:solidFill>
                  <a:schemeClr val="accent2">
                    <a:lumMod val="50000"/>
                  </a:schemeClr>
                </a:solidFill>
              </a:rPr>
              <a:t>that contain student writing</a:t>
            </a:r>
            <a:endParaRPr lang="en-US" dirty="0">
              <a:solidFill>
                <a:schemeClr val="accent2">
                  <a:lumMod val="50000"/>
                </a:schemeClr>
              </a:solidFill>
            </a:endParaRPr>
          </a:p>
          <a:p>
            <a:pPr marL="114300" indent="0">
              <a:buNone/>
            </a:pPr>
            <a:endParaRPr lang="en-US" dirty="0">
              <a:solidFill>
                <a:schemeClr val="accent2">
                  <a:lumMod val="50000"/>
                </a:schemeClr>
              </a:solidFill>
            </a:endParaRPr>
          </a:p>
        </p:txBody>
      </p:sp>
      <p:sp>
        <p:nvSpPr>
          <p:cNvPr id="6" name="Text Placeholder 5">
            <a:extLst>
              <a:ext uri="{FF2B5EF4-FFF2-40B4-BE49-F238E27FC236}">
                <a16:creationId xmlns:a16="http://schemas.microsoft.com/office/drawing/2014/main" id="{E8DC0220-09B2-392B-17A6-8F4B16D39C60}"/>
              </a:ext>
            </a:extLst>
          </p:cNvPr>
          <p:cNvSpPr>
            <a:spLocks noGrp="1"/>
          </p:cNvSpPr>
          <p:nvPr>
            <p:ph type="body" idx="3"/>
          </p:nvPr>
        </p:nvSpPr>
        <p:spPr>
          <a:xfrm>
            <a:off x="6431636" y="1307736"/>
            <a:ext cx="5546598" cy="3705226"/>
          </a:xfrm>
        </p:spPr>
        <p:txBody>
          <a:bodyPr/>
          <a:lstStyle/>
          <a:p>
            <a:pPr marL="114300" indent="0">
              <a:lnSpc>
                <a:spcPct val="90000"/>
              </a:lnSpc>
              <a:spcBef>
                <a:spcPts val="1200"/>
              </a:spcBef>
              <a:buNone/>
            </a:pPr>
            <a:r>
              <a:rPr lang="en-US" b="1" dirty="0">
                <a:solidFill>
                  <a:schemeClr val="accent2">
                    <a:lumMod val="50000"/>
                  </a:schemeClr>
                </a:solidFill>
              </a:rPr>
              <a:t>Non-Secure Content &amp; Materials:</a:t>
            </a:r>
            <a:endParaRPr lang="en-US" dirty="0">
              <a:solidFill>
                <a:schemeClr val="accent2">
                  <a:lumMod val="50000"/>
                </a:schemeClr>
              </a:solidFill>
            </a:endParaRPr>
          </a:p>
          <a:p>
            <a:pPr marL="285750" indent="-285750">
              <a:lnSpc>
                <a:spcPct val="90000"/>
              </a:lnSpc>
              <a:spcBef>
                <a:spcPts val="1200"/>
              </a:spcBef>
            </a:pPr>
            <a:r>
              <a:rPr lang="en-US" dirty="0">
                <a:solidFill>
                  <a:schemeClr val="accent2">
                    <a:lumMod val="50000"/>
                  </a:schemeClr>
                </a:solidFill>
              </a:rPr>
              <a:t>Test Coordinator Manuals</a:t>
            </a:r>
          </a:p>
          <a:p>
            <a:pPr marL="285750" indent="-285750">
              <a:lnSpc>
                <a:spcPct val="90000"/>
              </a:lnSpc>
              <a:spcBef>
                <a:spcPts val="1200"/>
              </a:spcBef>
            </a:pPr>
            <a:r>
              <a:rPr lang="en-US" dirty="0">
                <a:solidFill>
                  <a:schemeClr val="accent2">
                    <a:lumMod val="50000"/>
                  </a:schemeClr>
                </a:solidFill>
              </a:rPr>
              <a:t>Test Administrator Manuals and scripts</a:t>
            </a:r>
          </a:p>
          <a:p>
            <a:pPr marL="285750" indent="-285750">
              <a:lnSpc>
                <a:spcPct val="90000"/>
              </a:lnSpc>
              <a:spcBef>
                <a:spcPts val="1200"/>
              </a:spcBef>
            </a:pPr>
            <a:r>
              <a:rPr lang="en-US" dirty="0">
                <a:solidFill>
                  <a:schemeClr val="accent2">
                    <a:lumMod val="50000"/>
                  </a:schemeClr>
                </a:solidFill>
              </a:rPr>
              <a:t>Blank scratch paper</a:t>
            </a:r>
          </a:p>
          <a:p>
            <a:pPr marL="285750" indent="-285750">
              <a:lnSpc>
                <a:spcPct val="90000"/>
              </a:lnSpc>
              <a:spcBef>
                <a:spcPts val="1200"/>
              </a:spcBef>
            </a:pPr>
            <a:r>
              <a:rPr lang="en-US" dirty="0">
                <a:solidFill>
                  <a:schemeClr val="accent2">
                    <a:lumMod val="50000"/>
                  </a:schemeClr>
                </a:solidFill>
              </a:rPr>
              <a:t>Approved reference sheets or accommodations materials that </a:t>
            </a:r>
            <a:r>
              <a:rPr lang="en-US" i="1" dirty="0">
                <a:solidFill>
                  <a:schemeClr val="accent2">
                    <a:lumMod val="50000"/>
                  </a:schemeClr>
                </a:solidFill>
              </a:rPr>
              <a:t>do not</a:t>
            </a:r>
            <a:r>
              <a:rPr lang="en-US" dirty="0">
                <a:solidFill>
                  <a:schemeClr val="accent2">
                    <a:lumMod val="50000"/>
                  </a:schemeClr>
                </a:solidFill>
              </a:rPr>
              <a:t> contain student writing</a:t>
            </a:r>
          </a:p>
          <a:p>
            <a:endParaRPr lang="en-US" sz="2400" dirty="0">
              <a:solidFill>
                <a:schemeClr val="accent2">
                  <a:lumMod val="50000"/>
                </a:schemeClr>
              </a:solidFill>
            </a:endParaRPr>
          </a:p>
        </p:txBody>
      </p:sp>
      <p:sp>
        <p:nvSpPr>
          <p:cNvPr id="4" name="Footer Placeholder 3">
            <a:extLst>
              <a:ext uri="{FF2B5EF4-FFF2-40B4-BE49-F238E27FC236}">
                <a16:creationId xmlns:a16="http://schemas.microsoft.com/office/drawing/2014/main" id="{5B6A47BA-6A18-566E-DA18-3094C7FF9D50}"/>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276197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D1014-1DDD-FC24-9ED5-539117007764}"/>
              </a:ext>
            </a:extLst>
          </p:cNvPr>
          <p:cNvSpPr>
            <a:spLocks noGrp="1"/>
          </p:cNvSpPr>
          <p:nvPr>
            <p:ph type="title"/>
          </p:nvPr>
        </p:nvSpPr>
        <p:spPr>
          <a:xfrm>
            <a:off x="342275" y="304800"/>
            <a:ext cx="11882203" cy="557297"/>
          </a:xfrm>
        </p:spPr>
        <p:txBody>
          <a:bodyPr/>
          <a:lstStyle/>
          <a:p>
            <a:pPr>
              <a:spcAft>
                <a:spcPts val="300"/>
              </a:spcAft>
            </a:pPr>
            <a:r>
              <a:rPr lang="en-US" sz="3600" dirty="0"/>
              <a:t>Prohibited Materials During Testing</a:t>
            </a:r>
            <a:endParaRPr lang="en-US" sz="2000" dirty="0"/>
          </a:p>
        </p:txBody>
      </p:sp>
      <p:sp>
        <p:nvSpPr>
          <p:cNvPr id="4" name="Text Placeholder 3">
            <a:extLst>
              <a:ext uri="{FF2B5EF4-FFF2-40B4-BE49-F238E27FC236}">
                <a16:creationId xmlns:a16="http://schemas.microsoft.com/office/drawing/2014/main" id="{F3BFCFA8-1DCB-0E78-392B-5E1C25ECC9FB}"/>
              </a:ext>
            </a:extLst>
          </p:cNvPr>
          <p:cNvSpPr>
            <a:spLocks noGrp="1"/>
          </p:cNvSpPr>
          <p:nvPr>
            <p:ph type="body" idx="2"/>
          </p:nvPr>
        </p:nvSpPr>
        <p:spPr>
          <a:xfrm>
            <a:off x="342275" y="1192528"/>
            <a:ext cx="11582400" cy="3703320"/>
          </a:xfrm>
        </p:spPr>
        <p:txBody>
          <a:bodyPr/>
          <a:lstStyle/>
          <a:p>
            <a:pPr marL="285750" indent="-285750">
              <a:lnSpc>
                <a:spcPct val="90000"/>
              </a:lnSpc>
              <a:spcBef>
                <a:spcPts val="1200"/>
              </a:spcBef>
              <a:buChar char="•"/>
            </a:pPr>
            <a:r>
              <a:rPr lang="en-US" dirty="0"/>
              <a:t>Before and during testing, any materials related to the subject area being tested must be covered or removed from the testing space. See test-specific test administration manuals for details.</a:t>
            </a:r>
          </a:p>
          <a:p>
            <a:pPr marL="285750" indent="-285750">
              <a:lnSpc>
                <a:spcPct val="90000"/>
              </a:lnSpc>
              <a:spcBef>
                <a:spcPts val="1200"/>
              </a:spcBef>
              <a:buChar char="•"/>
            </a:pPr>
            <a:r>
              <a:rPr lang="en-US" dirty="0"/>
              <a:t>Note that the following are prohibited during testing:</a:t>
            </a:r>
          </a:p>
          <a:p>
            <a:pPr marL="742950" indent="-285750">
              <a:lnSpc>
                <a:spcPct val="90000"/>
              </a:lnSpc>
              <a:spcBef>
                <a:spcPts val="250"/>
              </a:spcBef>
              <a:spcAft>
                <a:spcPts val="250"/>
              </a:spcAft>
              <a:buChar char="•"/>
            </a:pPr>
            <a:r>
              <a:rPr lang="en-US" dirty="0"/>
              <a:t>Cell phones </a:t>
            </a:r>
          </a:p>
          <a:p>
            <a:pPr marL="742950" indent="-285750">
              <a:lnSpc>
                <a:spcPct val="90000"/>
              </a:lnSpc>
              <a:spcBef>
                <a:spcPts val="250"/>
              </a:spcBef>
              <a:spcAft>
                <a:spcPts val="250"/>
              </a:spcAft>
              <a:buChar char="•"/>
            </a:pPr>
            <a:r>
              <a:rPr lang="en-US" dirty="0"/>
              <a:t>Electronic devices (excluding testing devices and devices used for accommodations) that access the Internet </a:t>
            </a:r>
          </a:p>
          <a:p>
            <a:pPr marL="742950" indent="-285750">
              <a:lnSpc>
                <a:spcPct val="90000"/>
              </a:lnSpc>
              <a:spcBef>
                <a:spcPts val="250"/>
              </a:spcBef>
              <a:spcAft>
                <a:spcPts val="250"/>
              </a:spcAft>
              <a:buChar char="•"/>
            </a:pPr>
            <a:r>
              <a:rPr lang="en-US" dirty="0"/>
              <a:t>Devices that can take photographs</a:t>
            </a:r>
          </a:p>
          <a:p>
            <a:pPr marL="742950" indent="-285750">
              <a:lnSpc>
                <a:spcPct val="90000"/>
              </a:lnSpc>
              <a:spcBef>
                <a:spcPts val="250"/>
              </a:spcBef>
              <a:spcAft>
                <a:spcPts val="250"/>
              </a:spcAft>
              <a:buChar char="•"/>
            </a:pPr>
            <a:r>
              <a:rPr lang="en-US" dirty="0"/>
              <a:t>Any materials not included as approved in the test administrator’s manual or used for accommodations</a:t>
            </a:r>
          </a:p>
          <a:p>
            <a:pPr marL="285750" indent="-285750">
              <a:lnSpc>
                <a:spcPct val="90000"/>
              </a:lnSpc>
              <a:spcBef>
                <a:spcPts val="1200"/>
              </a:spcBef>
              <a:buChar char="•"/>
            </a:pPr>
            <a:r>
              <a:rPr lang="en-US" dirty="0"/>
              <a:t>Use of prohibited materials during testing is considered a testing irregularity and may result in invalidation of scores.</a:t>
            </a:r>
          </a:p>
          <a:p>
            <a:endParaRPr lang="en-US" dirty="0"/>
          </a:p>
        </p:txBody>
      </p:sp>
    </p:spTree>
    <p:extLst>
      <p:ext uri="{BB962C8B-B14F-4D97-AF65-F5344CB8AC3E}">
        <p14:creationId xmlns:p14="http://schemas.microsoft.com/office/powerpoint/2010/main" val="156490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C087A-8E16-2A46-A434-AF79D04DBD70}"/>
              </a:ext>
            </a:extLst>
          </p:cNvPr>
          <p:cNvSpPr>
            <a:spLocks noGrp="1"/>
          </p:cNvSpPr>
          <p:nvPr>
            <p:ph type="title"/>
          </p:nvPr>
        </p:nvSpPr>
        <p:spPr>
          <a:xfrm>
            <a:off x="304800" y="304800"/>
            <a:ext cx="11582400" cy="569788"/>
          </a:xfrm>
        </p:spPr>
        <p:txBody>
          <a:bodyPr/>
          <a:lstStyle/>
          <a:p>
            <a:r>
              <a:rPr lang="en-US" sz="3200" dirty="0"/>
              <a:t>Process for Handing Out and Collecting Testing Materials</a:t>
            </a:r>
          </a:p>
          <a:p>
            <a:endParaRPr lang="en-US" sz="3200" dirty="0"/>
          </a:p>
        </p:txBody>
      </p:sp>
      <p:sp>
        <p:nvSpPr>
          <p:cNvPr id="3" name="Slide Number Placeholder 2">
            <a:extLst>
              <a:ext uri="{FF2B5EF4-FFF2-40B4-BE49-F238E27FC236}">
                <a16:creationId xmlns:a16="http://schemas.microsoft.com/office/drawing/2014/main" id="{C6CB4E96-850D-91A8-9819-11DE20E6F25D}"/>
              </a:ext>
            </a:extLst>
          </p:cNvPr>
          <p:cNvSpPr>
            <a:spLocks noGrp="1"/>
          </p:cNvSpPr>
          <p:nvPr>
            <p:ph type="sldNum" idx="12"/>
          </p:nvPr>
        </p:nvSpPr>
        <p:spPr/>
        <p:txBody>
          <a:bodyPr/>
          <a:lstStyle/>
          <a:p>
            <a:fld id="{E3A0F8C9-0536-44E3-92CA-2798A712B5A8}" type="slidenum">
              <a:rPr lang="en-US" smtClean="0"/>
              <a:t>33</a:t>
            </a:fld>
            <a:endParaRPr lang="en-US"/>
          </a:p>
        </p:txBody>
      </p:sp>
      <p:sp>
        <p:nvSpPr>
          <p:cNvPr id="5" name="Text Placeholder 4">
            <a:extLst>
              <a:ext uri="{FF2B5EF4-FFF2-40B4-BE49-F238E27FC236}">
                <a16:creationId xmlns:a16="http://schemas.microsoft.com/office/drawing/2014/main" id="{2603735E-1081-1D98-A0ED-01123FC3A607}"/>
              </a:ext>
            </a:extLst>
          </p:cNvPr>
          <p:cNvSpPr>
            <a:spLocks noGrp="1"/>
          </p:cNvSpPr>
          <p:nvPr>
            <p:ph type="body" idx="2"/>
          </p:nvPr>
        </p:nvSpPr>
        <p:spPr>
          <a:xfrm>
            <a:off x="304800" y="1295400"/>
            <a:ext cx="11582400" cy="3705226"/>
          </a:xfrm>
        </p:spPr>
        <p:txBody>
          <a:bodyPr/>
          <a:lstStyle/>
          <a:p>
            <a:r>
              <a:rPr lang="en-US" i="1" dirty="0">
                <a:solidFill>
                  <a:srgbClr val="FF0000"/>
                </a:solidFill>
              </a:rPr>
              <a:t>Add your school’s process for distributing and collecting testing materials</a:t>
            </a:r>
            <a:endParaRPr lang="en-US" dirty="0"/>
          </a:p>
        </p:txBody>
      </p:sp>
      <p:sp>
        <p:nvSpPr>
          <p:cNvPr id="6" name="Footer Placeholder 5">
            <a:extLst>
              <a:ext uri="{FF2B5EF4-FFF2-40B4-BE49-F238E27FC236}">
                <a16:creationId xmlns:a16="http://schemas.microsoft.com/office/drawing/2014/main" id="{A69A85CF-CFE7-9ACD-FD77-C193B2231DFB}"/>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32254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77268-D320-3810-3987-271F22277F47}"/>
              </a:ext>
            </a:extLst>
          </p:cNvPr>
          <p:cNvSpPr>
            <a:spLocks noGrp="1"/>
          </p:cNvSpPr>
          <p:nvPr>
            <p:ph type="title"/>
          </p:nvPr>
        </p:nvSpPr>
        <p:spPr>
          <a:xfrm>
            <a:off x="304800" y="383801"/>
            <a:ext cx="11582400" cy="701731"/>
          </a:xfrm>
        </p:spPr>
        <p:txBody>
          <a:bodyPr/>
          <a:lstStyle/>
          <a:p>
            <a:r>
              <a:rPr lang="en-US" sz="3600" dirty="0"/>
              <a:t>Examples of Test Irregularities</a:t>
            </a:r>
          </a:p>
        </p:txBody>
      </p:sp>
      <p:sp>
        <p:nvSpPr>
          <p:cNvPr id="3" name="Slide Number Placeholder 2">
            <a:extLst>
              <a:ext uri="{FF2B5EF4-FFF2-40B4-BE49-F238E27FC236}">
                <a16:creationId xmlns:a16="http://schemas.microsoft.com/office/drawing/2014/main" id="{EAD61C0F-1D28-2200-636C-5785CECB7AD8}"/>
              </a:ext>
            </a:extLst>
          </p:cNvPr>
          <p:cNvSpPr>
            <a:spLocks noGrp="1"/>
          </p:cNvSpPr>
          <p:nvPr>
            <p:ph type="sldNum" idx="12"/>
          </p:nvPr>
        </p:nvSpPr>
        <p:spPr/>
        <p:txBody>
          <a:bodyPr/>
          <a:lstStyle/>
          <a:p>
            <a:fld id="{E3A0F8C9-0536-44E3-92CA-2798A712B5A8}" type="slidenum">
              <a:rPr lang="en-US" smtClean="0"/>
              <a:t>34</a:t>
            </a:fld>
            <a:endParaRPr lang="en-US"/>
          </a:p>
        </p:txBody>
      </p:sp>
      <p:sp>
        <p:nvSpPr>
          <p:cNvPr id="4" name="Text Placeholder 3">
            <a:extLst>
              <a:ext uri="{FF2B5EF4-FFF2-40B4-BE49-F238E27FC236}">
                <a16:creationId xmlns:a16="http://schemas.microsoft.com/office/drawing/2014/main" id="{609AFAED-FACE-3CE7-A9C1-75C176C8211C}"/>
              </a:ext>
            </a:extLst>
          </p:cNvPr>
          <p:cNvSpPr>
            <a:spLocks noGrp="1"/>
          </p:cNvSpPr>
          <p:nvPr>
            <p:ph type="body" idx="1"/>
          </p:nvPr>
        </p:nvSpPr>
        <p:spPr>
          <a:xfrm>
            <a:off x="304800" y="982335"/>
            <a:ext cx="11582400" cy="850392"/>
          </a:xfrm>
        </p:spPr>
        <p:txBody>
          <a:bodyPr/>
          <a:lstStyle/>
          <a:p>
            <a:pPr>
              <a:spcBef>
                <a:spcPts val="100"/>
              </a:spcBef>
            </a:pPr>
            <a:r>
              <a:rPr lang="en-US" sz="1800" b="1" i="1" dirty="0">
                <a:solidFill>
                  <a:schemeClr val="accent2"/>
                </a:solidFill>
              </a:rPr>
              <a:t>A test irregularity is any action that results in non-standard test administration. </a:t>
            </a:r>
            <a:endParaRPr lang="en-US" sz="1800" dirty="0">
              <a:solidFill>
                <a:schemeClr val="accent2"/>
              </a:solidFill>
            </a:endParaRPr>
          </a:p>
          <a:p>
            <a:pPr>
              <a:spcBef>
                <a:spcPts val="100"/>
              </a:spcBef>
            </a:pPr>
            <a:r>
              <a:rPr lang="en-US" sz="1800" b="1" i="1" dirty="0">
                <a:solidFill>
                  <a:schemeClr val="accent2"/>
                </a:solidFill>
              </a:rPr>
              <a:t>Test irregularities may result in invalidating scores.</a:t>
            </a:r>
            <a:endParaRPr lang="en-US" sz="1800" dirty="0">
              <a:solidFill>
                <a:schemeClr val="accent2"/>
              </a:solidFill>
            </a:endParaRPr>
          </a:p>
          <a:p>
            <a:endParaRPr lang="en-US" dirty="0"/>
          </a:p>
        </p:txBody>
      </p:sp>
      <p:sp>
        <p:nvSpPr>
          <p:cNvPr id="5" name="Text Placeholder 4">
            <a:extLst>
              <a:ext uri="{FF2B5EF4-FFF2-40B4-BE49-F238E27FC236}">
                <a16:creationId xmlns:a16="http://schemas.microsoft.com/office/drawing/2014/main" id="{BCDA134D-1C42-388A-224A-16CC46C7EE17}"/>
              </a:ext>
            </a:extLst>
          </p:cNvPr>
          <p:cNvSpPr>
            <a:spLocks noGrp="1"/>
          </p:cNvSpPr>
          <p:nvPr>
            <p:ph type="body" idx="2"/>
          </p:nvPr>
        </p:nvSpPr>
        <p:spPr>
          <a:xfrm>
            <a:off x="304800" y="2084789"/>
            <a:ext cx="11449050" cy="3703320"/>
          </a:xfrm>
        </p:spPr>
        <p:txBody>
          <a:bodyPr/>
          <a:lstStyle/>
          <a:p>
            <a:pPr marL="0" indent="0">
              <a:lnSpc>
                <a:spcPct val="90000"/>
              </a:lnSpc>
              <a:spcBef>
                <a:spcPts val="1200"/>
              </a:spcBef>
            </a:pPr>
            <a:r>
              <a:rPr lang="en-US" sz="1400" dirty="0">
                <a:solidFill>
                  <a:schemeClr val="accent2">
                    <a:lumMod val="50000"/>
                  </a:schemeClr>
                </a:solidFill>
              </a:rPr>
              <a:t>Examples may include, but are not limited to:</a:t>
            </a:r>
          </a:p>
          <a:p>
            <a:pPr marL="285750" indent="-285750">
              <a:lnSpc>
                <a:spcPct val="90000"/>
              </a:lnSpc>
              <a:spcBef>
                <a:spcPts val="1200"/>
              </a:spcBef>
              <a:buChar char="•"/>
            </a:pPr>
            <a:r>
              <a:rPr lang="en-US" sz="1400" dirty="0">
                <a:solidFill>
                  <a:schemeClr val="accent2">
                    <a:lumMod val="50000"/>
                  </a:schemeClr>
                </a:solidFill>
              </a:rPr>
              <a:t>Failing to provide the student the accommodations in their IEP. </a:t>
            </a:r>
          </a:p>
          <a:p>
            <a:pPr marL="285750" indent="-285750">
              <a:lnSpc>
                <a:spcPct val="90000"/>
              </a:lnSpc>
              <a:spcBef>
                <a:spcPts val="1200"/>
              </a:spcBef>
              <a:buChar char="•"/>
            </a:pPr>
            <a:r>
              <a:rPr lang="en-US" sz="1400" dirty="0">
                <a:solidFill>
                  <a:schemeClr val="accent2">
                    <a:lumMod val="50000"/>
                  </a:schemeClr>
                </a:solidFill>
              </a:rPr>
              <a:t>Interfering with students’ test responses in any way (including failing to provide an accommodation).</a:t>
            </a:r>
          </a:p>
          <a:p>
            <a:pPr marL="285750" indent="-285750">
              <a:lnSpc>
                <a:spcPct val="90000"/>
              </a:lnSpc>
              <a:spcBef>
                <a:spcPts val="1200"/>
              </a:spcBef>
              <a:buChar char="•"/>
            </a:pPr>
            <a:r>
              <a:rPr lang="en-US" sz="1400" dirty="0">
                <a:solidFill>
                  <a:schemeClr val="accent2">
                    <a:lumMod val="50000"/>
                  </a:schemeClr>
                </a:solidFill>
              </a:rPr>
              <a:t>Giving students access to test questions or prompts prior to testing.</a:t>
            </a:r>
          </a:p>
          <a:p>
            <a:pPr marL="285750" indent="-285750">
              <a:lnSpc>
                <a:spcPct val="90000"/>
              </a:lnSpc>
              <a:spcBef>
                <a:spcPts val="1200"/>
              </a:spcBef>
              <a:buChar char="•"/>
            </a:pPr>
            <a:r>
              <a:rPr lang="en-US" sz="1400" dirty="0">
                <a:solidFill>
                  <a:schemeClr val="accent2">
                    <a:lumMod val="50000"/>
                  </a:schemeClr>
                </a:solidFill>
              </a:rPr>
              <a:t>Questioning students about test content.</a:t>
            </a:r>
          </a:p>
          <a:p>
            <a:pPr marL="285750" indent="-285750">
              <a:lnSpc>
                <a:spcPct val="90000"/>
              </a:lnSpc>
              <a:spcBef>
                <a:spcPts val="1200"/>
              </a:spcBef>
              <a:buChar char="•"/>
            </a:pPr>
            <a:r>
              <a:rPr lang="en-US" sz="1400" dirty="0">
                <a:solidFill>
                  <a:schemeClr val="accent2">
                    <a:lumMod val="50000"/>
                  </a:schemeClr>
                </a:solidFill>
              </a:rPr>
              <a:t>Copying, reproducing, or using any test materials in a way that is inconsistent with test administration or security policies. </a:t>
            </a:r>
          </a:p>
          <a:p>
            <a:pPr marL="285750" indent="-285750">
              <a:lnSpc>
                <a:spcPct val="90000"/>
              </a:lnSpc>
              <a:spcBef>
                <a:spcPts val="1200"/>
              </a:spcBef>
              <a:buChar char="•"/>
            </a:pPr>
            <a:r>
              <a:rPr lang="en-US" sz="1400" dirty="0">
                <a:solidFill>
                  <a:schemeClr val="accent2">
                    <a:lumMod val="50000"/>
                  </a:schemeClr>
                </a:solidFill>
              </a:rPr>
              <a:t>Making notes about any test content. This includes test items, reading passages, and science scenarios.</a:t>
            </a:r>
          </a:p>
          <a:p>
            <a:pPr marL="285750" indent="-285750">
              <a:lnSpc>
                <a:spcPct val="90000"/>
              </a:lnSpc>
              <a:spcBef>
                <a:spcPts val="1200"/>
              </a:spcBef>
              <a:buFont typeface="Arial,Sans-Serif"/>
              <a:buChar char="•"/>
            </a:pPr>
            <a:r>
              <a:rPr lang="en-US" sz="1400" dirty="0">
                <a:solidFill>
                  <a:schemeClr val="accent2">
                    <a:lumMod val="50000"/>
                  </a:schemeClr>
                </a:solidFill>
              </a:rPr>
              <a:t>Not following security procedures for receiving and returning test materials, or failing to account for all secure test materials before, during, and after testing.</a:t>
            </a:r>
          </a:p>
          <a:p>
            <a:endParaRPr lang="en-US" sz="1400" dirty="0">
              <a:solidFill>
                <a:schemeClr val="accent2">
                  <a:lumMod val="50000"/>
                </a:schemeClr>
              </a:solidFill>
            </a:endParaRPr>
          </a:p>
        </p:txBody>
      </p:sp>
      <p:sp>
        <p:nvSpPr>
          <p:cNvPr id="6" name="Footer Placeholder 5">
            <a:extLst>
              <a:ext uri="{FF2B5EF4-FFF2-40B4-BE49-F238E27FC236}">
                <a16:creationId xmlns:a16="http://schemas.microsoft.com/office/drawing/2014/main" id="{A85F1801-1310-6D97-7821-9AA730C2DF0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720330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7E37-6ACC-B494-38CA-FE45FEAB1881}"/>
              </a:ext>
            </a:extLst>
          </p:cNvPr>
          <p:cNvSpPr>
            <a:spLocks noGrp="1"/>
          </p:cNvSpPr>
          <p:nvPr>
            <p:ph type="title"/>
          </p:nvPr>
        </p:nvSpPr>
        <p:spPr>
          <a:xfrm>
            <a:off x="3748774" y="2272135"/>
            <a:ext cx="5936854" cy="1311128"/>
          </a:xfrm>
        </p:spPr>
        <p:txBody>
          <a:bodyPr/>
          <a:lstStyle/>
          <a:p>
            <a:pPr algn="l"/>
            <a:r>
              <a:rPr lang="en-US"/>
              <a:t>Monitoring Visits</a:t>
            </a:r>
          </a:p>
          <a:p>
            <a:endParaRPr lang="en-US"/>
          </a:p>
        </p:txBody>
      </p:sp>
    </p:spTree>
    <p:extLst>
      <p:ext uri="{BB962C8B-B14F-4D97-AF65-F5344CB8AC3E}">
        <p14:creationId xmlns:p14="http://schemas.microsoft.com/office/powerpoint/2010/main" val="396777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E7A0F-325B-7E0F-9A9E-436ED5406CAF}"/>
              </a:ext>
            </a:extLst>
          </p:cNvPr>
          <p:cNvSpPr>
            <a:spLocks noGrp="1"/>
          </p:cNvSpPr>
          <p:nvPr>
            <p:ph type="title"/>
          </p:nvPr>
        </p:nvSpPr>
        <p:spPr/>
        <p:txBody>
          <a:bodyPr/>
          <a:lstStyle/>
          <a:p>
            <a:r>
              <a:rPr lang="en-US"/>
              <a:t>Monitoring Visits</a:t>
            </a:r>
          </a:p>
          <a:p>
            <a:endParaRPr lang="en-US"/>
          </a:p>
        </p:txBody>
      </p:sp>
      <p:sp>
        <p:nvSpPr>
          <p:cNvPr id="3" name="Slide Number Placeholder 2">
            <a:extLst>
              <a:ext uri="{FF2B5EF4-FFF2-40B4-BE49-F238E27FC236}">
                <a16:creationId xmlns:a16="http://schemas.microsoft.com/office/drawing/2014/main" id="{EDD16021-98CF-62DF-6C1D-28864B231265}"/>
              </a:ext>
            </a:extLst>
          </p:cNvPr>
          <p:cNvSpPr>
            <a:spLocks noGrp="1"/>
          </p:cNvSpPr>
          <p:nvPr>
            <p:ph type="sldNum" idx="12"/>
          </p:nvPr>
        </p:nvSpPr>
        <p:spPr/>
        <p:txBody>
          <a:bodyPr/>
          <a:lstStyle/>
          <a:p>
            <a:fld id="{E3A0F8C9-0536-44E3-92CA-2798A712B5A8}" type="slidenum">
              <a:rPr lang="en-US" smtClean="0"/>
              <a:t>36</a:t>
            </a:fld>
            <a:endParaRPr lang="en-US"/>
          </a:p>
        </p:txBody>
      </p:sp>
      <p:sp>
        <p:nvSpPr>
          <p:cNvPr id="4" name="Text Placeholder 3">
            <a:extLst>
              <a:ext uri="{FF2B5EF4-FFF2-40B4-BE49-F238E27FC236}">
                <a16:creationId xmlns:a16="http://schemas.microsoft.com/office/drawing/2014/main" id="{62B0D441-7F2D-D280-C5E9-D60D7DBAB084}"/>
              </a:ext>
            </a:extLst>
          </p:cNvPr>
          <p:cNvSpPr>
            <a:spLocks noGrp="1"/>
          </p:cNvSpPr>
          <p:nvPr>
            <p:ph type="body" idx="1"/>
          </p:nvPr>
        </p:nvSpPr>
        <p:spPr>
          <a:xfrm>
            <a:off x="-69954" y="1018781"/>
            <a:ext cx="12256957" cy="488130"/>
          </a:xfrm>
        </p:spPr>
        <p:txBody>
          <a:bodyPr/>
          <a:lstStyle/>
          <a:p>
            <a:r>
              <a:rPr lang="en-US" sz="2000" i="1">
                <a:solidFill>
                  <a:schemeClr val="accent2"/>
                </a:solidFill>
              </a:rPr>
              <a:t>Federal law requires monitoring of all state assessments. </a:t>
            </a:r>
            <a:r>
              <a:rPr lang="en-US" sz="2000" b="1" i="1">
                <a:solidFill>
                  <a:schemeClr val="accent2"/>
                </a:solidFill>
              </a:rPr>
              <a:t>The monitoring process allows RIDE to:</a:t>
            </a:r>
            <a:endParaRPr lang="en-US" sz="2000" i="1">
              <a:solidFill>
                <a:schemeClr val="accent2"/>
              </a:solidFill>
            </a:endParaRPr>
          </a:p>
          <a:p>
            <a:endParaRPr lang="en-US"/>
          </a:p>
        </p:txBody>
      </p:sp>
      <p:sp>
        <p:nvSpPr>
          <p:cNvPr id="5" name="Text Placeholder 4">
            <a:extLst>
              <a:ext uri="{FF2B5EF4-FFF2-40B4-BE49-F238E27FC236}">
                <a16:creationId xmlns:a16="http://schemas.microsoft.com/office/drawing/2014/main" id="{31801529-7ACA-35E6-C957-265CB203B1E5}"/>
              </a:ext>
            </a:extLst>
          </p:cNvPr>
          <p:cNvSpPr>
            <a:spLocks noGrp="1"/>
          </p:cNvSpPr>
          <p:nvPr>
            <p:ph type="body" idx="2"/>
          </p:nvPr>
        </p:nvSpPr>
        <p:spPr>
          <a:xfrm>
            <a:off x="304800" y="1713124"/>
            <a:ext cx="11582400" cy="4240467"/>
          </a:xfrm>
        </p:spPr>
        <p:txBody>
          <a:bodyPr/>
          <a:lstStyle/>
          <a:p>
            <a:pPr marL="285750" indent="-285750">
              <a:lnSpc>
                <a:spcPct val="90000"/>
              </a:lnSpc>
              <a:spcBef>
                <a:spcPts val="1200"/>
              </a:spcBef>
              <a:buChar char="•"/>
            </a:pPr>
            <a:r>
              <a:rPr lang="en-US"/>
              <a:t>answer any questions district and school staff have before testing to ensure a smooth administration.</a:t>
            </a:r>
          </a:p>
          <a:p>
            <a:pPr marL="285750" indent="-285750">
              <a:lnSpc>
                <a:spcPct val="90000"/>
              </a:lnSpc>
              <a:spcBef>
                <a:spcPts val="1200"/>
              </a:spcBef>
              <a:buChar char="•"/>
            </a:pPr>
            <a:r>
              <a:rPr lang="en-US"/>
              <a:t>verify that all test administrators have been properly trained.</a:t>
            </a:r>
          </a:p>
          <a:p>
            <a:pPr marL="285750" indent="-285750">
              <a:lnSpc>
                <a:spcPct val="90000"/>
              </a:lnSpc>
              <a:spcBef>
                <a:spcPts val="1200"/>
              </a:spcBef>
              <a:buChar char="•"/>
            </a:pPr>
            <a:r>
              <a:rPr lang="en-US"/>
              <a:t>ensure that students who require accommodations receive them during testing. </a:t>
            </a:r>
          </a:p>
          <a:p>
            <a:pPr marL="285750" indent="-285750">
              <a:lnSpc>
                <a:spcPct val="90000"/>
              </a:lnSpc>
              <a:spcBef>
                <a:spcPts val="1200"/>
              </a:spcBef>
              <a:buChar char="•"/>
            </a:pPr>
            <a:r>
              <a:rPr lang="en-US"/>
              <a:t>ensure test administration procedures are followed.</a:t>
            </a:r>
          </a:p>
          <a:p>
            <a:pPr marL="285750" indent="-285750">
              <a:lnSpc>
                <a:spcPct val="90000"/>
              </a:lnSpc>
              <a:spcBef>
                <a:spcPts val="1200"/>
              </a:spcBef>
              <a:buChar char="•"/>
            </a:pPr>
            <a:endParaRPr lang="en-US" b="1"/>
          </a:p>
          <a:p>
            <a:pPr marL="0" indent="0">
              <a:lnSpc>
                <a:spcPct val="90000"/>
              </a:lnSpc>
              <a:spcBef>
                <a:spcPts val="1200"/>
              </a:spcBef>
            </a:pPr>
            <a:r>
              <a:rPr lang="en-US" b="1"/>
              <a:t>NOTE: </a:t>
            </a:r>
            <a:endParaRPr lang="en-US"/>
          </a:p>
          <a:p>
            <a:pPr marL="228600" indent="0">
              <a:lnSpc>
                <a:spcPct val="90000"/>
              </a:lnSpc>
              <a:spcBef>
                <a:spcPts val="1200"/>
              </a:spcBef>
            </a:pPr>
            <a:r>
              <a:rPr lang="en-US" b="1" i="1"/>
              <a:t>You will be notified by your school testing coordinator if your school was selected for a monitoring visit well in advance of the visit.</a:t>
            </a:r>
          </a:p>
          <a:p>
            <a:pPr marL="228600" indent="0">
              <a:lnSpc>
                <a:spcPct val="90000"/>
              </a:lnSpc>
              <a:spcBef>
                <a:spcPts val="1200"/>
              </a:spcBef>
            </a:pPr>
            <a:r>
              <a:rPr lang="en-US" b="1" i="1"/>
              <a:t>All test administration questions you have should be answered before testing begins. </a:t>
            </a:r>
          </a:p>
          <a:p>
            <a:pPr marL="228600" indent="0">
              <a:lnSpc>
                <a:spcPct val="90000"/>
              </a:lnSpc>
              <a:spcBef>
                <a:spcPts val="1200"/>
              </a:spcBef>
            </a:pPr>
            <a:r>
              <a:rPr lang="en-US" b="1" i="1"/>
              <a:t>Due to the unique nature of the student who participate in DLM, conversations with your school testing coordinator will include identifying classrooms and perhaps specific students to observe. </a:t>
            </a:r>
          </a:p>
          <a:p>
            <a:pPr marL="285750" indent="-285750">
              <a:lnSpc>
                <a:spcPct val="90000"/>
              </a:lnSpc>
              <a:spcBef>
                <a:spcPts val="1200"/>
              </a:spcBef>
              <a:buChar char="•"/>
            </a:pPr>
            <a:endParaRPr lang="en-US"/>
          </a:p>
          <a:p>
            <a:endParaRPr lang="en-US"/>
          </a:p>
        </p:txBody>
      </p:sp>
      <p:sp>
        <p:nvSpPr>
          <p:cNvPr id="6" name="Footer Placeholder 5">
            <a:extLst>
              <a:ext uri="{FF2B5EF4-FFF2-40B4-BE49-F238E27FC236}">
                <a16:creationId xmlns:a16="http://schemas.microsoft.com/office/drawing/2014/main" id="{68B68F3F-BB25-DBDC-860A-C848449F73BC}"/>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0605628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D1BB-B36A-3E35-1123-06AE97F6B748}"/>
              </a:ext>
            </a:extLst>
          </p:cNvPr>
          <p:cNvSpPr>
            <a:spLocks noGrp="1"/>
          </p:cNvSpPr>
          <p:nvPr>
            <p:ph type="title"/>
          </p:nvPr>
        </p:nvSpPr>
        <p:spPr/>
        <p:txBody>
          <a:bodyPr/>
          <a:lstStyle/>
          <a:p>
            <a:r>
              <a:rPr lang="en-US"/>
              <a:t>Medical Exemptions</a:t>
            </a:r>
            <a:br>
              <a:rPr lang="en-US" b="1"/>
            </a:br>
            <a:endParaRPr lang="en-US"/>
          </a:p>
        </p:txBody>
      </p:sp>
      <p:sp>
        <p:nvSpPr>
          <p:cNvPr id="3" name="Text Placeholder 2">
            <a:extLst>
              <a:ext uri="{FF2B5EF4-FFF2-40B4-BE49-F238E27FC236}">
                <a16:creationId xmlns:a16="http://schemas.microsoft.com/office/drawing/2014/main" id="{5AA37FDC-7F74-C748-8844-B41841FA0A06}"/>
              </a:ext>
            </a:extLst>
          </p:cNvPr>
          <p:cNvSpPr>
            <a:spLocks noGrp="1"/>
          </p:cNvSpPr>
          <p:nvPr>
            <p:ph type="body" idx="1"/>
          </p:nvPr>
        </p:nvSpPr>
        <p:spPr>
          <a:xfrm>
            <a:off x="304801" y="1178230"/>
            <a:ext cx="11582399" cy="3705223"/>
          </a:xfrm>
        </p:spPr>
        <p:txBody>
          <a:bodyPr/>
          <a:lstStyle/>
          <a:p>
            <a:pPr marL="114300" indent="0">
              <a:lnSpc>
                <a:spcPct val="90000"/>
              </a:lnSpc>
              <a:spcBef>
                <a:spcPts val="1200"/>
              </a:spcBef>
              <a:buNone/>
            </a:pPr>
            <a:r>
              <a:rPr lang="en-US" sz="1800" dirty="0"/>
              <a:t>A medical exemption is an official acknowledgement that the student meets the following criteria: </a:t>
            </a:r>
          </a:p>
          <a:p>
            <a:pPr marL="800100" lvl="1">
              <a:lnSpc>
                <a:spcPct val="90000"/>
              </a:lnSpc>
              <a:spcBef>
                <a:spcPts val="1200"/>
              </a:spcBef>
              <a:buFont typeface="+mj-lt"/>
              <a:buAutoNum type="arabicPeriod"/>
            </a:pPr>
            <a:r>
              <a:rPr lang="en-US" dirty="0"/>
              <a:t>The student cannot receive instruction in any setting (home, school, hospital, etc.).</a:t>
            </a:r>
          </a:p>
          <a:p>
            <a:pPr marL="800100" lvl="1">
              <a:lnSpc>
                <a:spcPct val="90000"/>
              </a:lnSpc>
              <a:spcBef>
                <a:spcPts val="1200"/>
              </a:spcBef>
              <a:buFont typeface="+mj-lt"/>
              <a:buAutoNum type="arabicPeriod"/>
            </a:pPr>
            <a:r>
              <a:rPr lang="en-US" dirty="0"/>
              <a:t>The student cannot participate in any assessments, even with accommodations. </a:t>
            </a:r>
          </a:p>
          <a:p>
            <a:pPr marL="0" indent="0">
              <a:lnSpc>
                <a:spcPct val="90000"/>
              </a:lnSpc>
              <a:spcBef>
                <a:spcPts val="1200"/>
              </a:spcBef>
              <a:buNone/>
            </a:pPr>
            <a:br>
              <a:rPr lang="en-US" dirty="0"/>
            </a:br>
            <a:r>
              <a:rPr lang="en-US" dirty="0"/>
              <a:t>Process for test administrators:</a:t>
            </a:r>
          </a:p>
          <a:p>
            <a:pPr>
              <a:lnSpc>
                <a:spcPct val="90000"/>
              </a:lnSpc>
              <a:spcBef>
                <a:spcPts val="1200"/>
              </a:spcBef>
            </a:pPr>
            <a:r>
              <a:rPr lang="en-US" dirty="0"/>
              <a:t>If you feel a student meets the criteria for a medical exemption, discuss the situation with your principal.</a:t>
            </a:r>
          </a:p>
          <a:p>
            <a:pPr>
              <a:lnSpc>
                <a:spcPct val="90000"/>
              </a:lnSpc>
              <a:spcBef>
                <a:spcPts val="1200"/>
              </a:spcBef>
            </a:pPr>
            <a:r>
              <a:rPr lang="en-US" dirty="0"/>
              <a:t>The principal will discuss the situation with the district test coordinator and then follow the appropriate procedure.</a:t>
            </a:r>
          </a:p>
        </p:txBody>
      </p:sp>
      <p:sp>
        <p:nvSpPr>
          <p:cNvPr id="4" name="Slide Number Placeholder 3">
            <a:extLst>
              <a:ext uri="{FF2B5EF4-FFF2-40B4-BE49-F238E27FC236}">
                <a16:creationId xmlns:a16="http://schemas.microsoft.com/office/drawing/2014/main" id="{52FB5841-7D2F-E15B-A4E7-3CD6AC891120}"/>
              </a:ext>
            </a:extLst>
          </p:cNvPr>
          <p:cNvSpPr>
            <a:spLocks noGrp="1"/>
          </p:cNvSpPr>
          <p:nvPr>
            <p:ph type="sldNum" idx="12"/>
          </p:nvPr>
        </p:nvSpPr>
        <p:spPr/>
        <p:txBody>
          <a:bodyPr/>
          <a:lstStyle/>
          <a:p>
            <a:fld id="{E3A0F8C9-0536-44E3-92CA-2798A712B5A8}" type="slidenum">
              <a:rPr lang="en-US" smtClean="0"/>
              <a:t>37</a:t>
            </a:fld>
            <a:endParaRPr lang="en-US"/>
          </a:p>
        </p:txBody>
      </p:sp>
      <p:sp>
        <p:nvSpPr>
          <p:cNvPr id="5" name="Footer Placeholder 4">
            <a:extLst>
              <a:ext uri="{FF2B5EF4-FFF2-40B4-BE49-F238E27FC236}">
                <a16:creationId xmlns:a16="http://schemas.microsoft.com/office/drawing/2014/main" id="{A5240B7C-7221-656B-7636-3AB8D40D0B48}"/>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3053634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a:t>Calendars</a:t>
            </a:r>
          </a:p>
        </p:txBody>
      </p:sp>
      <p:sp>
        <p:nvSpPr>
          <p:cNvPr id="3" name="Text Placeholder 2">
            <a:extLst>
              <a:ext uri="{FF2B5EF4-FFF2-40B4-BE49-F238E27FC236}">
                <a16:creationId xmlns:a16="http://schemas.microsoft.com/office/drawing/2014/main" id="{E9C935EF-9944-FC1D-CD3A-32F22421E968}"/>
              </a:ext>
            </a:extLst>
          </p:cNvPr>
          <p:cNvSpPr>
            <a:spLocks noGrp="1"/>
          </p:cNvSpPr>
          <p:nvPr>
            <p:ph type="body" idx="1"/>
          </p:nvPr>
        </p:nvSpPr>
        <p:spPr/>
        <p:txBody>
          <a:bodyPr/>
          <a:lstStyle/>
          <a:p>
            <a:endParaRPr lang="en-US"/>
          </a:p>
        </p:txBody>
      </p:sp>
      <p:sp>
        <p:nvSpPr>
          <p:cNvPr id="4" name="Footer Placeholder 3"/>
          <p:cNvSpPr>
            <a:spLocks noGrp="1"/>
          </p:cNvSpPr>
          <p:nvPr>
            <p:ph type="ftr" sz="quarter" idx="4294967295"/>
          </p:nvPr>
        </p:nvSpPr>
        <p:spPr>
          <a:xfrm>
            <a:off x="374650" y="6167437"/>
            <a:ext cx="5911850" cy="365125"/>
          </a:xfrm>
        </p:spPr>
        <p:txBody>
          <a:bodyPr/>
          <a:lstStyle/>
          <a:p>
            <a:r>
              <a:rPr lang="en-US" dirty="0"/>
              <a:t>RICAS and NGSA Test Administrator Core Training Presentation</a:t>
            </a:r>
          </a:p>
        </p:txBody>
      </p:sp>
      <p:sp>
        <p:nvSpPr>
          <p:cNvPr id="5" name="Slide Number Placeholder 4"/>
          <p:cNvSpPr>
            <a:spLocks noGrp="1"/>
          </p:cNvSpPr>
          <p:nvPr>
            <p:ph type="sldNum" sz="quarter" idx="4294967295"/>
          </p:nvPr>
        </p:nvSpPr>
        <p:spPr>
          <a:xfrm>
            <a:off x="10356850" y="6167436"/>
            <a:ext cx="1530350" cy="365125"/>
          </a:xfrm>
        </p:spPr>
        <p:txBody>
          <a:bodyPr/>
          <a:lstStyle/>
          <a:p>
            <a:fld id="{4FAB73BC-B049-4115-A692-8D63A059BFB8}" type="slidenum">
              <a:rPr lang="en-US" smtClean="0"/>
              <a:pPr/>
              <a:t>38</a:t>
            </a:fld>
            <a:endParaRPr lang="en-US" dirty="0"/>
          </a:p>
        </p:txBody>
      </p:sp>
    </p:spTree>
    <p:extLst>
      <p:ext uri="{BB962C8B-B14F-4D97-AF65-F5344CB8AC3E}">
        <p14:creationId xmlns:p14="http://schemas.microsoft.com/office/powerpoint/2010/main" val="25176739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11582400" cy="701731"/>
          </a:xfrm>
        </p:spPr>
        <p:txBody>
          <a:bodyPr>
            <a:noAutofit/>
          </a:bodyPr>
          <a:lstStyle/>
          <a:p>
            <a:r>
              <a:rPr lang="en-US" sz="2800" dirty="0"/>
              <a:t>2022-23 State Assessment Calendar: Elementary &amp; Middle School</a:t>
            </a:r>
          </a:p>
        </p:txBody>
      </p:sp>
      <p:sp>
        <p:nvSpPr>
          <p:cNvPr id="3" name="Slide Number Placeholder 2">
            <a:extLst>
              <a:ext uri="{FF2B5EF4-FFF2-40B4-BE49-F238E27FC236}">
                <a16:creationId xmlns:a16="http://schemas.microsoft.com/office/drawing/2014/main" id="{5BA72277-A0EB-4A6E-A822-774A6F61C759}"/>
              </a:ext>
            </a:extLst>
          </p:cNvPr>
          <p:cNvSpPr>
            <a:spLocks noGrp="1"/>
          </p:cNvSpPr>
          <p:nvPr>
            <p:ph type="sldNum" idx="12"/>
          </p:nvPr>
        </p:nvSpPr>
        <p:spPr/>
        <p:txBody>
          <a:bodyPr/>
          <a:lstStyle/>
          <a:p>
            <a:fld id="{E3A0F8C9-0536-44E3-92CA-2798A712B5A8}" type="slidenum">
              <a:rPr lang="en-US" smtClean="0"/>
              <a:pPr/>
              <a:t>39</a:t>
            </a:fld>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37972550"/>
              </p:ext>
            </p:extLst>
          </p:nvPr>
        </p:nvGraphicFramePr>
        <p:xfrm>
          <a:off x="791510" y="1409478"/>
          <a:ext cx="10608979" cy="3222835"/>
        </p:xfrm>
        <a:graphic>
          <a:graphicData uri="http://schemas.openxmlformats.org/drawingml/2006/table">
            <a:tbl>
              <a:tblPr firstRow="1" bandRow="1">
                <a:tableStyleId>{B301B821-A1FF-4177-AEE7-76D212191A09}</a:tableStyleId>
              </a:tblPr>
              <a:tblGrid>
                <a:gridCol w="2779568">
                  <a:extLst>
                    <a:ext uri="{9D8B030D-6E8A-4147-A177-3AD203B41FA5}">
                      <a16:colId xmlns:a16="http://schemas.microsoft.com/office/drawing/2014/main" val="967229078"/>
                    </a:ext>
                  </a:extLst>
                </a:gridCol>
                <a:gridCol w="2029195">
                  <a:extLst>
                    <a:ext uri="{9D8B030D-6E8A-4147-A177-3AD203B41FA5}">
                      <a16:colId xmlns:a16="http://schemas.microsoft.com/office/drawing/2014/main" val="2795054676"/>
                    </a:ext>
                  </a:extLst>
                </a:gridCol>
                <a:gridCol w="1239484">
                  <a:extLst>
                    <a:ext uri="{9D8B030D-6E8A-4147-A177-3AD203B41FA5}">
                      <a16:colId xmlns:a16="http://schemas.microsoft.com/office/drawing/2014/main" val="3721831871"/>
                    </a:ext>
                  </a:extLst>
                </a:gridCol>
                <a:gridCol w="2180852">
                  <a:extLst>
                    <a:ext uri="{9D8B030D-6E8A-4147-A177-3AD203B41FA5}">
                      <a16:colId xmlns:a16="http://schemas.microsoft.com/office/drawing/2014/main" val="965545355"/>
                    </a:ext>
                  </a:extLst>
                </a:gridCol>
                <a:gridCol w="2379880">
                  <a:extLst>
                    <a:ext uri="{9D8B030D-6E8A-4147-A177-3AD203B41FA5}">
                      <a16:colId xmlns:a16="http://schemas.microsoft.com/office/drawing/2014/main" val="2030382008"/>
                    </a:ext>
                  </a:extLst>
                </a:gridCol>
              </a:tblGrid>
              <a:tr h="412919">
                <a:tc>
                  <a:txBody>
                    <a:bodyPr/>
                    <a:lstStyle/>
                    <a:p>
                      <a:pPr algn="ctr"/>
                      <a:r>
                        <a:rPr lang="en-US" sz="1600" b="1"/>
                        <a:t>Test</a:t>
                      </a:r>
                    </a:p>
                  </a:txBody>
                  <a:tcPr anchor="ctr"/>
                </a:tc>
                <a:tc>
                  <a:txBody>
                    <a:bodyPr/>
                    <a:lstStyle/>
                    <a:p>
                      <a:pPr algn="ctr"/>
                      <a:r>
                        <a:rPr lang="en-US" sz="1600" b="1" dirty="0"/>
                        <a:t>Content Area(s)</a:t>
                      </a:r>
                    </a:p>
                  </a:txBody>
                  <a:tcPr anchor="ctr"/>
                </a:tc>
                <a:tc>
                  <a:txBody>
                    <a:bodyPr/>
                    <a:lstStyle/>
                    <a:p>
                      <a:pPr algn="ctr"/>
                      <a:r>
                        <a:rPr lang="en-US" sz="1600" b="1"/>
                        <a:t>Grades</a:t>
                      </a:r>
                    </a:p>
                  </a:txBody>
                  <a:tcPr anchor="ctr"/>
                </a:tc>
                <a:tc>
                  <a:txBody>
                    <a:bodyPr/>
                    <a:lstStyle/>
                    <a:p>
                      <a:pPr algn="ctr"/>
                      <a:r>
                        <a:rPr lang="en-US" sz="1600" b="1"/>
                        <a:t>Test Window Opens</a:t>
                      </a:r>
                    </a:p>
                  </a:txBody>
                  <a:tcPr anchor="ctr"/>
                </a:tc>
                <a:tc>
                  <a:txBody>
                    <a:bodyPr/>
                    <a:lstStyle/>
                    <a:p>
                      <a:pPr algn="ctr"/>
                      <a:r>
                        <a:rPr lang="en-US" sz="1600" b="1"/>
                        <a:t>Test Window Closes</a:t>
                      </a:r>
                    </a:p>
                  </a:txBody>
                  <a:tcPr anchor="ctr"/>
                </a:tc>
                <a:extLst>
                  <a:ext uri="{0D108BD9-81ED-4DB2-BD59-A6C34878D82A}">
                    <a16:rowId xmlns:a16="http://schemas.microsoft.com/office/drawing/2014/main" val="2807781367"/>
                  </a:ext>
                </a:extLst>
              </a:tr>
              <a:tr h="412919">
                <a:tc>
                  <a:txBody>
                    <a:bodyPr/>
                    <a:lstStyle/>
                    <a:p>
                      <a:pPr lvl="0" algn="ctr">
                        <a:buNone/>
                      </a:pPr>
                      <a:r>
                        <a:rPr lang="en-US" sz="1600" b="0" i="0">
                          <a:solidFill>
                            <a:schemeClr val="tx1"/>
                          </a:solidFill>
                        </a:rPr>
                        <a:t>ACCESS for ELLs</a:t>
                      </a:r>
                    </a:p>
                  </a:txBody>
                  <a:tcPr anchor="ctr"/>
                </a:tc>
                <a:tc>
                  <a:txBody>
                    <a:bodyPr/>
                    <a:lstStyle/>
                    <a:p>
                      <a:pPr marL="0" lvl="1" indent="0" algn="ctr"/>
                      <a:r>
                        <a:rPr lang="en-US" sz="1600" b="0">
                          <a:solidFill>
                            <a:schemeClr val="tx1"/>
                          </a:solidFill>
                        </a:rPr>
                        <a:t>ELP</a:t>
                      </a:r>
                    </a:p>
                  </a:txBody>
                  <a:tcPr anchor="ctr"/>
                </a:tc>
                <a:tc>
                  <a:txBody>
                    <a:bodyPr/>
                    <a:lstStyle/>
                    <a:p>
                      <a:pPr marL="0" lvl="1" indent="0" algn="ctr"/>
                      <a:r>
                        <a:rPr lang="en-US" sz="1600" b="0">
                          <a:solidFill>
                            <a:schemeClr val="tx1"/>
                          </a:solidFill>
                        </a:rPr>
                        <a:t>K-12</a:t>
                      </a:r>
                    </a:p>
                  </a:txBody>
                  <a:tcPr anchor="ctr"/>
                </a:tc>
                <a:tc>
                  <a:txBody>
                    <a:bodyPr/>
                    <a:lstStyle/>
                    <a:p>
                      <a:pPr lvl="0" algn="ctr">
                        <a:buNone/>
                      </a:pPr>
                      <a:r>
                        <a:rPr lang="en-US" sz="1600" b="0" i="0">
                          <a:solidFill>
                            <a:schemeClr val="tx1"/>
                          </a:solidFill>
                        </a:rPr>
                        <a:t>Jan. 9, 2023</a:t>
                      </a:r>
                    </a:p>
                  </a:txBody>
                  <a:tcPr anchor="ctr"/>
                </a:tc>
                <a:tc>
                  <a:txBody>
                    <a:bodyPr/>
                    <a:lstStyle/>
                    <a:p>
                      <a:pPr lvl="0" algn="ctr">
                        <a:buNone/>
                      </a:pPr>
                      <a:r>
                        <a:rPr lang="en-US" sz="1600" b="0" i="0">
                          <a:solidFill>
                            <a:schemeClr val="tx1"/>
                          </a:solidFill>
                        </a:rPr>
                        <a:t>March 3, 2023</a:t>
                      </a:r>
                    </a:p>
                  </a:txBody>
                  <a:tcPr anchor="ctr"/>
                </a:tc>
                <a:extLst>
                  <a:ext uri="{0D108BD9-81ED-4DB2-BD59-A6C34878D82A}">
                    <a16:rowId xmlns:a16="http://schemas.microsoft.com/office/drawing/2014/main" val="2660741777"/>
                  </a:ext>
                </a:extLst>
              </a:tr>
              <a:tr h="406904">
                <a:tc>
                  <a:txBody>
                    <a:bodyPr/>
                    <a:lstStyle/>
                    <a:p>
                      <a:pPr lvl="0" algn="ctr">
                        <a:buNone/>
                      </a:pPr>
                      <a:r>
                        <a:rPr lang="en-US" sz="1600" b="0" i="0">
                          <a:solidFill>
                            <a:schemeClr val="tx1"/>
                          </a:solidFill>
                        </a:rPr>
                        <a:t>Alternate ACCESS for ELLs</a:t>
                      </a:r>
                    </a:p>
                  </a:txBody>
                  <a:tcPr anchor="ctr"/>
                </a:tc>
                <a:tc>
                  <a:txBody>
                    <a:bodyPr/>
                    <a:lstStyle/>
                    <a:p>
                      <a:pPr marL="0" lvl="1" indent="0" algn="ctr"/>
                      <a:r>
                        <a:rPr lang="en-US" sz="1600" b="0">
                          <a:solidFill>
                            <a:schemeClr val="tx1"/>
                          </a:solidFill>
                        </a:rPr>
                        <a:t>ELP</a:t>
                      </a:r>
                    </a:p>
                    <a:p>
                      <a:pPr marL="0" lvl="1" indent="0" algn="ctr">
                        <a:buNone/>
                      </a:pPr>
                      <a:r>
                        <a:rPr lang="en-US" sz="1600" b="0" i="1">
                          <a:solidFill>
                            <a:schemeClr val="tx1"/>
                          </a:solidFill>
                        </a:rPr>
                        <a:t>Field Test</a:t>
                      </a:r>
                    </a:p>
                  </a:txBody>
                  <a:tcPr anchor="ctr"/>
                </a:tc>
                <a:tc>
                  <a:txBody>
                    <a:bodyPr/>
                    <a:lstStyle/>
                    <a:p>
                      <a:pPr marL="0" lvl="1" indent="0" algn="ctr"/>
                      <a:r>
                        <a:rPr lang="en-US" sz="1600" b="0">
                          <a:solidFill>
                            <a:schemeClr val="tx1"/>
                          </a:solidFill>
                        </a:rPr>
                        <a:t>1-12</a:t>
                      </a:r>
                    </a:p>
                    <a:p>
                      <a:pPr marL="0" lvl="1" indent="0" algn="ctr">
                        <a:buNone/>
                      </a:pPr>
                      <a:r>
                        <a:rPr lang="en-US" sz="1600" b="0" i="1">
                          <a:solidFill>
                            <a:schemeClr val="tx1"/>
                          </a:solidFill>
                        </a:rPr>
                        <a:t>K-12</a:t>
                      </a:r>
                    </a:p>
                  </a:txBody>
                  <a:tcPr anchor="ctr"/>
                </a:tc>
                <a:tc>
                  <a:txBody>
                    <a:bodyPr/>
                    <a:lstStyle/>
                    <a:p>
                      <a:pPr lvl="0" algn="ctr">
                        <a:buNone/>
                      </a:pPr>
                      <a:r>
                        <a:rPr lang="en-US" sz="1600" b="0" i="0">
                          <a:solidFill>
                            <a:schemeClr val="tx1"/>
                          </a:solidFill>
                        </a:rPr>
                        <a:t>Jan. 9, 2023</a:t>
                      </a:r>
                    </a:p>
                    <a:p>
                      <a:pPr lvl="0" algn="ctr">
                        <a:buNone/>
                      </a:pPr>
                      <a:r>
                        <a:rPr lang="en-US" sz="1600" b="0" i="1">
                          <a:solidFill>
                            <a:schemeClr val="tx1"/>
                          </a:solidFill>
                        </a:rPr>
                        <a:t>Feb. 14, 2023</a:t>
                      </a:r>
                    </a:p>
                  </a:txBody>
                  <a:tcPr anchor="ctr"/>
                </a:tc>
                <a:tc>
                  <a:txBody>
                    <a:bodyPr/>
                    <a:lstStyle/>
                    <a:p>
                      <a:pPr lvl="0" algn="ctr">
                        <a:buNone/>
                      </a:pPr>
                      <a:r>
                        <a:rPr lang="en-US" sz="1600" b="0" i="0">
                          <a:solidFill>
                            <a:schemeClr val="tx1"/>
                          </a:solidFill>
                        </a:rPr>
                        <a:t>March 3, 2023</a:t>
                      </a:r>
                    </a:p>
                    <a:p>
                      <a:pPr lvl="0" algn="ctr">
                        <a:buNone/>
                      </a:pPr>
                      <a:r>
                        <a:rPr lang="en-US" sz="1600" b="0" i="1">
                          <a:solidFill>
                            <a:schemeClr val="tx1"/>
                          </a:solidFill>
                        </a:rPr>
                        <a:t>April 17, 2023</a:t>
                      </a:r>
                    </a:p>
                  </a:txBody>
                  <a:tcPr anchor="ctr"/>
                </a:tc>
                <a:extLst>
                  <a:ext uri="{0D108BD9-81ED-4DB2-BD59-A6C34878D82A}">
                    <a16:rowId xmlns:a16="http://schemas.microsoft.com/office/drawing/2014/main" val="1466429995"/>
                  </a:ext>
                </a:extLst>
              </a:tr>
              <a:tr h="412919">
                <a:tc>
                  <a:txBody>
                    <a:bodyPr/>
                    <a:lstStyle/>
                    <a:p>
                      <a:pPr algn="ctr"/>
                      <a:r>
                        <a:rPr lang="en-US" sz="1600" b="0">
                          <a:solidFill>
                            <a:schemeClr val="tx1"/>
                          </a:solidFill>
                        </a:rPr>
                        <a:t>RICAS</a:t>
                      </a:r>
                    </a:p>
                  </a:txBody>
                  <a:tcPr anchor="ctr"/>
                </a:tc>
                <a:tc>
                  <a:txBody>
                    <a:bodyPr/>
                    <a:lstStyle/>
                    <a:p>
                      <a:pPr algn="ctr"/>
                      <a:r>
                        <a:rPr lang="en-US" sz="1600" b="0">
                          <a:solidFill>
                            <a:schemeClr val="tx1"/>
                          </a:solidFill>
                        </a:rPr>
                        <a:t>ELA</a:t>
                      </a:r>
                    </a:p>
                  </a:txBody>
                  <a:tcPr anchor="ctr"/>
                </a:tc>
                <a:tc>
                  <a:txBody>
                    <a:bodyPr/>
                    <a:lstStyle/>
                    <a:p>
                      <a:pPr algn="ctr"/>
                      <a:r>
                        <a:rPr lang="en-US" sz="1600" b="0">
                          <a:solidFill>
                            <a:schemeClr val="tx1"/>
                          </a:solidFill>
                        </a:rPr>
                        <a:t>3-8</a:t>
                      </a:r>
                    </a:p>
                  </a:txBody>
                  <a:tcPr anchor="ctr"/>
                </a:tc>
                <a:tc>
                  <a:txBody>
                    <a:bodyPr/>
                    <a:lstStyle/>
                    <a:p>
                      <a:pPr algn="ctr"/>
                      <a:r>
                        <a:rPr lang="en-US" sz="1600" b="0">
                          <a:solidFill>
                            <a:schemeClr val="tx1"/>
                          </a:solidFill>
                        </a:rPr>
                        <a:t>March 27, 2023</a:t>
                      </a:r>
                    </a:p>
                  </a:txBody>
                  <a:tcPr anchor="ctr"/>
                </a:tc>
                <a:tc>
                  <a:txBody>
                    <a:bodyPr/>
                    <a:lstStyle/>
                    <a:p>
                      <a:pPr algn="ctr"/>
                      <a:r>
                        <a:rPr lang="en-US" sz="1600" b="0" dirty="0">
                          <a:solidFill>
                            <a:schemeClr val="tx1"/>
                          </a:solidFill>
                        </a:rPr>
                        <a:t>April 28, 2023</a:t>
                      </a:r>
                    </a:p>
                  </a:txBody>
                  <a:tcPr anchor="ctr"/>
                </a:tc>
                <a:extLst>
                  <a:ext uri="{0D108BD9-81ED-4DB2-BD59-A6C34878D82A}">
                    <a16:rowId xmlns:a16="http://schemas.microsoft.com/office/drawing/2014/main" val="821207669"/>
                  </a:ext>
                </a:extLst>
              </a:tr>
              <a:tr h="412919">
                <a:tc>
                  <a:txBody>
                    <a:bodyPr/>
                    <a:lstStyle/>
                    <a:p>
                      <a:pPr algn="ctr"/>
                      <a:endParaRPr lang="en-US" sz="1600" b="0">
                        <a:solidFill>
                          <a:schemeClr val="tx1"/>
                        </a:solidFill>
                      </a:endParaRPr>
                    </a:p>
                  </a:txBody>
                  <a:tcPr anchor="ctr"/>
                </a:tc>
                <a:tc>
                  <a:txBody>
                    <a:bodyPr/>
                    <a:lstStyle/>
                    <a:p>
                      <a:pPr algn="ctr"/>
                      <a:r>
                        <a:rPr lang="en-US" sz="1600" b="0">
                          <a:solidFill>
                            <a:schemeClr val="tx1"/>
                          </a:solidFill>
                        </a:rPr>
                        <a:t>Math</a:t>
                      </a:r>
                    </a:p>
                  </a:txBody>
                  <a:tcPr anchor="ctr"/>
                </a:tc>
                <a:tc>
                  <a:txBody>
                    <a:bodyPr/>
                    <a:lstStyle/>
                    <a:p>
                      <a:pPr algn="ctr"/>
                      <a:r>
                        <a:rPr lang="en-US" sz="1600" b="0">
                          <a:solidFill>
                            <a:schemeClr val="tx1"/>
                          </a:solidFill>
                        </a:rPr>
                        <a:t>3-8</a:t>
                      </a:r>
                    </a:p>
                  </a:txBody>
                  <a:tcPr anchor="ctr"/>
                </a:tc>
                <a:tc>
                  <a:txBody>
                    <a:bodyPr/>
                    <a:lstStyle/>
                    <a:p>
                      <a:pPr algn="ctr"/>
                      <a:r>
                        <a:rPr lang="en-US" sz="1600" b="0">
                          <a:solidFill>
                            <a:schemeClr val="tx1"/>
                          </a:solidFill>
                        </a:rPr>
                        <a:t>April 24, 2023</a:t>
                      </a:r>
                    </a:p>
                  </a:txBody>
                  <a:tcPr anchor="ctr"/>
                </a:tc>
                <a:tc>
                  <a:txBody>
                    <a:bodyPr/>
                    <a:lstStyle/>
                    <a:p>
                      <a:pPr algn="ctr"/>
                      <a:r>
                        <a:rPr lang="en-US" sz="1600" b="0">
                          <a:solidFill>
                            <a:schemeClr val="tx1"/>
                          </a:solidFill>
                        </a:rPr>
                        <a:t>May 26, 2023</a:t>
                      </a:r>
                    </a:p>
                  </a:txBody>
                  <a:tcPr anchor="ctr"/>
                </a:tc>
                <a:extLst>
                  <a:ext uri="{0D108BD9-81ED-4DB2-BD59-A6C34878D82A}">
                    <a16:rowId xmlns:a16="http://schemas.microsoft.com/office/drawing/2014/main" val="3701218840"/>
                  </a:ext>
                </a:extLst>
              </a:tr>
              <a:tr h="398805">
                <a:tc>
                  <a:txBody>
                    <a:bodyPr/>
                    <a:lstStyle/>
                    <a:p>
                      <a:pPr algn="ctr"/>
                      <a:r>
                        <a:rPr lang="en-US" sz="1600" b="0">
                          <a:solidFill>
                            <a:schemeClr val="tx1"/>
                          </a:solidFill>
                        </a:rPr>
                        <a:t>DLM</a:t>
                      </a:r>
                    </a:p>
                  </a:txBody>
                  <a:tcPr anchor="ctr"/>
                </a:tc>
                <a:tc>
                  <a:txBody>
                    <a:bodyPr/>
                    <a:lstStyle/>
                    <a:p>
                      <a:pPr algn="ctr"/>
                      <a:r>
                        <a:rPr lang="en-US" sz="1600" b="0">
                          <a:solidFill>
                            <a:schemeClr val="tx1"/>
                          </a:solidFill>
                        </a:rPr>
                        <a:t>ELA, Math</a:t>
                      </a:r>
                    </a:p>
                    <a:p>
                      <a:pPr algn="ctr"/>
                      <a:r>
                        <a:rPr lang="en-US" sz="1600" b="0">
                          <a:solidFill>
                            <a:schemeClr val="tx1"/>
                          </a:solidFill>
                        </a:rPr>
                        <a:t>Science</a:t>
                      </a:r>
                    </a:p>
                  </a:txBody>
                  <a:tcPr anchor="ctr"/>
                </a:tc>
                <a:tc>
                  <a:txBody>
                    <a:bodyPr/>
                    <a:lstStyle/>
                    <a:p>
                      <a:pPr algn="ctr"/>
                      <a:r>
                        <a:rPr lang="en-US" sz="1600" b="0">
                          <a:solidFill>
                            <a:schemeClr val="tx1"/>
                          </a:solidFill>
                        </a:rPr>
                        <a:t>3-8, 11</a:t>
                      </a:r>
                    </a:p>
                    <a:p>
                      <a:pPr algn="ctr"/>
                      <a:r>
                        <a:rPr lang="en-US" sz="1600" b="0">
                          <a:solidFill>
                            <a:schemeClr val="tx1"/>
                          </a:solidFill>
                        </a:rPr>
                        <a:t>5,</a:t>
                      </a:r>
                      <a:r>
                        <a:rPr lang="en-US" sz="1600" b="0" baseline="0">
                          <a:solidFill>
                            <a:schemeClr val="tx1"/>
                          </a:solidFill>
                        </a:rPr>
                        <a:t> 8, 11</a:t>
                      </a:r>
                      <a:endParaRPr lang="en-US" sz="1600" b="0">
                        <a:solidFill>
                          <a:schemeClr val="tx1"/>
                        </a:solidFill>
                      </a:endParaRPr>
                    </a:p>
                  </a:txBody>
                  <a:tcPr anchor="ctr"/>
                </a:tc>
                <a:tc>
                  <a:txBody>
                    <a:bodyPr/>
                    <a:lstStyle/>
                    <a:p>
                      <a:pPr algn="ctr"/>
                      <a:r>
                        <a:rPr lang="en-US" sz="1600" b="0">
                          <a:solidFill>
                            <a:schemeClr val="tx1"/>
                          </a:solidFill>
                        </a:rPr>
                        <a:t>April 3, 2023</a:t>
                      </a:r>
                    </a:p>
                  </a:txBody>
                  <a:tcPr anchor="ctr"/>
                </a:tc>
                <a:tc>
                  <a:txBody>
                    <a:bodyPr/>
                    <a:lstStyle/>
                    <a:p>
                      <a:pPr algn="ctr"/>
                      <a:r>
                        <a:rPr lang="en-US" sz="1600" b="0">
                          <a:solidFill>
                            <a:schemeClr val="tx1"/>
                          </a:solidFill>
                        </a:rPr>
                        <a:t>May 26, 2023</a:t>
                      </a:r>
                    </a:p>
                  </a:txBody>
                  <a:tcPr anchor="ctr"/>
                </a:tc>
                <a:extLst>
                  <a:ext uri="{0D108BD9-81ED-4DB2-BD59-A6C34878D82A}">
                    <a16:rowId xmlns:a16="http://schemas.microsoft.com/office/drawing/2014/main" val="2085603126"/>
                  </a:ext>
                </a:extLst>
              </a:tr>
              <a:tr h="412919">
                <a:tc>
                  <a:txBody>
                    <a:bodyPr/>
                    <a:lstStyle/>
                    <a:p>
                      <a:pPr algn="ctr"/>
                      <a:r>
                        <a:rPr lang="en-US" sz="1600" b="0">
                          <a:solidFill>
                            <a:schemeClr val="tx1"/>
                          </a:solidFill>
                        </a:rPr>
                        <a:t>NGSA</a:t>
                      </a:r>
                    </a:p>
                  </a:txBody>
                  <a:tcPr anchor="ctr"/>
                </a:tc>
                <a:tc>
                  <a:txBody>
                    <a:bodyPr/>
                    <a:lstStyle/>
                    <a:p>
                      <a:pPr marL="55245" lvl="1" indent="0" algn="ctr"/>
                      <a:r>
                        <a:rPr lang="en-US" sz="1600" b="0">
                          <a:solidFill>
                            <a:schemeClr val="tx1"/>
                          </a:solidFill>
                        </a:rPr>
                        <a:t>Science</a:t>
                      </a:r>
                    </a:p>
                  </a:txBody>
                  <a:tcPr anchor="ctr"/>
                </a:tc>
                <a:tc>
                  <a:txBody>
                    <a:bodyPr/>
                    <a:lstStyle/>
                    <a:p>
                      <a:pPr marL="55245" lvl="1" indent="0" algn="ctr"/>
                      <a:r>
                        <a:rPr lang="en-US" sz="1600" b="0">
                          <a:solidFill>
                            <a:schemeClr val="tx1"/>
                          </a:solidFill>
                        </a:rPr>
                        <a:t>5, 8, 11</a:t>
                      </a:r>
                    </a:p>
                  </a:txBody>
                  <a:tcPr anchor="ctr"/>
                </a:tc>
                <a:tc>
                  <a:txBody>
                    <a:bodyPr/>
                    <a:lstStyle/>
                    <a:p>
                      <a:pPr algn="ctr"/>
                      <a:r>
                        <a:rPr lang="en-US" sz="1600" b="0">
                          <a:solidFill>
                            <a:schemeClr val="tx1"/>
                          </a:solidFill>
                        </a:rPr>
                        <a:t>April 24, 2023</a:t>
                      </a:r>
                    </a:p>
                  </a:txBody>
                  <a:tcPr anchor="ctr"/>
                </a:tc>
                <a:tc>
                  <a:txBody>
                    <a:bodyPr/>
                    <a:lstStyle/>
                    <a:p>
                      <a:pPr lvl="0" algn="ctr">
                        <a:buNone/>
                      </a:pPr>
                      <a:r>
                        <a:rPr lang="en-US" sz="1600" b="0" dirty="0">
                          <a:solidFill>
                            <a:schemeClr val="tx1"/>
                          </a:solidFill>
                        </a:rPr>
                        <a:t>May 26, 2023</a:t>
                      </a:r>
                    </a:p>
                  </a:txBody>
                  <a:tcPr anchor="ctr"/>
                </a:tc>
                <a:extLst>
                  <a:ext uri="{0D108BD9-81ED-4DB2-BD59-A6C34878D82A}">
                    <a16:rowId xmlns:a16="http://schemas.microsoft.com/office/drawing/2014/main" val="2666010031"/>
                  </a:ext>
                </a:extLst>
              </a:tr>
            </a:tbl>
          </a:graphicData>
        </a:graphic>
      </p:graphicFrame>
      <p:sp>
        <p:nvSpPr>
          <p:cNvPr id="10" name="Footer Placeholder 9">
            <a:extLst>
              <a:ext uri="{FF2B5EF4-FFF2-40B4-BE49-F238E27FC236}">
                <a16:creationId xmlns:a16="http://schemas.microsoft.com/office/drawing/2014/main" id="{8B836779-04E0-BB71-A222-346B9BEADE47}"/>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62078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DB9F-F636-2A7C-D6A2-F64CB359F482}"/>
              </a:ext>
            </a:extLst>
          </p:cNvPr>
          <p:cNvSpPr>
            <a:spLocks noGrp="1"/>
          </p:cNvSpPr>
          <p:nvPr>
            <p:ph type="title"/>
          </p:nvPr>
        </p:nvSpPr>
        <p:spPr>
          <a:xfrm>
            <a:off x="304800" y="304800"/>
            <a:ext cx="11582400" cy="569788"/>
          </a:xfrm>
        </p:spPr>
        <p:txBody>
          <a:bodyPr/>
          <a:lstStyle/>
          <a:p>
            <a:r>
              <a:rPr lang="en-US" sz="3600" dirty="0"/>
              <a:t>State Content Area Assessments</a:t>
            </a:r>
            <a:br>
              <a:rPr lang="en-US" sz="3600" dirty="0"/>
            </a:br>
            <a:br>
              <a:rPr lang="en-US" sz="3600" b="1" dirty="0"/>
            </a:br>
            <a:endParaRPr lang="en-US" sz="3600" b="1" dirty="0"/>
          </a:p>
        </p:txBody>
      </p:sp>
      <p:sp>
        <p:nvSpPr>
          <p:cNvPr id="6" name="Content Placeholder 2">
            <a:extLst>
              <a:ext uri="{FF2B5EF4-FFF2-40B4-BE49-F238E27FC236}">
                <a16:creationId xmlns:a16="http://schemas.microsoft.com/office/drawing/2014/main" id="{DAB8C47A-30B1-E9D3-79EF-DF709773C9BB}"/>
              </a:ext>
            </a:extLst>
          </p:cNvPr>
          <p:cNvSpPr txBox="1">
            <a:spLocks/>
          </p:cNvSpPr>
          <p:nvPr/>
        </p:nvSpPr>
        <p:spPr>
          <a:xfrm>
            <a:off x="304800" y="1119047"/>
            <a:ext cx="11166979" cy="519169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1pPr>
            <a:lvl2pPr marL="914400" marR="0" lvl="1"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2pPr>
            <a:lvl3pPr marL="1371600" marR="0" lvl="2"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3pPr>
            <a:lvl4pPr marL="1828800" marR="0" lvl="3"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4pPr>
            <a:lvl5pPr marL="2286000" marR="0" lvl="4"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defTabSz="914400"/>
            <a:r>
              <a:rPr lang="en-US" sz="1600" b="1" kern="0" dirty="0">
                <a:solidFill>
                  <a:schemeClr val="accent2">
                    <a:lumMod val="50000"/>
                  </a:schemeClr>
                </a:solidFill>
                <a:ea typeface="+mn-lt"/>
                <a:cs typeface="+mn-lt"/>
              </a:rPr>
              <a:t>RICAS (ELA and math): </a:t>
            </a:r>
          </a:p>
          <a:p>
            <a:pPr marL="971550" lvl="1" indent="-285750" defTabSz="914400">
              <a:buFont typeface="Arial" panose="020B0604020202020204" pitchFamily="34" charset="0"/>
              <a:buChar char="•"/>
            </a:pPr>
            <a:r>
              <a:rPr lang="en-US" sz="1600" kern="0" dirty="0">
                <a:solidFill>
                  <a:schemeClr val="accent2">
                    <a:lumMod val="50000"/>
                  </a:schemeClr>
                </a:solidFill>
                <a:ea typeface="+mn-lt"/>
                <a:cs typeface="+mn-lt"/>
              </a:rPr>
              <a:t>Aligned to the Rhode Island Core Standards. </a:t>
            </a:r>
          </a:p>
          <a:p>
            <a:pPr marL="971550" lvl="1" indent="-285750" defTabSz="914400">
              <a:buFont typeface="Arial" panose="020B0604020202020204" pitchFamily="34" charset="0"/>
              <a:buChar char="•"/>
            </a:pPr>
            <a:r>
              <a:rPr lang="en-US" sz="1600" kern="0" dirty="0">
                <a:solidFill>
                  <a:schemeClr val="accent2">
                    <a:lumMod val="50000"/>
                  </a:schemeClr>
                </a:solidFill>
                <a:ea typeface="+mn-lt"/>
                <a:cs typeface="+mn-lt"/>
              </a:rPr>
              <a:t>D</a:t>
            </a:r>
            <a:r>
              <a:rPr lang="en-US" sz="1600" kern="0" dirty="0">
                <a:solidFill>
                  <a:schemeClr val="accent2">
                    <a:lumMod val="50000"/>
                  </a:schemeClr>
                </a:solidFill>
              </a:rPr>
              <a:t>esigned to measure students' academic proficiency in English language arts/reading and mathematics.</a:t>
            </a:r>
          </a:p>
          <a:p>
            <a:pPr defTabSz="914400"/>
            <a:r>
              <a:rPr lang="en-US" sz="1600" b="1" kern="0" dirty="0">
                <a:solidFill>
                  <a:schemeClr val="accent2">
                    <a:lumMod val="50000"/>
                  </a:schemeClr>
                </a:solidFill>
              </a:rPr>
              <a:t>NGSA (science): </a:t>
            </a:r>
          </a:p>
          <a:p>
            <a:pPr marL="971550" lvl="1" indent="-285750" defTabSz="914400">
              <a:buFont typeface="Arial" panose="020B0604020202020204" pitchFamily="34" charset="0"/>
              <a:buChar char="•"/>
            </a:pPr>
            <a:r>
              <a:rPr lang="en-US" sz="1600" kern="0" dirty="0">
                <a:solidFill>
                  <a:schemeClr val="accent2">
                    <a:lumMod val="50000"/>
                  </a:schemeClr>
                </a:solidFill>
              </a:rPr>
              <a:t>Aligned to the Next Generation Science Standards</a:t>
            </a:r>
          </a:p>
          <a:p>
            <a:pPr marL="971550" lvl="1" indent="-285750" defTabSz="914400">
              <a:buFont typeface="Arial" panose="020B0604020202020204" pitchFamily="34" charset="0"/>
              <a:buChar char="•"/>
            </a:pPr>
            <a:r>
              <a:rPr lang="en-US" sz="1600" kern="0" dirty="0">
                <a:solidFill>
                  <a:schemeClr val="accent2">
                    <a:lumMod val="50000"/>
                  </a:schemeClr>
                </a:solidFill>
              </a:rPr>
              <a:t>Designed to measure students’ academic proficiency in science knowledge and practices.</a:t>
            </a:r>
          </a:p>
          <a:p>
            <a:pPr marL="233363" indent="-4763" defTabSz="914400"/>
            <a:r>
              <a:rPr lang="en-US" sz="1600" kern="0" dirty="0">
                <a:solidFill>
                  <a:schemeClr val="accent2">
                    <a:lumMod val="50000"/>
                  </a:schemeClr>
                </a:solidFill>
              </a:rPr>
              <a:t>The </a:t>
            </a:r>
            <a:r>
              <a:rPr lang="en-US" sz="1600" b="1" kern="0" dirty="0">
                <a:solidFill>
                  <a:schemeClr val="accent2">
                    <a:lumMod val="50000"/>
                  </a:schemeClr>
                </a:solidFill>
              </a:rPr>
              <a:t>Dynamic Learning Maps (DL) (ELA, math, and science) </a:t>
            </a:r>
            <a:r>
              <a:rPr lang="en-US" sz="1600" kern="0" dirty="0">
                <a:solidFill>
                  <a:schemeClr val="accent2">
                    <a:lumMod val="50000"/>
                  </a:schemeClr>
                </a:solidFill>
              </a:rPr>
              <a:t>is an alternate assessment and is only for students with significant cognitive disabilities who meet specific criteria.</a:t>
            </a:r>
          </a:p>
          <a:p>
            <a:pPr marL="971550" lvl="1" indent="-285750" defTabSz="914400">
              <a:buFont typeface="Arial" panose="020B0604020202020204" pitchFamily="34" charset="0"/>
              <a:buChar char="•"/>
            </a:pPr>
            <a:r>
              <a:rPr lang="en-US" sz="1600" kern="0" dirty="0">
                <a:solidFill>
                  <a:schemeClr val="accent2">
                    <a:lumMod val="50000"/>
                  </a:schemeClr>
                </a:solidFill>
              </a:rPr>
              <a:t>Measures student’s content area knowledge using the Essential Elements.</a:t>
            </a:r>
          </a:p>
          <a:p>
            <a:pPr marL="971550" lvl="1" indent="-285750" defTabSz="914400">
              <a:buFont typeface="Arial" panose="020B0604020202020204" pitchFamily="34" charset="0"/>
              <a:buChar char="•"/>
            </a:pPr>
            <a:r>
              <a:rPr lang="en-US" sz="1600" kern="0" dirty="0">
                <a:solidFill>
                  <a:schemeClr val="accent2">
                    <a:lumMod val="50000"/>
                  </a:schemeClr>
                </a:solidFill>
              </a:rPr>
              <a:t>The Essential Elements capture content knowledge at a dramatically reduced depth and breadth. </a:t>
            </a:r>
          </a:p>
          <a:p>
            <a:pPr marL="971550" lvl="1" indent="-285750" defTabSz="914400">
              <a:buFont typeface="Arial" panose="020B0604020202020204" pitchFamily="34" charset="0"/>
              <a:buChar char="•"/>
            </a:pPr>
            <a:r>
              <a:rPr lang="en-US" sz="1600" kern="0" dirty="0">
                <a:solidFill>
                  <a:schemeClr val="accent2">
                    <a:lumMod val="50000"/>
                  </a:schemeClr>
                </a:solidFill>
              </a:rPr>
              <a:t>The Essential Elements are aligned to the Rhode Island Core Standards and the Next Generation Science Standards.</a:t>
            </a:r>
          </a:p>
        </p:txBody>
      </p:sp>
    </p:spTree>
    <p:extLst>
      <p:ext uri="{BB962C8B-B14F-4D97-AF65-F5344CB8AC3E}">
        <p14:creationId xmlns:p14="http://schemas.microsoft.com/office/powerpoint/2010/main" val="5337507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8999"/>
            <a:ext cx="11582400" cy="525589"/>
          </a:xfrm>
        </p:spPr>
        <p:txBody>
          <a:bodyPr/>
          <a:lstStyle/>
          <a:p>
            <a:r>
              <a:rPr lang="en-US" sz="2800" dirty="0"/>
              <a:t>2022-2023 State Assessment Calendar: High School</a:t>
            </a:r>
          </a:p>
        </p:txBody>
      </p:sp>
      <p:sp>
        <p:nvSpPr>
          <p:cNvPr id="5" name="Slide Number Placeholder 4">
            <a:extLst>
              <a:ext uri="{FF2B5EF4-FFF2-40B4-BE49-F238E27FC236}">
                <a16:creationId xmlns:a16="http://schemas.microsoft.com/office/drawing/2014/main" id="{2F2E0F26-AED8-4887-97EC-F0485FB4344D}"/>
              </a:ext>
            </a:extLst>
          </p:cNvPr>
          <p:cNvSpPr>
            <a:spLocks noGrp="1"/>
          </p:cNvSpPr>
          <p:nvPr>
            <p:ph type="sldNum" idx="12"/>
          </p:nvPr>
        </p:nvSpPr>
        <p:spPr/>
        <p:txBody>
          <a:bodyPr/>
          <a:lstStyle/>
          <a:p>
            <a:fld id="{E3A0F8C9-0536-44E3-92CA-2798A712B5A8}" type="slidenum">
              <a:rPr lang="en-US" smtClean="0"/>
              <a:pPr/>
              <a:t>40</a:t>
            </a:fld>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651470701"/>
              </p:ext>
            </p:extLst>
          </p:nvPr>
        </p:nvGraphicFramePr>
        <p:xfrm>
          <a:off x="680939" y="1192993"/>
          <a:ext cx="10830121" cy="4659274"/>
        </p:xfrm>
        <a:graphic>
          <a:graphicData uri="http://schemas.openxmlformats.org/drawingml/2006/table">
            <a:tbl>
              <a:tblPr firstRow="1" bandRow="1">
                <a:tableStyleId>{B301B821-A1FF-4177-AEE7-76D212191A09}</a:tableStyleId>
              </a:tblPr>
              <a:tblGrid>
                <a:gridCol w="2458637">
                  <a:extLst>
                    <a:ext uri="{9D8B030D-6E8A-4147-A177-3AD203B41FA5}">
                      <a16:colId xmlns:a16="http://schemas.microsoft.com/office/drawing/2014/main" val="967229078"/>
                    </a:ext>
                  </a:extLst>
                </a:gridCol>
                <a:gridCol w="1909568">
                  <a:extLst>
                    <a:ext uri="{9D8B030D-6E8A-4147-A177-3AD203B41FA5}">
                      <a16:colId xmlns:a16="http://schemas.microsoft.com/office/drawing/2014/main" val="2795054676"/>
                    </a:ext>
                  </a:extLst>
                </a:gridCol>
                <a:gridCol w="1298878">
                  <a:extLst>
                    <a:ext uri="{9D8B030D-6E8A-4147-A177-3AD203B41FA5}">
                      <a16:colId xmlns:a16="http://schemas.microsoft.com/office/drawing/2014/main" val="3721831871"/>
                    </a:ext>
                  </a:extLst>
                </a:gridCol>
                <a:gridCol w="2890003">
                  <a:extLst>
                    <a:ext uri="{9D8B030D-6E8A-4147-A177-3AD203B41FA5}">
                      <a16:colId xmlns:a16="http://schemas.microsoft.com/office/drawing/2014/main" val="965545355"/>
                    </a:ext>
                  </a:extLst>
                </a:gridCol>
                <a:gridCol w="2273035">
                  <a:extLst>
                    <a:ext uri="{9D8B030D-6E8A-4147-A177-3AD203B41FA5}">
                      <a16:colId xmlns:a16="http://schemas.microsoft.com/office/drawing/2014/main" val="2030382008"/>
                    </a:ext>
                  </a:extLst>
                </a:gridCol>
              </a:tblGrid>
              <a:tr h="248048">
                <a:tc>
                  <a:txBody>
                    <a:bodyPr/>
                    <a:lstStyle/>
                    <a:p>
                      <a:pPr algn="ctr"/>
                      <a:r>
                        <a:rPr lang="en-US" sz="1400" b="1" dirty="0">
                          <a:latin typeface="+mn-lt"/>
                        </a:rPr>
                        <a:t>Test</a:t>
                      </a:r>
                    </a:p>
                  </a:txBody>
                  <a:tcPr anchor="ctr"/>
                </a:tc>
                <a:tc>
                  <a:txBody>
                    <a:bodyPr/>
                    <a:lstStyle/>
                    <a:p>
                      <a:pPr algn="ctr"/>
                      <a:r>
                        <a:rPr lang="en-US" sz="1400" b="1">
                          <a:latin typeface="+mn-lt"/>
                        </a:rPr>
                        <a:t>Content Area(s)</a:t>
                      </a:r>
                    </a:p>
                  </a:txBody>
                  <a:tcPr anchor="ctr"/>
                </a:tc>
                <a:tc>
                  <a:txBody>
                    <a:bodyPr/>
                    <a:lstStyle/>
                    <a:p>
                      <a:pPr algn="ctr"/>
                      <a:r>
                        <a:rPr lang="en-US" sz="1400" b="1">
                          <a:latin typeface="+mn-lt"/>
                        </a:rPr>
                        <a:t>Grades</a:t>
                      </a:r>
                    </a:p>
                  </a:txBody>
                  <a:tcPr anchor="ctr"/>
                </a:tc>
                <a:tc>
                  <a:txBody>
                    <a:bodyPr/>
                    <a:lstStyle/>
                    <a:p>
                      <a:pPr algn="ctr"/>
                      <a:r>
                        <a:rPr lang="en-US" sz="1400" b="1">
                          <a:latin typeface="+mn-lt"/>
                        </a:rPr>
                        <a:t>Test Window Opens</a:t>
                      </a:r>
                    </a:p>
                  </a:txBody>
                  <a:tcPr anchor="ctr"/>
                </a:tc>
                <a:tc>
                  <a:txBody>
                    <a:bodyPr/>
                    <a:lstStyle/>
                    <a:p>
                      <a:pPr algn="ctr"/>
                      <a:r>
                        <a:rPr lang="en-US" sz="1400" b="1">
                          <a:latin typeface="+mn-lt"/>
                        </a:rPr>
                        <a:t>Test Window Closes</a:t>
                      </a:r>
                    </a:p>
                  </a:txBody>
                  <a:tcPr anchor="ctr"/>
                </a:tc>
                <a:extLst>
                  <a:ext uri="{0D108BD9-81ED-4DB2-BD59-A6C34878D82A}">
                    <a16:rowId xmlns:a16="http://schemas.microsoft.com/office/drawing/2014/main" val="2807781367"/>
                  </a:ext>
                </a:extLst>
              </a:tr>
              <a:tr h="375200">
                <a:tc>
                  <a:txBody>
                    <a:bodyPr/>
                    <a:lstStyle/>
                    <a:p>
                      <a:pPr lvl="0" algn="ctr">
                        <a:buNone/>
                      </a:pPr>
                      <a:r>
                        <a:rPr lang="en-US" sz="1400" b="0" i="0">
                          <a:solidFill>
                            <a:schemeClr val="tx1"/>
                          </a:solidFill>
                          <a:latin typeface="+mn-lt"/>
                        </a:rPr>
                        <a:t>ACCESS for ELLs</a:t>
                      </a:r>
                    </a:p>
                  </a:txBody>
                  <a:tcPr anchor="ctr"/>
                </a:tc>
                <a:tc>
                  <a:txBody>
                    <a:bodyPr/>
                    <a:lstStyle/>
                    <a:p>
                      <a:pPr marL="0" lvl="1" indent="0" algn="ctr"/>
                      <a:r>
                        <a:rPr lang="en-US" sz="1400" b="0">
                          <a:solidFill>
                            <a:schemeClr val="tx1"/>
                          </a:solidFill>
                          <a:latin typeface="+mn-lt"/>
                        </a:rPr>
                        <a:t>ELP</a:t>
                      </a:r>
                    </a:p>
                  </a:txBody>
                  <a:tcPr anchor="ctr"/>
                </a:tc>
                <a:tc>
                  <a:txBody>
                    <a:bodyPr/>
                    <a:lstStyle/>
                    <a:p>
                      <a:pPr marL="0" lvl="1" indent="0" algn="ctr"/>
                      <a:r>
                        <a:rPr lang="en-US" sz="1400" b="0">
                          <a:solidFill>
                            <a:schemeClr val="tx1"/>
                          </a:solidFill>
                          <a:latin typeface="+mn-lt"/>
                        </a:rPr>
                        <a:t>K-12</a:t>
                      </a:r>
                    </a:p>
                  </a:txBody>
                  <a:tcPr anchor="ctr"/>
                </a:tc>
                <a:tc>
                  <a:txBody>
                    <a:bodyPr/>
                    <a:lstStyle/>
                    <a:p>
                      <a:pPr lvl="0" algn="ctr">
                        <a:buNone/>
                      </a:pPr>
                      <a:r>
                        <a:rPr lang="en-US" sz="1400" b="0" i="0">
                          <a:solidFill>
                            <a:schemeClr val="tx1"/>
                          </a:solidFill>
                          <a:latin typeface="+mn-lt"/>
                        </a:rPr>
                        <a:t>Jan. 9, 2023</a:t>
                      </a:r>
                    </a:p>
                  </a:txBody>
                  <a:tcPr anchor="ctr"/>
                </a:tc>
                <a:tc>
                  <a:txBody>
                    <a:bodyPr/>
                    <a:lstStyle/>
                    <a:p>
                      <a:pPr lvl="0" algn="ctr">
                        <a:buNone/>
                      </a:pPr>
                      <a:r>
                        <a:rPr lang="en-US" sz="1400" b="0" i="0">
                          <a:solidFill>
                            <a:schemeClr val="tx1"/>
                          </a:solidFill>
                          <a:latin typeface="+mn-lt"/>
                        </a:rPr>
                        <a:t>March 3, 2023</a:t>
                      </a:r>
                    </a:p>
                  </a:txBody>
                  <a:tcPr anchor="ctr"/>
                </a:tc>
                <a:extLst>
                  <a:ext uri="{0D108BD9-81ED-4DB2-BD59-A6C34878D82A}">
                    <a16:rowId xmlns:a16="http://schemas.microsoft.com/office/drawing/2014/main" val="2660741777"/>
                  </a:ext>
                </a:extLst>
              </a:tr>
              <a:tr h="407095">
                <a:tc>
                  <a:txBody>
                    <a:bodyPr/>
                    <a:lstStyle/>
                    <a:p>
                      <a:pPr lvl="0" algn="ctr">
                        <a:buNone/>
                      </a:pPr>
                      <a:r>
                        <a:rPr lang="en-US" sz="1400" b="0" i="0">
                          <a:solidFill>
                            <a:schemeClr val="tx1"/>
                          </a:solidFill>
                          <a:latin typeface="+mn-lt"/>
                        </a:rPr>
                        <a:t>Alternate ACCESS for ELLs</a:t>
                      </a:r>
                    </a:p>
                  </a:txBody>
                  <a:tcPr anchor="ctr"/>
                </a:tc>
                <a:tc>
                  <a:txBody>
                    <a:bodyPr/>
                    <a:lstStyle/>
                    <a:p>
                      <a:pPr marL="0" lvl="1" indent="0" algn="ctr"/>
                      <a:r>
                        <a:rPr lang="en-US" sz="1400" b="0">
                          <a:solidFill>
                            <a:schemeClr val="tx1"/>
                          </a:solidFill>
                          <a:latin typeface="+mn-lt"/>
                        </a:rPr>
                        <a:t>ELP</a:t>
                      </a:r>
                    </a:p>
                    <a:p>
                      <a:pPr marL="0" lvl="1" indent="0" algn="ctr"/>
                      <a:r>
                        <a:rPr lang="en-US" sz="1400" b="0" i="1">
                          <a:solidFill>
                            <a:schemeClr val="tx1"/>
                          </a:solidFill>
                          <a:latin typeface="+mn-lt"/>
                        </a:rPr>
                        <a:t>Field Test</a:t>
                      </a:r>
                    </a:p>
                  </a:txBody>
                  <a:tcPr anchor="ctr"/>
                </a:tc>
                <a:tc>
                  <a:txBody>
                    <a:bodyPr/>
                    <a:lstStyle/>
                    <a:p>
                      <a:pPr marL="0" lvl="1" indent="0" algn="ctr"/>
                      <a:r>
                        <a:rPr lang="en-US" sz="1400" b="0">
                          <a:solidFill>
                            <a:schemeClr val="tx1"/>
                          </a:solidFill>
                          <a:latin typeface="+mn-lt"/>
                        </a:rPr>
                        <a:t>1-12</a:t>
                      </a:r>
                    </a:p>
                    <a:p>
                      <a:pPr marL="0" lvl="1" indent="0" algn="ctr"/>
                      <a:r>
                        <a:rPr lang="en-US" sz="1400" b="0" i="1">
                          <a:solidFill>
                            <a:schemeClr val="tx1"/>
                          </a:solidFill>
                          <a:latin typeface="+mn-lt"/>
                        </a:rPr>
                        <a:t>K-12</a:t>
                      </a:r>
                    </a:p>
                  </a:txBody>
                  <a:tcPr anchor="ctr"/>
                </a:tc>
                <a:tc>
                  <a:txBody>
                    <a:bodyPr/>
                    <a:lstStyle/>
                    <a:p>
                      <a:pPr lvl="0" algn="ctr">
                        <a:buNone/>
                      </a:pPr>
                      <a:r>
                        <a:rPr lang="en-US" sz="1400" b="0" i="0">
                          <a:solidFill>
                            <a:schemeClr val="tx1"/>
                          </a:solidFill>
                          <a:latin typeface="+mn-lt"/>
                        </a:rPr>
                        <a:t>Jan. 9, 2023</a:t>
                      </a:r>
                    </a:p>
                    <a:p>
                      <a:pPr lvl="0" algn="ctr">
                        <a:buNone/>
                      </a:pPr>
                      <a:r>
                        <a:rPr lang="en-US" sz="1400" b="0" i="1">
                          <a:solidFill>
                            <a:schemeClr val="tx1"/>
                          </a:solidFill>
                          <a:latin typeface="+mn-lt"/>
                        </a:rPr>
                        <a:t>Feb.14, 2023</a:t>
                      </a:r>
                    </a:p>
                  </a:txBody>
                  <a:tcPr anchor="ctr"/>
                </a:tc>
                <a:tc>
                  <a:txBody>
                    <a:bodyPr/>
                    <a:lstStyle/>
                    <a:p>
                      <a:pPr lvl="0" algn="ctr">
                        <a:buNone/>
                      </a:pPr>
                      <a:r>
                        <a:rPr lang="en-US" sz="1400" b="0" i="0">
                          <a:solidFill>
                            <a:schemeClr val="tx1"/>
                          </a:solidFill>
                          <a:latin typeface="+mn-lt"/>
                        </a:rPr>
                        <a:t>March 3, 2023</a:t>
                      </a:r>
                    </a:p>
                    <a:p>
                      <a:pPr lvl="0" algn="ctr">
                        <a:buNone/>
                      </a:pPr>
                      <a:r>
                        <a:rPr lang="en-US" sz="1400" b="0" i="1">
                          <a:solidFill>
                            <a:schemeClr val="tx1"/>
                          </a:solidFill>
                          <a:latin typeface="+mn-lt"/>
                        </a:rPr>
                        <a:t>April 17, 2023</a:t>
                      </a:r>
                    </a:p>
                  </a:txBody>
                  <a:tcPr anchor="ctr"/>
                </a:tc>
                <a:extLst>
                  <a:ext uri="{0D108BD9-81ED-4DB2-BD59-A6C34878D82A}">
                    <a16:rowId xmlns:a16="http://schemas.microsoft.com/office/drawing/2014/main" val="1466429995"/>
                  </a:ext>
                </a:extLst>
              </a:tr>
              <a:tr h="597139">
                <a:tc>
                  <a:txBody>
                    <a:bodyPr/>
                    <a:lstStyle/>
                    <a:p>
                      <a:pPr algn="ctr"/>
                      <a:r>
                        <a:rPr lang="en-US" sz="1400" b="0">
                          <a:solidFill>
                            <a:schemeClr val="tx1"/>
                          </a:solidFill>
                          <a:latin typeface="+mn-lt"/>
                        </a:rPr>
                        <a:t>DLM</a:t>
                      </a:r>
                    </a:p>
                  </a:txBody>
                  <a:tcPr anchor="ctr"/>
                </a:tc>
                <a:tc>
                  <a:txBody>
                    <a:bodyPr/>
                    <a:lstStyle/>
                    <a:p>
                      <a:pPr algn="ctr"/>
                      <a:r>
                        <a:rPr lang="en-US" sz="1400" b="0">
                          <a:solidFill>
                            <a:schemeClr val="tx1"/>
                          </a:solidFill>
                          <a:latin typeface="+mn-lt"/>
                        </a:rPr>
                        <a:t>ELA, Math</a:t>
                      </a:r>
                    </a:p>
                    <a:p>
                      <a:pPr algn="ctr"/>
                      <a:r>
                        <a:rPr lang="en-US" sz="1400" b="0">
                          <a:solidFill>
                            <a:schemeClr val="tx1"/>
                          </a:solidFill>
                          <a:latin typeface="+mn-lt"/>
                        </a:rPr>
                        <a:t>Science</a:t>
                      </a:r>
                    </a:p>
                  </a:txBody>
                  <a:tcPr anchor="ctr"/>
                </a:tc>
                <a:tc>
                  <a:txBody>
                    <a:bodyPr/>
                    <a:lstStyle/>
                    <a:p>
                      <a:pPr algn="ctr"/>
                      <a:r>
                        <a:rPr lang="en-US" sz="1400" b="0">
                          <a:solidFill>
                            <a:schemeClr val="tx1"/>
                          </a:solidFill>
                          <a:latin typeface="+mn-lt"/>
                        </a:rPr>
                        <a:t>3-8, 11</a:t>
                      </a:r>
                    </a:p>
                    <a:p>
                      <a:pPr algn="ctr"/>
                      <a:r>
                        <a:rPr lang="en-US" sz="1400" b="0">
                          <a:solidFill>
                            <a:schemeClr val="tx1"/>
                          </a:solidFill>
                          <a:latin typeface="+mn-lt"/>
                        </a:rPr>
                        <a:t>5, 8, 11</a:t>
                      </a:r>
                    </a:p>
                  </a:txBody>
                  <a:tcPr anchor="ctr"/>
                </a:tc>
                <a:tc>
                  <a:txBody>
                    <a:bodyPr/>
                    <a:lstStyle/>
                    <a:p>
                      <a:pPr algn="ctr"/>
                      <a:r>
                        <a:rPr lang="en-US" sz="1400" b="0">
                          <a:solidFill>
                            <a:schemeClr val="tx1"/>
                          </a:solidFill>
                          <a:latin typeface="+mn-lt"/>
                        </a:rPr>
                        <a:t>April 3, 2023</a:t>
                      </a:r>
                    </a:p>
                  </a:txBody>
                  <a:tcPr anchor="ctr"/>
                </a:tc>
                <a:tc>
                  <a:txBody>
                    <a:bodyPr/>
                    <a:lstStyle/>
                    <a:p>
                      <a:pPr algn="ctr"/>
                      <a:r>
                        <a:rPr lang="en-US" sz="1400" b="0">
                          <a:solidFill>
                            <a:schemeClr val="tx1"/>
                          </a:solidFill>
                          <a:latin typeface="+mn-lt"/>
                        </a:rPr>
                        <a:t>May 26, 2023</a:t>
                      </a:r>
                    </a:p>
                  </a:txBody>
                  <a:tcPr anchor="ctr"/>
                </a:tc>
                <a:extLst>
                  <a:ext uri="{0D108BD9-81ED-4DB2-BD59-A6C34878D82A}">
                    <a16:rowId xmlns:a16="http://schemas.microsoft.com/office/drawing/2014/main" val="2085603126"/>
                  </a:ext>
                </a:extLst>
              </a:tr>
              <a:tr h="389915">
                <a:tc>
                  <a:txBody>
                    <a:bodyPr/>
                    <a:lstStyle/>
                    <a:p>
                      <a:pPr algn="ctr"/>
                      <a:r>
                        <a:rPr lang="en-US" sz="1400" b="0">
                          <a:solidFill>
                            <a:schemeClr val="tx1"/>
                          </a:solidFill>
                          <a:latin typeface="+mn-lt"/>
                        </a:rPr>
                        <a:t>NGSA</a:t>
                      </a:r>
                    </a:p>
                  </a:txBody>
                  <a:tcPr anchor="ctr">
                    <a:noFill/>
                  </a:tcPr>
                </a:tc>
                <a:tc>
                  <a:txBody>
                    <a:bodyPr/>
                    <a:lstStyle/>
                    <a:p>
                      <a:pPr marL="55245" lvl="1" indent="0" algn="ctr"/>
                      <a:r>
                        <a:rPr lang="en-US" sz="1400" b="0">
                          <a:solidFill>
                            <a:schemeClr val="tx1"/>
                          </a:solidFill>
                          <a:latin typeface="+mn-lt"/>
                        </a:rPr>
                        <a:t>Science</a:t>
                      </a:r>
                    </a:p>
                  </a:txBody>
                  <a:tcPr anchor="ctr">
                    <a:noFill/>
                  </a:tcPr>
                </a:tc>
                <a:tc>
                  <a:txBody>
                    <a:bodyPr/>
                    <a:lstStyle/>
                    <a:p>
                      <a:pPr marL="55245" lvl="1" indent="0" algn="ctr"/>
                      <a:r>
                        <a:rPr lang="en-US" sz="1400" b="0">
                          <a:solidFill>
                            <a:schemeClr val="tx1"/>
                          </a:solidFill>
                          <a:latin typeface="+mn-lt"/>
                        </a:rPr>
                        <a:t>5, 8, 11</a:t>
                      </a:r>
                    </a:p>
                  </a:txBody>
                  <a:tcPr anchor="ctr">
                    <a:noFill/>
                  </a:tcPr>
                </a:tc>
                <a:tc>
                  <a:txBody>
                    <a:bodyPr/>
                    <a:lstStyle/>
                    <a:p>
                      <a:pPr algn="ctr"/>
                      <a:r>
                        <a:rPr lang="en-US" sz="1400" b="0">
                          <a:solidFill>
                            <a:schemeClr val="tx1"/>
                          </a:solidFill>
                          <a:latin typeface="+mn-lt"/>
                        </a:rPr>
                        <a:t>April 24, 2023</a:t>
                      </a:r>
                    </a:p>
                  </a:txBody>
                  <a:tcPr anchor="ctr">
                    <a:noFill/>
                  </a:tcPr>
                </a:tc>
                <a:tc>
                  <a:txBody>
                    <a:bodyPr/>
                    <a:lstStyle/>
                    <a:p>
                      <a:pPr lvl="0" algn="ctr">
                        <a:buNone/>
                      </a:pPr>
                      <a:r>
                        <a:rPr lang="en-US" sz="1400" b="0">
                          <a:solidFill>
                            <a:schemeClr val="tx1"/>
                          </a:solidFill>
                          <a:latin typeface="+mn-lt"/>
                        </a:rPr>
                        <a:t>May 26, 2023</a:t>
                      </a:r>
                    </a:p>
                  </a:txBody>
                  <a:tcPr anchor="ctr">
                    <a:noFill/>
                  </a:tcPr>
                </a:tc>
                <a:extLst>
                  <a:ext uri="{0D108BD9-81ED-4DB2-BD59-A6C34878D82A}">
                    <a16:rowId xmlns:a16="http://schemas.microsoft.com/office/drawing/2014/main" val="1381630919"/>
                  </a:ext>
                </a:extLst>
              </a:tr>
              <a:tr h="389915">
                <a:tc>
                  <a:txBody>
                    <a:bodyPr/>
                    <a:lstStyle/>
                    <a:p>
                      <a:pPr algn="ctr"/>
                      <a:r>
                        <a:rPr lang="en-US" sz="1400" b="0" dirty="0">
                          <a:solidFill>
                            <a:schemeClr val="tx1"/>
                          </a:solidFill>
                          <a:latin typeface="+mn-lt"/>
                        </a:rPr>
                        <a:t>PSAT10 </a:t>
                      </a:r>
                    </a:p>
                  </a:txBody>
                  <a:tcPr anchor="ctr">
                    <a:solidFill>
                      <a:schemeClr val="accent1">
                        <a:lumMod val="20000"/>
                        <a:lumOff val="80000"/>
                      </a:schemeClr>
                    </a:solidFill>
                  </a:tcPr>
                </a:tc>
                <a:tc>
                  <a:txBody>
                    <a:bodyPr/>
                    <a:lstStyle/>
                    <a:p>
                      <a:pPr marL="0" lvl="1" indent="0" algn="ctr"/>
                      <a:r>
                        <a:rPr lang="en-US" sz="1400" b="0">
                          <a:solidFill>
                            <a:schemeClr val="tx1"/>
                          </a:solidFill>
                          <a:latin typeface="+mn-lt"/>
                        </a:rPr>
                        <a:t>Reading, Math</a:t>
                      </a:r>
                    </a:p>
                  </a:txBody>
                  <a:tcPr anchor="ctr">
                    <a:solidFill>
                      <a:schemeClr val="accent1">
                        <a:lumMod val="20000"/>
                        <a:lumOff val="80000"/>
                      </a:schemeClr>
                    </a:solidFill>
                  </a:tcPr>
                </a:tc>
                <a:tc>
                  <a:txBody>
                    <a:bodyPr/>
                    <a:lstStyle/>
                    <a:p>
                      <a:pPr marL="0" lvl="1" indent="0" algn="ctr"/>
                      <a:r>
                        <a:rPr lang="en-US" sz="1400" b="0">
                          <a:solidFill>
                            <a:schemeClr val="tx1"/>
                          </a:solidFill>
                          <a:latin typeface="+mn-lt"/>
                        </a:rPr>
                        <a:t>10</a:t>
                      </a:r>
                    </a:p>
                  </a:txBody>
                  <a:tcPr anchor="ctr">
                    <a:solidFill>
                      <a:schemeClr val="accent1">
                        <a:lumMod val="20000"/>
                        <a:lumOff val="80000"/>
                      </a:schemeClr>
                    </a:solidFill>
                  </a:tcPr>
                </a:tc>
                <a:tc>
                  <a:txBody>
                    <a:bodyPr/>
                    <a:lstStyle/>
                    <a:p>
                      <a:pPr algn="ctr"/>
                      <a:r>
                        <a:rPr lang="en-US" sz="1400" b="0">
                          <a:solidFill>
                            <a:schemeClr val="tx1"/>
                          </a:solidFill>
                          <a:latin typeface="+mn-lt"/>
                        </a:rPr>
                        <a:t>April 18,</a:t>
                      </a:r>
                      <a:r>
                        <a:rPr lang="en-US" sz="1400" b="0" baseline="0">
                          <a:solidFill>
                            <a:schemeClr val="tx1"/>
                          </a:solidFill>
                          <a:latin typeface="+mn-lt"/>
                        </a:rPr>
                        <a:t> 2023 (primary)</a:t>
                      </a:r>
                      <a:endParaRPr lang="en-US" sz="1400" b="0">
                        <a:solidFill>
                          <a:schemeClr val="tx1"/>
                        </a:solidFill>
                        <a:latin typeface="+mn-lt"/>
                      </a:endParaRPr>
                    </a:p>
                  </a:txBody>
                  <a:tcPr anchor="ctr">
                    <a:solidFill>
                      <a:schemeClr val="accent1">
                        <a:lumMod val="20000"/>
                        <a:lumOff val="80000"/>
                      </a:schemeClr>
                    </a:solidFill>
                  </a:tcPr>
                </a:tc>
                <a:tc>
                  <a:txBody>
                    <a:bodyPr/>
                    <a:lstStyle/>
                    <a:p>
                      <a:pPr algn="ctr"/>
                      <a:r>
                        <a:rPr lang="en-US" sz="1400" b="0">
                          <a:solidFill>
                            <a:schemeClr val="tx1"/>
                          </a:solidFill>
                          <a:latin typeface="+mn-lt"/>
                        </a:rPr>
                        <a:t>April 19, 2023</a:t>
                      </a:r>
                    </a:p>
                  </a:txBody>
                  <a:tcPr anchor="ctr">
                    <a:solidFill>
                      <a:schemeClr val="accent1">
                        <a:lumMod val="20000"/>
                        <a:lumOff val="80000"/>
                      </a:schemeClr>
                    </a:solidFill>
                  </a:tcPr>
                </a:tc>
                <a:extLst>
                  <a:ext uri="{0D108BD9-81ED-4DB2-BD59-A6C34878D82A}">
                    <a16:rowId xmlns:a16="http://schemas.microsoft.com/office/drawing/2014/main" val="4241846140"/>
                  </a:ext>
                </a:extLst>
              </a:tr>
              <a:tr h="389915">
                <a:tc>
                  <a:txBody>
                    <a:bodyPr/>
                    <a:lstStyle/>
                    <a:p>
                      <a:pPr lvl="0" algn="ctr">
                        <a:buNone/>
                      </a:pPr>
                      <a:endParaRPr lang="en-US" sz="1400" b="0" dirty="0">
                        <a:solidFill>
                          <a:schemeClr val="tx1"/>
                        </a:solidFill>
                        <a:latin typeface="+mn-lt"/>
                      </a:endParaRPr>
                    </a:p>
                  </a:txBody>
                  <a:tcPr anchor="ctr">
                    <a:solidFill>
                      <a:schemeClr val="accent1">
                        <a:lumMod val="20000"/>
                        <a:lumOff val="80000"/>
                      </a:schemeClr>
                    </a:solidFill>
                  </a:tcPr>
                </a:tc>
                <a:tc>
                  <a:txBody>
                    <a:bodyPr/>
                    <a:lstStyle/>
                    <a:p>
                      <a:pPr marL="0" lvl="1" indent="0" algn="ctr"/>
                      <a:endParaRPr lang="en-US" sz="1400" b="0">
                        <a:solidFill>
                          <a:schemeClr val="tx1"/>
                        </a:solidFill>
                        <a:latin typeface="+mn-lt"/>
                      </a:endParaRPr>
                    </a:p>
                  </a:txBody>
                  <a:tcPr anchor="ctr">
                    <a:solidFill>
                      <a:schemeClr val="accent1">
                        <a:lumMod val="20000"/>
                        <a:lumOff val="80000"/>
                      </a:schemeClr>
                    </a:solidFill>
                  </a:tcPr>
                </a:tc>
                <a:tc>
                  <a:txBody>
                    <a:bodyPr/>
                    <a:lstStyle/>
                    <a:p>
                      <a:pPr marL="0" lvl="1" indent="0" algn="ctr"/>
                      <a:endParaRPr lang="en-US" sz="1400" b="0">
                        <a:solidFill>
                          <a:schemeClr val="tx1"/>
                        </a:solidFill>
                        <a:latin typeface="+mn-lt"/>
                      </a:endParaRPr>
                    </a:p>
                  </a:txBody>
                  <a:tcPr anchor="ctr">
                    <a:solidFill>
                      <a:schemeClr val="accent1">
                        <a:lumMod val="20000"/>
                        <a:lumOff val="80000"/>
                      </a:schemeClr>
                    </a:solidFill>
                  </a:tcPr>
                </a:tc>
                <a:tc>
                  <a:txBody>
                    <a:bodyPr/>
                    <a:lstStyle/>
                    <a:p>
                      <a:pPr lvl="0" algn="ctr">
                        <a:buNone/>
                      </a:pPr>
                      <a:r>
                        <a:rPr lang="en-US" sz="1400" b="0">
                          <a:solidFill>
                            <a:schemeClr val="tx1"/>
                          </a:solidFill>
                          <a:latin typeface="+mn-lt"/>
                        </a:rPr>
                        <a:t>April 25, 2023 (make-up)</a:t>
                      </a:r>
                    </a:p>
                  </a:txBody>
                  <a:tcPr anchor="ctr">
                    <a:solidFill>
                      <a:schemeClr val="accent1">
                        <a:lumMod val="20000"/>
                        <a:lumOff val="80000"/>
                      </a:schemeClr>
                    </a:solidFill>
                  </a:tcPr>
                </a:tc>
                <a:tc>
                  <a:txBody>
                    <a:bodyPr/>
                    <a:lstStyle/>
                    <a:p>
                      <a:pPr lvl="0" algn="ctr">
                        <a:buNone/>
                      </a:pPr>
                      <a:r>
                        <a:rPr lang="en-US" sz="1400" b="0">
                          <a:solidFill>
                            <a:schemeClr val="tx1"/>
                          </a:solidFill>
                          <a:latin typeface="+mn-lt"/>
                        </a:rPr>
                        <a:t>April 27, 2023</a:t>
                      </a:r>
                    </a:p>
                  </a:txBody>
                  <a:tcPr anchor="ctr">
                    <a:solidFill>
                      <a:schemeClr val="accent1">
                        <a:lumMod val="20000"/>
                        <a:lumOff val="80000"/>
                      </a:schemeClr>
                    </a:solidFill>
                  </a:tcPr>
                </a:tc>
                <a:extLst>
                  <a:ext uri="{0D108BD9-81ED-4DB2-BD59-A6C34878D82A}">
                    <a16:rowId xmlns:a16="http://schemas.microsoft.com/office/drawing/2014/main" val="293075039"/>
                  </a:ext>
                </a:extLst>
              </a:tr>
              <a:tr h="389915">
                <a:tc>
                  <a:txBody>
                    <a:bodyPr/>
                    <a:lstStyle/>
                    <a:p>
                      <a:pPr lvl="0" algn="ctr">
                        <a:buNone/>
                      </a:pPr>
                      <a:endParaRPr lang="en-US" sz="1400" b="0">
                        <a:solidFill>
                          <a:schemeClr val="tx1"/>
                        </a:solidFill>
                        <a:latin typeface="+mn-lt"/>
                      </a:endParaRPr>
                    </a:p>
                  </a:txBody>
                  <a:tcPr anchor="ctr">
                    <a:solidFill>
                      <a:schemeClr val="accent1">
                        <a:lumMod val="20000"/>
                        <a:lumOff val="80000"/>
                      </a:schemeClr>
                    </a:solidFill>
                  </a:tcPr>
                </a:tc>
                <a:tc>
                  <a:txBody>
                    <a:bodyPr/>
                    <a:lstStyle/>
                    <a:p>
                      <a:pPr marL="0" lvl="1" indent="0" algn="ctr"/>
                      <a:r>
                        <a:rPr lang="en-US" sz="1200" b="0" i="1">
                          <a:solidFill>
                            <a:schemeClr val="tx1"/>
                          </a:solidFill>
                          <a:latin typeface="+mn-lt"/>
                        </a:rPr>
                        <a:t>Homeschooled students &amp; out of state students</a:t>
                      </a:r>
                    </a:p>
                  </a:txBody>
                  <a:tcPr anchor="ctr">
                    <a:solidFill>
                      <a:schemeClr val="accent1">
                        <a:lumMod val="20000"/>
                        <a:lumOff val="80000"/>
                      </a:schemeClr>
                    </a:solidFill>
                  </a:tcPr>
                </a:tc>
                <a:tc>
                  <a:txBody>
                    <a:bodyPr/>
                    <a:lstStyle/>
                    <a:p>
                      <a:pPr marL="0" lvl="1" indent="0" algn="ctr"/>
                      <a:endParaRPr lang="en-US" sz="1400" b="0" i="1">
                        <a:solidFill>
                          <a:schemeClr val="tx1"/>
                        </a:solidFill>
                        <a:latin typeface="+mn-lt"/>
                      </a:endParaRPr>
                    </a:p>
                  </a:txBody>
                  <a:tcPr anchor="ctr">
                    <a:solidFill>
                      <a:schemeClr val="accent1">
                        <a:lumMod val="20000"/>
                        <a:lumOff val="80000"/>
                      </a:schemeClr>
                    </a:solidFill>
                  </a:tcPr>
                </a:tc>
                <a:tc>
                  <a:txBody>
                    <a:bodyPr/>
                    <a:lstStyle/>
                    <a:p>
                      <a:pPr lvl="0" algn="ctr">
                        <a:buNone/>
                      </a:pPr>
                      <a:r>
                        <a:rPr lang="en-US" sz="1400" b="0" i="1">
                          <a:solidFill>
                            <a:schemeClr val="tx1"/>
                          </a:solidFill>
                          <a:latin typeface="+mn-lt"/>
                        </a:rPr>
                        <a:t>April 25, 2023 </a:t>
                      </a:r>
                    </a:p>
                  </a:txBody>
                  <a:tcPr anchor="ctr">
                    <a:solidFill>
                      <a:schemeClr val="accent1">
                        <a:lumMod val="20000"/>
                        <a:lumOff val="80000"/>
                      </a:schemeClr>
                    </a:solidFill>
                  </a:tcPr>
                </a:tc>
                <a:tc>
                  <a:txBody>
                    <a:bodyPr/>
                    <a:lstStyle/>
                    <a:p>
                      <a:pPr lvl="0" algn="ctr">
                        <a:buNone/>
                      </a:pPr>
                      <a:r>
                        <a:rPr lang="en-US" sz="1400" b="0" i="1">
                          <a:solidFill>
                            <a:schemeClr val="tx1"/>
                          </a:solidFill>
                          <a:latin typeface="+mn-lt"/>
                        </a:rPr>
                        <a:t>April 25, 2023 </a:t>
                      </a:r>
                    </a:p>
                  </a:txBody>
                  <a:tcPr anchor="ctr">
                    <a:solidFill>
                      <a:schemeClr val="accent1">
                        <a:lumMod val="20000"/>
                        <a:lumOff val="80000"/>
                      </a:schemeClr>
                    </a:solidFill>
                  </a:tcPr>
                </a:tc>
                <a:extLst>
                  <a:ext uri="{0D108BD9-81ED-4DB2-BD59-A6C34878D82A}">
                    <a16:rowId xmlns:a16="http://schemas.microsoft.com/office/drawing/2014/main" val="1803224703"/>
                  </a:ext>
                </a:extLst>
              </a:tr>
              <a:tr h="389915">
                <a:tc>
                  <a:txBody>
                    <a:bodyPr/>
                    <a:lstStyle/>
                    <a:p>
                      <a:pPr lvl="0" algn="ctr">
                        <a:buNone/>
                      </a:pPr>
                      <a:r>
                        <a:rPr lang="en-US" sz="1400" b="0">
                          <a:solidFill>
                            <a:schemeClr val="tx1"/>
                          </a:solidFill>
                          <a:latin typeface="+mn-lt"/>
                        </a:rPr>
                        <a:t>RI SAT School Day</a:t>
                      </a:r>
                    </a:p>
                  </a:txBody>
                  <a:tcPr anchor="ctr">
                    <a:noFill/>
                  </a:tcPr>
                </a:tc>
                <a:tc>
                  <a:txBody>
                    <a:bodyPr/>
                    <a:lstStyle/>
                    <a:p>
                      <a:pPr marL="55245" lvl="1" indent="0" algn="ctr">
                        <a:buNone/>
                      </a:pPr>
                      <a:r>
                        <a:rPr lang="en-US" sz="1400" b="0">
                          <a:solidFill>
                            <a:schemeClr val="tx1"/>
                          </a:solidFill>
                          <a:latin typeface="+mn-lt"/>
                        </a:rPr>
                        <a:t>Reading, Math</a:t>
                      </a:r>
                    </a:p>
                  </a:txBody>
                  <a:tcPr anchor="ctr">
                    <a:noFill/>
                  </a:tcPr>
                </a:tc>
                <a:tc>
                  <a:txBody>
                    <a:bodyPr/>
                    <a:lstStyle/>
                    <a:p>
                      <a:pPr marL="55245" lvl="1" indent="0" algn="ctr">
                        <a:buNone/>
                      </a:pPr>
                      <a:r>
                        <a:rPr lang="en-US" sz="1400" b="0">
                          <a:solidFill>
                            <a:schemeClr val="tx1"/>
                          </a:solidFill>
                          <a:latin typeface="+mn-lt"/>
                        </a:rPr>
                        <a:t>11</a:t>
                      </a:r>
                    </a:p>
                  </a:txBody>
                  <a:tcPr anchor="ctr">
                    <a:noFill/>
                  </a:tcPr>
                </a:tc>
                <a:tc>
                  <a:txBody>
                    <a:bodyPr/>
                    <a:lstStyle/>
                    <a:p>
                      <a:pPr lvl="0" algn="ctr">
                        <a:buNone/>
                      </a:pPr>
                      <a:r>
                        <a:rPr lang="en-US" sz="1400" b="0">
                          <a:solidFill>
                            <a:schemeClr val="tx1"/>
                          </a:solidFill>
                          <a:latin typeface="+mn-lt"/>
                        </a:rPr>
                        <a:t>April 18, 2023 (primary)</a:t>
                      </a:r>
                    </a:p>
                  </a:txBody>
                  <a:tcPr anchor="ctr">
                    <a:noFill/>
                  </a:tcPr>
                </a:tc>
                <a:tc>
                  <a:txBody>
                    <a:bodyPr/>
                    <a:lstStyle/>
                    <a:p>
                      <a:pPr lvl="0" algn="ctr">
                        <a:buNone/>
                      </a:pPr>
                      <a:r>
                        <a:rPr lang="en-US" sz="1400" b="0">
                          <a:solidFill>
                            <a:schemeClr val="tx1"/>
                          </a:solidFill>
                          <a:latin typeface="+mn-lt"/>
                        </a:rPr>
                        <a:t>April 19, 2023</a:t>
                      </a:r>
                    </a:p>
                  </a:txBody>
                  <a:tcPr anchor="ctr">
                    <a:noFill/>
                  </a:tcPr>
                </a:tc>
                <a:extLst>
                  <a:ext uri="{0D108BD9-81ED-4DB2-BD59-A6C34878D82A}">
                    <a16:rowId xmlns:a16="http://schemas.microsoft.com/office/drawing/2014/main" val="1864915949"/>
                  </a:ext>
                </a:extLst>
              </a:tr>
              <a:tr h="389915">
                <a:tc>
                  <a:txBody>
                    <a:bodyPr/>
                    <a:lstStyle/>
                    <a:p>
                      <a:pPr algn="ctr"/>
                      <a:endParaRPr lang="en-US" sz="1400" b="0">
                        <a:solidFill>
                          <a:schemeClr val="tx1"/>
                        </a:solidFill>
                        <a:latin typeface="+mn-lt"/>
                      </a:endParaRPr>
                    </a:p>
                  </a:txBody>
                  <a:tcPr anchor="ctr">
                    <a:noFill/>
                  </a:tcPr>
                </a:tc>
                <a:tc>
                  <a:txBody>
                    <a:bodyPr/>
                    <a:lstStyle/>
                    <a:p>
                      <a:pPr marL="55245" lvl="1" indent="0" algn="ctr">
                        <a:buNone/>
                      </a:pPr>
                      <a:endParaRPr lang="en-US" sz="1400" b="0">
                        <a:solidFill>
                          <a:schemeClr val="tx1"/>
                        </a:solidFill>
                        <a:latin typeface="+mn-lt"/>
                      </a:endParaRPr>
                    </a:p>
                  </a:txBody>
                  <a:tcPr anchor="ctr">
                    <a:noFill/>
                  </a:tcPr>
                </a:tc>
                <a:tc>
                  <a:txBody>
                    <a:bodyPr/>
                    <a:lstStyle/>
                    <a:p>
                      <a:pPr marL="55245" lvl="1" indent="0" algn="ctr">
                        <a:buNone/>
                      </a:pPr>
                      <a:endParaRPr lang="en-US" sz="1400" b="0">
                        <a:solidFill>
                          <a:schemeClr val="tx1"/>
                        </a:solidFill>
                        <a:latin typeface="+mn-lt"/>
                      </a:endParaRPr>
                    </a:p>
                  </a:txBody>
                  <a:tcPr anchor="ctr">
                    <a:noFill/>
                  </a:tcPr>
                </a:tc>
                <a:tc>
                  <a:txBody>
                    <a:bodyPr/>
                    <a:lstStyle/>
                    <a:p>
                      <a:pPr algn="ctr"/>
                      <a:r>
                        <a:rPr lang="en-US" sz="1400" b="0">
                          <a:solidFill>
                            <a:schemeClr val="tx1"/>
                          </a:solidFill>
                          <a:latin typeface="+mn-lt"/>
                        </a:rPr>
                        <a:t>April 25,</a:t>
                      </a:r>
                      <a:r>
                        <a:rPr lang="en-US" sz="1400" b="0" baseline="0">
                          <a:solidFill>
                            <a:schemeClr val="tx1"/>
                          </a:solidFill>
                          <a:latin typeface="+mn-lt"/>
                        </a:rPr>
                        <a:t> 2023 (make-up)</a:t>
                      </a:r>
                      <a:endParaRPr lang="en-US" sz="1400" b="0">
                        <a:solidFill>
                          <a:schemeClr val="tx1"/>
                        </a:solidFill>
                        <a:latin typeface="+mn-lt"/>
                      </a:endParaRPr>
                    </a:p>
                  </a:txBody>
                  <a:tcPr anchor="ctr">
                    <a:noFill/>
                  </a:tcPr>
                </a:tc>
                <a:tc>
                  <a:txBody>
                    <a:bodyPr/>
                    <a:lstStyle/>
                    <a:p>
                      <a:pPr algn="ctr"/>
                      <a:r>
                        <a:rPr lang="en-US" sz="1400" b="0">
                          <a:solidFill>
                            <a:schemeClr val="tx1"/>
                          </a:solidFill>
                          <a:latin typeface="+mn-lt"/>
                        </a:rPr>
                        <a:t>April 27, 2023</a:t>
                      </a:r>
                    </a:p>
                  </a:txBody>
                  <a:tcPr anchor="ctr">
                    <a:noFill/>
                  </a:tcPr>
                </a:tc>
                <a:extLst>
                  <a:ext uri="{0D108BD9-81ED-4DB2-BD59-A6C34878D82A}">
                    <a16:rowId xmlns:a16="http://schemas.microsoft.com/office/drawing/2014/main" val="4227997488"/>
                  </a:ext>
                </a:extLst>
              </a:tr>
              <a:tr h="0">
                <a:tc>
                  <a:txBody>
                    <a:bodyPr/>
                    <a:lstStyle/>
                    <a:p>
                      <a:pPr algn="ctr"/>
                      <a:endParaRPr lang="en-US" sz="1400" b="0">
                        <a:solidFill>
                          <a:schemeClr val="tx1"/>
                        </a:solidFill>
                        <a:latin typeface="+mn-lt"/>
                      </a:endParaRPr>
                    </a:p>
                  </a:txBody>
                  <a:tcPr anchor="ctr">
                    <a:noFill/>
                  </a:tcPr>
                </a:tc>
                <a:tc>
                  <a:txBody>
                    <a:bodyPr/>
                    <a:lstStyle/>
                    <a:p>
                      <a:pPr marL="0" lvl="1" indent="0" algn="ctr"/>
                      <a:r>
                        <a:rPr lang="en-US" sz="1200" b="0" i="1" dirty="0">
                          <a:solidFill>
                            <a:schemeClr val="tx1"/>
                          </a:solidFill>
                          <a:latin typeface="+mn-lt"/>
                        </a:rPr>
                        <a:t>Homeschooled students &amp; out of state students</a:t>
                      </a:r>
                    </a:p>
                  </a:txBody>
                  <a:tcPr anchor="ctr">
                    <a:noFill/>
                  </a:tcPr>
                </a:tc>
                <a:tc>
                  <a:txBody>
                    <a:bodyPr/>
                    <a:lstStyle/>
                    <a:p>
                      <a:pPr marL="55245" lvl="1" indent="0" algn="ctr">
                        <a:buNone/>
                      </a:pPr>
                      <a:endParaRPr lang="en-US" sz="1400" b="0" i="1">
                        <a:solidFill>
                          <a:schemeClr val="tx1"/>
                        </a:solidFill>
                        <a:latin typeface="+mn-lt"/>
                      </a:endParaRPr>
                    </a:p>
                  </a:txBody>
                  <a:tcPr anchor="ctr">
                    <a:noFill/>
                  </a:tcPr>
                </a:tc>
                <a:tc>
                  <a:txBody>
                    <a:bodyPr/>
                    <a:lstStyle/>
                    <a:p>
                      <a:pPr algn="ctr"/>
                      <a:r>
                        <a:rPr lang="en-US" sz="1400" b="0" i="1">
                          <a:solidFill>
                            <a:schemeClr val="tx1"/>
                          </a:solidFill>
                          <a:latin typeface="+mn-lt"/>
                        </a:rPr>
                        <a:t>April 25, 2023 </a:t>
                      </a:r>
                    </a:p>
                  </a:txBody>
                  <a:tcPr anchor="ctr">
                    <a:noFill/>
                  </a:tcPr>
                </a:tc>
                <a:tc>
                  <a:txBody>
                    <a:bodyPr/>
                    <a:lstStyle/>
                    <a:p>
                      <a:pPr algn="ctr"/>
                      <a:r>
                        <a:rPr lang="en-US" sz="1400" b="0" i="1" dirty="0">
                          <a:solidFill>
                            <a:schemeClr val="tx1"/>
                          </a:solidFill>
                          <a:latin typeface="+mn-lt"/>
                        </a:rPr>
                        <a:t>April 25, 2023 </a:t>
                      </a:r>
                    </a:p>
                  </a:txBody>
                  <a:tcPr anchor="ctr">
                    <a:noFill/>
                  </a:tcPr>
                </a:tc>
                <a:extLst>
                  <a:ext uri="{0D108BD9-81ED-4DB2-BD59-A6C34878D82A}">
                    <a16:rowId xmlns:a16="http://schemas.microsoft.com/office/drawing/2014/main" val="2501125311"/>
                  </a:ext>
                </a:extLst>
              </a:tr>
            </a:tbl>
          </a:graphicData>
        </a:graphic>
      </p:graphicFrame>
      <p:sp>
        <p:nvSpPr>
          <p:cNvPr id="14" name="Footer Placeholder 13">
            <a:extLst>
              <a:ext uri="{FF2B5EF4-FFF2-40B4-BE49-F238E27FC236}">
                <a16:creationId xmlns:a16="http://schemas.microsoft.com/office/drawing/2014/main" id="{E597C0D1-0BA4-8F0A-E0D7-9207BD05EC0C}"/>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181235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11582400" cy="569788"/>
          </a:xfrm>
        </p:spPr>
        <p:txBody>
          <a:bodyPr/>
          <a:lstStyle/>
          <a:p>
            <a:r>
              <a:rPr lang="en-US" sz="3600" dirty="0"/>
              <a:t>School Calendar for 2022-23 State Assessments</a:t>
            </a:r>
          </a:p>
        </p:txBody>
      </p:sp>
      <p:sp>
        <p:nvSpPr>
          <p:cNvPr id="4" name="Footer Placeholder 3">
            <a:extLst>
              <a:ext uri="{FF2B5EF4-FFF2-40B4-BE49-F238E27FC236}">
                <a16:creationId xmlns:a16="http://schemas.microsoft.com/office/drawing/2014/main" id="{466DB0C6-9A89-415B-AD70-3A95155BD157}"/>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a:extLst>
              <a:ext uri="{FF2B5EF4-FFF2-40B4-BE49-F238E27FC236}">
                <a16:creationId xmlns:a16="http://schemas.microsoft.com/office/drawing/2014/main" id="{8559E2E6-1502-45F4-9698-70B51C3A1E18}"/>
              </a:ext>
            </a:extLst>
          </p:cNvPr>
          <p:cNvSpPr>
            <a:spLocks noGrp="1"/>
          </p:cNvSpPr>
          <p:nvPr>
            <p:ph type="sldNum" idx="12"/>
          </p:nvPr>
        </p:nvSpPr>
        <p:spPr/>
        <p:txBody>
          <a:bodyPr/>
          <a:lstStyle/>
          <a:p>
            <a:fld id="{4FAB73BC-B049-4115-A692-8D63A059BFB8}" type="slidenum">
              <a:rPr lang="en-US" smtClean="0"/>
              <a:pPr/>
              <a:t>41</a:t>
            </a:fld>
            <a:endParaRPr lang="en-US"/>
          </a:p>
        </p:txBody>
      </p:sp>
      <p:sp>
        <p:nvSpPr>
          <p:cNvPr id="5" name="TextBox 4"/>
          <p:cNvSpPr txBox="1"/>
          <p:nvPr/>
        </p:nvSpPr>
        <p:spPr>
          <a:xfrm>
            <a:off x="2049992" y="874588"/>
            <a:ext cx="8437836" cy="646331"/>
          </a:xfrm>
          <a:prstGeom prst="rect">
            <a:avLst/>
          </a:prstGeom>
          <a:noFill/>
        </p:spPr>
        <p:txBody>
          <a:bodyPr wrap="square" rtlCol="0">
            <a:spAutoFit/>
          </a:bodyPr>
          <a:lstStyle/>
          <a:p>
            <a:r>
              <a:rPr lang="en-US" b="1" dirty="0">
                <a:solidFill>
                  <a:srgbClr val="FF0000"/>
                </a:solidFill>
              </a:rPr>
              <a:t>NOTE to test coordinators: Update this calendar based on the testing window set by your school)</a:t>
            </a:r>
          </a:p>
        </p:txBody>
      </p:sp>
      <p:graphicFrame>
        <p:nvGraphicFramePr>
          <p:cNvPr id="7" name="Content Placeholder 3"/>
          <p:cNvGraphicFramePr>
            <a:graphicFrameLocks/>
          </p:cNvGraphicFramePr>
          <p:nvPr>
            <p:extLst>
              <p:ext uri="{D42A27DB-BD31-4B8C-83A1-F6EECF244321}">
                <p14:modId xmlns:p14="http://schemas.microsoft.com/office/powerpoint/2010/main" val="1008294344"/>
              </p:ext>
            </p:extLst>
          </p:nvPr>
        </p:nvGraphicFramePr>
        <p:xfrm>
          <a:off x="1183618" y="2144564"/>
          <a:ext cx="9824763" cy="2742734"/>
        </p:xfrm>
        <a:graphic>
          <a:graphicData uri="http://schemas.openxmlformats.org/drawingml/2006/table">
            <a:tbl>
              <a:tblPr firstRow="1" bandRow="1">
                <a:tableStyleId>{B301B821-A1FF-4177-AEE7-76D212191A09}</a:tableStyleId>
              </a:tblPr>
              <a:tblGrid>
                <a:gridCol w="1368148">
                  <a:extLst>
                    <a:ext uri="{9D8B030D-6E8A-4147-A177-3AD203B41FA5}">
                      <a16:colId xmlns:a16="http://schemas.microsoft.com/office/drawing/2014/main" val="1991522299"/>
                    </a:ext>
                  </a:extLst>
                </a:gridCol>
                <a:gridCol w="3475809">
                  <a:extLst>
                    <a:ext uri="{9D8B030D-6E8A-4147-A177-3AD203B41FA5}">
                      <a16:colId xmlns:a16="http://schemas.microsoft.com/office/drawing/2014/main" val="3916537307"/>
                    </a:ext>
                  </a:extLst>
                </a:gridCol>
                <a:gridCol w="2519567">
                  <a:extLst>
                    <a:ext uri="{9D8B030D-6E8A-4147-A177-3AD203B41FA5}">
                      <a16:colId xmlns:a16="http://schemas.microsoft.com/office/drawing/2014/main" val="306431978"/>
                    </a:ext>
                  </a:extLst>
                </a:gridCol>
                <a:gridCol w="2461239">
                  <a:extLst>
                    <a:ext uri="{9D8B030D-6E8A-4147-A177-3AD203B41FA5}">
                      <a16:colId xmlns:a16="http://schemas.microsoft.com/office/drawing/2014/main" val="1177221340"/>
                    </a:ext>
                  </a:extLst>
                </a:gridCol>
              </a:tblGrid>
              <a:tr h="597098">
                <a:tc>
                  <a:txBody>
                    <a:bodyPr/>
                    <a:lstStyle/>
                    <a:p>
                      <a:pPr algn="ctr"/>
                      <a:r>
                        <a:rPr lang="en-US" sz="1600" dirty="0"/>
                        <a:t>Grades</a:t>
                      </a:r>
                    </a:p>
                  </a:txBody>
                  <a:tcPr/>
                </a:tc>
                <a:tc>
                  <a:txBody>
                    <a:bodyPr/>
                    <a:lstStyle/>
                    <a:p>
                      <a:pPr algn="ctr"/>
                      <a:r>
                        <a:rPr lang="en-US" sz="1600" dirty="0"/>
                        <a:t>Test</a:t>
                      </a:r>
                    </a:p>
                  </a:txBody>
                  <a:tcPr/>
                </a:tc>
                <a:tc>
                  <a:txBody>
                    <a:bodyPr/>
                    <a:lstStyle/>
                    <a:p>
                      <a:pPr algn="ctr"/>
                      <a:r>
                        <a:rPr lang="en-US" sz="1600" dirty="0"/>
                        <a:t>District/School</a:t>
                      </a:r>
                    </a:p>
                    <a:p>
                      <a:pPr lvl="0" algn="ctr">
                        <a:buNone/>
                      </a:pPr>
                      <a:r>
                        <a:rPr lang="en-US" sz="1600" dirty="0"/>
                        <a:t>Test Window Opens</a:t>
                      </a:r>
                    </a:p>
                  </a:txBody>
                  <a:tcPr/>
                </a:tc>
                <a:tc>
                  <a:txBody>
                    <a:bodyPr/>
                    <a:lstStyle/>
                    <a:p>
                      <a:pPr algn="ctr"/>
                      <a:r>
                        <a:rPr lang="en-US" sz="1600"/>
                        <a:t>District/School</a:t>
                      </a:r>
                    </a:p>
                    <a:p>
                      <a:pPr lvl="0" algn="ctr">
                        <a:buNone/>
                      </a:pPr>
                      <a:r>
                        <a:rPr lang="en-US" sz="1600"/>
                        <a:t>Test Window Closes</a:t>
                      </a:r>
                    </a:p>
                  </a:txBody>
                  <a:tcPr/>
                </a:tc>
                <a:extLst>
                  <a:ext uri="{0D108BD9-81ED-4DB2-BD59-A6C34878D82A}">
                    <a16:rowId xmlns:a16="http://schemas.microsoft.com/office/drawing/2014/main" val="2807781367"/>
                  </a:ext>
                </a:extLst>
              </a:tr>
              <a:tr h="380836">
                <a:tc>
                  <a:txBody>
                    <a:bodyPr/>
                    <a:lstStyle/>
                    <a:p>
                      <a:pPr algn="ctr"/>
                      <a:r>
                        <a:rPr lang="en-US" sz="1600" dirty="0"/>
                        <a:t>K-12</a:t>
                      </a:r>
                    </a:p>
                  </a:txBody>
                  <a:tcPr/>
                </a:tc>
                <a:tc>
                  <a:txBody>
                    <a:bodyPr/>
                    <a:lstStyle/>
                    <a:p>
                      <a:r>
                        <a:rPr lang="en-US" sz="1600" b="0" dirty="0"/>
                        <a:t>Alternate ACCESS Field Test</a:t>
                      </a:r>
                    </a:p>
                  </a:txBody>
                  <a:tcPr/>
                </a:tc>
                <a:tc>
                  <a:txBody>
                    <a:bodyPr/>
                    <a:lstStyle/>
                    <a:p>
                      <a:pPr algn="ctr"/>
                      <a:endParaRPr lang="en-US" sz="1600" dirty="0">
                        <a:solidFill>
                          <a:schemeClr val="tx1"/>
                        </a:solidFill>
                      </a:endParaRPr>
                    </a:p>
                  </a:txBody>
                  <a:tcPr/>
                </a:tc>
                <a:tc>
                  <a:txBody>
                    <a:bodyPr/>
                    <a:lstStyle/>
                    <a:p>
                      <a:pPr algn="ctr"/>
                      <a:endParaRPr lang="en-US" sz="1600" dirty="0">
                        <a:solidFill>
                          <a:schemeClr val="tx1"/>
                        </a:solidFill>
                      </a:endParaRPr>
                    </a:p>
                  </a:txBody>
                  <a:tcPr/>
                </a:tc>
                <a:extLst>
                  <a:ext uri="{0D108BD9-81ED-4DB2-BD59-A6C34878D82A}">
                    <a16:rowId xmlns:a16="http://schemas.microsoft.com/office/drawing/2014/main" val="4079046401"/>
                  </a:ext>
                </a:extLst>
              </a:tr>
              <a:tr h="352960">
                <a:tc>
                  <a:txBody>
                    <a:bodyPr/>
                    <a:lstStyle/>
                    <a:p>
                      <a:pPr algn="ctr"/>
                      <a:r>
                        <a:rPr lang="en-US" sz="1600"/>
                        <a:t>3-8, 11</a:t>
                      </a:r>
                    </a:p>
                  </a:txBody>
                  <a:tcPr/>
                </a:tc>
                <a:tc>
                  <a:txBody>
                    <a:bodyPr/>
                    <a:lstStyle/>
                    <a:p>
                      <a:r>
                        <a:rPr lang="en-US" sz="1600"/>
                        <a:t>DLM ELA and</a:t>
                      </a:r>
                      <a:r>
                        <a:rPr lang="en-US" sz="1600" baseline="0"/>
                        <a:t> Math</a:t>
                      </a:r>
                      <a:endParaRPr lang="en-US" sz="1600" b="1"/>
                    </a:p>
                  </a:txBody>
                  <a:tcPr/>
                </a:tc>
                <a:tc>
                  <a:txBody>
                    <a:bodyPr/>
                    <a:lstStyle/>
                    <a:p>
                      <a:pPr algn="ctr"/>
                      <a:endParaRPr lang="en-US" sz="1600">
                        <a:solidFill>
                          <a:schemeClr val="tx1"/>
                        </a:solidFill>
                      </a:endParaRPr>
                    </a:p>
                  </a:txBody>
                  <a:tcPr/>
                </a:tc>
                <a:tc>
                  <a:txBody>
                    <a:bodyPr/>
                    <a:lstStyle/>
                    <a:p>
                      <a:pPr algn="ctr"/>
                      <a:endParaRPr lang="en-US" sz="1600" dirty="0">
                        <a:solidFill>
                          <a:schemeClr val="tx1"/>
                        </a:solidFill>
                      </a:endParaRPr>
                    </a:p>
                  </a:txBody>
                  <a:tcPr/>
                </a:tc>
                <a:extLst>
                  <a:ext uri="{0D108BD9-81ED-4DB2-BD59-A6C34878D82A}">
                    <a16:rowId xmlns:a16="http://schemas.microsoft.com/office/drawing/2014/main" val="821207669"/>
                  </a:ext>
                </a:extLst>
              </a:tr>
              <a:tr h="352960">
                <a:tc>
                  <a:txBody>
                    <a:bodyPr/>
                    <a:lstStyle/>
                    <a:p>
                      <a:pPr algn="ctr"/>
                      <a:r>
                        <a:rPr lang="en-US" sz="1600"/>
                        <a:t>5, 8, 11</a:t>
                      </a:r>
                    </a:p>
                  </a:txBody>
                  <a:tcPr/>
                </a:tc>
                <a:tc>
                  <a:txBody>
                    <a:bodyPr/>
                    <a:lstStyle/>
                    <a:p>
                      <a:r>
                        <a:rPr lang="en-US" sz="1600" dirty="0"/>
                        <a:t>DLM Science</a:t>
                      </a:r>
                      <a:endParaRPr lang="en-US" sz="1600" b="1" dirty="0"/>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3348318726"/>
                  </a:ext>
                </a:extLst>
              </a:tr>
              <a:tr h="352960">
                <a:tc>
                  <a:txBody>
                    <a:bodyPr/>
                    <a:lstStyle/>
                    <a:p>
                      <a:pPr algn="ctr"/>
                      <a:r>
                        <a:rPr lang="en-US" sz="1600"/>
                        <a:t>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RICAS ELA</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621567074"/>
                  </a:ext>
                </a:extLst>
              </a:tr>
              <a:tr h="352960">
                <a:tc>
                  <a:txBody>
                    <a:bodyPr/>
                    <a:lstStyle/>
                    <a:p>
                      <a:pPr algn="ctr"/>
                      <a:r>
                        <a:rPr lang="en-US" sz="1600"/>
                        <a:t>3-8</a:t>
                      </a:r>
                    </a:p>
                  </a:txBody>
                  <a:tcPr/>
                </a:tc>
                <a:tc>
                  <a:txBody>
                    <a:bodyPr/>
                    <a:lstStyle/>
                    <a:p>
                      <a:r>
                        <a:rPr lang="en-US" sz="1600"/>
                        <a:t>RICAS Math</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402466060"/>
                  </a:ext>
                </a:extLst>
              </a:tr>
              <a:tr h="352960">
                <a:tc>
                  <a:txBody>
                    <a:bodyPr/>
                    <a:lstStyle/>
                    <a:p>
                      <a:pPr marL="55245" lvl="1" indent="0" algn="ctr"/>
                      <a:r>
                        <a:rPr lang="en-US" sz="1600" dirty="0"/>
                        <a:t>5, 8, 11</a:t>
                      </a:r>
                    </a:p>
                  </a:txBody>
                  <a:tcPr/>
                </a:tc>
                <a:tc>
                  <a:txBody>
                    <a:bodyPr/>
                    <a:lstStyle/>
                    <a:p>
                      <a:pPr marL="0" lvl="1" indent="0"/>
                      <a:r>
                        <a:rPr lang="en-US" sz="1600" dirty="0"/>
                        <a:t>NGSA Science</a:t>
                      </a:r>
                      <a:endParaRPr lang="en-US" sz="1600" b="1" dirty="0"/>
                    </a:p>
                  </a:txBody>
                  <a:tcPr/>
                </a:tc>
                <a:tc>
                  <a:txBody>
                    <a:bodyPr/>
                    <a:lstStyle/>
                    <a:p>
                      <a:pPr algn="ctr"/>
                      <a:endParaRPr lang="en-US" sz="1600" dirty="0">
                        <a:solidFill>
                          <a:schemeClr val="tx1"/>
                        </a:solidFill>
                      </a:endParaRPr>
                    </a:p>
                  </a:txBody>
                  <a:tcPr/>
                </a:tc>
                <a:tc>
                  <a:txBody>
                    <a:bodyPr/>
                    <a:lstStyle/>
                    <a:p>
                      <a:pPr lvl="0" algn="ctr">
                        <a:buNone/>
                      </a:pPr>
                      <a:endParaRPr lang="en-US" sz="1600" dirty="0">
                        <a:solidFill>
                          <a:schemeClr val="tx1"/>
                        </a:solidFill>
                      </a:endParaRPr>
                    </a:p>
                  </a:txBody>
                  <a:tcPr/>
                </a:tc>
                <a:extLst>
                  <a:ext uri="{0D108BD9-81ED-4DB2-BD59-A6C34878D82A}">
                    <a16:rowId xmlns:a16="http://schemas.microsoft.com/office/drawing/2014/main" val="970742516"/>
                  </a:ext>
                </a:extLst>
              </a:tr>
            </a:tbl>
          </a:graphicData>
        </a:graphic>
      </p:graphicFrame>
    </p:spTree>
    <p:extLst>
      <p:ext uri="{BB962C8B-B14F-4D97-AF65-F5344CB8AC3E}">
        <p14:creationId xmlns:p14="http://schemas.microsoft.com/office/powerpoint/2010/main" val="28166141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E489592-48DF-012D-A956-683BE70741C2}"/>
              </a:ext>
            </a:extLst>
          </p:cNvPr>
          <p:cNvSpPr>
            <a:spLocks noGrp="1"/>
          </p:cNvSpPr>
          <p:nvPr>
            <p:ph type="ftr" idx="11"/>
          </p:nvPr>
        </p:nvSpPr>
        <p:spPr/>
        <p:txBody>
          <a:bodyPr/>
          <a:lstStyle/>
          <a:p>
            <a:r>
              <a:rPr lang="en-US"/>
              <a:t>RICAS and NGSA Test Administrator Core Training Presentation</a:t>
            </a:r>
          </a:p>
        </p:txBody>
      </p:sp>
      <p:sp>
        <p:nvSpPr>
          <p:cNvPr id="4" name="Slide Number Placeholder 3">
            <a:extLst>
              <a:ext uri="{FF2B5EF4-FFF2-40B4-BE49-F238E27FC236}">
                <a16:creationId xmlns:a16="http://schemas.microsoft.com/office/drawing/2014/main" id="{7E802395-1474-D44F-00D2-0B499456B2BD}"/>
              </a:ext>
            </a:extLst>
          </p:cNvPr>
          <p:cNvSpPr>
            <a:spLocks noGrp="1"/>
          </p:cNvSpPr>
          <p:nvPr>
            <p:ph type="sldNum" idx="12"/>
          </p:nvPr>
        </p:nvSpPr>
        <p:spPr/>
        <p:txBody>
          <a:bodyPr/>
          <a:lstStyle/>
          <a:p>
            <a:fld id="{E3A0F8C9-0536-44E3-92CA-2798A712B5A8}" type="slidenum">
              <a:rPr lang="en-US" smtClean="0"/>
              <a:t>42</a:t>
            </a:fld>
            <a:endParaRPr lang="en-US"/>
          </a:p>
        </p:txBody>
      </p:sp>
      <p:graphicFrame>
        <p:nvGraphicFramePr>
          <p:cNvPr id="7" name="Table 10">
            <a:extLst>
              <a:ext uri="{FF2B5EF4-FFF2-40B4-BE49-F238E27FC236}">
                <a16:creationId xmlns:a16="http://schemas.microsoft.com/office/drawing/2014/main" id="{BF08DFA9-1B36-EB23-493D-8329871FAD18}"/>
              </a:ext>
            </a:extLst>
          </p:cNvPr>
          <p:cNvGraphicFramePr>
            <a:graphicFrameLocks noGrp="1"/>
          </p:cNvGraphicFramePr>
          <p:nvPr>
            <p:extLst>
              <p:ext uri="{D42A27DB-BD31-4B8C-83A1-F6EECF244321}">
                <p14:modId xmlns:p14="http://schemas.microsoft.com/office/powerpoint/2010/main" val="4027557325"/>
              </p:ext>
            </p:extLst>
          </p:nvPr>
        </p:nvGraphicFramePr>
        <p:xfrm>
          <a:off x="666785" y="1463750"/>
          <a:ext cx="8967342" cy="2202978"/>
        </p:xfrm>
        <a:graphic>
          <a:graphicData uri="http://schemas.openxmlformats.org/drawingml/2006/table">
            <a:tbl>
              <a:tblPr firstRow="1" bandRow="1">
                <a:tableStyleId>{F2DE63D5-997A-4646-A377-4702673A728D}</a:tableStyleId>
              </a:tblPr>
              <a:tblGrid>
                <a:gridCol w="2989114">
                  <a:extLst>
                    <a:ext uri="{9D8B030D-6E8A-4147-A177-3AD203B41FA5}">
                      <a16:colId xmlns:a16="http://schemas.microsoft.com/office/drawing/2014/main" val="413298125"/>
                    </a:ext>
                  </a:extLst>
                </a:gridCol>
                <a:gridCol w="2989114">
                  <a:extLst>
                    <a:ext uri="{9D8B030D-6E8A-4147-A177-3AD203B41FA5}">
                      <a16:colId xmlns:a16="http://schemas.microsoft.com/office/drawing/2014/main" val="2553220229"/>
                    </a:ext>
                  </a:extLst>
                </a:gridCol>
                <a:gridCol w="2989114">
                  <a:extLst>
                    <a:ext uri="{9D8B030D-6E8A-4147-A177-3AD203B41FA5}">
                      <a16:colId xmlns:a16="http://schemas.microsoft.com/office/drawing/2014/main" val="1681013077"/>
                    </a:ext>
                  </a:extLst>
                </a:gridCol>
              </a:tblGrid>
              <a:tr h="367163">
                <a:tc>
                  <a:txBody>
                    <a:bodyPr/>
                    <a:lstStyle/>
                    <a:p>
                      <a:pPr algn="ctr"/>
                      <a:r>
                        <a:rPr lang="en-US" dirty="0"/>
                        <a:t>Role</a:t>
                      </a:r>
                    </a:p>
                  </a:txBody>
                  <a:tcPr anchor="ctr"/>
                </a:tc>
                <a:tc>
                  <a:txBody>
                    <a:bodyPr/>
                    <a:lstStyle/>
                    <a:p>
                      <a:pPr algn="ctr"/>
                      <a:r>
                        <a:rPr lang="en-US" dirty="0"/>
                        <a:t>Name</a:t>
                      </a:r>
                    </a:p>
                  </a:txBody>
                  <a:tcPr anchor="ctr"/>
                </a:tc>
                <a:tc>
                  <a:txBody>
                    <a:bodyPr/>
                    <a:lstStyle/>
                    <a:p>
                      <a:pPr algn="ctr"/>
                      <a:r>
                        <a:rPr lang="en-US" dirty="0"/>
                        <a:t>Testing Day Contact Information</a:t>
                      </a:r>
                    </a:p>
                  </a:txBody>
                  <a:tcPr anchor="ctr"/>
                </a:tc>
                <a:extLst>
                  <a:ext uri="{0D108BD9-81ED-4DB2-BD59-A6C34878D82A}">
                    <a16:rowId xmlns:a16="http://schemas.microsoft.com/office/drawing/2014/main" val="2162365016"/>
                  </a:ext>
                </a:extLst>
              </a:tr>
              <a:tr h="367163">
                <a:tc>
                  <a:txBody>
                    <a:bodyPr/>
                    <a:lstStyle/>
                    <a:p>
                      <a:r>
                        <a:rPr lang="en-US" dirty="0"/>
                        <a:t>School Testing Coordinator</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78728343"/>
                  </a:ext>
                </a:extLst>
              </a:tr>
              <a:tr h="367163">
                <a:tc>
                  <a:txBody>
                    <a:bodyPr/>
                    <a:lstStyle/>
                    <a:p>
                      <a:r>
                        <a:rPr lang="en-US" dirty="0"/>
                        <a:t>Technology Coordinator</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011414"/>
                  </a:ext>
                </a:extLst>
              </a:tr>
              <a:tr h="367163">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72354063"/>
                  </a:ext>
                </a:extLst>
              </a:tr>
              <a:tr h="367163">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738531"/>
                  </a:ext>
                </a:extLst>
              </a:tr>
              <a:tr h="367163">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60630295"/>
                  </a:ext>
                </a:extLst>
              </a:tr>
            </a:tbl>
          </a:graphicData>
        </a:graphic>
      </p:graphicFrame>
      <p:sp>
        <p:nvSpPr>
          <p:cNvPr id="8" name="Title 1">
            <a:extLst>
              <a:ext uri="{FF2B5EF4-FFF2-40B4-BE49-F238E27FC236}">
                <a16:creationId xmlns:a16="http://schemas.microsoft.com/office/drawing/2014/main" id="{A5A000CD-7277-A279-A9AE-4BF39BC68A4D}"/>
              </a:ext>
            </a:extLst>
          </p:cNvPr>
          <p:cNvSpPr txBox="1">
            <a:spLocks/>
          </p:cNvSpPr>
          <p:nvPr/>
        </p:nvSpPr>
        <p:spPr>
          <a:xfrm>
            <a:off x="304800" y="304800"/>
            <a:ext cx="11582400" cy="56978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defTabSz="914400"/>
            <a:r>
              <a:rPr lang="en-US" sz="3600" kern="0" dirty="0">
                <a:solidFill>
                  <a:schemeClr val="accent3">
                    <a:lumMod val="50000"/>
                  </a:schemeClr>
                </a:solidFill>
              </a:rPr>
              <a:t>Testing Day Contact Information</a:t>
            </a:r>
          </a:p>
        </p:txBody>
      </p:sp>
      <p:graphicFrame>
        <p:nvGraphicFramePr>
          <p:cNvPr id="9" name="Table 10">
            <a:extLst>
              <a:ext uri="{FF2B5EF4-FFF2-40B4-BE49-F238E27FC236}">
                <a16:creationId xmlns:a16="http://schemas.microsoft.com/office/drawing/2014/main" id="{52649C09-E93D-6859-73ED-CDEC94E6493A}"/>
              </a:ext>
            </a:extLst>
          </p:cNvPr>
          <p:cNvGraphicFramePr>
            <a:graphicFrameLocks noGrp="1"/>
          </p:cNvGraphicFramePr>
          <p:nvPr>
            <p:extLst>
              <p:ext uri="{D42A27DB-BD31-4B8C-83A1-F6EECF244321}">
                <p14:modId xmlns:p14="http://schemas.microsoft.com/office/powerpoint/2010/main" val="2656064479"/>
              </p:ext>
            </p:extLst>
          </p:nvPr>
        </p:nvGraphicFramePr>
        <p:xfrm>
          <a:off x="666785" y="4752701"/>
          <a:ext cx="10858430" cy="1076199"/>
        </p:xfrm>
        <a:graphic>
          <a:graphicData uri="http://schemas.openxmlformats.org/drawingml/2006/table">
            <a:tbl>
              <a:tblPr firstRow="1" bandRow="1">
                <a:tableStyleId>{F2DE63D5-997A-4646-A377-4702673A728D}</a:tableStyleId>
              </a:tblPr>
              <a:tblGrid>
                <a:gridCol w="1962081">
                  <a:extLst>
                    <a:ext uri="{9D8B030D-6E8A-4147-A177-3AD203B41FA5}">
                      <a16:colId xmlns:a16="http://schemas.microsoft.com/office/drawing/2014/main" val="413298125"/>
                    </a:ext>
                  </a:extLst>
                </a:gridCol>
                <a:gridCol w="1962150">
                  <a:extLst>
                    <a:ext uri="{9D8B030D-6E8A-4147-A177-3AD203B41FA5}">
                      <a16:colId xmlns:a16="http://schemas.microsoft.com/office/drawing/2014/main" val="2553220229"/>
                    </a:ext>
                  </a:extLst>
                </a:gridCol>
                <a:gridCol w="3438525">
                  <a:extLst>
                    <a:ext uri="{9D8B030D-6E8A-4147-A177-3AD203B41FA5}">
                      <a16:colId xmlns:a16="http://schemas.microsoft.com/office/drawing/2014/main" val="1681013077"/>
                    </a:ext>
                  </a:extLst>
                </a:gridCol>
                <a:gridCol w="3495674">
                  <a:extLst>
                    <a:ext uri="{9D8B030D-6E8A-4147-A177-3AD203B41FA5}">
                      <a16:colId xmlns:a16="http://schemas.microsoft.com/office/drawing/2014/main" val="651083531"/>
                    </a:ext>
                  </a:extLst>
                </a:gridCol>
              </a:tblGrid>
              <a:tr h="358733">
                <a:tc>
                  <a:txBody>
                    <a:bodyPr/>
                    <a:lstStyle/>
                    <a:p>
                      <a:pPr algn="ctr"/>
                      <a:r>
                        <a:rPr lang="en-US" dirty="0"/>
                        <a:t>Help Desk</a:t>
                      </a:r>
                    </a:p>
                  </a:txBody>
                  <a:tcPr anchor="ctr"/>
                </a:tc>
                <a:tc>
                  <a:txBody>
                    <a:bodyPr/>
                    <a:lstStyle/>
                    <a:p>
                      <a:pPr algn="ctr"/>
                      <a:r>
                        <a:rPr lang="en-US" dirty="0"/>
                        <a:t>Phone</a:t>
                      </a:r>
                    </a:p>
                  </a:txBody>
                  <a:tcPr anchor="ctr"/>
                </a:tc>
                <a:tc>
                  <a:txBody>
                    <a:bodyPr/>
                    <a:lstStyle/>
                    <a:p>
                      <a:pPr algn="ctr"/>
                      <a:r>
                        <a:rPr lang="en-US" dirty="0"/>
                        <a:t>Email</a:t>
                      </a:r>
                    </a:p>
                  </a:txBody>
                  <a:tcPr anchor="ctr"/>
                </a:tc>
                <a:tc>
                  <a:txBody>
                    <a:bodyPr/>
                    <a:lstStyle/>
                    <a:p>
                      <a:pPr algn="ctr"/>
                      <a:r>
                        <a:rPr lang="en-US" dirty="0"/>
                        <a:t>Website</a:t>
                      </a:r>
                    </a:p>
                  </a:txBody>
                  <a:tcPr anchor="ctr"/>
                </a:tc>
                <a:extLst>
                  <a:ext uri="{0D108BD9-81ED-4DB2-BD59-A6C34878D82A}">
                    <a16:rowId xmlns:a16="http://schemas.microsoft.com/office/drawing/2014/main" val="2162365016"/>
                  </a:ext>
                </a:extLst>
              </a:tr>
              <a:tr h="358733">
                <a:tc>
                  <a:txBody>
                    <a:bodyPr/>
                    <a:lstStyle/>
                    <a:p>
                      <a:r>
                        <a:rPr lang="en-US" dirty="0"/>
                        <a:t>RICAS Help Desk</a:t>
                      </a:r>
                    </a:p>
                  </a:txBody>
                  <a:tcPr/>
                </a:tc>
                <a:tc>
                  <a:txBody>
                    <a:bodyPr/>
                    <a:lstStyle/>
                    <a:p>
                      <a:r>
                        <a:rPr lang="en-US" dirty="0"/>
                        <a:t>855-222-8936</a:t>
                      </a:r>
                    </a:p>
                  </a:txBody>
                  <a:tcPr/>
                </a:tc>
                <a:tc>
                  <a:txBody>
                    <a:bodyPr/>
                    <a:lstStyle/>
                    <a:p>
                      <a:r>
                        <a:rPr lang="en-US" dirty="0">
                          <a:hlinkClick r:id="rId2"/>
                        </a:rPr>
                        <a:t>ricasservicecenter@cognia.org</a:t>
                      </a:r>
                      <a:endParaRPr lang="en-US" dirty="0"/>
                    </a:p>
                  </a:txBody>
                  <a:tcPr/>
                </a:tc>
                <a:tc>
                  <a:txBody>
                    <a:bodyPr/>
                    <a:lstStyle/>
                    <a:p>
                      <a:r>
                        <a:rPr lang="en-US" dirty="0">
                          <a:hlinkClick r:id="rId3"/>
                        </a:rPr>
                        <a:t>http://ricas.pearsonsupport.com/support</a:t>
                      </a:r>
                      <a:r>
                        <a:rPr lang="en-US" dirty="0"/>
                        <a:t> </a:t>
                      </a:r>
                    </a:p>
                  </a:txBody>
                  <a:tcPr/>
                </a:tc>
                <a:extLst>
                  <a:ext uri="{0D108BD9-81ED-4DB2-BD59-A6C34878D82A}">
                    <a16:rowId xmlns:a16="http://schemas.microsoft.com/office/drawing/2014/main" val="2078728343"/>
                  </a:ext>
                </a:extLst>
              </a:tr>
              <a:tr h="358733">
                <a:tc>
                  <a:txBody>
                    <a:bodyPr/>
                    <a:lstStyle/>
                    <a:p>
                      <a:r>
                        <a:rPr lang="en-US" dirty="0"/>
                        <a:t>NGSA Help Desk</a:t>
                      </a:r>
                    </a:p>
                  </a:txBody>
                  <a:tcPr/>
                </a:tc>
                <a:tc>
                  <a:txBody>
                    <a:bodyPr/>
                    <a:lstStyle/>
                    <a:p>
                      <a:r>
                        <a:rPr lang="en-US" dirty="0"/>
                        <a:t>866-757-9437</a:t>
                      </a:r>
                    </a:p>
                  </a:txBody>
                  <a:tcPr/>
                </a:tc>
                <a:tc>
                  <a:txBody>
                    <a:bodyPr/>
                    <a:lstStyle/>
                    <a:p>
                      <a:r>
                        <a:rPr lang="en-US" dirty="0">
                          <a:hlinkClick r:id="rId4"/>
                        </a:rPr>
                        <a:t>rihelpdesk@cambiumassessment.com</a:t>
                      </a:r>
                      <a:endParaRPr lang="en-US" dirty="0"/>
                    </a:p>
                  </a:txBody>
                  <a:tcPr/>
                </a:tc>
                <a:tc>
                  <a:txBody>
                    <a:bodyPr/>
                    <a:lstStyle/>
                    <a:p>
                      <a:r>
                        <a:rPr lang="en-US" dirty="0">
                          <a:hlinkClick r:id="rId5"/>
                        </a:rPr>
                        <a:t>https://ri.portal.cambiumast.com</a:t>
                      </a:r>
                      <a:endParaRPr lang="en-US" dirty="0"/>
                    </a:p>
                  </a:txBody>
                  <a:tcPr/>
                </a:tc>
                <a:extLst>
                  <a:ext uri="{0D108BD9-81ED-4DB2-BD59-A6C34878D82A}">
                    <a16:rowId xmlns:a16="http://schemas.microsoft.com/office/drawing/2014/main" val="1397011414"/>
                  </a:ext>
                </a:extLst>
              </a:tr>
            </a:tbl>
          </a:graphicData>
        </a:graphic>
      </p:graphicFrame>
      <p:sp>
        <p:nvSpPr>
          <p:cNvPr id="10" name="TextBox 9">
            <a:extLst>
              <a:ext uri="{FF2B5EF4-FFF2-40B4-BE49-F238E27FC236}">
                <a16:creationId xmlns:a16="http://schemas.microsoft.com/office/drawing/2014/main" id="{B00F9012-DA40-FBA6-8F27-5EAF006D4D76}"/>
              </a:ext>
            </a:extLst>
          </p:cNvPr>
          <p:cNvSpPr txBox="1"/>
          <p:nvPr/>
        </p:nvSpPr>
        <p:spPr>
          <a:xfrm>
            <a:off x="7267575" y="335600"/>
            <a:ext cx="4438650" cy="1169551"/>
          </a:xfrm>
          <a:prstGeom prst="rect">
            <a:avLst/>
          </a:prstGeom>
          <a:noFill/>
        </p:spPr>
        <p:txBody>
          <a:bodyPr wrap="square" rtlCol="0">
            <a:spAutoFit/>
          </a:bodyPr>
          <a:lstStyle/>
          <a:p>
            <a:r>
              <a:rPr lang="en-US" sz="1400" b="1" dirty="0">
                <a:solidFill>
                  <a:srgbClr val="FF0000"/>
                </a:solidFill>
              </a:rPr>
              <a:t>NOTE to test coordinators: </a:t>
            </a:r>
            <a:r>
              <a:rPr lang="en-US" sz="1400" dirty="0">
                <a:solidFill>
                  <a:srgbClr val="FF0000"/>
                </a:solidFill>
              </a:rPr>
              <a:t>Complete the charts below with contact information for those staff who will be available to support test administrators. You can print this slide so all test administrators have this information ready on testing day.</a:t>
            </a:r>
          </a:p>
        </p:txBody>
      </p:sp>
    </p:spTree>
    <p:extLst>
      <p:ext uri="{BB962C8B-B14F-4D97-AF65-F5344CB8AC3E}">
        <p14:creationId xmlns:p14="http://schemas.microsoft.com/office/powerpoint/2010/main" val="2832764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0568D-049E-5449-A7DB-F353AD4CD558}"/>
              </a:ext>
            </a:extLst>
          </p:cNvPr>
          <p:cNvSpPr>
            <a:spLocks noGrp="1"/>
          </p:cNvSpPr>
          <p:nvPr>
            <p:ph type="title"/>
          </p:nvPr>
        </p:nvSpPr>
        <p:spPr>
          <a:xfrm>
            <a:off x="304800" y="313223"/>
            <a:ext cx="12356891" cy="701731"/>
          </a:xfrm>
        </p:spPr>
        <p:txBody>
          <a:bodyPr/>
          <a:lstStyle/>
          <a:p>
            <a:r>
              <a:rPr lang="en-US" sz="3600" dirty="0"/>
              <a:t>District Test Coordinator Roles and Responsibilities</a:t>
            </a:r>
          </a:p>
        </p:txBody>
      </p:sp>
      <p:sp>
        <p:nvSpPr>
          <p:cNvPr id="3" name="Slide Number Placeholder 2">
            <a:extLst>
              <a:ext uri="{FF2B5EF4-FFF2-40B4-BE49-F238E27FC236}">
                <a16:creationId xmlns:a16="http://schemas.microsoft.com/office/drawing/2014/main" id="{6F311305-2661-A09B-14AA-4842B5E9A4D9}"/>
              </a:ext>
            </a:extLst>
          </p:cNvPr>
          <p:cNvSpPr>
            <a:spLocks noGrp="1"/>
          </p:cNvSpPr>
          <p:nvPr>
            <p:ph type="sldNum" idx="12"/>
          </p:nvPr>
        </p:nvSpPr>
        <p:spPr/>
        <p:txBody>
          <a:bodyPr/>
          <a:lstStyle/>
          <a:p>
            <a:fld id="{E3A0F8C9-0536-44E3-92CA-2798A712B5A8}" type="slidenum">
              <a:rPr lang="en-US" smtClean="0"/>
              <a:t>5</a:t>
            </a:fld>
            <a:endParaRPr lang="en-US"/>
          </a:p>
        </p:txBody>
      </p:sp>
      <p:sp>
        <p:nvSpPr>
          <p:cNvPr id="5" name="Text Placeholder 4">
            <a:extLst>
              <a:ext uri="{FF2B5EF4-FFF2-40B4-BE49-F238E27FC236}">
                <a16:creationId xmlns:a16="http://schemas.microsoft.com/office/drawing/2014/main" id="{FD2B4C4B-592B-8D6A-F61E-508C286A522B}"/>
              </a:ext>
            </a:extLst>
          </p:cNvPr>
          <p:cNvSpPr>
            <a:spLocks noGrp="1"/>
          </p:cNvSpPr>
          <p:nvPr>
            <p:ph type="body" idx="2"/>
          </p:nvPr>
        </p:nvSpPr>
        <p:spPr>
          <a:xfrm>
            <a:off x="304800" y="1204398"/>
            <a:ext cx="11582400" cy="3703320"/>
          </a:xfrm>
        </p:spPr>
        <p:txBody>
          <a:bodyPr/>
          <a:lstStyle/>
          <a:p>
            <a:pPr lvl="0" rtl="0">
              <a:buChar char="•"/>
            </a:pPr>
            <a:r>
              <a:rPr lang="en-US" dirty="0">
                <a:solidFill>
                  <a:schemeClr val="accent2">
                    <a:lumMod val="50000"/>
                  </a:schemeClr>
                </a:solidFill>
                <a:ea typeface="Arial"/>
                <a:cs typeface="Arial"/>
              </a:rPr>
              <a:t>Coordinates the test administrations across the district</a:t>
            </a:r>
          </a:p>
          <a:p>
            <a:pPr lvl="0" rtl="0">
              <a:buChar char="•"/>
            </a:pPr>
            <a:r>
              <a:rPr lang="en-US" dirty="0">
                <a:solidFill>
                  <a:schemeClr val="accent2">
                    <a:lumMod val="50000"/>
                  </a:schemeClr>
                </a:solidFill>
                <a:ea typeface="Arial"/>
                <a:cs typeface="Arial"/>
              </a:rPr>
              <a:t>Testing schedule development and communication.​</a:t>
            </a:r>
          </a:p>
          <a:p>
            <a:pPr lvl="0" rtl="0">
              <a:buChar char="•"/>
            </a:pPr>
            <a:r>
              <a:rPr lang="en-US" dirty="0">
                <a:solidFill>
                  <a:schemeClr val="accent2">
                    <a:lumMod val="50000"/>
                  </a:schemeClr>
                </a:solidFill>
                <a:ea typeface="Arial"/>
                <a:cs typeface="Arial"/>
              </a:rPr>
              <a:t>Training schedule for test administrators AND students.​</a:t>
            </a:r>
          </a:p>
          <a:p>
            <a:pPr lvl="0" rtl="0">
              <a:buChar char="•"/>
            </a:pPr>
            <a:r>
              <a:rPr lang="en-US" dirty="0">
                <a:solidFill>
                  <a:schemeClr val="accent2">
                    <a:lumMod val="50000"/>
                  </a:schemeClr>
                </a:solidFill>
                <a:ea typeface="Arial"/>
                <a:cs typeface="Arial"/>
              </a:rPr>
              <a:t>Security protocols, including cell phone policy enforcement.​</a:t>
            </a:r>
          </a:p>
          <a:p>
            <a:pPr lvl="0" rtl="0">
              <a:buChar char="•"/>
            </a:pPr>
            <a:r>
              <a:rPr lang="en-US" dirty="0">
                <a:solidFill>
                  <a:schemeClr val="accent2">
                    <a:lumMod val="50000"/>
                  </a:schemeClr>
                </a:solidFill>
                <a:ea typeface="Arial"/>
                <a:cs typeface="Arial"/>
              </a:rPr>
              <a:t>Order, receive, inventory, distribute, and return test materials.​</a:t>
            </a:r>
          </a:p>
          <a:p>
            <a:pPr lvl="0" rtl="0">
              <a:buChar char="•"/>
            </a:pPr>
            <a:r>
              <a:rPr lang="en-US" dirty="0">
                <a:solidFill>
                  <a:schemeClr val="accent2">
                    <a:lumMod val="50000"/>
                  </a:schemeClr>
                </a:solidFill>
                <a:ea typeface="Arial"/>
                <a:cs typeface="Arial"/>
              </a:rPr>
              <a:t>Report security breaches and/or irregularities to district test coordinator.​</a:t>
            </a:r>
          </a:p>
          <a:p>
            <a:pPr lvl="0" rtl="0">
              <a:buChar char="•"/>
            </a:pPr>
            <a:r>
              <a:rPr lang="en-US" dirty="0">
                <a:solidFill>
                  <a:schemeClr val="accent2">
                    <a:lumMod val="50000"/>
                  </a:schemeClr>
                </a:solidFill>
                <a:ea typeface="Arial"/>
                <a:cs typeface="Arial"/>
              </a:rPr>
              <a:t>Communicate information to parents and students about testing.​</a:t>
            </a:r>
          </a:p>
          <a:p>
            <a:pPr lvl="0" rtl="0">
              <a:buChar char="•"/>
            </a:pPr>
            <a:r>
              <a:rPr lang="en-US" dirty="0">
                <a:solidFill>
                  <a:schemeClr val="accent2">
                    <a:lumMod val="50000"/>
                  </a:schemeClr>
                </a:solidFill>
                <a:ea typeface="Arial"/>
                <a:cs typeface="Arial"/>
              </a:rPr>
              <a:t>Ensure accommodations are administered properly and that staff receive proper training.​</a:t>
            </a:r>
          </a:p>
          <a:p>
            <a:pPr lvl="0" rtl="0">
              <a:buChar char="•"/>
            </a:pPr>
            <a:r>
              <a:rPr lang="en-US" dirty="0">
                <a:solidFill>
                  <a:schemeClr val="accent2">
                    <a:lumMod val="50000"/>
                  </a:schemeClr>
                </a:solidFill>
                <a:ea typeface="Arial"/>
                <a:cs typeface="Arial"/>
              </a:rPr>
              <a:t>Ensure accurate and up-to-date student data in the district SIS.​</a:t>
            </a:r>
            <a:endParaRPr lang="en-US" dirty="0">
              <a:solidFill>
                <a:schemeClr val="accent2">
                  <a:lumMod val="50000"/>
                </a:schemeClr>
              </a:solidFill>
            </a:endParaRPr>
          </a:p>
        </p:txBody>
      </p:sp>
      <p:sp>
        <p:nvSpPr>
          <p:cNvPr id="7" name="TextBox 6">
            <a:extLst>
              <a:ext uri="{FF2B5EF4-FFF2-40B4-BE49-F238E27FC236}">
                <a16:creationId xmlns:a16="http://schemas.microsoft.com/office/drawing/2014/main" id="{8B2FE860-ABFE-D17F-0360-F7D18F7E6999}"/>
              </a:ext>
            </a:extLst>
          </p:cNvPr>
          <p:cNvSpPr txBox="1"/>
          <p:nvPr/>
        </p:nvSpPr>
        <p:spPr>
          <a:xfrm>
            <a:off x="995677" y="798687"/>
            <a:ext cx="548756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Coordinator Handbook </a:t>
            </a:r>
            <a:r>
              <a:rPr lang="en-US" sz="1400" i="1" dirty="0">
                <a:solidFill>
                  <a:schemeClr val="accent2"/>
                </a:solidFill>
                <a:highlight>
                  <a:srgbClr val="FFFF00"/>
                </a:highlight>
                <a:latin typeface="Corbel"/>
              </a:rPr>
              <a:t>(page 9</a:t>
            </a:r>
            <a:r>
              <a:rPr lang="en-US" sz="1400" i="1" dirty="0">
                <a:solidFill>
                  <a:schemeClr val="accent2"/>
                </a:solidFill>
                <a:latin typeface="Corbel"/>
              </a:rPr>
              <a:t>)</a:t>
            </a:r>
            <a:r>
              <a:rPr lang="en-US" sz="1400" dirty="0">
                <a:solidFill>
                  <a:schemeClr val="accent2"/>
                </a:solidFill>
                <a:latin typeface="Corbel"/>
              </a:rPr>
              <a:t>​</a:t>
            </a:r>
            <a:endParaRPr lang="en-US" sz="1400" dirty="0">
              <a:solidFill>
                <a:schemeClr val="accent2"/>
              </a:solidFill>
              <a:cs typeface="Arial"/>
            </a:endParaRPr>
          </a:p>
        </p:txBody>
      </p:sp>
      <p:sp>
        <p:nvSpPr>
          <p:cNvPr id="4" name="Footer Placeholder 3">
            <a:extLst>
              <a:ext uri="{FF2B5EF4-FFF2-40B4-BE49-F238E27FC236}">
                <a16:creationId xmlns:a16="http://schemas.microsoft.com/office/drawing/2014/main" id="{9AEF98F5-55E5-900B-7348-5CB4278BAF73}"/>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2609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8B3F8-FDCA-47D0-0EB9-E79BE7BC8D00}"/>
              </a:ext>
            </a:extLst>
          </p:cNvPr>
          <p:cNvSpPr>
            <a:spLocks noGrp="1"/>
          </p:cNvSpPr>
          <p:nvPr>
            <p:ph type="title"/>
          </p:nvPr>
        </p:nvSpPr>
        <p:spPr>
          <a:xfrm>
            <a:off x="304800" y="304800"/>
            <a:ext cx="11582400" cy="701731"/>
          </a:xfrm>
        </p:spPr>
        <p:txBody>
          <a:bodyPr/>
          <a:lstStyle/>
          <a:p>
            <a:r>
              <a:rPr lang="en-US" sz="3600" dirty="0"/>
              <a:t>School Test Coordinator Responsibilities</a:t>
            </a:r>
          </a:p>
        </p:txBody>
      </p:sp>
      <p:sp>
        <p:nvSpPr>
          <p:cNvPr id="3" name="Slide Number Placeholder 2">
            <a:extLst>
              <a:ext uri="{FF2B5EF4-FFF2-40B4-BE49-F238E27FC236}">
                <a16:creationId xmlns:a16="http://schemas.microsoft.com/office/drawing/2014/main" id="{CCB59E0E-26BD-411A-E953-FD89034AA3E1}"/>
              </a:ext>
            </a:extLst>
          </p:cNvPr>
          <p:cNvSpPr>
            <a:spLocks noGrp="1"/>
          </p:cNvSpPr>
          <p:nvPr>
            <p:ph type="sldNum" idx="12"/>
          </p:nvPr>
        </p:nvSpPr>
        <p:spPr/>
        <p:txBody>
          <a:bodyPr/>
          <a:lstStyle/>
          <a:p>
            <a:fld id="{E3A0F8C9-0536-44E3-92CA-2798A712B5A8}" type="slidenum">
              <a:rPr lang="en-US" smtClean="0"/>
              <a:t>6</a:t>
            </a:fld>
            <a:endParaRPr lang="en-US"/>
          </a:p>
        </p:txBody>
      </p:sp>
      <p:sp>
        <p:nvSpPr>
          <p:cNvPr id="5" name="Text Placeholder 4">
            <a:extLst>
              <a:ext uri="{FF2B5EF4-FFF2-40B4-BE49-F238E27FC236}">
                <a16:creationId xmlns:a16="http://schemas.microsoft.com/office/drawing/2014/main" id="{33E7D95F-1B64-B564-D4F6-08BC2DC7A556}"/>
              </a:ext>
            </a:extLst>
          </p:cNvPr>
          <p:cNvSpPr>
            <a:spLocks noGrp="1"/>
          </p:cNvSpPr>
          <p:nvPr>
            <p:ph type="body" idx="2"/>
          </p:nvPr>
        </p:nvSpPr>
        <p:spPr>
          <a:xfrm>
            <a:off x="304799" y="1613189"/>
            <a:ext cx="11532433" cy="3703320"/>
          </a:xfrm>
        </p:spPr>
        <p:txBody>
          <a:bodyPr/>
          <a:lstStyle/>
          <a:p>
            <a:pPr marL="285750" indent="-285750">
              <a:lnSpc>
                <a:spcPct val="90000"/>
              </a:lnSpc>
              <a:spcBef>
                <a:spcPts val="1200"/>
              </a:spcBef>
              <a:buChar char="•"/>
            </a:pPr>
            <a:r>
              <a:rPr lang="en-US" dirty="0">
                <a:solidFill>
                  <a:schemeClr val="accent2">
                    <a:lumMod val="50000"/>
                  </a:schemeClr>
                </a:solidFill>
              </a:rPr>
              <a:t>Testing schedule development and communication.</a:t>
            </a:r>
          </a:p>
          <a:p>
            <a:pPr marL="285750" indent="-285750">
              <a:lnSpc>
                <a:spcPct val="90000"/>
              </a:lnSpc>
              <a:spcBef>
                <a:spcPts val="1200"/>
              </a:spcBef>
              <a:buChar char="•"/>
            </a:pPr>
            <a:r>
              <a:rPr lang="en-US" dirty="0">
                <a:solidFill>
                  <a:schemeClr val="accent2">
                    <a:lumMod val="50000"/>
                  </a:schemeClr>
                </a:solidFill>
              </a:rPr>
              <a:t>Training schedule for test administrators AND students.</a:t>
            </a:r>
          </a:p>
          <a:p>
            <a:pPr marL="285750" indent="-285750">
              <a:lnSpc>
                <a:spcPct val="90000"/>
              </a:lnSpc>
              <a:spcBef>
                <a:spcPts val="1200"/>
              </a:spcBef>
              <a:buChar char="•"/>
            </a:pPr>
            <a:r>
              <a:rPr lang="en-US" dirty="0">
                <a:solidFill>
                  <a:schemeClr val="accent2">
                    <a:lumMod val="50000"/>
                  </a:schemeClr>
                </a:solidFill>
              </a:rPr>
              <a:t>Security protocols, including cell phone policy enforcement.</a:t>
            </a:r>
          </a:p>
          <a:p>
            <a:pPr marL="285750" indent="-285750">
              <a:lnSpc>
                <a:spcPct val="90000"/>
              </a:lnSpc>
              <a:spcBef>
                <a:spcPts val="1200"/>
              </a:spcBef>
              <a:buChar char="•"/>
            </a:pPr>
            <a:r>
              <a:rPr lang="en-US" dirty="0">
                <a:solidFill>
                  <a:schemeClr val="accent2">
                    <a:lumMod val="50000"/>
                  </a:schemeClr>
                </a:solidFill>
              </a:rPr>
              <a:t>Order, receive, inventory, distribute, and return test materials.</a:t>
            </a:r>
          </a:p>
          <a:p>
            <a:pPr marL="285750" indent="-285750">
              <a:lnSpc>
                <a:spcPct val="90000"/>
              </a:lnSpc>
              <a:spcBef>
                <a:spcPts val="1200"/>
              </a:spcBef>
              <a:buChar char="•"/>
            </a:pPr>
            <a:r>
              <a:rPr lang="en-US" dirty="0">
                <a:solidFill>
                  <a:schemeClr val="accent2">
                    <a:lumMod val="50000"/>
                  </a:schemeClr>
                </a:solidFill>
              </a:rPr>
              <a:t>Report security breaches and/or irregularities to district test coordinator.</a:t>
            </a:r>
          </a:p>
          <a:p>
            <a:pPr marL="285750" indent="-285750">
              <a:lnSpc>
                <a:spcPct val="90000"/>
              </a:lnSpc>
              <a:spcBef>
                <a:spcPts val="1200"/>
              </a:spcBef>
              <a:buChar char="•"/>
            </a:pPr>
            <a:r>
              <a:rPr lang="en-US" dirty="0">
                <a:solidFill>
                  <a:schemeClr val="accent2">
                    <a:lumMod val="50000"/>
                  </a:schemeClr>
                </a:solidFill>
              </a:rPr>
              <a:t>Communicate information to parents and students about testing.</a:t>
            </a:r>
          </a:p>
          <a:p>
            <a:pPr marL="285750" indent="-285750">
              <a:lnSpc>
                <a:spcPct val="90000"/>
              </a:lnSpc>
              <a:spcBef>
                <a:spcPts val="1200"/>
              </a:spcBef>
              <a:buChar char="•"/>
            </a:pPr>
            <a:r>
              <a:rPr lang="en-US" dirty="0">
                <a:solidFill>
                  <a:schemeClr val="accent2">
                    <a:lumMod val="50000"/>
                  </a:schemeClr>
                </a:solidFill>
              </a:rPr>
              <a:t>Ensure accommodations are administered properly and that staff receive proper training.</a:t>
            </a:r>
          </a:p>
          <a:p>
            <a:pPr marL="285750" indent="-285750">
              <a:lnSpc>
                <a:spcPct val="90000"/>
              </a:lnSpc>
              <a:spcBef>
                <a:spcPts val="1200"/>
              </a:spcBef>
              <a:buChar char="•"/>
            </a:pPr>
            <a:r>
              <a:rPr lang="en-US" dirty="0">
                <a:solidFill>
                  <a:schemeClr val="accent2">
                    <a:lumMod val="50000"/>
                  </a:schemeClr>
                </a:solidFill>
              </a:rPr>
              <a:t>Ensure accurate and up-to-date student data in the district SIS.</a:t>
            </a:r>
          </a:p>
          <a:p>
            <a:endParaRPr lang="en-US" i="1" dirty="0">
              <a:solidFill>
                <a:schemeClr val="accent2">
                  <a:lumMod val="50000"/>
                </a:schemeClr>
              </a:solidFill>
            </a:endParaRPr>
          </a:p>
        </p:txBody>
      </p:sp>
      <p:sp>
        <p:nvSpPr>
          <p:cNvPr id="6" name="TextBox 5">
            <a:extLst>
              <a:ext uri="{FF2B5EF4-FFF2-40B4-BE49-F238E27FC236}">
                <a16:creationId xmlns:a16="http://schemas.microsoft.com/office/drawing/2014/main" id="{488D3898-1697-722D-75A4-BCA0C40FBA6E}"/>
              </a:ext>
            </a:extLst>
          </p:cNvPr>
          <p:cNvSpPr txBox="1"/>
          <p:nvPr/>
        </p:nvSpPr>
        <p:spPr>
          <a:xfrm>
            <a:off x="1085850" y="813949"/>
            <a:ext cx="549389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Coordinator Handbook </a:t>
            </a:r>
            <a:r>
              <a:rPr lang="en-US" sz="1400" i="1" dirty="0">
                <a:solidFill>
                  <a:schemeClr val="accent2"/>
                </a:solidFill>
                <a:highlight>
                  <a:srgbClr val="FFFF00"/>
                </a:highlight>
                <a:latin typeface="Corbel"/>
              </a:rPr>
              <a:t>(page 9)</a:t>
            </a:r>
            <a:r>
              <a:rPr lang="en-US" sz="1400" dirty="0">
                <a:solidFill>
                  <a:schemeClr val="accent2"/>
                </a:solidFill>
                <a:highlight>
                  <a:srgbClr val="FFFF00"/>
                </a:highlight>
                <a:latin typeface="Corbel"/>
              </a:rPr>
              <a:t>​</a:t>
            </a:r>
            <a:endParaRPr lang="en-US" sz="1400" dirty="0">
              <a:solidFill>
                <a:schemeClr val="accent2"/>
              </a:solidFill>
              <a:highlight>
                <a:srgbClr val="FFFF00"/>
              </a:highlight>
              <a:cs typeface="Arial"/>
            </a:endParaRPr>
          </a:p>
        </p:txBody>
      </p:sp>
      <p:sp>
        <p:nvSpPr>
          <p:cNvPr id="4" name="Footer Placeholder 3">
            <a:extLst>
              <a:ext uri="{FF2B5EF4-FFF2-40B4-BE49-F238E27FC236}">
                <a16:creationId xmlns:a16="http://schemas.microsoft.com/office/drawing/2014/main" id="{B3A21023-C89F-B141-71A5-D4557D937A34}"/>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69034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DAE6F-7157-8D52-2B7F-6A75443D19EC}"/>
              </a:ext>
            </a:extLst>
          </p:cNvPr>
          <p:cNvSpPr>
            <a:spLocks noGrp="1"/>
          </p:cNvSpPr>
          <p:nvPr>
            <p:ph type="title"/>
          </p:nvPr>
        </p:nvSpPr>
        <p:spPr>
          <a:xfrm>
            <a:off x="304800" y="304800"/>
            <a:ext cx="11582400" cy="569788"/>
          </a:xfrm>
        </p:spPr>
        <p:txBody>
          <a:bodyPr/>
          <a:lstStyle/>
          <a:p>
            <a:r>
              <a:rPr lang="en-US" sz="3600" dirty="0"/>
              <a:t>Test Administrator Responsibilities</a:t>
            </a:r>
          </a:p>
        </p:txBody>
      </p:sp>
      <p:sp>
        <p:nvSpPr>
          <p:cNvPr id="3" name="Slide Number Placeholder 2">
            <a:extLst>
              <a:ext uri="{FF2B5EF4-FFF2-40B4-BE49-F238E27FC236}">
                <a16:creationId xmlns:a16="http://schemas.microsoft.com/office/drawing/2014/main" id="{09F2CB61-1F7D-DC40-F499-E8135CEEC35C}"/>
              </a:ext>
            </a:extLst>
          </p:cNvPr>
          <p:cNvSpPr>
            <a:spLocks noGrp="1"/>
          </p:cNvSpPr>
          <p:nvPr>
            <p:ph type="sldNum" idx="12"/>
          </p:nvPr>
        </p:nvSpPr>
        <p:spPr/>
        <p:txBody>
          <a:bodyPr/>
          <a:lstStyle/>
          <a:p>
            <a:fld id="{E3A0F8C9-0536-44E3-92CA-2798A712B5A8}" type="slidenum">
              <a:rPr lang="en-US" smtClean="0"/>
              <a:t>7</a:t>
            </a:fld>
            <a:endParaRPr lang="en-US"/>
          </a:p>
        </p:txBody>
      </p:sp>
      <p:sp>
        <p:nvSpPr>
          <p:cNvPr id="5" name="Text Placeholder 4">
            <a:extLst>
              <a:ext uri="{FF2B5EF4-FFF2-40B4-BE49-F238E27FC236}">
                <a16:creationId xmlns:a16="http://schemas.microsoft.com/office/drawing/2014/main" id="{055171B5-C12F-80E3-8C5B-3553CB0E4730}"/>
              </a:ext>
            </a:extLst>
          </p:cNvPr>
          <p:cNvSpPr>
            <a:spLocks noGrp="1"/>
          </p:cNvSpPr>
          <p:nvPr>
            <p:ph type="body" idx="2"/>
          </p:nvPr>
        </p:nvSpPr>
        <p:spPr>
          <a:xfrm>
            <a:off x="304800" y="1260139"/>
            <a:ext cx="11582400" cy="4045285"/>
          </a:xfrm>
        </p:spPr>
        <p:txBody>
          <a:bodyPr/>
          <a:lstStyle/>
          <a:p>
            <a:pPr marL="285750" indent="-285750">
              <a:lnSpc>
                <a:spcPct val="90000"/>
              </a:lnSpc>
              <a:spcBef>
                <a:spcPts val="1200"/>
              </a:spcBef>
              <a:buChar char="•"/>
            </a:pPr>
            <a:r>
              <a:rPr lang="en-US" dirty="0">
                <a:solidFill>
                  <a:schemeClr val="accent2">
                    <a:lumMod val="50000"/>
                  </a:schemeClr>
                </a:solidFill>
              </a:rPr>
              <a:t>Attend all training sessions for the tests you will be administering.</a:t>
            </a:r>
          </a:p>
          <a:p>
            <a:pPr marL="285750" indent="-285750">
              <a:lnSpc>
                <a:spcPct val="90000"/>
              </a:lnSpc>
              <a:spcBef>
                <a:spcPts val="1200"/>
              </a:spcBef>
              <a:buChar char="•"/>
            </a:pPr>
            <a:r>
              <a:rPr lang="en-US" dirty="0">
                <a:solidFill>
                  <a:schemeClr val="accent2">
                    <a:lumMod val="50000"/>
                  </a:schemeClr>
                </a:solidFill>
              </a:rPr>
              <a:t>Read all test administration and accommodations manuals prior to testing.</a:t>
            </a:r>
          </a:p>
          <a:p>
            <a:pPr marL="285750" indent="-285750">
              <a:lnSpc>
                <a:spcPct val="90000"/>
              </a:lnSpc>
              <a:spcBef>
                <a:spcPts val="1200"/>
              </a:spcBef>
              <a:buChar char="•"/>
            </a:pPr>
            <a:r>
              <a:rPr lang="en-US" dirty="0">
                <a:solidFill>
                  <a:schemeClr val="accent2">
                    <a:lumMod val="50000"/>
                  </a:schemeClr>
                </a:solidFill>
              </a:rPr>
              <a:t>Follow all test security procedures.</a:t>
            </a:r>
          </a:p>
          <a:p>
            <a:pPr marL="285750" indent="-285750">
              <a:lnSpc>
                <a:spcPct val="90000"/>
              </a:lnSpc>
              <a:spcBef>
                <a:spcPts val="1200"/>
              </a:spcBef>
              <a:buChar char="•"/>
            </a:pPr>
            <a:r>
              <a:rPr lang="en-US" dirty="0">
                <a:solidFill>
                  <a:schemeClr val="accent2">
                    <a:lumMod val="50000"/>
                  </a:schemeClr>
                </a:solidFill>
              </a:rPr>
              <a:t>Make sure you understand and sign the Test Security Agreements.</a:t>
            </a:r>
          </a:p>
          <a:p>
            <a:pPr marL="285750" indent="-285750">
              <a:lnSpc>
                <a:spcPct val="90000"/>
              </a:lnSpc>
              <a:spcBef>
                <a:spcPts val="1200"/>
              </a:spcBef>
              <a:buChar char="•"/>
            </a:pPr>
            <a:r>
              <a:rPr lang="en-US" dirty="0">
                <a:solidFill>
                  <a:schemeClr val="accent2">
                    <a:lumMod val="50000"/>
                  </a:schemeClr>
                </a:solidFill>
              </a:rPr>
              <a:t>Actively supervise testing.</a:t>
            </a:r>
          </a:p>
          <a:p>
            <a:pPr marL="285750" indent="-285750">
              <a:lnSpc>
                <a:spcPct val="90000"/>
              </a:lnSpc>
              <a:spcBef>
                <a:spcPts val="1200"/>
              </a:spcBef>
              <a:buChar char="•"/>
            </a:pPr>
            <a:r>
              <a:rPr lang="en-US" dirty="0">
                <a:solidFill>
                  <a:schemeClr val="accent2">
                    <a:lumMod val="50000"/>
                  </a:schemeClr>
                </a:solidFill>
              </a:rPr>
              <a:t>Ensure that accommodations decisions are made well before testing begins.</a:t>
            </a:r>
          </a:p>
          <a:p>
            <a:pPr marL="285750" indent="-285750">
              <a:lnSpc>
                <a:spcPct val="90000"/>
              </a:lnSpc>
              <a:spcBef>
                <a:spcPts val="1200"/>
              </a:spcBef>
              <a:buChar char="•"/>
            </a:pPr>
            <a:r>
              <a:rPr lang="en-US" dirty="0">
                <a:solidFill>
                  <a:schemeClr val="accent2">
                    <a:lumMod val="50000"/>
                  </a:schemeClr>
                </a:solidFill>
              </a:rPr>
              <a:t>Know how to administer any accommodations students will be using.</a:t>
            </a:r>
          </a:p>
          <a:p>
            <a:pPr marL="285750" indent="-285750">
              <a:lnSpc>
                <a:spcPct val="90000"/>
              </a:lnSpc>
              <a:spcBef>
                <a:spcPts val="1200"/>
              </a:spcBef>
              <a:buChar char="•"/>
            </a:pPr>
            <a:r>
              <a:rPr lang="en-US" dirty="0">
                <a:solidFill>
                  <a:schemeClr val="accent2">
                    <a:lumMod val="50000"/>
                  </a:schemeClr>
                </a:solidFill>
              </a:rPr>
              <a:t>Practice with accommodations processes with students, especially if using assistive technology or other accommodation delivered online.</a:t>
            </a:r>
          </a:p>
          <a:p>
            <a:pPr marL="285750" indent="-285750">
              <a:lnSpc>
                <a:spcPct val="90000"/>
              </a:lnSpc>
              <a:spcBef>
                <a:spcPts val="1200"/>
              </a:spcBef>
              <a:buChar char="•"/>
            </a:pPr>
            <a:r>
              <a:rPr lang="en-US" dirty="0">
                <a:solidFill>
                  <a:schemeClr val="accent2">
                    <a:lumMod val="50000"/>
                  </a:schemeClr>
                </a:solidFill>
              </a:rPr>
              <a:t>Only test administrators fluent in reading, speaking, and writing Spanish may administer Spanish math and science tests.</a:t>
            </a:r>
          </a:p>
          <a:p>
            <a:endParaRPr lang="en-US" dirty="0">
              <a:solidFill>
                <a:schemeClr val="accent2">
                  <a:lumMod val="50000"/>
                </a:schemeClr>
              </a:solidFill>
            </a:endParaRPr>
          </a:p>
        </p:txBody>
      </p:sp>
      <p:sp>
        <p:nvSpPr>
          <p:cNvPr id="6" name="TextBox 5">
            <a:extLst>
              <a:ext uri="{FF2B5EF4-FFF2-40B4-BE49-F238E27FC236}">
                <a16:creationId xmlns:a16="http://schemas.microsoft.com/office/drawing/2014/main" id="{4FC90A53-55EE-89A1-EFA4-2C3119102D1E}"/>
              </a:ext>
            </a:extLst>
          </p:cNvPr>
          <p:cNvSpPr txBox="1"/>
          <p:nvPr/>
        </p:nvSpPr>
        <p:spPr>
          <a:xfrm>
            <a:off x="1014334" y="800961"/>
            <a:ext cx="49942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a:t>
            </a:r>
            <a:r>
              <a:rPr lang="en-US" sz="1400" i="1" dirty="0">
                <a:solidFill>
                  <a:schemeClr val="accent2"/>
                </a:solidFill>
                <a:highlight>
                  <a:srgbClr val="FFFF00"/>
                </a:highlight>
                <a:latin typeface="Corbel"/>
              </a:rPr>
              <a:t>Coordinator Handbook (page 10)</a:t>
            </a:r>
            <a:r>
              <a:rPr lang="en-US" sz="1400" dirty="0">
                <a:solidFill>
                  <a:schemeClr val="accent2"/>
                </a:solidFill>
                <a:highlight>
                  <a:srgbClr val="FFFF00"/>
                </a:highlight>
                <a:latin typeface="Corbel"/>
              </a:rPr>
              <a:t>​</a:t>
            </a:r>
            <a:endParaRPr lang="en-US" sz="1400" dirty="0">
              <a:solidFill>
                <a:schemeClr val="accent2"/>
              </a:solidFill>
              <a:highlight>
                <a:srgbClr val="FFFF00"/>
              </a:highlight>
              <a:cs typeface="Arial"/>
            </a:endParaRPr>
          </a:p>
        </p:txBody>
      </p:sp>
      <p:sp>
        <p:nvSpPr>
          <p:cNvPr id="4" name="Footer Placeholder 3">
            <a:extLst>
              <a:ext uri="{FF2B5EF4-FFF2-40B4-BE49-F238E27FC236}">
                <a16:creationId xmlns:a16="http://schemas.microsoft.com/office/drawing/2014/main" id="{A5FB6CD7-1EBE-B56B-8AF2-3DCDFED775F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71259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36FFB-9136-2E7F-D813-DB8F232532B5}"/>
              </a:ext>
            </a:extLst>
          </p:cNvPr>
          <p:cNvSpPr>
            <a:spLocks noGrp="1"/>
          </p:cNvSpPr>
          <p:nvPr>
            <p:ph type="title"/>
          </p:nvPr>
        </p:nvSpPr>
        <p:spPr>
          <a:xfrm>
            <a:off x="304800" y="304800"/>
            <a:ext cx="11582400" cy="569788"/>
          </a:xfrm>
        </p:spPr>
        <p:txBody>
          <a:bodyPr/>
          <a:lstStyle/>
          <a:p>
            <a:r>
              <a:rPr lang="en-US" sz="3600" dirty="0"/>
              <a:t>Who can be a Test Administrator?</a:t>
            </a:r>
            <a:br>
              <a:rPr lang="en-US" sz="3600" dirty="0"/>
            </a:br>
            <a:endParaRPr lang="en-US" sz="3600" dirty="0"/>
          </a:p>
        </p:txBody>
      </p:sp>
      <p:sp>
        <p:nvSpPr>
          <p:cNvPr id="3" name="Slide Number Placeholder 2">
            <a:extLst>
              <a:ext uri="{FF2B5EF4-FFF2-40B4-BE49-F238E27FC236}">
                <a16:creationId xmlns:a16="http://schemas.microsoft.com/office/drawing/2014/main" id="{70784341-7718-CAAB-55C7-13E220504E93}"/>
              </a:ext>
            </a:extLst>
          </p:cNvPr>
          <p:cNvSpPr>
            <a:spLocks noGrp="1"/>
          </p:cNvSpPr>
          <p:nvPr>
            <p:ph type="sldNum" idx="12"/>
          </p:nvPr>
        </p:nvSpPr>
        <p:spPr/>
        <p:txBody>
          <a:bodyPr/>
          <a:lstStyle/>
          <a:p>
            <a:fld id="{E3A0F8C9-0536-44E3-92CA-2798A712B5A8}" type="slidenum">
              <a:rPr lang="en-US" smtClean="0"/>
              <a:t>8</a:t>
            </a:fld>
            <a:endParaRPr lang="en-US"/>
          </a:p>
        </p:txBody>
      </p:sp>
      <p:sp>
        <p:nvSpPr>
          <p:cNvPr id="5" name="Text Placeholder 4">
            <a:extLst>
              <a:ext uri="{FF2B5EF4-FFF2-40B4-BE49-F238E27FC236}">
                <a16:creationId xmlns:a16="http://schemas.microsoft.com/office/drawing/2014/main" id="{4E0030CD-8695-E75D-2F2D-3D6C0D886CCC}"/>
              </a:ext>
            </a:extLst>
          </p:cNvPr>
          <p:cNvSpPr>
            <a:spLocks noGrp="1"/>
          </p:cNvSpPr>
          <p:nvPr>
            <p:ph type="body" idx="2"/>
          </p:nvPr>
        </p:nvSpPr>
        <p:spPr>
          <a:xfrm>
            <a:off x="304800" y="1368176"/>
            <a:ext cx="11582400" cy="3703320"/>
          </a:xfrm>
        </p:spPr>
        <p:txBody>
          <a:bodyPr/>
          <a:lstStyle/>
          <a:p>
            <a:pPr marL="285750" indent="-285750">
              <a:lnSpc>
                <a:spcPct val="90000"/>
              </a:lnSpc>
              <a:spcBef>
                <a:spcPts val="1200"/>
              </a:spcBef>
              <a:buChar char="•"/>
            </a:pPr>
            <a:r>
              <a:rPr lang="en-US" dirty="0">
                <a:solidFill>
                  <a:schemeClr val="accent2">
                    <a:lumMod val="50000"/>
                  </a:schemeClr>
                </a:solidFill>
              </a:rPr>
              <a:t>Teachers employed by the district as teachers.</a:t>
            </a:r>
          </a:p>
          <a:p>
            <a:pPr marL="285750" indent="-285750">
              <a:lnSpc>
                <a:spcPct val="90000"/>
              </a:lnSpc>
              <a:spcBef>
                <a:spcPts val="1200"/>
              </a:spcBef>
              <a:buChar char="•"/>
            </a:pPr>
            <a:r>
              <a:rPr lang="en-US" dirty="0">
                <a:solidFill>
                  <a:schemeClr val="accent2">
                    <a:lumMod val="50000"/>
                  </a:schemeClr>
                </a:solidFill>
              </a:rPr>
              <a:t>Teachers employed by the district who hold provisional/emergency certificates.</a:t>
            </a:r>
          </a:p>
          <a:p>
            <a:pPr marL="285750" indent="-285750">
              <a:lnSpc>
                <a:spcPct val="90000"/>
              </a:lnSpc>
              <a:spcBef>
                <a:spcPts val="1200"/>
              </a:spcBef>
              <a:buChar char="•"/>
            </a:pPr>
            <a:r>
              <a:rPr lang="en-US" dirty="0">
                <a:solidFill>
                  <a:schemeClr val="accent2">
                    <a:lumMod val="50000"/>
                  </a:schemeClr>
                </a:solidFill>
              </a:rPr>
              <a:t>Teachers serving as a long-term substitute.</a:t>
            </a:r>
          </a:p>
          <a:p>
            <a:pPr marL="742950" lvl="1" indent="-285750">
              <a:lnSpc>
                <a:spcPct val="90000"/>
              </a:lnSpc>
              <a:spcBef>
                <a:spcPts val="1200"/>
              </a:spcBef>
              <a:buChar char="•"/>
            </a:pPr>
            <a:r>
              <a:rPr lang="en-US" i="1" dirty="0">
                <a:solidFill>
                  <a:schemeClr val="accent2">
                    <a:lumMod val="50000"/>
                  </a:schemeClr>
                </a:solidFill>
              </a:rPr>
              <a:t>Long-term substitute: </a:t>
            </a:r>
            <a:r>
              <a:rPr lang="en-US" dirty="0">
                <a:solidFill>
                  <a:schemeClr val="accent2">
                    <a:lumMod val="50000"/>
                  </a:schemeClr>
                </a:solidFill>
              </a:rPr>
              <a:t>any substitute who is teaching at the school who will be there long enough to be trained and to administer the test(s).</a:t>
            </a:r>
          </a:p>
          <a:p>
            <a:pPr marL="285750" indent="-285750">
              <a:lnSpc>
                <a:spcPct val="90000"/>
              </a:lnSpc>
              <a:spcBef>
                <a:spcPts val="1200"/>
              </a:spcBef>
              <a:buChar char="•"/>
            </a:pPr>
            <a:r>
              <a:rPr lang="en-US" dirty="0">
                <a:solidFill>
                  <a:schemeClr val="accent2">
                    <a:lumMod val="50000"/>
                  </a:schemeClr>
                </a:solidFill>
              </a:rPr>
              <a:t>District and school administrators.</a:t>
            </a:r>
          </a:p>
          <a:p>
            <a:pPr marL="285750" indent="-285750">
              <a:lnSpc>
                <a:spcPct val="90000"/>
              </a:lnSpc>
              <a:spcBef>
                <a:spcPts val="1200"/>
              </a:spcBef>
              <a:buChar char="•"/>
            </a:pPr>
            <a:r>
              <a:rPr lang="en-US" dirty="0">
                <a:solidFill>
                  <a:schemeClr val="accent2">
                    <a:lumMod val="50000"/>
                  </a:schemeClr>
                </a:solidFill>
              </a:rPr>
              <a:t>School psychologists, school social workers, librarians, school guidance counselors, and speech pathologists who hold certifications for their positions.</a:t>
            </a:r>
          </a:p>
          <a:p>
            <a:pPr marL="0" indent="0">
              <a:lnSpc>
                <a:spcPct val="90000"/>
              </a:lnSpc>
              <a:spcBef>
                <a:spcPts val="1200"/>
              </a:spcBef>
            </a:pPr>
            <a:r>
              <a:rPr lang="en-US" b="1" dirty="0">
                <a:solidFill>
                  <a:schemeClr val="accent2">
                    <a:lumMod val="50000"/>
                  </a:schemeClr>
                </a:solidFill>
              </a:rPr>
              <a:t>NOTE: </a:t>
            </a:r>
            <a:r>
              <a:rPr lang="en-US" dirty="0">
                <a:solidFill>
                  <a:schemeClr val="accent2">
                    <a:lumMod val="50000"/>
                  </a:schemeClr>
                </a:solidFill>
              </a:rPr>
              <a:t>Student teachers </a:t>
            </a:r>
            <a:r>
              <a:rPr lang="en-US" b="1" dirty="0">
                <a:solidFill>
                  <a:schemeClr val="accent2">
                    <a:lumMod val="50000"/>
                  </a:schemeClr>
                </a:solidFill>
              </a:rPr>
              <a:t>may not </a:t>
            </a:r>
            <a:r>
              <a:rPr lang="en-US" dirty="0">
                <a:solidFill>
                  <a:schemeClr val="accent2">
                    <a:lumMod val="50000"/>
                  </a:schemeClr>
                </a:solidFill>
              </a:rPr>
              <a:t>administer state assessments but can serve as hall monitors/proctors and assist the test administrator with materials.</a:t>
            </a:r>
          </a:p>
        </p:txBody>
      </p:sp>
      <p:sp>
        <p:nvSpPr>
          <p:cNvPr id="7" name="TextBox 6">
            <a:extLst>
              <a:ext uri="{FF2B5EF4-FFF2-40B4-BE49-F238E27FC236}">
                <a16:creationId xmlns:a16="http://schemas.microsoft.com/office/drawing/2014/main" id="{3A36D386-6D04-6F7B-C666-0EAF5DC687EA}"/>
              </a:ext>
            </a:extLst>
          </p:cNvPr>
          <p:cNvSpPr txBox="1"/>
          <p:nvPr/>
        </p:nvSpPr>
        <p:spPr>
          <a:xfrm>
            <a:off x="1047750" y="798388"/>
            <a:ext cx="554214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a:t>
            </a:r>
            <a:r>
              <a:rPr lang="en-US" sz="1400" i="1" dirty="0">
                <a:solidFill>
                  <a:schemeClr val="accent2"/>
                </a:solidFill>
                <a:highlight>
                  <a:srgbClr val="FFFF00"/>
                </a:highlight>
                <a:latin typeface="Corbel"/>
              </a:rPr>
              <a:t>Coordinator Handbook (page 10)</a:t>
            </a:r>
            <a:r>
              <a:rPr lang="en-US" sz="1400" dirty="0">
                <a:solidFill>
                  <a:schemeClr val="accent2"/>
                </a:solidFill>
                <a:highlight>
                  <a:srgbClr val="FFFF00"/>
                </a:highlight>
                <a:latin typeface="Corbel"/>
              </a:rPr>
              <a:t>​</a:t>
            </a:r>
            <a:endParaRPr lang="en-US" sz="1400" dirty="0">
              <a:solidFill>
                <a:schemeClr val="accent2"/>
              </a:solidFill>
              <a:highlight>
                <a:srgbClr val="FFFF00"/>
              </a:highlight>
              <a:cs typeface="Arial"/>
            </a:endParaRPr>
          </a:p>
        </p:txBody>
      </p:sp>
      <p:sp>
        <p:nvSpPr>
          <p:cNvPr id="4" name="Footer Placeholder 3">
            <a:extLst>
              <a:ext uri="{FF2B5EF4-FFF2-40B4-BE49-F238E27FC236}">
                <a16:creationId xmlns:a16="http://schemas.microsoft.com/office/drawing/2014/main" id="{226F96A7-2E2A-53E4-CDEC-58A1815FAAE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0158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B5D-1610-FBA8-E35D-A9344B4EBDE4}"/>
              </a:ext>
            </a:extLst>
          </p:cNvPr>
          <p:cNvSpPr>
            <a:spLocks noGrp="1"/>
          </p:cNvSpPr>
          <p:nvPr>
            <p:ph type="title"/>
          </p:nvPr>
        </p:nvSpPr>
        <p:spPr>
          <a:xfrm>
            <a:off x="304800" y="304800"/>
            <a:ext cx="11582400" cy="701731"/>
          </a:xfrm>
        </p:spPr>
        <p:txBody>
          <a:bodyPr/>
          <a:lstStyle/>
          <a:p>
            <a:r>
              <a:rPr lang="en-US" sz="3600" dirty="0"/>
              <a:t>Proctor Responsibilities</a:t>
            </a:r>
            <a:br>
              <a:rPr lang="en-US" sz="3600" dirty="0"/>
            </a:br>
            <a:endParaRPr lang="en-US" sz="3600" dirty="0"/>
          </a:p>
        </p:txBody>
      </p:sp>
      <p:sp>
        <p:nvSpPr>
          <p:cNvPr id="3" name="Slide Number Placeholder 2">
            <a:extLst>
              <a:ext uri="{FF2B5EF4-FFF2-40B4-BE49-F238E27FC236}">
                <a16:creationId xmlns:a16="http://schemas.microsoft.com/office/drawing/2014/main" id="{78CD68EC-B0D5-3D51-E7B2-03E469CA5536}"/>
              </a:ext>
            </a:extLst>
          </p:cNvPr>
          <p:cNvSpPr>
            <a:spLocks noGrp="1"/>
          </p:cNvSpPr>
          <p:nvPr>
            <p:ph type="sldNum" idx="12"/>
          </p:nvPr>
        </p:nvSpPr>
        <p:spPr/>
        <p:txBody>
          <a:bodyPr/>
          <a:lstStyle/>
          <a:p>
            <a:fld id="{E3A0F8C9-0536-44E3-92CA-2798A712B5A8}" type="slidenum">
              <a:rPr lang="en-US" smtClean="0"/>
              <a:t>9</a:t>
            </a:fld>
            <a:endParaRPr lang="en-US"/>
          </a:p>
        </p:txBody>
      </p:sp>
      <p:sp>
        <p:nvSpPr>
          <p:cNvPr id="5" name="Text Placeholder 4">
            <a:extLst>
              <a:ext uri="{FF2B5EF4-FFF2-40B4-BE49-F238E27FC236}">
                <a16:creationId xmlns:a16="http://schemas.microsoft.com/office/drawing/2014/main" id="{CBD686BD-2558-FC13-7B2C-A55827C063D0}"/>
              </a:ext>
            </a:extLst>
          </p:cNvPr>
          <p:cNvSpPr>
            <a:spLocks noGrp="1"/>
          </p:cNvSpPr>
          <p:nvPr>
            <p:ph type="body" idx="2"/>
          </p:nvPr>
        </p:nvSpPr>
        <p:spPr>
          <a:xfrm>
            <a:off x="304799" y="1363353"/>
            <a:ext cx="11494957" cy="3703320"/>
          </a:xfrm>
        </p:spPr>
        <p:txBody>
          <a:bodyPr/>
          <a:lstStyle/>
          <a:p>
            <a:pPr marL="0" indent="0">
              <a:lnSpc>
                <a:spcPct val="90000"/>
              </a:lnSpc>
              <a:spcBef>
                <a:spcPts val="1200"/>
              </a:spcBef>
            </a:pPr>
            <a:r>
              <a:rPr lang="en-US" b="1" dirty="0">
                <a:solidFill>
                  <a:schemeClr val="accent2">
                    <a:lumMod val="50000"/>
                  </a:schemeClr>
                </a:solidFill>
              </a:rPr>
              <a:t>Proctor Responsibilities:</a:t>
            </a:r>
          </a:p>
          <a:p>
            <a:pPr marL="742950" indent="-285750">
              <a:lnSpc>
                <a:spcPct val="90000"/>
              </a:lnSpc>
              <a:spcBef>
                <a:spcPts val="250"/>
              </a:spcBef>
              <a:spcAft>
                <a:spcPts val="250"/>
              </a:spcAft>
              <a:buChar char="•"/>
            </a:pPr>
            <a:r>
              <a:rPr lang="en-US" dirty="0">
                <a:solidFill>
                  <a:schemeClr val="accent2">
                    <a:lumMod val="50000"/>
                  </a:schemeClr>
                </a:solidFill>
              </a:rPr>
              <a:t>Ensuring test security protocols are followed. </a:t>
            </a:r>
          </a:p>
          <a:p>
            <a:pPr marL="742950" indent="-285750">
              <a:lnSpc>
                <a:spcPct val="90000"/>
              </a:lnSpc>
              <a:spcBef>
                <a:spcPts val="250"/>
              </a:spcBef>
              <a:spcAft>
                <a:spcPts val="250"/>
              </a:spcAft>
              <a:buChar char="•"/>
            </a:pPr>
            <a:r>
              <a:rPr lang="en-US" dirty="0">
                <a:solidFill>
                  <a:schemeClr val="accent2">
                    <a:lumMod val="50000"/>
                  </a:schemeClr>
                </a:solidFill>
              </a:rPr>
              <a:t>Answering basic questions from students.</a:t>
            </a:r>
          </a:p>
          <a:p>
            <a:pPr marL="742950" indent="-285750">
              <a:lnSpc>
                <a:spcPct val="90000"/>
              </a:lnSpc>
              <a:spcBef>
                <a:spcPts val="250"/>
              </a:spcBef>
              <a:spcAft>
                <a:spcPts val="250"/>
              </a:spcAft>
              <a:buChar char="•"/>
            </a:pPr>
            <a:r>
              <a:rPr lang="en-US" dirty="0">
                <a:solidFill>
                  <a:schemeClr val="accent2">
                    <a:lumMod val="50000"/>
                  </a:schemeClr>
                </a:solidFill>
              </a:rPr>
              <a:t>Helping the test administrator monitor the students.</a:t>
            </a:r>
          </a:p>
          <a:p>
            <a:pPr marL="0" indent="0">
              <a:lnSpc>
                <a:spcPct val="90000"/>
              </a:lnSpc>
              <a:spcBef>
                <a:spcPts val="1200"/>
              </a:spcBef>
            </a:pPr>
            <a:r>
              <a:rPr lang="en-US" b="1" dirty="0">
                <a:solidFill>
                  <a:schemeClr val="accent2">
                    <a:lumMod val="50000"/>
                  </a:schemeClr>
                </a:solidFill>
              </a:rPr>
              <a:t>Who can be a proctor?</a:t>
            </a:r>
          </a:p>
          <a:p>
            <a:pPr marL="742950" indent="-285750">
              <a:lnSpc>
                <a:spcPct val="90000"/>
              </a:lnSpc>
              <a:spcBef>
                <a:spcPts val="250"/>
              </a:spcBef>
              <a:spcAft>
                <a:spcPts val="250"/>
              </a:spcAft>
              <a:buChar char="•"/>
            </a:pPr>
            <a:r>
              <a:rPr lang="en-US" dirty="0">
                <a:solidFill>
                  <a:schemeClr val="accent2">
                    <a:lumMod val="50000"/>
                  </a:schemeClr>
                </a:solidFill>
              </a:rPr>
              <a:t>Proctors must be employed by the school or district. </a:t>
            </a:r>
          </a:p>
          <a:p>
            <a:pPr marL="742950" indent="-285750">
              <a:lnSpc>
                <a:spcPct val="90000"/>
              </a:lnSpc>
              <a:spcBef>
                <a:spcPts val="250"/>
              </a:spcBef>
              <a:spcAft>
                <a:spcPts val="250"/>
              </a:spcAft>
              <a:buChar char="•"/>
            </a:pPr>
            <a:r>
              <a:rPr lang="en-US" dirty="0">
                <a:solidFill>
                  <a:schemeClr val="accent2">
                    <a:lumMod val="50000"/>
                  </a:schemeClr>
                </a:solidFill>
              </a:rPr>
              <a:t>Student teachers may serve as proctors only; they cannot serve as test administrators.</a:t>
            </a:r>
          </a:p>
          <a:p>
            <a:pPr marL="0" indent="0">
              <a:lnSpc>
                <a:spcPct val="90000"/>
              </a:lnSpc>
              <a:spcBef>
                <a:spcPts val="1200"/>
              </a:spcBef>
            </a:pPr>
            <a:r>
              <a:rPr lang="en-US" b="1" dirty="0">
                <a:solidFill>
                  <a:schemeClr val="accent2">
                    <a:lumMod val="50000"/>
                  </a:schemeClr>
                </a:solidFill>
              </a:rPr>
              <a:t>Classes larger than 25 students may benefit from having a proctor to assist the Test Administrator.</a:t>
            </a:r>
            <a:r>
              <a:rPr lang="en-US" dirty="0">
                <a:solidFill>
                  <a:schemeClr val="accent2">
                    <a:lumMod val="50000"/>
                  </a:schemeClr>
                </a:solidFill>
              </a:rPr>
              <a:t> </a:t>
            </a:r>
          </a:p>
          <a:p>
            <a:pPr marL="742950" indent="-285750">
              <a:lnSpc>
                <a:spcPct val="90000"/>
              </a:lnSpc>
              <a:spcBef>
                <a:spcPts val="250"/>
              </a:spcBef>
              <a:spcAft>
                <a:spcPts val="250"/>
              </a:spcAft>
              <a:buChar char="•"/>
            </a:pPr>
            <a:r>
              <a:rPr lang="en-US" dirty="0">
                <a:solidFill>
                  <a:schemeClr val="accent2">
                    <a:lumMod val="50000"/>
                  </a:schemeClr>
                </a:solidFill>
              </a:rPr>
              <a:t>Proctors cannot administer the test.</a:t>
            </a:r>
          </a:p>
          <a:p>
            <a:pPr marL="742950" indent="-285750">
              <a:lnSpc>
                <a:spcPct val="90000"/>
              </a:lnSpc>
              <a:spcBef>
                <a:spcPts val="250"/>
              </a:spcBef>
              <a:spcAft>
                <a:spcPts val="250"/>
              </a:spcAft>
              <a:buChar char="•"/>
            </a:pPr>
            <a:r>
              <a:rPr lang="en-US" dirty="0">
                <a:solidFill>
                  <a:schemeClr val="accent2">
                    <a:lumMod val="50000"/>
                  </a:schemeClr>
                </a:solidFill>
              </a:rPr>
              <a:t>Proctors cannot be alone with the students at any time; the test administrator must be present at all times.</a:t>
            </a:r>
          </a:p>
        </p:txBody>
      </p:sp>
      <p:sp>
        <p:nvSpPr>
          <p:cNvPr id="7" name="TextBox 6">
            <a:extLst>
              <a:ext uri="{FF2B5EF4-FFF2-40B4-BE49-F238E27FC236}">
                <a16:creationId xmlns:a16="http://schemas.microsoft.com/office/drawing/2014/main" id="{52A2E512-81C7-ED95-CC3E-F92EAD90AD92}"/>
              </a:ext>
            </a:extLst>
          </p:cNvPr>
          <p:cNvSpPr txBox="1"/>
          <p:nvPr/>
        </p:nvSpPr>
        <p:spPr>
          <a:xfrm>
            <a:off x="1095375" y="811193"/>
            <a:ext cx="457059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dirty="0">
                <a:solidFill>
                  <a:schemeClr val="accent2"/>
                </a:solidFill>
                <a:latin typeface="Corbel"/>
              </a:rPr>
              <a:t>RISAP Test </a:t>
            </a:r>
            <a:r>
              <a:rPr lang="en-US" sz="1400" i="1" dirty="0">
                <a:solidFill>
                  <a:schemeClr val="accent2"/>
                </a:solidFill>
                <a:highlight>
                  <a:srgbClr val="FFFF00"/>
                </a:highlight>
                <a:latin typeface="Corbel"/>
              </a:rPr>
              <a:t>Coordinator Handbook (page 10)</a:t>
            </a:r>
            <a:r>
              <a:rPr lang="en-US" sz="1400" dirty="0">
                <a:solidFill>
                  <a:schemeClr val="accent2"/>
                </a:solidFill>
                <a:highlight>
                  <a:srgbClr val="FFFF00"/>
                </a:highlight>
                <a:latin typeface="Corbel"/>
              </a:rPr>
              <a:t>​</a:t>
            </a:r>
            <a:endParaRPr lang="en-US" sz="1400" dirty="0">
              <a:solidFill>
                <a:schemeClr val="accent2"/>
              </a:solidFill>
              <a:highlight>
                <a:srgbClr val="FFFF00"/>
              </a:highlight>
              <a:cs typeface="Arial"/>
            </a:endParaRPr>
          </a:p>
        </p:txBody>
      </p:sp>
      <p:sp>
        <p:nvSpPr>
          <p:cNvPr id="4" name="Footer Placeholder 3">
            <a:extLst>
              <a:ext uri="{FF2B5EF4-FFF2-40B4-BE49-F238E27FC236}">
                <a16:creationId xmlns:a16="http://schemas.microsoft.com/office/drawing/2014/main" id="{36B9BBF4-2B6C-2A15-C2AE-FF52E56661B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369857508"/>
      </p:ext>
    </p:extLst>
  </p:cSld>
  <p:clrMapOvr>
    <a:masterClrMapping/>
  </p:clrMapOvr>
</p:sld>
</file>

<file path=ppt/theme/theme1.xml><?xml version="1.0" encoding="utf-8"?>
<a:theme xmlns:a="http://schemas.openxmlformats.org/drawingml/2006/main" name="Fra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Office Theme">
  <a:themeElements>
    <a:clrScheme name="Rhode Island">
      <a:dk1>
        <a:srgbClr val="000000"/>
      </a:dk1>
      <a:lt1>
        <a:srgbClr val="FFFFFF"/>
      </a:lt1>
      <a:dk2>
        <a:srgbClr val="44546A"/>
      </a:dk2>
      <a:lt2>
        <a:srgbClr val="C4C4C4"/>
      </a:lt2>
      <a:accent1>
        <a:srgbClr val="EB5152"/>
      </a:accent1>
      <a:accent2>
        <a:srgbClr val="1E497F"/>
      </a:accent2>
      <a:accent3>
        <a:srgbClr val="8FBAE4"/>
      </a:accent3>
      <a:accent4>
        <a:srgbClr val="FFC709"/>
      </a:accent4>
      <a:accent5>
        <a:srgbClr val="404040"/>
      </a:accent5>
      <a:accent6>
        <a:srgbClr val="656565"/>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ssessment Reporting (1)" id="{388C3ED0-0EF8-4626-89C0-F3E90353C67C}" vid="{944E0DF6-479B-40CB-BDB5-3591898E65C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c4299c90-8e27-4a10-b1a7-3351ffbbf408" xsi:nil="true"/>
    <_ip_UnifiedCompliancePolicyUIAction xmlns="http://schemas.microsoft.com/sharepoint/v3" xsi:nil="true"/>
    <_ip_UnifiedCompliancePolicyProperties xmlns="http://schemas.microsoft.com/sharepoint/v3" xsi:nil="true"/>
    <SharedWithUsers xmlns="fb4ce569-0273-4228-9157-33b14876d013">
      <UserInfo>
        <DisplayName>Lynch, Phyllis</DisplayName>
        <AccountId>272</AccountId>
        <AccountType/>
      </UserInfo>
      <UserInfo>
        <DisplayName>Keith, Kamlyn</DisplayName>
        <AccountId>77</AccountId>
        <AccountType/>
      </UserInfo>
      <UserInfo>
        <DisplayName>Bowler, Tricia</DisplayName>
        <AccountId>10310</AccountId>
        <AccountType/>
      </UserInfo>
    </SharedWithUsers>
    <lcf76f155ced4ddcb4097134ff3c332f xmlns="c4299c90-8e27-4a10-b1a7-3351ffbbf408">
      <Terms xmlns="http://schemas.microsoft.com/office/infopath/2007/PartnerControls"/>
    </lcf76f155ced4ddcb4097134ff3c332f>
    <TaxCatchAll xmlns="fb4ce569-0273-4228-9157-33b14876d01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C48876971DAA448A9F0262CC175C371" ma:contentTypeVersion="19" ma:contentTypeDescription="Create a new document." ma:contentTypeScope="" ma:versionID="a6cd663719d41aacbb375a5ccb8ed737">
  <xsd:schema xmlns:xsd="http://www.w3.org/2001/XMLSchema" xmlns:xs="http://www.w3.org/2001/XMLSchema" xmlns:p="http://schemas.microsoft.com/office/2006/metadata/properties" xmlns:ns1="http://schemas.microsoft.com/sharepoint/v3" xmlns:ns2="fb4ce569-0273-4228-9157-33b14876d013" xmlns:ns3="c4299c90-8e27-4a10-b1a7-3351ffbbf408" targetNamespace="http://schemas.microsoft.com/office/2006/metadata/properties" ma:root="true" ma:fieldsID="df59df087beaa723df810148203f5d75" ns1:_="" ns2:_="" ns3:_="">
    <xsd:import namespace="http://schemas.microsoft.com/sharepoint/v3"/>
    <xsd:import namespace="fb4ce569-0273-4228-9157-33b14876d013"/>
    <xsd:import namespace="c4299c90-8e27-4a10-b1a7-3351ffbbf4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Flow_SignoffStatus"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lcf76f155ced4ddcb4097134ff3c332f" minOccurs="0"/>
                <xsd:element ref="ns2:TaxCatchAll"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adb24926-93e8-4490-bc07-130724342e3d}" ma:internalName="TaxCatchAll" ma:showField="CatchAllData" ma:web="fb4ce569-0273-4228-9157-33b14876d0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299c90-8e27-4a10-b1a7-3351ffbbf40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Flow_SignoffStatus" ma:index="16" nillable="true" ma:displayName="Sign-off status" ma:internalName="_x0024_Resources_x003a_core_x002c_Signoff_Status_x003b_">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133fc88-55e6-4226-9516-9bd3a7d320f5" ma:termSetId="09814cd3-568e-fe90-9814-8d621ff8fb84" ma:anchorId="fba54fb3-c3e1-fe81-a776-ca4b69148c4d" ma:open="true" ma:isKeyword="false">
      <xsd:complexType>
        <xsd:sequence>
          <xsd:element ref="pc:Terms" minOccurs="0" maxOccurs="1"/>
        </xsd:sequence>
      </xsd:complexType>
    </xsd:element>
    <xsd:element name="MediaLengthInSeconds" ma:index="2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9DA564-CCBE-45CA-A79F-3582B5C4F1E2}">
  <ds:schemaRefs>
    <ds:schemaRef ds:uri="c4299c90-8e27-4a10-b1a7-3351ffbbf408"/>
    <ds:schemaRef ds:uri="fb4ce569-0273-4228-9157-33b14876d01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5D906EC-E0B8-461E-B57A-24995824D4E7}">
  <ds:schemaRefs>
    <ds:schemaRef ds:uri="c4299c90-8e27-4a10-b1a7-3351ffbbf408"/>
    <ds:schemaRef ds:uri="fb4ce569-0273-4228-9157-33b14876d01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8A09A3A-CFA2-40FB-979A-9EE742BC24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4421</Words>
  <Application>Microsoft Office PowerPoint</Application>
  <PresentationFormat>Widescreen</PresentationFormat>
  <Paragraphs>612</Paragraphs>
  <Slides>42</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42</vt:i4>
      </vt:variant>
    </vt:vector>
  </HeadingPairs>
  <TitlesOfParts>
    <vt:vector size="50" baseType="lpstr">
      <vt:lpstr>Arial</vt:lpstr>
      <vt:lpstr>Arial,Sans-Serif</vt:lpstr>
      <vt:lpstr>Calibri</vt:lpstr>
      <vt:lpstr>Corbel</vt:lpstr>
      <vt:lpstr>Libre Franklin</vt:lpstr>
      <vt:lpstr>Wingdings 2</vt:lpstr>
      <vt:lpstr>Frame</vt:lpstr>
      <vt:lpstr>1_Office Theme</vt:lpstr>
      <vt:lpstr>Test Administrator Core Training: RICAS and NGSA</vt:lpstr>
      <vt:lpstr>PowerPoint Presentation</vt:lpstr>
      <vt:lpstr>PowerPoint Presentation</vt:lpstr>
      <vt:lpstr>State Content Area Assessments  </vt:lpstr>
      <vt:lpstr>District Test Coordinator Roles and Responsibilities</vt:lpstr>
      <vt:lpstr>School Test Coordinator Responsibilities</vt:lpstr>
      <vt:lpstr>Test Administrator Responsibilities</vt:lpstr>
      <vt:lpstr>Who can be a Test Administrator? </vt:lpstr>
      <vt:lpstr>Proctor Responsibilities </vt:lpstr>
      <vt:lpstr>Student Participation in State Assessments </vt:lpstr>
      <vt:lpstr>Current Grade Level</vt:lpstr>
      <vt:lpstr>Public School Students </vt:lpstr>
      <vt:lpstr>Students Attending Outplacement Schools </vt:lpstr>
      <vt:lpstr>Homeschooled Students  </vt:lpstr>
      <vt:lpstr>Parent Refusals RISAP Test Coordinator Handbook (page 18)</vt:lpstr>
      <vt:lpstr>Registering Students For State Assessments </vt:lpstr>
      <vt:lpstr>Alternate Assessment:</vt:lpstr>
      <vt:lpstr>Test Administrator Training Requirements </vt:lpstr>
      <vt:lpstr>For all state assessments:</vt:lpstr>
      <vt:lpstr>Test Administrator Training</vt:lpstr>
      <vt:lpstr>Documents for Test Administrators</vt:lpstr>
      <vt:lpstr>Test Administrator Training Schedule</vt:lpstr>
      <vt:lpstr>Accommodations &amp; Accessibility Features</vt:lpstr>
      <vt:lpstr>State Policy for Accommodations</vt:lpstr>
      <vt:lpstr>How to Select an Accommodation</vt:lpstr>
      <vt:lpstr>Accommodations and Accessibility Features www.ride.ri.gov/accommodations  </vt:lpstr>
      <vt:lpstr>Test Security </vt:lpstr>
      <vt:lpstr>General Security Requirements </vt:lpstr>
      <vt:lpstr>Best Practices for Ensuring Test Security and Avoiding Irregularities </vt:lpstr>
      <vt:lpstr>Cell Phone and Electronic Device Policy</vt:lpstr>
      <vt:lpstr>“Secure” vs. “Non-Secure” Materials </vt:lpstr>
      <vt:lpstr>Prohibited Materials During Testing</vt:lpstr>
      <vt:lpstr>Process for Handing Out and Collecting Testing Materials </vt:lpstr>
      <vt:lpstr>Examples of Test Irregularities</vt:lpstr>
      <vt:lpstr>Monitoring Visits </vt:lpstr>
      <vt:lpstr>Monitoring Visits </vt:lpstr>
      <vt:lpstr>Medical Exemptions </vt:lpstr>
      <vt:lpstr>Calendars</vt:lpstr>
      <vt:lpstr>2022-23 State Assessment Calendar: Elementary &amp; Middle School</vt:lpstr>
      <vt:lpstr>2022-2023 State Assessment Calendar: High School</vt:lpstr>
      <vt:lpstr>School Calendar for 2022-23 State Assessments</vt:lpstr>
      <vt:lpstr>PowerPoint Presentation</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Administrator Supplemental Training</dc:title>
  <dc:creator>Heineke, Heather</dc:creator>
  <cp:lastModifiedBy>Heineke, Heather</cp:lastModifiedBy>
  <cp:revision>20</cp:revision>
  <dcterms:created xsi:type="dcterms:W3CDTF">2020-01-09T19:14:10Z</dcterms:created>
  <dcterms:modified xsi:type="dcterms:W3CDTF">2023-01-24T20:59:43Z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0x0101004C48876971DAA448A9F0262CC175C371</vt:lpwstr>
  </property>
  <property fmtid="{D5CDD505-2E9C-101B-9397-08002B2CF9AE}" pid="3" name="MediaServiceImageTags">
    <vt:lpwstr/>
  </property>
</Properties>
</file>