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38"/>
  </p:notesMasterIdLst>
  <p:handoutMasterIdLst>
    <p:handoutMasterId r:id="rId39"/>
  </p:handoutMasterIdLst>
  <p:sldIdLst>
    <p:sldId id="416" r:id="rId5"/>
    <p:sldId id="421" r:id="rId6"/>
    <p:sldId id="331" r:id="rId7"/>
    <p:sldId id="327" r:id="rId8"/>
    <p:sldId id="257" r:id="rId9"/>
    <p:sldId id="413" r:id="rId10"/>
    <p:sldId id="443" r:id="rId11"/>
    <p:sldId id="428" r:id="rId12"/>
    <p:sldId id="427"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333" r:id="rId28"/>
    <p:sldId id="334" r:id="rId29"/>
    <p:sldId id="335" r:id="rId30"/>
    <p:sldId id="336" r:id="rId31"/>
    <p:sldId id="337" r:id="rId32"/>
    <p:sldId id="338" r:id="rId33"/>
    <p:sldId id="340" r:id="rId34"/>
    <p:sldId id="342" r:id="rId35"/>
    <p:sldId id="452" r:id="rId36"/>
    <p:sldId id="453"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lach, Lauren" initials="ML" lastIdx="3" clrIdx="0">
    <p:extLst>
      <p:ext uri="{19B8F6BF-5375-455C-9EA6-DF929625EA0E}">
        <p15:presenceInfo xmlns:p15="http://schemas.microsoft.com/office/powerpoint/2012/main" userId="S-1-5-21-1586716437-331627889-1971066577-7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E6F3"/>
    <a:srgbClr val="008ABE"/>
    <a:srgbClr val="86ABC1"/>
    <a:srgbClr val="1C5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3"/>
    <p:restoredTop sz="65986"/>
  </p:normalViewPr>
  <p:slideViewPr>
    <p:cSldViewPr snapToGrid="0" snapToObjects="1">
      <p:cViewPr varScale="1">
        <p:scale>
          <a:sx n="82" d="100"/>
          <a:sy n="82" d="100"/>
        </p:scale>
        <p:origin x="1536" y="16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ounty-McNair, Steven" userId="e3433073-2af1-460b-9c62-72f930bd3b13" providerId="ADAL" clId="{2C3F7851-0B93-884C-97EE-6F56035C55FD}"/>
    <pc:docChg chg="custSel modSld">
      <pc:chgData name="LaBounty-McNair, Steven" userId="e3433073-2af1-460b-9c62-72f930bd3b13" providerId="ADAL" clId="{2C3F7851-0B93-884C-97EE-6F56035C55FD}" dt="2020-08-17T16:52:26.841" v="119" actId="113"/>
      <pc:docMkLst>
        <pc:docMk/>
      </pc:docMkLst>
      <pc:sldChg chg="modNotesTx">
        <pc:chgData name="LaBounty-McNair, Steven" userId="e3433073-2af1-460b-9c62-72f930bd3b13" providerId="ADAL" clId="{2C3F7851-0B93-884C-97EE-6F56035C55FD}" dt="2020-08-17T16:52:26.841" v="119" actId="113"/>
        <pc:sldMkLst>
          <pc:docMk/>
          <pc:sldMk cId="1034167344" sldId="3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rgbClr val="008ABE"/>
        </a:solidFill>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0DC65954-4BD9-4D2B-8192-0F58B1A7160E}" type="presOf" srcId="{62836BE6-DDD7-47DE-9108-53DD722553DB}" destId="{03078F20-557D-4830-923D-0F7F8291621B}" srcOrd="0" destOrd="0" presId="urn:microsoft.com/office/officeart/2005/8/layout/chevron1"/>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rgbClr val="008ABE"/>
        </a:solidFill>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0DC65954-4BD9-4D2B-8192-0F58B1A7160E}" type="presOf" srcId="{62836BE6-DDD7-47DE-9108-53DD722553DB}" destId="{03078F20-557D-4830-923D-0F7F8291621B}" srcOrd="0" destOrd="0" presId="urn:microsoft.com/office/officeart/2005/8/layout/chevron1"/>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E4CDC1F-8765-4C15-9B7C-7957D2A83067}" type="doc">
      <dgm:prSet loTypeId="urn:microsoft.com/office/officeart/2005/8/layout/arrow2" loCatId="process" qsTypeId="urn:microsoft.com/office/officeart/2005/8/quickstyle/simple1" qsCatId="simple" csTypeId="urn:microsoft.com/office/officeart/2005/8/colors/colorful2" csCatId="colorful" phldr="1"/>
      <dgm:spPr/>
    </dgm:pt>
    <dgm:pt modelId="{B6B77E1E-8E5A-41A8-AA9C-AED00B8FFA8A}">
      <dgm:prSet phldrT="[Text]" custT="1"/>
      <dgm:spPr/>
      <dgm:t>
        <a:bodyPr/>
        <a:lstStyle/>
        <a:p>
          <a:r>
            <a:rPr lang="en-US" sz="1800">
              <a:latin typeface="+mj-lt"/>
            </a:rPr>
            <a:t>Dedicate </a:t>
          </a:r>
          <a:r>
            <a:rPr lang="en-US" sz="1800" b="1">
              <a:latin typeface="+mj-lt"/>
            </a:rPr>
            <a:t>time</a:t>
          </a:r>
          <a:r>
            <a:rPr lang="en-US" sz="1800">
              <a:latin typeface="+mj-lt"/>
            </a:rPr>
            <a:t> and effort to develop, support, and grow your educators </a:t>
          </a:r>
        </a:p>
      </dgm:t>
    </dgm:pt>
    <dgm:pt modelId="{E0A3A640-8086-42E2-939C-629ADEA6879E}" type="parTrans" cxnId="{1215CE9F-B846-4BA6-B631-63AD78935D22}">
      <dgm:prSet/>
      <dgm:spPr/>
      <dgm:t>
        <a:bodyPr/>
        <a:lstStyle/>
        <a:p>
          <a:endParaRPr lang="en-US"/>
        </a:p>
      </dgm:t>
    </dgm:pt>
    <dgm:pt modelId="{CBC51969-EA1C-49AC-89C0-9AB5C7365409}" type="sibTrans" cxnId="{1215CE9F-B846-4BA6-B631-63AD78935D22}">
      <dgm:prSet/>
      <dgm:spPr/>
      <dgm:t>
        <a:bodyPr/>
        <a:lstStyle/>
        <a:p>
          <a:endParaRPr lang="en-US"/>
        </a:p>
      </dgm:t>
    </dgm:pt>
    <dgm:pt modelId="{B38BFC22-3037-4C1B-96E0-C68D4387B9C2}">
      <dgm:prSet phldrT="[Text]" custT="1"/>
      <dgm:spPr/>
      <dgm:t>
        <a:bodyPr/>
        <a:lstStyle/>
        <a:p>
          <a:r>
            <a:rPr lang="en-US" sz="1800">
              <a:latin typeface="+mj-lt"/>
            </a:rPr>
            <a:t>Give priority </a:t>
          </a:r>
          <a:r>
            <a:rPr lang="en-US" sz="1800" b="1">
              <a:latin typeface="+mj-lt"/>
            </a:rPr>
            <a:t>feedback</a:t>
          </a:r>
        </a:p>
      </dgm:t>
    </dgm:pt>
    <dgm:pt modelId="{E9328EED-7751-45DE-AE6C-2AA68119678E}" type="parTrans" cxnId="{13210491-C9D1-47E4-8F84-2DA1DA500996}">
      <dgm:prSet/>
      <dgm:spPr/>
      <dgm:t>
        <a:bodyPr/>
        <a:lstStyle/>
        <a:p>
          <a:endParaRPr lang="en-US"/>
        </a:p>
      </dgm:t>
    </dgm:pt>
    <dgm:pt modelId="{78B467B1-9188-4BA4-90E5-39AC86C1B2CF}" type="sibTrans" cxnId="{13210491-C9D1-47E4-8F84-2DA1DA500996}">
      <dgm:prSet/>
      <dgm:spPr/>
      <dgm:t>
        <a:bodyPr/>
        <a:lstStyle/>
        <a:p>
          <a:endParaRPr lang="en-US"/>
        </a:p>
      </dgm:t>
    </dgm:pt>
    <dgm:pt modelId="{2B340425-8051-4F69-A436-767149495C5C}">
      <dgm:prSet phldrT="[Text]" custT="1"/>
      <dgm:spPr/>
      <dgm:t>
        <a:bodyPr/>
        <a:lstStyle/>
        <a:p>
          <a:r>
            <a:rPr lang="en-US" sz="1800">
              <a:latin typeface="+mj-lt"/>
            </a:rPr>
            <a:t>Focus on educator  </a:t>
          </a:r>
          <a:r>
            <a:rPr lang="en-US" sz="1800" b="1">
              <a:latin typeface="+mj-lt"/>
            </a:rPr>
            <a:t>growth</a:t>
          </a:r>
        </a:p>
      </dgm:t>
    </dgm:pt>
    <dgm:pt modelId="{401E976A-ECDE-42E1-BACC-52B98B2AC084}" type="parTrans" cxnId="{B6B126F0-CA3F-4450-8C02-6B42797D6051}">
      <dgm:prSet/>
      <dgm:spPr/>
      <dgm:t>
        <a:bodyPr/>
        <a:lstStyle/>
        <a:p>
          <a:endParaRPr lang="en-US"/>
        </a:p>
      </dgm:t>
    </dgm:pt>
    <dgm:pt modelId="{340E9B42-1DC2-4374-A1D4-443117300412}" type="sibTrans" cxnId="{B6B126F0-CA3F-4450-8C02-6B42797D6051}">
      <dgm:prSet/>
      <dgm:spPr/>
      <dgm:t>
        <a:bodyPr/>
        <a:lstStyle/>
        <a:p>
          <a:endParaRPr lang="en-US"/>
        </a:p>
      </dgm:t>
    </dgm:pt>
    <dgm:pt modelId="{748BDAF6-5558-48EF-A931-EAB08165D56D}">
      <dgm:prSet phldrT="[Text]" custT="1"/>
      <dgm:spPr/>
      <dgm:t>
        <a:bodyPr/>
        <a:lstStyle/>
        <a:p>
          <a:r>
            <a:rPr lang="en-US" sz="1800">
              <a:latin typeface="+mj-lt"/>
            </a:rPr>
            <a:t>Collect and analyze </a:t>
          </a:r>
          <a:r>
            <a:rPr lang="en-US" sz="1800" b="1">
              <a:latin typeface="+mj-lt"/>
            </a:rPr>
            <a:t>data</a:t>
          </a:r>
          <a:r>
            <a:rPr lang="en-US" sz="1800">
              <a:latin typeface="+mj-lt"/>
            </a:rPr>
            <a:t> from practice</a:t>
          </a:r>
        </a:p>
      </dgm:t>
    </dgm:pt>
    <dgm:pt modelId="{2B0C1332-CB1B-4DFD-BC52-8DAB12E7E28A}" type="parTrans" cxnId="{3BD221DF-D0D2-451D-8069-B379B26401B6}">
      <dgm:prSet/>
      <dgm:spPr/>
      <dgm:t>
        <a:bodyPr/>
        <a:lstStyle/>
        <a:p>
          <a:endParaRPr lang="en-US"/>
        </a:p>
      </dgm:t>
    </dgm:pt>
    <dgm:pt modelId="{4618462D-67AE-4717-9E24-C34F75309822}" type="sibTrans" cxnId="{3BD221DF-D0D2-451D-8069-B379B26401B6}">
      <dgm:prSet/>
      <dgm:spPr/>
      <dgm:t>
        <a:bodyPr/>
        <a:lstStyle/>
        <a:p>
          <a:endParaRPr lang="en-US"/>
        </a:p>
      </dgm:t>
    </dgm:pt>
    <dgm:pt modelId="{53F84367-7AF0-4D64-A310-264DFB3AA259}" type="pres">
      <dgm:prSet presAssocID="{0E4CDC1F-8765-4C15-9B7C-7957D2A83067}" presName="arrowDiagram" presStyleCnt="0">
        <dgm:presLayoutVars>
          <dgm:chMax val="5"/>
          <dgm:dir/>
          <dgm:resizeHandles val="exact"/>
        </dgm:presLayoutVars>
      </dgm:prSet>
      <dgm:spPr/>
    </dgm:pt>
    <dgm:pt modelId="{68D08D4F-A13E-49ED-A5E9-C092F2A56670}" type="pres">
      <dgm:prSet presAssocID="{0E4CDC1F-8765-4C15-9B7C-7957D2A83067}" presName="arrow" presStyleLbl="bgShp" presStyleIdx="0" presStyleCnt="1" custScaleY="95202"/>
      <dgm:spPr/>
    </dgm:pt>
    <dgm:pt modelId="{D2A68132-D984-43CF-BE1A-1FFF947DAB0A}" type="pres">
      <dgm:prSet presAssocID="{0E4CDC1F-8765-4C15-9B7C-7957D2A83067}" presName="arrowDiagram4" presStyleCnt="0"/>
      <dgm:spPr/>
    </dgm:pt>
    <dgm:pt modelId="{D7B1DED4-E7A4-46B9-94B4-D20D1F921640}" type="pres">
      <dgm:prSet presAssocID="{B6B77E1E-8E5A-41A8-AA9C-AED00B8FFA8A}" presName="bullet4a" presStyleLbl="node1" presStyleIdx="0" presStyleCnt="4"/>
      <dgm:spPr/>
    </dgm:pt>
    <dgm:pt modelId="{67F55EE7-43E8-48CA-B083-33D2E215E577}" type="pres">
      <dgm:prSet presAssocID="{B6B77E1E-8E5A-41A8-AA9C-AED00B8FFA8A}" presName="textBox4a" presStyleLbl="revTx" presStyleIdx="0" presStyleCnt="4" custScaleX="126399" custScaleY="122089" custLinFactNeighborX="16624" custLinFactNeighborY="2216">
        <dgm:presLayoutVars>
          <dgm:bulletEnabled val="1"/>
        </dgm:presLayoutVars>
      </dgm:prSet>
      <dgm:spPr/>
    </dgm:pt>
    <dgm:pt modelId="{87302EBE-6908-429C-BE6D-6CA1DE5C090A}" type="pres">
      <dgm:prSet presAssocID="{748BDAF6-5558-48EF-A931-EAB08165D56D}" presName="bullet4b" presStyleLbl="node1" presStyleIdx="1" presStyleCnt="4" custLinFactNeighborX="-96816" custLinFactNeighborY="45181"/>
      <dgm:spPr/>
    </dgm:pt>
    <dgm:pt modelId="{4AC2C2B6-864E-451B-A376-06A374F4B1EC}" type="pres">
      <dgm:prSet presAssocID="{748BDAF6-5558-48EF-A931-EAB08165D56D}" presName="textBox4b" presStyleLbl="revTx" presStyleIdx="1" presStyleCnt="4" custScaleX="131629" custScaleY="41571" custLinFactNeighborX="765" custLinFactNeighborY="-25684">
        <dgm:presLayoutVars>
          <dgm:bulletEnabled val="1"/>
        </dgm:presLayoutVars>
      </dgm:prSet>
      <dgm:spPr/>
    </dgm:pt>
    <dgm:pt modelId="{2F3C640E-BC6E-4F84-A955-FFDD138E7322}" type="pres">
      <dgm:prSet presAssocID="{B38BFC22-3037-4C1B-96E0-C68D4387B9C2}" presName="bullet4c" presStyleLbl="node1" presStyleIdx="2" presStyleCnt="4" custLinFactX="-18741" custLinFactNeighborX="-100000" custLinFactNeighborY="41406"/>
      <dgm:spPr/>
    </dgm:pt>
    <dgm:pt modelId="{032DCFD6-4D4D-454C-80A1-62BC4310B198}" type="pres">
      <dgm:prSet presAssocID="{B38BFC22-3037-4C1B-96E0-C68D4387B9C2}" presName="textBox4c" presStyleLbl="revTx" presStyleIdx="2" presStyleCnt="4" custScaleX="100238" custScaleY="26160" custLinFactNeighborX="-29849" custLinFactNeighborY="-33755">
        <dgm:presLayoutVars>
          <dgm:bulletEnabled val="1"/>
        </dgm:presLayoutVars>
      </dgm:prSet>
      <dgm:spPr/>
    </dgm:pt>
    <dgm:pt modelId="{ADC82BD3-1EA0-45AA-AED8-20C142C073DA}" type="pres">
      <dgm:prSet presAssocID="{2B340425-8051-4F69-A436-767149495C5C}" presName="bullet4d" presStyleLbl="node1" presStyleIdx="3" presStyleCnt="4" custLinFactNeighborX="-94543" custLinFactNeighborY="23636"/>
      <dgm:spPr/>
    </dgm:pt>
    <dgm:pt modelId="{06EF765D-816D-4C08-ADCC-51242DB81AAF}" type="pres">
      <dgm:prSet presAssocID="{2B340425-8051-4F69-A436-767149495C5C}" presName="textBox4d" presStyleLbl="revTx" presStyleIdx="3" presStyleCnt="4" custScaleX="92804" custScaleY="28866" custLinFactNeighborX="-36220" custLinFactNeighborY="-35609">
        <dgm:presLayoutVars>
          <dgm:bulletEnabled val="1"/>
        </dgm:presLayoutVars>
      </dgm:prSet>
      <dgm:spPr/>
    </dgm:pt>
  </dgm:ptLst>
  <dgm:cxnLst>
    <dgm:cxn modelId="{FE5E7C03-56A9-466B-814A-2C38AA49E500}" type="presOf" srcId="{748BDAF6-5558-48EF-A931-EAB08165D56D}" destId="{4AC2C2B6-864E-451B-A376-06A374F4B1EC}" srcOrd="0" destOrd="0" presId="urn:microsoft.com/office/officeart/2005/8/layout/arrow2"/>
    <dgm:cxn modelId="{BCB3EE08-136C-411D-AC83-66D291EAB6B0}" type="presOf" srcId="{B38BFC22-3037-4C1B-96E0-C68D4387B9C2}" destId="{032DCFD6-4D4D-454C-80A1-62BC4310B198}" srcOrd="0" destOrd="0" presId="urn:microsoft.com/office/officeart/2005/8/layout/arrow2"/>
    <dgm:cxn modelId="{76EAA220-CAA3-4F24-BB3E-928B62E74902}" type="presOf" srcId="{0E4CDC1F-8765-4C15-9B7C-7957D2A83067}" destId="{53F84367-7AF0-4D64-A310-264DFB3AA259}" srcOrd="0" destOrd="0" presId="urn:microsoft.com/office/officeart/2005/8/layout/arrow2"/>
    <dgm:cxn modelId="{83277E4C-D733-467B-BB16-B77F89631693}" type="presOf" srcId="{2B340425-8051-4F69-A436-767149495C5C}" destId="{06EF765D-816D-4C08-ADCC-51242DB81AAF}" srcOrd="0" destOrd="0" presId="urn:microsoft.com/office/officeart/2005/8/layout/arrow2"/>
    <dgm:cxn modelId="{DD21A44F-8CB9-4066-B0F8-63EB304D965E}" type="presOf" srcId="{B6B77E1E-8E5A-41A8-AA9C-AED00B8FFA8A}" destId="{67F55EE7-43E8-48CA-B083-33D2E215E577}" srcOrd="0" destOrd="0" presId="urn:microsoft.com/office/officeart/2005/8/layout/arrow2"/>
    <dgm:cxn modelId="{13210491-C9D1-47E4-8F84-2DA1DA500996}" srcId="{0E4CDC1F-8765-4C15-9B7C-7957D2A83067}" destId="{B38BFC22-3037-4C1B-96E0-C68D4387B9C2}" srcOrd="2" destOrd="0" parTransId="{E9328EED-7751-45DE-AE6C-2AA68119678E}" sibTransId="{78B467B1-9188-4BA4-90E5-39AC86C1B2CF}"/>
    <dgm:cxn modelId="{1215CE9F-B846-4BA6-B631-63AD78935D22}" srcId="{0E4CDC1F-8765-4C15-9B7C-7957D2A83067}" destId="{B6B77E1E-8E5A-41A8-AA9C-AED00B8FFA8A}" srcOrd="0" destOrd="0" parTransId="{E0A3A640-8086-42E2-939C-629ADEA6879E}" sibTransId="{CBC51969-EA1C-49AC-89C0-9AB5C7365409}"/>
    <dgm:cxn modelId="{3BD221DF-D0D2-451D-8069-B379B26401B6}" srcId="{0E4CDC1F-8765-4C15-9B7C-7957D2A83067}" destId="{748BDAF6-5558-48EF-A931-EAB08165D56D}" srcOrd="1" destOrd="0" parTransId="{2B0C1332-CB1B-4DFD-BC52-8DAB12E7E28A}" sibTransId="{4618462D-67AE-4717-9E24-C34F75309822}"/>
    <dgm:cxn modelId="{B6B126F0-CA3F-4450-8C02-6B42797D6051}" srcId="{0E4CDC1F-8765-4C15-9B7C-7957D2A83067}" destId="{2B340425-8051-4F69-A436-767149495C5C}" srcOrd="3" destOrd="0" parTransId="{401E976A-ECDE-42E1-BACC-52B98B2AC084}" sibTransId="{340E9B42-1DC2-4374-A1D4-443117300412}"/>
    <dgm:cxn modelId="{85931679-DF76-4C13-A4E1-E7B1707245F4}" type="presParOf" srcId="{53F84367-7AF0-4D64-A310-264DFB3AA259}" destId="{68D08D4F-A13E-49ED-A5E9-C092F2A56670}" srcOrd="0" destOrd="0" presId="urn:microsoft.com/office/officeart/2005/8/layout/arrow2"/>
    <dgm:cxn modelId="{1BDAC8A6-1417-4529-9B90-76F30CE9F562}" type="presParOf" srcId="{53F84367-7AF0-4D64-A310-264DFB3AA259}" destId="{D2A68132-D984-43CF-BE1A-1FFF947DAB0A}" srcOrd="1" destOrd="0" presId="urn:microsoft.com/office/officeart/2005/8/layout/arrow2"/>
    <dgm:cxn modelId="{528F7DB6-7FB6-4F72-9EEB-0B059E9E14CE}" type="presParOf" srcId="{D2A68132-D984-43CF-BE1A-1FFF947DAB0A}" destId="{D7B1DED4-E7A4-46B9-94B4-D20D1F921640}" srcOrd="0" destOrd="0" presId="urn:microsoft.com/office/officeart/2005/8/layout/arrow2"/>
    <dgm:cxn modelId="{F31D0B01-227C-4CB0-8CBF-771D884CAC2C}" type="presParOf" srcId="{D2A68132-D984-43CF-BE1A-1FFF947DAB0A}" destId="{67F55EE7-43E8-48CA-B083-33D2E215E577}" srcOrd="1" destOrd="0" presId="urn:microsoft.com/office/officeart/2005/8/layout/arrow2"/>
    <dgm:cxn modelId="{6189CD96-B355-44EB-BBE8-1BF0C951A60E}" type="presParOf" srcId="{D2A68132-D984-43CF-BE1A-1FFF947DAB0A}" destId="{87302EBE-6908-429C-BE6D-6CA1DE5C090A}" srcOrd="2" destOrd="0" presId="urn:microsoft.com/office/officeart/2005/8/layout/arrow2"/>
    <dgm:cxn modelId="{CDE3B1F7-6D8D-4F1F-9079-D97606E918E3}" type="presParOf" srcId="{D2A68132-D984-43CF-BE1A-1FFF947DAB0A}" destId="{4AC2C2B6-864E-451B-A376-06A374F4B1EC}" srcOrd="3" destOrd="0" presId="urn:microsoft.com/office/officeart/2005/8/layout/arrow2"/>
    <dgm:cxn modelId="{60319FD1-E902-40A5-847A-7F3622EEEE90}" type="presParOf" srcId="{D2A68132-D984-43CF-BE1A-1FFF947DAB0A}" destId="{2F3C640E-BC6E-4F84-A955-FFDD138E7322}" srcOrd="4" destOrd="0" presId="urn:microsoft.com/office/officeart/2005/8/layout/arrow2"/>
    <dgm:cxn modelId="{D136DB1D-077D-4222-AC27-C6EFBC9C537F}" type="presParOf" srcId="{D2A68132-D984-43CF-BE1A-1FFF947DAB0A}" destId="{032DCFD6-4D4D-454C-80A1-62BC4310B198}" srcOrd="5" destOrd="0" presId="urn:microsoft.com/office/officeart/2005/8/layout/arrow2"/>
    <dgm:cxn modelId="{EEE75274-6B9F-439F-A0E2-22BE262F2C9C}" type="presParOf" srcId="{D2A68132-D984-43CF-BE1A-1FFF947DAB0A}" destId="{ADC82BD3-1EA0-45AA-AED8-20C142C073DA}" srcOrd="6" destOrd="0" presId="urn:microsoft.com/office/officeart/2005/8/layout/arrow2"/>
    <dgm:cxn modelId="{E50D011C-4F7E-4609-A1FA-6A104D9D7F0E}" type="presParOf" srcId="{D2A68132-D984-43CF-BE1A-1FFF947DAB0A}" destId="{06EF765D-816D-4C08-ADCC-51242DB81AA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A5C3AB-68BD-4EFB-86E6-013A567F998F}"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en-US"/>
        </a:p>
      </dgm:t>
    </dgm:pt>
    <dgm:pt modelId="{0BBA1C7D-3AB9-4A02-9123-C6E03AE5F123}">
      <dgm:prSet phldrT="[Text]" custT="1"/>
      <dgm:spPr/>
      <dgm:t>
        <a:bodyPr/>
        <a:lstStyle/>
        <a:p>
          <a:r>
            <a:rPr lang="en-US" sz="2000" b="1"/>
            <a:t>BOY</a:t>
          </a:r>
        </a:p>
      </dgm:t>
    </dgm:pt>
    <dgm:pt modelId="{1F08924B-79BE-4D31-9377-E0FDA1F9692F}" type="parTrans" cxnId="{BB4AD29E-E5E6-426D-A2F1-636BDEB5D34B}">
      <dgm:prSet/>
      <dgm:spPr/>
      <dgm:t>
        <a:bodyPr/>
        <a:lstStyle/>
        <a:p>
          <a:endParaRPr lang="en-US"/>
        </a:p>
      </dgm:t>
    </dgm:pt>
    <dgm:pt modelId="{34C90845-417D-4174-8618-8EF3B84B438F}" type="sibTrans" cxnId="{BB4AD29E-E5E6-426D-A2F1-636BDEB5D34B}">
      <dgm:prSet/>
      <dgm:spPr/>
      <dgm:t>
        <a:bodyPr/>
        <a:lstStyle/>
        <a:p>
          <a:endParaRPr lang="en-US"/>
        </a:p>
      </dgm:t>
    </dgm:pt>
    <dgm:pt modelId="{F8ED965D-8264-4A26-AFB2-2B13D2C73B61}">
      <dgm:prSet phldrT="[Text]"/>
      <dgm:spPr/>
      <dgm:t>
        <a:bodyPr/>
        <a:lstStyle/>
        <a:p>
          <a:r>
            <a:rPr lang="en-US" b="1"/>
            <a:t>Module 1:</a:t>
          </a:r>
          <a:r>
            <a:rPr lang="en-US"/>
            <a:t> </a:t>
          </a:r>
          <a:r>
            <a:rPr lang="en-US" i="1"/>
            <a:t>Professional Practice </a:t>
          </a:r>
          <a:r>
            <a:rPr lang="en-US"/>
            <a:t>(Asynchronous)</a:t>
          </a:r>
        </a:p>
      </dgm:t>
    </dgm:pt>
    <dgm:pt modelId="{8103BC12-4801-4635-BE2B-587616E07B9E}" type="parTrans" cxnId="{311EAE2F-BCFA-4F9F-8C11-30709EC3FCEC}">
      <dgm:prSet/>
      <dgm:spPr/>
      <dgm:t>
        <a:bodyPr/>
        <a:lstStyle/>
        <a:p>
          <a:endParaRPr lang="en-US"/>
        </a:p>
      </dgm:t>
    </dgm:pt>
    <dgm:pt modelId="{6AF2929C-3534-4E7D-8438-7FE0EFEEE262}" type="sibTrans" cxnId="{311EAE2F-BCFA-4F9F-8C11-30709EC3FCEC}">
      <dgm:prSet/>
      <dgm:spPr/>
      <dgm:t>
        <a:bodyPr/>
        <a:lstStyle/>
        <a:p>
          <a:endParaRPr lang="en-US"/>
        </a:p>
      </dgm:t>
    </dgm:pt>
    <dgm:pt modelId="{3DCEB3E3-4F49-4885-B4EC-4ECDBE0E3826}">
      <dgm:prSet phldrT="[Text]" custT="1"/>
      <dgm:spPr/>
      <dgm:t>
        <a:bodyPr/>
        <a:lstStyle/>
        <a:p>
          <a:r>
            <a:rPr lang="en-US" sz="2000" b="1"/>
            <a:t>MOY</a:t>
          </a:r>
        </a:p>
      </dgm:t>
    </dgm:pt>
    <dgm:pt modelId="{A7CAC4F7-E0D9-4555-A893-85E8AB666D14}" type="parTrans" cxnId="{1DA0815A-B5AB-4303-A45E-7521EDCA9566}">
      <dgm:prSet/>
      <dgm:spPr/>
      <dgm:t>
        <a:bodyPr/>
        <a:lstStyle/>
        <a:p>
          <a:endParaRPr lang="en-US"/>
        </a:p>
      </dgm:t>
    </dgm:pt>
    <dgm:pt modelId="{855E57C2-4419-4DA7-9F35-2C2E7FE74837}" type="sibTrans" cxnId="{1DA0815A-B5AB-4303-A45E-7521EDCA9566}">
      <dgm:prSet/>
      <dgm:spPr/>
      <dgm:t>
        <a:bodyPr/>
        <a:lstStyle/>
        <a:p>
          <a:endParaRPr lang="en-US"/>
        </a:p>
      </dgm:t>
    </dgm:pt>
    <dgm:pt modelId="{C61292B9-E991-40D5-A690-044E1171342C}">
      <dgm:prSet phldrT="[Text]"/>
      <dgm:spPr/>
      <dgm:t>
        <a:bodyPr/>
        <a:lstStyle/>
        <a:p>
          <a:r>
            <a:rPr lang="en-US" b="1"/>
            <a:t>Module 6</a:t>
          </a:r>
          <a:r>
            <a:rPr lang="en-US"/>
            <a:t>:             </a:t>
          </a:r>
          <a:r>
            <a:rPr lang="en-US" i="1"/>
            <a:t>Mid-Webinar</a:t>
          </a:r>
          <a:r>
            <a:rPr lang="en-US"/>
            <a:t> (Asynchronous)</a:t>
          </a:r>
        </a:p>
      </dgm:t>
    </dgm:pt>
    <dgm:pt modelId="{ACCC4B21-762F-4F43-B1B2-0C611EE0C32E}" type="parTrans" cxnId="{6B12DF0C-3146-4A8C-8069-4AF9E8B49E94}">
      <dgm:prSet/>
      <dgm:spPr/>
      <dgm:t>
        <a:bodyPr/>
        <a:lstStyle/>
        <a:p>
          <a:endParaRPr lang="en-US"/>
        </a:p>
      </dgm:t>
    </dgm:pt>
    <dgm:pt modelId="{F23275A6-93C8-4D3E-861B-18F7324FA0AA}" type="sibTrans" cxnId="{6B12DF0C-3146-4A8C-8069-4AF9E8B49E94}">
      <dgm:prSet/>
      <dgm:spPr/>
      <dgm:t>
        <a:bodyPr/>
        <a:lstStyle/>
        <a:p>
          <a:endParaRPr lang="en-US"/>
        </a:p>
      </dgm:t>
    </dgm:pt>
    <dgm:pt modelId="{BF78991A-60BC-4E7F-9A23-D8D9BCA1CCED}">
      <dgm:prSet phldrT="[Text]"/>
      <dgm:spPr/>
      <dgm:t>
        <a:bodyPr/>
        <a:lstStyle/>
        <a:p>
          <a:r>
            <a:rPr lang="en-US" b="1"/>
            <a:t>Module 2: </a:t>
          </a:r>
          <a:r>
            <a:rPr lang="en-US" i="1"/>
            <a:t>Observation and Calibration </a:t>
          </a:r>
          <a:r>
            <a:rPr lang="en-US"/>
            <a:t>(Synchronous)</a:t>
          </a:r>
        </a:p>
      </dgm:t>
    </dgm:pt>
    <dgm:pt modelId="{4BDC7812-CC91-439B-AEE7-D2A40532AC70}" type="parTrans" cxnId="{58B0618C-C921-4BDD-83EC-F484CEC5978E}">
      <dgm:prSet/>
      <dgm:spPr/>
      <dgm:t>
        <a:bodyPr/>
        <a:lstStyle/>
        <a:p>
          <a:endParaRPr lang="en-US"/>
        </a:p>
      </dgm:t>
    </dgm:pt>
    <dgm:pt modelId="{9AB10A21-CBBB-470B-B415-3561A15E2CD6}" type="sibTrans" cxnId="{58B0618C-C921-4BDD-83EC-F484CEC5978E}">
      <dgm:prSet/>
      <dgm:spPr/>
      <dgm:t>
        <a:bodyPr/>
        <a:lstStyle/>
        <a:p>
          <a:endParaRPr lang="en-US"/>
        </a:p>
      </dgm:t>
    </dgm:pt>
    <dgm:pt modelId="{DB862DFC-1D45-4E97-BB4E-B5E293FF3E3B}">
      <dgm:prSet phldrT="[Text]"/>
      <dgm:spPr/>
      <dgm:t>
        <a:bodyPr/>
        <a:lstStyle/>
        <a:p>
          <a:r>
            <a:rPr lang="en-US" b="1"/>
            <a:t>Module 3:</a:t>
          </a:r>
          <a:r>
            <a:rPr lang="en-US"/>
            <a:t> </a:t>
          </a:r>
          <a:r>
            <a:rPr lang="en-US" i="1"/>
            <a:t>Professional Responsibilities </a:t>
          </a:r>
          <a:r>
            <a:rPr lang="en-US"/>
            <a:t>(Asynchronous)</a:t>
          </a:r>
        </a:p>
      </dgm:t>
    </dgm:pt>
    <dgm:pt modelId="{87ECC97C-85AD-4340-A04A-12735056795C}" type="parTrans" cxnId="{7340F5D4-7C03-4C32-B60B-48B6A626FEFD}">
      <dgm:prSet/>
      <dgm:spPr/>
      <dgm:t>
        <a:bodyPr/>
        <a:lstStyle/>
        <a:p>
          <a:endParaRPr lang="en-US"/>
        </a:p>
      </dgm:t>
    </dgm:pt>
    <dgm:pt modelId="{5607B739-4CE2-4718-A6A2-01315F96B4BA}" type="sibTrans" cxnId="{7340F5D4-7C03-4C32-B60B-48B6A626FEFD}">
      <dgm:prSet/>
      <dgm:spPr/>
      <dgm:t>
        <a:bodyPr/>
        <a:lstStyle/>
        <a:p>
          <a:endParaRPr lang="en-US"/>
        </a:p>
      </dgm:t>
    </dgm:pt>
    <dgm:pt modelId="{16C7D49D-45C5-4806-8C6B-74DE0BB20B1C}">
      <dgm:prSet phldrT="[Text]"/>
      <dgm:spPr/>
      <dgm:t>
        <a:bodyPr/>
        <a:lstStyle/>
        <a:p>
          <a:r>
            <a:rPr lang="en-US" b="1"/>
            <a:t>Module 4:</a:t>
          </a:r>
          <a:r>
            <a:rPr lang="en-US"/>
            <a:t> </a:t>
          </a:r>
          <a:r>
            <a:rPr lang="en-US" i="1"/>
            <a:t>Student Learning </a:t>
          </a:r>
          <a:r>
            <a:rPr lang="en-US"/>
            <a:t>(Asynchronous)</a:t>
          </a:r>
        </a:p>
      </dgm:t>
    </dgm:pt>
    <dgm:pt modelId="{762AED60-0E16-40FF-B8B4-1F8C2454864C}" type="parTrans" cxnId="{F35EEFAF-CB54-4115-979D-44F2731F4501}">
      <dgm:prSet/>
      <dgm:spPr/>
      <dgm:t>
        <a:bodyPr/>
        <a:lstStyle/>
        <a:p>
          <a:endParaRPr lang="en-US"/>
        </a:p>
      </dgm:t>
    </dgm:pt>
    <dgm:pt modelId="{FFC75AA8-7A1E-4493-887C-4C04B5FDBDD3}" type="sibTrans" cxnId="{F35EEFAF-CB54-4115-979D-44F2731F4501}">
      <dgm:prSet/>
      <dgm:spPr/>
      <dgm:t>
        <a:bodyPr/>
        <a:lstStyle/>
        <a:p>
          <a:endParaRPr lang="en-US"/>
        </a:p>
      </dgm:t>
    </dgm:pt>
    <dgm:pt modelId="{EE879447-C796-4E6D-8742-3211296118D4}">
      <dgm:prSet phldrT="[Text]"/>
      <dgm:spPr/>
      <dgm:t>
        <a:bodyPr/>
        <a:lstStyle/>
        <a:p>
          <a:r>
            <a:rPr lang="en-US" b="1"/>
            <a:t>Module 5:</a:t>
          </a:r>
          <a:r>
            <a:rPr lang="en-US"/>
            <a:t> </a:t>
          </a:r>
          <a:r>
            <a:rPr lang="en-US" i="1"/>
            <a:t>Student Learning Flexibilities </a:t>
          </a:r>
          <a:r>
            <a:rPr lang="en-US"/>
            <a:t>(Synchronous)</a:t>
          </a:r>
        </a:p>
      </dgm:t>
    </dgm:pt>
    <dgm:pt modelId="{8A22CB1F-90E3-4B2D-91D4-9B912FDE2509}" type="parTrans" cxnId="{4887B608-A0C0-4DC6-B0B1-F74EC710CA61}">
      <dgm:prSet/>
      <dgm:spPr/>
      <dgm:t>
        <a:bodyPr/>
        <a:lstStyle/>
        <a:p>
          <a:endParaRPr lang="en-US"/>
        </a:p>
      </dgm:t>
    </dgm:pt>
    <dgm:pt modelId="{10FCD4AC-3F21-4237-A796-70A42A05EB73}" type="sibTrans" cxnId="{4887B608-A0C0-4DC6-B0B1-F74EC710CA61}">
      <dgm:prSet/>
      <dgm:spPr/>
      <dgm:t>
        <a:bodyPr/>
        <a:lstStyle/>
        <a:p>
          <a:endParaRPr lang="en-US"/>
        </a:p>
      </dgm:t>
    </dgm:pt>
    <dgm:pt modelId="{9CFC74A6-4EF8-4AD4-BE67-44C6DBC2633E}">
      <dgm:prSet phldrT="[Text]" custT="1"/>
      <dgm:spPr/>
      <dgm:t>
        <a:bodyPr/>
        <a:lstStyle/>
        <a:p>
          <a:r>
            <a:rPr lang="en-US" sz="2000" b="1"/>
            <a:t>EOY</a:t>
          </a:r>
        </a:p>
      </dgm:t>
    </dgm:pt>
    <dgm:pt modelId="{3D16AD71-6AC6-4DD4-808E-0E628BBD1C58}" type="parTrans" cxnId="{2D93BEE8-9C18-4018-9A00-9AFE69EA9621}">
      <dgm:prSet/>
      <dgm:spPr/>
      <dgm:t>
        <a:bodyPr/>
        <a:lstStyle/>
        <a:p>
          <a:endParaRPr lang="en-US"/>
        </a:p>
      </dgm:t>
    </dgm:pt>
    <dgm:pt modelId="{E16EC8A2-27E4-44A7-853C-9AFBA9AD500E}" type="sibTrans" cxnId="{2D93BEE8-9C18-4018-9A00-9AFE69EA9621}">
      <dgm:prSet/>
      <dgm:spPr/>
      <dgm:t>
        <a:bodyPr/>
        <a:lstStyle/>
        <a:p>
          <a:endParaRPr lang="en-US"/>
        </a:p>
      </dgm:t>
    </dgm:pt>
    <dgm:pt modelId="{AC7873C4-8B32-4025-B57B-1533C37C5E3C}">
      <dgm:prSet/>
      <dgm:spPr/>
      <dgm:t>
        <a:bodyPr/>
        <a:lstStyle/>
        <a:p>
          <a:r>
            <a:rPr lang="en-US" b="1"/>
            <a:t>Module 7:           </a:t>
          </a:r>
          <a:r>
            <a:rPr lang="en-US" i="1"/>
            <a:t>Spring Training for New Evaluators </a:t>
          </a:r>
          <a:r>
            <a:rPr lang="en-US" i="0"/>
            <a:t>(Asynchronous)</a:t>
          </a:r>
          <a:endParaRPr lang="en-US" i="1"/>
        </a:p>
      </dgm:t>
    </dgm:pt>
    <dgm:pt modelId="{73F259C4-B88B-4036-8EB8-5576C634579B}" type="parTrans" cxnId="{97AD5367-AE26-4C47-9853-D12911850F3A}">
      <dgm:prSet/>
      <dgm:spPr/>
      <dgm:t>
        <a:bodyPr/>
        <a:lstStyle/>
        <a:p>
          <a:endParaRPr lang="en-US"/>
        </a:p>
      </dgm:t>
    </dgm:pt>
    <dgm:pt modelId="{BDF9234A-F5A4-4E15-B7AD-AB06E42946A0}" type="sibTrans" cxnId="{97AD5367-AE26-4C47-9853-D12911850F3A}">
      <dgm:prSet/>
      <dgm:spPr/>
      <dgm:t>
        <a:bodyPr/>
        <a:lstStyle/>
        <a:p>
          <a:endParaRPr lang="en-US"/>
        </a:p>
      </dgm:t>
    </dgm:pt>
    <dgm:pt modelId="{D66565CB-67CA-4065-9D71-A7671E725F0C}">
      <dgm:prSet/>
      <dgm:spPr/>
      <dgm:t>
        <a:bodyPr/>
        <a:lstStyle/>
        <a:p>
          <a:r>
            <a:rPr lang="en-US"/>
            <a:t>Scoring SLOs/SOOs</a:t>
          </a:r>
        </a:p>
      </dgm:t>
    </dgm:pt>
    <dgm:pt modelId="{9AF01234-4365-4954-8B1D-3F5F7A6978A0}" type="parTrans" cxnId="{87428EFC-FF26-42B9-86D4-24C775E5F52B}">
      <dgm:prSet/>
      <dgm:spPr/>
      <dgm:t>
        <a:bodyPr/>
        <a:lstStyle/>
        <a:p>
          <a:endParaRPr lang="en-US"/>
        </a:p>
      </dgm:t>
    </dgm:pt>
    <dgm:pt modelId="{4FC53FE0-7E27-473C-9082-E36A4B3DA8C4}" type="sibTrans" cxnId="{87428EFC-FF26-42B9-86D4-24C775E5F52B}">
      <dgm:prSet/>
      <dgm:spPr/>
      <dgm:t>
        <a:bodyPr/>
        <a:lstStyle/>
        <a:p>
          <a:endParaRPr lang="en-US"/>
        </a:p>
      </dgm:t>
    </dgm:pt>
    <dgm:pt modelId="{10932F8A-8833-4A3B-97C9-21EC6CB88CD4}">
      <dgm:prSet/>
      <dgm:spPr/>
      <dgm:t>
        <a:bodyPr/>
        <a:lstStyle/>
        <a:p>
          <a:r>
            <a:rPr lang="en-US"/>
            <a:t>Scoring PRs</a:t>
          </a:r>
        </a:p>
      </dgm:t>
    </dgm:pt>
    <dgm:pt modelId="{12FAF597-604F-46F0-A27F-0407F0830E74}" type="parTrans" cxnId="{7EE35CA2-DF64-4F99-BCAE-E69EC40CDC43}">
      <dgm:prSet/>
      <dgm:spPr/>
      <dgm:t>
        <a:bodyPr/>
        <a:lstStyle/>
        <a:p>
          <a:endParaRPr lang="en-US"/>
        </a:p>
      </dgm:t>
    </dgm:pt>
    <dgm:pt modelId="{FE9E1119-418B-413F-BB5E-5EBE4F88F074}" type="sibTrans" cxnId="{7EE35CA2-DF64-4F99-BCAE-E69EC40CDC43}">
      <dgm:prSet/>
      <dgm:spPr/>
      <dgm:t>
        <a:bodyPr/>
        <a:lstStyle/>
        <a:p>
          <a:endParaRPr lang="en-US"/>
        </a:p>
      </dgm:t>
    </dgm:pt>
    <dgm:pt modelId="{5ED6AA80-39FF-465E-A6A5-2D72E20F7BC8}">
      <dgm:prSet/>
      <dgm:spPr/>
      <dgm:t>
        <a:bodyPr/>
        <a:lstStyle/>
        <a:p>
          <a:r>
            <a:rPr lang="en-US"/>
            <a:t>Scoring PP</a:t>
          </a:r>
        </a:p>
      </dgm:t>
    </dgm:pt>
    <dgm:pt modelId="{26F6FF09-E2B8-4573-A7DD-023C91353851}" type="parTrans" cxnId="{A25E29D5-9477-4474-856E-F9C031AC71CB}">
      <dgm:prSet/>
      <dgm:spPr/>
      <dgm:t>
        <a:bodyPr/>
        <a:lstStyle/>
        <a:p>
          <a:endParaRPr lang="en-US"/>
        </a:p>
      </dgm:t>
    </dgm:pt>
    <dgm:pt modelId="{F3372DBA-16B4-4BF9-A359-8A1E9AAE3F8C}" type="sibTrans" cxnId="{A25E29D5-9477-4474-856E-F9C031AC71CB}">
      <dgm:prSet/>
      <dgm:spPr/>
      <dgm:t>
        <a:bodyPr/>
        <a:lstStyle/>
        <a:p>
          <a:endParaRPr lang="en-US"/>
        </a:p>
      </dgm:t>
    </dgm:pt>
    <dgm:pt modelId="{32BBEF17-DA91-49CE-85A1-00ED261E0B8D}">
      <dgm:prSet/>
      <dgm:spPr/>
      <dgm:t>
        <a:bodyPr/>
        <a:lstStyle/>
        <a:p>
          <a:r>
            <a:rPr lang="en-US"/>
            <a:t>EOY Conferences</a:t>
          </a:r>
        </a:p>
      </dgm:t>
    </dgm:pt>
    <dgm:pt modelId="{4F45C43C-53BF-4689-A1A7-8D909E3621B9}" type="parTrans" cxnId="{A71763B3-E3A3-4A4E-AE5D-D2FDC063FE5C}">
      <dgm:prSet/>
      <dgm:spPr/>
      <dgm:t>
        <a:bodyPr/>
        <a:lstStyle/>
        <a:p>
          <a:endParaRPr lang="en-US"/>
        </a:p>
      </dgm:t>
    </dgm:pt>
    <dgm:pt modelId="{DB43A17D-D01A-4E85-8C19-DE78B730F123}" type="sibTrans" cxnId="{A71763B3-E3A3-4A4E-AE5D-D2FDC063FE5C}">
      <dgm:prSet/>
      <dgm:spPr/>
      <dgm:t>
        <a:bodyPr/>
        <a:lstStyle/>
        <a:p>
          <a:endParaRPr lang="en-US"/>
        </a:p>
      </dgm:t>
    </dgm:pt>
    <dgm:pt modelId="{320F6AAB-D8AB-4F8D-A491-7BDC24211F72}">
      <dgm:prSet/>
      <dgm:spPr/>
      <dgm:t>
        <a:bodyPr/>
        <a:lstStyle/>
        <a:p>
          <a:r>
            <a:rPr lang="en-US"/>
            <a:t>Understanding and scoring FERs</a:t>
          </a:r>
        </a:p>
      </dgm:t>
    </dgm:pt>
    <dgm:pt modelId="{11685AB4-FA80-4D72-AD14-5836A450AE07}" type="parTrans" cxnId="{3DFC0235-F2BD-4F04-9656-E4E5421E466C}">
      <dgm:prSet/>
      <dgm:spPr/>
      <dgm:t>
        <a:bodyPr/>
        <a:lstStyle/>
        <a:p>
          <a:endParaRPr lang="en-US"/>
        </a:p>
      </dgm:t>
    </dgm:pt>
    <dgm:pt modelId="{F987F63B-24AC-48BF-BF7F-4ABB7058F09A}" type="sibTrans" cxnId="{3DFC0235-F2BD-4F04-9656-E4E5421E466C}">
      <dgm:prSet/>
      <dgm:spPr/>
      <dgm:t>
        <a:bodyPr/>
        <a:lstStyle/>
        <a:p>
          <a:endParaRPr lang="en-US"/>
        </a:p>
      </dgm:t>
    </dgm:pt>
    <dgm:pt modelId="{0985D8CD-96C6-40BE-B5AA-F719DFA3445E}">
      <dgm:prSet phldrT="[Text]"/>
      <dgm:spPr/>
      <dgm:t>
        <a:bodyPr/>
        <a:lstStyle/>
        <a:p>
          <a:r>
            <a:rPr lang="en-US"/>
            <a:t>Conducting mid-year conferences</a:t>
          </a:r>
        </a:p>
      </dgm:t>
    </dgm:pt>
    <dgm:pt modelId="{B9A6510F-B404-4213-B4A7-CE39B0DD06E4}" type="parTrans" cxnId="{6347BC92-0681-4D64-ABE8-4AA31C5847BC}">
      <dgm:prSet/>
      <dgm:spPr/>
      <dgm:t>
        <a:bodyPr/>
        <a:lstStyle/>
        <a:p>
          <a:endParaRPr lang="en-US"/>
        </a:p>
      </dgm:t>
    </dgm:pt>
    <dgm:pt modelId="{DB86BE1F-70DB-4147-A483-9E4E5A802B23}" type="sibTrans" cxnId="{6347BC92-0681-4D64-ABE8-4AA31C5847BC}">
      <dgm:prSet/>
      <dgm:spPr/>
      <dgm:t>
        <a:bodyPr/>
        <a:lstStyle/>
        <a:p>
          <a:endParaRPr lang="en-US"/>
        </a:p>
      </dgm:t>
    </dgm:pt>
    <dgm:pt modelId="{7153A69A-E8CC-4ABD-A775-41A41150BF6B}">
      <dgm:prSet phldrT="[Text]"/>
      <dgm:spPr/>
      <dgm:t>
        <a:bodyPr/>
        <a:lstStyle/>
        <a:p>
          <a:r>
            <a:rPr lang="en-US"/>
            <a:t>Revising SLOs/SOOs</a:t>
          </a:r>
        </a:p>
      </dgm:t>
    </dgm:pt>
    <dgm:pt modelId="{13410662-6FEF-4254-A5B6-7415C3EFCF4B}" type="parTrans" cxnId="{E3CEC294-3E80-43BE-ABE6-F1765F55161A}">
      <dgm:prSet/>
      <dgm:spPr/>
      <dgm:t>
        <a:bodyPr/>
        <a:lstStyle/>
        <a:p>
          <a:endParaRPr lang="en-US"/>
        </a:p>
      </dgm:t>
    </dgm:pt>
    <dgm:pt modelId="{24846F49-3630-48DB-8359-97463436E188}" type="sibTrans" cxnId="{E3CEC294-3E80-43BE-ABE6-F1765F55161A}">
      <dgm:prSet/>
      <dgm:spPr/>
      <dgm:t>
        <a:bodyPr/>
        <a:lstStyle/>
        <a:p>
          <a:endParaRPr lang="en-US"/>
        </a:p>
      </dgm:t>
    </dgm:pt>
    <dgm:pt modelId="{F8C22D54-7998-413F-9D02-F59B91CFA30A}">
      <dgm:prSet phldrT="[Text]"/>
      <dgm:spPr/>
      <dgm:t>
        <a:bodyPr/>
        <a:lstStyle/>
        <a:p>
          <a:r>
            <a:rPr lang="en-US"/>
            <a:t>Assigning formative scores</a:t>
          </a:r>
        </a:p>
      </dgm:t>
    </dgm:pt>
    <dgm:pt modelId="{5D606026-E544-4680-8E45-2A7F775C4BB2}" type="parTrans" cxnId="{7E60B876-BF9A-4CE6-89CD-F5BF88D23FF3}">
      <dgm:prSet/>
      <dgm:spPr/>
      <dgm:t>
        <a:bodyPr/>
        <a:lstStyle/>
        <a:p>
          <a:endParaRPr lang="en-US"/>
        </a:p>
      </dgm:t>
    </dgm:pt>
    <dgm:pt modelId="{41C41E87-4C8B-43AA-B18A-51B1C6B93CAF}" type="sibTrans" cxnId="{7E60B876-BF9A-4CE6-89CD-F5BF88D23FF3}">
      <dgm:prSet/>
      <dgm:spPr/>
      <dgm:t>
        <a:bodyPr/>
        <a:lstStyle/>
        <a:p>
          <a:endParaRPr lang="en-US"/>
        </a:p>
      </dgm:t>
    </dgm:pt>
    <dgm:pt modelId="{46831AF3-EA77-4319-A2DB-6D7B34B858DC}">
      <dgm:prSet phldrT="[Text]"/>
      <dgm:spPr/>
      <dgm:t>
        <a:bodyPr/>
        <a:lstStyle/>
        <a:p>
          <a:r>
            <a:rPr lang="en-US"/>
            <a:t>Reviewing data</a:t>
          </a:r>
        </a:p>
      </dgm:t>
    </dgm:pt>
    <dgm:pt modelId="{E23231F3-8529-4100-BCF0-A904F26A8959}" type="parTrans" cxnId="{EA847646-D273-48B9-B62E-8663843CC99E}">
      <dgm:prSet/>
      <dgm:spPr/>
      <dgm:t>
        <a:bodyPr/>
        <a:lstStyle/>
        <a:p>
          <a:endParaRPr lang="en-US"/>
        </a:p>
      </dgm:t>
    </dgm:pt>
    <dgm:pt modelId="{EC2CEAF0-6854-48FE-B72B-E42EFFBB2636}" type="sibTrans" cxnId="{EA847646-D273-48B9-B62E-8663843CC99E}">
      <dgm:prSet/>
      <dgm:spPr/>
      <dgm:t>
        <a:bodyPr/>
        <a:lstStyle/>
        <a:p>
          <a:endParaRPr lang="en-US"/>
        </a:p>
      </dgm:t>
    </dgm:pt>
    <dgm:pt modelId="{0FFF280F-B5A1-4D6B-A3C4-A13040C22E69}">
      <dgm:prSet phldrT="[Text]"/>
      <dgm:spPr/>
      <dgm:t>
        <a:bodyPr/>
        <a:lstStyle/>
        <a:p>
          <a:r>
            <a:rPr lang="en-US"/>
            <a:t>Assessing implementation progress</a:t>
          </a:r>
        </a:p>
      </dgm:t>
    </dgm:pt>
    <dgm:pt modelId="{BD387A4C-88F9-40E8-99B8-C9BBBF94BC8D}" type="parTrans" cxnId="{AF29A908-D718-46CC-B5C5-5C31A477639A}">
      <dgm:prSet/>
      <dgm:spPr/>
      <dgm:t>
        <a:bodyPr/>
        <a:lstStyle/>
        <a:p>
          <a:endParaRPr lang="en-US"/>
        </a:p>
      </dgm:t>
    </dgm:pt>
    <dgm:pt modelId="{E0B7CEC8-D640-41E2-8460-EBF6214C07A4}" type="sibTrans" cxnId="{AF29A908-D718-46CC-B5C5-5C31A477639A}">
      <dgm:prSet/>
      <dgm:spPr/>
      <dgm:t>
        <a:bodyPr/>
        <a:lstStyle/>
        <a:p>
          <a:endParaRPr lang="en-US"/>
        </a:p>
      </dgm:t>
    </dgm:pt>
    <dgm:pt modelId="{8E922A98-26D3-441A-A0B9-FCEE19E42BCD}">
      <dgm:prSet phldrT="[Text]"/>
      <dgm:spPr/>
      <dgm:t>
        <a:bodyPr/>
        <a:lstStyle/>
        <a:p>
          <a:endParaRPr lang="en-US"/>
        </a:p>
      </dgm:t>
    </dgm:pt>
    <dgm:pt modelId="{36A8B3DF-CF6E-45A3-83E9-15B48B4F0856}" type="parTrans" cxnId="{DE7C4F77-BA00-4737-8520-04733D31AD07}">
      <dgm:prSet/>
      <dgm:spPr/>
      <dgm:t>
        <a:bodyPr/>
        <a:lstStyle/>
        <a:p>
          <a:endParaRPr lang="en-US"/>
        </a:p>
      </dgm:t>
    </dgm:pt>
    <dgm:pt modelId="{E1369F05-7B7E-4FE7-8B79-11800EEB9097}" type="sibTrans" cxnId="{DE7C4F77-BA00-4737-8520-04733D31AD07}">
      <dgm:prSet/>
      <dgm:spPr/>
      <dgm:t>
        <a:bodyPr/>
        <a:lstStyle/>
        <a:p>
          <a:endParaRPr lang="en-US"/>
        </a:p>
      </dgm:t>
    </dgm:pt>
    <dgm:pt modelId="{CB74FF61-90D7-483E-BDD0-4CE7BFB61809}">
      <dgm:prSet phldrT="[Text]"/>
      <dgm:spPr/>
      <dgm:t>
        <a:bodyPr/>
        <a:lstStyle/>
        <a:p>
          <a:r>
            <a:rPr lang="en-US"/>
            <a:t>Handling difficult situations</a:t>
          </a:r>
        </a:p>
      </dgm:t>
    </dgm:pt>
    <dgm:pt modelId="{AB3DE999-D16A-4590-BFC3-66565C55601A}" type="parTrans" cxnId="{92B4737B-BC7C-4273-AA48-E7FB6786D3AF}">
      <dgm:prSet/>
      <dgm:spPr/>
      <dgm:t>
        <a:bodyPr/>
        <a:lstStyle/>
        <a:p>
          <a:endParaRPr lang="en-US"/>
        </a:p>
      </dgm:t>
    </dgm:pt>
    <dgm:pt modelId="{3B5B2AD5-F7EC-4612-B06F-056A52FD2E79}" type="sibTrans" cxnId="{92B4737B-BC7C-4273-AA48-E7FB6786D3AF}">
      <dgm:prSet/>
      <dgm:spPr/>
      <dgm:t>
        <a:bodyPr/>
        <a:lstStyle/>
        <a:p>
          <a:endParaRPr lang="en-US"/>
        </a:p>
      </dgm:t>
    </dgm:pt>
    <dgm:pt modelId="{707A54D5-A7CF-4DD7-A16B-483DEB3B5D6B}" type="pres">
      <dgm:prSet presAssocID="{05A5C3AB-68BD-4EFB-86E6-013A567F998F}" presName="linearFlow" presStyleCnt="0">
        <dgm:presLayoutVars>
          <dgm:dir/>
          <dgm:animLvl val="lvl"/>
          <dgm:resizeHandles val="exact"/>
        </dgm:presLayoutVars>
      </dgm:prSet>
      <dgm:spPr/>
    </dgm:pt>
    <dgm:pt modelId="{6CF59811-D107-4960-AE73-F95CC074A949}" type="pres">
      <dgm:prSet presAssocID="{0BBA1C7D-3AB9-4A02-9123-C6E03AE5F123}" presName="composite" presStyleCnt="0"/>
      <dgm:spPr/>
    </dgm:pt>
    <dgm:pt modelId="{12E7ADE4-0B7B-47AE-BE74-501EEED8049A}" type="pres">
      <dgm:prSet presAssocID="{0BBA1C7D-3AB9-4A02-9123-C6E03AE5F123}" presName="parTx" presStyleLbl="node1" presStyleIdx="0" presStyleCnt="3">
        <dgm:presLayoutVars>
          <dgm:chMax val="0"/>
          <dgm:chPref val="0"/>
          <dgm:bulletEnabled val="1"/>
        </dgm:presLayoutVars>
      </dgm:prSet>
      <dgm:spPr/>
    </dgm:pt>
    <dgm:pt modelId="{4FB5051D-FE0D-46FD-B492-1C4C540C1819}" type="pres">
      <dgm:prSet presAssocID="{0BBA1C7D-3AB9-4A02-9123-C6E03AE5F123}" presName="parSh" presStyleLbl="node1" presStyleIdx="0" presStyleCnt="3"/>
      <dgm:spPr/>
    </dgm:pt>
    <dgm:pt modelId="{3B83EEC3-F1A5-4BD3-A86B-623B1D111A36}" type="pres">
      <dgm:prSet presAssocID="{0BBA1C7D-3AB9-4A02-9123-C6E03AE5F123}" presName="desTx" presStyleLbl="fgAcc1" presStyleIdx="0" presStyleCnt="3">
        <dgm:presLayoutVars>
          <dgm:bulletEnabled val="1"/>
        </dgm:presLayoutVars>
      </dgm:prSet>
      <dgm:spPr/>
    </dgm:pt>
    <dgm:pt modelId="{58D7F657-DD63-4A23-A5F1-CF9314BA98EE}" type="pres">
      <dgm:prSet presAssocID="{34C90845-417D-4174-8618-8EF3B84B438F}" presName="sibTrans" presStyleLbl="sibTrans2D1" presStyleIdx="0" presStyleCnt="2"/>
      <dgm:spPr/>
    </dgm:pt>
    <dgm:pt modelId="{F8C4A198-BFE3-44D8-A9FC-78AC14ADEF54}" type="pres">
      <dgm:prSet presAssocID="{34C90845-417D-4174-8618-8EF3B84B438F}" presName="connTx" presStyleLbl="sibTrans2D1" presStyleIdx="0" presStyleCnt="2"/>
      <dgm:spPr/>
    </dgm:pt>
    <dgm:pt modelId="{B475CC4C-108C-4F0F-BB3C-03CD47857EF6}" type="pres">
      <dgm:prSet presAssocID="{3DCEB3E3-4F49-4885-B4EC-4ECDBE0E3826}" presName="composite" presStyleCnt="0"/>
      <dgm:spPr/>
    </dgm:pt>
    <dgm:pt modelId="{40A166B9-A967-4F87-ABF3-93A519514105}" type="pres">
      <dgm:prSet presAssocID="{3DCEB3E3-4F49-4885-B4EC-4ECDBE0E3826}" presName="parTx" presStyleLbl="node1" presStyleIdx="0" presStyleCnt="3">
        <dgm:presLayoutVars>
          <dgm:chMax val="0"/>
          <dgm:chPref val="0"/>
          <dgm:bulletEnabled val="1"/>
        </dgm:presLayoutVars>
      </dgm:prSet>
      <dgm:spPr/>
    </dgm:pt>
    <dgm:pt modelId="{5A6EAB0A-A3B8-40D0-9F11-DF94463D9502}" type="pres">
      <dgm:prSet presAssocID="{3DCEB3E3-4F49-4885-B4EC-4ECDBE0E3826}" presName="parSh" presStyleLbl="node1" presStyleIdx="1" presStyleCnt="3"/>
      <dgm:spPr/>
    </dgm:pt>
    <dgm:pt modelId="{C6713DB0-B2EC-4F89-BB18-FC219A4C1B5B}" type="pres">
      <dgm:prSet presAssocID="{3DCEB3E3-4F49-4885-B4EC-4ECDBE0E3826}" presName="desTx" presStyleLbl="fgAcc1" presStyleIdx="1" presStyleCnt="3">
        <dgm:presLayoutVars>
          <dgm:bulletEnabled val="1"/>
        </dgm:presLayoutVars>
      </dgm:prSet>
      <dgm:spPr/>
    </dgm:pt>
    <dgm:pt modelId="{5BBB1660-10F0-469A-8D3C-DF7C341AF0A5}" type="pres">
      <dgm:prSet presAssocID="{855E57C2-4419-4DA7-9F35-2C2E7FE74837}" presName="sibTrans" presStyleLbl="sibTrans2D1" presStyleIdx="1" presStyleCnt="2"/>
      <dgm:spPr/>
    </dgm:pt>
    <dgm:pt modelId="{BDCCF67B-4368-4DDA-BABA-AC23077305E3}" type="pres">
      <dgm:prSet presAssocID="{855E57C2-4419-4DA7-9F35-2C2E7FE74837}" presName="connTx" presStyleLbl="sibTrans2D1" presStyleIdx="1" presStyleCnt="2"/>
      <dgm:spPr/>
    </dgm:pt>
    <dgm:pt modelId="{260AA54C-C169-409F-81FE-B511FE53E5A6}" type="pres">
      <dgm:prSet presAssocID="{9CFC74A6-4EF8-4AD4-BE67-44C6DBC2633E}" presName="composite" presStyleCnt="0"/>
      <dgm:spPr/>
    </dgm:pt>
    <dgm:pt modelId="{EFB9273B-6518-4449-ADA8-FD3F302A6624}" type="pres">
      <dgm:prSet presAssocID="{9CFC74A6-4EF8-4AD4-BE67-44C6DBC2633E}" presName="parTx" presStyleLbl="node1" presStyleIdx="1" presStyleCnt="3">
        <dgm:presLayoutVars>
          <dgm:chMax val="0"/>
          <dgm:chPref val="0"/>
          <dgm:bulletEnabled val="1"/>
        </dgm:presLayoutVars>
      </dgm:prSet>
      <dgm:spPr/>
    </dgm:pt>
    <dgm:pt modelId="{BE51BAB3-59F3-425F-9A17-7F72A17F7AD2}" type="pres">
      <dgm:prSet presAssocID="{9CFC74A6-4EF8-4AD4-BE67-44C6DBC2633E}" presName="parSh" presStyleLbl="node1" presStyleIdx="2" presStyleCnt="3"/>
      <dgm:spPr/>
    </dgm:pt>
    <dgm:pt modelId="{EF5DD56A-A75D-4D0D-8196-445F7267EF3B}" type="pres">
      <dgm:prSet presAssocID="{9CFC74A6-4EF8-4AD4-BE67-44C6DBC2633E}" presName="desTx" presStyleLbl="fgAcc1" presStyleIdx="2" presStyleCnt="3">
        <dgm:presLayoutVars>
          <dgm:bulletEnabled val="1"/>
        </dgm:presLayoutVars>
      </dgm:prSet>
      <dgm:spPr/>
    </dgm:pt>
  </dgm:ptLst>
  <dgm:cxnLst>
    <dgm:cxn modelId="{929F2100-96C7-4066-87F9-3FEEE073EA86}" type="presOf" srcId="{10932F8A-8833-4A3B-97C9-21EC6CB88CD4}" destId="{EF5DD56A-A75D-4D0D-8196-445F7267EF3B}" srcOrd="0" destOrd="2" presId="urn:microsoft.com/office/officeart/2005/8/layout/process3"/>
    <dgm:cxn modelId="{F2633501-FA7D-4B33-96A1-75A14037CEDC}" type="presOf" srcId="{05A5C3AB-68BD-4EFB-86E6-013A567F998F}" destId="{707A54D5-A7CF-4DD7-A16B-483DEB3B5D6B}" srcOrd="0" destOrd="0" presId="urn:microsoft.com/office/officeart/2005/8/layout/process3"/>
    <dgm:cxn modelId="{AF29A908-D718-46CC-B5C5-5C31A477639A}" srcId="{C61292B9-E991-40D5-A690-044E1171342C}" destId="{0FFF280F-B5A1-4D6B-A3C4-A13040C22E69}" srcOrd="4" destOrd="0" parTransId="{BD387A4C-88F9-40E8-99B8-C9BBBF94BC8D}" sibTransId="{E0B7CEC8-D640-41E2-8460-EBF6214C07A4}"/>
    <dgm:cxn modelId="{4887B608-A0C0-4DC6-B0B1-F74EC710CA61}" srcId="{0BBA1C7D-3AB9-4A02-9123-C6E03AE5F123}" destId="{EE879447-C796-4E6D-8742-3211296118D4}" srcOrd="4" destOrd="0" parTransId="{8A22CB1F-90E3-4B2D-91D4-9B912FDE2509}" sibTransId="{10FCD4AC-3F21-4237-A796-70A42A05EB73}"/>
    <dgm:cxn modelId="{6B12DF0C-3146-4A8C-8069-4AF9E8B49E94}" srcId="{3DCEB3E3-4F49-4885-B4EC-4ECDBE0E3826}" destId="{C61292B9-E991-40D5-A690-044E1171342C}" srcOrd="0" destOrd="0" parTransId="{ACCC4B21-762F-4F43-B1B2-0C611EE0C32E}" sibTransId="{F23275A6-93C8-4D3E-861B-18F7324FA0AA}"/>
    <dgm:cxn modelId="{53552D0D-A708-46C7-9C02-2AF9204BB576}" type="presOf" srcId="{BF78991A-60BC-4E7F-9A23-D8D9BCA1CCED}" destId="{3B83EEC3-F1A5-4BD3-A86B-623B1D111A36}" srcOrd="0" destOrd="1" presId="urn:microsoft.com/office/officeart/2005/8/layout/process3"/>
    <dgm:cxn modelId="{F6111729-EAE9-4CF8-9335-F2EC5D09D499}" type="presOf" srcId="{32BBEF17-DA91-49CE-85A1-00ED261E0B8D}" destId="{EF5DD56A-A75D-4D0D-8196-445F7267EF3B}" srcOrd="0" destOrd="4" presId="urn:microsoft.com/office/officeart/2005/8/layout/process3"/>
    <dgm:cxn modelId="{D563532E-8ECD-4445-908B-BFD46B5DB9AB}" type="presOf" srcId="{46831AF3-EA77-4319-A2DB-6D7B34B858DC}" destId="{C6713DB0-B2EC-4F89-BB18-FC219A4C1B5B}" srcOrd="0" destOrd="4" presId="urn:microsoft.com/office/officeart/2005/8/layout/process3"/>
    <dgm:cxn modelId="{311EAE2F-BCFA-4F9F-8C11-30709EC3FCEC}" srcId="{0BBA1C7D-3AB9-4A02-9123-C6E03AE5F123}" destId="{F8ED965D-8264-4A26-AFB2-2B13D2C73B61}" srcOrd="0" destOrd="0" parTransId="{8103BC12-4801-4635-BE2B-587616E07B9E}" sibTransId="{6AF2929C-3534-4E7D-8438-7FE0EFEEE262}"/>
    <dgm:cxn modelId="{86516733-1D87-4F43-882B-7F39931A6793}" type="presOf" srcId="{DB862DFC-1D45-4E97-BB4E-B5E293FF3E3B}" destId="{3B83EEC3-F1A5-4BD3-A86B-623B1D111A36}" srcOrd="0" destOrd="2" presId="urn:microsoft.com/office/officeart/2005/8/layout/process3"/>
    <dgm:cxn modelId="{3DFC0235-F2BD-4F04-9656-E4E5421E466C}" srcId="{AC7873C4-8B32-4025-B57B-1533C37C5E3C}" destId="{320F6AAB-D8AB-4F8D-A491-7BDC24211F72}" srcOrd="4" destOrd="0" parTransId="{11685AB4-FA80-4D72-AD14-5836A450AE07}" sibTransId="{F987F63B-24AC-48BF-BF7F-4ABB7058F09A}"/>
    <dgm:cxn modelId="{96761A38-1044-433B-B33B-44F287247F27}" type="presOf" srcId="{C61292B9-E991-40D5-A690-044E1171342C}" destId="{C6713DB0-B2EC-4F89-BB18-FC219A4C1B5B}" srcOrd="0" destOrd="0" presId="urn:microsoft.com/office/officeart/2005/8/layout/process3"/>
    <dgm:cxn modelId="{7CB9143B-F6E3-4E44-9CFA-DE3D5B45F51B}" type="presOf" srcId="{8E922A98-26D3-441A-A0B9-FCEE19E42BCD}" destId="{C6713DB0-B2EC-4F89-BB18-FC219A4C1B5B}" srcOrd="0" destOrd="7" presId="urn:microsoft.com/office/officeart/2005/8/layout/process3"/>
    <dgm:cxn modelId="{A0A3AF41-777B-4BD2-97C0-1B6D512E8358}" type="presOf" srcId="{EE879447-C796-4E6D-8742-3211296118D4}" destId="{3B83EEC3-F1A5-4BD3-A86B-623B1D111A36}" srcOrd="0" destOrd="4" presId="urn:microsoft.com/office/officeart/2005/8/layout/process3"/>
    <dgm:cxn modelId="{EA847646-D273-48B9-B62E-8663843CC99E}" srcId="{C61292B9-E991-40D5-A690-044E1171342C}" destId="{46831AF3-EA77-4319-A2DB-6D7B34B858DC}" srcOrd="3" destOrd="0" parTransId="{E23231F3-8529-4100-BCF0-A904F26A8959}" sibTransId="{EC2CEAF0-6854-48FE-B72B-E42EFFBB2636}"/>
    <dgm:cxn modelId="{89397E47-B58F-4BDF-972A-8B686A695DA9}" type="presOf" srcId="{CB74FF61-90D7-483E-BDD0-4CE7BFB61809}" destId="{C6713DB0-B2EC-4F89-BB18-FC219A4C1B5B}" srcOrd="0" destOrd="6" presId="urn:microsoft.com/office/officeart/2005/8/layout/process3"/>
    <dgm:cxn modelId="{2F406C53-56CD-4735-8F53-95D5BA62E946}" type="presOf" srcId="{3DCEB3E3-4F49-4885-B4EC-4ECDBE0E3826}" destId="{5A6EAB0A-A3B8-40D0-9F11-DF94463D9502}" srcOrd="1" destOrd="0" presId="urn:microsoft.com/office/officeart/2005/8/layout/process3"/>
    <dgm:cxn modelId="{1DA0815A-B5AB-4303-A45E-7521EDCA9566}" srcId="{05A5C3AB-68BD-4EFB-86E6-013A567F998F}" destId="{3DCEB3E3-4F49-4885-B4EC-4ECDBE0E3826}" srcOrd="1" destOrd="0" parTransId="{A7CAC4F7-E0D9-4555-A893-85E8AB666D14}" sibTransId="{855E57C2-4419-4DA7-9F35-2C2E7FE74837}"/>
    <dgm:cxn modelId="{A853E762-FF48-4330-B077-C831207E53AA}" type="presOf" srcId="{0BBA1C7D-3AB9-4A02-9123-C6E03AE5F123}" destId="{12E7ADE4-0B7B-47AE-BE74-501EEED8049A}" srcOrd="0" destOrd="0" presId="urn:microsoft.com/office/officeart/2005/8/layout/process3"/>
    <dgm:cxn modelId="{E8C46664-4EB2-491B-9411-ACAC09C37A5C}" type="presOf" srcId="{9CFC74A6-4EF8-4AD4-BE67-44C6DBC2633E}" destId="{EFB9273B-6518-4449-ADA8-FD3F302A6624}" srcOrd="0" destOrd="0" presId="urn:microsoft.com/office/officeart/2005/8/layout/process3"/>
    <dgm:cxn modelId="{45084765-7765-48D3-A02B-4E48ABDF9E9D}" type="presOf" srcId="{34C90845-417D-4174-8618-8EF3B84B438F}" destId="{F8C4A198-BFE3-44D8-A9FC-78AC14ADEF54}" srcOrd="1" destOrd="0" presId="urn:microsoft.com/office/officeart/2005/8/layout/process3"/>
    <dgm:cxn modelId="{97AD5367-AE26-4C47-9853-D12911850F3A}" srcId="{9CFC74A6-4EF8-4AD4-BE67-44C6DBC2633E}" destId="{AC7873C4-8B32-4025-B57B-1533C37C5E3C}" srcOrd="0" destOrd="0" parTransId="{73F259C4-B88B-4036-8EB8-5576C634579B}" sibTransId="{BDF9234A-F5A4-4E15-B7AD-AB06E42946A0}"/>
    <dgm:cxn modelId="{13CA6568-07D8-40C0-9B28-C373E379CAC9}" type="presOf" srcId="{F8ED965D-8264-4A26-AFB2-2B13D2C73B61}" destId="{3B83EEC3-F1A5-4BD3-A86B-623B1D111A36}" srcOrd="0" destOrd="0" presId="urn:microsoft.com/office/officeart/2005/8/layout/process3"/>
    <dgm:cxn modelId="{77756F6E-43D2-4ABD-AD7D-F945F0E86BCF}" type="presOf" srcId="{D66565CB-67CA-4065-9D71-A7671E725F0C}" destId="{EF5DD56A-A75D-4D0D-8196-445F7267EF3B}" srcOrd="0" destOrd="1" presId="urn:microsoft.com/office/officeart/2005/8/layout/process3"/>
    <dgm:cxn modelId="{6D747C74-A98E-4990-9E00-31835ECDAC27}" type="presOf" srcId="{F8C22D54-7998-413F-9D02-F59B91CFA30A}" destId="{C6713DB0-B2EC-4F89-BB18-FC219A4C1B5B}" srcOrd="0" destOrd="3" presId="urn:microsoft.com/office/officeart/2005/8/layout/process3"/>
    <dgm:cxn modelId="{7E60B876-BF9A-4CE6-89CD-F5BF88D23FF3}" srcId="{C61292B9-E991-40D5-A690-044E1171342C}" destId="{F8C22D54-7998-413F-9D02-F59B91CFA30A}" srcOrd="2" destOrd="0" parTransId="{5D606026-E544-4680-8E45-2A7F775C4BB2}" sibTransId="{41C41E87-4C8B-43AA-B18A-51B1C6B93CAF}"/>
    <dgm:cxn modelId="{DE7C4F77-BA00-4737-8520-04733D31AD07}" srcId="{C61292B9-E991-40D5-A690-044E1171342C}" destId="{8E922A98-26D3-441A-A0B9-FCEE19E42BCD}" srcOrd="6" destOrd="0" parTransId="{36A8B3DF-CF6E-45A3-83E9-15B48B4F0856}" sibTransId="{E1369F05-7B7E-4FE7-8B79-11800EEB9097}"/>
    <dgm:cxn modelId="{92B4737B-BC7C-4273-AA48-E7FB6786D3AF}" srcId="{C61292B9-E991-40D5-A690-044E1171342C}" destId="{CB74FF61-90D7-483E-BDD0-4CE7BFB61809}" srcOrd="5" destOrd="0" parTransId="{AB3DE999-D16A-4590-BFC3-66565C55601A}" sibTransId="{3B5B2AD5-F7EC-4612-B06F-056A52FD2E79}"/>
    <dgm:cxn modelId="{58B0618C-C921-4BDD-83EC-F484CEC5978E}" srcId="{0BBA1C7D-3AB9-4A02-9123-C6E03AE5F123}" destId="{BF78991A-60BC-4E7F-9A23-D8D9BCA1CCED}" srcOrd="1" destOrd="0" parTransId="{4BDC7812-CC91-439B-AEE7-D2A40532AC70}" sibTransId="{9AB10A21-CBBB-470B-B415-3561A15E2CD6}"/>
    <dgm:cxn modelId="{6347BC92-0681-4D64-ABE8-4AA31C5847BC}" srcId="{C61292B9-E991-40D5-A690-044E1171342C}" destId="{0985D8CD-96C6-40BE-B5AA-F719DFA3445E}" srcOrd="0" destOrd="0" parTransId="{B9A6510F-B404-4213-B4A7-CE39B0DD06E4}" sibTransId="{DB86BE1F-70DB-4147-A483-9E4E5A802B23}"/>
    <dgm:cxn modelId="{E3CEC294-3E80-43BE-ABE6-F1765F55161A}" srcId="{C61292B9-E991-40D5-A690-044E1171342C}" destId="{7153A69A-E8CC-4ABD-A775-41A41150BF6B}" srcOrd="1" destOrd="0" parTransId="{13410662-6FEF-4254-A5B6-7415C3EFCF4B}" sibTransId="{24846F49-3630-48DB-8359-97463436E188}"/>
    <dgm:cxn modelId="{4D31BA9D-C6BB-4D18-A062-BF285E5E109A}" type="presOf" srcId="{3DCEB3E3-4F49-4885-B4EC-4ECDBE0E3826}" destId="{40A166B9-A967-4F87-ABF3-93A519514105}" srcOrd="0" destOrd="0" presId="urn:microsoft.com/office/officeart/2005/8/layout/process3"/>
    <dgm:cxn modelId="{BB4AD29E-E5E6-426D-A2F1-636BDEB5D34B}" srcId="{05A5C3AB-68BD-4EFB-86E6-013A567F998F}" destId="{0BBA1C7D-3AB9-4A02-9123-C6E03AE5F123}" srcOrd="0" destOrd="0" parTransId="{1F08924B-79BE-4D31-9377-E0FDA1F9692F}" sibTransId="{34C90845-417D-4174-8618-8EF3B84B438F}"/>
    <dgm:cxn modelId="{7EE35CA2-DF64-4F99-BCAE-E69EC40CDC43}" srcId="{AC7873C4-8B32-4025-B57B-1533C37C5E3C}" destId="{10932F8A-8833-4A3B-97C9-21EC6CB88CD4}" srcOrd="1" destOrd="0" parTransId="{12FAF597-604F-46F0-A27F-0407F0830E74}" sibTransId="{FE9E1119-418B-413F-BB5E-5EBE4F88F074}"/>
    <dgm:cxn modelId="{CC3C03A9-DFAE-4A1A-AB5F-F36BA9CF080F}" type="presOf" srcId="{7153A69A-E8CC-4ABD-A775-41A41150BF6B}" destId="{C6713DB0-B2EC-4F89-BB18-FC219A4C1B5B}" srcOrd="0" destOrd="2" presId="urn:microsoft.com/office/officeart/2005/8/layout/process3"/>
    <dgm:cxn modelId="{BA4F62AA-E184-4865-B327-3FD0CFB7FB1C}" type="presOf" srcId="{855E57C2-4419-4DA7-9F35-2C2E7FE74837}" destId="{BDCCF67B-4368-4DDA-BABA-AC23077305E3}" srcOrd="1" destOrd="0" presId="urn:microsoft.com/office/officeart/2005/8/layout/process3"/>
    <dgm:cxn modelId="{AA37F7AD-97C1-42AF-B037-8B86C6A6FE36}" type="presOf" srcId="{5ED6AA80-39FF-465E-A6A5-2D72E20F7BC8}" destId="{EF5DD56A-A75D-4D0D-8196-445F7267EF3B}" srcOrd="0" destOrd="3" presId="urn:microsoft.com/office/officeart/2005/8/layout/process3"/>
    <dgm:cxn modelId="{F35EEFAF-CB54-4115-979D-44F2731F4501}" srcId="{0BBA1C7D-3AB9-4A02-9123-C6E03AE5F123}" destId="{16C7D49D-45C5-4806-8C6B-74DE0BB20B1C}" srcOrd="3" destOrd="0" parTransId="{762AED60-0E16-40FF-B8B4-1F8C2454864C}" sibTransId="{FFC75AA8-7A1E-4493-887C-4C04B5FDBDD3}"/>
    <dgm:cxn modelId="{B16373B1-D5DC-430B-9059-64D7D79C2940}" type="presOf" srcId="{855E57C2-4419-4DA7-9F35-2C2E7FE74837}" destId="{5BBB1660-10F0-469A-8D3C-DF7C341AF0A5}" srcOrd="0" destOrd="0" presId="urn:microsoft.com/office/officeart/2005/8/layout/process3"/>
    <dgm:cxn modelId="{A71763B3-E3A3-4A4E-AE5D-D2FDC063FE5C}" srcId="{AC7873C4-8B32-4025-B57B-1533C37C5E3C}" destId="{32BBEF17-DA91-49CE-85A1-00ED261E0B8D}" srcOrd="3" destOrd="0" parTransId="{4F45C43C-53BF-4689-A1A7-8D909E3621B9}" sibTransId="{DB43A17D-D01A-4E85-8C19-DE78B730F123}"/>
    <dgm:cxn modelId="{BA35DDBA-9667-4D22-8226-D0831D6C0749}" type="presOf" srcId="{AC7873C4-8B32-4025-B57B-1533C37C5E3C}" destId="{EF5DD56A-A75D-4D0D-8196-445F7267EF3B}" srcOrd="0" destOrd="0" presId="urn:microsoft.com/office/officeart/2005/8/layout/process3"/>
    <dgm:cxn modelId="{1D9961BB-8ED3-4314-88A6-78BA2EE5E877}" type="presOf" srcId="{0FFF280F-B5A1-4D6B-A3C4-A13040C22E69}" destId="{C6713DB0-B2EC-4F89-BB18-FC219A4C1B5B}" srcOrd="0" destOrd="5" presId="urn:microsoft.com/office/officeart/2005/8/layout/process3"/>
    <dgm:cxn modelId="{2FF990C3-0727-479D-B461-F2649A18D53A}" type="presOf" srcId="{16C7D49D-45C5-4806-8C6B-74DE0BB20B1C}" destId="{3B83EEC3-F1A5-4BD3-A86B-623B1D111A36}" srcOrd="0" destOrd="3" presId="urn:microsoft.com/office/officeart/2005/8/layout/process3"/>
    <dgm:cxn modelId="{7340F5D4-7C03-4C32-B60B-48B6A626FEFD}" srcId="{0BBA1C7D-3AB9-4A02-9123-C6E03AE5F123}" destId="{DB862DFC-1D45-4E97-BB4E-B5E293FF3E3B}" srcOrd="2" destOrd="0" parTransId="{87ECC97C-85AD-4340-A04A-12735056795C}" sibTransId="{5607B739-4CE2-4718-A6A2-01315F96B4BA}"/>
    <dgm:cxn modelId="{A25E29D5-9477-4474-856E-F9C031AC71CB}" srcId="{AC7873C4-8B32-4025-B57B-1533C37C5E3C}" destId="{5ED6AA80-39FF-465E-A6A5-2D72E20F7BC8}" srcOrd="2" destOrd="0" parTransId="{26F6FF09-E2B8-4573-A7DD-023C91353851}" sibTransId="{F3372DBA-16B4-4BF9-A359-8A1E9AAE3F8C}"/>
    <dgm:cxn modelId="{D73A8FE0-EEDB-40B6-A22B-13A572F2CE1C}" type="presOf" srcId="{320F6AAB-D8AB-4F8D-A491-7BDC24211F72}" destId="{EF5DD56A-A75D-4D0D-8196-445F7267EF3B}" srcOrd="0" destOrd="5" presId="urn:microsoft.com/office/officeart/2005/8/layout/process3"/>
    <dgm:cxn modelId="{9EA3BEE1-5FD5-468E-9507-BCC45C762CB0}" type="presOf" srcId="{9CFC74A6-4EF8-4AD4-BE67-44C6DBC2633E}" destId="{BE51BAB3-59F3-425F-9A17-7F72A17F7AD2}" srcOrd="1" destOrd="0" presId="urn:microsoft.com/office/officeart/2005/8/layout/process3"/>
    <dgm:cxn modelId="{B105CDE3-221D-41ED-9DAD-B8F0A21471A7}" type="presOf" srcId="{34C90845-417D-4174-8618-8EF3B84B438F}" destId="{58D7F657-DD63-4A23-A5F1-CF9314BA98EE}" srcOrd="0" destOrd="0" presId="urn:microsoft.com/office/officeart/2005/8/layout/process3"/>
    <dgm:cxn modelId="{2D93BEE8-9C18-4018-9A00-9AFE69EA9621}" srcId="{05A5C3AB-68BD-4EFB-86E6-013A567F998F}" destId="{9CFC74A6-4EF8-4AD4-BE67-44C6DBC2633E}" srcOrd="2" destOrd="0" parTransId="{3D16AD71-6AC6-4DD4-808E-0E628BBD1C58}" sibTransId="{E16EC8A2-27E4-44A7-853C-9AFBA9AD500E}"/>
    <dgm:cxn modelId="{D3CFE4EC-AC7B-40E6-AC00-EBE7C0FE228F}" type="presOf" srcId="{0BBA1C7D-3AB9-4A02-9123-C6E03AE5F123}" destId="{4FB5051D-FE0D-46FD-B492-1C4C540C1819}" srcOrd="1" destOrd="0" presId="urn:microsoft.com/office/officeart/2005/8/layout/process3"/>
    <dgm:cxn modelId="{005E9DF7-3B5F-4B9F-9D3B-EA3C3BA7D2B6}" type="presOf" srcId="{0985D8CD-96C6-40BE-B5AA-F719DFA3445E}" destId="{C6713DB0-B2EC-4F89-BB18-FC219A4C1B5B}" srcOrd="0" destOrd="1" presId="urn:microsoft.com/office/officeart/2005/8/layout/process3"/>
    <dgm:cxn modelId="{87428EFC-FF26-42B9-86D4-24C775E5F52B}" srcId="{AC7873C4-8B32-4025-B57B-1533C37C5E3C}" destId="{D66565CB-67CA-4065-9D71-A7671E725F0C}" srcOrd="0" destOrd="0" parTransId="{9AF01234-4365-4954-8B1D-3F5F7A6978A0}" sibTransId="{4FC53FE0-7E27-473C-9082-E36A4B3DA8C4}"/>
    <dgm:cxn modelId="{5E5EFFAF-5195-450D-8879-CB2E516E325C}" type="presParOf" srcId="{707A54D5-A7CF-4DD7-A16B-483DEB3B5D6B}" destId="{6CF59811-D107-4960-AE73-F95CC074A949}" srcOrd="0" destOrd="0" presId="urn:microsoft.com/office/officeart/2005/8/layout/process3"/>
    <dgm:cxn modelId="{5EBA8C16-67FD-44BA-A931-176E9D82E866}" type="presParOf" srcId="{6CF59811-D107-4960-AE73-F95CC074A949}" destId="{12E7ADE4-0B7B-47AE-BE74-501EEED8049A}" srcOrd="0" destOrd="0" presId="urn:microsoft.com/office/officeart/2005/8/layout/process3"/>
    <dgm:cxn modelId="{0BA3D2E7-B7A6-4F21-9D88-9AC0AD878364}" type="presParOf" srcId="{6CF59811-D107-4960-AE73-F95CC074A949}" destId="{4FB5051D-FE0D-46FD-B492-1C4C540C1819}" srcOrd="1" destOrd="0" presId="urn:microsoft.com/office/officeart/2005/8/layout/process3"/>
    <dgm:cxn modelId="{030BD62A-C471-43B0-99BB-43D0C68BD164}" type="presParOf" srcId="{6CF59811-D107-4960-AE73-F95CC074A949}" destId="{3B83EEC3-F1A5-4BD3-A86B-623B1D111A36}" srcOrd="2" destOrd="0" presId="urn:microsoft.com/office/officeart/2005/8/layout/process3"/>
    <dgm:cxn modelId="{362E370F-B533-433C-A2E9-64ED4EB0779C}" type="presParOf" srcId="{707A54D5-A7CF-4DD7-A16B-483DEB3B5D6B}" destId="{58D7F657-DD63-4A23-A5F1-CF9314BA98EE}" srcOrd="1" destOrd="0" presId="urn:microsoft.com/office/officeart/2005/8/layout/process3"/>
    <dgm:cxn modelId="{7A0C042D-6604-4BBB-8154-BC8DB487A7AC}" type="presParOf" srcId="{58D7F657-DD63-4A23-A5F1-CF9314BA98EE}" destId="{F8C4A198-BFE3-44D8-A9FC-78AC14ADEF54}" srcOrd="0" destOrd="0" presId="urn:microsoft.com/office/officeart/2005/8/layout/process3"/>
    <dgm:cxn modelId="{188FCE31-C8D3-470A-BFBE-1BC161C275B3}" type="presParOf" srcId="{707A54D5-A7CF-4DD7-A16B-483DEB3B5D6B}" destId="{B475CC4C-108C-4F0F-BB3C-03CD47857EF6}" srcOrd="2" destOrd="0" presId="urn:microsoft.com/office/officeart/2005/8/layout/process3"/>
    <dgm:cxn modelId="{ACF18B37-5990-4868-B495-320EC96A13C3}" type="presParOf" srcId="{B475CC4C-108C-4F0F-BB3C-03CD47857EF6}" destId="{40A166B9-A967-4F87-ABF3-93A519514105}" srcOrd="0" destOrd="0" presId="urn:microsoft.com/office/officeart/2005/8/layout/process3"/>
    <dgm:cxn modelId="{8534336D-947B-4318-8C4A-D0D2497E5516}" type="presParOf" srcId="{B475CC4C-108C-4F0F-BB3C-03CD47857EF6}" destId="{5A6EAB0A-A3B8-40D0-9F11-DF94463D9502}" srcOrd="1" destOrd="0" presId="urn:microsoft.com/office/officeart/2005/8/layout/process3"/>
    <dgm:cxn modelId="{EB599DB5-7A99-4300-AC46-695CCD71A1C1}" type="presParOf" srcId="{B475CC4C-108C-4F0F-BB3C-03CD47857EF6}" destId="{C6713DB0-B2EC-4F89-BB18-FC219A4C1B5B}" srcOrd="2" destOrd="0" presId="urn:microsoft.com/office/officeart/2005/8/layout/process3"/>
    <dgm:cxn modelId="{BA03CF9D-1C1C-4511-9EDB-B44C8E69961E}" type="presParOf" srcId="{707A54D5-A7CF-4DD7-A16B-483DEB3B5D6B}" destId="{5BBB1660-10F0-469A-8D3C-DF7C341AF0A5}" srcOrd="3" destOrd="0" presId="urn:microsoft.com/office/officeart/2005/8/layout/process3"/>
    <dgm:cxn modelId="{29013295-8911-42A0-8F2A-4B56A306BD1B}" type="presParOf" srcId="{5BBB1660-10F0-469A-8D3C-DF7C341AF0A5}" destId="{BDCCF67B-4368-4DDA-BABA-AC23077305E3}" srcOrd="0" destOrd="0" presId="urn:microsoft.com/office/officeart/2005/8/layout/process3"/>
    <dgm:cxn modelId="{C8082BB4-E549-45F9-B5BE-10029C631182}" type="presParOf" srcId="{707A54D5-A7CF-4DD7-A16B-483DEB3B5D6B}" destId="{260AA54C-C169-409F-81FE-B511FE53E5A6}" srcOrd="4" destOrd="0" presId="urn:microsoft.com/office/officeart/2005/8/layout/process3"/>
    <dgm:cxn modelId="{8BED5970-AB48-4334-AB27-FEF03E080F6A}" type="presParOf" srcId="{260AA54C-C169-409F-81FE-B511FE53E5A6}" destId="{EFB9273B-6518-4449-ADA8-FD3F302A6624}" srcOrd="0" destOrd="0" presId="urn:microsoft.com/office/officeart/2005/8/layout/process3"/>
    <dgm:cxn modelId="{1386D068-311E-46AA-BB8C-66AFA00BA534}" type="presParOf" srcId="{260AA54C-C169-409F-81FE-B511FE53E5A6}" destId="{BE51BAB3-59F3-425F-9A17-7F72A17F7AD2}" srcOrd="1" destOrd="0" presId="urn:microsoft.com/office/officeart/2005/8/layout/process3"/>
    <dgm:cxn modelId="{14EAC2E4-1E9D-4FD1-8BBD-B9D9C172C9D9}" type="presParOf" srcId="{260AA54C-C169-409F-81FE-B511FE53E5A6}" destId="{EF5DD56A-A75D-4D0D-8196-445F7267EF3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741"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t>Attract</a:t>
          </a:r>
        </a:p>
      </dsp:txBody>
      <dsp:txXfrm>
        <a:off x="239716" y="0"/>
        <a:ext cx="1073547" cy="475950"/>
      </dsp:txXfrm>
    </dsp:sp>
    <dsp:sp modelId="{03078F20-557D-4830-923D-0F7F8291621B}">
      <dsp:nvSpPr>
        <dsp:cNvPr id="0" name=""/>
        <dsp:cNvSpPr/>
      </dsp:nvSpPr>
      <dsp:spPr>
        <a:xfrm>
          <a:off x="1396288"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t>Prepare</a:t>
          </a:r>
        </a:p>
      </dsp:txBody>
      <dsp:txXfrm>
        <a:off x="1634263" y="0"/>
        <a:ext cx="1073547" cy="475950"/>
      </dsp:txXfrm>
    </dsp:sp>
    <dsp:sp modelId="{CB4F72BE-0BC6-433E-A1C3-F5AE7063A4D9}">
      <dsp:nvSpPr>
        <dsp:cNvPr id="0" name=""/>
        <dsp:cNvSpPr/>
      </dsp:nvSpPr>
      <dsp:spPr>
        <a:xfrm>
          <a:off x="2790836"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t>Recruit &amp; Hire</a:t>
          </a:r>
        </a:p>
      </dsp:txBody>
      <dsp:txXfrm>
        <a:off x="3028811" y="0"/>
        <a:ext cx="1073547" cy="475950"/>
      </dsp:txXfrm>
    </dsp:sp>
    <dsp:sp modelId="{8CFC58D6-56F0-4D80-B33E-19AE62EC81F3}">
      <dsp:nvSpPr>
        <dsp:cNvPr id="0" name=""/>
        <dsp:cNvSpPr/>
      </dsp:nvSpPr>
      <dsp:spPr>
        <a:xfrm>
          <a:off x="4185384" y="0"/>
          <a:ext cx="1549497" cy="475950"/>
        </a:xfrm>
        <a:prstGeom prst="chevron">
          <a:avLst/>
        </a:prstGeom>
        <a:solidFill>
          <a:srgbClr val="008AB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t>Support &amp; Grow</a:t>
          </a:r>
        </a:p>
      </dsp:txBody>
      <dsp:txXfrm>
        <a:off x="4423359" y="0"/>
        <a:ext cx="1073547" cy="475950"/>
      </dsp:txXfrm>
    </dsp:sp>
    <dsp:sp modelId="{163C36D5-3DC6-4DC4-91DC-455D7B7131E6}">
      <dsp:nvSpPr>
        <dsp:cNvPr id="0" name=""/>
        <dsp:cNvSpPr/>
      </dsp:nvSpPr>
      <dsp:spPr>
        <a:xfrm>
          <a:off x="5581673"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t>Retain</a:t>
          </a:r>
        </a:p>
      </dsp:txBody>
      <dsp:txXfrm>
        <a:off x="5819648" y="0"/>
        <a:ext cx="1073547" cy="47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880"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Attract</a:t>
          </a:r>
        </a:p>
      </dsp:txBody>
      <dsp:txXfrm>
        <a:off x="336677" y="120805"/>
        <a:ext cx="1004393" cy="669594"/>
      </dsp:txXfrm>
    </dsp:sp>
    <dsp:sp modelId="{03078F20-557D-4830-923D-0F7F8291621B}">
      <dsp:nvSpPr>
        <dsp:cNvPr id="0" name=""/>
        <dsp:cNvSpPr/>
      </dsp:nvSpPr>
      <dsp:spPr>
        <a:xfrm>
          <a:off x="1508469"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Prepare</a:t>
          </a:r>
        </a:p>
      </dsp:txBody>
      <dsp:txXfrm>
        <a:off x="1843266" y="120805"/>
        <a:ext cx="1004393" cy="669594"/>
      </dsp:txXfrm>
    </dsp:sp>
    <dsp:sp modelId="{CB4F72BE-0BC6-433E-A1C3-F5AE7063A4D9}">
      <dsp:nvSpPr>
        <dsp:cNvPr id="0" name=""/>
        <dsp:cNvSpPr/>
      </dsp:nvSpPr>
      <dsp:spPr>
        <a:xfrm>
          <a:off x="3015058"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Recruit &amp; Hire</a:t>
          </a:r>
        </a:p>
      </dsp:txBody>
      <dsp:txXfrm>
        <a:off x="3349855" y="120805"/>
        <a:ext cx="1004393" cy="669594"/>
      </dsp:txXfrm>
    </dsp:sp>
    <dsp:sp modelId="{8CFC58D6-56F0-4D80-B33E-19AE62EC81F3}">
      <dsp:nvSpPr>
        <dsp:cNvPr id="0" name=""/>
        <dsp:cNvSpPr/>
      </dsp:nvSpPr>
      <dsp:spPr>
        <a:xfrm>
          <a:off x="4521646" y="120805"/>
          <a:ext cx="1673987" cy="669594"/>
        </a:xfrm>
        <a:prstGeom prst="chevron">
          <a:avLst/>
        </a:prstGeom>
        <a:solidFill>
          <a:srgbClr val="008AB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Support &amp; Grow</a:t>
          </a:r>
        </a:p>
      </dsp:txBody>
      <dsp:txXfrm>
        <a:off x="4856443" y="120805"/>
        <a:ext cx="1004393" cy="669594"/>
      </dsp:txXfrm>
    </dsp:sp>
    <dsp:sp modelId="{163C36D5-3DC6-4DC4-91DC-455D7B7131E6}">
      <dsp:nvSpPr>
        <dsp:cNvPr id="0" name=""/>
        <dsp:cNvSpPr/>
      </dsp:nvSpPr>
      <dsp:spPr>
        <a:xfrm>
          <a:off x="6030116"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Retain</a:t>
          </a:r>
        </a:p>
      </dsp:txBody>
      <dsp:txXfrm>
        <a:off x="6364913" y="120805"/>
        <a:ext cx="1004393" cy="669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8D4F-A13E-49ED-A5E9-C092F2A56670}">
      <dsp:nvSpPr>
        <dsp:cNvPr id="0" name=""/>
        <dsp:cNvSpPr/>
      </dsp:nvSpPr>
      <dsp:spPr>
        <a:xfrm>
          <a:off x="1517919" y="-5366"/>
          <a:ext cx="7479760" cy="445055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1DED4-E7A4-46B9-94B4-D20D1F921640}">
      <dsp:nvSpPr>
        <dsp:cNvPr id="0" name=""/>
        <dsp:cNvSpPr/>
      </dsp:nvSpPr>
      <dsp:spPr>
        <a:xfrm>
          <a:off x="2254675" y="3358702"/>
          <a:ext cx="172034" cy="1720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55EE7-43E8-48CA-B083-33D2E215E577}">
      <dsp:nvSpPr>
        <dsp:cNvPr id="0" name=""/>
        <dsp:cNvSpPr/>
      </dsp:nvSpPr>
      <dsp:spPr>
        <a:xfrm>
          <a:off x="2384493" y="3321836"/>
          <a:ext cx="1616692" cy="135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58" tIns="0" rIns="0" bIns="0" numCol="1" spcCol="1270" anchor="t" anchorCtr="0">
          <a:noAutofit/>
        </a:bodyPr>
        <a:lstStyle/>
        <a:p>
          <a:pPr marL="0" lvl="0" indent="0" algn="l" defTabSz="800100">
            <a:lnSpc>
              <a:spcPct val="90000"/>
            </a:lnSpc>
            <a:spcBef>
              <a:spcPct val="0"/>
            </a:spcBef>
            <a:spcAft>
              <a:spcPct val="35000"/>
            </a:spcAft>
            <a:buNone/>
          </a:pPr>
          <a:r>
            <a:rPr lang="en-US" sz="1800" kern="1200">
              <a:latin typeface="+mj-lt"/>
            </a:rPr>
            <a:t>Dedicate </a:t>
          </a:r>
          <a:r>
            <a:rPr lang="en-US" sz="1800" b="1" kern="1200">
              <a:latin typeface="+mj-lt"/>
            </a:rPr>
            <a:t>time</a:t>
          </a:r>
          <a:r>
            <a:rPr lang="en-US" sz="1800" kern="1200">
              <a:latin typeface="+mj-lt"/>
            </a:rPr>
            <a:t> and effort to develop, support, and grow your educators </a:t>
          </a:r>
        </a:p>
      </dsp:txBody>
      <dsp:txXfrm>
        <a:off x="2384493" y="3321836"/>
        <a:ext cx="1616692" cy="1358379"/>
      </dsp:txXfrm>
    </dsp:sp>
    <dsp:sp modelId="{87302EBE-6908-429C-BE6D-6CA1DE5C090A}">
      <dsp:nvSpPr>
        <dsp:cNvPr id="0" name=""/>
        <dsp:cNvSpPr/>
      </dsp:nvSpPr>
      <dsp:spPr>
        <a:xfrm>
          <a:off x="3180472" y="2406509"/>
          <a:ext cx="299190" cy="299190"/>
        </a:xfrm>
        <a:prstGeom prst="ellipse">
          <a:avLst/>
        </a:prstGeom>
        <a:solidFill>
          <a:schemeClr val="accent2">
            <a:hueOff val="-485121"/>
            <a:satOff val="-30963"/>
            <a:lumOff val="11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2C2B6-864E-451B-A376-06A374F4B1EC}">
      <dsp:nvSpPr>
        <dsp:cNvPr id="0" name=""/>
        <dsp:cNvSpPr/>
      </dsp:nvSpPr>
      <dsp:spPr>
        <a:xfrm>
          <a:off x="3383342" y="2496353"/>
          <a:ext cx="2067561" cy="88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5" tIns="0" rIns="0" bIns="0" numCol="1" spcCol="1270" anchor="t" anchorCtr="0">
          <a:noAutofit/>
        </a:bodyPr>
        <a:lstStyle/>
        <a:p>
          <a:pPr marL="0" lvl="0" indent="0" algn="l" defTabSz="800100">
            <a:lnSpc>
              <a:spcPct val="90000"/>
            </a:lnSpc>
            <a:spcBef>
              <a:spcPct val="0"/>
            </a:spcBef>
            <a:spcAft>
              <a:spcPct val="35000"/>
            </a:spcAft>
            <a:buNone/>
          </a:pPr>
          <a:r>
            <a:rPr lang="en-US" sz="1800" kern="1200">
              <a:latin typeface="+mj-lt"/>
            </a:rPr>
            <a:t>Collect and analyze </a:t>
          </a:r>
          <a:r>
            <a:rPr lang="en-US" sz="1800" b="1" kern="1200">
              <a:latin typeface="+mj-lt"/>
            </a:rPr>
            <a:t>data</a:t>
          </a:r>
          <a:r>
            <a:rPr lang="en-US" sz="1800" kern="1200">
              <a:latin typeface="+mj-lt"/>
            </a:rPr>
            <a:t> from practice</a:t>
          </a:r>
        </a:p>
      </dsp:txBody>
      <dsp:txXfrm>
        <a:off x="3383342" y="2496353"/>
        <a:ext cx="2067561" cy="888125"/>
      </dsp:txXfrm>
    </dsp:sp>
    <dsp:sp modelId="{2F3C640E-BC6E-4F84-A955-FFDD138E7322}">
      <dsp:nvSpPr>
        <dsp:cNvPr id="0" name=""/>
        <dsp:cNvSpPr/>
      </dsp:nvSpPr>
      <dsp:spPr>
        <a:xfrm>
          <a:off x="4551465" y="1634207"/>
          <a:ext cx="396427" cy="396427"/>
        </a:xfrm>
        <a:prstGeom prst="ellipse">
          <a:avLst/>
        </a:prstGeom>
        <a:solidFill>
          <a:schemeClr val="accent2">
            <a:hueOff val="-970243"/>
            <a:satOff val="-61927"/>
            <a:lumOff val="2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DCFD6-4D4D-454C-80A1-62BC4310B198}">
      <dsp:nvSpPr>
        <dsp:cNvPr id="0" name=""/>
        <dsp:cNvSpPr/>
      </dsp:nvSpPr>
      <dsp:spPr>
        <a:xfrm>
          <a:off x="4749678" y="1759715"/>
          <a:ext cx="1574487" cy="7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059" tIns="0" rIns="0" bIns="0" numCol="1" spcCol="1270" anchor="t" anchorCtr="0">
          <a:noAutofit/>
        </a:bodyPr>
        <a:lstStyle/>
        <a:p>
          <a:pPr marL="0" lvl="0" indent="0" algn="l" defTabSz="800100">
            <a:lnSpc>
              <a:spcPct val="90000"/>
            </a:lnSpc>
            <a:spcBef>
              <a:spcPct val="0"/>
            </a:spcBef>
            <a:spcAft>
              <a:spcPct val="35000"/>
            </a:spcAft>
            <a:buNone/>
          </a:pPr>
          <a:r>
            <a:rPr lang="en-US" sz="1800" kern="1200">
              <a:latin typeface="+mj-lt"/>
            </a:rPr>
            <a:t>Give priority </a:t>
          </a:r>
          <a:r>
            <a:rPr lang="en-US" sz="1800" b="1" kern="1200">
              <a:latin typeface="+mj-lt"/>
            </a:rPr>
            <a:t>feedback</a:t>
          </a:r>
        </a:p>
      </dsp:txBody>
      <dsp:txXfrm>
        <a:off x="4749678" y="1759715"/>
        <a:ext cx="1574487" cy="755777"/>
      </dsp:txXfrm>
    </dsp:sp>
    <dsp:sp modelId="{ADC82BD3-1EA0-45AA-AED8-20C142C073DA}">
      <dsp:nvSpPr>
        <dsp:cNvPr id="0" name=""/>
        <dsp:cNvSpPr/>
      </dsp:nvSpPr>
      <dsp:spPr>
        <a:xfrm>
          <a:off x="6210529" y="1065456"/>
          <a:ext cx="531062" cy="531062"/>
        </a:xfrm>
        <a:prstGeom prst="ellipse">
          <a:avLst/>
        </a:prstGeom>
        <a:solidFill>
          <a:schemeClr val="accent2">
            <a:hueOff val="-1455364"/>
            <a:satOff val="-92890"/>
            <a:lumOff val="3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F765D-816D-4C08-ADCC-51242DB81AAF}">
      <dsp:nvSpPr>
        <dsp:cNvPr id="0" name=""/>
        <dsp:cNvSpPr/>
      </dsp:nvSpPr>
      <dsp:spPr>
        <a:xfrm>
          <a:off x="6465734" y="1204058"/>
          <a:ext cx="1457718" cy="96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99" tIns="0" rIns="0" bIns="0" numCol="1" spcCol="1270" anchor="t" anchorCtr="0">
          <a:noAutofit/>
        </a:bodyPr>
        <a:lstStyle/>
        <a:p>
          <a:pPr marL="0" lvl="0" indent="0" algn="l" defTabSz="800100">
            <a:lnSpc>
              <a:spcPct val="90000"/>
            </a:lnSpc>
            <a:spcBef>
              <a:spcPct val="0"/>
            </a:spcBef>
            <a:spcAft>
              <a:spcPct val="35000"/>
            </a:spcAft>
            <a:buNone/>
          </a:pPr>
          <a:r>
            <a:rPr lang="en-US" sz="1800" kern="1200">
              <a:latin typeface="+mj-lt"/>
            </a:rPr>
            <a:t>Focus on educator  </a:t>
          </a:r>
          <a:r>
            <a:rPr lang="en-US" sz="1800" b="1" kern="1200">
              <a:latin typeface="+mj-lt"/>
            </a:rPr>
            <a:t>growth</a:t>
          </a:r>
        </a:p>
      </dsp:txBody>
      <dsp:txXfrm>
        <a:off x="6465734" y="1204058"/>
        <a:ext cx="1457718" cy="967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5051D-FE0D-46FD-B492-1C4C540C1819}">
      <dsp:nvSpPr>
        <dsp:cNvPr id="0" name=""/>
        <dsp:cNvSpPr/>
      </dsp:nvSpPr>
      <dsp:spPr>
        <a:xfrm>
          <a:off x="4596" y="111646"/>
          <a:ext cx="2090036" cy="7616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a:t>BOY</a:t>
          </a:r>
        </a:p>
      </dsp:txBody>
      <dsp:txXfrm>
        <a:off x="4596" y="111646"/>
        <a:ext cx="2090036" cy="507752"/>
      </dsp:txXfrm>
    </dsp:sp>
    <dsp:sp modelId="{3B83EEC3-F1A5-4BD3-A86B-623B1D111A36}">
      <dsp:nvSpPr>
        <dsp:cNvPr id="0" name=""/>
        <dsp:cNvSpPr/>
      </dsp:nvSpPr>
      <dsp:spPr>
        <a:xfrm>
          <a:off x="432676" y="619399"/>
          <a:ext cx="2090036" cy="4104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a:t>Module 1:</a:t>
          </a:r>
          <a:r>
            <a:rPr lang="en-US" sz="1500" kern="1200"/>
            <a:t> </a:t>
          </a:r>
          <a:r>
            <a:rPr lang="en-US" sz="1500" i="1" kern="1200"/>
            <a:t>Professional Practice </a:t>
          </a:r>
          <a:r>
            <a:rPr lang="en-US" sz="1500" kern="1200"/>
            <a:t>(Asynchronous)</a:t>
          </a:r>
        </a:p>
        <a:p>
          <a:pPr marL="114300" lvl="1" indent="-114300" algn="l" defTabSz="666750">
            <a:lnSpc>
              <a:spcPct val="90000"/>
            </a:lnSpc>
            <a:spcBef>
              <a:spcPct val="0"/>
            </a:spcBef>
            <a:spcAft>
              <a:spcPct val="15000"/>
            </a:spcAft>
            <a:buChar char="•"/>
          </a:pPr>
          <a:r>
            <a:rPr lang="en-US" sz="1500" b="1" kern="1200"/>
            <a:t>Module 2: </a:t>
          </a:r>
          <a:r>
            <a:rPr lang="en-US" sz="1500" i="1" kern="1200"/>
            <a:t>Observation and Calibration </a:t>
          </a:r>
          <a:r>
            <a:rPr lang="en-US" sz="1500" kern="1200"/>
            <a:t>(Synchronous)</a:t>
          </a:r>
        </a:p>
        <a:p>
          <a:pPr marL="114300" lvl="1" indent="-114300" algn="l" defTabSz="666750">
            <a:lnSpc>
              <a:spcPct val="90000"/>
            </a:lnSpc>
            <a:spcBef>
              <a:spcPct val="0"/>
            </a:spcBef>
            <a:spcAft>
              <a:spcPct val="15000"/>
            </a:spcAft>
            <a:buChar char="•"/>
          </a:pPr>
          <a:r>
            <a:rPr lang="en-US" sz="1500" b="1" kern="1200"/>
            <a:t>Module 3:</a:t>
          </a:r>
          <a:r>
            <a:rPr lang="en-US" sz="1500" kern="1200"/>
            <a:t> </a:t>
          </a:r>
          <a:r>
            <a:rPr lang="en-US" sz="1500" i="1" kern="1200"/>
            <a:t>Professional Responsibilities </a:t>
          </a:r>
          <a:r>
            <a:rPr lang="en-US" sz="1500" kern="1200"/>
            <a:t>(Asynchronous)</a:t>
          </a:r>
        </a:p>
        <a:p>
          <a:pPr marL="114300" lvl="1" indent="-114300" algn="l" defTabSz="666750">
            <a:lnSpc>
              <a:spcPct val="90000"/>
            </a:lnSpc>
            <a:spcBef>
              <a:spcPct val="0"/>
            </a:spcBef>
            <a:spcAft>
              <a:spcPct val="15000"/>
            </a:spcAft>
            <a:buChar char="•"/>
          </a:pPr>
          <a:r>
            <a:rPr lang="en-US" sz="1500" b="1" kern="1200"/>
            <a:t>Module 4:</a:t>
          </a:r>
          <a:r>
            <a:rPr lang="en-US" sz="1500" kern="1200"/>
            <a:t> </a:t>
          </a:r>
          <a:r>
            <a:rPr lang="en-US" sz="1500" i="1" kern="1200"/>
            <a:t>Student Learning </a:t>
          </a:r>
          <a:r>
            <a:rPr lang="en-US" sz="1500" kern="1200"/>
            <a:t>(Asynchronous)</a:t>
          </a:r>
        </a:p>
        <a:p>
          <a:pPr marL="114300" lvl="1" indent="-114300" algn="l" defTabSz="666750">
            <a:lnSpc>
              <a:spcPct val="90000"/>
            </a:lnSpc>
            <a:spcBef>
              <a:spcPct val="0"/>
            </a:spcBef>
            <a:spcAft>
              <a:spcPct val="15000"/>
            </a:spcAft>
            <a:buChar char="•"/>
          </a:pPr>
          <a:r>
            <a:rPr lang="en-US" sz="1500" b="1" kern="1200"/>
            <a:t>Module 5:</a:t>
          </a:r>
          <a:r>
            <a:rPr lang="en-US" sz="1500" kern="1200"/>
            <a:t> </a:t>
          </a:r>
          <a:r>
            <a:rPr lang="en-US" sz="1500" i="1" kern="1200"/>
            <a:t>Student Learning Flexibilities </a:t>
          </a:r>
          <a:r>
            <a:rPr lang="en-US" sz="1500" kern="1200"/>
            <a:t>(Synchronous)</a:t>
          </a:r>
        </a:p>
      </dsp:txBody>
      <dsp:txXfrm>
        <a:off x="493891" y="680614"/>
        <a:ext cx="1967606" cy="3981570"/>
      </dsp:txXfrm>
    </dsp:sp>
    <dsp:sp modelId="{58D7F657-DD63-4A23-A5F1-CF9314BA98EE}">
      <dsp:nvSpPr>
        <dsp:cNvPr id="0" name=""/>
        <dsp:cNvSpPr/>
      </dsp:nvSpPr>
      <dsp:spPr>
        <a:xfrm>
          <a:off x="2411475" y="105343"/>
          <a:ext cx="671705" cy="5203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11475" y="209415"/>
        <a:ext cx="515598" cy="312214"/>
      </dsp:txXfrm>
    </dsp:sp>
    <dsp:sp modelId="{5A6EAB0A-A3B8-40D0-9F11-DF94463D9502}">
      <dsp:nvSpPr>
        <dsp:cNvPr id="0" name=""/>
        <dsp:cNvSpPr/>
      </dsp:nvSpPr>
      <dsp:spPr>
        <a:xfrm>
          <a:off x="3362001" y="111646"/>
          <a:ext cx="2090036" cy="7616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a:t>MOY</a:t>
          </a:r>
        </a:p>
      </dsp:txBody>
      <dsp:txXfrm>
        <a:off x="3362001" y="111646"/>
        <a:ext cx="2090036" cy="507752"/>
      </dsp:txXfrm>
    </dsp:sp>
    <dsp:sp modelId="{C6713DB0-B2EC-4F89-BB18-FC219A4C1B5B}">
      <dsp:nvSpPr>
        <dsp:cNvPr id="0" name=""/>
        <dsp:cNvSpPr/>
      </dsp:nvSpPr>
      <dsp:spPr>
        <a:xfrm>
          <a:off x="3790081" y="619399"/>
          <a:ext cx="2090036" cy="4104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a:t>Module 6</a:t>
          </a:r>
          <a:r>
            <a:rPr lang="en-US" sz="1500" kern="1200"/>
            <a:t>:             </a:t>
          </a:r>
          <a:r>
            <a:rPr lang="en-US" sz="1500" i="1" kern="1200"/>
            <a:t>Mid-Webinar</a:t>
          </a:r>
          <a:r>
            <a:rPr lang="en-US" sz="1500" kern="1200"/>
            <a:t> (Asynchronous)</a:t>
          </a:r>
        </a:p>
        <a:p>
          <a:pPr marL="228600" lvl="2" indent="-114300" algn="l" defTabSz="666750">
            <a:lnSpc>
              <a:spcPct val="90000"/>
            </a:lnSpc>
            <a:spcBef>
              <a:spcPct val="0"/>
            </a:spcBef>
            <a:spcAft>
              <a:spcPct val="15000"/>
            </a:spcAft>
            <a:buChar char="•"/>
          </a:pPr>
          <a:r>
            <a:rPr lang="en-US" sz="1500" kern="1200"/>
            <a:t>Conducting mid-year conferences</a:t>
          </a:r>
        </a:p>
        <a:p>
          <a:pPr marL="228600" lvl="2" indent="-114300" algn="l" defTabSz="666750">
            <a:lnSpc>
              <a:spcPct val="90000"/>
            </a:lnSpc>
            <a:spcBef>
              <a:spcPct val="0"/>
            </a:spcBef>
            <a:spcAft>
              <a:spcPct val="15000"/>
            </a:spcAft>
            <a:buChar char="•"/>
          </a:pPr>
          <a:r>
            <a:rPr lang="en-US" sz="1500" kern="1200"/>
            <a:t>Revising SLOs/SOOs</a:t>
          </a:r>
        </a:p>
        <a:p>
          <a:pPr marL="228600" lvl="2" indent="-114300" algn="l" defTabSz="666750">
            <a:lnSpc>
              <a:spcPct val="90000"/>
            </a:lnSpc>
            <a:spcBef>
              <a:spcPct val="0"/>
            </a:spcBef>
            <a:spcAft>
              <a:spcPct val="15000"/>
            </a:spcAft>
            <a:buChar char="•"/>
          </a:pPr>
          <a:r>
            <a:rPr lang="en-US" sz="1500" kern="1200"/>
            <a:t>Assigning formative scores</a:t>
          </a:r>
        </a:p>
        <a:p>
          <a:pPr marL="228600" lvl="2" indent="-114300" algn="l" defTabSz="666750">
            <a:lnSpc>
              <a:spcPct val="90000"/>
            </a:lnSpc>
            <a:spcBef>
              <a:spcPct val="0"/>
            </a:spcBef>
            <a:spcAft>
              <a:spcPct val="15000"/>
            </a:spcAft>
            <a:buChar char="•"/>
          </a:pPr>
          <a:r>
            <a:rPr lang="en-US" sz="1500" kern="1200"/>
            <a:t>Reviewing data</a:t>
          </a:r>
        </a:p>
        <a:p>
          <a:pPr marL="228600" lvl="2" indent="-114300" algn="l" defTabSz="666750">
            <a:lnSpc>
              <a:spcPct val="90000"/>
            </a:lnSpc>
            <a:spcBef>
              <a:spcPct val="0"/>
            </a:spcBef>
            <a:spcAft>
              <a:spcPct val="15000"/>
            </a:spcAft>
            <a:buChar char="•"/>
          </a:pPr>
          <a:r>
            <a:rPr lang="en-US" sz="1500" kern="1200"/>
            <a:t>Assessing implementation progress</a:t>
          </a:r>
        </a:p>
        <a:p>
          <a:pPr marL="228600" lvl="2" indent="-114300" algn="l" defTabSz="666750">
            <a:lnSpc>
              <a:spcPct val="90000"/>
            </a:lnSpc>
            <a:spcBef>
              <a:spcPct val="0"/>
            </a:spcBef>
            <a:spcAft>
              <a:spcPct val="15000"/>
            </a:spcAft>
            <a:buChar char="•"/>
          </a:pPr>
          <a:r>
            <a:rPr lang="en-US" sz="1500" kern="1200"/>
            <a:t>Handling difficult situations</a:t>
          </a:r>
        </a:p>
        <a:p>
          <a:pPr marL="228600" lvl="2" indent="-114300" algn="l" defTabSz="666750">
            <a:lnSpc>
              <a:spcPct val="90000"/>
            </a:lnSpc>
            <a:spcBef>
              <a:spcPct val="0"/>
            </a:spcBef>
            <a:spcAft>
              <a:spcPct val="15000"/>
            </a:spcAft>
            <a:buChar char="•"/>
          </a:pPr>
          <a:endParaRPr lang="en-US" sz="1500" kern="1200"/>
        </a:p>
      </dsp:txBody>
      <dsp:txXfrm>
        <a:off x="3851296" y="680614"/>
        <a:ext cx="1967606" cy="3981570"/>
      </dsp:txXfrm>
    </dsp:sp>
    <dsp:sp modelId="{5BBB1660-10F0-469A-8D3C-DF7C341AF0A5}">
      <dsp:nvSpPr>
        <dsp:cNvPr id="0" name=""/>
        <dsp:cNvSpPr/>
      </dsp:nvSpPr>
      <dsp:spPr>
        <a:xfrm>
          <a:off x="5768880" y="105343"/>
          <a:ext cx="671705" cy="5203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768880" y="209415"/>
        <a:ext cx="515598" cy="312214"/>
      </dsp:txXfrm>
    </dsp:sp>
    <dsp:sp modelId="{BE51BAB3-59F3-425F-9A17-7F72A17F7AD2}">
      <dsp:nvSpPr>
        <dsp:cNvPr id="0" name=""/>
        <dsp:cNvSpPr/>
      </dsp:nvSpPr>
      <dsp:spPr>
        <a:xfrm>
          <a:off x="6719406" y="111646"/>
          <a:ext cx="2090036" cy="7616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a:t>EOY</a:t>
          </a:r>
        </a:p>
      </dsp:txBody>
      <dsp:txXfrm>
        <a:off x="6719406" y="111646"/>
        <a:ext cx="2090036" cy="507752"/>
      </dsp:txXfrm>
    </dsp:sp>
    <dsp:sp modelId="{EF5DD56A-A75D-4D0D-8196-445F7267EF3B}">
      <dsp:nvSpPr>
        <dsp:cNvPr id="0" name=""/>
        <dsp:cNvSpPr/>
      </dsp:nvSpPr>
      <dsp:spPr>
        <a:xfrm>
          <a:off x="7147486" y="619399"/>
          <a:ext cx="2090036" cy="4104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a:t>Module 7:           </a:t>
          </a:r>
          <a:r>
            <a:rPr lang="en-US" sz="1500" i="1" kern="1200"/>
            <a:t>Spring Training for New Evaluators </a:t>
          </a:r>
          <a:r>
            <a:rPr lang="en-US" sz="1500" i="0" kern="1200"/>
            <a:t>(Asynchronous)</a:t>
          </a:r>
          <a:endParaRPr lang="en-US" sz="1500" i="1" kern="1200"/>
        </a:p>
        <a:p>
          <a:pPr marL="228600" lvl="2" indent="-114300" algn="l" defTabSz="666750">
            <a:lnSpc>
              <a:spcPct val="90000"/>
            </a:lnSpc>
            <a:spcBef>
              <a:spcPct val="0"/>
            </a:spcBef>
            <a:spcAft>
              <a:spcPct val="15000"/>
            </a:spcAft>
            <a:buChar char="•"/>
          </a:pPr>
          <a:r>
            <a:rPr lang="en-US" sz="1500" kern="1200"/>
            <a:t>Scoring SLOs/SOOs</a:t>
          </a:r>
        </a:p>
        <a:p>
          <a:pPr marL="228600" lvl="2" indent="-114300" algn="l" defTabSz="666750">
            <a:lnSpc>
              <a:spcPct val="90000"/>
            </a:lnSpc>
            <a:spcBef>
              <a:spcPct val="0"/>
            </a:spcBef>
            <a:spcAft>
              <a:spcPct val="15000"/>
            </a:spcAft>
            <a:buChar char="•"/>
          </a:pPr>
          <a:r>
            <a:rPr lang="en-US" sz="1500" kern="1200"/>
            <a:t>Scoring PRs</a:t>
          </a:r>
        </a:p>
        <a:p>
          <a:pPr marL="228600" lvl="2" indent="-114300" algn="l" defTabSz="666750">
            <a:lnSpc>
              <a:spcPct val="90000"/>
            </a:lnSpc>
            <a:spcBef>
              <a:spcPct val="0"/>
            </a:spcBef>
            <a:spcAft>
              <a:spcPct val="15000"/>
            </a:spcAft>
            <a:buChar char="•"/>
          </a:pPr>
          <a:r>
            <a:rPr lang="en-US" sz="1500" kern="1200"/>
            <a:t>Scoring PP</a:t>
          </a:r>
        </a:p>
        <a:p>
          <a:pPr marL="228600" lvl="2" indent="-114300" algn="l" defTabSz="666750">
            <a:lnSpc>
              <a:spcPct val="90000"/>
            </a:lnSpc>
            <a:spcBef>
              <a:spcPct val="0"/>
            </a:spcBef>
            <a:spcAft>
              <a:spcPct val="15000"/>
            </a:spcAft>
            <a:buChar char="•"/>
          </a:pPr>
          <a:r>
            <a:rPr lang="en-US" sz="1500" kern="1200"/>
            <a:t>EOY Conferences</a:t>
          </a:r>
        </a:p>
        <a:p>
          <a:pPr marL="228600" lvl="2" indent="-114300" algn="l" defTabSz="666750">
            <a:lnSpc>
              <a:spcPct val="90000"/>
            </a:lnSpc>
            <a:spcBef>
              <a:spcPct val="0"/>
            </a:spcBef>
            <a:spcAft>
              <a:spcPct val="15000"/>
            </a:spcAft>
            <a:buChar char="•"/>
          </a:pPr>
          <a:r>
            <a:rPr lang="en-US" sz="1500" kern="1200"/>
            <a:t>Understanding and scoring FERs</a:t>
          </a:r>
        </a:p>
      </dsp:txBody>
      <dsp:txXfrm>
        <a:off x="7208701" y="680614"/>
        <a:ext cx="1967606" cy="39815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5349" cy="1757682"/>
          </a:xfrm>
          <a:prstGeom prst="rect">
            <a:avLst/>
          </a:prstGeom>
        </p:spPr>
        <p:txBody>
          <a:bodyPr vert="horz" lIns="162939" tIns="81470" rIns="162939" bIns="81470" rtlCol="0"/>
          <a:lstStyle>
            <a:lvl1pPr algn="l">
              <a:defRPr sz="2100"/>
            </a:lvl1pPr>
          </a:lstStyle>
          <a:p>
            <a:endParaRPr lang="en-US"/>
          </a:p>
        </p:txBody>
      </p:sp>
      <p:sp>
        <p:nvSpPr>
          <p:cNvPr id="3" name="Date Placeholder 2"/>
          <p:cNvSpPr>
            <a:spLocks noGrp="1"/>
          </p:cNvSpPr>
          <p:nvPr>
            <p:ph type="dt" sz="quarter" idx="1"/>
          </p:nvPr>
        </p:nvSpPr>
        <p:spPr>
          <a:xfrm>
            <a:off x="4059181" y="1"/>
            <a:ext cx="3105349" cy="1757682"/>
          </a:xfrm>
          <a:prstGeom prst="rect">
            <a:avLst/>
          </a:prstGeom>
        </p:spPr>
        <p:txBody>
          <a:bodyPr vert="horz" lIns="162939" tIns="81470" rIns="162939" bIns="81470" rtlCol="0"/>
          <a:lstStyle>
            <a:lvl1pPr algn="r">
              <a:defRPr sz="2100"/>
            </a:lvl1pPr>
          </a:lstStyle>
          <a:p>
            <a:fld id="{90C4225E-D59B-43F6-B16F-BD0C82684D1C}" type="datetimeFigureOut">
              <a:rPr lang="en-US" smtClean="0"/>
              <a:t>9/15/20</a:t>
            </a:fld>
            <a:endParaRPr lang="en-US"/>
          </a:p>
        </p:txBody>
      </p:sp>
      <p:sp>
        <p:nvSpPr>
          <p:cNvPr id="4" name="Footer Placeholder 3"/>
          <p:cNvSpPr>
            <a:spLocks noGrp="1"/>
          </p:cNvSpPr>
          <p:nvPr>
            <p:ph type="ftr" sz="quarter" idx="2"/>
          </p:nvPr>
        </p:nvSpPr>
        <p:spPr>
          <a:xfrm>
            <a:off x="1" y="33274318"/>
            <a:ext cx="3105349" cy="1757678"/>
          </a:xfrm>
          <a:prstGeom prst="rect">
            <a:avLst/>
          </a:prstGeom>
        </p:spPr>
        <p:txBody>
          <a:bodyPr vert="horz" lIns="162939" tIns="81470" rIns="162939" bIns="81470" rtlCol="0" anchor="b"/>
          <a:lstStyle>
            <a:lvl1pPr algn="l">
              <a:defRPr sz="2100"/>
            </a:lvl1pPr>
          </a:lstStyle>
          <a:p>
            <a:endParaRPr lang="en-US"/>
          </a:p>
        </p:txBody>
      </p:sp>
      <p:sp>
        <p:nvSpPr>
          <p:cNvPr id="5" name="Slide Number Placeholder 4"/>
          <p:cNvSpPr>
            <a:spLocks noGrp="1"/>
          </p:cNvSpPr>
          <p:nvPr>
            <p:ph type="sldNum" sz="quarter" idx="3"/>
          </p:nvPr>
        </p:nvSpPr>
        <p:spPr>
          <a:xfrm>
            <a:off x="4059181" y="33274318"/>
            <a:ext cx="3105349" cy="1757678"/>
          </a:xfrm>
          <a:prstGeom prst="rect">
            <a:avLst/>
          </a:prstGeom>
        </p:spPr>
        <p:txBody>
          <a:bodyPr vert="horz" lIns="162939" tIns="81470" rIns="162939" bIns="81470" rtlCol="0" anchor="b"/>
          <a:lstStyle>
            <a:lvl1pPr algn="r">
              <a:defRPr sz="2100"/>
            </a:lvl1pPr>
          </a:lstStyle>
          <a:p>
            <a:fld id="{91335E9D-EFFB-4E61-8613-54A357AFF907}" type="slidenum">
              <a:rPr lang="en-US" smtClean="0"/>
              <a:t>‹#›</a:t>
            </a:fld>
            <a:endParaRPr lang="en-US"/>
          </a:p>
        </p:txBody>
      </p:sp>
    </p:spTree>
    <p:extLst>
      <p:ext uri="{BB962C8B-B14F-4D97-AF65-F5344CB8AC3E}">
        <p14:creationId xmlns:p14="http://schemas.microsoft.com/office/powerpoint/2010/main" val="406420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5349" cy="1757682"/>
          </a:xfrm>
          <a:prstGeom prst="rect">
            <a:avLst/>
          </a:prstGeom>
        </p:spPr>
        <p:txBody>
          <a:bodyPr vert="horz" lIns="162939" tIns="81470" rIns="162939" bIns="81470" rtlCol="0"/>
          <a:lstStyle>
            <a:lvl1pPr algn="l">
              <a:defRPr sz="2100"/>
            </a:lvl1pPr>
          </a:lstStyle>
          <a:p>
            <a:endParaRPr lang="en-US"/>
          </a:p>
        </p:txBody>
      </p:sp>
      <p:sp>
        <p:nvSpPr>
          <p:cNvPr id="3" name="Date Placeholder 2"/>
          <p:cNvSpPr>
            <a:spLocks noGrp="1"/>
          </p:cNvSpPr>
          <p:nvPr>
            <p:ph type="dt" idx="1"/>
          </p:nvPr>
        </p:nvSpPr>
        <p:spPr>
          <a:xfrm>
            <a:off x="4059181" y="1"/>
            <a:ext cx="3105349" cy="1757682"/>
          </a:xfrm>
          <a:prstGeom prst="rect">
            <a:avLst/>
          </a:prstGeom>
        </p:spPr>
        <p:txBody>
          <a:bodyPr vert="horz" lIns="162939" tIns="81470" rIns="162939" bIns="81470" rtlCol="0"/>
          <a:lstStyle>
            <a:lvl1pPr algn="r">
              <a:defRPr sz="2100"/>
            </a:lvl1pPr>
          </a:lstStyle>
          <a:p>
            <a:fld id="{4BCDEFE4-44F1-4378-A753-8719BFEC2A66}" type="datetimeFigureOut">
              <a:rPr lang="en-US" smtClean="0"/>
              <a:t>9/15/20</a:t>
            </a:fld>
            <a:endParaRPr lang="en-US"/>
          </a:p>
        </p:txBody>
      </p:sp>
      <p:sp>
        <p:nvSpPr>
          <p:cNvPr id="4" name="Slide Image Placeholder 3"/>
          <p:cNvSpPr>
            <a:spLocks noGrp="1" noRot="1" noChangeAspect="1"/>
          </p:cNvSpPr>
          <p:nvPr>
            <p:ph type="sldImg" idx="2"/>
          </p:nvPr>
        </p:nvSpPr>
        <p:spPr>
          <a:xfrm>
            <a:off x="-6923088" y="4379913"/>
            <a:ext cx="21013738" cy="11820525"/>
          </a:xfrm>
          <a:prstGeom prst="rect">
            <a:avLst/>
          </a:prstGeom>
          <a:noFill/>
          <a:ln w="12700">
            <a:solidFill>
              <a:prstClr val="black"/>
            </a:solidFill>
          </a:ln>
        </p:spPr>
        <p:txBody>
          <a:bodyPr vert="horz" lIns="162939" tIns="81470" rIns="162939" bIns="81470" rtlCol="0" anchor="ctr"/>
          <a:lstStyle/>
          <a:p>
            <a:endParaRPr lang="en-US"/>
          </a:p>
        </p:txBody>
      </p:sp>
      <p:sp>
        <p:nvSpPr>
          <p:cNvPr id="5" name="Notes Placeholder 4"/>
          <p:cNvSpPr>
            <a:spLocks noGrp="1"/>
          </p:cNvSpPr>
          <p:nvPr>
            <p:ph type="body" sz="quarter" idx="3"/>
          </p:nvPr>
        </p:nvSpPr>
        <p:spPr>
          <a:xfrm>
            <a:off x="716621" y="16859145"/>
            <a:ext cx="5732948" cy="13793850"/>
          </a:xfrm>
          <a:prstGeom prst="rect">
            <a:avLst/>
          </a:prstGeom>
        </p:spPr>
        <p:txBody>
          <a:bodyPr vert="horz" lIns="162939" tIns="81470" rIns="162939" bIns="814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33274318"/>
            <a:ext cx="3105349" cy="1757678"/>
          </a:xfrm>
          <a:prstGeom prst="rect">
            <a:avLst/>
          </a:prstGeom>
        </p:spPr>
        <p:txBody>
          <a:bodyPr vert="horz" lIns="162939" tIns="81470" rIns="162939" bIns="81470" rtlCol="0" anchor="b"/>
          <a:lstStyle>
            <a:lvl1pPr algn="l">
              <a:defRPr sz="2100"/>
            </a:lvl1pPr>
          </a:lstStyle>
          <a:p>
            <a:endParaRPr lang="en-US"/>
          </a:p>
        </p:txBody>
      </p:sp>
      <p:sp>
        <p:nvSpPr>
          <p:cNvPr id="7" name="Slide Number Placeholder 6"/>
          <p:cNvSpPr>
            <a:spLocks noGrp="1"/>
          </p:cNvSpPr>
          <p:nvPr>
            <p:ph type="sldNum" sz="quarter" idx="5"/>
          </p:nvPr>
        </p:nvSpPr>
        <p:spPr>
          <a:xfrm>
            <a:off x="4059181" y="33274318"/>
            <a:ext cx="3105349" cy="1757678"/>
          </a:xfrm>
          <a:prstGeom prst="rect">
            <a:avLst/>
          </a:prstGeom>
        </p:spPr>
        <p:txBody>
          <a:bodyPr vert="horz" lIns="162939" tIns="81470" rIns="162939" bIns="81470" rtlCol="0" anchor="b"/>
          <a:lstStyle>
            <a:lvl1pPr algn="r">
              <a:defRPr sz="2100"/>
            </a:lvl1pPr>
          </a:lstStyle>
          <a:p>
            <a:fld id="{064EDB0E-DE54-428A-AFBB-B19D5E9D46B3}" type="slidenum">
              <a:rPr lang="en-US" smtClean="0"/>
              <a:t>‹#›</a:t>
            </a:fld>
            <a:endParaRPr lang="en-US"/>
          </a:p>
        </p:txBody>
      </p:sp>
    </p:spTree>
    <p:extLst>
      <p:ext uri="{BB962C8B-B14F-4D97-AF65-F5344CB8AC3E}">
        <p14:creationId xmlns:p14="http://schemas.microsoft.com/office/powerpoint/2010/main" val="20504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ide.ri.gov/Portals/0/Uploads/Documents/Teacher_Guidebook_Ed_V_2019.pdf?ver=2019-09-10-163020-40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ide.ri.gov/TeachersAdministrators/EducatorEvaluation/RIModelEvaluationResources.aspx#4114291-lea-sp-training-resour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ide.ri.gov/Portals/0/Uploads/Documents/BA_Multiyear_Onepager_Feb_2019.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ide.ri.gov/TeachersAdministrators/EducatorEvaluation.aspx#4116253-eem-training-modul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a:t>Welcome</a:t>
            </a:r>
            <a:r>
              <a:rPr lang="en-US" b="0" baseline="0"/>
              <a:t> to the first of five training modules designed for new evaluators using the RI Model Evaluation and Support System. This first module is self-driven and aims to provide foundational knowledge around observing teachers, the most critical piece to an educator’s formal evaluation. </a:t>
            </a:r>
            <a:endParaRPr lang="en-US" b="0"/>
          </a:p>
          <a:p>
            <a:pPr marL="0" indent="0">
              <a:buFont typeface="Arial" panose="020B0604020202020204" pitchFamily="34" charset="0"/>
              <a:buNone/>
            </a:pPr>
            <a:endParaRPr lang="en-US" b="0"/>
          </a:p>
          <a:p>
            <a:pPr marL="0" indent="0">
              <a:buFont typeface="Arial" panose="020B0604020202020204" pitchFamily="34" charset="0"/>
              <a:buNone/>
            </a:pPr>
            <a:r>
              <a:rPr lang="en-US" b="0"/>
              <a:t>This module should take you approximately 2 hours, perhaps a less</a:t>
            </a:r>
            <a:r>
              <a:rPr lang="en-US" b="0" baseline="0"/>
              <a:t> if you are already very familiar with the RI Model. </a:t>
            </a:r>
          </a:p>
          <a:p>
            <a:pPr marL="0" indent="0">
              <a:buFont typeface="Arial" panose="020B0604020202020204" pitchFamily="34" charset="0"/>
              <a:buNone/>
            </a:pPr>
            <a:endParaRPr lang="en-US" b="0" baseline="0"/>
          </a:p>
          <a:p>
            <a:pPr marL="0" indent="0">
              <a:buFont typeface="Arial" panose="020B0604020202020204" pitchFamily="34" charset="0"/>
              <a:buNone/>
            </a:pPr>
            <a:r>
              <a:rPr lang="en-US" b="0" baseline="0"/>
              <a:t>For reference and additional information, we encourage you to consult the Teacher Guidebook, Edition V, when needed, as it will be referenced throughout this module:  </a:t>
            </a:r>
            <a:r>
              <a:rPr lang="en-US" b="0">
                <a:hlinkClick r:id="rId3"/>
              </a:rPr>
              <a:t>https://www.ride.ri.gov/Portals/0/Uploads/Documents/Teacher_Guidebook_Ed_V_2019.pdf?ver=2019-09-10-163020-400</a:t>
            </a:r>
            <a:r>
              <a:rPr lang="en-US" b="0" baseline="0"/>
              <a:t>. </a:t>
            </a:r>
            <a:endParaRPr lang="en-US" b="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1</a:t>
            </a:fld>
            <a:endParaRPr lang="en-US"/>
          </a:p>
        </p:txBody>
      </p:sp>
    </p:spTree>
    <p:extLst>
      <p:ext uri="{BB962C8B-B14F-4D97-AF65-F5344CB8AC3E}">
        <p14:creationId xmlns:p14="http://schemas.microsoft.com/office/powerpoint/2010/main" val="140985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lnSpc>
                <a:spcPct val="90000"/>
              </a:lnSpc>
              <a:spcBef>
                <a:spcPct val="0"/>
              </a:spcBef>
              <a:buFontTx/>
              <a:buNone/>
            </a:pPr>
            <a:r>
              <a:rPr lang="en-US" sz="1100" baseline="0"/>
              <a:t>A grounding tenet of the RI Model is that the implementation of a </a:t>
            </a:r>
            <a:r>
              <a:rPr lang="en-US" sz="1100" u="sng" baseline="0"/>
              <a:t>fair, accurate, and meaningful system will help improve teaching and learning.  </a:t>
            </a:r>
          </a:p>
          <a:p>
            <a:pPr eaLnBrk="1" hangingPunct="1">
              <a:lnSpc>
                <a:spcPct val="90000"/>
              </a:lnSpc>
              <a:spcBef>
                <a:spcPct val="0"/>
              </a:spcBef>
              <a:buFontTx/>
              <a:buNone/>
            </a:pPr>
            <a:endParaRPr lang="en-US" sz="1100" baseline="0"/>
          </a:p>
          <a:p>
            <a:pPr eaLnBrk="1" hangingPunct="1">
              <a:lnSpc>
                <a:spcPct val="90000"/>
              </a:lnSpc>
              <a:spcBef>
                <a:spcPct val="0"/>
              </a:spcBef>
              <a:buFontTx/>
              <a:buNone/>
            </a:pPr>
            <a:r>
              <a:rPr lang="en-US" sz="1100" baseline="0"/>
              <a:t>As an evaluator, it is critical that you acknowledge and try to minimize bias. Bias in this context refers to factors unrelated to teaching practice that can influence an observer’s collection and rating of evidence.  It’s important to pay attention to bias in observation not only within the context of educator evaluation but also during walkthroughs, coaching, and other informal opportunities.</a:t>
            </a:r>
          </a:p>
          <a:p>
            <a:pPr eaLnBrk="1" hangingPunct="1">
              <a:defRPr/>
            </a:pPr>
            <a:endParaRPr lang="en-US" sz="1100"/>
          </a:p>
          <a:p>
            <a:pPr eaLnBrk="1" hangingPunct="1">
              <a:defRPr/>
            </a:pPr>
            <a:r>
              <a:rPr lang="en-US" sz="1100"/>
              <a:t>In</a:t>
            </a:r>
            <a:r>
              <a:rPr lang="en-US" sz="1100" baseline="0"/>
              <a:t> the next slide, we will share some different sources of bias.</a:t>
            </a:r>
            <a:endParaRPr lang="en-US" sz="1100"/>
          </a:p>
          <a:p>
            <a:pPr eaLnBrk="1" hangingPunct="1">
              <a:defRPr/>
            </a:pPr>
            <a:endParaRPr lang="en-US" sz="1100"/>
          </a:p>
        </p:txBody>
      </p:sp>
      <p:sp>
        <p:nvSpPr>
          <p:cNvPr id="4" name="Slide Number Placeholder 3"/>
          <p:cNvSpPr>
            <a:spLocks noGrp="1"/>
          </p:cNvSpPr>
          <p:nvPr>
            <p:ph type="sldNum" sz="quarter" idx="5"/>
          </p:nvPr>
        </p:nvSpPr>
        <p:spPr/>
        <p:txBody>
          <a:bodyPr/>
          <a:lstStyle/>
          <a:p>
            <a:pPr>
              <a:defRPr/>
            </a:pPr>
            <a:fld id="{D8A348DE-BEB7-48B6-AF21-227474FA99C0}" type="slidenum">
              <a:rPr lang="en-US" smtClean="0"/>
              <a:pPr>
                <a:defRPr/>
              </a:pPr>
              <a:t>10</a:t>
            </a:fld>
            <a:endParaRPr lang="en-US"/>
          </a:p>
        </p:txBody>
      </p:sp>
    </p:spTree>
    <p:extLst>
      <p:ext uri="{BB962C8B-B14F-4D97-AF65-F5344CB8AC3E}">
        <p14:creationId xmlns:p14="http://schemas.microsoft.com/office/powerpoint/2010/main" val="57517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Central tendency</a:t>
            </a:r>
            <a:r>
              <a:rPr lang="en-US" baseline="0"/>
              <a:t> bias is present when an evaluator rates the observation using points on the middle of the scale and avoids extremely high or low ratings.  There may be many reasons why an evaluator intentionally or unintentionally does this.  For example, some evaluators may want to avoid potential conflict among teachers.  Others might hold personal beliefs about whether a 4 is attainable or whether a 1 is too low.  However, it’s important to make sure the level descriptor for a rating reflects what you observed.  Otherwise, educators may distrust the system or feel disheartened.</a:t>
            </a:r>
            <a:endParaRPr lang="en-US"/>
          </a:p>
          <a:p>
            <a:endParaRPr lang="en-US"/>
          </a:p>
          <a:p>
            <a:r>
              <a:rPr lang="en-US"/>
              <a:t>When I was in college, I had a professor</a:t>
            </a:r>
            <a:r>
              <a:rPr lang="en-US" baseline="0"/>
              <a:t> who said perfection is reserved only for God, so, even if you answered every question on a test correctly, you could not earn higher than an A-.  As you might imagine, this was infuriating to some students who really deserved an A.  In an evaluation context, sometimes we hear that evaluators believe a new teacher should never get a 4 because they are new to the field.  However, it can be extremely frustrating if teachers feel that they are not receiving accurate ratings.</a:t>
            </a:r>
          </a:p>
          <a:p>
            <a:endParaRPr lang="en-US" baseline="0"/>
          </a:p>
          <a:p>
            <a:r>
              <a:rPr lang="en-US" baseline="0"/>
              <a:t>To check yourself, compare your evidence with the level descriptions in the rubric.  Try to keep your personal opinions about the rubric or the evaluation process separate from scoring evaluations.  Remember that using the tool with fidelity ultimately benefits teachers.  Give honest ratings and feedback.  If performance is significantly below expectations, explain why.  If the performance is stellar, recognize that performance and explain how performance exceeds expectations.</a:t>
            </a:r>
          </a:p>
          <a:p>
            <a:endParaRPr lang="en-US" baseline="0"/>
          </a:p>
          <a:p>
            <a:r>
              <a:rPr lang="en-US" baseline="0"/>
              <a:t>In addition, calibration with colleagues is extremely important.  Conducting co-observations or watching a video of practice with a colleague can help you check and see if you tend to stick in the middle when you rate educators.</a:t>
            </a:r>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11</a:t>
            </a:fld>
            <a:endParaRPr lang="en-US"/>
          </a:p>
        </p:txBody>
      </p:sp>
    </p:spTree>
    <p:extLst>
      <p:ext uri="{BB962C8B-B14F-4D97-AF65-F5344CB8AC3E}">
        <p14:creationId xmlns:p14="http://schemas.microsoft.com/office/powerpoint/2010/main" val="207008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buFontTx/>
              <a:buNone/>
            </a:pPr>
            <a:r>
              <a:rPr lang="en-US"/>
              <a:t>The</a:t>
            </a:r>
            <a:r>
              <a:rPr lang="en-US" baseline="0"/>
              <a:t> opposite of central tendency bias is severity or leniency in ratings.  This occurs when a rater gives mostly high or low ratings to an educator in a manner inconsistent with the observation data collected.  Sometimes we hear evaluators acknowledge that they want to give teachers the benefit of the doubt and maybe rate teachers higher than they should.  Remember, the success of evaluation depends on fair, accurate, and meaningful ratings of practice.  If you feel like you are being overly-lenient or overly-harsh, conduct a co-observation with one or more colleagues to check yourself.  </a:t>
            </a:r>
            <a:endParaRPr lang="en-US" sz="1200" u="sng" baseline="0"/>
          </a:p>
          <a:p>
            <a:pPr eaLnBrk="1" hangingPunct="1">
              <a:lnSpc>
                <a:spcPct val="90000"/>
              </a:lnSpc>
              <a:spcBef>
                <a:spcPct val="0"/>
              </a:spcBef>
              <a:buFontTx/>
              <a:buNone/>
            </a:pPr>
            <a:endParaRPr lang="en-US" sz="1200" baseline="0"/>
          </a:p>
          <a:p>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12</a:t>
            </a:fld>
            <a:endParaRPr lang="en-US"/>
          </a:p>
        </p:txBody>
      </p:sp>
    </p:spTree>
    <p:extLst>
      <p:ext uri="{BB962C8B-B14F-4D97-AF65-F5344CB8AC3E}">
        <p14:creationId xmlns:p14="http://schemas.microsoft.com/office/powerpoint/2010/main" val="331725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source of bias is called contrast effect.  This occurs when an evaluator</a:t>
            </a:r>
            <a:r>
              <a:rPr lang="en-US" baseline="0"/>
              <a:t> directly compares the performance of one educator to that of another educator.  For example, picture a principal in the back of room observing a class while also thinking about what he saw in another teacher’s classroom a little while ago.  Sometimes, it can be hard to make comparisons, such as “This teacher’s classroom management is not as strong as Mrs. A’s management.”  </a:t>
            </a:r>
          </a:p>
          <a:p>
            <a:endParaRPr lang="en-US" baseline="0"/>
          </a:p>
          <a:p>
            <a:r>
              <a:rPr lang="en-US" baseline="0"/>
              <a:t>There are two strategies you can use to help minimize the contrast effect.  One, build in time to rate the teacher directly after the observation.  This not only helps ensure that you get information back to the teacher in a timely information but also limits potential comparisons.  Another strategy is to spread out your observations rather than going directly from one observation to another.  For example, you might schedule one observation early in the morning, plan on typing up your notes and evidence statements from the first observation later that morning, and then schedule another observation in the afternoon.  This way there is space between your two observations.</a:t>
            </a:r>
          </a:p>
          <a:p>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13</a:t>
            </a:fld>
            <a:endParaRPr lang="en-US"/>
          </a:p>
        </p:txBody>
      </p:sp>
    </p:spTree>
    <p:extLst>
      <p:ext uri="{BB962C8B-B14F-4D97-AF65-F5344CB8AC3E}">
        <p14:creationId xmlns:p14="http://schemas.microsoft.com/office/powerpoint/2010/main" val="248325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all</a:t>
            </a:r>
            <a:r>
              <a:rPr lang="en-US" baseline="0"/>
              <a:t> had those traumatic experiences where something went terribly wrong during an observation.  As challenging as it may be to do so, evaluators must try to not let one event influence the evidence they gather.  For example, once during an ELA lesson, a teacher saw that a student was not following her directions to skip lines during the drafting phase and then proceeded to yell at the student and rip up the student’s work in front of the entire class.  As you can imagine, I was stunned.  </a:t>
            </a:r>
          </a:p>
          <a:p>
            <a:endParaRPr lang="en-US" baseline="0"/>
          </a:p>
          <a:p>
            <a:r>
              <a:rPr lang="en-US" baseline="0"/>
              <a:t>When I left the classroom, I thought “What a terrible teacher!”  However, I had to step back and think about what else I had observed during that lesson—transitions, delivery of content, student-driven discussions of student work, etc.  Although this teacher definitely deserved lower ratings in some components based on what I had observed, there were other aspects of this teacher’s practice that were strong. </a:t>
            </a:r>
          </a:p>
          <a:p>
            <a:endParaRPr lang="en-US" baseline="0"/>
          </a:p>
          <a:p>
            <a:r>
              <a:rPr lang="en-US" baseline="0"/>
              <a:t>There are a couple of strategies you can use to reduce the likelihood that you let one or two incidents influence your ratings.  In the example I shared above, I first had to address the specific event separate from the process.  We discussed the incident immediately after the school day and the teacher apologized to both the student and the student’s parents.  If something is egregious or exceptional, you should address it then.  However, once back in your office, rely on your notes.  Take into account the full range of performance.  Remember that components are scored separately.  Review the level descriptor for each component and focus just on what is included in that component—not anything else that you might have observed.</a:t>
            </a:r>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14</a:t>
            </a:fld>
            <a:endParaRPr lang="en-US"/>
          </a:p>
        </p:txBody>
      </p:sp>
    </p:spTree>
    <p:extLst>
      <p:ext uri="{BB962C8B-B14F-4D97-AF65-F5344CB8AC3E}">
        <p14:creationId xmlns:p14="http://schemas.microsoft.com/office/powerpoint/2010/main" val="61915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a:t>
            </a:r>
            <a:r>
              <a:rPr lang="en-US" baseline="0"/>
              <a:t> an evaluator, you might have certain overall impressions of an educator based on what you hear from others or what your first impressions are.  If these impressions are allowed to influence your judgment, that might result in a halo error.  For example, an evaluator might know that the educator is very proficient in using technology in the classroom, and they allow that to influence their other ratings.  Like in the other scenarios described, it’s important to focus just on what you see and hear within the individual lesson you are observing.</a:t>
            </a:r>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15</a:t>
            </a:fld>
            <a:endParaRPr lang="en-US"/>
          </a:p>
        </p:txBody>
      </p:sp>
    </p:spTree>
    <p:extLst>
      <p:ext uri="{BB962C8B-B14F-4D97-AF65-F5344CB8AC3E}">
        <p14:creationId xmlns:p14="http://schemas.microsoft.com/office/powerpoint/2010/main" val="171055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source of bias is</a:t>
            </a:r>
            <a:r>
              <a:rPr lang="en-US" baseline="0"/>
              <a:t> potential error.  This occurs when an evaluator gives higher or lower ratings to an educator because she or he believes the educator has or does not have the potential to be an excellent educator.  For example, picture a first year educator who still has some areas of practice to work on.  If you don’t want to discourage the teacher, it can be tempting to give her higher ratings than what she deserves because you have confidence that she will grow over time.  Remember, however, that if you do not provide objective evidence and honest feedback, this educator may not know where or how to improve.  Focus on the evidence you gathered.</a:t>
            </a:r>
          </a:p>
          <a:p>
            <a:endParaRPr lang="en-US" baseline="0"/>
          </a:p>
          <a:p>
            <a:r>
              <a:rPr lang="en-US" baseline="0"/>
              <a:t>In addition, if you find yourself wanting to give higher or lower ratings based on the perceived potential of the educator, remember that there are other places in the evaluation system that assess other dispositions and skills of educators.  For example, if your first-year teacher is actively seeking professional growth opportunities, this should be acknowledged in the Professional Growth domain of Professional Responsibilities.</a:t>
            </a:r>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16</a:t>
            </a:fld>
            <a:endParaRPr lang="en-US"/>
          </a:p>
        </p:txBody>
      </p:sp>
    </p:spTree>
    <p:extLst>
      <p:ext uri="{BB962C8B-B14F-4D97-AF65-F5344CB8AC3E}">
        <p14:creationId xmlns:p14="http://schemas.microsoft.com/office/powerpoint/2010/main" val="242217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natural</a:t>
            </a:r>
            <a:r>
              <a:rPr lang="en-US" baseline="0"/>
              <a:t> to remember more of the end of the lesson than the beginning of the lesson—it’s how our memories work.  However, this can be a potential source of bias.  Therefore, do your best to take notes throughout the lesson so that, later one, you have something to jog your memory.  In addition, when writing evidence statements, try to select examples from the beginning, middle, and end of the lesson so that observation statements are balanced.</a:t>
            </a:r>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17</a:t>
            </a:fld>
            <a:endParaRPr lang="en-US"/>
          </a:p>
        </p:txBody>
      </p:sp>
    </p:spTree>
    <p:extLst>
      <p:ext uri="{BB962C8B-B14F-4D97-AF65-F5344CB8AC3E}">
        <p14:creationId xmlns:p14="http://schemas.microsoft.com/office/powerpoint/2010/main" val="8546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final source of bias we will discuss is similar-to-me bias. </a:t>
            </a:r>
            <a:r>
              <a:rPr lang="en-US" baseline="0"/>
              <a:t> This occurs when an evaluator gives higher ratings to educators who are similar to themselves and lower ratings to educators who are dissimilar.  This could be based on teaching experience, content area, race, cultural background, or even teaching style.  For example, you might be evaluating a new educator who reminds you of your first experience teaching, or maybe you are evaluating someone who started in the district the same year as you so you feel a bond with that individual.   These situations can be challenging.  In most cases, you should be able to avoid similar-to-me bias by leaving your preferences, feelings, or perceptions at the door and focusing on what you see and hear.  However, there may be situations where you strongly feel you cannot be objective.  For example, maybe an educator is your neighbor or you are close friends with the teacher.  In that case, you might want to assign that person to someone else’s caseload, bring in another colleague to co-observe with you, or work with your supervisor to find a different solution.  </a:t>
            </a:r>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18</a:t>
            </a:fld>
            <a:endParaRPr lang="en-US"/>
          </a:p>
        </p:txBody>
      </p:sp>
    </p:spTree>
    <p:extLst>
      <p:ext uri="{BB962C8B-B14F-4D97-AF65-F5344CB8AC3E}">
        <p14:creationId xmlns:p14="http://schemas.microsoft.com/office/powerpoint/2010/main" val="4254531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all have things that get under our skin—teachers</a:t>
            </a:r>
            <a:r>
              <a:rPr lang="en-US" baseline="0"/>
              <a:t> chewing gum, classrooms that are messy.  We need to be aware of our triggers so that, when we see them, we make sure we do what we can to minimize potential bias and focus just on what we see and hear.  </a:t>
            </a:r>
          </a:p>
          <a:p>
            <a:endParaRPr lang="en-US" baseline="0"/>
          </a:p>
          <a:p>
            <a:r>
              <a:rPr lang="en-US"/>
              <a:t>A few common triggers are listed here.</a:t>
            </a:r>
          </a:p>
        </p:txBody>
      </p:sp>
      <p:sp>
        <p:nvSpPr>
          <p:cNvPr id="4" name="Slide Number Placeholder 3"/>
          <p:cNvSpPr>
            <a:spLocks noGrp="1"/>
          </p:cNvSpPr>
          <p:nvPr>
            <p:ph type="sldNum" sz="quarter" idx="10"/>
          </p:nvPr>
        </p:nvSpPr>
        <p:spPr/>
        <p:txBody>
          <a:bodyPr/>
          <a:lstStyle/>
          <a:p>
            <a:fld id="{4FFB5FD4-B566-4D10-A0D0-C86C3E5287A8}" type="slidenum">
              <a:rPr lang="en-US" smtClean="0"/>
              <a:pPr/>
              <a:t>19</a:t>
            </a:fld>
            <a:endParaRPr lang="en-US"/>
          </a:p>
        </p:txBody>
      </p:sp>
    </p:spTree>
    <p:extLst>
      <p:ext uri="{BB962C8B-B14F-4D97-AF65-F5344CB8AC3E}">
        <p14:creationId xmlns:p14="http://schemas.microsoft.com/office/powerpoint/2010/main" val="216885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READ</a:t>
            </a:r>
          </a:p>
        </p:txBody>
      </p:sp>
      <p:sp>
        <p:nvSpPr>
          <p:cNvPr id="4" name="Slide Number Placeholder 3"/>
          <p:cNvSpPr>
            <a:spLocks noGrp="1"/>
          </p:cNvSpPr>
          <p:nvPr>
            <p:ph type="sldNum" sz="quarter" idx="10"/>
          </p:nvPr>
        </p:nvSpPr>
        <p:spPr/>
        <p:txBody>
          <a:bodyPr/>
          <a:lstStyle/>
          <a:p>
            <a:fld id="{064EDB0E-DE54-428A-AFBB-B19D5E9D46B3}" type="slidenum">
              <a:rPr lang="en-US" smtClean="0"/>
              <a:t>2</a:t>
            </a:fld>
            <a:endParaRPr lang="en-US"/>
          </a:p>
        </p:txBody>
      </p:sp>
    </p:spTree>
    <p:extLst>
      <p:ext uri="{BB962C8B-B14F-4D97-AF65-F5344CB8AC3E}">
        <p14:creationId xmlns:p14="http://schemas.microsoft.com/office/powerpoint/2010/main" val="107616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a:t>
            </a:r>
            <a:r>
              <a:rPr lang="en-US" baseline="0"/>
              <a:t> the questions on this slide.  Take a minute to think about what some of your triggers might be.  What are some of the things that might color the way you view a lesson?</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Please complete the section for “Slide 20” on the Module 1 handout.</a:t>
            </a:r>
            <a:endParaRPr lang="en-US" b="1"/>
          </a:p>
          <a:p>
            <a:endParaRPr lang="en-US" baseline="0"/>
          </a:p>
        </p:txBody>
      </p:sp>
      <p:sp>
        <p:nvSpPr>
          <p:cNvPr id="4" name="Slide Number Placeholder 3"/>
          <p:cNvSpPr>
            <a:spLocks noGrp="1"/>
          </p:cNvSpPr>
          <p:nvPr>
            <p:ph type="sldNum" sz="quarter" idx="10"/>
          </p:nvPr>
        </p:nvSpPr>
        <p:spPr/>
        <p:txBody>
          <a:bodyPr/>
          <a:lstStyle/>
          <a:p>
            <a:fld id="{4FFB5FD4-B566-4D10-A0D0-C86C3E5287A8}" type="slidenum">
              <a:rPr lang="en-US" smtClean="0"/>
              <a:pPr/>
              <a:t>20</a:t>
            </a:fld>
            <a:endParaRPr lang="en-US"/>
          </a:p>
        </p:txBody>
      </p:sp>
    </p:spTree>
    <p:extLst>
      <p:ext uri="{BB962C8B-B14F-4D97-AF65-F5344CB8AC3E}">
        <p14:creationId xmlns:p14="http://schemas.microsoft.com/office/powerpoint/2010/main" val="387528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spoken at length about making</a:t>
            </a:r>
            <a:r>
              <a:rPr lang="en-US" baseline="0"/>
              <a:t> sure you capture what you see and hear.  During an observation, you will take notes and then will turn these into evidence statements, which shares pieces of evidence that support the rating for a component.  These examples should be as neutral and illustrative as possible.  Many times, it is helpful to include numbers.  For example, you might note that when a teacher asked for a volunteer, 23 of 24 students raised their hands.  You might keep an eye on a clock during a transition and estimate how long it took.  It is also helpful to include quotes of what students and teachers said.  Your notes should NOT be a running record of everything said, but you might in your objective statement highlight a key question the teacher or students asked.</a:t>
            </a:r>
          </a:p>
          <a:p>
            <a:endParaRPr lang="en-US" baseline="0"/>
          </a:p>
          <a:p>
            <a:r>
              <a:rPr lang="en-US" baseline="0"/>
              <a:t>It’s important to keep objective statements as objective as possible.  As such, objective statements should not include opinions, judgments or feedback.  Feedback will be recorded elsewhere.  </a:t>
            </a:r>
          </a:p>
        </p:txBody>
      </p:sp>
      <p:sp>
        <p:nvSpPr>
          <p:cNvPr id="4" name="Slide Number Placeholder 3"/>
          <p:cNvSpPr>
            <a:spLocks noGrp="1"/>
          </p:cNvSpPr>
          <p:nvPr>
            <p:ph type="sldNum" sz="quarter" idx="10"/>
          </p:nvPr>
        </p:nvSpPr>
        <p:spPr/>
        <p:txBody>
          <a:bodyPr/>
          <a:lstStyle/>
          <a:p>
            <a:fld id="{4FFB5FD4-B566-4D10-A0D0-C86C3E5287A8}" type="slidenum">
              <a:rPr lang="en-US" smtClean="0"/>
              <a:pPr/>
              <a:t>21</a:t>
            </a:fld>
            <a:endParaRPr lang="en-US"/>
          </a:p>
        </p:txBody>
      </p:sp>
    </p:spTree>
    <p:extLst>
      <p:ext uri="{BB962C8B-B14F-4D97-AF65-F5344CB8AC3E}">
        <p14:creationId xmlns:p14="http://schemas.microsoft.com/office/powerpoint/2010/main" val="248138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Please take a moment to consider the following two questions: [read questions]. We hope that this module has helped you understand what bias is, helped you identify some personal triggers, and think about ways you can minimize bias.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Please complete the section for “Slide 22” on the Module 1 handout.</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22</a:t>
            </a:fld>
            <a:endParaRPr lang="en-US"/>
          </a:p>
        </p:txBody>
      </p:sp>
    </p:spTree>
    <p:extLst>
      <p:ext uri="{BB962C8B-B14F-4D97-AF65-F5344CB8AC3E}">
        <p14:creationId xmlns:p14="http://schemas.microsoft.com/office/powerpoint/2010/main" val="356315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Where might personal bias influence your observations? Practice gathering objective evidence through which to evaluate this teacher according to the professional practice rubrics for teachers. You can practice writing anecdotal notes while viewing the clip and going back to your notes to reflect and make improvements. We will spend more time in the next part of this module about gathering evidence.</a:t>
            </a:r>
            <a:endParaRPr lang="en-US" sz="11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Please take your notes in the section for “Slide 23” on the Module 1 handout.</a:t>
            </a:r>
            <a:endParaRPr lang="en-US" b="1"/>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23</a:t>
            </a:fld>
            <a:endParaRPr lang="en-US"/>
          </a:p>
        </p:txBody>
      </p:sp>
    </p:spTree>
    <p:extLst>
      <p:ext uri="{BB962C8B-B14F-4D97-AF65-F5344CB8AC3E}">
        <p14:creationId xmlns:p14="http://schemas.microsoft.com/office/powerpoint/2010/main" val="3689142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Likely, you are familiar with professional practice because you were probably</a:t>
            </a:r>
            <a:r>
              <a:rPr lang="en-US" b="0" baseline="0"/>
              <a:t> evaluated in some way, shape, or form with observations being a big part. The last section focused on the types of biases that can influence the way in which we collect data, how we use that data to write feedback, and what is expected from each of the rubrics within the BA, SP, and Teacher models. Now, we are going to go deeper into the teachers’ evaluation model.</a:t>
            </a:r>
          </a:p>
          <a:p>
            <a:endParaRPr lang="en-US" b="0" baseline="0"/>
          </a:p>
          <a:p>
            <a:r>
              <a:rPr lang="en-US" b="0" baseline="0"/>
              <a:t>It’s important to note this pie chart that represents the overall components of the RI Model scoring. We will talk more about the scoring process during the Spring Training for New Evaluators, but it may help to ground you in the model by understanding where we are situated within the model as we move forward. Here, when we refer to professional practice, we are speaking to 50% of the overall process, which is captured through observations of teachers in practice. This includes both the Classroom Environment, which we call Domain 2, and Instruction, which is Domain 3. More on that later. For now, this image will follow us throughout the presentation to ground us in the portion of the RI Model at the bottom right corner of our screen.</a:t>
            </a:r>
            <a:endParaRPr lang="en-US" b="0"/>
          </a:p>
          <a:p>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24</a:t>
            </a:fld>
            <a:endParaRPr lang="en-US"/>
          </a:p>
        </p:txBody>
      </p:sp>
    </p:spTree>
    <p:extLst>
      <p:ext uri="{BB962C8B-B14F-4D97-AF65-F5344CB8AC3E}">
        <p14:creationId xmlns:p14="http://schemas.microsoft.com/office/powerpoint/2010/main" val="1644486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During a full evaluation</a:t>
            </a:r>
            <a:r>
              <a:rPr lang="en-US" b="0" baseline="0"/>
              <a:t> year, evaluators must complete at least three observations (one announced at least a week in advance and two unannounced.) An announced observation does not necessarily mean that you say, “I will be there at 10 pm on Tuesday.”  Some districts adopt RIDE’s guidance, which is that you let the teacher know which week will you will observe him or her.  Others might say “I will be in to see a math lesson.” </a:t>
            </a:r>
            <a:r>
              <a:rPr lang="en-US" b="0"/>
              <a:t>Check with your district to see what</a:t>
            </a:r>
            <a:r>
              <a:rPr lang="en-US" b="0" baseline="0"/>
              <a:t> guidelines they provide about what kind of detail you should give related to an announced observation. Observations should be at least 20 minutes in length.  Within 20 minutes you should be able to see all components in action.  However, some districts prefer that you stay for the whole period or lesson.  Check with your district. While pre- and post- conferences are not required in the Rhode Island Model, you are required to have at least three conversations with educators in a full evaluation cycle—a BOY, MOY, and EOY.  Some districts require that these conferences be post-observation conferences and some districts require pre-conferences as well.  Check with your local district. Throughout your guidebooks you’ll see these blue boxes that we call “Flexibility Factors” that have already been decided within each of your LEA’s, so check with your central offices for more details.</a:t>
            </a:r>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25</a:t>
            </a:fld>
            <a:endParaRPr lang="en-US"/>
          </a:p>
        </p:txBody>
      </p:sp>
    </p:spTree>
    <p:extLst>
      <p:ext uri="{BB962C8B-B14F-4D97-AF65-F5344CB8AC3E}">
        <p14:creationId xmlns:p14="http://schemas.microsoft.com/office/powerpoint/2010/main" val="157197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a:t>Open to </a:t>
            </a:r>
            <a:r>
              <a:rPr lang="en-US" b="1" baseline="0"/>
              <a:t>page 43</a:t>
            </a:r>
            <a:r>
              <a:rPr lang="en-US" b="0" baseline="0"/>
              <a:t> in your Teachers’ Guidebooks. Here, you’ll see the overview page of the Professional Practice Rubric Components in two domains: Classroom Environment (Domain 2), which accounts for 25% of the teachers’ final effectiveness rating at the end of the evaluation cycle, and Instruction (Domain 3). Each domain contains four components that will provide the focus areas for our work in observing teachers’ practices. As we mentioned on the last slide, there are three observations throughout the evaluation year and each evaluation requires you as the evaluator to capture all eight components that you see here within the observation period. This is why we say there is a 20-minute minimum, because it will be difficult at times to see everything, particularly as you become accustomed to the process of recording evidence in action. In my practice as an evaluator, I found it helpful to synthesize each of the components into one-word headings, so that as I’m observing, I’m already thinking about the eight areas: (Environment, Culture, Procedures, Behavior, &amp; Communication, Questioning, Engagement, Assessment). After each observation, you’ll need to have evidence for each component so that you can align it to level descriptors and assign a score. This is how at the end of the year you’ll account for this 50% of the teacher’s evaluation score.</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26</a:t>
            </a:fld>
            <a:endParaRPr lang="en-US"/>
          </a:p>
        </p:txBody>
      </p:sp>
    </p:spTree>
    <p:extLst>
      <p:ext uri="{BB962C8B-B14F-4D97-AF65-F5344CB8AC3E}">
        <p14:creationId xmlns:p14="http://schemas.microsoft.com/office/powerpoint/2010/main" val="1567726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a:t>Turn to </a:t>
            </a:r>
            <a:r>
              <a:rPr lang="en-US" b="1" baseline="0"/>
              <a:t>page 44 </a:t>
            </a:r>
            <a:r>
              <a:rPr lang="en-US" b="0" baseline="0"/>
              <a:t>(next page). Here you can see how each component has an overview with elements and indicators. Below that you’ll find the rubric on page 45, and we’re going to focus here on the level descriptors. This is where you will always provide your score. Your guardrails are the critical attributes and possible examples, but will not be a determinant in the score, which should be based on the preponderance of evidence you collect during each observation. You will need to find evidence for each of the eight components, and then assign a score. Today, we will also discuss how to write a rationale and provide specific, actionable, and timely feedback after each observation, ultimately leading to the educator’s growth in practice.</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27</a:t>
            </a:fld>
            <a:endParaRPr lang="en-US"/>
          </a:p>
        </p:txBody>
      </p:sp>
    </p:spTree>
    <p:extLst>
      <p:ext uri="{BB962C8B-B14F-4D97-AF65-F5344CB8AC3E}">
        <p14:creationId xmlns:p14="http://schemas.microsoft.com/office/powerpoint/2010/main" val="58100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Now is an opportunity</a:t>
            </a:r>
            <a:r>
              <a:rPr lang="en-US" b="0" baseline="0"/>
              <a:t> to engage more deeply with the 8 professional practice components. At this point, you should have your Guidebook opened to Page 39, the beginning of the rubrics. You will begin </a:t>
            </a:r>
            <a:r>
              <a:rPr lang="en-US" b="0"/>
              <a:t>to understand the values of</a:t>
            </a:r>
            <a:r>
              <a:rPr lang="en-US" b="0" baseline="0"/>
              <a:t> each component, and in doing so, try to provide new examples (positive ones), and non-examples (negative ones), of what you might see in teachers’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Please complete the section for “Slide 28” on Handout #1.</a:t>
            </a:r>
            <a:endParaRPr lang="en-US" b="0" baseline="0"/>
          </a:p>
          <a:p>
            <a:endParaRPr lang="en-US" b="0" baseline="0"/>
          </a:p>
          <a:p>
            <a:r>
              <a:rPr lang="en-US" b="0" baseline="0"/>
              <a:t>Depending on your familiarly with the RI Model, this activity may take you between 60-90 minutes. Please understand that a strong foundational knowledge of these 8 components is critical to conducting strong, evidenced-based observations. </a:t>
            </a:r>
          </a:p>
          <a:p>
            <a:endParaRPr lang="en-US" baseline="0"/>
          </a:p>
          <a:p>
            <a:pPr marL="0" indent="0">
              <a:buFont typeface="Arial" panose="020B0604020202020204" pitchFamily="34" charset="0"/>
              <a:buNone/>
            </a:pPr>
            <a:endParaRPr lang="en-US" b="1"/>
          </a:p>
          <a:p>
            <a:endParaRPr lang="en-US"/>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28</a:t>
            </a:fld>
            <a:endParaRPr lang="en-US"/>
          </a:p>
        </p:txBody>
      </p:sp>
    </p:spTree>
    <p:extLst>
      <p:ext uri="{BB962C8B-B14F-4D97-AF65-F5344CB8AC3E}">
        <p14:creationId xmlns:p14="http://schemas.microsoft.com/office/powerpoint/2010/main" val="285320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These are the three steps we will work through during this module. Now that we’ve acquainted ourselves with the rubrics, we will discuss the ways through which we record evidence during observations, and without biases. Later, you will use all of these steps after observing a teacher in action, either in person or through video.</a:t>
            </a:r>
            <a:endParaRPr lang="en-US" b="0"/>
          </a:p>
        </p:txBody>
      </p:sp>
      <p:sp>
        <p:nvSpPr>
          <p:cNvPr id="4" name="Slide Number Placeholder 3"/>
          <p:cNvSpPr>
            <a:spLocks noGrp="1"/>
          </p:cNvSpPr>
          <p:nvPr>
            <p:ph type="sldNum" sz="quarter" idx="10"/>
          </p:nvPr>
        </p:nvSpPr>
        <p:spPr/>
        <p:txBody>
          <a:bodyPr/>
          <a:lstStyle/>
          <a:p>
            <a:pPr defTabSz="1629393">
              <a:defRPr/>
            </a:pPr>
            <a:fld id="{4FFB5FD4-B566-4D10-A0D0-C86C3E5287A8}" type="slidenum">
              <a:rPr lang="en-US">
                <a:solidFill>
                  <a:prstClr val="black"/>
                </a:solidFill>
                <a:latin typeface="Calibri"/>
              </a:rPr>
              <a:pPr defTabSz="1629393">
                <a:defRPr/>
              </a:pPr>
              <a:t>29</a:t>
            </a:fld>
            <a:endParaRPr lang="en-US">
              <a:solidFill>
                <a:prstClr val="black"/>
              </a:solidFill>
              <a:latin typeface="Calibri"/>
            </a:endParaRPr>
          </a:p>
        </p:txBody>
      </p:sp>
    </p:spTree>
    <p:extLst>
      <p:ext uri="{BB962C8B-B14F-4D97-AF65-F5344CB8AC3E}">
        <p14:creationId xmlns:p14="http://schemas.microsoft.com/office/powerpoint/2010/main" val="107028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a warm-up,</a:t>
            </a:r>
            <a:r>
              <a:rPr lang="en-US" b="0" baseline="0" dirty="0"/>
              <a:t> t</a:t>
            </a:r>
            <a:r>
              <a:rPr lang="en-US" b="0" dirty="0"/>
              <a:t>his is an opportunity for</a:t>
            </a:r>
            <a:r>
              <a:rPr lang="en-US" b="0" baseline="0" dirty="0"/>
              <a:t> you to think about some challenging evaluation experiences and how they could have been prevented or remedied by different approaches. For example, we often hear that teachers get upset that they receive their scores and feedback from their evaluator too long after the observation. Perhaps if there were clear guidelines about the turnaround time, teachers would feel more valued and feedback would be more meaningful and actionable. </a:t>
            </a:r>
          </a:p>
          <a:p>
            <a:endParaRPr lang="en-US" b="0" baseline="0" dirty="0"/>
          </a:p>
          <a:p>
            <a:r>
              <a:rPr lang="en-US" b="0" baseline="0" dirty="0"/>
              <a:t>Throughout these training modules, we will push you to think about how, as an evaluator, you can leverage evaluation as a positive experience for educators, one that supports opportunity and growth. </a:t>
            </a:r>
          </a:p>
          <a:p>
            <a:endParaRPr lang="en-US" b="0" baseline="0" dirty="0"/>
          </a:p>
          <a:p>
            <a:r>
              <a:rPr lang="en-US" b="1" baseline="0" dirty="0"/>
              <a:t>Please complete the section for “Slide 3” on the Module 1 handout.</a:t>
            </a:r>
            <a:endParaRPr lang="en-US" b="1"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3</a:t>
            </a:fld>
            <a:endParaRPr lang="en-US"/>
          </a:p>
        </p:txBody>
      </p:sp>
    </p:spTree>
    <p:extLst>
      <p:ext uri="{BB962C8B-B14F-4D97-AF65-F5344CB8AC3E}">
        <p14:creationId xmlns:p14="http://schemas.microsoft.com/office/powerpoint/2010/main" val="1272614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a:t>Read the slide and be sure to leave a few minutes for the reflection. </a:t>
            </a:r>
          </a:p>
          <a:p>
            <a:endParaRPr lang="en-US" b="0" baseline="0" dirty="0"/>
          </a:p>
          <a:p>
            <a:r>
              <a:rPr lang="en-US" b="1" baseline="0" dirty="0"/>
              <a:t>Complete the “Slide 30” section on the Module 1 handout.</a:t>
            </a:r>
          </a:p>
          <a:p>
            <a:endParaRPr lang="en-US" b="0" baseline="0" dirty="0"/>
          </a:p>
          <a:p>
            <a:endParaRPr lang="en-US" b="0" baseline="0" dirty="0"/>
          </a:p>
          <a:p>
            <a:endParaRPr lang="en-US" b="1" baseline="0" dirty="0"/>
          </a:p>
          <a:p>
            <a:endParaRPr lang="en-US" b="0" baseline="0"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30</a:t>
            </a:fld>
            <a:endParaRPr lang="en-US"/>
          </a:p>
        </p:txBody>
      </p:sp>
    </p:spTree>
    <p:extLst>
      <p:ext uri="{BB962C8B-B14F-4D97-AF65-F5344CB8AC3E}">
        <p14:creationId xmlns:p14="http://schemas.microsoft.com/office/powerpoint/2010/main" val="4081216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These</a:t>
            </a:r>
            <a:r>
              <a:rPr lang="en-US" b="0" baseline="0" dirty="0"/>
              <a:t> statements come directly from a video clip of a high school Spanish class. Unfortunately, we cannot offer access to the clip. That said, we do offer a transcription of the interactions between the teacher and the students. Please take a couple of minutes to first read the transcription individually, and then </a:t>
            </a:r>
            <a:r>
              <a:rPr lang="en-US" b="0" dirty="0"/>
              <a:t>go through these statements individually, annotating</a:t>
            </a:r>
            <a:r>
              <a:rPr lang="en-US" b="0" baseline="0" dirty="0"/>
              <a:t> which ones are evidence statements and which ones are not</a:t>
            </a:r>
            <a:r>
              <a:rPr lang="en-US" b="0" dirty="0"/>
              <a:t>. You can access the transcript here: </a:t>
            </a:r>
            <a:r>
              <a:rPr lang="en-US" b="1" dirty="0">
                <a:highlight>
                  <a:srgbClr val="FFFF00"/>
                </a:highlight>
              </a:rPr>
              <a:t>[ADD LINK HERE]</a:t>
            </a:r>
            <a:endParaRPr lang="en-US" b="1"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Please complete the section for “Slide 31” on the Module 1 handout. </a:t>
            </a:r>
            <a:r>
              <a:rPr lang="en-US" b="0" dirty="0"/>
              <a:t>Then, on the following slide,</a:t>
            </a:r>
            <a:r>
              <a:rPr lang="en-US" b="0" baseline="0" dirty="0"/>
              <a:t> compare your answers to the answer key.</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31</a:t>
            </a:fld>
            <a:endParaRPr lang="en-US"/>
          </a:p>
        </p:txBody>
      </p:sp>
    </p:spTree>
    <p:extLst>
      <p:ext uri="{BB962C8B-B14F-4D97-AF65-F5344CB8AC3E}">
        <p14:creationId xmlns:p14="http://schemas.microsoft.com/office/powerpoint/2010/main" val="3163359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Compare your answers on handout #1 to the answers above. Annotate on the handout as you wish.</a:t>
            </a:r>
            <a:endParaRPr lang="en-US" b="0" baseline="0"/>
          </a:p>
          <a:p>
            <a:endParaRPr lang="en-US" b="0" baseline="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32</a:t>
            </a:fld>
            <a:endParaRPr lang="en-US"/>
          </a:p>
        </p:txBody>
      </p:sp>
    </p:spTree>
    <p:extLst>
      <p:ext uri="{BB962C8B-B14F-4D97-AF65-F5344CB8AC3E}">
        <p14:creationId xmlns:p14="http://schemas.microsoft.com/office/powerpoint/2010/main" val="1043225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none"/>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33</a:t>
            </a:fld>
            <a:endParaRPr lang="en-US"/>
          </a:p>
        </p:txBody>
      </p:sp>
    </p:spTree>
    <p:extLst>
      <p:ext uri="{BB962C8B-B14F-4D97-AF65-F5344CB8AC3E}">
        <p14:creationId xmlns:p14="http://schemas.microsoft.com/office/powerpoint/2010/main" val="269900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It’s important to consider how becoming</a:t>
            </a:r>
            <a:r>
              <a:rPr lang="en-US" b="0" baseline="0"/>
              <a:t> an evaluator is only one aspect of being an instructional leader. Our identity is developed through our collective experiences, thus the way we have experienced being evaluated may shape how we approach evaluating others. As an instructional leader, evaluation is a tool that you will use toward professional growth and improvement. It is only one piece of your larger responsibilities, which include positively affecting student outcomes. </a:t>
            </a:r>
            <a:r>
              <a:rPr lang="en-US" b="0"/>
              <a:t>While this training will be</a:t>
            </a:r>
            <a:r>
              <a:rPr lang="en-US" b="0" baseline="0"/>
              <a:t> geared towards educator evaluation, the skills you learn here will be applicable to other aspects of your practice as an instructional leader—conducting classroom walkthroughs, facilitating focused instructional conversations with teachers, coaching and inducting both seasoned new faculty.</a:t>
            </a:r>
          </a:p>
          <a:p>
            <a:pPr defTabSz="1629393">
              <a:defRPr/>
            </a:pPr>
            <a:endParaRPr lang="en-US" baseline="0"/>
          </a:p>
          <a:p>
            <a:endParaRPr lang="en-US" b="1"/>
          </a:p>
        </p:txBody>
      </p:sp>
      <p:sp>
        <p:nvSpPr>
          <p:cNvPr id="4" name="Slide Number Placeholder 3"/>
          <p:cNvSpPr>
            <a:spLocks noGrp="1"/>
          </p:cNvSpPr>
          <p:nvPr>
            <p:ph type="sldNum" sz="quarter" idx="10"/>
          </p:nvPr>
        </p:nvSpPr>
        <p:spPr/>
        <p:txBody>
          <a:bodyPr/>
          <a:lstStyle/>
          <a:p>
            <a:fld id="{4FFB5FD4-B566-4D10-A0D0-C86C3E5287A8}" type="slidenum">
              <a:rPr lang="en-US" smtClean="0"/>
              <a:pPr/>
              <a:t>4</a:t>
            </a:fld>
            <a:endParaRPr lang="en-US"/>
          </a:p>
        </p:txBody>
      </p:sp>
    </p:spTree>
    <p:extLst>
      <p:ext uri="{BB962C8B-B14F-4D97-AF65-F5344CB8AC3E}">
        <p14:creationId xmlns:p14="http://schemas.microsoft.com/office/powerpoint/2010/main" val="180026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We’ve revised our training</a:t>
            </a:r>
            <a:r>
              <a:rPr lang="en-US" b="0" baseline="0"/>
              <a:t> approach this year. To address our own capacity concerns, as well as the need for increased health and safety precautions given our new reality, we’ve determined that it is a good time to restructure our trainings to include both synchronous and asynchronous modules. While in-person trainings are always encouraged because we can control for messaging and intent, and larger numbers are ideal for calibration activities, we recognize the need to provide a more flexible approach that prioritizes the safety of our participants. </a:t>
            </a:r>
          </a:p>
          <a:p>
            <a:endParaRPr lang="en-US" b="0" baseline="0"/>
          </a:p>
          <a:p>
            <a:r>
              <a:rPr lang="en-US" b="0" baseline="0"/>
              <a:t>Not listed on this slide, but nevertheless important, is our posted Support Professional (SP) training. The SP training is entirely team-driven and designed for LEA teams to go through together. New evaluators who will be evaluating SPs should connect with their district administration to determine how to best engage with the SP training for new evaluators. You can access the LEA training materials for the Support Professional evaluation type here: </a:t>
            </a:r>
            <a:r>
              <a:rPr lang="en-US">
                <a:hlinkClick r:id="rId3"/>
              </a:rPr>
              <a:t>https://www.ride.ri.gov/TeachersAdministrators/EducatorEvaluation/RIModelEvaluationResources.aspx#4114291-lea-sp-training-resources</a:t>
            </a:r>
            <a:endParaRPr lang="en-US" b="0" baseline="0"/>
          </a:p>
        </p:txBody>
      </p:sp>
      <p:sp>
        <p:nvSpPr>
          <p:cNvPr id="4" name="Slide Number Placeholder 3"/>
          <p:cNvSpPr>
            <a:spLocks noGrp="1"/>
          </p:cNvSpPr>
          <p:nvPr>
            <p:ph type="sldNum" sz="quarter" idx="10"/>
          </p:nvPr>
        </p:nvSpPr>
        <p:spPr/>
        <p:txBody>
          <a:bodyPr/>
          <a:lstStyle/>
          <a:p>
            <a:fld id="{064EDB0E-DE54-428A-AFBB-B19D5E9D46B3}" type="slidenum">
              <a:rPr lang="en-US" smtClean="0"/>
              <a:t>5</a:t>
            </a:fld>
            <a:endParaRPr lang="en-US"/>
          </a:p>
        </p:txBody>
      </p:sp>
    </p:spTree>
    <p:extLst>
      <p:ext uri="{BB962C8B-B14F-4D97-AF65-F5344CB8AC3E}">
        <p14:creationId xmlns:p14="http://schemas.microsoft.com/office/powerpoint/2010/main" val="150939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While this</a:t>
            </a:r>
            <a:r>
              <a:rPr lang="en-US" sz="1100" b="0" i="0" kern="1200" baseline="0" dirty="0">
                <a:solidFill>
                  <a:schemeClr val="tx1"/>
                </a:solidFill>
                <a:effectLst/>
                <a:latin typeface="+mn-lt"/>
                <a:ea typeface="+mn-ea"/>
                <a:cs typeface="+mn-cs"/>
              </a:rPr>
              <a:t> training only focuses on evaluating teachers, we’d be remiss if we didn’t make you aware of the new BA differentiated option now available for your own evaluation. </a:t>
            </a:r>
            <a:r>
              <a:rPr lang="en-US" sz="1100" b="0" i="0" kern="1200" dirty="0">
                <a:solidFill>
                  <a:schemeClr val="tx1"/>
                </a:solidFill>
                <a:effectLst/>
                <a:latin typeface="+mn-lt"/>
                <a:ea typeface="+mn-ea"/>
                <a:cs typeface="+mn-cs"/>
              </a:rPr>
              <a:t>In response to feedback in recent years from building administrators (BAs) and superintendents, representatives from RISSA and RIASP partnered with members of the RIDE team to devise a new model for BA evaluations through flexible multi-year activities which aim to differentiate the process between varying BA experience levels – while still honoring the annual evaluation requirement. The work of this group was well received by each representative constituency throughout the 2018-19 engagement sessions.</a:t>
            </a:r>
          </a:p>
          <a:p>
            <a:r>
              <a:rPr lang="en-US" sz="1100" b="0" i="0" kern="1200" dirty="0">
                <a:solidFill>
                  <a:schemeClr val="tx1"/>
                </a:solidFill>
                <a:effectLst/>
                <a:latin typeface="+mn-lt"/>
                <a:ea typeface="+mn-ea"/>
                <a:cs typeface="+mn-cs"/>
              </a:rPr>
              <a:t> </a:t>
            </a:r>
          </a:p>
          <a:p>
            <a:r>
              <a:rPr lang="en-US" sz="1100" b="0" i="0" kern="1200" dirty="0">
                <a:solidFill>
                  <a:schemeClr val="tx1"/>
                </a:solidFill>
                <a:effectLst/>
                <a:latin typeface="+mn-lt"/>
                <a:ea typeface="+mn-ea"/>
                <a:cs typeface="+mn-cs"/>
              </a:rPr>
              <a:t>Starting in the 2019-20 school year, the new differentiated model for experienced BAs (i.e., those who have completed two years in the same district) have provided LEAs with flexibilities to tailor local evaluation processes across two- or three-year evaluation activities.  This cycle of “informal” and “formal” evaluation years supports goal setting and evidence collection over multiple years, as well as opportunities for evaluators of BAs to engage in authentic dialogue and locally-developed activities highlighting daily work.  </a:t>
            </a:r>
            <a:r>
              <a:rPr lang="en-US" sz="1100" b="0" i="0" u="sng" kern="1200" dirty="0">
                <a:solidFill>
                  <a:schemeClr val="tx1"/>
                </a:solidFill>
                <a:effectLst/>
                <a:latin typeface="+mn-lt"/>
                <a:ea typeface="+mn-ea"/>
                <a:cs typeface="+mn-cs"/>
                <a:hlinkClick r:id="rId3"/>
              </a:rPr>
              <a:t>Learn more about the multi-year model through this helpful chart</a:t>
            </a:r>
            <a:r>
              <a:rPr lang="en-US" sz="1100" b="0" i="0" kern="1200" dirty="0">
                <a:solidFill>
                  <a:schemeClr val="tx1"/>
                </a:solidFill>
                <a:effectLst/>
                <a:latin typeface="+mn-lt"/>
                <a:ea typeface="+mn-ea"/>
                <a:cs typeface="+mn-cs"/>
              </a:rPr>
              <a:t>. </a:t>
            </a:r>
          </a:p>
          <a:p>
            <a:r>
              <a:rPr lang="en-US" sz="1100" b="0" i="0" kern="1200" dirty="0">
                <a:solidFill>
                  <a:schemeClr val="tx1"/>
                </a:solidFill>
                <a:effectLst/>
                <a:latin typeface="+mn-lt"/>
                <a:ea typeface="+mn-ea"/>
                <a:cs typeface="+mn-cs"/>
              </a:rPr>
              <a:t> </a:t>
            </a:r>
          </a:p>
          <a:p>
            <a:r>
              <a:rPr lang="en-US" sz="1100" b="0" i="0" kern="1200" dirty="0">
                <a:solidFill>
                  <a:schemeClr val="tx1"/>
                </a:solidFill>
                <a:effectLst/>
                <a:latin typeface="+mn-lt"/>
                <a:ea typeface="+mn-ea"/>
                <a:cs typeface="+mn-cs"/>
              </a:rPr>
              <a:t>Also beginning in 2019-20, all BAs have the option of using one student outcome objective (SOO) in place of a second student learning objective (SLO).  The SOO can be used to highlight the school-level systems, structures, or programs impacted through the leadership work of BAs each year.  RIDE intends to learn from BAs employing this new SOO option and showcase examples from their experiences as exemplars in the near future.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While the changes to the BA model present new flexibilities, the professional practice and professional responsibilities rubrics undergirding the evaluation process remain unchanged. Visit</a:t>
            </a:r>
            <a:r>
              <a:rPr lang="en-US" sz="1200" b="0" i="0" kern="1200" baseline="0" dirty="0">
                <a:solidFill>
                  <a:schemeClr val="tx1"/>
                </a:solidFill>
                <a:effectLst/>
                <a:latin typeface="+mn-lt"/>
                <a:ea typeface="+mn-ea"/>
                <a:cs typeface="+mn-cs"/>
              </a:rPr>
              <a:t> our website for the latest edition of the BA Guidebook, Edition IV.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encourage you to further discuss your own Building Administrator evaluation with your evaluator. </a:t>
            </a:r>
            <a:endParaRPr lang="en-US" b="0" i="0" dirty="0"/>
          </a:p>
        </p:txBody>
      </p:sp>
      <p:sp>
        <p:nvSpPr>
          <p:cNvPr id="4" name="Slide Number Placeholder 3"/>
          <p:cNvSpPr>
            <a:spLocks noGrp="1"/>
          </p:cNvSpPr>
          <p:nvPr>
            <p:ph type="sldNum" sz="quarter" idx="10"/>
          </p:nvPr>
        </p:nvSpPr>
        <p:spPr/>
        <p:txBody>
          <a:bodyPr/>
          <a:lstStyle/>
          <a:p>
            <a:fld id="{064EDB0E-DE54-428A-AFBB-B19D5E9D46B3}" type="slidenum">
              <a:rPr lang="en-US" smtClean="0"/>
              <a:t>6</a:t>
            </a:fld>
            <a:endParaRPr lang="en-US"/>
          </a:p>
        </p:txBody>
      </p:sp>
    </p:spTree>
    <p:extLst>
      <p:ext uri="{BB962C8B-B14F-4D97-AF65-F5344CB8AC3E}">
        <p14:creationId xmlns:p14="http://schemas.microsoft.com/office/powerpoint/2010/main" val="38888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following RI Model LEAs</a:t>
            </a:r>
            <a:r>
              <a:rPr lang="en-US" baseline="0" dirty="0"/>
              <a:t> do NOT use the Frontline system for evaluation management and so this section will not be relevant for those who work/will be working in one of the following districts:</a:t>
            </a:r>
          </a:p>
          <a:p>
            <a:pPr marL="0" indent="0">
              <a:buFont typeface="Arial" panose="020B0604020202020204" pitchFamily="34" charset="0"/>
              <a:buNone/>
            </a:pPr>
            <a:endParaRPr lang="en-US" baseline="0" dirty="0"/>
          </a:p>
          <a:p>
            <a:pPr marL="171450" indent="-171450">
              <a:buFont typeface="Wingdings" panose="05000000000000000000" pitchFamily="2" charset="2"/>
              <a:buChar char="§"/>
            </a:pPr>
            <a:r>
              <a:rPr lang="en-US" baseline="0" dirty="0"/>
              <a:t>Burrillville</a:t>
            </a:r>
          </a:p>
          <a:p>
            <a:pPr marL="171450" indent="-171450">
              <a:buFont typeface="Wingdings" panose="05000000000000000000" pitchFamily="2" charset="2"/>
              <a:buChar char="§"/>
            </a:pPr>
            <a:r>
              <a:rPr lang="en-US" baseline="0" dirty="0"/>
              <a:t>Foster</a:t>
            </a:r>
          </a:p>
          <a:p>
            <a:pPr marL="171450" indent="-171450">
              <a:buFont typeface="Wingdings" panose="05000000000000000000" pitchFamily="2" charset="2"/>
              <a:buChar char="§"/>
            </a:pPr>
            <a:r>
              <a:rPr lang="en-US" baseline="0" dirty="0"/>
              <a:t>International Charter</a:t>
            </a:r>
          </a:p>
          <a:p>
            <a:pPr marL="171450" indent="-171450">
              <a:buFont typeface="Wingdings" panose="05000000000000000000" pitchFamily="2" charset="2"/>
              <a:buChar char="§"/>
            </a:pPr>
            <a:r>
              <a:rPr lang="en-US" baseline="0" dirty="0"/>
              <a:t>MET Career and Tech</a:t>
            </a:r>
          </a:p>
          <a:p>
            <a:pPr marL="171450" indent="-171450">
              <a:buFont typeface="Wingdings" panose="05000000000000000000" pitchFamily="2" charset="2"/>
              <a:buChar char="§"/>
            </a:pPr>
            <a:r>
              <a:rPr lang="en-US" baseline="0" dirty="0"/>
              <a:t>Middletown</a:t>
            </a:r>
          </a:p>
          <a:p>
            <a:pPr marL="171450" indent="-171450">
              <a:buFont typeface="Wingdings" panose="05000000000000000000" pitchFamily="2" charset="2"/>
              <a:buChar char="§"/>
            </a:pPr>
            <a:r>
              <a:rPr lang="en-US" baseline="0" dirty="0"/>
              <a:t>RINI</a:t>
            </a:r>
          </a:p>
          <a:p>
            <a:pPr marL="171450" indent="-171450">
              <a:buFont typeface="Wingdings" panose="05000000000000000000" pitchFamily="2" charset="2"/>
              <a:buChar char="§"/>
            </a:pPr>
            <a:r>
              <a:rPr lang="en-US" baseline="0" dirty="0"/>
              <a:t>Scituate</a:t>
            </a:r>
          </a:p>
          <a:p>
            <a:pPr marL="171450" indent="-171450">
              <a:buFont typeface="Wingdings" panose="05000000000000000000" pitchFamily="2" charset="2"/>
              <a:buChar char="§"/>
            </a:pPr>
            <a:r>
              <a:rPr lang="en-US" baseline="0" dirty="0"/>
              <a:t>TAPA</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RIDE’s EEM Training Modules for evaluators can be found here: </a:t>
            </a:r>
            <a:r>
              <a:rPr lang="en-US" dirty="0">
                <a:hlinkClick r:id="rId3"/>
              </a:rPr>
              <a:t>https://www.ride.ri.gov/TeachersAdministrators/EducatorEvaluation.aspx#4116253-eem-training-modules</a:t>
            </a:r>
            <a:r>
              <a:rPr lang="en-US" dirty="0"/>
              <a:t> (also linked above).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7</a:t>
            </a:fld>
            <a:endParaRPr lang="en-US"/>
          </a:p>
        </p:txBody>
      </p:sp>
    </p:spTree>
    <p:extLst>
      <p:ext uri="{BB962C8B-B14F-4D97-AF65-F5344CB8AC3E}">
        <p14:creationId xmlns:p14="http://schemas.microsoft.com/office/powerpoint/2010/main" val="326270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064EDB0E-DE54-428A-AFBB-B19D5E9D46B3}" type="slidenum">
              <a:rPr lang="en-US" smtClean="0"/>
              <a:t>8</a:t>
            </a:fld>
            <a:endParaRPr lang="en-US"/>
          </a:p>
        </p:txBody>
      </p:sp>
    </p:spTree>
    <p:extLst>
      <p:ext uri="{BB962C8B-B14F-4D97-AF65-F5344CB8AC3E}">
        <p14:creationId xmlns:p14="http://schemas.microsoft.com/office/powerpoint/2010/main" val="185250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a:t>
            </a:r>
            <a:r>
              <a:rPr lang="en-US" baseline="0" dirty="0"/>
              <a:t> will define bias, discuss different potential sources of bias, and share some potential strategies for reducing bias.  You will also have an opportunity to reflect on your potential triggers of bias.  </a:t>
            </a:r>
            <a:r>
              <a:rPr lang="en-US" baseline="0"/>
              <a:t>This module is intended for evaluators but also may be helpful for coaches, administrators, and anyone else providing coaching, conducting classroom walkthroughs, or conducting observations.</a:t>
            </a:r>
            <a:endParaRPr lang="en-US"/>
          </a:p>
        </p:txBody>
      </p:sp>
      <p:sp>
        <p:nvSpPr>
          <p:cNvPr id="4" name="Slide Number Placeholder 3"/>
          <p:cNvSpPr>
            <a:spLocks noGrp="1"/>
          </p:cNvSpPr>
          <p:nvPr>
            <p:ph type="sldNum" sz="quarter" idx="10"/>
          </p:nvPr>
        </p:nvSpPr>
        <p:spPr/>
        <p:txBody>
          <a:bodyPr/>
          <a:lstStyle/>
          <a:p>
            <a:fld id="{4FFB5FD4-B566-4D10-A0D0-C86C3E5287A8}" type="slidenum">
              <a:rPr lang="en-US" smtClean="0"/>
              <a:pPr/>
              <a:t>9</a:t>
            </a:fld>
            <a:endParaRPr lang="en-US"/>
          </a:p>
        </p:txBody>
      </p:sp>
    </p:spTree>
    <p:extLst>
      <p:ext uri="{BB962C8B-B14F-4D97-AF65-F5344CB8AC3E}">
        <p14:creationId xmlns:p14="http://schemas.microsoft.com/office/powerpoint/2010/main" val="427931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9D30FE-3DB1-4433-992B-AAD23E707575}" type="datetime1">
              <a:rPr lang="en-US" smtClean="0"/>
              <a:t>9/15/20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68" y="5872590"/>
            <a:ext cx="4184855" cy="939364"/>
          </a:xfrm>
          <a:prstGeom prst="rect">
            <a:avLst/>
          </a:prstGeom>
        </p:spPr>
      </p:pic>
      <p:graphicFrame>
        <p:nvGraphicFramePr>
          <p:cNvPr id="8" name="Diagram 7"/>
          <p:cNvGraphicFramePr/>
          <p:nvPr userDrawn="1">
            <p:extLst>
              <p:ext uri="{D42A27DB-BD31-4B8C-83A1-F6EECF244321}">
                <p14:modId xmlns:p14="http://schemas.microsoft.com/office/powerpoint/2010/main" val="2829352977"/>
              </p:ext>
            </p:extLst>
          </p:nvPr>
        </p:nvGraphicFramePr>
        <p:xfrm>
          <a:off x="4334423" y="5900748"/>
          <a:ext cx="7704104"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79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1B675-DFC4-4C31-8263-0D951C35EE56}" type="datetime1">
              <a:rPr lang="en-US" smtClean="0"/>
              <a:t>9/15/20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70206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AE1D6-D5C5-4A07-922D-3F5C3D17FA39}" type="datetime1">
              <a:rPr lang="en-US" smtClean="0"/>
              <a:t>9/15/20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3078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023F0-2483-4AF7-A1FD-E688A4A6B1BE}" type="datetime1">
              <a:rPr lang="en-US" smtClean="0"/>
              <a:t>9/15/20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65161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ED828B-0EC7-43DF-9590-A9EC1A39D260}" type="datetime1">
              <a:rPr lang="en-US" smtClean="0"/>
              <a:t>9/15/20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8767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B3E300-325C-492B-A3E0-7F3EA4368DC6}" type="datetime1">
              <a:rPr lang="en-US" smtClean="0"/>
              <a:t>9/15/20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54514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0839FD-2837-468F-BB35-6A53D46D06BD}" type="datetime1">
              <a:rPr lang="en-US" smtClean="0"/>
              <a:t>9/15/20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9239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CE52B-AC28-445D-8B9B-F2003B7DEE3D}" type="datetime1">
              <a:rPr lang="en-US" smtClean="0"/>
              <a:t>9/15/20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7789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52EB6-5C6E-4E7E-8BF2-E5E11512EEFD}" type="datetime1">
              <a:rPr lang="en-US" smtClean="0"/>
              <a:t>9/15/20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2120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CAF539-E0B0-4568-A5B3-F8537606AA6D}" type="datetime1">
              <a:rPr lang="en-US" smtClean="0"/>
              <a:t>9/15/20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9367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7BA428-43D0-457F-AE15-306D6E49FC52}" type="datetime1">
              <a:rPr lang="en-US" smtClean="0"/>
              <a:t>9/15/20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366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Data" Target="../diagrams/data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diagramDrawing" Target="../diagrams/drawing1.xml"/><Relationship Id="rId2" Type="http://schemas.openxmlformats.org/officeDocument/2006/relationships/slideLayout" Target="../slideLayouts/slideLayout2.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diagramQuickStyle" Target="../diagrams/quickStyl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Layout" Target="../diagrams/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extLst>
              <p:ext uri="{D42A27DB-BD31-4B8C-83A1-F6EECF244321}">
                <p14:modId xmlns:p14="http://schemas.microsoft.com/office/powerpoint/2010/main" val="2427524874"/>
              </p:ext>
            </p:extLst>
          </p:nvPr>
        </p:nvGraphicFramePr>
        <p:xfrm>
          <a:off x="4428692" y="6256486"/>
          <a:ext cx="7131171" cy="47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73457" y="6256487"/>
            <a:ext cx="2250871" cy="476167"/>
          </a:xfrm>
          <a:prstGeom prst="rect">
            <a:avLst/>
          </a:prstGeom>
        </p:spPr>
      </p:pic>
    </p:spTree>
    <p:extLst>
      <p:ext uri="{BB962C8B-B14F-4D97-AF65-F5344CB8AC3E}">
        <p14:creationId xmlns:p14="http://schemas.microsoft.com/office/powerpoint/2010/main" val="28951008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Iy-JkOqpB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edeval@ride.ri.gov"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pgsupport@frontlineed.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ide.ri.gov/TeachersAdministrators/EducatorEvaluation.aspx#4116253-eem-training-modul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Module 1: Overview of Professional Practice</a:t>
            </a:r>
          </a:p>
        </p:txBody>
      </p:sp>
      <p:sp>
        <p:nvSpPr>
          <p:cNvPr id="3" name="Subtitle 2"/>
          <p:cNvSpPr>
            <a:spLocks noGrp="1"/>
          </p:cNvSpPr>
          <p:nvPr>
            <p:ph type="subTitle" idx="1"/>
          </p:nvPr>
        </p:nvSpPr>
        <p:spPr/>
        <p:txBody>
          <a:bodyPr/>
          <a:lstStyle/>
          <a:p>
            <a:r>
              <a:rPr lang="en-US"/>
              <a:t>Asynchronous</a:t>
            </a:r>
          </a:p>
        </p:txBody>
      </p:sp>
    </p:spTree>
    <p:extLst>
      <p:ext uri="{BB962C8B-B14F-4D97-AF65-F5344CB8AC3E}">
        <p14:creationId xmlns:p14="http://schemas.microsoft.com/office/powerpoint/2010/main" val="28504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736975" y="1598379"/>
            <a:ext cx="6473825" cy="4069556"/>
          </a:xfrm>
        </p:spPr>
        <p:txBody>
          <a:bodyPr/>
          <a:lstStyle/>
          <a:p>
            <a:pPr eaLnBrk="1" hangingPunct="1">
              <a:buFont typeface="Wingdings" pitchFamily="2" charset="2"/>
              <a:buChar char="ü"/>
            </a:pPr>
            <a:r>
              <a:rPr lang="en-US" sz="2200" b="1"/>
              <a:t>Bias</a:t>
            </a:r>
            <a:r>
              <a:rPr lang="en-US" sz="2200"/>
              <a:t> in this context refers to factors unrelated to teaching practice that can influence an observer’s collection and rating of evidence. </a:t>
            </a:r>
          </a:p>
          <a:p>
            <a:pPr marL="0" indent="0">
              <a:buNone/>
            </a:pPr>
            <a:endParaRPr lang="en-US" sz="2200"/>
          </a:p>
          <a:p>
            <a:pPr eaLnBrk="1" hangingPunct="1">
              <a:buFont typeface="Wingdings" pitchFamily="2" charset="2"/>
              <a:buChar char="ü"/>
            </a:pPr>
            <a:r>
              <a:rPr lang="en-US" sz="2200"/>
              <a:t>Everyone has biases, but these biases must be minimized during evidence collection.</a:t>
            </a:r>
          </a:p>
          <a:p>
            <a:pPr marL="0" indent="0">
              <a:buNone/>
            </a:pPr>
            <a:endParaRPr lang="en-US" sz="2200"/>
          </a:p>
          <a:p>
            <a:pPr eaLnBrk="1" hangingPunct="1">
              <a:buFont typeface="Wingdings" pitchFamily="2" charset="2"/>
              <a:buChar char="ü"/>
            </a:pPr>
            <a:r>
              <a:rPr lang="en-US" sz="2200"/>
              <a:t>Ensure you gather </a:t>
            </a:r>
            <a:r>
              <a:rPr lang="en-US" sz="2200" b="1"/>
              <a:t>objective evidence </a:t>
            </a:r>
            <a:r>
              <a:rPr lang="en-US" sz="2200"/>
              <a:t>by only recording what you see and hear.</a:t>
            </a:r>
          </a:p>
          <a:p>
            <a:pPr eaLnBrk="1" hangingPunct="1">
              <a:buFont typeface="Wingdings" pitchFamily="2" charset="2"/>
              <a:buChar char="ü"/>
            </a:pPr>
            <a:endParaRPr lang="en-US" sz="2000"/>
          </a:p>
          <a:p>
            <a:pPr marL="457200" lvl="1" indent="0">
              <a:buNone/>
            </a:pPr>
            <a:endParaRPr lang="en-US" sz="2000"/>
          </a:p>
        </p:txBody>
      </p:sp>
      <p:sp>
        <p:nvSpPr>
          <p:cNvPr id="27650" name="Title 1"/>
          <p:cNvSpPr>
            <a:spLocks noGrp="1"/>
          </p:cNvSpPr>
          <p:nvPr>
            <p:ph type="title"/>
          </p:nvPr>
        </p:nvSpPr>
        <p:spPr/>
        <p:txBody>
          <a:bodyPr/>
          <a:lstStyle/>
          <a:p>
            <a:pPr eaLnBrk="1" hangingPunct="1"/>
            <a:r>
              <a:rPr lang="en-US"/>
              <a:t>The Importance of Minimizing Bias</a:t>
            </a:r>
          </a:p>
        </p:txBody>
      </p:sp>
      <p:grpSp>
        <p:nvGrpSpPr>
          <p:cNvPr id="6" name="Group 5"/>
          <p:cNvGrpSpPr/>
          <p:nvPr/>
        </p:nvGrpSpPr>
        <p:grpSpPr>
          <a:xfrm>
            <a:off x="1476275" y="1690688"/>
            <a:ext cx="2054423" cy="2042159"/>
            <a:chOff x="0" y="1531620"/>
            <a:chExt cx="2054423" cy="2042159"/>
          </a:xfrm>
        </p:grpSpPr>
        <p:sp>
          <p:nvSpPr>
            <p:cNvPr id="7" name="Rounded Rectangle 6"/>
            <p:cNvSpPr/>
            <p:nvPr/>
          </p:nvSpPr>
          <p:spPr>
            <a:xfrm>
              <a:off x="0" y="1531620"/>
              <a:ext cx="2054423" cy="204215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99690" y="1631310"/>
              <a:ext cx="1855043" cy="1842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sz="1600" b="1">
                  <a:latin typeface="+mj-lt"/>
                </a:rPr>
                <a:t>GATHER evidence </a:t>
              </a:r>
              <a:r>
                <a:rPr lang="en-US" sz="1600">
                  <a:latin typeface="+mj-lt"/>
                </a:rPr>
                <a:t>during observation</a:t>
              </a:r>
            </a:p>
          </p:txBody>
        </p:sp>
      </p:grpSp>
    </p:spTree>
    <p:extLst>
      <p:ext uri="{BB962C8B-B14F-4D97-AF65-F5344CB8AC3E}">
        <p14:creationId xmlns:p14="http://schemas.microsoft.com/office/powerpoint/2010/main" val="463114002"/>
      </p:ext>
    </p:extLst>
  </p:cSld>
  <p:clrMapOvr>
    <a:masterClrMapping/>
  </p:clrMapOvr>
  <p:transition advTm="3608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165100"/>
            <a:ext cx="10515600" cy="1325563"/>
          </a:xfrm>
        </p:spPr>
        <p:txBody>
          <a:bodyPr>
            <a:normAutofit/>
          </a:bodyPr>
          <a:lstStyle/>
          <a:p>
            <a:r>
              <a:rPr lang="en-US" sz="3600"/>
              <a:t>Central Tendency Bias</a:t>
            </a:r>
          </a:p>
        </p:txBody>
      </p:sp>
      <p:graphicFrame>
        <p:nvGraphicFramePr>
          <p:cNvPr id="8" name="Table 7"/>
          <p:cNvGraphicFramePr>
            <a:graphicFrameLocks noGrp="1"/>
          </p:cNvGraphicFramePr>
          <p:nvPr>
            <p:extLst>
              <p:ext uri="{D42A27DB-BD31-4B8C-83A1-F6EECF244321}">
                <p14:modId xmlns:p14="http://schemas.microsoft.com/office/powerpoint/2010/main" val="3856158152"/>
              </p:ext>
            </p:extLst>
          </p:nvPr>
        </p:nvGraphicFramePr>
        <p:xfrm>
          <a:off x="1562100" y="835298"/>
          <a:ext cx="7988300" cy="5394960"/>
        </p:xfrm>
        <a:graphic>
          <a:graphicData uri="http://schemas.openxmlformats.org/drawingml/2006/table">
            <a:tbl>
              <a:tblPr firstRow="1" bandRow="1">
                <a:tableStyleId>{5C22544A-7EE6-4342-B048-85BDC9FD1C3A}</a:tableStyleId>
              </a:tblPr>
              <a:tblGrid>
                <a:gridCol w="3994150">
                  <a:extLst>
                    <a:ext uri="{9D8B030D-6E8A-4147-A177-3AD203B41FA5}">
                      <a16:colId xmlns:a16="http://schemas.microsoft.com/office/drawing/2014/main" val="20000"/>
                    </a:ext>
                  </a:extLst>
                </a:gridCol>
                <a:gridCol w="3994150">
                  <a:extLst>
                    <a:ext uri="{9D8B030D-6E8A-4147-A177-3AD203B41FA5}">
                      <a16:colId xmlns:a16="http://schemas.microsoft.com/office/drawing/2014/main" val="20001"/>
                    </a:ext>
                  </a:extLst>
                </a:gridCol>
              </a:tblGrid>
              <a:tr h="2229111">
                <a:tc>
                  <a:txBody>
                    <a:bodyPr/>
                    <a:lstStyle/>
                    <a:p>
                      <a:pPr algn="ctr"/>
                      <a:r>
                        <a:rPr lang="en-US" b="1">
                          <a:solidFill>
                            <a:schemeClr val="tx1"/>
                          </a:solidFill>
                          <a:latin typeface="Calibri" panose="020F0502020204030204" pitchFamily="34" charset="0"/>
                        </a:rPr>
                        <a:t>Definition</a:t>
                      </a:r>
                    </a:p>
                    <a:p>
                      <a:endParaRPr lang="en-US" b="0">
                        <a:solidFill>
                          <a:schemeClr val="tx1"/>
                        </a:solidFill>
                        <a:latin typeface="Calibri" panose="020F0502020204030204" pitchFamily="34" charset="0"/>
                      </a:endParaRPr>
                    </a:p>
                    <a:p>
                      <a:pPr marL="0" indent="0" algn="ctr">
                        <a:buNone/>
                      </a:pPr>
                      <a:r>
                        <a:rPr lang="en-US" b="0">
                          <a:solidFill>
                            <a:schemeClr val="tx1"/>
                          </a:solidFill>
                          <a:latin typeface="Calibri" panose="020F0502020204030204" pitchFamily="34" charset="0"/>
                        </a:rPr>
                        <a:t>An</a:t>
                      </a:r>
                      <a:r>
                        <a:rPr lang="en-US" b="0" baseline="0">
                          <a:solidFill>
                            <a:schemeClr val="tx1"/>
                          </a:solidFill>
                          <a:latin typeface="Calibri" panose="020F0502020204030204" pitchFamily="34" charset="0"/>
                        </a:rPr>
                        <a:t> evaluator rates </a:t>
                      </a:r>
                      <a:r>
                        <a:rPr lang="en-US" b="0">
                          <a:solidFill>
                            <a:schemeClr val="tx1"/>
                          </a:solidFill>
                          <a:latin typeface="Calibri" panose="020F0502020204030204" pitchFamily="34" charset="0"/>
                        </a:rPr>
                        <a:t>practice using points on the middle of the scale and avoids extremely high or low ratings</a:t>
                      </a: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Calibri" panose="020F0502020204030204" pitchFamily="34" charset="0"/>
                        </a:rPr>
                        <a:t>Sounds</a:t>
                      </a:r>
                      <a:r>
                        <a:rPr lang="en-US" baseline="0">
                          <a:solidFill>
                            <a:schemeClr val="tx1"/>
                          </a:solidFill>
                          <a:latin typeface="Calibri" panose="020F0502020204030204" pitchFamily="34" charset="0"/>
                        </a:rPr>
                        <a:t> Like</a:t>
                      </a:r>
                    </a:p>
                    <a:p>
                      <a:endParaRPr lang="en-US"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“I don’t want to create conflict.”</a:t>
                      </a:r>
                    </a:p>
                    <a:p>
                      <a:pPr algn="ctr"/>
                      <a:endParaRPr lang="en-US" b="0"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“No one is perfect.”</a:t>
                      </a:r>
                    </a:p>
                    <a:p>
                      <a:pPr algn="ctr"/>
                      <a:endParaRPr lang="en-US" b="0"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“I don’t give ones.”</a:t>
                      </a: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31591">
                <a:tc>
                  <a:txBody>
                    <a:bodyPr/>
                    <a:lstStyle/>
                    <a:p>
                      <a:pPr algn="ctr"/>
                      <a:r>
                        <a:rPr lang="en-US" b="1">
                          <a:solidFill>
                            <a:schemeClr val="tx1"/>
                          </a:solidFill>
                          <a:latin typeface="Calibri" panose="020F0502020204030204" pitchFamily="34" charset="0"/>
                        </a:rPr>
                        <a:t>Looks Like</a:t>
                      </a:r>
                    </a:p>
                    <a:p>
                      <a:endParaRPr lang="en-US" b="0">
                        <a:solidFill>
                          <a:schemeClr val="tx1"/>
                        </a:solidFill>
                        <a:latin typeface="Calibri" panose="020F0502020204030204" pitchFamily="34" charset="0"/>
                      </a:endParaRPr>
                    </a:p>
                    <a:p>
                      <a:endParaRPr lang="en-US">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baseline="0">
                          <a:solidFill>
                            <a:schemeClr val="tx1"/>
                          </a:solidFill>
                          <a:latin typeface="Calibri" panose="020F0502020204030204" pitchFamily="34" charset="0"/>
                        </a:rPr>
                        <a:t>Strategies</a:t>
                      </a:r>
                    </a:p>
                    <a:p>
                      <a:pPr algn="ctr"/>
                      <a:endParaRPr lang="en-US" baseline="0">
                        <a:solidFill>
                          <a:schemeClr val="tx1"/>
                        </a:solidFill>
                        <a:latin typeface="Calibri" panose="020F0502020204030204" pitchFamily="34" charset="0"/>
                      </a:endParaRPr>
                    </a:p>
                    <a:p>
                      <a:pPr marL="342900" indent="-342900" algn="l">
                        <a:buAutoNum type="arabicPeriod"/>
                      </a:pPr>
                      <a:r>
                        <a:rPr lang="en-US" baseline="0">
                          <a:solidFill>
                            <a:schemeClr val="tx1"/>
                          </a:solidFill>
                          <a:latin typeface="Calibri" panose="020F0502020204030204" pitchFamily="34" charset="0"/>
                        </a:rPr>
                        <a:t>Compare observation evidence with the descriptions.</a:t>
                      </a:r>
                    </a:p>
                    <a:p>
                      <a:pPr marL="342900" indent="-342900" algn="l">
                        <a:buAutoNum type="arabicPeriod"/>
                      </a:pPr>
                      <a:r>
                        <a:rPr lang="en-US" baseline="0">
                          <a:solidFill>
                            <a:schemeClr val="tx1"/>
                          </a:solidFill>
                          <a:latin typeface="Calibri" panose="020F0502020204030204" pitchFamily="34" charset="0"/>
                        </a:rPr>
                        <a:t>Check your own personal opinions about the rubric or how it should be used.</a:t>
                      </a:r>
                    </a:p>
                    <a:p>
                      <a:pPr marL="342900" indent="-342900" algn="l">
                        <a:buAutoNum type="arabicPeriod"/>
                      </a:pPr>
                      <a:r>
                        <a:rPr lang="en-US" baseline="0">
                          <a:solidFill>
                            <a:schemeClr val="tx1"/>
                          </a:solidFill>
                          <a:latin typeface="Calibri" panose="020F0502020204030204" pitchFamily="34" charset="0"/>
                        </a:rPr>
                        <a:t>Remember that using the tool with fidelity ultimately benefits teachers, who want honest feedback.</a:t>
                      </a:r>
                    </a:p>
                    <a:p>
                      <a:pPr marL="342900" indent="-342900" algn="l">
                        <a:buAutoNum type="arabicPeriod"/>
                      </a:pPr>
                      <a:r>
                        <a:rPr lang="en-US" baseline="0">
                          <a:solidFill>
                            <a:schemeClr val="tx1"/>
                          </a:solidFill>
                          <a:latin typeface="Calibri" panose="020F0502020204030204" pitchFamily="34" charset="0"/>
                        </a:rPr>
                        <a:t>Calibrate colleagues.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3632201"/>
            <a:ext cx="3886200" cy="234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632900"/>
      </p:ext>
    </p:extLst>
  </p:cSld>
  <p:clrMapOvr>
    <a:masterClrMapping/>
  </p:clrMapOvr>
  <p:transition advTm="10289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0"/>
            <a:ext cx="10515600" cy="1325563"/>
          </a:xfrm>
        </p:spPr>
        <p:txBody>
          <a:bodyPr>
            <a:normAutofit/>
          </a:bodyPr>
          <a:lstStyle/>
          <a:p>
            <a:r>
              <a:rPr lang="en-US" sz="3600"/>
              <a:t>Severity or Leniency</a:t>
            </a:r>
          </a:p>
        </p:txBody>
      </p:sp>
      <p:graphicFrame>
        <p:nvGraphicFramePr>
          <p:cNvPr id="8" name="Table 7"/>
          <p:cNvGraphicFramePr>
            <a:graphicFrameLocks noGrp="1"/>
          </p:cNvGraphicFramePr>
          <p:nvPr>
            <p:extLst>
              <p:ext uri="{D42A27DB-BD31-4B8C-83A1-F6EECF244321}">
                <p14:modId xmlns:p14="http://schemas.microsoft.com/office/powerpoint/2010/main" val="3350396350"/>
              </p:ext>
            </p:extLst>
          </p:nvPr>
        </p:nvGraphicFramePr>
        <p:xfrm>
          <a:off x="2540000" y="862964"/>
          <a:ext cx="8077200" cy="539496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2070100">
                <a:tc>
                  <a:txBody>
                    <a:bodyPr/>
                    <a:lstStyle/>
                    <a:p>
                      <a:pPr algn="ctr"/>
                      <a:r>
                        <a:rPr lang="en-US" b="1">
                          <a:solidFill>
                            <a:schemeClr val="tx1"/>
                          </a:solidFill>
                          <a:latin typeface="Calibri" panose="020F0502020204030204" pitchFamily="34" charset="0"/>
                        </a:rPr>
                        <a:t>Definition</a:t>
                      </a:r>
                    </a:p>
                    <a:p>
                      <a:endParaRPr lang="en-US" b="0">
                        <a:solidFill>
                          <a:schemeClr val="tx1"/>
                        </a:solidFill>
                        <a:latin typeface="Calibri" panose="020F0502020204030204" pitchFamily="34" charset="0"/>
                      </a:endParaRPr>
                    </a:p>
                    <a:p>
                      <a:pPr marL="0" indent="0" algn="ctr">
                        <a:buNone/>
                      </a:pPr>
                      <a:r>
                        <a:rPr lang="en-US" b="0">
                          <a:solidFill>
                            <a:schemeClr val="tx1"/>
                          </a:solidFill>
                          <a:latin typeface="Calibri" panose="020F0502020204030204" pitchFamily="34" charset="0"/>
                        </a:rPr>
                        <a:t>A rater gives mostly high or low ratings to an educator in a manner inconsistent with the observation</a:t>
                      </a:r>
                      <a:r>
                        <a:rPr lang="en-US" b="0" baseline="0">
                          <a:solidFill>
                            <a:schemeClr val="tx1"/>
                          </a:solidFill>
                          <a:latin typeface="Calibri" panose="020F0502020204030204" pitchFamily="34" charset="0"/>
                        </a:rPr>
                        <a:t> data collected.</a:t>
                      </a:r>
                      <a:endParaRPr lang="en-US" b="0">
                        <a:solidFill>
                          <a:schemeClr val="tx1"/>
                        </a:solidFill>
                        <a:latin typeface="Calibri" panose="020F0502020204030204" pitchFamily="34" charset="0"/>
                      </a:endParaRP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Calibri" panose="020F0502020204030204" pitchFamily="34" charset="0"/>
                        </a:rPr>
                        <a:t>Sounds</a:t>
                      </a:r>
                      <a:r>
                        <a:rPr lang="en-US" baseline="0">
                          <a:solidFill>
                            <a:schemeClr val="tx1"/>
                          </a:solidFill>
                          <a:latin typeface="Calibri" panose="020F0502020204030204" pitchFamily="34" charset="0"/>
                        </a:rPr>
                        <a:t> Like</a:t>
                      </a:r>
                    </a:p>
                    <a:p>
                      <a:endParaRPr lang="en-US"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“I want to give teachers the benefit of the doubt.”</a:t>
                      </a:r>
                    </a:p>
                    <a:p>
                      <a:pPr algn="ctr"/>
                      <a:endParaRPr lang="en-US" b="0"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“I have extremely high expectations for my teachers.”</a:t>
                      </a: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71800">
                <a:tc>
                  <a:txBody>
                    <a:bodyPr/>
                    <a:lstStyle/>
                    <a:p>
                      <a:pPr algn="ctr"/>
                      <a:r>
                        <a:rPr lang="en-US" b="1">
                          <a:solidFill>
                            <a:schemeClr val="tx1"/>
                          </a:solidFill>
                          <a:latin typeface="Calibri" panose="020F0502020204030204" pitchFamily="34" charset="0"/>
                        </a:rPr>
                        <a:t>Looks Like</a:t>
                      </a:r>
                    </a:p>
                    <a:p>
                      <a:endParaRPr lang="en-US" b="0">
                        <a:solidFill>
                          <a:schemeClr val="tx1"/>
                        </a:solidFill>
                        <a:latin typeface="Calibri" panose="020F0502020204030204" pitchFamily="34" charset="0"/>
                      </a:endParaRPr>
                    </a:p>
                    <a:p>
                      <a:endParaRPr lang="en-US">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baseline="0">
                          <a:solidFill>
                            <a:schemeClr val="tx1"/>
                          </a:solidFill>
                          <a:latin typeface="Calibri" panose="020F0502020204030204" pitchFamily="34" charset="0"/>
                        </a:rPr>
                        <a:t>Strategies</a:t>
                      </a:r>
                    </a:p>
                    <a:p>
                      <a:pPr algn="ctr"/>
                      <a:endParaRPr lang="en-US" baseline="0">
                        <a:solidFill>
                          <a:schemeClr val="tx1"/>
                        </a:solidFill>
                        <a:latin typeface="Calibri" panose="020F0502020204030204" pitchFamily="34" charset="0"/>
                      </a:endParaRPr>
                    </a:p>
                    <a:p>
                      <a:pPr marL="342900" indent="-342900" algn="l">
                        <a:buAutoNum type="arabicPeriod"/>
                      </a:pPr>
                      <a:r>
                        <a:rPr lang="en-US" baseline="0">
                          <a:solidFill>
                            <a:schemeClr val="tx1"/>
                          </a:solidFill>
                          <a:latin typeface="Calibri" panose="020F0502020204030204" pitchFamily="34" charset="0"/>
                        </a:rPr>
                        <a:t>Compare observation evidence with the descriptions.</a:t>
                      </a:r>
                    </a:p>
                    <a:p>
                      <a:pPr marL="342900" indent="-342900" algn="l">
                        <a:buAutoNum type="arabicPeriod"/>
                      </a:pPr>
                      <a:r>
                        <a:rPr lang="en-US" baseline="0">
                          <a:solidFill>
                            <a:schemeClr val="tx1"/>
                          </a:solidFill>
                          <a:latin typeface="Calibri" panose="020F0502020204030204" pitchFamily="34" charset="0"/>
                        </a:rPr>
                        <a:t>Check your own personal opinions about the rubric or how it should be used.</a:t>
                      </a:r>
                    </a:p>
                    <a:p>
                      <a:pPr marL="342900" indent="-342900" algn="l">
                        <a:buAutoNum type="arabicPeriod"/>
                      </a:pPr>
                      <a:r>
                        <a:rPr lang="en-US" baseline="0">
                          <a:solidFill>
                            <a:schemeClr val="tx1"/>
                          </a:solidFill>
                          <a:latin typeface="Calibri" panose="020F0502020204030204" pitchFamily="34" charset="0"/>
                        </a:rPr>
                        <a:t>Remember that using the tool with fidelity ultimately benefits teachers, who want honest feedback.</a:t>
                      </a:r>
                    </a:p>
                    <a:p>
                      <a:pPr marL="342900" indent="-342900" algn="l">
                        <a:buAutoNum type="arabicPeriod"/>
                      </a:pPr>
                      <a:r>
                        <a:rPr lang="en-US" baseline="0">
                          <a:solidFill>
                            <a:schemeClr val="tx1"/>
                          </a:solidFill>
                          <a:latin typeface="Calibri" panose="020F0502020204030204" pitchFamily="34" charset="0"/>
                        </a:rPr>
                        <a:t>Calibrate with colleagues.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60444"/>
            <a:ext cx="3690952" cy="237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500400"/>
      </p:ext>
    </p:extLst>
  </p:cSld>
  <p:clrMapOvr>
    <a:masterClrMapping/>
  </p:clrMapOvr>
  <p:transition advTm="3912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97766"/>
            <a:ext cx="10515600" cy="1325563"/>
          </a:xfrm>
        </p:spPr>
        <p:txBody>
          <a:bodyPr>
            <a:normAutofit/>
          </a:bodyPr>
          <a:lstStyle/>
          <a:p>
            <a:r>
              <a:rPr lang="en-US" sz="4000"/>
              <a:t>Contrast Effect</a:t>
            </a:r>
          </a:p>
        </p:txBody>
      </p:sp>
      <p:graphicFrame>
        <p:nvGraphicFramePr>
          <p:cNvPr id="8" name="Table 7"/>
          <p:cNvGraphicFramePr>
            <a:graphicFrameLocks noGrp="1"/>
          </p:cNvGraphicFramePr>
          <p:nvPr>
            <p:extLst>
              <p:ext uri="{D42A27DB-BD31-4B8C-83A1-F6EECF244321}">
                <p14:modId xmlns:p14="http://schemas.microsoft.com/office/powerpoint/2010/main" val="1905130030"/>
              </p:ext>
            </p:extLst>
          </p:nvPr>
        </p:nvGraphicFramePr>
        <p:xfrm>
          <a:off x="1828800" y="858972"/>
          <a:ext cx="8077200" cy="52578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2070100">
                <a:tc>
                  <a:txBody>
                    <a:bodyPr/>
                    <a:lstStyle/>
                    <a:p>
                      <a:pPr algn="ctr"/>
                      <a:r>
                        <a:rPr lang="en-US" b="1">
                          <a:solidFill>
                            <a:schemeClr val="tx1"/>
                          </a:solidFill>
                          <a:latin typeface="Calibri" panose="020F0502020204030204" pitchFamily="34" charset="0"/>
                        </a:rPr>
                        <a:t>Definition</a:t>
                      </a:r>
                    </a:p>
                    <a:p>
                      <a:endParaRPr lang="en-US" b="0">
                        <a:solidFill>
                          <a:schemeClr val="tx1"/>
                        </a:solidFill>
                        <a:latin typeface="Calibri" panose="020F0502020204030204" pitchFamily="34" charset="0"/>
                      </a:endParaRPr>
                    </a:p>
                    <a:p>
                      <a:pPr marL="0" indent="0" algn="ctr">
                        <a:buNone/>
                      </a:pPr>
                      <a:r>
                        <a:rPr lang="en-US" b="0">
                          <a:solidFill>
                            <a:schemeClr val="tx1"/>
                          </a:solidFill>
                          <a:latin typeface="Calibri" panose="020F0502020204030204" pitchFamily="34" charset="0"/>
                        </a:rPr>
                        <a:t>When an evaluator directly compares the performance of one educator</a:t>
                      </a:r>
                      <a:r>
                        <a:rPr lang="en-US" b="0" baseline="0">
                          <a:solidFill>
                            <a:schemeClr val="tx1"/>
                          </a:solidFill>
                          <a:latin typeface="Calibri" panose="020F0502020204030204" pitchFamily="34" charset="0"/>
                        </a:rPr>
                        <a:t> to that of another educator</a:t>
                      </a:r>
                      <a:endParaRPr lang="en-US" b="0">
                        <a:solidFill>
                          <a:schemeClr val="tx1"/>
                        </a:solidFill>
                        <a:latin typeface="Calibri" panose="020F0502020204030204" pitchFamily="34" charset="0"/>
                      </a:endParaRP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Calibri" panose="020F0502020204030204" pitchFamily="34" charset="0"/>
                        </a:rPr>
                        <a:t>Sounds</a:t>
                      </a:r>
                      <a:r>
                        <a:rPr lang="en-US" baseline="0">
                          <a:solidFill>
                            <a:schemeClr val="tx1"/>
                          </a:solidFill>
                          <a:latin typeface="Calibri" panose="020F0502020204030204" pitchFamily="34" charset="0"/>
                        </a:rPr>
                        <a:t> Like</a:t>
                      </a:r>
                    </a:p>
                    <a:p>
                      <a:endParaRPr lang="en-US"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“Her classroom management is not as strong as Mrs. A’s.”</a:t>
                      </a:r>
                    </a:p>
                    <a:p>
                      <a:pPr algn="ctr"/>
                      <a:endParaRPr lang="en-US" b="0"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“This lesson is so much better than the last one I observed!”</a:t>
                      </a: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71800">
                <a:tc>
                  <a:txBody>
                    <a:bodyPr/>
                    <a:lstStyle/>
                    <a:p>
                      <a:pPr algn="ctr"/>
                      <a:r>
                        <a:rPr lang="en-US" b="1">
                          <a:solidFill>
                            <a:schemeClr val="tx1"/>
                          </a:solidFill>
                          <a:latin typeface="Calibri" panose="020F0502020204030204" pitchFamily="34" charset="0"/>
                        </a:rPr>
                        <a:t>Looks Like</a:t>
                      </a:r>
                    </a:p>
                    <a:p>
                      <a:endParaRPr lang="en-US" b="0">
                        <a:solidFill>
                          <a:schemeClr val="tx1"/>
                        </a:solidFill>
                        <a:latin typeface="Calibri" panose="020F0502020204030204" pitchFamily="34" charset="0"/>
                      </a:endParaRPr>
                    </a:p>
                    <a:p>
                      <a:endParaRPr lang="en-US">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baseline="0">
                          <a:solidFill>
                            <a:schemeClr val="tx1"/>
                          </a:solidFill>
                          <a:latin typeface="Calibri" panose="020F0502020204030204" pitchFamily="34" charset="0"/>
                        </a:rPr>
                        <a:t>Strategies</a:t>
                      </a:r>
                    </a:p>
                    <a:p>
                      <a:pPr algn="ctr"/>
                      <a:endParaRPr lang="en-US" baseline="0">
                        <a:solidFill>
                          <a:schemeClr val="tx1"/>
                        </a:solidFill>
                        <a:latin typeface="Calibri" panose="020F0502020204030204" pitchFamily="34" charset="0"/>
                      </a:endParaRPr>
                    </a:p>
                    <a:p>
                      <a:pPr marL="342900" indent="-342900" algn="l">
                        <a:buAutoNum type="arabicPeriod"/>
                      </a:pPr>
                      <a:r>
                        <a:rPr lang="en-US" baseline="0">
                          <a:solidFill>
                            <a:schemeClr val="tx1"/>
                          </a:solidFill>
                          <a:latin typeface="Calibri" panose="020F0502020204030204" pitchFamily="34" charset="0"/>
                        </a:rPr>
                        <a:t>When scheduling observations, build in time to rate the teacher directly after the observation to avoid potential comparisons.</a:t>
                      </a:r>
                    </a:p>
                    <a:p>
                      <a:pPr marL="342900" indent="-342900" algn="l">
                        <a:buAutoNum type="arabicPeriod"/>
                      </a:pPr>
                      <a:r>
                        <a:rPr lang="en-US" baseline="0">
                          <a:solidFill>
                            <a:schemeClr val="tx1"/>
                          </a:solidFill>
                          <a:latin typeface="Calibri" panose="020F0502020204030204" pitchFamily="34" charset="0"/>
                        </a:rPr>
                        <a:t>When possible, spread out observations so you are not observing classrooms back to 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3077" name="Picture 5" descr="C:\Users\matlla\AppData\Local\Microsoft\Windows\Temporary Internet Files\Content.IE5\ZVC0LSXR\teacher_pic_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1" y="3666067"/>
            <a:ext cx="2433982" cy="1679448"/>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bwMode="auto">
          <a:xfrm>
            <a:off x="2157784" y="5074187"/>
            <a:ext cx="1902791" cy="1219200"/>
          </a:xfrm>
          <a:prstGeom prst="cloudCallout">
            <a:avLst/>
          </a:prstGeom>
          <a:solidFill>
            <a:schemeClr val="bg1"/>
          </a:solidFill>
          <a:ln w="19050" algn="ctr">
            <a:solidFill>
              <a:schemeClr val="accent1"/>
            </a:solidFill>
            <a:round/>
            <a:headEnd/>
            <a:tailEnd type="triangle" w="med" len="med"/>
          </a:ln>
        </p:spPr>
        <p:txBody>
          <a:bodyPr wrap="none" rtlCol="0" anchor="ctr"/>
          <a:lstStyle/>
          <a:p>
            <a:pPr algn="ctr"/>
            <a:endParaRPr lang="en-US">
              <a:latin typeface="Book Antiqua" pitchFamily="18" charset="0"/>
            </a:endParaRPr>
          </a:p>
        </p:txBody>
      </p:sp>
      <p:pic>
        <p:nvPicPr>
          <p:cNvPr id="10" name="Picture 2" descr="C:\Users\matlla\AppData\Local\Microsoft\Windows\Temporary Internet Files\Content.IE5\TLW4N2L2\religion-teach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965" y="5345515"/>
            <a:ext cx="764430" cy="77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780831"/>
      </p:ext>
    </p:extLst>
  </p:cSld>
  <p:clrMapOvr>
    <a:masterClrMapping/>
  </p:clrMapOvr>
  <p:transition advTm="7328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900" y="-165100"/>
            <a:ext cx="10515600" cy="1325563"/>
          </a:xfrm>
        </p:spPr>
        <p:txBody>
          <a:bodyPr>
            <a:normAutofit/>
          </a:bodyPr>
          <a:lstStyle/>
          <a:p>
            <a:r>
              <a:rPr lang="en-US" sz="3600"/>
              <a:t>One or Two Incident Focus</a:t>
            </a:r>
          </a:p>
        </p:txBody>
      </p:sp>
      <p:graphicFrame>
        <p:nvGraphicFramePr>
          <p:cNvPr id="8" name="Table 7"/>
          <p:cNvGraphicFramePr>
            <a:graphicFrameLocks noGrp="1"/>
          </p:cNvGraphicFramePr>
          <p:nvPr>
            <p:extLst>
              <p:ext uri="{D42A27DB-BD31-4B8C-83A1-F6EECF244321}">
                <p14:modId xmlns:p14="http://schemas.microsoft.com/office/powerpoint/2010/main" val="539966468"/>
              </p:ext>
            </p:extLst>
          </p:nvPr>
        </p:nvGraphicFramePr>
        <p:xfrm>
          <a:off x="1358900" y="833079"/>
          <a:ext cx="8229600" cy="535182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17379">
                <a:tc>
                  <a:txBody>
                    <a:bodyPr/>
                    <a:lstStyle/>
                    <a:p>
                      <a:pPr algn="ctr"/>
                      <a:r>
                        <a:rPr lang="en-US" b="1">
                          <a:solidFill>
                            <a:schemeClr val="tx1"/>
                          </a:solidFill>
                          <a:latin typeface="Calibri" panose="020F0502020204030204" pitchFamily="34" charset="0"/>
                        </a:rPr>
                        <a:t>Definition</a:t>
                      </a:r>
                    </a:p>
                    <a:p>
                      <a:endParaRPr lang="en-US" b="0">
                        <a:solidFill>
                          <a:schemeClr val="tx1"/>
                        </a:solidFill>
                        <a:latin typeface="Calibri" panose="020F0502020204030204" pitchFamily="34" charset="0"/>
                      </a:endParaRPr>
                    </a:p>
                    <a:p>
                      <a:pPr marL="0" indent="0" algn="ctr">
                        <a:buNone/>
                      </a:pPr>
                      <a:r>
                        <a:rPr lang="en-US" b="0">
                          <a:solidFill>
                            <a:schemeClr val="tx1"/>
                          </a:solidFill>
                          <a:latin typeface="Calibri" panose="020F0502020204030204" pitchFamily="34" charset="0"/>
                        </a:rPr>
                        <a:t>When ratings are based only on an event or piece of evidence </a:t>
                      </a:r>
                      <a:r>
                        <a:rPr lang="en-US" b="0" baseline="0">
                          <a:solidFill>
                            <a:schemeClr val="tx1"/>
                          </a:solidFill>
                          <a:latin typeface="Calibri" panose="020F0502020204030204" pitchFamily="34" charset="0"/>
                        </a:rPr>
                        <a:t>that typically includes either very strong or very weak examples of practice, which results in an artificially high or low rating</a:t>
                      </a:r>
                      <a:endParaRPr lang="en-US" b="0">
                        <a:solidFill>
                          <a:schemeClr val="tx1"/>
                        </a:solidFill>
                        <a:latin typeface="Calibri" panose="020F0502020204030204" pitchFamily="34" charset="0"/>
                      </a:endParaRP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Calibri" panose="020F0502020204030204" pitchFamily="34" charset="0"/>
                        </a:rPr>
                        <a:t>Sounds</a:t>
                      </a:r>
                      <a:r>
                        <a:rPr lang="en-US" baseline="0">
                          <a:solidFill>
                            <a:schemeClr val="tx1"/>
                          </a:solidFill>
                          <a:latin typeface="Calibri" panose="020F0502020204030204" pitchFamily="34" charset="0"/>
                        </a:rPr>
                        <a:t> Like</a:t>
                      </a:r>
                    </a:p>
                    <a:p>
                      <a:endParaRPr lang="en-US" baseline="0">
                        <a:solidFill>
                          <a:schemeClr val="tx1"/>
                        </a:solidFill>
                        <a:latin typeface="Calibri" panose="020F0502020204030204" pitchFamily="34" charset="0"/>
                      </a:endParaRPr>
                    </a:p>
                    <a:p>
                      <a:r>
                        <a:rPr lang="en-US" b="0" baseline="0">
                          <a:solidFill>
                            <a:schemeClr val="tx1"/>
                          </a:solidFill>
                          <a:latin typeface="Calibri" panose="020F0502020204030204" pitchFamily="34" charset="0"/>
                        </a:rPr>
                        <a:t>“I can’t believe she ripped up that child’s paper in front of the class!”</a:t>
                      </a:r>
                    </a:p>
                    <a:p>
                      <a:endParaRPr lang="en-US" b="0" baseline="0">
                        <a:solidFill>
                          <a:schemeClr val="tx1"/>
                        </a:solidFill>
                        <a:latin typeface="Calibri" panose="020F0502020204030204" pitchFamily="34" charset="0"/>
                      </a:endParaRPr>
                    </a:p>
                    <a:p>
                      <a:r>
                        <a:rPr lang="en-US" b="0" baseline="0">
                          <a:solidFill>
                            <a:schemeClr val="tx1"/>
                          </a:solidFill>
                          <a:latin typeface="Calibri" panose="020F0502020204030204" pitchFamily="34" charset="0"/>
                        </a:rPr>
                        <a:t>“But that activity was just so excellent.”</a:t>
                      </a: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65821">
                <a:tc>
                  <a:txBody>
                    <a:bodyPr/>
                    <a:lstStyle/>
                    <a:p>
                      <a:pPr algn="ctr"/>
                      <a:r>
                        <a:rPr lang="en-US" b="1">
                          <a:solidFill>
                            <a:schemeClr val="tx1"/>
                          </a:solidFill>
                          <a:latin typeface="Calibri" panose="020F0502020204030204" pitchFamily="34" charset="0"/>
                        </a:rPr>
                        <a:t>Looks Like</a:t>
                      </a:r>
                    </a:p>
                    <a:p>
                      <a:endParaRPr lang="en-US" b="0">
                        <a:solidFill>
                          <a:schemeClr val="tx1"/>
                        </a:solidFill>
                        <a:latin typeface="Calibri" panose="020F0502020204030204" pitchFamily="34" charset="0"/>
                      </a:endParaRPr>
                    </a:p>
                    <a:p>
                      <a:endParaRPr lang="en-US">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baseline="0">
                          <a:solidFill>
                            <a:schemeClr val="tx1"/>
                          </a:solidFill>
                          <a:latin typeface="Calibri" panose="020F0502020204030204" pitchFamily="34" charset="0"/>
                        </a:rPr>
                        <a:t>Strategies</a:t>
                      </a:r>
                      <a:endParaRPr lang="en-US" baseline="0">
                        <a:solidFill>
                          <a:schemeClr val="tx1"/>
                        </a:solidFill>
                        <a:latin typeface="Calibri" panose="020F0502020204030204" pitchFamily="34" charset="0"/>
                      </a:endParaRPr>
                    </a:p>
                    <a:p>
                      <a:pPr marL="342900" indent="-342900" algn="l">
                        <a:buAutoNum type="arabicPeriod"/>
                      </a:pPr>
                      <a:r>
                        <a:rPr lang="en-US" baseline="0">
                          <a:solidFill>
                            <a:schemeClr val="tx1"/>
                          </a:solidFill>
                          <a:latin typeface="Calibri" panose="020F0502020204030204" pitchFamily="34" charset="0"/>
                        </a:rPr>
                        <a:t>If needed, address the specific event first outside of the evaluation process.</a:t>
                      </a:r>
                    </a:p>
                    <a:p>
                      <a:pPr marL="342900" indent="-342900" algn="l">
                        <a:buAutoNum type="arabicPeriod"/>
                      </a:pPr>
                      <a:r>
                        <a:rPr lang="en-US" baseline="0">
                          <a:solidFill>
                            <a:schemeClr val="tx1"/>
                          </a:solidFill>
                          <a:latin typeface="Calibri" panose="020F0502020204030204" pitchFamily="34" charset="0"/>
                        </a:rPr>
                        <a:t>When scoring the observations, rely on your notes.  Take into account the full range of performance.</a:t>
                      </a:r>
                    </a:p>
                    <a:p>
                      <a:pPr marL="342900" indent="-342900" algn="l">
                        <a:buAutoNum type="arabicPeriod"/>
                      </a:pPr>
                      <a:r>
                        <a:rPr lang="en-US" baseline="0">
                          <a:solidFill>
                            <a:schemeClr val="tx1"/>
                          </a:solidFill>
                          <a:latin typeface="Calibri" panose="020F0502020204030204" pitchFamily="34" charset="0"/>
                        </a:rPr>
                        <a:t>Remember that components are separately scored and your ratings on one component should not influence your other ratings.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4098" name="Picture 2" descr="C:\Users\matlla\AppData\Local\Microsoft\Windows\Temporary Internet Files\Content.IE5\WKLHSMZA\frighten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3616939"/>
            <a:ext cx="1600200" cy="223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52401"/>
      </p:ext>
    </p:extLst>
  </p:cSld>
  <p:clrMapOvr>
    <a:masterClrMapping/>
  </p:clrMapOvr>
  <p:transition advTm="10114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1587"/>
            <a:ext cx="10515600" cy="1325563"/>
          </a:xfrm>
        </p:spPr>
        <p:txBody>
          <a:bodyPr/>
          <a:lstStyle/>
          <a:p>
            <a:r>
              <a:rPr lang="en-US"/>
              <a:t>Halo Error</a:t>
            </a:r>
          </a:p>
        </p:txBody>
      </p:sp>
      <p:graphicFrame>
        <p:nvGraphicFramePr>
          <p:cNvPr id="8" name="Table 7"/>
          <p:cNvGraphicFramePr>
            <a:graphicFrameLocks noGrp="1"/>
          </p:cNvGraphicFramePr>
          <p:nvPr>
            <p:extLst>
              <p:ext uri="{D42A27DB-BD31-4B8C-83A1-F6EECF244321}">
                <p14:modId xmlns:p14="http://schemas.microsoft.com/office/powerpoint/2010/main" val="258380472"/>
              </p:ext>
            </p:extLst>
          </p:nvPr>
        </p:nvGraphicFramePr>
        <p:xfrm>
          <a:off x="1981200" y="1130300"/>
          <a:ext cx="8077200" cy="48133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2070100">
                <a:tc>
                  <a:txBody>
                    <a:bodyPr/>
                    <a:lstStyle/>
                    <a:p>
                      <a:pPr algn="ctr"/>
                      <a:r>
                        <a:rPr lang="en-US" b="1">
                          <a:solidFill>
                            <a:schemeClr val="tx1"/>
                          </a:solidFill>
                          <a:latin typeface="Calibri" panose="020F0502020204030204" pitchFamily="34" charset="0"/>
                        </a:rPr>
                        <a:t>Definition</a:t>
                      </a:r>
                    </a:p>
                    <a:p>
                      <a:endParaRPr lang="en-US" b="0">
                        <a:solidFill>
                          <a:schemeClr val="tx1"/>
                        </a:solidFill>
                        <a:latin typeface="Calibri" panose="020F0502020204030204" pitchFamily="34" charset="0"/>
                      </a:endParaRPr>
                    </a:p>
                    <a:p>
                      <a:pPr marL="0" indent="0" algn="ctr">
                        <a:buNone/>
                      </a:pPr>
                      <a:r>
                        <a:rPr lang="en-US" b="0">
                          <a:solidFill>
                            <a:schemeClr val="tx1"/>
                          </a:solidFill>
                          <a:latin typeface="Calibri" panose="020F0502020204030204" pitchFamily="34" charset="0"/>
                        </a:rPr>
                        <a:t>When an</a:t>
                      </a:r>
                      <a:r>
                        <a:rPr lang="en-US" b="0" baseline="0">
                          <a:solidFill>
                            <a:schemeClr val="tx1"/>
                          </a:solidFill>
                          <a:latin typeface="Calibri" panose="020F0502020204030204" pitchFamily="34" charset="0"/>
                        </a:rPr>
                        <a:t> evaluator allows an overall impression of an educator to influence ratings of an educator’s practice</a:t>
                      </a:r>
                      <a:endParaRPr lang="en-US" b="0">
                        <a:solidFill>
                          <a:schemeClr val="tx1"/>
                        </a:solidFill>
                        <a:latin typeface="Calibri" panose="020F0502020204030204" pitchFamily="34" charset="0"/>
                      </a:endParaRP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Calibri" panose="020F0502020204030204" pitchFamily="34" charset="0"/>
                        </a:rPr>
                        <a:t>Sounds</a:t>
                      </a:r>
                      <a:r>
                        <a:rPr lang="en-US" baseline="0">
                          <a:solidFill>
                            <a:schemeClr val="tx1"/>
                          </a:solidFill>
                          <a:latin typeface="Calibri" panose="020F0502020204030204" pitchFamily="34" charset="0"/>
                        </a:rPr>
                        <a:t> Like</a:t>
                      </a:r>
                    </a:p>
                    <a:p>
                      <a:endParaRPr lang="en-US" baseline="0">
                        <a:solidFill>
                          <a:schemeClr val="tx1"/>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Calibri" panose="020F0502020204030204" pitchFamily="34" charset="0"/>
                        </a:rPr>
                        <a:t>“That</a:t>
                      </a:r>
                      <a:r>
                        <a:rPr lang="en-US" b="0" baseline="0">
                          <a:solidFill>
                            <a:schemeClr val="tx1"/>
                          </a:solidFill>
                          <a:latin typeface="Calibri" panose="020F0502020204030204" pitchFamily="34" charset="0"/>
                        </a:rPr>
                        <a:t> wasn’t the best lesson, but he’s such a good teacher!”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b="0">
                        <a:solidFill>
                          <a:schemeClr val="tx1"/>
                        </a:solidFill>
                        <a:latin typeface="Calibri" panose="020F0502020204030204" pitchFamily="34" charset="0"/>
                      </a:endParaRPr>
                    </a:p>
                    <a:p>
                      <a:endParaRPr lang="en-US" b="0" baseline="0">
                        <a:solidFill>
                          <a:schemeClr val="tx1"/>
                        </a:solidFill>
                        <a:latin typeface="Calibri" panose="020F0502020204030204" pitchFamily="34" charset="0"/>
                      </a:endParaRP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0">
                <a:tc>
                  <a:txBody>
                    <a:bodyPr/>
                    <a:lstStyle/>
                    <a:p>
                      <a:pPr algn="ctr"/>
                      <a:r>
                        <a:rPr lang="en-US" b="1">
                          <a:solidFill>
                            <a:schemeClr val="tx1"/>
                          </a:solidFill>
                          <a:latin typeface="Calibri" panose="020F0502020204030204" pitchFamily="34" charset="0"/>
                        </a:rPr>
                        <a:t>Looks Like</a:t>
                      </a:r>
                    </a:p>
                    <a:p>
                      <a:endParaRPr lang="en-US" b="0">
                        <a:solidFill>
                          <a:schemeClr val="tx1"/>
                        </a:solidFill>
                        <a:latin typeface="Calibri" panose="020F0502020204030204" pitchFamily="34" charset="0"/>
                      </a:endParaRPr>
                    </a:p>
                    <a:p>
                      <a:endParaRPr lang="en-US">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baseline="0">
                          <a:solidFill>
                            <a:schemeClr val="tx1"/>
                          </a:solidFill>
                          <a:latin typeface="Calibri" panose="020F0502020204030204" pitchFamily="34" charset="0"/>
                        </a:rPr>
                        <a:t>Strategies</a:t>
                      </a:r>
                    </a:p>
                    <a:p>
                      <a:pPr algn="ctr"/>
                      <a:endParaRPr lang="en-US" b="1" baseline="0">
                        <a:solidFill>
                          <a:schemeClr val="tx1"/>
                        </a:solidFill>
                        <a:latin typeface="Calibri" panose="020F0502020204030204" pitchFamily="34" charset="0"/>
                      </a:endParaRPr>
                    </a:p>
                    <a:p>
                      <a:pPr marL="342900" indent="-342900" algn="l">
                        <a:buAutoNum type="arabicPeriod"/>
                      </a:pPr>
                      <a:r>
                        <a:rPr lang="en-US" b="0" baseline="0">
                          <a:solidFill>
                            <a:schemeClr val="tx1"/>
                          </a:solidFill>
                          <a:latin typeface="Calibri" panose="020F0502020204030204" pitchFamily="34" charset="0"/>
                        </a:rPr>
                        <a:t>Focus on gathering evidence of what you see and hear within the individual lesson.</a:t>
                      </a:r>
                    </a:p>
                    <a:p>
                      <a:pPr marL="0" indent="0" algn="l">
                        <a:buNone/>
                      </a:pPr>
                      <a:endParaRPr lang="en-US" b="0" baseline="0">
                        <a:solidFill>
                          <a:schemeClr val="tx1"/>
                        </a:solidFill>
                        <a:latin typeface="Calibri" panose="020F0502020204030204" pitchFamily="34" charset="0"/>
                      </a:endParaRPr>
                    </a:p>
                    <a:p>
                      <a:pPr algn="ctr"/>
                      <a:endParaRPr lang="en-US" baseline="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8194" name="Picture 2" descr="C:\Users\matlla\AppData\Local\Microsoft\Windows\Temporary Internet Files\Content.IE5\WKLHSMZA\teach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0"/>
            <a:ext cx="2819400" cy="20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91537"/>
      </p:ext>
    </p:extLst>
  </p:cSld>
  <p:clrMapOvr>
    <a:masterClrMapping/>
  </p:clrMapOvr>
  <p:transition advTm="3639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139700"/>
            <a:ext cx="10515600" cy="1325563"/>
          </a:xfrm>
        </p:spPr>
        <p:txBody>
          <a:bodyPr>
            <a:normAutofit/>
          </a:bodyPr>
          <a:lstStyle/>
          <a:p>
            <a:r>
              <a:rPr lang="en-US" sz="4000"/>
              <a:t>Potential Error</a:t>
            </a:r>
          </a:p>
        </p:txBody>
      </p:sp>
      <p:graphicFrame>
        <p:nvGraphicFramePr>
          <p:cNvPr id="8" name="Table 7"/>
          <p:cNvGraphicFramePr>
            <a:graphicFrameLocks noGrp="1"/>
          </p:cNvGraphicFramePr>
          <p:nvPr>
            <p:extLst>
              <p:ext uri="{D42A27DB-BD31-4B8C-83A1-F6EECF244321}">
                <p14:modId xmlns:p14="http://schemas.microsoft.com/office/powerpoint/2010/main" val="2316740230"/>
              </p:ext>
            </p:extLst>
          </p:nvPr>
        </p:nvGraphicFramePr>
        <p:xfrm>
          <a:off x="1739900" y="944722"/>
          <a:ext cx="8077200" cy="5125878"/>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2070100">
                <a:tc>
                  <a:txBody>
                    <a:bodyPr/>
                    <a:lstStyle/>
                    <a:p>
                      <a:pPr algn="ctr"/>
                      <a:r>
                        <a:rPr lang="en-US" b="1">
                          <a:solidFill>
                            <a:schemeClr val="tx1"/>
                          </a:solidFill>
                          <a:latin typeface="Calibri" panose="020F0502020204030204" pitchFamily="34" charset="0"/>
                        </a:rPr>
                        <a:t>Definition</a:t>
                      </a:r>
                    </a:p>
                    <a:p>
                      <a:endParaRPr lang="en-US" b="0">
                        <a:solidFill>
                          <a:schemeClr val="tx1"/>
                        </a:solidFill>
                        <a:latin typeface="Calibri" panose="020F0502020204030204" pitchFamily="34" charset="0"/>
                      </a:endParaRPr>
                    </a:p>
                    <a:p>
                      <a:pPr marL="0" indent="0" algn="ctr">
                        <a:buNone/>
                      </a:pPr>
                      <a:r>
                        <a:rPr lang="en-US" b="0">
                          <a:solidFill>
                            <a:schemeClr val="tx1"/>
                          </a:solidFill>
                          <a:latin typeface="Calibri" panose="020F0502020204030204" pitchFamily="34" charset="0"/>
                        </a:rPr>
                        <a:t>When an evaluator gives higher</a:t>
                      </a:r>
                      <a:r>
                        <a:rPr lang="en-US" b="0" baseline="0">
                          <a:solidFill>
                            <a:schemeClr val="tx1"/>
                          </a:solidFill>
                          <a:latin typeface="Calibri" panose="020F0502020204030204" pitchFamily="34" charset="0"/>
                        </a:rPr>
                        <a:t> or lower ratings to an educator than is warranted by the observation evidence because he or she believes the educator has/does not have the potential to be an excellent educator</a:t>
                      </a:r>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Calibri" panose="020F0502020204030204" pitchFamily="34" charset="0"/>
                        </a:rPr>
                        <a:t>Sounds</a:t>
                      </a:r>
                      <a:r>
                        <a:rPr lang="en-US" baseline="0">
                          <a:solidFill>
                            <a:schemeClr val="tx1"/>
                          </a:solidFill>
                          <a:latin typeface="Calibri" panose="020F0502020204030204" pitchFamily="34" charset="0"/>
                        </a:rPr>
                        <a:t> Like</a:t>
                      </a:r>
                    </a:p>
                    <a:p>
                      <a:endParaRPr lang="en-US" baseline="0">
                        <a:solidFill>
                          <a:schemeClr val="tx1"/>
                        </a:solidFill>
                        <a:latin typeface="Calibri" panose="020F0502020204030204" pitchFamily="34" charset="0"/>
                      </a:endParaRPr>
                    </a:p>
                    <a:p>
                      <a:r>
                        <a:rPr lang="en-US" b="0" baseline="0">
                          <a:solidFill>
                            <a:schemeClr val="tx1"/>
                          </a:solidFill>
                          <a:latin typeface="Calibri" panose="020F0502020204030204" pitchFamily="34" charset="0"/>
                        </a:rPr>
                        <a:t>“Her performance was mediocre, but she has such great potential. I don’t want to discourage her.”</a:t>
                      </a:r>
                    </a:p>
                    <a:p>
                      <a:endParaRPr lang="en-US" b="0" baseline="0">
                        <a:solidFill>
                          <a:schemeClr val="tx1"/>
                        </a:solidFill>
                        <a:latin typeface="Calibri" panose="020F0502020204030204" pitchFamily="34" charset="0"/>
                      </a:endParaRPr>
                    </a:p>
                    <a:p>
                      <a:r>
                        <a:rPr lang="en-US" b="0" baseline="0">
                          <a:solidFill>
                            <a:schemeClr val="tx1"/>
                          </a:solidFill>
                          <a:latin typeface="Calibri" panose="020F0502020204030204" pitchFamily="34" charset="0"/>
                        </a:rPr>
                        <a:t>“His performance wasn’t terrible, but I don’t see it going anywhere.”</a:t>
                      </a:r>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39878">
                <a:tc>
                  <a:txBody>
                    <a:bodyPr/>
                    <a:lstStyle/>
                    <a:p>
                      <a:pPr algn="ctr"/>
                      <a:r>
                        <a:rPr lang="en-US" b="1">
                          <a:solidFill>
                            <a:schemeClr val="tx1"/>
                          </a:solidFill>
                          <a:latin typeface="Calibri" panose="020F0502020204030204" pitchFamily="34" charset="0"/>
                        </a:rPr>
                        <a:t>Looks Like</a:t>
                      </a:r>
                    </a:p>
                    <a:p>
                      <a:endParaRPr lang="en-US" b="0">
                        <a:solidFill>
                          <a:schemeClr val="tx1"/>
                        </a:solidFill>
                        <a:latin typeface="Calibri" panose="020F0502020204030204" pitchFamily="34" charset="0"/>
                      </a:endParaRPr>
                    </a:p>
                    <a:p>
                      <a:endParaRPr lang="en-US">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baseline="0">
                          <a:solidFill>
                            <a:schemeClr val="tx1"/>
                          </a:solidFill>
                          <a:latin typeface="Calibri" panose="020F0502020204030204" pitchFamily="34" charset="0"/>
                        </a:rPr>
                        <a:t>Strategies</a:t>
                      </a:r>
                    </a:p>
                    <a:p>
                      <a:pPr algn="ctr"/>
                      <a:endParaRPr lang="en-US" baseline="0">
                        <a:solidFill>
                          <a:schemeClr val="tx1"/>
                        </a:solidFill>
                        <a:latin typeface="Calibri" panose="020F0502020204030204" pitchFamily="34" charset="0"/>
                      </a:endParaRPr>
                    </a:p>
                    <a:p>
                      <a:pPr marL="342900" indent="-342900" algn="l">
                        <a:buAutoNum type="arabicPeriod"/>
                      </a:pPr>
                      <a:r>
                        <a:rPr lang="en-US" baseline="0">
                          <a:solidFill>
                            <a:schemeClr val="tx1"/>
                          </a:solidFill>
                          <a:latin typeface="Calibri" panose="020F0502020204030204" pitchFamily="34" charset="0"/>
                        </a:rPr>
                        <a:t>Focus just on the evidence you gathered—what you heard and saw.</a:t>
                      </a:r>
                    </a:p>
                    <a:p>
                      <a:pPr marL="342900" indent="-342900" algn="l">
                        <a:buAutoNum type="arabicPeriod"/>
                      </a:pPr>
                      <a:r>
                        <a:rPr lang="en-US" baseline="0">
                          <a:solidFill>
                            <a:schemeClr val="tx1"/>
                          </a:solidFill>
                          <a:latin typeface="Calibri" panose="020F0502020204030204" pitchFamily="34" charset="0"/>
                        </a:rPr>
                        <a:t>Remember that other aspects of the evaluation, such as Professional Responsibilities, provide you an opportunity to address whether or not the educators seeks to improve and contributes to the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5122" name="Picture 2" descr="C:\Users\matlla\AppData\Local\Microsoft\Windows\Temporary Internet Files\Content.IE5\2QF18YQZ\Performance-Arro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04432"/>
            <a:ext cx="2209800" cy="203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37997"/>
      </p:ext>
    </p:extLst>
  </p:cSld>
  <p:clrMapOvr>
    <a:masterClrMapping/>
  </p:clrMapOvr>
  <p:transition advTm="6548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8324"/>
            <a:ext cx="10515600" cy="1325563"/>
          </a:xfrm>
        </p:spPr>
        <p:txBody>
          <a:bodyPr>
            <a:normAutofit/>
          </a:bodyPr>
          <a:lstStyle/>
          <a:p>
            <a:r>
              <a:rPr lang="en-US" sz="4000" err="1"/>
              <a:t>Recency</a:t>
            </a:r>
            <a:r>
              <a:rPr lang="en-US" sz="4000"/>
              <a:t> Bias</a:t>
            </a:r>
          </a:p>
        </p:txBody>
      </p:sp>
      <p:graphicFrame>
        <p:nvGraphicFramePr>
          <p:cNvPr id="8" name="Table 7"/>
          <p:cNvGraphicFramePr>
            <a:graphicFrameLocks noGrp="1"/>
          </p:cNvGraphicFramePr>
          <p:nvPr>
            <p:extLst>
              <p:ext uri="{D42A27DB-BD31-4B8C-83A1-F6EECF244321}">
                <p14:modId xmlns:p14="http://schemas.microsoft.com/office/powerpoint/2010/main" val="3438320689"/>
              </p:ext>
            </p:extLst>
          </p:nvPr>
        </p:nvGraphicFramePr>
        <p:xfrm>
          <a:off x="1943101" y="807135"/>
          <a:ext cx="8001000" cy="530723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179039">
                <a:tc>
                  <a:txBody>
                    <a:bodyPr/>
                    <a:lstStyle/>
                    <a:p>
                      <a:pPr algn="ctr"/>
                      <a:r>
                        <a:rPr lang="en-US" b="1">
                          <a:solidFill>
                            <a:schemeClr val="tx1"/>
                          </a:solidFill>
                          <a:latin typeface="Calibri" panose="020F0502020204030204" pitchFamily="34" charset="0"/>
                        </a:rPr>
                        <a:t>Definition</a:t>
                      </a:r>
                    </a:p>
                    <a:p>
                      <a:endParaRPr lang="en-US" b="0">
                        <a:solidFill>
                          <a:schemeClr val="tx1"/>
                        </a:solidFill>
                        <a:latin typeface="Calibri" panose="020F0502020204030204" pitchFamily="34" charset="0"/>
                      </a:endParaRPr>
                    </a:p>
                    <a:p>
                      <a:pPr marL="0" indent="0" algn="ctr">
                        <a:buNone/>
                      </a:pPr>
                      <a:r>
                        <a:rPr lang="en-US" b="0">
                          <a:solidFill>
                            <a:schemeClr val="tx1"/>
                          </a:solidFill>
                          <a:latin typeface="Calibri" panose="020F0502020204030204" pitchFamily="34" charset="0"/>
                        </a:rPr>
                        <a:t>When</a:t>
                      </a:r>
                      <a:r>
                        <a:rPr lang="en-US" b="0" baseline="0">
                          <a:solidFill>
                            <a:schemeClr val="tx1"/>
                          </a:solidFill>
                          <a:latin typeface="Calibri" panose="020F0502020204030204" pitchFamily="34" charset="0"/>
                        </a:rPr>
                        <a:t> an evaluator weights events that occur near the end of an observation more heavily than those that occurred earlier in the lesson</a:t>
                      </a:r>
                      <a:endParaRPr lang="en-US" b="0">
                        <a:solidFill>
                          <a:schemeClr val="tx1"/>
                        </a:solidFill>
                        <a:latin typeface="Calibri" panose="020F0502020204030204" pitchFamily="34" charset="0"/>
                      </a:endParaRP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Calibri" panose="020F0502020204030204" pitchFamily="34" charset="0"/>
                        </a:rPr>
                        <a:t>Sounds</a:t>
                      </a:r>
                      <a:r>
                        <a:rPr lang="en-US" baseline="0">
                          <a:solidFill>
                            <a:schemeClr val="tx1"/>
                          </a:solidFill>
                          <a:latin typeface="Calibri" panose="020F0502020204030204" pitchFamily="34" charset="0"/>
                        </a:rPr>
                        <a:t> Like</a:t>
                      </a:r>
                    </a:p>
                    <a:p>
                      <a:endParaRPr lang="en-US"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“The end of her lesson was very strong.”</a:t>
                      </a:r>
                    </a:p>
                    <a:p>
                      <a:pPr algn="ctr"/>
                      <a:endParaRPr lang="en-US" b="0" baseline="0">
                        <a:solidFill>
                          <a:schemeClr val="tx1"/>
                        </a:solidFill>
                        <a:latin typeface="Calibri" panose="020F0502020204030204" pitchFamily="34" charset="0"/>
                      </a:endParaRPr>
                    </a:p>
                    <a:p>
                      <a:endParaRPr lang="en-US" b="0" baseline="0">
                        <a:solidFill>
                          <a:schemeClr val="tx1"/>
                        </a:solidFill>
                        <a:latin typeface="Calibri" panose="020F0502020204030204" pitchFamily="34" charset="0"/>
                      </a:endParaRPr>
                    </a:p>
                    <a:p>
                      <a:endParaRPr lang="en-US" b="0" baseline="0">
                        <a:solidFill>
                          <a:schemeClr val="tx1"/>
                        </a:solidFill>
                        <a:latin typeface="Calibri" panose="020F0502020204030204" pitchFamily="34" charset="0"/>
                      </a:endParaRPr>
                    </a:p>
                    <a:p>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28192">
                <a:tc>
                  <a:txBody>
                    <a:bodyPr/>
                    <a:lstStyle/>
                    <a:p>
                      <a:pPr algn="ctr"/>
                      <a:r>
                        <a:rPr lang="en-US" b="1">
                          <a:solidFill>
                            <a:schemeClr val="tx1"/>
                          </a:solidFill>
                          <a:latin typeface="Calibri" panose="020F0502020204030204" pitchFamily="34" charset="0"/>
                        </a:rPr>
                        <a:t>Looks Like</a:t>
                      </a:r>
                    </a:p>
                    <a:p>
                      <a:endParaRPr lang="en-US" b="0">
                        <a:solidFill>
                          <a:schemeClr val="tx1"/>
                        </a:solidFill>
                        <a:latin typeface="Calibri" panose="020F0502020204030204" pitchFamily="34" charset="0"/>
                      </a:endParaRPr>
                    </a:p>
                    <a:p>
                      <a:endParaRPr lang="en-US">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baseline="0">
                          <a:solidFill>
                            <a:schemeClr val="tx1"/>
                          </a:solidFill>
                          <a:latin typeface="Calibri" panose="020F0502020204030204" pitchFamily="34" charset="0"/>
                        </a:rPr>
                        <a:t>Strategies</a:t>
                      </a:r>
                    </a:p>
                    <a:p>
                      <a:pPr algn="ctr"/>
                      <a:endParaRPr lang="en-US" baseline="0">
                        <a:solidFill>
                          <a:schemeClr val="tx1"/>
                        </a:solidFill>
                        <a:latin typeface="Calibri" panose="020F0502020204030204" pitchFamily="34" charset="0"/>
                      </a:endParaRPr>
                    </a:p>
                    <a:p>
                      <a:pPr marL="342900" indent="-342900" algn="l">
                        <a:buAutoNum type="arabicPeriod"/>
                      </a:pPr>
                      <a:r>
                        <a:rPr lang="en-US" baseline="0">
                          <a:solidFill>
                            <a:schemeClr val="tx1"/>
                          </a:solidFill>
                          <a:latin typeface="Calibri" panose="020F0502020204030204" pitchFamily="34" charset="0"/>
                        </a:rPr>
                        <a:t>Take notes throughout the lesson! </a:t>
                      </a:r>
                    </a:p>
                    <a:p>
                      <a:pPr marL="342900" indent="-342900" algn="l">
                        <a:buAutoNum type="arabicPeriod"/>
                      </a:pPr>
                      <a:r>
                        <a:rPr lang="en-US" baseline="0">
                          <a:solidFill>
                            <a:schemeClr val="tx1"/>
                          </a:solidFill>
                          <a:latin typeface="Calibri" panose="020F0502020204030204" pitchFamily="34" charset="0"/>
                        </a:rPr>
                        <a:t>Include evidence statements from the beginning, middle, and end of the lesson in your write-up.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6149" name="Picture 5" descr="C:\Users\matlla\AppData\Local\Microsoft\Windows\Temporary Internet Files\Content.IE5\TLW4N2L2\Off-Balance-Sca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7683" y="3429001"/>
            <a:ext cx="2034445"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55822" y="5306452"/>
            <a:ext cx="1013555" cy="646331"/>
          </a:xfrm>
          <a:prstGeom prst="rect">
            <a:avLst/>
          </a:prstGeom>
          <a:noFill/>
        </p:spPr>
        <p:txBody>
          <a:bodyPr wrap="square" rtlCol="0">
            <a:spAutoFit/>
          </a:bodyPr>
          <a:lstStyle/>
          <a:p>
            <a:pPr algn="ctr"/>
            <a:r>
              <a:rPr lang="en-US">
                <a:latin typeface="Calibri" panose="020F0502020204030204" pitchFamily="34" charset="0"/>
              </a:rPr>
              <a:t>End of Lesson</a:t>
            </a:r>
          </a:p>
        </p:txBody>
      </p:sp>
      <p:sp>
        <p:nvSpPr>
          <p:cNvPr id="10" name="TextBox 9"/>
          <p:cNvSpPr txBox="1"/>
          <p:nvPr/>
        </p:nvSpPr>
        <p:spPr>
          <a:xfrm>
            <a:off x="2034683" y="3862170"/>
            <a:ext cx="1143000" cy="646331"/>
          </a:xfrm>
          <a:prstGeom prst="rect">
            <a:avLst/>
          </a:prstGeom>
          <a:noFill/>
        </p:spPr>
        <p:txBody>
          <a:bodyPr wrap="square" rtlCol="0">
            <a:spAutoFit/>
          </a:bodyPr>
          <a:lstStyle/>
          <a:p>
            <a:pPr algn="ctr"/>
            <a:r>
              <a:rPr lang="en-US">
                <a:latin typeface="Calibri" panose="020F0502020204030204" pitchFamily="34" charset="0"/>
              </a:rPr>
              <a:t>Beginning of Lesson</a:t>
            </a:r>
          </a:p>
        </p:txBody>
      </p:sp>
    </p:spTree>
    <p:extLst>
      <p:ext uri="{BB962C8B-B14F-4D97-AF65-F5344CB8AC3E}">
        <p14:creationId xmlns:p14="http://schemas.microsoft.com/office/powerpoint/2010/main" val="3917099465"/>
      </p:ext>
    </p:extLst>
  </p:cSld>
  <p:clrMapOvr>
    <a:masterClrMapping/>
  </p:clrMapOvr>
  <p:transition advTm="3142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190500"/>
            <a:ext cx="10515600" cy="1325563"/>
          </a:xfrm>
        </p:spPr>
        <p:txBody>
          <a:bodyPr>
            <a:normAutofit/>
          </a:bodyPr>
          <a:lstStyle/>
          <a:p>
            <a:r>
              <a:rPr lang="en-US" sz="3600"/>
              <a:t>Similar-to-Me Bias</a:t>
            </a:r>
          </a:p>
        </p:txBody>
      </p:sp>
      <p:graphicFrame>
        <p:nvGraphicFramePr>
          <p:cNvPr id="8" name="Table 7"/>
          <p:cNvGraphicFramePr>
            <a:graphicFrameLocks noGrp="1"/>
          </p:cNvGraphicFramePr>
          <p:nvPr>
            <p:extLst>
              <p:ext uri="{D42A27DB-BD31-4B8C-83A1-F6EECF244321}">
                <p14:modId xmlns:p14="http://schemas.microsoft.com/office/powerpoint/2010/main" val="2362611481"/>
              </p:ext>
            </p:extLst>
          </p:nvPr>
        </p:nvGraphicFramePr>
        <p:xfrm>
          <a:off x="1905000" y="859184"/>
          <a:ext cx="8001000" cy="5332066"/>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223106">
                <a:tc>
                  <a:txBody>
                    <a:bodyPr/>
                    <a:lstStyle/>
                    <a:p>
                      <a:pPr algn="ctr"/>
                      <a:r>
                        <a:rPr lang="en-US" b="1">
                          <a:solidFill>
                            <a:schemeClr val="tx1"/>
                          </a:solidFill>
                          <a:latin typeface="Calibri" panose="020F0502020204030204" pitchFamily="34" charset="0"/>
                        </a:rPr>
                        <a:t>Definition</a:t>
                      </a:r>
                    </a:p>
                    <a:p>
                      <a:endParaRPr lang="en-US" b="0">
                        <a:solidFill>
                          <a:schemeClr val="tx1"/>
                        </a:solidFill>
                        <a:latin typeface="Calibri" panose="020F0502020204030204" pitchFamily="34" charset="0"/>
                      </a:endParaRPr>
                    </a:p>
                    <a:p>
                      <a:pPr marL="0" indent="0" algn="ctr">
                        <a:buNone/>
                      </a:pPr>
                      <a:r>
                        <a:rPr lang="en-US" b="0">
                          <a:solidFill>
                            <a:schemeClr val="tx1"/>
                          </a:solidFill>
                          <a:latin typeface="Calibri" panose="020F0502020204030204" pitchFamily="34" charset="0"/>
                        </a:rPr>
                        <a:t>When an</a:t>
                      </a:r>
                      <a:r>
                        <a:rPr lang="en-US" b="0" baseline="0">
                          <a:solidFill>
                            <a:schemeClr val="tx1"/>
                          </a:solidFill>
                          <a:latin typeface="Calibri" panose="020F0502020204030204" pitchFamily="34" charset="0"/>
                        </a:rPr>
                        <a:t> evaluator gives higher ratings to educators who are similar to themselves and lower ratings to educators who are dissimilar</a:t>
                      </a:r>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Calibri" panose="020F0502020204030204" pitchFamily="34" charset="0"/>
                        </a:rPr>
                        <a:t>Sounds</a:t>
                      </a:r>
                      <a:r>
                        <a:rPr lang="en-US" baseline="0">
                          <a:solidFill>
                            <a:schemeClr val="tx1"/>
                          </a:solidFill>
                          <a:latin typeface="Calibri" panose="020F0502020204030204" pitchFamily="34" charset="0"/>
                        </a:rPr>
                        <a:t> Like</a:t>
                      </a:r>
                    </a:p>
                    <a:p>
                      <a:endParaRPr lang="en-US"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“He reminds me of when I was just starting out as a teacher.”</a:t>
                      </a:r>
                    </a:p>
                    <a:p>
                      <a:endParaRPr lang="en-US" b="0" baseline="0">
                        <a:solidFill>
                          <a:schemeClr val="tx1"/>
                        </a:solidFill>
                        <a:latin typeface="Calibri" panose="020F0502020204030204" pitchFamily="34" charset="0"/>
                      </a:endParaRPr>
                    </a:p>
                    <a:p>
                      <a:pPr algn="ctr"/>
                      <a:r>
                        <a:rPr lang="en-US" b="0" baseline="0">
                          <a:solidFill>
                            <a:schemeClr val="tx1"/>
                          </a:solidFill>
                          <a:latin typeface="Calibri" panose="020F0502020204030204" pitchFamily="34" charset="0"/>
                        </a:rPr>
                        <a:t>“Her teaching style is so different than mine.”</a:t>
                      </a:r>
                      <a:endParaRPr lang="en-US" b="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23423">
                <a:tc>
                  <a:txBody>
                    <a:bodyPr/>
                    <a:lstStyle/>
                    <a:p>
                      <a:pPr algn="ctr"/>
                      <a:r>
                        <a:rPr lang="en-US" b="1">
                          <a:solidFill>
                            <a:schemeClr val="tx1"/>
                          </a:solidFill>
                          <a:latin typeface="Calibri" panose="020F0502020204030204" pitchFamily="34" charset="0"/>
                        </a:rPr>
                        <a:t>Looks Like</a:t>
                      </a:r>
                    </a:p>
                    <a:p>
                      <a:endParaRPr lang="en-US" b="0">
                        <a:solidFill>
                          <a:schemeClr val="tx1"/>
                        </a:solidFill>
                        <a:latin typeface="Calibri" panose="020F0502020204030204" pitchFamily="34" charset="0"/>
                      </a:endParaRPr>
                    </a:p>
                    <a:p>
                      <a:endParaRPr lang="en-US">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baseline="0">
                          <a:solidFill>
                            <a:schemeClr val="tx1"/>
                          </a:solidFill>
                          <a:latin typeface="Calibri" panose="020F0502020204030204" pitchFamily="34" charset="0"/>
                        </a:rPr>
                        <a:t>Strategies</a:t>
                      </a:r>
                    </a:p>
                    <a:p>
                      <a:pPr algn="ctr"/>
                      <a:endParaRPr lang="en-US" baseline="0">
                        <a:solidFill>
                          <a:schemeClr val="tx1"/>
                        </a:solidFill>
                        <a:latin typeface="Calibri" panose="020F0502020204030204" pitchFamily="34" charset="0"/>
                      </a:endParaRPr>
                    </a:p>
                    <a:p>
                      <a:pPr marL="342900" indent="-342900" algn="l">
                        <a:buAutoNum type="arabicPeriod"/>
                      </a:pPr>
                      <a:r>
                        <a:rPr lang="en-US" baseline="0">
                          <a:solidFill>
                            <a:schemeClr val="tx1"/>
                          </a:solidFill>
                          <a:latin typeface="Calibri" panose="020F0502020204030204" pitchFamily="34" charset="0"/>
                        </a:rPr>
                        <a:t>Avoid allowing personal preferences, feelings, or perceptions about the educator to influence the evidence you collect or the ratings you assign.</a:t>
                      </a:r>
                    </a:p>
                    <a:p>
                      <a:pPr marL="342900" indent="-342900" algn="l">
                        <a:buAutoNum type="arabicPeriod"/>
                      </a:pPr>
                      <a:r>
                        <a:rPr lang="en-US" baseline="0">
                          <a:solidFill>
                            <a:schemeClr val="tx1"/>
                          </a:solidFill>
                          <a:latin typeface="Calibri" panose="020F0502020204030204" pitchFamily="34" charset="0"/>
                        </a:rPr>
                        <a:t>If you think you cannot be objective about this individual, see if the someone else can evaluate this educator.</a:t>
                      </a:r>
                    </a:p>
                    <a:p>
                      <a:pPr marL="342900" indent="-342900" algn="l">
                        <a:buAutoNum type="arabicPeriod"/>
                      </a:pPr>
                      <a:endParaRPr lang="en-US" baseline="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171" name="Picture 3" descr="C:\Users\matlla\AppData\Local\Microsoft\Windows\Temporary Internet Files\Content.IE5\ODZC0F1E\Happy-Bo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550" y="3657600"/>
            <a:ext cx="1794108" cy="2438400"/>
          </a:xfrm>
          <a:prstGeom prst="rect">
            <a:avLst/>
          </a:prstGeom>
          <a:noFill/>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657600"/>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44363"/>
      </p:ext>
    </p:extLst>
  </p:cSld>
  <p:clrMapOvr>
    <a:masterClrMapping/>
  </p:clrMapOvr>
  <p:transition advTm="6571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a:bodyPr>
          <a:lstStyle/>
          <a:p>
            <a:pPr marL="0" indent="0">
              <a:buNone/>
            </a:pPr>
            <a:r>
              <a:rPr lang="en-US" b="1"/>
              <a:t>Triggers</a:t>
            </a:r>
            <a:r>
              <a:rPr lang="en-US"/>
              <a:t> are something outside of rubric observation criteria (e.g. a teacher chewing gum) that impacts how you assess the teacher’s practice.</a:t>
            </a:r>
          </a:p>
          <a:p>
            <a:pPr marL="0" indent="0">
              <a:buNone/>
            </a:pPr>
            <a:endParaRPr lang="en-US"/>
          </a:p>
          <a:p>
            <a:pPr marL="0" indent="0">
              <a:buNone/>
            </a:pPr>
            <a:r>
              <a:rPr lang="en-US" b="1"/>
              <a:t>Common triggers:</a:t>
            </a:r>
          </a:p>
          <a:p>
            <a:r>
              <a:rPr lang="en-US"/>
              <a:t>Familiarity with the teacher</a:t>
            </a:r>
          </a:p>
          <a:p>
            <a:r>
              <a:rPr lang="en-US"/>
              <a:t>Teacher’s attire or appearance</a:t>
            </a:r>
          </a:p>
          <a:p>
            <a:r>
              <a:rPr lang="en-US"/>
              <a:t>Accents </a:t>
            </a:r>
          </a:p>
          <a:p>
            <a:r>
              <a:rPr lang="en-US"/>
              <a:t>Classroom organization/appearance</a:t>
            </a:r>
          </a:p>
          <a:p>
            <a:r>
              <a:rPr lang="en-US"/>
              <a:t>Particular teaching styles</a:t>
            </a:r>
          </a:p>
        </p:txBody>
      </p:sp>
      <p:sp>
        <p:nvSpPr>
          <p:cNvPr id="6" name="Title 5"/>
          <p:cNvSpPr>
            <a:spLocks noGrp="1"/>
          </p:cNvSpPr>
          <p:nvPr>
            <p:ph type="title"/>
          </p:nvPr>
        </p:nvSpPr>
        <p:spPr>
          <a:xfrm>
            <a:off x="406400" y="243680"/>
            <a:ext cx="10515600" cy="1325563"/>
          </a:xfrm>
        </p:spPr>
        <p:txBody>
          <a:bodyPr>
            <a:normAutofit/>
          </a:bodyPr>
          <a:lstStyle/>
          <a:p>
            <a:r>
              <a:rPr lang="en-US" sz="4000"/>
              <a:t>Common Triggers</a:t>
            </a:r>
          </a:p>
        </p:txBody>
      </p:sp>
      <p:pic>
        <p:nvPicPr>
          <p:cNvPr id="5" name="Picture 2" descr="C:\Users\matlla\AppData\Local\Microsoft\Windows\Temporary Internet Files\Content.IE5\CCS538Q8\animated-teache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2715418"/>
            <a:ext cx="327713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54961"/>
      </p:ext>
    </p:extLst>
  </p:cSld>
  <p:clrMapOvr>
    <a:masterClrMapping/>
  </p:clrMapOvr>
  <p:transition advTm="27964"/>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Module 1: Intended Outcomes</a:t>
            </a:r>
          </a:p>
        </p:txBody>
      </p:sp>
      <p:sp>
        <p:nvSpPr>
          <p:cNvPr id="3" name="Content Placeholder 2"/>
          <p:cNvSpPr>
            <a:spLocks noGrp="1"/>
          </p:cNvSpPr>
          <p:nvPr>
            <p:ph idx="1"/>
          </p:nvPr>
        </p:nvSpPr>
        <p:spPr/>
        <p:txBody>
          <a:bodyPr>
            <a:normAutofit/>
          </a:bodyPr>
          <a:lstStyle/>
          <a:p>
            <a:pPr marL="0" indent="0">
              <a:buNone/>
            </a:pPr>
            <a:r>
              <a:rPr lang="en-US">
                <a:latin typeface="+mj-lt"/>
              </a:rPr>
              <a:t>By the end of this module, you will:</a:t>
            </a:r>
          </a:p>
          <a:p>
            <a:r>
              <a:rPr lang="en-US">
                <a:latin typeface="+mj-lt"/>
              </a:rPr>
              <a:t>Understand how different types of bias can negatively impact an evaluator’s evidence gathering</a:t>
            </a:r>
          </a:p>
          <a:p>
            <a:r>
              <a:rPr lang="en-US">
                <a:latin typeface="+mj-lt"/>
              </a:rPr>
              <a:t>Understand general features about the RI Model Evaluation and Support System</a:t>
            </a:r>
          </a:p>
          <a:p>
            <a:r>
              <a:rPr lang="en-US">
                <a:latin typeface="+mj-lt"/>
              </a:rPr>
              <a:t>Demonstrate an understanding of the eight components of the Teacher Professional Practice Rubrics</a:t>
            </a:r>
          </a:p>
          <a:p>
            <a:r>
              <a:rPr lang="en-US">
                <a:latin typeface="+mj-lt"/>
              </a:rPr>
              <a:t>Understand the importance of gathering evidence statements</a:t>
            </a:r>
          </a:p>
          <a:p>
            <a:endParaRPr lang="en-US">
              <a:latin typeface="+mj-lt"/>
            </a:endParaRPr>
          </a:p>
        </p:txBody>
      </p:sp>
      <p:sp>
        <p:nvSpPr>
          <p:cNvPr id="4" name="Slide Number Placeholder 3"/>
          <p:cNvSpPr>
            <a:spLocks noGrp="1"/>
          </p:cNvSpPr>
          <p:nvPr>
            <p:ph type="sldNum" sz="quarter" idx="12"/>
          </p:nvPr>
        </p:nvSpPr>
        <p:spPr/>
        <p:txBody>
          <a:bodyPr/>
          <a:lstStyle/>
          <a:p>
            <a:fld id="{E3A0F8C9-0536-44E3-92CA-2798A712B5A8}" type="slidenum">
              <a:rPr lang="en-US" smtClean="0"/>
              <a:t>2</a:t>
            </a:fld>
            <a:endParaRPr lang="en-US"/>
          </a:p>
        </p:txBody>
      </p:sp>
    </p:spTree>
    <p:extLst>
      <p:ext uri="{BB962C8B-B14F-4D97-AF65-F5344CB8AC3E}">
        <p14:creationId xmlns:p14="http://schemas.microsoft.com/office/powerpoint/2010/main" val="144502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0630"/>
            <a:ext cx="10515600" cy="1325563"/>
          </a:xfrm>
        </p:spPr>
        <p:txBody>
          <a:bodyPr>
            <a:normAutofit/>
          </a:bodyPr>
          <a:lstStyle/>
          <a:p>
            <a:r>
              <a:rPr lang="en-US" sz="4000"/>
              <a:t>Reflecting on Your Role as Observer:</a:t>
            </a:r>
            <a:br>
              <a:rPr lang="en-US" sz="4000"/>
            </a:br>
            <a:r>
              <a:rPr lang="en-US" sz="4000"/>
              <a:t>What Are Your Triggers?</a:t>
            </a:r>
          </a:p>
        </p:txBody>
      </p:sp>
      <p:sp>
        <p:nvSpPr>
          <p:cNvPr id="8" name="Content Placeholder 7"/>
          <p:cNvSpPr txBox="1">
            <a:spLocks noGrp="1"/>
          </p:cNvSpPr>
          <p:nvPr>
            <p:ph sz="half" idx="1"/>
          </p:nvPr>
        </p:nvSpPr>
        <p:spPr>
          <a:xfrm>
            <a:off x="1981200" y="1536193"/>
            <a:ext cx="4648200" cy="436999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indent="0" algn="ctr">
              <a:buNone/>
            </a:pPr>
            <a:r>
              <a:rPr lang="en-US" sz="2000" b="1" i="1">
                <a:solidFill>
                  <a:schemeClr val="accent1">
                    <a:lumMod val="50000"/>
                  </a:schemeClr>
                </a:solidFill>
              </a:rPr>
              <a:t>What are the triggers that you might observe that may cause you to add bias, inference, or judgment? </a:t>
            </a:r>
          </a:p>
          <a:p>
            <a:pPr marL="114300" lvl="1"/>
            <a:endParaRPr lang="en-US" sz="2000" b="1">
              <a:solidFill>
                <a:schemeClr val="tx2"/>
              </a:solidFill>
            </a:endParaRPr>
          </a:p>
          <a:p>
            <a:pPr marL="228600" lvl="1">
              <a:tabLst>
                <a:tab pos="749300" algn="l"/>
              </a:tabLst>
            </a:pPr>
            <a:r>
              <a:rPr lang="en-US" sz="2000" b="1">
                <a:solidFill>
                  <a:schemeClr val="bg1"/>
                </a:solidFill>
              </a:rPr>
              <a:t>Are there instructional styles that you prefer?</a:t>
            </a:r>
          </a:p>
          <a:p>
            <a:pPr marL="228600" lvl="1">
              <a:tabLst>
                <a:tab pos="749300" algn="l"/>
              </a:tabLst>
            </a:pPr>
            <a:r>
              <a:rPr lang="en-US" sz="2000" b="1">
                <a:solidFill>
                  <a:schemeClr val="bg1"/>
                </a:solidFill>
              </a:rPr>
              <a:t>Are there instructional approaches that you disagree with?</a:t>
            </a:r>
          </a:p>
          <a:p>
            <a:pPr marL="228600" lvl="1">
              <a:tabLst>
                <a:tab pos="749300" algn="l"/>
              </a:tabLst>
            </a:pPr>
            <a:r>
              <a:rPr lang="en-US" sz="2000" b="1">
                <a:solidFill>
                  <a:schemeClr val="bg1"/>
                </a:solidFill>
              </a:rPr>
              <a:t>Are there characteristics about the educator that will lead you either have positive or negative feelings without even looking at the evidence?</a:t>
            </a:r>
          </a:p>
        </p:txBody>
      </p:sp>
      <p:pic>
        <p:nvPicPr>
          <p:cNvPr id="6" name="Content Placeholder 5"/>
          <p:cNvPicPr>
            <a:picLocks noGrp="1" noChangeAspect="1"/>
          </p:cNvPicPr>
          <p:nvPr>
            <p:ph sz="half" idx="2"/>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010400" y="2612231"/>
            <a:ext cx="25908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2062120"/>
      </p:ext>
    </p:extLst>
  </p:cSld>
  <p:clrMapOvr>
    <a:masterClrMapping/>
  </p:clrMapOvr>
  <p:transition advTm="25602"/>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10515600" cy="1325563"/>
          </a:xfrm>
        </p:spPr>
        <p:txBody>
          <a:bodyPr>
            <a:normAutofit/>
          </a:bodyPr>
          <a:lstStyle/>
          <a:p>
            <a:r>
              <a:rPr lang="en-US" sz="4000"/>
              <a:t>A Preview of Writing Evidence Statements</a:t>
            </a:r>
          </a:p>
        </p:txBody>
      </p:sp>
      <p:sp>
        <p:nvSpPr>
          <p:cNvPr id="4" name="Content Placeholder 3"/>
          <p:cNvSpPr>
            <a:spLocks noGrp="1"/>
          </p:cNvSpPr>
          <p:nvPr>
            <p:ph sz="half" idx="1"/>
          </p:nvPr>
        </p:nvSpPr>
        <p:spPr>
          <a:xfrm>
            <a:off x="1244600" y="2852420"/>
            <a:ext cx="3657600" cy="3459480"/>
          </a:xfrm>
        </p:spPr>
        <p:txBody>
          <a:bodyPr>
            <a:normAutofit lnSpcReduction="10000"/>
          </a:bodyPr>
          <a:lstStyle/>
          <a:p>
            <a:pPr marL="0" indent="0">
              <a:buNone/>
            </a:pPr>
            <a:r>
              <a:rPr lang="en-US" sz="2400"/>
              <a:t>Evidence statements should include…</a:t>
            </a:r>
          </a:p>
          <a:p>
            <a:r>
              <a:rPr lang="en-US" sz="2400"/>
              <a:t>What you saw</a:t>
            </a:r>
          </a:p>
          <a:p>
            <a:r>
              <a:rPr lang="en-US" sz="2400"/>
              <a:t>What you heard</a:t>
            </a:r>
          </a:p>
          <a:p>
            <a:r>
              <a:rPr lang="en-US" sz="2400"/>
              <a:t>Clear examples, often with numbers (e.g. “The transition took 90 seconds) or quotes (e.g. “The teacher said, ‘I’m so proud of you!’”)</a:t>
            </a:r>
          </a:p>
        </p:txBody>
      </p:sp>
      <p:sp>
        <p:nvSpPr>
          <p:cNvPr id="5" name="Content Placeholder 4"/>
          <p:cNvSpPr>
            <a:spLocks noGrp="1"/>
          </p:cNvSpPr>
          <p:nvPr>
            <p:ph sz="half" idx="2"/>
          </p:nvPr>
        </p:nvSpPr>
        <p:spPr>
          <a:xfrm>
            <a:off x="6096000" y="2946400"/>
            <a:ext cx="3657600" cy="4590288"/>
          </a:xfrm>
        </p:spPr>
        <p:txBody>
          <a:bodyPr>
            <a:normAutofit lnSpcReduction="10000"/>
          </a:bodyPr>
          <a:lstStyle/>
          <a:p>
            <a:pPr marL="0" indent="0">
              <a:buNone/>
            </a:pPr>
            <a:r>
              <a:rPr lang="en-US" sz="2400"/>
              <a:t>Evidence statements should NOT include:</a:t>
            </a:r>
          </a:p>
          <a:p>
            <a:r>
              <a:rPr lang="en-US" sz="2400"/>
              <a:t>Bias</a:t>
            </a:r>
          </a:p>
          <a:p>
            <a:r>
              <a:rPr lang="en-US" sz="2400"/>
              <a:t>Opinions/judgments</a:t>
            </a:r>
          </a:p>
          <a:p>
            <a:r>
              <a:rPr lang="en-US" sz="2400"/>
              <a:t>Inferences</a:t>
            </a:r>
          </a:p>
          <a:p>
            <a:r>
              <a:rPr lang="en-US" sz="2400"/>
              <a:t>Feedback </a:t>
            </a:r>
          </a:p>
          <a:p>
            <a:pPr marL="0" indent="0">
              <a:buNone/>
            </a:pPr>
            <a:endParaRPr lang="en-US"/>
          </a:p>
          <a:p>
            <a:endParaRPr lang="en-US"/>
          </a:p>
        </p:txBody>
      </p:sp>
      <p:sp>
        <p:nvSpPr>
          <p:cNvPr id="6" name="TextBox 5"/>
          <p:cNvSpPr txBox="1"/>
          <p:nvPr/>
        </p:nvSpPr>
        <p:spPr>
          <a:xfrm>
            <a:off x="1828800" y="1219201"/>
            <a:ext cx="7620000" cy="1328023"/>
          </a:xfrm>
          <a:prstGeom prst="roundRect">
            <a:avLst/>
          </a:prstGeom>
          <a:solidFill>
            <a:schemeClr val="accent2"/>
          </a:solidFill>
        </p:spPr>
        <p:txBody>
          <a:bodyPr wrap="square" rtlCol="0">
            <a:spAutoFit/>
          </a:bodyPr>
          <a:lstStyle/>
          <a:p>
            <a:pPr algn="ctr"/>
            <a:r>
              <a:rPr lang="en-US">
                <a:solidFill>
                  <a:schemeClr val="bg1"/>
                </a:solidFill>
                <a:latin typeface="Calibri" panose="020F0502020204030204" pitchFamily="34" charset="0"/>
              </a:rPr>
              <a:t>Sample Evidence Statement: The teacher challenges students to justify their thinking and engages most students in the discussion. For example, she asks, “Why do they need a hat for Africa?” At another point, she says: “What do you need to dress in the mountains? Tell me more about this.” </a:t>
            </a:r>
          </a:p>
        </p:txBody>
      </p:sp>
    </p:spTree>
    <p:extLst>
      <p:ext uri="{BB962C8B-B14F-4D97-AF65-F5344CB8AC3E}">
        <p14:creationId xmlns:p14="http://schemas.microsoft.com/office/powerpoint/2010/main" val="2403697140"/>
      </p:ext>
    </p:extLst>
  </p:cSld>
  <p:clrMapOvr>
    <a:masterClrMapping/>
  </p:clrMapOvr>
  <p:transition advTm="64818"/>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Closure</a:t>
            </a:r>
          </a:p>
        </p:txBody>
      </p:sp>
      <p:sp>
        <p:nvSpPr>
          <p:cNvPr id="4" name="Content Placeholder 3"/>
          <p:cNvSpPr txBox="1">
            <a:spLocks noGrp="1"/>
          </p:cNvSpPr>
          <p:nvPr>
            <p:ph idx="1"/>
          </p:nvPr>
        </p:nvSpPr>
        <p:spPr>
          <a:xfrm>
            <a:off x="1002082" y="1854200"/>
            <a:ext cx="9513518" cy="185696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indent="0" algn="ctr">
              <a:buNone/>
            </a:pPr>
            <a:r>
              <a:rPr lang="en-US" sz="2400" i="1">
                <a:solidFill>
                  <a:schemeClr val="bg1"/>
                </a:solidFill>
              </a:rPr>
              <a:t>What are two possible sources of bias that you will try to avoid?</a:t>
            </a:r>
          </a:p>
          <a:p>
            <a:pPr marL="0" indent="0" algn="ctr">
              <a:buNone/>
            </a:pPr>
            <a:endParaRPr lang="en-US" sz="2400" i="1">
              <a:solidFill>
                <a:schemeClr val="bg1"/>
              </a:solidFill>
            </a:endParaRPr>
          </a:p>
          <a:p>
            <a:pPr marL="0" indent="0" algn="ctr">
              <a:buNone/>
            </a:pPr>
            <a:r>
              <a:rPr lang="en-US" sz="2400" i="1">
                <a:solidFill>
                  <a:schemeClr val="bg1"/>
                </a:solidFill>
              </a:rPr>
              <a:t>What are two strategies that you will try to use to make sure your observations are as objective as possible?</a:t>
            </a:r>
          </a:p>
        </p:txBody>
      </p:sp>
    </p:spTree>
    <p:extLst>
      <p:ext uri="{BB962C8B-B14F-4D97-AF65-F5344CB8AC3E}">
        <p14:creationId xmlns:p14="http://schemas.microsoft.com/office/powerpoint/2010/main" val="3983946452"/>
      </p:ext>
    </p:extLst>
  </p:cSld>
  <p:clrMapOvr>
    <a:masterClrMapping/>
  </p:clrMapOvr>
  <p:transition advTm="4733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175"/>
            <a:ext cx="10515600" cy="1325563"/>
          </a:xfrm>
        </p:spPr>
        <p:txBody>
          <a:bodyPr/>
          <a:lstStyle/>
          <a:p>
            <a:r>
              <a:rPr lang="en-US"/>
              <a:t>Mini-Observation </a:t>
            </a:r>
          </a:p>
        </p:txBody>
      </p:sp>
      <p:sp>
        <p:nvSpPr>
          <p:cNvPr id="3" name="Content Placeholder 2"/>
          <p:cNvSpPr>
            <a:spLocks noGrp="1"/>
          </p:cNvSpPr>
          <p:nvPr>
            <p:ph idx="1"/>
          </p:nvPr>
        </p:nvSpPr>
        <p:spPr>
          <a:xfrm>
            <a:off x="838200" y="2511425"/>
            <a:ext cx="10515600" cy="1692275"/>
          </a:xfrm>
        </p:spPr>
        <p:txBody>
          <a:bodyPr/>
          <a:lstStyle/>
          <a:p>
            <a:pPr marL="0" lvl="0" indent="0" algn="ctr">
              <a:buNone/>
            </a:pPr>
            <a:r>
              <a:rPr lang="en-US" sz="3600" b="1"/>
              <a:t>Watch the </a:t>
            </a:r>
            <a:r>
              <a:rPr lang="en-US" sz="3600" b="1" u="sng">
                <a:hlinkClick r:id="rId3"/>
              </a:rPr>
              <a:t>video clip</a:t>
            </a:r>
            <a:r>
              <a:rPr lang="en-US" sz="3600" b="1"/>
              <a:t> of a sixth-grade math lesson. While you view this lesson, actively consider how you would gather evidence of professional practice.</a:t>
            </a:r>
            <a:endParaRPr lang="en-US" sz="3200" b="1"/>
          </a:p>
          <a:p>
            <a:pPr marL="0" indent="0">
              <a:buNone/>
            </a:pPr>
            <a:endParaRPr lang="en-US" sz="2400"/>
          </a:p>
          <a:p>
            <a:pPr marL="0" indent="0">
              <a:buNone/>
            </a:pP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23</a:t>
            </a:fld>
            <a:endParaRPr lang="en-US"/>
          </a:p>
        </p:txBody>
      </p:sp>
    </p:spTree>
    <p:extLst>
      <p:ext uri="{BB962C8B-B14F-4D97-AF65-F5344CB8AC3E}">
        <p14:creationId xmlns:p14="http://schemas.microsoft.com/office/powerpoint/2010/main" val="353196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943600" y="5943600"/>
            <a:ext cx="457200" cy="228600"/>
          </a:xfrm>
          <a:prstGeom prst="rect">
            <a:avLst/>
          </a:prstGeom>
          <a:solidFill>
            <a:schemeClr val="bg1"/>
          </a:solidFill>
          <a:ln w="19050" algn="ctr">
            <a:solidFill>
              <a:schemeClr val="bg1"/>
            </a:solidFill>
            <a:round/>
            <a:headEnd/>
            <a:tailEnd type="triangle" w="med" len="med"/>
          </a:ln>
        </p:spPr>
        <p:txBody>
          <a:bodyPr wrap="none" rtlCol="0" anchor="ctr"/>
          <a:lstStyle/>
          <a:p>
            <a:pPr algn="ctr"/>
            <a:endParaRPr lang="en-US">
              <a:latin typeface="Book Antiqua" pitchFamily="18" charset="0"/>
            </a:endParaRPr>
          </a:p>
        </p:txBody>
      </p:sp>
      <p:sp>
        <p:nvSpPr>
          <p:cNvPr id="4" name="Content Placeholder 3"/>
          <p:cNvSpPr>
            <a:spLocks noGrp="1"/>
          </p:cNvSpPr>
          <p:nvPr>
            <p:ph sz="half" idx="2"/>
          </p:nvPr>
        </p:nvSpPr>
        <p:spPr>
          <a:xfrm>
            <a:off x="5875076" y="612527"/>
            <a:ext cx="5215290" cy="4990718"/>
          </a:xfrm>
        </p:spPr>
        <p:txBody>
          <a:bodyPr/>
          <a:lstStyle/>
          <a:p>
            <a:pPr marL="0" indent="0" algn="ctr">
              <a:buNone/>
            </a:pPr>
            <a:r>
              <a:rPr lang="en-US" sz="4000" b="1">
                <a:latin typeface="+mj-lt"/>
              </a:rPr>
              <a:t>Professional Practice:</a:t>
            </a:r>
          </a:p>
          <a:p>
            <a:pPr marL="0" indent="0" algn="ctr">
              <a:buNone/>
            </a:pPr>
            <a:r>
              <a:rPr lang="en-US" sz="4000" b="1">
                <a:solidFill>
                  <a:schemeClr val="accent5">
                    <a:lumMod val="50000"/>
                  </a:schemeClr>
                </a:solidFill>
                <a:latin typeface="+mj-lt"/>
              </a:rPr>
              <a:t>The Big Picture</a:t>
            </a:r>
            <a:endParaRPr lang="en-US" sz="3200" b="1">
              <a:solidFill>
                <a:schemeClr val="accent5">
                  <a:lumMod val="50000"/>
                </a:schemeClr>
              </a:solidFill>
              <a:latin typeface="+mj-lt"/>
            </a:endParaRPr>
          </a:p>
          <a:p>
            <a:pPr marL="0" indent="0">
              <a:buNone/>
            </a:pP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785" y="1874288"/>
            <a:ext cx="4309872" cy="4397925"/>
          </a:xfrm>
          <a:prstGeom prst="rect">
            <a:avLst/>
          </a:prstGeom>
        </p:spPr>
      </p:pic>
      <p:sp>
        <p:nvSpPr>
          <p:cNvPr id="9" name="Left Arrow 8"/>
          <p:cNvSpPr/>
          <p:nvPr/>
        </p:nvSpPr>
        <p:spPr bwMode="auto">
          <a:xfrm>
            <a:off x="10562885" y="2647746"/>
            <a:ext cx="931558" cy="920280"/>
          </a:xfrm>
          <a:prstGeom prst="leftArrow">
            <a:avLst/>
          </a:prstGeom>
          <a:solidFill>
            <a:srgbClr val="FF0000"/>
          </a:solidFill>
          <a:ln>
            <a:headEnd/>
            <a:tailEnd type="triangle" w="med" len="med"/>
          </a:ln>
        </p:spPr>
        <p:style>
          <a:lnRef idx="2">
            <a:schemeClr val="accent3"/>
          </a:lnRef>
          <a:fillRef idx="1">
            <a:schemeClr val="lt1"/>
          </a:fillRef>
          <a:effectRef idx="0">
            <a:schemeClr val="accent3"/>
          </a:effectRef>
          <a:fontRef idx="minor">
            <a:schemeClr val="dk1"/>
          </a:fontRef>
        </p:style>
        <p:txBody>
          <a:bodyPr wrap="none" rtlCol="0" anchor="ctr"/>
          <a:lstStyle/>
          <a:p>
            <a:pPr algn="ctr"/>
            <a:endParaRPr lang="en-US">
              <a:latin typeface="Book Antiqua" pitchFamily="18" charset="0"/>
            </a:endParaRPr>
          </a:p>
        </p:txBody>
      </p:sp>
      <p:sp>
        <p:nvSpPr>
          <p:cNvPr id="10" name="Left Arrow 9"/>
          <p:cNvSpPr/>
          <p:nvPr/>
        </p:nvSpPr>
        <p:spPr bwMode="auto">
          <a:xfrm>
            <a:off x="10562885" y="4262900"/>
            <a:ext cx="931558" cy="920280"/>
          </a:xfrm>
          <a:prstGeom prst="leftArrow">
            <a:avLst/>
          </a:prstGeom>
          <a:solidFill>
            <a:srgbClr val="FF0000"/>
          </a:solidFill>
          <a:ln>
            <a:headEnd/>
            <a:tailEnd type="triangle" w="med" len="med"/>
          </a:ln>
        </p:spPr>
        <p:style>
          <a:lnRef idx="2">
            <a:schemeClr val="accent3"/>
          </a:lnRef>
          <a:fillRef idx="1">
            <a:schemeClr val="lt1"/>
          </a:fillRef>
          <a:effectRef idx="0">
            <a:schemeClr val="accent3"/>
          </a:effectRef>
          <a:fontRef idx="minor">
            <a:schemeClr val="dk1"/>
          </a:fontRef>
        </p:style>
        <p:txBody>
          <a:bodyPr wrap="none" rtlCol="0" anchor="ctr"/>
          <a:lstStyle/>
          <a:p>
            <a:pPr algn="ctr"/>
            <a:endParaRPr lang="en-US">
              <a:latin typeface="Book Antiqua" pitchFamily="18" charset="0"/>
            </a:endParaRPr>
          </a:p>
        </p:txBody>
      </p:sp>
      <p:pic>
        <p:nvPicPr>
          <p:cNvPr id="11" name="Picture 10"/>
          <p:cNvPicPr>
            <a:picLocks noChangeAspect="1"/>
          </p:cNvPicPr>
          <p:nvPr/>
        </p:nvPicPr>
        <p:blipFill>
          <a:blip r:embed="rId4"/>
          <a:stretch>
            <a:fillRect/>
          </a:stretch>
        </p:blipFill>
        <p:spPr>
          <a:xfrm>
            <a:off x="915640" y="427551"/>
            <a:ext cx="4152631" cy="5360670"/>
          </a:xfrm>
          <a:prstGeom prst="rect">
            <a:avLst/>
          </a:prstGeom>
        </p:spPr>
      </p:pic>
    </p:spTree>
    <p:extLst>
      <p:ext uri="{BB962C8B-B14F-4D97-AF65-F5344CB8AC3E}">
        <p14:creationId xmlns:p14="http://schemas.microsoft.com/office/powerpoint/2010/main" val="15220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Observing Professional Practice</a:t>
            </a:r>
          </a:p>
        </p:txBody>
      </p:sp>
      <p:sp>
        <p:nvSpPr>
          <p:cNvPr id="4" name="Content Placeholder 3"/>
          <p:cNvSpPr>
            <a:spLocks noGrp="1"/>
          </p:cNvSpPr>
          <p:nvPr>
            <p:ph sz="half" idx="2"/>
          </p:nvPr>
        </p:nvSpPr>
        <p:spPr>
          <a:xfrm>
            <a:off x="8769426" y="1430355"/>
            <a:ext cx="2584374" cy="2965373"/>
          </a:xfrm>
          <a:prstGeom prst="roundRect">
            <a:avLst/>
          </a:prstGeom>
          <a:solidFill>
            <a:srgbClr val="BBD6E7"/>
          </a:solidFill>
        </p:spPr>
        <p:style>
          <a:lnRef idx="2">
            <a:schemeClr val="accent4">
              <a:shade val="50000"/>
            </a:schemeClr>
          </a:lnRef>
          <a:fillRef idx="1">
            <a:schemeClr val="accent4"/>
          </a:fillRef>
          <a:effectRef idx="0">
            <a:schemeClr val="accent4"/>
          </a:effectRef>
          <a:fontRef idx="minor">
            <a:schemeClr val="lt1"/>
          </a:fontRef>
        </p:style>
        <p:txBody>
          <a:bodyPr/>
          <a:lstStyle/>
          <a:p>
            <a:pPr marL="0" indent="0">
              <a:buNone/>
            </a:pPr>
            <a:r>
              <a:rPr lang="en-US" sz="2000">
                <a:solidFill>
                  <a:schemeClr val="tx1"/>
                </a:solidFill>
                <a:latin typeface="+mj-lt"/>
              </a:rPr>
              <a:t>LEA decisions:</a:t>
            </a:r>
          </a:p>
          <a:p>
            <a:pPr>
              <a:buClr>
                <a:schemeClr val="bg1"/>
              </a:buClr>
            </a:pPr>
            <a:r>
              <a:rPr lang="en-US" sz="2000">
                <a:solidFill>
                  <a:schemeClr val="tx1"/>
                </a:solidFill>
                <a:latin typeface="+mj-lt"/>
              </a:rPr>
              <a:t>Additional observations</a:t>
            </a:r>
          </a:p>
          <a:p>
            <a:pPr>
              <a:buClr>
                <a:schemeClr val="bg1"/>
              </a:buClr>
            </a:pPr>
            <a:r>
              <a:rPr lang="en-US" sz="2000">
                <a:solidFill>
                  <a:schemeClr val="tx1"/>
                </a:solidFill>
                <a:latin typeface="+mj-lt"/>
              </a:rPr>
              <a:t>Pre-post conferences</a:t>
            </a:r>
          </a:p>
          <a:p>
            <a:pPr>
              <a:buClr>
                <a:schemeClr val="bg1"/>
              </a:buClr>
            </a:pPr>
            <a:r>
              <a:rPr lang="en-US" sz="2000">
                <a:solidFill>
                  <a:schemeClr val="tx1"/>
                </a:solidFill>
                <a:latin typeface="+mj-lt"/>
              </a:rPr>
              <a:t>Narrower windows for observations</a:t>
            </a:r>
          </a:p>
        </p:txBody>
      </p:sp>
      <p:sp>
        <p:nvSpPr>
          <p:cNvPr id="7" name="Content Placeholder 6"/>
          <p:cNvSpPr txBox="1">
            <a:spLocks noGrp="1"/>
          </p:cNvSpPr>
          <p:nvPr>
            <p:ph sz="half" idx="1"/>
          </p:nvPr>
        </p:nvSpPr>
        <p:spPr>
          <a:xfrm>
            <a:off x="829729" y="1430355"/>
            <a:ext cx="7754225" cy="4280659"/>
          </a:xfrm>
          <a:prstGeom prst="rect">
            <a:avLst/>
          </a:prstGeom>
          <a:noFill/>
        </p:spPr>
        <p:txBody>
          <a:bodyPr wrap="square" rtlCol="0">
            <a:spAutoFit/>
          </a:bodyPr>
          <a:lstStyle/>
          <a:p>
            <a:pPr marL="0" indent="0">
              <a:buNone/>
            </a:pPr>
            <a:r>
              <a:rPr lang="en-US" sz="2000" b="1">
                <a:latin typeface="+mj-lt"/>
              </a:rPr>
              <a:t>Requirements</a:t>
            </a:r>
            <a:r>
              <a:rPr lang="en-US" sz="2000">
                <a:latin typeface="+mj-lt"/>
              </a:rPr>
              <a:t>:</a:t>
            </a:r>
          </a:p>
          <a:p>
            <a:pPr marL="342900" indent="-342900"/>
            <a:r>
              <a:rPr lang="en-US" sz="2400">
                <a:latin typeface="+mj-lt"/>
              </a:rPr>
              <a:t>Conduct at least three observations</a:t>
            </a:r>
          </a:p>
          <a:p>
            <a:pPr marL="800100" lvl="1" indent="-342900"/>
            <a:r>
              <a:rPr lang="en-US" sz="1800" b="1" i="1">
                <a:latin typeface="+mj-lt"/>
              </a:rPr>
              <a:t>one announced </a:t>
            </a:r>
            <a:r>
              <a:rPr lang="en-US" sz="1800" i="1">
                <a:latin typeface="+mj-lt"/>
              </a:rPr>
              <a:t>(at least a week in advance) and </a:t>
            </a:r>
            <a:r>
              <a:rPr lang="en-US" sz="1800" b="1" i="1">
                <a:latin typeface="+mj-lt"/>
              </a:rPr>
              <a:t>two unannounced</a:t>
            </a:r>
            <a:endParaRPr lang="en-US" sz="2800">
              <a:latin typeface="+mj-lt"/>
            </a:endParaRPr>
          </a:p>
          <a:p>
            <a:pPr marL="342900" lvl="6" indent="-342900"/>
            <a:r>
              <a:rPr lang="en-US" sz="2400">
                <a:latin typeface="+mj-lt"/>
              </a:rPr>
              <a:t>Observations should be </a:t>
            </a:r>
            <a:r>
              <a:rPr lang="en-US" sz="2400" b="1">
                <a:latin typeface="+mj-lt"/>
              </a:rPr>
              <a:t>at least 20 minutes</a:t>
            </a:r>
            <a:r>
              <a:rPr lang="en-US" sz="2400">
                <a:latin typeface="+mj-lt"/>
              </a:rPr>
              <a:t> in length.</a:t>
            </a:r>
          </a:p>
          <a:p>
            <a:pPr marL="342900" lvl="6" indent="-342900"/>
            <a:r>
              <a:rPr lang="en-US" sz="2400">
                <a:latin typeface="+mj-lt"/>
              </a:rPr>
              <a:t>Scores, rationale statements, and written feedback after each observation and provided as soon after the observation as possible.</a:t>
            </a:r>
          </a:p>
          <a:p>
            <a:pPr marL="342900" lvl="6" indent="-342900"/>
            <a:r>
              <a:rPr lang="en-US" sz="2400">
                <a:latin typeface="+mj-lt"/>
              </a:rPr>
              <a:t>Conduct at least three conferences (</a:t>
            </a:r>
            <a:r>
              <a:rPr lang="en-US" i="1">
                <a:latin typeface="+mj-lt"/>
              </a:rPr>
              <a:t>Typically </a:t>
            </a:r>
            <a:r>
              <a:rPr lang="en-US" b="1" i="1">
                <a:latin typeface="+mj-lt"/>
              </a:rPr>
              <a:t>BOY</a:t>
            </a:r>
            <a:r>
              <a:rPr lang="en-US" i="1">
                <a:latin typeface="+mj-lt"/>
              </a:rPr>
              <a:t>, </a:t>
            </a:r>
            <a:r>
              <a:rPr lang="en-US" b="1" i="1">
                <a:latin typeface="+mj-lt"/>
              </a:rPr>
              <a:t>MOY</a:t>
            </a:r>
            <a:r>
              <a:rPr lang="en-US" i="1">
                <a:latin typeface="+mj-lt"/>
              </a:rPr>
              <a:t>, and </a:t>
            </a:r>
            <a:r>
              <a:rPr lang="en-US" b="1" i="1">
                <a:latin typeface="+mj-lt"/>
              </a:rPr>
              <a:t>EOY</a:t>
            </a:r>
            <a:r>
              <a:rPr lang="en-US" sz="2400">
                <a:latin typeface="+mj-lt"/>
              </a:rPr>
              <a:t>). RI Model does not require pre-/post-observation conferences.</a:t>
            </a:r>
          </a:p>
          <a:p>
            <a:pPr marL="800100" lvl="7" indent="-342900"/>
            <a:r>
              <a:rPr lang="en-US" sz="2000" i="1">
                <a:latin typeface="+mj-lt"/>
              </a:rPr>
              <a:t>Teachers who are non-summative, or on “cyclical” (</a:t>
            </a:r>
            <a:r>
              <a:rPr lang="en-US" sz="1600" i="1">
                <a:latin typeface="+mj-lt"/>
              </a:rPr>
              <a:t>pp. 4-5 in Teacher Guidebook</a:t>
            </a:r>
            <a:r>
              <a:rPr lang="en-US" sz="2000" i="1">
                <a:latin typeface="+mj-lt"/>
              </a:rPr>
              <a:t>) are required to have an annual conference at minimum.</a:t>
            </a:r>
            <a:endParaRPr lang="en-US" i="1">
              <a:latin typeface="+mj-lt"/>
            </a:endParaRPr>
          </a:p>
        </p:txBody>
      </p:sp>
      <p:grpSp>
        <p:nvGrpSpPr>
          <p:cNvPr id="12" name="Group 11"/>
          <p:cNvGrpSpPr/>
          <p:nvPr/>
        </p:nvGrpSpPr>
        <p:grpSpPr>
          <a:xfrm>
            <a:off x="10358588" y="703242"/>
            <a:ext cx="1893130" cy="727113"/>
            <a:chOff x="6328037" y="1200007"/>
            <a:chExt cx="1893130" cy="727113"/>
          </a:xfrm>
        </p:grpSpPr>
        <p:sp>
          <p:nvSpPr>
            <p:cNvPr id="5" name="Down Arrow 4"/>
            <p:cNvSpPr/>
            <p:nvPr/>
          </p:nvSpPr>
          <p:spPr bwMode="auto">
            <a:xfrm rot="3105967">
              <a:off x="6911045" y="616999"/>
              <a:ext cx="727113" cy="1893130"/>
            </a:xfrm>
            <a:prstGeom prst="downArrow">
              <a:avLst/>
            </a:prstGeom>
            <a:solidFill>
              <a:srgbClr val="BFD5EF"/>
            </a:solidFill>
            <a:ln w="19050" algn="ctr">
              <a:solidFill>
                <a:schemeClr val="accent1"/>
              </a:solidFill>
              <a:round/>
              <a:headEnd/>
              <a:tailEnd type="triangle" w="med" len="med"/>
            </a:ln>
          </p:spPr>
          <p:txBody>
            <a:bodyPr wrap="none" rtlCol="0" anchor="ctr"/>
            <a:lstStyle/>
            <a:p>
              <a:pPr algn="ctr"/>
              <a:endParaRPr lang="en-US">
                <a:latin typeface="Book Antiqua" pitchFamily="18" charset="0"/>
              </a:endParaRPr>
            </a:p>
          </p:txBody>
        </p:sp>
        <p:sp>
          <p:nvSpPr>
            <p:cNvPr id="8" name="TextBox 7"/>
            <p:cNvSpPr txBox="1"/>
            <p:nvPr/>
          </p:nvSpPr>
          <p:spPr>
            <a:xfrm rot="19282933">
              <a:off x="6427420" y="1375993"/>
              <a:ext cx="1711730" cy="338554"/>
            </a:xfrm>
            <a:prstGeom prst="rect">
              <a:avLst/>
            </a:prstGeom>
            <a:noFill/>
          </p:spPr>
          <p:txBody>
            <a:bodyPr wrap="square" rtlCol="0">
              <a:spAutoFit/>
            </a:bodyPr>
            <a:lstStyle/>
            <a:p>
              <a:r>
                <a:rPr lang="en-US" sz="1600" b="1">
                  <a:latin typeface="+mj-lt"/>
                </a:rPr>
                <a:t>Flexibility Factors</a:t>
              </a:r>
            </a:p>
          </p:txBody>
        </p:sp>
      </p:grpSp>
    </p:spTree>
    <p:extLst>
      <p:ext uri="{BB962C8B-B14F-4D97-AF65-F5344CB8AC3E}">
        <p14:creationId xmlns:p14="http://schemas.microsoft.com/office/powerpoint/2010/main" val="337815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46" y="561357"/>
            <a:ext cx="10829108" cy="411162"/>
          </a:xfrm>
        </p:spPr>
        <p:txBody>
          <a:bodyPr>
            <a:normAutofit fontScale="90000"/>
          </a:bodyPr>
          <a:lstStyle/>
          <a:p>
            <a:r>
              <a:rPr lang="en-US" b="1"/>
              <a:t>Professional Practice: Overview</a:t>
            </a:r>
          </a:p>
        </p:txBody>
      </p:sp>
      <p:graphicFrame>
        <p:nvGraphicFramePr>
          <p:cNvPr id="7" name="Table 6"/>
          <p:cNvGraphicFramePr>
            <a:graphicFrameLocks noGrp="1"/>
          </p:cNvGraphicFramePr>
          <p:nvPr>
            <p:extLst>
              <p:ext uri="{D42A27DB-BD31-4B8C-83A1-F6EECF244321}">
                <p14:modId xmlns:p14="http://schemas.microsoft.com/office/powerpoint/2010/main" val="2447018520"/>
              </p:ext>
            </p:extLst>
          </p:nvPr>
        </p:nvGraphicFramePr>
        <p:xfrm>
          <a:off x="1866814" y="1221174"/>
          <a:ext cx="8831666" cy="4343603"/>
        </p:xfrm>
        <a:graphic>
          <a:graphicData uri="http://schemas.openxmlformats.org/drawingml/2006/table">
            <a:tbl>
              <a:tblPr/>
              <a:tblGrid>
                <a:gridCol w="478640">
                  <a:extLst>
                    <a:ext uri="{9D8B030D-6E8A-4147-A177-3AD203B41FA5}">
                      <a16:colId xmlns:a16="http://schemas.microsoft.com/office/drawing/2014/main" val="20000"/>
                    </a:ext>
                  </a:extLst>
                </a:gridCol>
                <a:gridCol w="3937193">
                  <a:extLst>
                    <a:ext uri="{9D8B030D-6E8A-4147-A177-3AD203B41FA5}">
                      <a16:colId xmlns:a16="http://schemas.microsoft.com/office/drawing/2014/main" val="20001"/>
                    </a:ext>
                  </a:extLst>
                </a:gridCol>
                <a:gridCol w="540399">
                  <a:extLst>
                    <a:ext uri="{9D8B030D-6E8A-4147-A177-3AD203B41FA5}">
                      <a16:colId xmlns:a16="http://schemas.microsoft.com/office/drawing/2014/main" val="20002"/>
                    </a:ext>
                  </a:extLst>
                </a:gridCol>
                <a:gridCol w="3875434">
                  <a:extLst>
                    <a:ext uri="{9D8B030D-6E8A-4147-A177-3AD203B41FA5}">
                      <a16:colId xmlns:a16="http://schemas.microsoft.com/office/drawing/2014/main" val="20003"/>
                    </a:ext>
                  </a:extLst>
                </a:gridCol>
              </a:tblGrid>
              <a:tr h="663842">
                <a:tc gridSpan="4">
                  <a:txBody>
                    <a:bodyPr/>
                    <a:lstStyle/>
                    <a:p>
                      <a:pPr marL="0" marR="0" algn="ctr">
                        <a:lnSpc>
                          <a:spcPct val="115000"/>
                        </a:lnSpc>
                        <a:spcBef>
                          <a:spcPts val="0"/>
                        </a:spcBef>
                        <a:spcAft>
                          <a:spcPts val="0"/>
                        </a:spcAft>
                      </a:pPr>
                      <a:r>
                        <a:rPr lang="en-US" sz="1600" b="1">
                          <a:latin typeface="Arial"/>
                          <a:ea typeface="Times New Roman"/>
                          <a:cs typeface="Times New Roman"/>
                        </a:rPr>
                        <a:t>Teacher Professional Practice Rubric Components</a:t>
                      </a:r>
                      <a:endParaRPr lang="en-US" sz="1600">
                        <a:latin typeface="Arial"/>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393">
                <a:tc gridSpan="2">
                  <a:txBody>
                    <a:bodyPr/>
                    <a:lstStyle/>
                    <a:p>
                      <a:pPr marL="0" marR="0" algn="ctr">
                        <a:lnSpc>
                          <a:spcPct val="115000"/>
                        </a:lnSpc>
                        <a:spcBef>
                          <a:spcPts val="0"/>
                        </a:spcBef>
                        <a:spcAft>
                          <a:spcPts val="0"/>
                        </a:spcAft>
                      </a:pPr>
                      <a:r>
                        <a:rPr lang="en-US" sz="1600" b="1">
                          <a:latin typeface="Arial"/>
                          <a:ea typeface="Times New Roman"/>
                          <a:cs typeface="Arial"/>
                        </a:rPr>
                        <a:t>Professional Practice: </a:t>
                      </a:r>
                      <a:endParaRPr lang="en-US" sz="1600" b="0">
                        <a:latin typeface="Arial"/>
                        <a:ea typeface="Times New Roman"/>
                        <a:cs typeface="Times New Roman"/>
                      </a:endParaRPr>
                    </a:p>
                    <a:p>
                      <a:pPr marL="0" marR="0" algn="ctr">
                        <a:lnSpc>
                          <a:spcPct val="115000"/>
                        </a:lnSpc>
                        <a:spcBef>
                          <a:spcPts val="0"/>
                        </a:spcBef>
                        <a:spcAft>
                          <a:spcPts val="0"/>
                        </a:spcAft>
                      </a:pPr>
                      <a:r>
                        <a:rPr lang="en-US" sz="1600" b="1">
                          <a:latin typeface="Arial"/>
                          <a:ea typeface="Times New Roman"/>
                          <a:cs typeface="Arial"/>
                        </a:rPr>
                        <a:t>Classroom Environment</a:t>
                      </a:r>
                      <a:endParaRPr lang="en-US" sz="1600">
                        <a:latin typeface="Arial"/>
                        <a:ea typeface="Times New Roman"/>
                        <a:cs typeface="Times New Roman"/>
                      </a:endParaRPr>
                    </a:p>
                    <a:p>
                      <a:pPr marL="0" marR="0" algn="ctr">
                        <a:lnSpc>
                          <a:spcPct val="115000"/>
                        </a:lnSpc>
                        <a:spcBef>
                          <a:spcPts val="0"/>
                        </a:spcBef>
                        <a:spcAft>
                          <a:spcPts val="0"/>
                        </a:spcAft>
                      </a:pPr>
                      <a:r>
                        <a:rPr lang="en-US" sz="1600" b="1">
                          <a:latin typeface="Arial"/>
                          <a:ea typeface="Times New Roman"/>
                          <a:cs typeface="Arial"/>
                        </a:rPr>
                        <a:t>Domain 2</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b="1">
                          <a:latin typeface="Arial"/>
                          <a:ea typeface="Times New Roman"/>
                          <a:cs typeface="Arial"/>
                        </a:rPr>
                        <a:t>Professional Practice: </a:t>
                      </a:r>
                    </a:p>
                    <a:p>
                      <a:pPr marL="0" marR="0" algn="ctr">
                        <a:lnSpc>
                          <a:spcPct val="115000"/>
                        </a:lnSpc>
                        <a:spcBef>
                          <a:spcPts val="0"/>
                        </a:spcBef>
                        <a:spcAft>
                          <a:spcPts val="0"/>
                        </a:spcAft>
                      </a:pPr>
                      <a:r>
                        <a:rPr lang="en-US" sz="1600" b="1">
                          <a:latin typeface="Arial"/>
                          <a:ea typeface="Times New Roman"/>
                          <a:cs typeface="Arial"/>
                        </a:rPr>
                        <a:t>Instruction</a:t>
                      </a:r>
                      <a:endParaRPr lang="en-US" sz="1600">
                        <a:latin typeface="Arial"/>
                        <a:ea typeface="Times New Roman"/>
                        <a:cs typeface="Times New Roman"/>
                      </a:endParaRPr>
                    </a:p>
                    <a:p>
                      <a:pPr marL="0" marR="0" algn="ctr">
                        <a:lnSpc>
                          <a:spcPct val="115000"/>
                        </a:lnSpc>
                        <a:spcBef>
                          <a:spcPts val="0"/>
                        </a:spcBef>
                        <a:spcAft>
                          <a:spcPts val="0"/>
                        </a:spcAft>
                      </a:pPr>
                      <a:r>
                        <a:rPr lang="en-US" sz="1600" b="1">
                          <a:latin typeface="Arial"/>
                          <a:ea typeface="Times New Roman"/>
                          <a:cs typeface="Arial"/>
                        </a:rPr>
                        <a:t>Domain 3</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10001"/>
                  </a:ext>
                </a:extLst>
              </a:tr>
              <a:tr h="663842">
                <a:tc>
                  <a:txBody>
                    <a:bodyPr/>
                    <a:lstStyle/>
                    <a:p>
                      <a:pPr marL="0" marR="0">
                        <a:lnSpc>
                          <a:spcPct val="115000"/>
                        </a:lnSpc>
                        <a:spcBef>
                          <a:spcPts val="600"/>
                        </a:spcBef>
                        <a:spcAft>
                          <a:spcPts val="0"/>
                        </a:spcAft>
                      </a:pPr>
                      <a:r>
                        <a:rPr lang="en-US" sz="1600" b="1">
                          <a:latin typeface="Arial"/>
                          <a:ea typeface="Times New Roman"/>
                          <a:cs typeface="Arial"/>
                        </a:rPr>
                        <a:t>2a:</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600">
                          <a:latin typeface="Arial"/>
                          <a:ea typeface="Times New Roman"/>
                          <a:cs typeface="Arial"/>
                        </a:rPr>
                        <a:t>Creating an Environment of Respect and</a:t>
                      </a:r>
                      <a:r>
                        <a:rPr lang="en-US" sz="1600" baseline="0">
                          <a:latin typeface="Arial"/>
                          <a:ea typeface="Times New Roman"/>
                          <a:cs typeface="Arial"/>
                        </a:rPr>
                        <a:t> </a:t>
                      </a:r>
                      <a:r>
                        <a:rPr lang="en-US" sz="1600">
                          <a:latin typeface="Arial"/>
                          <a:ea typeface="Times New Roman"/>
                          <a:cs typeface="Arial"/>
                        </a:rPr>
                        <a:t>Rapport</a:t>
                      </a:r>
                      <a:endParaRPr lang="en-US" sz="1600">
                        <a:latin typeface="Arial"/>
                        <a:ea typeface="Times New Roman"/>
                        <a:cs typeface="Times New Roman"/>
                      </a:endParaRPr>
                    </a:p>
                  </a:txBody>
                  <a:tcPr marL="63944" marR="63944"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600" b="1">
                          <a:latin typeface="Arial"/>
                          <a:ea typeface="Times New Roman"/>
                          <a:cs typeface="Arial"/>
                        </a:rPr>
                        <a:t>3a:</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600">
                          <a:latin typeface="Arial"/>
                          <a:ea typeface="Times New Roman"/>
                          <a:cs typeface="Arial"/>
                        </a:rPr>
                        <a:t>Communicating with Students</a:t>
                      </a:r>
                      <a:endParaRPr lang="en-US" sz="1600">
                        <a:latin typeface="Arial"/>
                        <a:ea typeface="Times New Roman"/>
                        <a:cs typeface="Times New Roman"/>
                      </a:endParaRPr>
                    </a:p>
                  </a:txBody>
                  <a:tcPr marL="63944" marR="63944"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663842">
                <a:tc>
                  <a:txBody>
                    <a:bodyPr/>
                    <a:lstStyle/>
                    <a:p>
                      <a:pPr marL="0" marR="0">
                        <a:lnSpc>
                          <a:spcPct val="115000"/>
                        </a:lnSpc>
                        <a:spcBef>
                          <a:spcPts val="0"/>
                        </a:spcBef>
                        <a:spcAft>
                          <a:spcPts val="0"/>
                        </a:spcAft>
                      </a:pPr>
                      <a:r>
                        <a:rPr lang="en-US" sz="1600" b="1">
                          <a:latin typeface="Arial"/>
                          <a:ea typeface="Times New Roman"/>
                          <a:cs typeface="Arial"/>
                        </a:rPr>
                        <a:t>2b:</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a:latin typeface="Arial"/>
                          <a:ea typeface="Times New Roman"/>
                          <a:cs typeface="Arial"/>
                        </a:rPr>
                        <a:t>Establishing a Culture for Learning</a:t>
                      </a:r>
                      <a:endParaRPr lang="en-US" sz="1600">
                        <a:latin typeface="Arial"/>
                        <a:ea typeface="Times New Roman"/>
                        <a:cs typeface="Times New Roman"/>
                      </a:endParaRPr>
                    </a:p>
                  </a:txBody>
                  <a:tcPr marL="63944" marR="63944"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b="1">
                          <a:latin typeface="Arial"/>
                          <a:ea typeface="Times New Roman"/>
                          <a:cs typeface="Arial"/>
                        </a:rPr>
                        <a:t>3b:</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a:latin typeface="Arial"/>
                          <a:ea typeface="Times New Roman"/>
                          <a:cs typeface="Arial"/>
                        </a:rPr>
                        <a:t>Using Questioning/Prompts and Discussion Techniques</a:t>
                      </a:r>
                      <a:endParaRPr lang="en-US" sz="1600">
                        <a:latin typeface="Arial"/>
                        <a:ea typeface="Times New Roman"/>
                        <a:cs typeface="Times New Roman"/>
                      </a:endParaRPr>
                    </a:p>
                  </a:txBody>
                  <a:tcPr marL="63944" marR="63944"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63842">
                <a:tc>
                  <a:txBody>
                    <a:bodyPr/>
                    <a:lstStyle/>
                    <a:p>
                      <a:pPr marL="0" marR="0">
                        <a:lnSpc>
                          <a:spcPct val="115000"/>
                        </a:lnSpc>
                        <a:spcBef>
                          <a:spcPts val="0"/>
                        </a:spcBef>
                        <a:spcAft>
                          <a:spcPts val="0"/>
                        </a:spcAft>
                      </a:pPr>
                      <a:r>
                        <a:rPr lang="en-US" sz="1600" b="1">
                          <a:latin typeface="Arial"/>
                          <a:ea typeface="Times New Roman"/>
                          <a:cs typeface="Arial"/>
                        </a:rPr>
                        <a:t>2c:</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a:latin typeface="Arial"/>
                          <a:ea typeface="Times New Roman"/>
                          <a:cs typeface="Arial"/>
                        </a:rPr>
                        <a:t>Managing Classroom Procedures</a:t>
                      </a:r>
                      <a:endParaRPr lang="en-US" sz="1600">
                        <a:latin typeface="Arial"/>
                        <a:ea typeface="Times New Roman"/>
                        <a:cs typeface="Times New Roman"/>
                      </a:endParaRPr>
                    </a:p>
                  </a:txBody>
                  <a:tcPr marL="63944" marR="63944"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b="1">
                          <a:latin typeface="Arial"/>
                          <a:ea typeface="Times New Roman"/>
                          <a:cs typeface="Arial"/>
                        </a:rPr>
                        <a:t>3c:</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a:latin typeface="Arial"/>
                          <a:ea typeface="Times New Roman"/>
                          <a:cs typeface="Arial"/>
                        </a:rPr>
                        <a:t>Engaging Students in Learning</a:t>
                      </a:r>
                      <a:endParaRPr lang="en-US" sz="1600">
                        <a:latin typeface="Arial"/>
                        <a:ea typeface="Times New Roman"/>
                        <a:cs typeface="Times New Roman"/>
                      </a:endParaRPr>
                    </a:p>
                  </a:txBody>
                  <a:tcPr marL="63944" marR="63944"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663842">
                <a:tc>
                  <a:txBody>
                    <a:bodyPr/>
                    <a:lstStyle/>
                    <a:p>
                      <a:pPr marL="0" marR="0">
                        <a:lnSpc>
                          <a:spcPct val="115000"/>
                        </a:lnSpc>
                        <a:spcBef>
                          <a:spcPts val="0"/>
                        </a:spcBef>
                        <a:spcAft>
                          <a:spcPts val="0"/>
                        </a:spcAft>
                      </a:pPr>
                      <a:r>
                        <a:rPr lang="en-US" sz="1600" b="1">
                          <a:latin typeface="Arial"/>
                          <a:ea typeface="Times New Roman"/>
                          <a:cs typeface="Arial"/>
                        </a:rPr>
                        <a:t>2d:</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a:latin typeface="Arial"/>
                          <a:ea typeface="Times New Roman"/>
                          <a:cs typeface="Arial"/>
                        </a:rPr>
                        <a:t>Managing Student Behavior</a:t>
                      </a:r>
                      <a:endParaRPr lang="en-US" sz="1600">
                        <a:latin typeface="Arial"/>
                        <a:ea typeface="Times New Roman"/>
                        <a:cs typeface="Times New Roman"/>
                      </a:endParaRPr>
                    </a:p>
                  </a:txBody>
                  <a:tcPr marL="63944" marR="63944"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b="1">
                          <a:latin typeface="Arial"/>
                          <a:ea typeface="Times New Roman"/>
                          <a:cs typeface="Arial"/>
                        </a:rPr>
                        <a:t>3d:</a:t>
                      </a:r>
                      <a:endParaRPr lang="en-US" sz="1600">
                        <a:latin typeface="Arial"/>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600">
                          <a:latin typeface="Arial"/>
                          <a:ea typeface="Times New Roman"/>
                          <a:cs typeface="Arial"/>
                        </a:rPr>
                        <a:t>Using Assessment in Instruction</a:t>
                      </a:r>
                      <a:endParaRPr lang="en-US" sz="1600">
                        <a:latin typeface="Arial"/>
                        <a:ea typeface="Times New Roman"/>
                        <a:cs typeface="Times New Roman"/>
                      </a:endParaRPr>
                    </a:p>
                  </a:txBody>
                  <a:tcPr marL="63944" marR="63944"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7"/>
          <p:cNvSpPr txBox="1"/>
          <p:nvPr/>
        </p:nvSpPr>
        <p:spPr>
          <a:xfrm>
            <a:off x="2443899" y="5664283"/>
            <a:ext cx="7238082" cy="461665"/>
          </a:xfrm>
          <a:prstGeom prst="rect">
            <a:avLst/>
          </a:prstGeom>
          <a:solidFill>
            <a:schemeClr val="bg1"/>
          </a:solidFill>
          <a:ln>
            <a:noFill/>
          </a:ln>
        </p:spPr>
        <p:txBody>
          <a:bodyPr wrap="square" rtlCol="0">
            <a:spAutoFit/>
          </a:bodyPr>
          <a:lstStyle/>
          <a:p>
            <a:pPr lvl="1" algn="ctr"/>
            <a:r>
              <a:rPr lang="en-US" sz="2400" b="1" i="1">
                <a:solidFill>
                  <a:schemeClr val="tx2"/>
                </a:solidFill>
                <a:latin typeface="+mj-lt"/>
              </a:rPr>
              <a:t>Evidence is gathered through observations.</a:t>
            </a:r>
          </a:p>
        </p:txBody>
      </p:sp>
      <p:grpSp>
        <p:nvGrpSpPr>
          <p:cNvPr id="11" name="Group 10"/>
          <p:cNvGrpSpPr/>
          <p:nvPr/>
        </p:nvGrpSpPr>
        <p:grpSpPr>
          <a:xfrm>
            <a:off x="5235165" y="4651639"/>
            <a:ext cx="989287" cy="878031"/>
            <a:chOff x="6007170" y="4230611"/>
            <a:chExt cx="2208136" cy="1896659"/>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170" y="4230611"/>
              <a:ext cx="1847634" cy="1896659"/>
            </a:xfrm>
            <a:prstGeom prst="rect">
              <a:avLst/>
            </a:prstGeom>
          </p:spPr>
        </p:pic>
        <p:sp>
          <p:nvSpPr>
            <p:cNvPr id="13" name="Left Arrow 12"/>
            <p:cNvSpPr/>
            <p:nvPr/>
          </p:nvSpPr>
          <p:spPr bwMode="auto">
            <a:xfrm>
              <a:off x="7637837" y="4605050"/>
              <a:ext cx="577469" cy="573890"/>
            </a:xfrm>
            <a:prstGeom prst="leftArrow">
              <a:avLst/>
            </a:prstGeom>
            <a:solidFill>
              <a:srgbClr val="FF0000"/>
            </a:solidFill>
            <a:ln>
              <a:headEnd/>
              <a:tailEnd type="triangle" w="med" len="med"/>
            </a:ln>
          </p:spPr>
          <p:style>
            <a:lnRef idx="2">
              <a:schemeClr val="accent3"/>
            </a:lnRef>
            <a:fillRef idx="1">
              <a:schemeClr val="lt1"/>
            </a:fillRef>
            <a:effectRef idx="0">
              <a:schemeClr val="accent3"/>
            </a:effectRef>
            <a:fontRef idx="minor">
              <a:schemeClr val="dk1"/>
            </a:fontRef>
          </p:style>
          <p:txBody>
            <a:bodyPr wrap="none" rtlCol="0" anchor="ctr"/>
            <a:lstStyle/>
            <a:p>
              <a:pPr algn="ctr"/>
              <a:endParaRPr lang="en-US">
                <a:latin typeface="Book Antiqua" pitchFamily="18" charset="0"/>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1969" y="4622600"/>
            <a:ext cx="827775" cy="878031"/>
          </a:xfrm>
          <a:prstGeom prst="rect">
            <a:avLst/>
          </a:prstGeom>
        </p:spPr>
      </p:pic>
      <p:sp>
        <p:nvSpPr>
          <p:cNvPr id="17" name="Left Arrow 16"/>
          <p:cNvSpPr/>
          <p:nvPr/>
        </p:nvSpPr>
        <p:spPr bwMode="auto">
          <a:xfrm>
            <a:off x="10520519" y="5061615"/>
            <a:ext cx="258717" cy="265674"/>
          </a:xfrm>
          <a:prstGeom prst="leftArrow">
            <a:avLst/>
          </a:prstGeom>
          <a:solidFill>
            <a:srgbClr val="FF0000"/>
          </a:solidFill>
          <a:ln>
            <a:headEnd/>
            <a:tailEnd type="triangle" w="med" len="med"/>
          </a:ln>
        </p:spPr>
        <p:style>
          <a:lnRef idx="2">
            <a:schemeClr val="accent3"/>
          </a:lnRef>
          <a:fillRef idx="1">
            <a:schemeClr val="lt1"/>
          </a:fillRef>
          <a:effectRef idx="0">
            <a:schemeClr val="accent3"/>
          </a:effectRef>
          <a:fontRef idx="minor">
            <a:schemeClr val="dk1"/>
          </a:fontRef>
        </p:style>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410608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cstate="print"/>
          <a:srcRect/>
          <a:stretch>
            <a:fillRect/>
          </a:stretch>
        </p:blipFill>
        <p:spPr bwMode="auto">
          <a:xfrm>
            <a:off x="1608408" y="407963"/>
            <a:ext cx="8999764" cy="5684062"/>
          </a:xfrm>
          <a:prstGeom prst="rect">
            <a:avLst/>
          </a:prstGeom>
          <a:noFill/>
          <a:ln w="9525">
            <a:noFill/>
            <a:miter lim="800000"/>
            <a:headEnd/>
            <a:tailEnd/>
          </a:ln>
        </p:spPr>
      </p:pic>
      <p:sp>
        <p:nvSpPr>
          <p:cNvPr id="3" name="Rectangle 2"/>
          <p:cNvSpPr/>
          <p:nvPr/>
        </p:nvSpPr>
        <p:spPr bwMode="auto">
          <a:xfrm>
            <a:off x="2350265" y="1026943"/>
            <a:ext cx="2334277" cy="4966234"/>
          </a:xfrm>
          <a:prstGeom prst="rect">
            <a:avLst/>
          </a:prstGeom>
          <a:noFill/>
          <a:ln w="38100" algn="ctr">
            <a:solidFill>
              <a:srgbClr val="FF0000"/>
            </a:solidFill>
            <a:round/>
            <a:headEnd/>
            <a:tailEnd type="triangle" w="med" len="med"/>
          </a:ln>
        </p:spPr>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11470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766"/>
            <a:ext cx="10515600" cy="1041261"/>
          </a:xfrm>
        </p:spPr>
        <p:txBody>
          <a:bodyPr>
            <a:normAutofit/>
          </a:bodyPr>
          <a:lstStyle/>
          <a:p>
            <a:r>
              <a:rPr lang="en-US" sz="3600" b="1"/>
              <a:t>Activity: Component Values &amp; Examples</a:t>
            </a:r>
          </a:p>
        </p:txBody>
      </p:sp>
      <p:sp>
        <p:nvSpPr>
          <p:cNvPr id="6" name="Content Placeholder 2"/>
          <p:cNvSpPr>
            <a:spLocks noGrp="1"/>
          </p:cNvSpPr>
          <p:nvPr>
            <p:ph sz="half" idx="1"/>
          </p:nvPr>
        </p:nvSpPr>
        <p:spPr>
          <a:xfrm>
            <a:off x="782504" y="866274"/>
            <a:ext cx="10876096" cy="5269829"/>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342900" indent="-342900">
              <a:spcAft>
                <a:spcPts val="600"/>
              </a:spcAft>
              <a:buAutoNum type="arabicPeriod"/>
            </a:pPr>
            <a:r>
              <a:rPr lang="en-US" sz="1600" b="1">
                <a:solidFill>
                  <a:schemeClr val="bg1"/>
                </a:solidFill>
                <a:latin typeface="+mj-lt"/>
                <a:cs typeface="Arial" pitchFamily="34" charset="0"/>
              </a:rPr>
              <a:t>Review each of the 8 Professional Practice components, noting:</a:t>
            </a:r>
          </a:p>
          <a:p>
            <a:pPr marL="685800" lvl="2" indent="-342900">
              <a:spcAft>
                <a:spcPts val="600"/>
              </a:spcAft>
            </a:pPr>
            <a:r>
              <a:rPr lang="en-US" sz="1600" b="1" i="1">
                <a:solidFill>
                  <a:schemeClr val="bg1"/>
                </a:solidFill>
                <a:latin typeface="+mj-lt"/>
                <a:cs typeface="Arial" pitchFamily="34" charset="0"/>
              </a:rPr>
              <a:t>What is valued in this component as explained in the descriptors?</a:t>
            </a:r>
          </a:p>
          <a:p>
            <a:pPr marL="685800" lvl="2" indent="-342900">
              <a:spcAft>
                <a:spcPts val="600"/>
              </a:spcAft>
            </a:pPr>
            <a:r>
              <a:rPr lang="en-US" sz="1600" b="1" i="1">
                <a:solidFill>
                  <a:schemeClr val="bg1"/>
                </a:solidFill>
                <a:latin typeface="+mj-lt"/>
                <a:cs typeface="Arial" pitchFamily="34" charset="0"/>
              </a:rPr>
              <a:t>What are some new examples and non-examples of what this would could like during an observation?</a:t>
            </a:r>
            <a:endParaRPr lang="en-US" sz="1600" b="1" i="1">
              <a:solidFill>
                <a:schemeClr val="bg1"/>
              </a:solidFill>
              <a:latin typeface="+mj-lt"/>
              <a:ea typeface="ＭＳ Ｐゴシック" charset="-128"/>
              <a:cs typeface="Arial" pitchFamily="34" charset="0"/>
            </a:endParaRPr>
          </a:p>
          <a:p>
            <a:pPr marL="342900" indent="-342900">
              <a:spcAft>
                <a:spcPts val="600"/>
              </a:spcAft>
              <a:buAutoNum type="arabicPeriod"/>
            </a:pPr>
            <a:r>
              <a:rPr lang="en-US" sz="1600" b="1">
                <a:solidFill>
                  <a:schemeClr val="bg1"/>
                </a:solidFill>
                <a:latin typeface="+mj-lt"/>
                <a:cs typeface="Arial" pitchFamily="34" charset="0"/>
              </a:rPr>
              <a:t>Use this table to record your findings:</a:t>
            </a:r>
          </a:p>
          <a:p>
            <a:pPr marL="0" indent="0">
              <a:spcAft>
                <a:spcPts val="600"/>
              </a:spcAft>
              <a:buNone/>
            </a:pPr>
            <a:endParaRPr lang="en-US" sz="2000" b="1">
              <a:solidFill>
                <a:schemeClr val="bg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31918702"/>
              </p:ext>
            </p:extLst>
          </p:nvPr>
        </p:nvGraphicFramePr>
        <p:xfrm>
          <a:off x="1439449" y="2525026"/>
          <a:ext cx="9562205" cy="3611077"/>
        </p:xfrm>
        <a:graphic>
          <a:graphicData uri="http://schemas.openxmlformats.org/drawingml/2006/table">
            <a:tbl>
              <a:tblPr firstRow="1" bandRow="1">
                <a:tableStyleId>{5C22544A-7EE6-4342-B048-85BDC9FD1C3A}</a:tableStyleId>
              </a:tblPr>
              <a:tblGrid>
                <a:gridCol w="1320575">
                  <a:extLst>
                    <a:ext uri="{9D8B030D-6E8A-4147-A177-3AD203B41FA5}">
                      <a16:colId xmlns:a16="http://schemas.microsoft.com/office/drawing/2014/main" val="2156687263"/>
                    </a:ext>
                  </a:extLst>
                </a:gridCol>
                <a:gridCol w="2747210">
                  <a:extLst>
                    <a:ext uri="{9D8B030D-6E8A-4147-A177-3AD203B41FA5}">
                      <a16:colId xmlns:a16="http://schemas.microsoft.com/office/drawing/2014/main" val="2560051224"/>
                    </a:ext>
                  </a:extLst>
                </a:gridCol>
                <a:gridCol w="2747210">
                  <a:extLst>
                    <a:ext uri="{9D8B030D-6E8A-4147-A177-3AD203B41FA5}">
                      <a16:colId xmlns:a16="http://schemas.microsoft.com/office/drawing/2014/main" val="1850227114"/>
                    </a:ext>
                  </a:extLst>
                </a:gridCol>
                <a:gridCol w="2747210">
                  <a:extLst>
                    <a:ext uri="{9D8B030D-6E8A-4147-A177-3AD203B41FA5}">
                      <a16:colId xmlns:a16="http://schemas.microsoft.com/office/drawing/2014/main" val="2462916063"/>
                    </a:ext>
                  </a:extLst>
                </a:gridCol>
              </a:tblGrid>
              <a:tr h="645157">
                <a:tc>
                  <a:txBody>
                    <a:bodyPr/>
                    <a:lstStyle/>
                    <a:p>
                      <a:r>
                        <a:rPr lang="en-US" sz="1600"/>
                        <a:t>Component</a:t>
                      </a:r>
                    </a:p>
                  </a:txBody>
                  <a:tcPr/>
                </a:tc>
                <a:tc>
                  <a:txBody>
                    <a:bodyPr/>
                    <a:lstStyle/>
                    <a:p>
                      <a:r>
                        <a:rPr lang="en-US" sz="1600"/>
                        <a:t>What is valued?</a:t>
                      </a:r>
                    </a:p>
                  </a:txBody>
                  <a:tcPr/>
                </a:tc>
                <a:tc>
                  <a:txBody>
                    <a:bodyPr/>
                    <a:lstStyle/>
                    <a:p>
                      <a:r>
                        <a:rPr lang="en-US" sz="1600"/>
                        <a:t>What could this</a:t>
                      </a:r>
                      <a:r>
                        <a:rPr lang="en-US" sz="1600" baseline="0"/>
                        <a:t> look like? (Positive)</a:t>
                      </a: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What could this</a:t>
                      </a:r>
                      <a:r>
                        <a:rPr lang="en-US" sz="1600" baseline="0"/>
                        <a:t> look like? (Negative)</a:t>
                      </a:r>
                      <a:endParaRPr lang="en-US" sz="1600"/>
                    </a:p>
                  </a:txBody>
                  <a:tcPr/>
                </a:tc>
                <a:extLst>
                  <a:ext uri="{0D108BD9-81ED-4DB2-BD59-A6C34878D82A}">
                    <a16:rowId xmlns:a16="http://schemas.microsoft.com/office/drawing/2014/main" val="3152304066"/>
                  </a:ext>
                </a:extLst>
              </a:tr>
              <a:tr h="370840">
                <a:tc>
                  <a:txBody>
                    <a:bodyPr/>
                    <a:lstStyle/>
                    <a:p>
                      <a:r>
                        <a:rPr lang="en-US" sz="1600"/>
                        <a:t>2a</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48789982"/>
                  </a:ext>
                </a:extLst>
              </a:tr>
              <a:tr h="370040">
                <a:tc>
                  <a:txBody>
                    <a:bodyPr/>
                    <a:lstStyle/>
                    <a:p>
                      <a:r>
                        <a:rPr lang="en-US" sz="1600"/>
                        <a:t>2b</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051753894"/>
                  </a:ext>
                </a:extLst>
              </a:tr>
              <a:tr h="370840">
                <a:tc>
                  <a:txBody>
                    <a:bodyPr/>
                    <a:lstStyle/>
                    <a:p>
                      <a:r>
                        <a:rPr lang="en-US" sz="1600"/>
                        <a:t>2c</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773650319"/>
                  </a:ext>
                </a:extLst>
              </a:tr>
              <a:tr h="370840">
                <a:tc>
                  <a:txBody>
                    <a:bodyPr/>
                    <a:lstStyle/>
                    <a:p>
                      <a:r>
                        <a:rPr lang="en-US" sz="1600"/>
                        <a:t>2d</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750044517"/>
                  </a:ext>
                </a:extLst>
              </a:tr>
              <a:tr h="370840">
                <a:tc>
                  <a:txBody>
                    <a:bodyPr/>
                    <a:lstStyle/>
                    <a:p>
                      <a:r>
                        <a:rPr lang="en-US" sz="1600"/>
                        <a:t>3a</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232486958"/>
                  </a:ext>
                </a:extLst>
              </a:tr>
              <a:tr h="370840">
                <a:tc>
                  <a:txBody>
                    <a:bodyPr/>
                    <a:lstStyle/>
                    <a:p>
                      <a:r>
                        <a:rPr lang="en-US" sz="1600"/>
                        <a:t>3b</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81449516"/>
                  </a:ext>
                </a:extLst>
              </a:tr>
              <a:tr h="370840">
                <a:tc>
                  <a:txBody>
                    <a:bodyPr/>
                    <a:lstStyle/>
                    <a:p>
                      <a:r>
                        <a:rPr lang="en-US" sz="1600"/>
                        <a:t>3c</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964223163"/>
                  </a:ext>
                </a:extLst>
              </a:tr>
              <a:tr h="370840">
                <a:tc>
                  <a:txBody>
                    <a:bodyPr/>
                    <a:lstStyle/>
                    <a:p>
                      <a:r>
                        <a:rPr lang="en-US" sz="1600"/>
                        <a:t>3d</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035722332"/>
                  </a:ext>
                </a:extLst>
              </a:tr>
            </a:tbl>
          </a:graphicData>
        </a:graphic>
      </p:graphicFrame>
    </p:spTree>
    <p:extLst>
      <p:ext uri="{BB962C8B-B14F-4D97-AF65-F5344CB8AC3E}">
        <p14:creationId xmlns:p14="http://schemas.microsoft.com/office/powerpoint/2010/main" val="171887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a:t>Observing Professional Practice</a:t>
            </a:r>
          </a:p>
        </p:txBody>
      </p:sp>
      <p:sp>
        <p:nvSpPr>
          <p:cNvPr id="6" name="Content Placeholder 5"/>
          <p:cNvSpPr>
            <a:spLocks noGrp="1"/>
          </p:cNvSpPr>
          <p:nvPr>
            <p:ph sz="half" idx="2"/>
          </p:nvPr>
        </p:nvSpPr>
        <p:spPr>
          <a:xfrm>
            <a:off x="5567160" y="1623054"/>
            <a:ext cx="5577634" cy="3426348"/>
          </a:xfrm>
        </p:spPr>
        <p:txBody>
          <a:bodyPr anchor="ctr"/>
          <a:lstStyle/>
          <a:p>
            <a:pPr marL="0" indent="0">
              <a:buNone/>
            </a:pPr>
            <a:r>
              <a:rPr lang="en-US" sz="3600" b="1">
                <a:latin typeface="+mj-lt"/>
              </a:rPr>
              <a:t>Each observation requires that you:</a:t>
            </a:r>
          </a:p>
          <a:p>
            <a:pPr marL="742950" indent="-742950">
              <a:buAutoNum type="arabicPeriod"/>
            </a:pPr>
            <a:r>
              <a:rPr lang="en-US" sz="3600" b="1">
                <a:solidFill>
                  <a:srgbClr val="FF0000"/>
                </a:solidFill>
                <a:latin typeface="+mj-lt"/>
              </a:rPr>
              <a:t>Gather Evidence</a:t>
            </a:r>
          </a:p>
          <a:p>
            <a:pPr marL="742950" indent="-742950">
              <a:buAutoNum type="arabicPeriod"/>
            </a:pPr>
            <a:r>
              <a:rPr lang="en-US" sz="3600" b="1">
                <a:latin typeface="+mj-lt"/>
              </a:rPr>
              <a:t>Write Rationales</a:t>
            </a:r>
          </a:p>
          <a:p>
            <a:pPr marL="742950" indent="-742950">
              <a:buAutoNum type="arabicPeriod"/>
            </a:pPr>
            <a:r>
              <a:rPr lang="en-US" sz="3600" b="1">
                <a:latin typeface="+mj-lt"/>
              </a:rPr>
              <a:t>Provide Feedback</a:t>
            </a:r>
          </a:p>
        </p:txBody>
      </p:sp>
      <p:pic>
        <p:nvPicPr>
          <p:cNvPr id="2052" name="Picture 4" descr="Image result for taking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156" y="1952126"/>
            <a:ext cx="4167998" cy="276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03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5325" y="3005310"/>
            <a:ext cx="8534400" cy="1952740"/>
          </a:xfrm>
        </p:spPr>
        <p:txBody>
          <a:bodyPr>
            <a:normAutofit/>
          </a:bodyPr>
          <a:lstStyle/>
          <a:p>
            <a:pPr marL="0" indent="0" algn="ctr">
              <a:buNone/>
            </a:pPr>
            <a:r>
              <a:rPr lang="en-US" sz="3600" dirty="0"/>
              <a:t>Think about a time when you were evaluated. What made the process comfortable or uncomfortable? Why?</a:t>
            </a:r>
            <a:endParaRPr lang="en-US" sz="3600" dirty="0">
              <a:latin typeface="+mj-lt"/>
            </a:endParaRPr>
          </a:p>
        </p:txBody>
      </p:sp>
      <p:sp>
        <p:nvSpPr>
          <p:cNvPr id="3" name="Title 2"/>
          <p:cNvSpPr>
            <a:spLocks noGrp="1"/>
          </p:cNvSpPr>
          <p:nvPr>
            <p:ph type="title"/>
          </p:nvPr>
        </p:nvSpPr>
        <p:spPr/>
        <p:txBody>
          <a:bodyPr>
            <a:normAutofit/>
          </a:bodyPr>
          <a:lstStyle/>
          <a:p>
            <a:r>
              <a:rPr lang="en-US" sz="4000" b="1"/>
              <a:t>Ice-Breaker: Reflecting on Educator Evaluation </a:t>
            </a:r>
          </a:p>
        </p:txBody>
      </p:sp>
      <p:sp>
        <p:nvSpPr>
          <p:cNvPr id="4" name="Oval 3"/>
          <p:cNvSpPr/>
          <p:nvPr/>
        </p:nvSpPr>
        <p:spPr bwMode="auto">
          <a:xfrm>
            <a:off x="1518568" y="2095500"/>
            <a:ext cx="9187914" cy="3116396"/>
          </a:xfrm>
          <a:prstGeom prst="ellipse">
            <a:avLst/>
          </a:prstGeom>
          <a:noFill/>
          <a:ln w="19050" algn="ctr">
            <a:solidFill>
              <a:schemeClr val="accent2"/>
            </a:solidFill>
            <a:round/>
            <a:headEnd/>
            <a:tailEnd type="triangle" w="med" len="med"/>
          </a:ln>
        </p:spPr>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4147874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937" y="710983"/>
            <a:ext cx="6781800" cy="411162"/>
          </a:xfrm>
        </p:spPr>
        <p:txBody>
          <a:bodyPr>
            <a:noAutofit/>
          </a:bodyPr>
          <a:lstStyle/>
          <a:p>
            <a:r>
              <a:rPr lang="en-US" b="1"/>
              <a:t>Types of Evidence</a:t>
            </a:r>
          </a:p>
        </p:txBody>
      </p:sp>
      <p:sp>
        <p:nvSpPr>
          <p:cNvPr id="5" name="Content Placeholder 4"/>
          <p:cNvSpPr>
            <a:spLocks noGrp="1"/>
          </p:cNvSpPr>
          <p:nvPr>
            <p:ph sz="half" idx="1"/>
          </p:nvPr>
        </p:nvSpPr>
        <p:spPr>
          <a:xfrm>
            <a:off x="1129937" y="1619794"/>
            <a:ext cx="5323114" cy="4137603"/>
          </a:xfrm>
        </p:spPr>
        <p:txBody>
          <a:bodyPr>
            <a:noAutofit/>
          </a:bodyPr>
          <a:lstStyle/>
          <a:p>
            <a:pPr marL="177800" lvl="1" indent="-177800">
              <a:buFont typeface="+mj-lt"/>
              <a:buAutoNum type="arabicPeriod"/>
            </a:pPr>
            <a:r>
              <a:rPr lang="en-US" sz="3200" b="1" u="sng">
                <a:latin typeface="+mj-lt"/>
                <a:ea typeface="Segoe UI" panose="020B0502040204020203" pitchFamily="34" charset="0"/>
                <a:cs typeface="Segoe UI" panose="020B0502040204020203" pitchFamily="34" charset="0"/>
              </a:rPr>
              <a:t>Words</a:t>
            </a:r>
            <a:r>
              <a:rPr lang="en-US" sz="3200">
                <a:latin typeface="+mj-lt"/>
                <a:ea typeface="Segoe UI" panose="020B0502040204020203" pitchFamily="34" charset="0"/>
                <a:cs typeface="Segoe UI" panose="020B0502040204020203" pitchFamily="34" charset="0"/>
              </a:rPr>
              <a:t> spoken by the teacher and students</a:t>
            </a:r>
          </a:p>
          <a:p>
            <a:pPr marL="0" lvl="3" indent="0" algn="ctr">
              <a:buNone/>
            </a:pPr>
            <a:r>
              <a:rPr lang="en-US" sz="2400">
                <a:latin typeface="+mj-lt"/>
                <a:ea typeface="Segoe UI" panose="020B0502040204020203" pitchFamily="34" charset="0"/>
                <a:cs typeface="Segoe UI" panose="020B0502040204020203" pitchFamily="34" charset="0"/>
              </a:rPr>
              <a:t>Ex. </a:t>
            </a:r>
            <a:r>
              <a:rPr lang="en-US" sz="2400" i="1">
                <a:latin typeface="+mj-lt"/>
                <a:ea typeface="Segoe UI" panose="020B0502040204020203" pitchFamily="34" charset="0"/>
                <a:cs typeface="Segoe UI" panose="020B0502040204020203" pitchFamily="34" charset="0"/>
              </a:rPr>
              <a:t>“Can anyone think of another idea?”</a:t>
            </a:r>
          </a:p>
          <a:p>
            <a:pPr marL="0" lvl="3" indent="0">
              <a:buNone/>
            </a:pPr>
            <a:endParaRPr lang="en-US" sz="2400" i="1">
              <a:latin typeface="+mj-lt"/>
              <a:ea typeface="Segoe UI" panose="020B0502040204020203" pitchFamily="34" charset="0"/>
              <a:cs typeface="Segoe UI" panose="020B0502040204020203" pitchFamily="34" charset="0"/>
            </a:endParaRPr>
          </a:p>
          <a:p>
            <a:pPr marL="177800" lvl="1" indent="-177800">
              <a:buFont typeface="+mj-lt"/>
              <a:buAutoNum type="arabicPeriod"/>
            </a:pPr>
            <a:r>
              <a:rPr lang="en-US" sz="3200" b="1">
                <a:latin typeface="+mj-lt"/>
                <a:ea typeface="Segoe UI" panose="020B0502040204020203" pitchFamily="34" charset="0"/>
                <a:cs typeface="Segoe UI" panose="020B0502040204020203" pitchFamily="34" charset="0"/>
              </a:rPr>
              <a:t> </a:t>
            </a:r>
            <a:r>
              <a:rPr lang="en-US" sz="3200" b="1" u="sng">
                <a:latin typeface="+mj-lt"/>
                <a:ea typeface="Segoe UI" panose="020B0502040204020203" pitchFamily="34" charset="0"/>
                <a:cs typeface="Segoe UI" panose="020B0502040204020203" pitchFamily="34" charset="0"/>
              </a:rPr>
              <a:t>Actions</a:t>
            </a:r>
            <a:r>
              <a:rPr lang="en-US" sz="3200">
                <a:latin typeface="+mj-lt"/>
                <a:ea typeface="Segoe UI" panose="020B0502040204020203" pitchFamily="34" charset="0"/>
                <a:cs typeface="Segoe UI" panose="020B0502040204020203" pitchFamily="34" charset="0"/>
              </a:rPr>
              <a:t> by teacher and students</a:t>
            </a:r>
          </a:p>
          <a:p>
            <a:pPr marL="0" lvl="3" indent="0" algn="ctr">
              <a:buNone/>
            </a:pPr>
            <a:r>
              <a:rPr lang="en-US" sz="2400">
                <a:latin typeface="+mj-lt"/>
                <a:ea typeface="Segoe UI" panose="020B0502040204020203" pitchFamily="34" charset="0"/>
                <a:cs typeface="Segoe UI" panose="020B0502040204020203" pitchFamily="34" charset="0"/>
              </a:rPr>
              <a:t>Ex. </a:t>
            </a:r>
            <a:r>
              <a:rPr lang="en-US" sz="2400" i="1">
                <a:latin typeface="+mj-lt"/>
                <a:ea typeface="Segoe UI" panose="020B0502040204020203" pitchFamily="34" charset="0"/>
                <a:cs typeface="Segoe UI" panose="020B0502040204020203" pitchFamily="34" charset="0"/>
              </a:rPr>
              <a:t>“The students took 45 seconds to line up by the door.”</a:t>
            </a:r>
          </a:p>
        </p:txBody>
      </p:sp>
      <p:sp>
        <p:nvSpPr>
          <p:cNvPr id="7" name="Content Placeholder 6"/>
          <p:cNvSpPr txBox="1">
            <a:spLocks noGrp="1"/>
          </p:cNvSpPr>
          <p:nvPr>
            <p:ph sz="half" idx="2"/>
          </p:nvPr>
        </p:nvSpPr>
        <p:spPr>
          <a:xfrm>
            <a:off x="7415347" y="1109082"/>
            <a:ext cx="4236721" cy="449156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lvl="1" indent="0" algn="ctr">
              <a:buNone/>
            </a:pPr>
            <a:r>
              <a:rPr lang="en-US" b="1">
                <a:solidFill>
                  <a:schemeClr val="bg1"/>
                </a:solidFill>
                <a:latin typeface="+mj-lt"/>
              </a:rPr>
              <a:t>Reflect:</a:t>
            </a:r>
          </a:p>
          <a:p>
            <a:pPr marL="0" lvl="1" indent="0">
              <a:buNone/>
            </a:pPr>
            <a:r>
              <a:rPr lang="en-US" b="1">
                <a:solidFill>
                  <a:schemeClr val="bg1"/>
                </a:solidFill>
                <a:latin typeface="+mj-lt"/>
              </a:rPr>
              <a:t>1. What is your note taking style?</a:t>
            </a:r>
          </a:p>
          <a:p>
            <a:pPr marL="0" lvl="3"/>
            <a:r>
              <a:rPr lang="en-US" b="1">
                <a:solidFill>
                  <a:schemeClr val="bg1"/>
                </a:solidFill>
                <a:latin typeface="+mj-lt"/>
              </a:rPr>
              <a:t>Script word for word</a:t>
            </a:r>
          </a:p>
          <a:p>
            <a:pPr marL="0" lvl="3"/>
            <a:r>
              <a:rPr lang="en-US" b="1">
                <a:solidFill>
                  <a:schemeClr val="bg1"/>
                </a:solidFill>
                <a:latin typeface="+mj-lt"/>
              </a:rPr>
              <a:t>Bullet specific evidence as observed</a:t>
            </a:r>
          </a:p>
          <a:p>
            <a:pPr marL="0" lvl="3"/>
            <a:r>
              <a:rPr lang="en-US" b="1">
                <a:solidFill>
                  <a:schemeClr val="bg1"/>
                </a:solidFill>
                <a:latin typeface="+mj-lt"/>
              </a:rPr>
              <a:t>Align evidence to specific components as it is recorded</a:t>
            </a:r>
          </a:p>
          <a:p>
            <a:pPr marL="0" lvl="1" indent="0">
              <a:buNone/>
            </a:pPr>
            <a:r>
              <a:rPr lang="en-US" b="1">
                <a:solidFill>
                  <a:schemeClr val="bg1"/>
                </a:solidFill>
                <a:latin typeface="+mj-lt"/>
              </a:rPr>
              <a:t>2. What format is most efficient for you?</a:t>
            </a:r>
          </a:p>
          <a:p>
            <a:pPr marL="0" lvl="3"/>
            <a:r>
              <a:rPr lang="en-US" b="1">
                <a:solidFill>
                  <a:schemeClr val="bg1"/>
                </a:solidFill>
                <a:latin typeface="+mj-lt"/>
              </a:rPr>
              <a:t>Writing</a:t>
            </a:r>
          </a:p>
          <a:p>
            <a:pPr marL="0" lvl="3"/>
            <a:r>
              <a:rPr lang="en-US" b="1">
                <a:solidFill>
                  <a:schemeClr val="bg1"/>
                </a:solidFill>
                <a:latin typeface="+mj-lt"/>
              </a:rPr>
              <a:t>Typing  </a:t>
            </a:r>
          </a:p>
          <a:p>
            <a:pPr lvl="1">
              <a:buFont typeface="Arial" pitchFamily="34" charset="0"/>
              <a:buChar char="•"/>
            </a:pPr>
            <a:endParaRPr lang="en-US" b="1">
              <a:solidFill>
                <a:schemeClr val="tx2"/>
              </a:solidFill>
            </a:endParaRPr>
          </a:p>
        </p:txBody>
      </p:sp>
    </p:spTree>
    <p:extLst>
      <p:ext uri="{BB962C8B-B14F-4D97-AF65-F5344CB8AC3E}">
        <p14:creationId xmlns:p14="http://schemas.microsoft.com/office/powerpoint/2010/main" val="103416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Activity: Evidence Statements</a:t>
            </a:r>
          </a:p>
        </p:txBody>
      </p:sp>
      <p:sp>
        <p:nvSpPr>
          <p:cNvPr id="7" name="TextBox 6"/>
          <p:cNvSpPr txBox="1"/>
          <p:nvPr/>
        </p:nvSpPr>
        <p:spPr>
          <a:xfrm>
            <a:off x="955766" y="1347072"/>
            <a:ext cx="10280468" cy="9194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lvl="1" algn="ctr"/>
            <a:r>
              <a:rPr lang="en-US" sz="2400" b="1">
                <a:solidFill>
                  <a:schemeClr val="bg1"/>
                </a:solidFill>
                <a:latin typeface="+mj-lt"/>
              </a:rPr>
              <a:t>Which of the following statements below are evidence? If not, how would you make it an evidence statement?</a:t>
            </a:r>
          </a:p>
        </p:txBody>
      </p:sp>
      <p:graphicFrame>
        <p:nvGraphicFramePr>
          <p:cNvPr id="6" name="Table 5"/>
          <p:cNvGraphicFramePr>
            <a:graphicFrameLocks noGrp="1"/>
          </p:cNvGraphicFramePr>
          <p:nvPr>
            <p:extLst>
              <p:ext uri="{D42A27DB-BD31-4B8C-83A1-F6EECF244321}">
                <p14:modId xmlns:p14="http://schemas.microsoft.com/office/powerpoint/2010/main" val="659788107"/>
              </p:ext>
            </p:extLst>
          </p:nvPr>
        </p:nvGraphicFramePr>
        <p:xfrm>
          <a:off x="955766" y="2430692"/>
          <a:ext cx="10280468" cy="3683794"/>
        </p:xfrm>
        <a:graphic>
          <a:graphicData uri="http://schemas.openxmlformats.org/drawingml/2006/table">
            <a:tbl>
              <a:tblPr firstRow="1" bandRow="1">
                <a:tableStyleId>{5940675A-B579-460E-94D1-54222C63F5DA}</a:tableStyleId>
              </a:tblPr>
              <a:tblGrid>
                <a:gridCol w="10280468">
                  <a:extLst>
                    <a:ext uri="{9D8B030D-6E8A-4147-A177-3AD203B41FA5}">
                      <a16:colId xmlns:a16="http://schemas.microsoft.com/office/drawing/2014/main" val="20000"/>
                    </a:ext>
                  </a:extLst>
                </a:gridCol>
              </a:tblGrid>
              <a:tr h="447413">
                <a:tc>
                  <a:txBody>
                    <a:bodyPr/>
                    <a:lstStyle/>
                    <a:p>
                      <a:pPr marL="0" indent="0">
                        <a:buFont typeface="+mj-lt"/>
                        <a:buNone/>
                      </a:pPr>
                      <a:r>
                        <a:rPr lang="en-US" sz="1600" b="0">
                          <a:latin typeface="+mj-lt"/>
                        </a:rPr>
                        <a:t>1. Teacher says “Buenos Dias” to the class.  There is no student</a:t>
                      </a:r>
                      <a:r>
                        <a:rPr lang="en-US" sz="1600" b="0" baseline="0">
                          <a:latin typeface="+mj-lt"/>
                        </a:rPr>
                        <a:t> response.</a:t>
                      </a:r>
                      <a:endParaRPr lang="en-US" sz="1600" b="0">
                        <a:latin typeface="+mj-lt"/>
                      </a:endParaRPr>
                    </a:p>
                  </a:txBody>
                  <a:tcPr/>
                </a:tc>
                <a:extLst>
                  <a:ext uri="{0D108BD9-81ED-4DB2-BD59-A6C34878D82A}">
                    <a16:rowId xmlns:a16="http://schemas.microsoft.com/office/drawing/2014/main" val="10000"/>
                  </a:ext>
                </a:extLst>
              </a:tr>
              <a:tr h="502725">
                <a:tc>
                  <a:txBody>
                    <a:bodyPr/>
                    <a:lstStyle/>
                    <a:p>
                      <a:pPr marL="0" indent="0">
                        <a:buFont typeface="+mj-lt"/>
                        <a:buNone/>
                      </a:pPr>
                      <a:r>
                        <a:rPr lang="en-US" sz="1600" b="0">
                          <a:latin typeface="+mj-lt"/>
                        </a:rPr>
                        <a:t>2. After</a:t>
                      </a:r>
                      <a:r>
                        <a:rPr lang="en-US" sz="1600" b="0" baseline="0">
                          <a:latin typeface="+mj-lt"/>
                        </a:rPr>
                        <a:t> the teacher says ”Buenos Dias” to the class twice, only a few students respond with little enthusiasm.</a:t>
                      </a:r>
                      <a:endParaRPr lang="en-US" sz="1600" b="0">
                        <a:latin typeface="+mj-lt"/>
                      </a:endParaRPr>
                    </a:p>
                  </a:txBody>
                  <a:tcPr/>
                </a:tc>
                <a:extLst>
                  <a:ext uri="{0D108BD9-81ED-4DB2-BD59-A6C34878D82A}">
                    <a16:rowId xmlns:a16="http://schemas.microsoft.com/office/drawing/2014/main" val="10001"/>
                  </a:ext>
                </a:extLst>
              </a:tr>
              <a:tr h="718178">
                <a:tc>
                  <a:txBody>
                    <a:bodyPr/>
                    <a:lstStyle/>
                    <a:p>
                      <a:pPr marL="0" indent="0">
                        <a:buFont typeface="+mj-lt"/>
                        <a:buNone/>
                      </a:pPr>
                      <a:r>
                        <a:rPr lang="en-US" sz="1600" b="0">
                          <a:latin typeface="+mj-lt"/>
                        </a:rPr>
                        <a:t>3. A student</a:t>
                      </a:r>
                      <a:r>
                        <a:rPr lang="en-US" sz="1600" b="0" baseline="0">
                          <a:latin typeface="+mj-lt"/>
                        </a:rPr>
                        <a:t> asks the teacher, “Did you go to like Mexico or Africa or something?” The teacher responds, “I was out gardening a lot this weekend.” One or two students laugh.</a:t>
                      </a:r>
                      <a:endParaRPr lang="en-US" sz="1600" b="0">
                        <a:latin typeface="+mj-lt"/>
                      </a:endParaRPr>
                    </a:p>
                  </a:txBody>
                  <a:tcPr/>
                </a:tc>
                <a:extLst>
                  <a:ext uri="{0D108BD9-81ED-4DB2-BD59-A6C34878D82A}">
                    <a16:rowId xmlns:a16="http://schemas.microsoft.com/office/drawing/2014/main" val="10002"/>
                  </a:ext>
                </a:extLst>
              </a:tr>
              <a:tr h="359090">
                <a:tc>
                  <a:txBody>
                    <a:bodyPr/>
                    <a:lstStyle/>
                    <a:p>
                      <a:pPr marL="0" indent="0">
                        <a:buFont typeface="+mj-lt"/>
                        <a:buNone/>
                      </a:pPr>
                      <a:r>
                        <a:rPr lang="en-US" sz="1600" b="0">
                          <a:latin typeface="+mj-lt"/>
                        </a:rPr>
                        <a:t>4. The interactions between</a:t>
                      </a:r>
                      <a:r>
                        <a:rPr lang="en-US" sz="1600" b="0" baseline="0">
                          <a:latin typeface="+mj-lt"/>
                        </a:rPr>
                        <a:t> the students and teacher are disrespectful.</a:t>
                      </a:r>
                      <a:endParaRPr lang="en-US" sz="1600" b="0">
                        <a:latin typeface="+mj-lt"/>
                      </a:endParaRPr>
                    </a:p>
                  </a:txBody>
                  <a:tcPr/>
                </a:tc>
                <a:extLst>
                  <a:ext uri="{0D108BD9-81ED-4DB2-BD59-A6C34878D82A}">
                    <a16:rowId xmlns:a16="http://schemas.microsoft.com/office/drawing/2014/main" val="10003"/>
                  </a:ext>
                </a:extLst>
              </a:tr>
              <a:tr h="359090">
                <a:tc>
                  <a:txBody>
                    <a:bodyPr/>
                    <a:lstStyle/>
                    <a:p>
                      <a:pPr marL="0" indent="0">
                        <a:buFont typeface="+mj-lt"/>
                        <a:buNone/>
                      </a:pPr>
                      <a:r>
                        <a:rPr lang="en-US" sz="1600" b="0">
                          <a:latin typeface="+mj-lt"/>
                        </a:rPr>
                        <a:t>5. The students laugh</a:t>
                      </a:r>
                      <a:r>
                        <a:rPr lang="en-US" sz="1600" b="0" baseline="0">
                          <a:latin typeface="+mj-lt"/>
                        </a:rPr>
                        <a:t> at the teacher’s sunburn.</a:t>
                      </a:r>
                      <a:endParaRPr lang="en-US" sz="1600" b="0">
                        <a:latin typeface="+mj-lt"/>
                      </a:endParaRPr>
                    </a:p>
                  </a:txBody>
                  <a:tcPr/>
                </a:tc>
                <a:extLst>
                  <a:ext uri="{0D108BD9-81ED-4DB2-BD59-A6C34878D82A}">
                    <a16:rowId xmlns:a16="http://schemas.microsoft.com/office/drawing/2014/main" val="10004"/>
                  </a:ext>
                </a:extLst>
              </a:tr>
              <a:tr h="718178">
                <a:tc>
                  <a:txBody>
                    <a:bodyPr/>
                    <a:lstStyle/>
                    <a:p>
                      <a:pPr marL="0" indent="0">
                        <a:buFont typeface="+mj-lt"/>
                        <a:buNone/>
                      </a:pPr>
                      <a:r>
                        <a:rPr lang="en-US" sz="1600" kern="1200">
                          <a:solidFill>
                            <a:schemeClr val="tx1"/>
                          </a:solidFill>
                          <a:effectLst/>
                          <a:latin typeface="+mj-lt"/>
                          <a:ea typeface="+mn-ea"/>
                          <a:cs typeface="+mn-cs"/>
                        </a:rPr>
                        <a:t>6. The teacher wastes the beginning of class answering questions about his sunburn and discussing his garden.  The teacher should consider having a “do now” for students to do when they enter the room.</a:t>
                      </a:r>
                      <a:endParaRPr lang="en-US" sz="1600" b="0">
                        <a:latin typeface="+mj-lt"/>
                      </a:endParaRPr>
                    </a:p>
                  </a:txBody>
                  <a:tcPr/>
                </a:tc>
                <a:extLst>
                  <a:ext uri="{0D108BD9-81ED-4DB2-BD59-A6C34878D82A}">
                    <a16:rowId xmlns:a16="http://schemas.microsoft.com/office/drawing/2014/main" val="10005"/>
                  </a:ext>
                </a:extLst>
              </a:tr>
              <a:tr h="567057">
                <a:tc>
                  <a:txBody>
                    <a:bodyPr/>
                    <a:lstStyle/>
                    <a:p>
                      <a:pPr marL="0" indent="0">
                        <a:buFont typeface="+mj-lt"/>
                        <a:buNone/>
                      </a:pPr>
                      <a:r>
                        <a:rPr lang="en-US" sz="1600" b="0">
                          <a:latin typeface="+mj-lt"/>
                        </a:rPr>
                        <a:t>7. A student responds</a:t>
                      </a:r>
                      <a:r>
                        <a:rPr lang="en-US" sz="1600" b="0" baseline="0">
                          <a:latin typeface="+mj-lt"/>
                        </a:rPr>
                        <a:t> to the teacher’s answer by saying, “That’s cute”.  The teacher responds, “Thank you.” and continues to take attendance.</a:t>
                      </a:r>
                      <a:endParaRPr lang="en-US" sz="1600" b="0">
                        <a:latin typeface="+mj-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09435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Answer Key: Evidence Statements </a:t>
            </a:r>
          </a:p>
        </p:txBody>
      </p:sp>
      <p:sp>
        <p:nvSpPr>
          <p:cNvPr id="7" name="TextBox 6"/>
          <p:cNvSpPr txBox="1"/>
          <p:nvPr/>
        </p:nvSpPr>
        <p:spPr>
          <a:xfrm>
            <a:off x="955766" y="1299774"/>
            <a:ext cx="10280468" cy="9194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lvl="1" algn="ctr"/>
            <a:r>
              <a:rPr lang="en-US" sz="2400" b="1">
                <a:solidFill>
                  <a:schemeClr val="bg1"/>
                </a:solidFill>
                <a:latin typeface="+mj-lt"/>
              </a:rPr>
              <a:t>Which of the following statements below are evidence? If not, how would you make it an evidence statement?</a:t>
            </a:r>
          </a:p>
        </p:txBody>
      </p:sp>
      <p:graphicFrame>
        <p:nvGraphicFramePr>
          <p:cNvPr id="6" name="Table 5"/>
          <p:cNvGraphicFramePr>
            <a:graphicFrameLocks noGrp="1"/>
          </p:cNvGraphicFramePr>
          <p:nvPr>
            <p:extLst>
              <p:ext uri="{D42A27DB-BD31-4B8C-83A1-F6EECF244321}">
                <p14:modId xmlns:p14="http://schemas.microsoft.com/office/powerpoint/2010/main" val="4259945468"/>
              </p:ext>
            </p:extLst>
          </p:nvPr>
        </p:nvGraphicFramePr>
        <p:xfrm>
          <a:off x="734410" y="2234941"/>
          <a:ext cx="10723179" cy="4015367"/>
        </p:xfrm>
        <a:graphic>
          <a:graphicData uri="http://schemas.openxmlformats.org/drawingml/2006/table">
            <a:tbl>
              <a:tblPr firstRow="1" bandRow="1">
                <a:tableStyleId>{5940675A-B579-460E-94D1-54222C63F5DA}</a:tableStyleId>
              </a:tblPr>
              <a:tblGrid>
                <a:gridCol w="8359959">
                  <a:extLst>
                    <a:ext uri="{9D8B030D-6E8A-4147-A177-3AD203B41FA5}">
                      <a16:colId xmlns:a16="http://schemas.microsoft.com/office/drawing/2014/main" val="20000"/>
                    </a:ext>
                  </a:extLst>
                </a:gridCol>
                <a:gridCol w="2363220">
                  <a:extLst>
                    <a:ext uri="{9D8B030D-6E8A-4147-A177-3AD203B41FA5}">
                      <a16:colId xmlns:a16="http://schemas.microsoft.com/office/drawing/2014/main" val="977118860"/>
                    </a:ext>
                  </a:extLst>
                </a:gridCol>
              </a:tblGrid>
              <a:tr h="372543">
                <a:tc>
                  <a:txBody>
                    <a:bodyPr/>
                    <a:lstStyle/>
                    <a:p>
                      <a:pPr marL="0" indent="0">
                        <a:buFont typeface="+mj-lt"/>
                        <a:buNone/>
                      </a:pPr>
                      <a:r>
                        <a:rPr lang="en-US" sz="1600" b="0">
                          <a:latin typeface="+mj-lt"/>
                        </a:rPr>
                        <a:t>1. Teacher says “Buenos Dias” to the class.  There is no student</a:t>
                      </a:r>
                      <a:r>
                        <a:rPr lang="en-US" sz="1600" b="0" baseline="0">
                          <a:latin typeface="+mj-lt"/>
                        </a:rPr>
                        <a:t> response.</a:t>
                      </a:r>
                      <a:endParaRPr lang="en-US" sz="1600" b="0">
                        <a:latin typeface="+mj-lt"/>
                      </a:endParaRPr>
                    </a:p>
                  </a:txBody>
                  <a:tcPr/>
                </a:tc>
                <a:tc>
                  <a:txBody>
                    <a:bodyPr/>
                    <a:lstStyle/>
                    <a:p>
                      <a:pPr marL="0" indent="0">
                        <a:buFont typeface="+mj-lt"/>
                        <a:buNone/>
                      </a:pPr>
                      <a:r>
                        <a:rPr lang="en-US" sz="1600" b="0">
                          <a:latin typeface="+mj-lt"/>
                        </a:rPr>
                        <a:t>Evidence Statement</a:t>
                      </a:r>
                    </a:p>
                  </a:txBody>
                  <a:tcPr/>
                </a:tc>
                <a:extLst>
                  <a:ext uri="{0D108BD9-81ED-4DB2-BD59-A6C34878D82A}">
                    <a16:rowId xmlns:a16="http://schemas.microsoft.com/office/drawing/2014/main" val="10000"/>
                  </a:ext>
                </a:extLst>
              </a:tr>
              <a:tr h="562276">
                <a:tc>
                  <a:txBody>
                    <a:bodyPr/>
                    <a:lstStyle/>
                    <a:p>
                      <a:pPr marL="0" indent="0">
                        <a:buFont typeface="+mj-lt"/>
                        <a:buNone/>
                      </a:pPr>
                      <a:r>
                        <a:rPr lang="en-US" sz="1600" b="0">
                          <a:latin typeface="+mj-lt"/>
                        </a:rPr>
                        <a:t>2. After</a:t>
                      </a:r>
                      <a:r>
                        <a:rPr lang="en-US" sz="1600" b="0" baseline="0">
                          <a:latin typeface="+mj-lt"/>
                        </a:rPr>
                        <a:t> the teacher says “Buenos Dias” to the class twice, only a few students respond with little enthusiasm.</a:t>
                      </a:r>
                      <a:endParaRPr lang="en-US" sz="1600" b="0">
                        <a:latin typeface="+mj-lt"/>
                      </a:endParaRPr>
                    </a:p>
                  </a:txBody>
                  <a:tcPr/>
                </a:tc>
                <a:tc>
                  <a:txBody>
                    <a:bodyPr/>
                    <a:lstStyle/>
                    <a:p>
                      <a:pPr marL="0" indent="0">
                        <a:buFont typeface="+mj-lt"/>
                        <a:buNone/>
                      </a:pPr>
                      <a:r>
                        <a:rPr lang="en-US" sz="1400" b="0">
                          <a:latin typeface="+mj-lt"/>
                        </a:rPr>
                        <a:t>No; “few” &amp; “little enthusiasm” are subjective</a:t>
                      </a:r>
                    </a:p>
                  </a:txBody>
                  <a:tcPr/>
                </a:tc>
                <a:extLst>
                  <a:ext uri="{0D108BD9-81ED-4DB2-BD59-A6C34878D82A}">
                    <a16:rowId xmlns:a16="http://schemas.microsoft.com/office/drawing/2014/main" val="10001"/>
                  </a:ext>
                </a:extLst>
              </a:tr>
              <a:tr h="686264">
                <a:tc>
                  <a:txBody>
                    <a:bodyPr/>
                    <a:lstStyle/>
                    <a:p>
                      <a:pPr marL="0" indent="0">
                        <a:buFont typeface="+mj-lt"/>
                        <a:buNone/>
                      </a:pPr>
                      <a:r>
                        <a:rPr lang="en-US" sz="1600" b="0">
                          <a:latin typeface="+mj-lt"/>
                        </a:rPr>
                        <a:t>3. A student</a:t>
                      </a:r>
                      <a:r>
                        <a:rPr lang="en-US" sz="1600" b="0" baseline="0">
                          <a:latin typeface="+mj-lt"/>
                        </a:rPr>
                        <a:t> asks the teacher, “Did you go to like Mexico or Africa or something?” The teacher responds, “I was out gardening a lot this weekend.” One or two students laugh.</a:t>
                      </a:r>
                      <a:endParaRPr lang="en-US" sz="1600" b="0">
                        <a:latin typeface="+mj-lt"/>
                      </a:endParaRPr>
                    </a:p>
                  </a:txBody>
                  <a:tcPr/>
                </a:tc>
                <a:tc>
                  <a:txBody>
                    <a:bodyPr/>
                    <a:lstStyle/>
                    <a:p>
                      <a:pPr marL="0" indent="0">
                        <a:buFont typeface="+mj-lt"/>
                        <a:buNone/>
                      </a:pPr>
                      <a:r>
                        <a:rPr lang="en-US" sz="1600" b="0">
                          <a:latin typeface="+mj-lt"/>
                        </a:rPr>
                        <a:t>Evidence Statement</a:t>
                      </a:r>
                    </a:p>
                  </a:txBody>
                  <a:tcPr/>
                </a:tc>
                <a:extLst>
                  <a:ext uri="{0D108BD9-81ED-4DB2-BD59-A6C34878D82A}">
                    <a16:rowId xmlns:a16="http://schemas.microsoft.com/office/drawing/2014/main" val="10002"/>
                  </a:ext>
                </a:extLst>
              </a:tr>
              <a:tr h="503089">
                <a:tc>
                  <a:txBody>
                    <a:bodyPr/>
                    <a:lstStyle/>
                    <a:p>
                      <a:pPr marL="0" indent="0">
                        <a:buFont typeface="+mj-lt"/>
                        <a:buNone/>
                      </a:pPr>
                      <a:r>
                        <a:rPr lang="en-US" sz="1600" b="0">
                          <a:latin typeface="+mj-lt"/>
                        </a:rPr>
                        <a:t>4. The interactions between</a:t>
                      </a:r>
                      <a:r>
                        <a:rPr lang="en-US" sz="1600" b="0" baseline="0">
                          <a:latin typeface="+mj-lt"/>
                        </a:rPr>
                        <a:t> the students and teacher are disrespectful.</a:t>
                      </a:r>
                      <a:endParaRPr lang="en-US" sz="1600" b="0">
                        <a:latin typeface="+mj-lt"/>
                      </a:endParaRPr>
                    </a:p>
                  </a:txBody>
                  <a:tcPr/>
                </a:tc>
                <a:tc>
                  <a:txBody>
                    <a:bodyPr/>
                    <a:lstStyle/>
                    <a:p>
                      <a:pPr marL="0" indent="0">
                        <a:buFont typeface="+mj-lt"/>
                        <a:buNone/>
                      </a:pPr>
                      <a:r>
                        <a:rPr lang="en-US" sz="1400" b="0">
                          <a:latin typeface="+mj-lt"/>
                        </a:rPr>
                        <a:t>No; “disrespectful” is subjective</a:t>
                      </a:r>
                    </a:p>
                  </a:txBody>
                  <a:tcPr/>
                </a:tc>
                <a:extLst>
                  <a:ext uri="{0D108BD9-81ED-4DB2-BD59-A6C34878D82A}">
                    <a16:rowId xmlns:a16="http://schemas.microsoft.com/office/drawing/2014/main" val="10003"/>
                  </a:ext>
                </a:extLst>
              </a:tr>
              <a:tr h="325528">
                <a:tc>
                  <a:txBody>
                    <a:bodyPr/>
                    <a:lstStyle/>
                    <a:p>
                      <a:pPr marL="0" indent="0">
                        <a:buFont typeface="+mj-lt"/>
                        <a:buNone/>
                      </a:pPr>
                      <a:r>
                        <a:rPr lang="en-US" sz="1600" b="0">
                          <a:latin typeface="+mj-lt"/>
                        </a:rPr>
                        <a:t>5. The students laugh</a:t>
                      </a:r>
                      <a:r>
                        <a:rPr lang="en-US" sz="1600" b="0" baseline="0">
                          <a:latin typeface="+mj-lt"/>
                        </a:rPr>
                        <a:t> at the teacher’s sunburn.</a:t>
                      </a:r>
                      <a:endParaRPr lang="en-US" sz="1600" b="0">
                        <a:latin typeface="+mj-lt"/>
                      </a:endParaRPr>
                    </a:p>
                  </a:txBody>
                  <a:tcPr/>
                </a:tc>
                <a:tc>
                  <a:txBody>
                    <a:bodyPr/>
                    <a:lstStyle/>
                    <a:p>
                      <a:pPr marL="0" indent="0">
                        <a:buFont typeface="+mj-lt"/>
                        <a:buNone/>
                      </a:pPr>
                      <a:r>
                        <a:rPr lang="en-US" sz="1600" b="0">
                          <a:latin typeface="+mj-lt"/>
                        </a:rPr>
                        <a:t>Evidence Statement</a:t>
                      </a:r>
                    </a:p>
                  </a:txBody>
                  <a:tcPr/>
                </a:tc>
                <a:extLst>
                  <a:ext uri="{0D108BD9-81ED-4DB2-BD59-A6C34878D82A}">
                    <a16:rowId xmlns:a16="http://schemas.microsoft.com/office/drawing/2014/main" val="10004"/>
                  </a:ext>
                </a:extLst>
              </a:tr>
              <a:tr h="917398">
                <a:tc>
                  <a:txBody>
                    <a:bodyPr/>
                    <a:lstStyle/>
                    <a:p>
                      <a:pPr marL="0" indent="0">
                        <a:buFont typeface="+mj-lt"/>
                        <a:buNone/>
                      </a:pPr>
                      <a:r>
                        <a:rPr lang="en-US" sz="1600" kern="1200">
                          <a:solidFill>
                            <a:schemeClr val="tx1"/>
                          </a:solidFill>
                          <a:effectLst/>
                          <a:latin typeface="+mj-lt"/>
                          <a:ea typeface="+mn-ea"/>
                          <a:cs typeface="+mn-cs"/>
                        </a:rPr>
                        <a:t>6. The teacher wastes the beginning of class answering questions about his sunburn and discussing his garden.  The teacher should consider having a “do now” for students to do when they enter the room.</a:t>
                      </a:r>
                      <a:endParaRPr lang="en-US" sz="1600" b="0">
                        <a:latin typeface="+mj-lt"/>
                      </a:endParaRPr>
                    </a:p>
                  </a:txBody>
                  <a:tcPr/>
                </a:tc>
                <a:tc>
                  <a:txBody>
                    <a:bodyPr/>
                    <a:lstStyle/>
                    <a:p>
                      <a:pPr marL="0" indent="0">
                        <a:buFont typeface="+mj-lt"/>
                        <a:buNone/>
                      </a:pPr>
                      <a:r>
                        <a:rPr lang="en-US" sz="1400" b="0">
                          <a:latin typeface="+mj-lt"/>
                        </a:rPr>
                        <a:t>No; “wastes” is subjective &amp; the second idea jumps to feedback – do not include this here</a:t>
                      </a:r>
                    </a:p>
                  </a:txBody>
                  <a:tcPr/>
                </a:tc>
                <a:extLst>
                  <a:ext uri="{0D108BD9-81ED-4DB2-BD59-A6C34878D82A}">
                    <a16:rowId xmlns:a16="http://schemas.microsoft.com/office/drawing/2014/main" val="10005"/>
                  </a:ext>
                </a:extLst>
              </a:tr>
              <a:tr h="562276">
                <a:tc>
                  <a:txBody>
                    <a:bodyPr/>
                    <a:lstStyle/>
                    <a:p>
                      <a:pPr marL="0" indent="0">
                        <a:buFont typeface="+mj-lt"/>
                        <a:buNone/>
                      </a:pPr>
                      <a:r>
                        <a:rPr lang="en-US" sz="1600" b="0">
                          <a:latin typeface="+mj-lt"/>
                        </a:rPr>
                        <a:t>7. A student responds</a:t>
                      </a:r>
                      <a:r>
                        <a:rPr lang="en-US" sz="1600" b="0" baseline="0">
                          <a:latin typeface="+mj-lt"/>
                        </a:rPr>
                        <a:t> to the teacher’s answer by saying, “That’s cute”.  The teacher responds, “Thank you.” and continues to take attendance.</a:t>
                      </a:r>
                      <a:endParaRPr lang="en-US" sz="1600" b="0">
                        <a:latin typeface="+mj-lt"/>
                      </a:endParaRPr>
                    </a:p>
                  </a:txBody>
                  <a:tcPr/>
                </a:tc>
                <a:tc>
                  <a:txBody>
                    <a:bodyPr/>
                    <a:lstStyle/>
                    <a:p>
                      <a:pPr marL="0" indent="0">
                        <a:buFont typeface="+mj-lt"/>
                        <a:buNone/>
                      </a:pPr>
                      <a:r>
                        <a:rPr lang="en-US" sz="1600" b="0">
                          <a:latin typeface="+mj-lt"/>
                        </a:rPr>
                        <a:t>Evidence Statement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479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Module 1: Closing</a:t>
            </a:r>
          </a:p>
        </p:txBody>
      </p:sp>
      <p:sp>
        <p:nvSpPr>
          <p:cNvPr id="6" name="Content Placeholder 2"/>
          <p:cNvSpPr>
            <a:spLocks noGrp="1"/>
          </p:cNvSpPr>
          <p:nvPr>
            <p:ph sz="half" idx="1"/>
          </p:nvPr>
        </p:nvSpPr>
        <p:spPr>
          <a:xfrm>
            <a:off x="1673469" y="2166143"/>
            <a:ext cx="8845062" cy="2015332"/>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lgn="ctr">
              <a:spcAft>
                <a:spcPts val="600"/>
              </a:spcAft>
              <a:buNone/>
            </a:pPr>
            <a:r>
              <a:rPr lang="en-US" sz="2400" b="1">
                <a:solidFill>
                  <a:schemeClr val="bg1"/>
                </a:solidFill>
                <a:latin typeface="+mj-lt"/>
                <a:cs typeface="Arial" pitchFamily="34" charset="0"/>
              </a:rPr>
              <a:t>Throughout this module, you should have been able to complete all sections of the Module 1 handout. </a:t>
            </a:r>
          </a:p>
          <a:p>
            <a:pPr marL="0" indent="0" algn="ctr">
              <a:spcAft>
                <a:spcPts val="600"/>
              </a:spcAft>
              <a:buNone/>
            </a:pPr>
            <a:r>
              <a:rPr lang="en-US" sz="2400" b="1">
                <a:solidFill>
                  <a:schemeClr val="bg1"/>
                </a:solidFill>
                <a:latin typeface="+mj-lt"/>
                <a:cs typeface="Arial" pitchFamily="34" charset="0"/>
              </a:rPr>
              <a:t> Please submit your handout, and any questions you might have, to </a:t>
            </a:r>
            <a:r>
              <a:rPr lang="en-US" sz="2400" b="1">
                <a:solidFill>
                  <a:schemeClr val="bg1"/>
                </a:solidFill>
                <a:latin typeface="+mj-lt"/>
                <a:cs typeface="Arial" pitchFamily="34" charset="0"/>
                <a:hlinkClick r:id="rId3"/>
              </a:rPr>
              <a:t>edeval@ride.ri.gov</a:t>
            </a:r>
            <a:r>
              <a:rPr lang="en-US" sz="2400" b="1">
                <a:solidFill>
                  <a:schemeClr val="bg1"/>
                </a:solidFill>
                <a:latin typeface="+mj-lt"/>
                <a:cs typeface="Arial" pitchFamily="34" charset="0"/>
              </a:rPr>
              <a:t> for proof of completion of Module 1.</a:t>
            </a:r>
            <a:endParaRPr lang="en-US">
              <a:latin typeface="Century Gothic" pitchFamily="34" charset="0"/>
              <a:ea typeface="ＭＳ Ｐゴシック" charset="-128"/>
            </a:endParaRPr>
          </a:p>
        </p:txBody>
      </p:sp>
    </p:spTree>
    <p:extLst>
      <p:ext uri="{BB962C8B-B14F-4D97-AF65-F5344CB8AC3E}">
        <p14:creationId xmlns:p14="http://schemas.microsoft.com/office/powerpoint/2010/main" val="37820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11247223"/>
              </p:ext>
            </p:extLst>
          </p:nvPr>
        </p:nvGraphicFramePr>
        <p:xfrm>
          <a:off x="-570411" y="1333945"/>
          <a:ext cx="10515599" cy="467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81446" y="365766"/>
            <a:ext cx="10515600" cy="1325563"/>
          </a:xfrm>
        </p:spPr>
        <p:txBody>
          <a:bodyPr>
            <a:noAutofit/>
          </a:bodyPr>
          <a:lstStyle/>
          <a:p>
            <a:r>
              <a:rPr lang="en-US" b="1"/>
              <a:t>Your Role as Instructional Leaders</a:t>
            </a:r>
            <a:endParaRPr lang="en-US" sz="4000" b="1"/>
          </a:p>
        </p:txBody>
      </p:sp>
      <p:sp>
        <p:nvSpPr>
          <p:cNvPr id="6" name="TextBox 5"/>
          <p:cNvSpPr txBox="1"/>
          <p:nvPr/>
        </p:nvSpPr>
        <p:spPr>
          <a:xfrm>
            <a:off x="8181703" y="1482963"/>
            <a:ext cx="1905000" cy="1446550"/>
          </a:xfrm>
          <a:prstGeom prst="rect">
            <a:avLst/>
          </a:prstGeom>
          <a:noFill/>
        </p:spPr>
        <p:txBody>
          <a:bodyPr wrap="square" rtlCol="0">
            <a:spAutoFit/>
          </a:bodyPr>
          <a:lstStyle/>
          <a:p>
            <a:pPr algn="ctr"/>
            <a:r>
              <a:rPr lang="en-US" sz="2200" b="1" i="1">
                <a:latin typeface="Century Gothic" panose="020B0502020202020204" pitchFamily="34" charset="0"/>
              </a:rPr>
              <a:t>Positively affect student outcomes </a:t>
            </a:r>
          </a:p>
        </p:txBody>
      </p:sp>
    </p:spTree>
    <p:extLst>
      <p:ext uri="{BB962C8B-B14F-4D97-AF65-F5344CB8AC3E}">
        <p14:creationId xmlns:p14="http://schemas.microsoft.com/office/powerpoint/2010/main" val="17907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29" y="-197687"/>
            <a:ext cx="10515600" cy="1325563"/>
          </a:xfrm>
        </p:spPr>
        <p:txBody>
          <a:bodyPr>
            <a:normAutofit/>
          </a:bodyPr>
          <a:lstStyle/>
          <a:p>
            <a:r>
              <a:rPr lang="en-US" sz="2800" b="1"/>
              <a:t>Training Overview</a:t>
            </a:r>
          </a:p>
        </p:txBody>
      </p:sp>
      <p:sp>
        <p:nvSpPr>
          <p:cNvPr id="4" name="Slide Number Placeholder 3"/>
          <p:cNvSpPr>
            <a:spLocks noGrp="1"/>
          </p:cNvSpPr>
          <p:nvPr>
            <p:ph type="sldNum" sz="quarter" idx="12"/>
          </p:nvPr>
        </p:nvSpPr>
        <p:spPr/>
        <p:txBody>
          <a:bodyPr/>
          <a:lstStyle/>
          <a:p>
            <a:fld id="{E3A0F8C9-0536-44E3-92CA-2798A712B5A8}" type="slidenum">
              <a:rPr lang="en-US" smtClean="0"/>
              <a:t>5</a:t>
            </a:fld>
            <a:endParaRPr lang="en-US"/>
          </a:p>
        </p:txBody>
      </p:sp>
      <p:graphicFrame>
        <p:nvGraphicFramePr>
          <p:cNvPr id="5" name="Diagram 4"/>
          <p:cNvGraphicFramePr/>
          <p:nvPr>
            <p:extLst>
              <p:ext uri="{D42A27DB-BD31-4B8C-83A1-F6EECF244321}">
                <p14:modId xmlns:p14="http://schemas.microsoft.com/office/powerpoint/2010/main" val="1767345618"/>
              </p:ext>
            </p:extLst>
          </p:nvPr>
        </p:nvGraphicFramePr>
        <p:xfrm>
          <a:off x="896917" y="1320463"/>
          <a:ext cx="9242120" cy="4835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Horizontal Scroll 5"/>
          <p:cNvSpPr/>
          <p:nvPr/>
        </p:nvSpPr>
        <p:spPr>
          <a:xfrm>
            <a:off x="932668" y="806896"/>
            <a:ext cx="9170619" cy="513567"/>
          </a:xfrm>
          <a:prstGeom prst="horizontalScroll">
            <a:avLst/>
          </a:prstGeom>
          <a:solidFill>
            <a:srgbClr val="D1E6F3"/>
          </a:solidFill>
          <a:ln w="9525">
            <a:solidFill>
              <a:srgbClr val="FFFF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a:t>On-going support and feedback provided via co-observations, office hours, and help tickets</a:t>
            </a:r>
          </a:p>
        </p:txBody>
      </p:sp>
    </p:spTree>
    <p:extLst>
      <p:ext uri="{BB962C8B-B14F-4D97-AF65-F5344CB8AC3E}">
        <p14:creationId xmlns:p14="http://schemas.microsoft.com/office/powerpoint/2010/main" val="291238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70" y="-109331"/>
            <a:ext cx="5362229" cy="1215189"/>
          </a:xfrm>
        </p:spPr>
        <p:txBody>
          <a:bodyPr>
            <a:normAutofit fontScale="90000"/>
          </a:bodyPr>
          <a:lstStyle/>
          <a:p>
            <a:br>
              <a:rPr lang="en-US" sz="3600" b="1"/>
            </a:br>
            <a:r>
              <a:rPr lang="en-US" sz="3600" b="1"/>
              <a:t>New BA Differentiation Option </a:t>
            </a:r>
          </a:p>
        </p:txBody>
      </p:sp>
      <p:sp>
        <p:nvSpPr>
          <p:cNvPr id="4" name="Text Placeholder 3"/>
          <p:cNvSpPr>
            <a:spLocks noGrp="1"/>
          </p:cNvSpPr>
          <p:nvPr>
            <p:ph type="body" sz="half" idx="2"/>
          </p:nvPr>
        </p:nvSpPr>
        <p:spPr>
          <a:xfrm>
            <a:off x="591309" y="1349628"/>
            <a:ext cx="4610517" cy="4454823"/>
          </a:xfrm>
        </p:spPr>
        <p:txBody>
          <a:bodyPr>
            <a:noAutofit/>
          </a:bodyPr>
          <a:lstStyle/>
          <a:p>
            <a:r>
              <a:rPr lang="en-US" sz="2400">
                <a:latin typeface="+mj-lt"/>
              </a:rPr>
              <a:t>Designed to differentiate the process between varying BA experience levels through…</a:t>
            </a:r>
          </a:p>
          <a:p>
            <a:pPr marL="285750" indent="-285750">
              <a:buFont typeface="Arial" panose="020B0604020202020204" pitchFamily="34" charset="0"/>
              <a:buChar char="•"/>
            </a:pPr>
            <a:r>
              <a:rPr lang="en-US" sz="2400">
                <a:latin typeface="+mj-lt"/>
              </a:rPr>
              <a:t>Flexible multi-year activities spanning 2-3 years</a:t>
            </a:r>
          </a:p>
          <a:p>
            <a:pPr marL="285750" indent="-285750">
              <a:buFont typeface="Arial" panose="020B0604020202020204" pitchFamily="34" charset="0"/>
              <a:buChar char="•"/>
            </a:pPr>
            <a:r>
              <a:rPr lang="en-US" sz="2400">
                <a:latin typeface="+mj-lt"/>
              </a:rPr>
              <a:t>Informal and Formal evaluation years </a:t>
            </a:r>
          </a:p>
          <a:p>
            <a:pPr marL="285750" indent="-285750">
              <a:buFont typeface="Arial" panose="020B0604020202020204" pitchFamily="34" charset="0"/>
              <a:buChar char="•"/>
            </a:pPr>
            <a:r>
              <a:rPr lang="en-US" sz="2400">
                <a:latin typeface="+mj-lt"/>
              </a:rPr>
              <a:t>Intentional goal-setting and evidence collection </a:t>
            </a:r>
          </a:p>
          <a:p>
            <a:pPr marL="285750" indent="-285750">
              <a:buFont typeface="Arial" panose="020B0604020202020204" pitchFamily="34" charset="0"/>
              <a:buChar char="•"/>
            </a:pPr>
            <a:r>
              <a:rPr lang="en-US" sz="2400">
                <a:latin typeface="+mj-lt"/>
              </a:rPr>
              <a:t>The option of using one Student Outcome Objective (SOO) in place of a second SLO</a:t>
            </a:r>
          </a:p>
          <a:p>
            <a:pPr marL="285750" indent="-285750">
              <a:buFont typeface="Arial" panose="020B0604020202020204" pitchFamily="34" charset="0"/>
              <a:buChar char="•"/>
            </a:pPr>
            <a:endParaRPr lang="en-US" sz="2400">
              <a:latin typeface="+mj-lt"/>
            </a:endParaRPr>
          </a:p>
        </p:txBody>
      </p:sp>
      <p:sp>
        <p:nvSpPr>
          <p:cNvPr id="5" name="Slide Number Placeholder 4"/>
          <p:cNvSpPr>
            <a:spLocks noGrp="1"/>
          </p:cNvSpPr>
          <p:nvPr>
            <p:ph type="sldNum" sz="quarter" idx="12"/>
          </p:nvPr>
        </p:nvSpPr>
        <p:spPr/>
        <p:txBody>
          <a:bodyPr/>
          <a:lstStyle/>
          <a:p>
            <a:fld id="{E3A0F8C9-0536-44E3-92CA-2798A712B5A8}" type="slidenum">
              <a:rPr lang="en-US" smtClean="0"/>
              <a:t>6</a:t>
            </a:fld>
            <a:endParaRPr lang="en-US"/>
          </a:p>
        </p:txBody>
      </p:sp>
      <p:pic>
        <p:nvPicPr>
          <p:cNvPr id="7" name="Picture 6"/>
          <p:cNvPicPr>
            <a:picLocks noChangeAspect="1"/>
          </p:cNvPicPr>
          <p:nvPr/>
        </p:nvPicPr>
        <p:blipFill>
          <a:blip r:embed="rId3"/>
          <a:stretch>
            <a:fillRect/>
          </a:stretch>
        </p:blipFill>
        <p:spPr>
          <a:xfrm>
            <a:off x="6278937" y="250172"/>
            <a:ext cx="4419308" cy="5706876"/>
          </a:xfrm>
          <a:prstGeom prst="rect">
            <a:avLst/>
          </a:prstGeom>
        </p:spPr>
      </p:pic>
    </p:spTree>
    <p:extLst>
      <p:ext uri="{BB962C8B-B14F-4D97-AF65-F5344CB8AC3E}">
        <p14:creationId xmlns:p14="http://schemas.microsoft.com/office/powerpoint/2010/main" val="316959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76" y="246672"/>
            <a:ext cx="10515600" cy="816561"/>
          </a:xfrm>
        </p:spPr>
        <p:txBody>
          <a:bodyPr>
            <a:normAutofit/>
          </a:bodyPr>
          <a:lstStyle/>
          <a:p>
            <a:r>
              <a:rPr lang="en-US" sz="3200" b="1"/>
              <a:t>Frontline’s Employee Evaluation Management (EEM) System</a:t>
            </a:r>
          </a:p>
        </p:txBody>
      </p:sp>
      <p:sp>
        <p:nvSpPr>
          <p:cNvPr id="3" name="Content Placeholder 2"/>
          <p:cNvSpPr>
            <a:spLocks noGrp="1"/>
          </p:cNvSpPr>
          <p:nvPr>
            <p:ph idx="1"/>
          </p:nvPr>
        </p:nvSpPr>
        <p:spPr>
          <a:xfrm>
            <a:off x="430237" y="1237956"/>
            <a:ext cx="11161541" cy="4768949"/>
          </a:xfrm>
        </p:spPr>
        <p:txBody>
          <a:bodyPr>
            <a:normAutofit/>
          </a:bodyPr>
          <a:lstStyle/>
          <a:p>
            <a:r>
              <a:rPr lang="en-US" sz="2500"/>
              <a:t>Know that regulations require annual evaluation data to be reported to RIDE. Frontline is your system of record to manage this data for reporting.</a:t>
            </a:r>
          </a:p>
          <a:p>
            <a:r>
              <a:rPr lang="en-US" sz="2500"/>
              <a:t>Determine if your district is one of the 55 RI LEAs that uses Frontline’s EEM System to manage educator evaluations.</a:t>
            </a:r>
          </a:p>
          <a:p>
            <a:r>
              <a:rPr lang="en-US" sz="2500"/>
              <a:t>Understand that Frontline provides support (</a:t>
            </a:r>
            <a:r>
              <a:rPr lang="en-US" sz="2500">
                <a:hlinkClick r:id="rId3"/>
              </a:rPr>
              <a:t>pgsupport@frontlineed.com</a:t>
            </a:r>
            <a:r>
              <a:rPr lang="en-US" sz="2500"/>
              <a:t>) and asynchronous training modules for the EEM system.</a:t>
            </a:r>
          </a:p>
          <a:p>
            <a:r>
              <a:rPr lang="en-US" sz="2500"/>
              <a:t>Review all </a:t>
            </a:r>
            <a:r>
              <a:rPr lang="en-US" sz="2500">
                <a:hlinkClick r:id="rId4"/>
              </a:rPr>
              <a:t>evaluator training modules on RIDE’s evaluation webpage</a:t>
            </a:r>
            <a:r>
              <a:rPr lang="en-US" sz="2500"/>
              <a:t>.</a:t>
            </a:r>
          </a:p>
          <a:p>
            <a:r>
              <a:rPr lang="en-US" sz="2500"/>
              <a:t>Familiarize yourself with all EEM forms for teachers, support professionals and building administrators (where applicable).</a:t>
            </a:r>
          </a:p>
          <a:p>
            <a:r>
              <a:rPr lang="en-US" sz="2500"/>
              <a:t>Plan how you will complete each part of the evaluation, using the correct forms, and on your local evaluation timelines.</a:t>
            </a:r>
          </a:p>
        </p:txBody>
      </p:sp>
      <p:sp>
        <p:nvSpPr>
          <p:cNvPr id="4" name="Slide Number Placeholder 3"/>
          <p:cNvSpPr>
            <a:spLocks noGrp="1"/>
          </p:cNvSpPr>
          <p:nvPr>
            <p:ph type="sldNum" sz="quarter" idx="12"/>
          </p:nvPr>
        </p:nvSpPr>
        <p:spPr/>
        <p:txBody>
          <a:bodyPr/>
          <a:lstStyle/>
          <a:p>
            <a:fld id="{E3A0F8C9-0536-44E3-92CA-2798A712B5A8}" type="slidenum">
              <a:rPr lang="en-US" smtClean="0"/>
              <a:t>7</a:t>
            </a:fld>
            <a:endParaRPr lang="en-US"/>
          </a:p>
        </p:txBody>
      </p:sp>
    </p:spTree>
    <p:extLst>
      <p:ext uri="{BB962C8B-B14F-4D97-AF65-F5344CB8AC3E}">
        <p14:creationId xmlns:p14="http://schemas.microsoft.com/office/powerpoint/2010/main" val="399492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Minimizing Bias </a:t>
            </a:r>
            <a:br>
              <a:rPr lang="en-US"/>
            </a:br>
            <a:r>
              <a:rPr lang="en-US"/>
              <a:t>in Teacher Observations</a:t>
            </a:r>
          </a:p>
        </p:txBody>
      </p:sp>
    </p:spTree>
    <p:extLst>
      <p:ext uri="{BB962C8B-B14F-4D97-AF65-F5344CB8AC3E}">
        <p14:creationId xmlns:p14="http://schemas.microsoft.com/office/powerpoint/2010/main" val="85885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pPr marL="0" indent="0">
              <a:buNone/>
            </a:pPr>
            <a:r>
              <a:rPr lang="en-US" dirty="0"/>
              <a:t>By the end of this brief module, you should:</a:t>
            </a:r>
          </a:p>
          <a:p>
            <a:r>
              <a:rPr lang="en-US" dirty="0"/>
              <a:t>Be able to define bias</a:t>
            </a:r>
          </a:p>
          <a:p>
            <a:r>
              <a:rPr lang="en-US" dirty="0"/>
              <a:t>Understand different sources of bias</a:t>
            </a:r>
          </a:p>
          <a:p>
            <a:r>
              <a:rPr lang="en-US" dirty="0"/>
              <a:t>Know multiple strategies for reducing bias</a:t>
            </a:r>
          </a:p>
          <a:p>
            <a:r>
              <a:rPr lang="en-US" dirty="0"/>
              <a:t>Understand some of your potential triggers</a:t>
            </a:r>
          </a:p>
          <a:p>
            <a:r>
              <a:rPr lang="en-US" dirty="0"/>
              <a:t>Craft evidence statements </a:t>
            </a:r>
          </a:p>
          <a:p>
            <a:endParaRPr lang="en-US" dirty="0"/>
          </a:p>
          <a:p>
            <a:endParaRPr lang="en-US" dirty="0"/>
          </a:p>
          <a:p>
            <a:endParaRPr lang="en-US" dirty="0"/>
          </a:p>
          <a:p>
            <a:pPr marL="0" indent="0">
              <a:buNone/>
            </a:pPr>
            <a:endParaRPr lang="en-US" sz="1800" b="1" i="1" dirty="0"/>
          </a:p>
          <a:p>
            <a:pPr marL="0" indent="0">
              <a:buNone/>
            </a:pPr>
            <a:endParaRPr lang="en-US" sz="1800" b="1" i="1" dirty="0"/>
          </a:p>
          <a:p>
            <a:pPr marL="0" indent="0">
              <a:buNone/>
            </a:pPr>
            <a:r>
              <a:rPr lang="en-US" sz="1800" b="1" i="1" dirty="0"/>
              <a:t>The content of this module has been modified with permission from the Center on Great Teachers and Leaders.</a:t>
            </a:r>
            <a:endParaRPr lang="en-US" sz="1800" dirty="0"/>
          </a:p>
          <a:p>
            <a:pPr marL="0" indent="0">
              <a:buNone/>
            </a:pP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025814507"/>
      </p:ext>
    </p:extLst>
  </p:cSld>
  <p:clrMapOvr>
    <a:masterClrMapping/>
  </p:clrMapOvr>
  <p:transition advTm="29393"/>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4" ma:contentTypeDescription="Create a new document." ma:contentTypeScope="" ma:versionID="095c7f61728396924154ed748074912b">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01ac7412d27011f46d624c9e4695bf9a"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4EF45-C52C-4EB8-BFD2-15726DD234FF}">
  <ds:schemaRefs>
    <ds:schemaRef ds:uri="http://schemas.microsoft.com/sharepoint/v3/contenttype/forms"/>
  </ds:schemaRefs>
</ds:datastoreItem>
</file>

<file path=customXml/itemProps2.xml><?xml version="1.0" encoding="utf-8"?>
<ds:datastoreItem xmlns:ds="http://schemas.openxmlformats.org/officeDocument/2006/customXml" ds:itemID="{45E4D046-FA9A-40D0-A3C3-F5368F1D2689}">
  <ds:schemaRefs>
    <ds:schemaRef ds:uri="http://schemas.openxmlformats.org/package/2006/metadata/core-properties"/>
    <ds:schemaRef ds:uri="http://schemas.microsoft.com/office/2006/documentManagement/types"/>
    <ds:schemaRef ds:uri="http://purl.org/dc/terms/"/>
    <ds:schemaRef ds:uri="6a1f635c-d292-4469-a7df-b4015b1ad9f2"/>
    <ds:schemaRef ds:uri="http://purl.org/dc/dcmitype/"/>
    <ds:schemaRef ds:uri="http://schemas.microsoft.com/office/infopath/2007/PartnerControls"/>
    <ds:schemaRef ds:uri="http://purl.org/dc/elements/1.1/"/>
    <ds:schemaRef ds:uri="http://schemas.microsoft.com/office/2006/metadata/properties"/>
    <ds:schemaRef ds:uri="fb4ce569-0273-4228-9157-33b14876d013"/>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0AB9E00-97F4-4AA1-AAF1-EAC12E55E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6905</Words>
  <Application>Microsoft Macintosh PowerPoint</Application>
  <PresentationFormat>Widescreen</PresentationFormat>
  <Paragraphs>471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Book Antiqua</vt:lpstr>
      <vt:lpstr>Calibri</vt:lpstr>
      <vt:lpstr>Calibri Light</vt:lpstr>
      <vt:lpstr>Century Gothic</vt:lpstr>
      <vt:lpstr>Wingdings</vt:lpstr>
      <vt:lpstr>Office Theme</vt:lpstr>
      <vt:lpstr>Module 1: Overview of Professional Practice</vt:lpstr>
      <vt:lpstr>Module 1: Intended Outcomes</vt:lpstr>
      <vt:lpstr>Ice-Breaker: Reflecting on Educator Evaluation </vt:lpstr>
      <vt:lpstr>Your Role as Instructional Leaders</vt:lpstr>
      <vt:lpstr>Training Overview</vt:lpstr>
      <vt:lpstr> New BA Differentiation Option </vt:lpstr>
      <vt:lpstr>Frontline’s Employee Evaluation Management (EEM) System</vt:lpstr>
      <vt:lpstr>Minimizing Bias  in Teacher Observations</vt:lpstr>
      <vt:lpstr>Objectives</vt:lpstr>
      <vt:lpstr>The Importance of Minimizing Bias</vt:lpstr>
      <vt:lpstr>Central Tendency Bias</vt:lpstr>
      <vt:lpstr>Severity or Leniency</vt:lpstr>
      <vt:lpstr>Contrast Effect</vt:lpstr>
      <vt:lpstr>One or Two Incident Focus</vt:lpstr>
      <vt:lpstr>Halo Error</vt:lpstr>
      <vt:lpstr>Potential Error</vt:lpstr>
      <vt:lpstr>Recency Bias</vt:lpstr>
      <vt:lpstr>Similar-to-Me Bias</vt:lpstr>
      <vt:lpstr>Common Triggers</vt:lpstr>
      <vt:lpstr>Reflecting on Your Role as Observer: What Are Your Triggers?</vt:lpstr>
      <vt:lpstr>A Preview of Writing Evidence Statements</vt:lpstr>
      <vt:lpstr>Closure</vt:lpstr>
      <vt:lpstr>Mini-Observation </vt:lpstr>
      <vt:lpstr>PowerPoint Presentation</vt:lpstr>
      <vt:lpstr>Observing Professional Practice</vt:lpstr>
      <vt:lpstr>Professional Practice: Overview</vt:lpstr>
      <vt:lpstr>PowerPoint Presentation</vt:lpstr>
      <vt:lpstr>Activity: Component Values &amp; Examples</vt:lpstr>
      <vt:lpstr>Observing Professional Practice</vt:lpstr>
      <vt:lpstr>Types of Evidence</vt:lpstr>
      <vt:lpstr>Activity: Evidence Statements</vt:lpstr>
      <vt:lpstr>Answer Key: Evidence Statements </vt:lpstr>
      <vt:lpstr>Module 1: Closing</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(52-60pt, normal or bold)</dc:title>
  <dc:creator>Matlach, Lauren</dc:creator>
  <cp:lastModifiedBy>LaBounty-McNair, Steven</cp:lastModifiedBy>
  <cp:revision>5</cp:revision>
  <cp:lastPrinted>2018-06-18T13:42:51Z</cp:lastPrinted>
  <dcterms:created xsi:type="dcterms:W3CDTF">2018-03-16T13:00:32Z</dcterms:created>
  <dcterms:modified xsi:type="dcterms:W3CDTF">2020-09-15T15:27:57Z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ies>
</file>