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88" r:id="rId6"/>
    <p:sldId id="258" r:id="rId7"/>
    <p:sldId id="260" r:id="rId8"/>
    <p:sldId id="261" r:id="rId9"/>
    <p:sldId id="284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3" r:id="rId24"/>
    <p:sldId id="290" r:id="rId25"/>
    <p:sldId id="277" r:id="rId26"/>
    <p:sldId id="281" r:id="rId27"/>
    <p:sldId id="285" r:id="rId28"/>
    <p:sldId id="286" r:id="rId29"/>
    <p:sldId id="287" r:id="rId30"/>
    <p:sldId id="282" r:id="rId31"/>
    <p:sldId id="280" r:id="rId32"/>
    <p:sldId id="289" r:id="rId33"/>
    <p:sldId id="279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to, Kari" initials="KK" lastIdx="1" clrIdx="0">
    <p:extLst>
      <p:ext uri="{19B8F6BF-5375-455C-9EA6-DF929625EA0E}">
        <p15:presenceInfo xmlns:p15="http://schemas.microsoft.com/office/powerpoint/2012/main" userId="S::kari.kurto@ride.ri.gov::b4e5b07b-2077-4107-91a6-58ad614d8a7b" providerId="AD"/>
      </p:ext>
    </p:extLst>
  </p:cmAuthor>
  <p:cmAuthor id="2" name="Bennetts, John" initials="BJ" lastIdx="5" clrIdx="1">
    <p:extLst>
      <p:ext uri="{19B8F6BF-5375-455C-9EA6-DF929625EA0E}">
        <p15:presenceInfo xmlns:p15="http://schemas.microsoft.com/office/powerpoint/2012/main" userId="S::john.bennetts@ride.ri.gov::bbaf3a3c-0983-4fea-afe8-ab3a71e749bf" providerId="AD"/>
      </p:ext>
    </p:extLst>
  </p:cmAuthor>
  <p:cmAuthor id="3" name="O'Brien, Colleen" initials="OC" lastIdx="4" clrIdx="2">
    <p:extLst>
      <p:ext uri="{19B8F6BF-5375-455C-9EA6-DF929625EA0E}">
        <p15:presenceInfo xmlns:p15="http://schemas.microsoft.com/office/powerpoint/2012/main" userId="S::colleen.obrien@ride.ri.gov::488ac25a-1062-4d23-8a26-215678d00a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0E9FC-5579-E74C-D474-074AD97518D5}" v="64" dt="2020-07-15T12:27:56.987"/>
    <p1510:client id="{36C69A0D-0CFD-D751-8F2C-03194B79DCCD}" v="211" dt="2020-07-23T19:33:12.176"/>
    <p1510:client id="{468F917F-91BC-311B-8480-9642DD34E028}" v="591" dt="2020-07-02T19:08:43.483"/>
    <p1510:client id="{A5EF0D42-E614-32C9-8BDD-625D36C15233}" v="251" dt="2020-07-16T11:10:20.924"/>
    <p1510:client id="{A8E3EEA5-FF40-71DB-D95F-1A496062AD3D}" v="772" dt="2020-07-03T14:06:24.057"/>
    <p1510:client id="{B51096B2-D283-7140-B1E3-9472DEDD09D1}" v="18" dt="2020-07-03T14:22:58.845"/>
    <p1510:client id="{CEDA1071-1C82-8D66-882D-0252AFF985DE}" v="197" dt="2020-07-16T12:50:07.194"/>
    <p1510:client id="{D498FB68-4505-DC3C-C61B-115B760D7862}" v="78" dt="2020-07-23T18:28:57.621"/>
    <p1510:client id="{D8845E6F-87A0-9128-8896-64E47BD5741A}" v="11" dt="2020-07-24T16:04:42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08687154" TargetMode="External"/><Relationship Id="rId1" Type="http://schemas.openxmlformats.org/officeDocument/2006/relationships/hyperlink" Target="https://vimeo.com/207849027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07849027" TargetMode="External"/><Relationship Id="rId1" Type="http://schemas.openxmlformats.org/officeDocument/2006/relationships/hyperlink" Target="https://vimeo.com/20868715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65E0A-38C2-4848-82D1-9FDCC1B216D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44037F-48CF-4A26-94EA-1F7B4D6799AD}">
      <dgm:prSet phldrT="[Text]"/>
      <dgm:spPr/>
      <dgm:t>
        <a:bodyPr/>
        <a:lstStyle/>
        <a:p>
          <a:r>
            <a:rPr lang="en-US" dirty="0"/>
            <a:t>Sentence</a:t>
          </a:r>
        </a:p>
        <a:p>
          <a:r>
            <a:rPr lang="en-US" dirty="0"/>
            <a:t>Expansion</a:t>
          </a:r>
        </a:p>
      </dgm:t>
    </dgm:pt>
    <dgm:pt modelId="{EA63D14A-25C7-4A42-9EE0-DCBD9AD81C54}" type="parTrans" cxnId="{30B26FCA-F49E-4EA9-8D4A-86D423B0A21C}">
      <dgm:prSet/>
      <dgm:spPr/>
      <dgm:t>
        <a:bodyPr/>
        <a:lstStyle/>
        <a:p>
          <a:endParaRPr lang="en-US"/>
        </a:p>
      </dgm:t>
    </dgm:pt>
    <dgm:pt modelId="{85050468-EBC4-4B7C-869E-664DB4EC02DA}" type="sibTrans" cxnId="{30B26FCA-F49E-4EA9-8D4A-86D423B0A21C}">
      <dgm:prSet/>
      <dgm:spPr/>
      <dgm:t>
        <a:bodyPr/>
        <a:lstStyle/>
        <a:p>
          <a:endParaRPr lang="en-US"/>
        </a:p>
      </dgm:t>
    </dgm:pt>
    <dgm:pt modelId="{6C74472F-97CF-4310-9F6E-AEF74E451072}">
      <dgm:prSet phldrT="[Text]"/>
      <dgm:spPr/>
      <dgm:t>
        <a:bodyPr/>
        <a:lstStyle/>
        <a:p>
          <a:r>
            <a:rPr lang="en-US" dirty="0"/>
            <a:t>Sentence Combining</a:t>
          </a:r>
        </a:p>
      </dgm:t>
    </dgm:pt>
    <dgm:pt modelId="{257455CD-19F6-4EB3-9A43-EF5B4A7EFDC8}" type="parTrans" cxnId="{A293DB79-6AA8-432B-B9DD-D7A6C09697EB}">
      <dgm:prSet/>
      <dgm:spPr/>
      <dgm:t>
        <a:bodyPr/>
        <a:lstStyle/>
        <a:p>
          <a:endParaRPr lang="en-US"/>
        </a:p>
      </dgm:t>
    </dgm:pt>
    <dgm:pt modelId="{93E9BFF1-D873-4E7C-8B36-AF394146AC37}" type="sibTrans" cxnId="{A293DB79-6AA8-432B-B9DD-D7A6C09697EB}">
      <dgm:prSet/>
      <dgm:spPr/>
      <dgm:t>
        <a:bodyPr/>
        <a:lstStyle/>
        <a:p>
          <a:endParaRPr lang="en-US"/>
        </a:p>
      </dgm:t>
    </dgm:pt>
    <dgm:pt modelId="{BFBF0B4C-8130-4049-94B5-14992D6102B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https://vimeo.com/</a:t>
          </a:r>
          <a:r>
            <a:rPr lang="en-US" dirty="0">
              <a:ea typeface="+mn-lt"/>
              <a:cs typeface="+mn-lt"/>
              <a:hlinkClick xmlns:r="http://schemas.openxmlformats.org/officeDocument/2006/relationships" r:id="rId1"/>
            </a:rPr>
            <a:t>207849027</a:t>
          </a:r>
          <a:endParaRPr lang="en-US" dirty="0">
            <a:cs typeface="Calibri"/>
          </a:endParaRPr>
        </a:p>
      </dgm:t>
    </dgm:pt>
    <dgm:pt modelId="{3198B9CB-B130-4050-A0AD-FAF91506E9E4}" type="parTrans" cxnId="{3AF0FAA3-D494-4068-8D2A-1E4E542C6B68}">
      <dgm:prSet/>
      <dgm:spPr/>
      <dgm:t>
        <a:bodyPr/>
        <a:lstStyle/>
        <a:p>
          <a:endParaRPr lang="en-US"/>
        </a:p>
      </dgm:t>
    </dgm:pt>
    <dgm:pt modelId="{B38BD0BF-ECE3-47DD-BC1A-7D639ECED1CB}" type="sibTrans" cxnId="{3AF0FAA3-D494-4068-8D2A-1E4E542C6B68}">
      <dgm:prSet/>
      <dgm:spPr/>
      <dgm:t>
        <a:bodyPr/>
        <a:lstStyle/>
        <a:p>
          <a:endParaRPr lang="en-US"/>
        </a:p>
      </dgm:t>
    </dgm:pt>
    <dgm:pt modelId="{06AB456B-C866-4627-8840-B0E8A72FAC03}">
      <dgm:prSet/>
      <dgm:spPr/>
      <dgm:t>
        <a:bodyPr/>
        <a:lstStyle/>
        <a:p>
          <a:pPr rtl="0">
            <a:buNone/>
          </a:pPr>
          <a:r>
            <a:rPr lang="en-US" dirty="0">
              <a:ea typeface="+mn-lt"/>
              <a:cs typeface="+mn-lt"/>
              <a:hlinkClick xmlns:r="http://schemas.openxmlformats.org/officeDocument/2006/relationships" r:id="rId2"/>
            </a:rPr>
            <a:t>https://vimeo.com/208687154</a:t>
          </a:r>
          <a:endParaRPr lang="en-US" dirty="0">
            <a:hlinkClick xmlns:r="http://schemas.openxmlformats.org/officeDocument/2006/relationships" r:id="rId2"/>
          </a:endParaRPr>
        </a:p>
      </dgm:t>
    </dgm:pt>
    <dgm:pt modelId="{8A435445-F71B-40C3-8336-6DE91BCD788E}" type="parTrans" cxnId="{8F9AAD4A-0680-497C-8846-E84C79539C1B}">
      <dgm:prSet/>
      <dgm:spPr/>
      <dgm:t>
        <a:bodyPr/>
        <a:lstStyle/>
        <a:p>
          <a:endParaRPr lang="en-US"/>
        </a:p>
      </dgm:t>
    </dgm:pt>
    <dgm:pt modelId="{6DA0260D-846D-40FB-B291-829709A99591}" type="sibTrans" cxnId="{8F9AAD4A-0680-497C-8846-E84C79539C1B}">
      <dgm:prSet/>
      <dgm:spPr/>
      <dgm:t>
        <a:bodyPr/>
        <a:lstStyle/>
        <a:p>
          <a:endParaRPr lang="en-US"/>
        </a:p>
      </dgm:t>
    </dgm:pt>
    <dgm:pt modelId="{1914B307-E654-4AD7-A746-352C4C571FEA}" type="pres">
      <dgm:prSet presAssocID="{31165E0A-38C2-4848-82D1-9FDCC1B216DC}" presName="linearFlow" presStyleCnt="0">
        <dgm:presLayoutVars>
          <dgm:dir/>
          <dgm:animLvl val="lvl"/>
          <dgm:resizeHandles val="exact"/>
        </dgm:presLayoutVars>
      </dgm:prSet>
      <dgm:spPr/>
    </dgm:pt>
    <dgm:pt modelId="{94A00BED-FBE7-4782-A0E4-5FD38EEB285F}" type="pres">
      <dgm:prSet presAssocID="{9444037F-48CF-4A26-94EA-1F7B4D6799AD}" presName="composite" presStyleCnt="0"/>
      <dgm:spPr/>
    </dgm:pt>
    <dgm:pt modelId="{788A2EEC-57A5-478E-865B-DC6CED04497B}" type="pres">
      <dgm:prSet presAssocID="{9444037F-48CF-4A26-94EA-1F7B4D6799AD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91FD246-CD00-4F77-90B7-409681702B53}" type="pres">
      <dgm:prSet presAssocID="{9444037F-48CF-4A26-94EA-1F7B4D6799AD}" presName="descendantText" presStyleLbl="alignAcc1" presStyleIdx="0" presStyleCnt="2" custLinFactNeighborY="0">
        <dgm:presLayoutVars>
          <dgm:bulletEnabled val="1"/>
        </dgm:presLayoutVars>
      </dgm:prSet>
      <dgm:spPr/>
    </dgm:pt>
    <dgm:pt modelId="{230C09D3-13AF-48FE-B2FA-7F815DCA5DC3}" type="pres">
      <dgm:prSet presAssocID="{85050468-EBC4-4B7C-869E-664DB4EC02DA}" presName="sp" presStyleCnt="0"/>
      <dgm:spPr/>
    </dgm:pt>
    <dgm:pt modelId="{C90516AF-0BE1-44AC-B87B-033D3BF416BA}" type="pres">
      <dgm:prSet presAssocID="{6C74472F-97CF-4310-9F6E-AEF74E451072}" presName="composite" presStyleCnt="0"/>
      <dgm:spPr/>
    </dgm:pt>
    <dgm:pt modelId="{CE8DAA0A-C2ED-40F6-A117-2CDF3CB6E8DA}" type="pres">
      <dgm:prSet presAssocID="{6C74472F-97CF-4310-9F6E-AEF74E45107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EF07016-21B5-4589-A5C1-9B6E48A25F0F}" type="pres">
      <dgm:prSet presAssocID="{6C74472F-97CF-4310-9F6E-AEF74E45107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F9AAD4A-0680-497C-8846-E84C79539C1B}" srcId="{9444037F-48CF-4A26-94EA-1F7B4D6799AD}" destId="{06AB456B-C866-4627-8840-B0E8A72FAC03}" srcOrd="0" destOrd="0" parTransId="{8A435445-F71B-40C3-8336-6DE91BCD788E}" sibTransId="{6DA0260D-846D-40FB-B291-829709A99591}"/>
    <dgm:cxn modelId="{B7E7EC6F-3B7F-424D-BD24-837BEF46712F}" type="presOf" srcId="{06AB456B-C866-4627-8840-B0E8A72FAC03}" destId="{091FD246-CD00-4F77-90B7-409681702B53}" srcOrd="0" destOrd="0" presId="urn:microsoft.com/office/officeart/2005/8/layout/chevron2"/>
    <dgm:cxn modelId="{A293DB79-6AA8-432B-B9DD-D7A6C09697EB}" srcId="{31165E0A-38C2-4848-82D1-9FDCC1B216DC}" destId="{6C74472F-97CF-4310-9F6E-AEF74E451072}" srcOrd="1" destOrd="0" parTransId="{257455CD-19F6-4EB3-9A43-EF5B4A7EFDC8}" sibTransId="{93E9BFF1-D873-4E7C-8B36-AF394146AC37}"/>
    <dgm:cxn modelId="{3AF0FAA3-D494-4068-8D2A-1E4E542C6B68}" srcId="{6C74472F-97CF-4310-9F6E-AEF74E451072}" destId="{BFBF0B4C-8130-4049-94B5-14992D6102BD}" srcOrd="0" destOrd="0" parTransId="{3198B9CB-B130-4050-A0AD-FAF91506E9E4}" sibTransId="{B38BD0BF-ECE3-47DD-BC1A-7D639ECED1CB}"/>
    <dgm:cxn modelId="{875653A5-EB95-4DDA-B8D9-D1BF58CDF0E7}" type="presOf" srcId="{6C74472F-97CF-4310-9F6E-AEF74E451072}" destId="{CE8DAA0A-C2ED-40F6-A117-2CDF3CB6E8DA}" srcOrd="0" destOrd="0" presId="urn:microsoft.com/office/officeart/2005/8/layout/chevron2"/>
    <dgm:cxn modelId="{30B26FCA-F49E-4EA9-8D4A-86D423B0A21C}" srcId="{31165E0A-38C2-4848-82D1-9FDCC1B216DC}" destId="{9444037F-48CF-4A26-94EA-1F7B4D6799AD}" srcOrd="0" destOrd="0" parTransId="{EA63D14A-25C7-4A42-9EE0-DCBD9AD81C54}" sibTransId="{85050468-EBC4-4B7C-869E-664DB4EC02DA}"/>
    <dgm:cxn modelId="{1385E0D8-157A-42E6-A932-B12153A654FE}" type="presOf" srcId="{BFBF0B4C-8130-4049-94B5-14992D6102BD}" destId="{8EF07016-21B5-4589-A5C1-9B6E48A25F0F}" srcOrd="0" destOrd="0" presId="urn:microsoft.com/office/officeart/2005/8/layout/chevron2"/>
    <dgm:cxn modelId="{664692EC-A09E-4588-BEF7-992BEDA7D18B}" type="presOf" srcId="{31165E0A-38C2-4848-82D1-9FDCC1B216DC}" destId="{1914B307-E654-4AD7-A746-352C4C571FEA}" srcOrd="0" destOrd="0" presId="urn:microsoft.com/office/officeart/2005/8/layout/chevron2"/>
    <dgm:cxn modelId="{64AD63F6-68FB-49CE-89BB-1551384E94E8}" type="presOf" srcId="{9444037F-48CF-4A26-94EA-1F7B4D6799AD}" destId="{788A2EEC-57A5-478E-865B-DC6CED04497B}" srcOrd="0" destOrd="0" presId="urn:microsoft.com/office/officeart/2005/8/layout/chevron2"/>
    <dgm:cxn modelId="{58F24AE0-7ECE-48CE-AF77-856E1D7EA87D}" type="presParOf" srcId="{1914B307-E654-4AD7-A746-352C4C571FEA}" destId="{94A00BED-FBE7-4782-A0E4-5FD38EEB285F}" srcOrd="0" destOrd="0" presId="urn:microsoft.com/office/officeart/2005/8/layout/chevron2"/>
    <dgm:cxn modelId="{DAA5F312-0627-4915-9916-08212E10E54B}" type="presParOf" srcId="{94A00BED-FBE7-4782-A0E4-5FD38EEB285F}" destId="{788A2EEC-57A5-478E-865B-DC6CED04497B}" srcOrd="0" destOrd="0" presId="urn:microsoft.com/office/officeart/2005/8/layout/chevron2"/>
    <dgm:cxn modelId="{BC5A8095-F270-451E-9271-BED5C1E4037D}" type="presParOf" srcId="{94A00BED-FBE7-4782-A0E4-5FD38EEB285F}" destId="{091FD246-CD00-4F77-90B7-409681702B53}" srcOrd="1" destOrd="0" presId="urn:microsoft.com/office/officeart/2005/8/layout/chevron2"/>
    <dgm:cxn modelId="{8A989A74-504C-4382-AE5C-137A07140947}" type="presParOf" srcId="{1914B307-E654-4AD7-A746-352C4C571FEA}" destId="{230C09D3-13AF-48FE-B2FA-7F815DCA5DC3}" srcOrd="1" destOrd="0" presId="urn:microsoft.com/office/officeart/2005/8/layout/chevron2"/>
    <dgm:cxn modelId="{E24CEB8A-D0AF-4664-B4BC-E8A96F04502E}" type="presParOf" srcId="{1914B307-E654-4AD7-A746-352C4C571FEA}" destId="{C90516AF-0BE1-44AC-B87B-033D3BF416BA}" srcOrd="2" destOrd="0" presId="urn:microsoft.com/office/officeart/2005/8/layout/chevron2"/>
    <dgm:cxn modelId="{F29FDA1E-8310-49A3-81A6-0329E08DC588}" type="presParOf" srcId="{C90516AF-0BE1-44AC-B87B-033D3BF416BA}" destId="{CE8DAA0A-C2ED-40F6-A117-2CDF3CB6E8DA}" srcOrd="0" destOrd="0" presId="urn:microsoft.com/office/officeart/2005/8/layout/chevron2"/>
    <dgm:cxn modelId="{EC218F16-7ADA-4790-84AB-665EA660CACC}" type="presParOf" srcId="{C90516AF-0BE1-44AC-B87B-033D3BF416BA}" destId="{8EF07016-21B5-4589-A5C1-9B6E48A25F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A2EEC-57A5-478E-865B-DC6CED04497B}">
      <dsp:nvSpPr>
        <dsp:cNvPr id="0" name=""/>
        <dsp:cNvSpPr/>
      </dsp:nvSpPr>
      <dsp:spPr>
        <a:xfrm rot="5400000">
          <a:off x="-286617" y="286662"/>
          <a:ext cx="1910786" cy="13375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Sentence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Expansion</a:t>
          </a:r>
        </a:p>
      </dsp:txBody>
      <dsp:txXfrm rot="-5400000">
        <a:off x="1" y="668819"/>
        <a:ext cx="1337550" cy="573236"/>
      </dsp:txXfrm>
    </dsp:sp>
    <dsp:sp modelId="{091FD246-CD00-4F77-90B7-409681702B53}">
      <dsp:nvSpPr>
        <dsp:cNvPr id="0" name=""/>
        <dsp:cNvSpPr/>
      </dsp:nvSpPr>
      <dsp:spPr>
        <a:xfrm rot="5400000">
          <a:off x="3502432" y="-2164837"/>
          <a:ext cx="1242011" cy="557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>
              <a:ea typeface="+mn-lt"/>
              <a:cs typeface="+mn-lt"/>
              <a:hlinkClick xmlns:r="http://schemas.openxmlformats.org/officeDocument/2006/relationships" r:id="rId1"/>
            </a:rPr>
            <a:t>https://vimeo.com/208687154</a:t>
          </a:r>
          <a:endParaRPr lang="en-US" sz="2400" kern="1200" dirty="0">
            <a:hlinkClick xmlns:r="http://schemas.openxmlformats.org/officeDocument/2006/relationships" r:id="rId1"/>
          </a:endParaRPr>
        </a:p>
      </dsp:txBody>
      <dsp:txXfrm rot="-5400000">
        <a:off x="1337551" y="60674"/>
        <a:ext cx="5511144" cy="1120751"/>
      </dsp:txXfrm>
    </dsp:sp>
    <dsp:sp modelId="{CE8DAA0A-C2ED-40F6-A117-2CDF3CB6E8DA}">
      <dsp:nvSpPr>
        <dsp:cNvPr id="0" name=""/>
        <dsp:cNvSpPr/>
      </dsp:nvSpPr>
      <dsp:spPr>
        <a:xfrm rot="5400000">
          <a:off x="-286617" y="1907637"/>
          <a:ext cx="1910786" cy="13375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Sentence Combining</a:t>
          </a:r>
        </a:p>
      </dsp:txBody>
      <dsp:txXfrm rot="-5400000">
        <a:off x="1" y="2289794"/>
        <a:ext cx="1337550" cy="573236"/>
      </dsp:txXfrm>
    </dsp:sp>
    <dsp:sp modelId="{8EF07016-21B5-4589-A5C1-9B6E48A25F0F}">
      <dsp:nvSpPr>
        <dsp:cNvPr id="0" name=""/>
        <dsp:cNvSpPr/>
      </dsp:nvSpPr>
      <dsp:spPr>
        <a:xfrm rot="5400000">
          <a:off x="3502432" y="-543861"/>
          <a:ext cx="1242011" cy="557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hlinkClick xmlns:r="http://schemas.openxmlformats.org/officeDocument/2006/relationships" r:id="rId2"/>
            </a:rPr>
            <a:t>https://vimeo.com/</a:t>
          </a:r>
          <a:r>
            <a:rPr lang="en-US" sz="2400" kern="1200" dirty="0">
              <a:ea typeface="+mn-lt"/>
              <a:cs typeface="+mn-lt"/>
              <a:hlinkClick xmlns:r="http://schemas.openxmlformats.org/officeDocument/2006/relationships" r:id="rId2"/>
            </a:rPr>
            <a:t>207849027</a:t>
          </a:r>
          <a:endParaRPr lang="en-US" sz="2400" kern="1200" dirty="0">
            <a:cs typeface="Calibri"/>
          </a:endParaRPr>
        </a:p>
      </dsp:txBody>
      <dsp:txXfrm rot="-5400000">
        <a:off x="1337551" y="1681650"/>
        <a:ext cx="5511144" cy="112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4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9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45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3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0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7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3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6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1F44-3689-4355-AE09-C3590EEF621F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F8C9-0536-44E3-92CA-2798A712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403767780?app_id=122963" TargetMode="Externa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ebooks.com/book-search/author/DIANA-HANBURY-KING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hyperlink" Target="https://www.heinemann.com/products/e04794.aspx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stenhouse.com/content/patterns-power" TargetMode="External"/><Relationship Id="rId11" Type="http://schemas.openxmlformats.org/officeDocument/2006/relationships/image" Target="../media/image42.jpg"/><Relationship Id="rId5" Type="http://schemas.openxmlformats.org/officeDocument/2006/relationships/image" Target="../media/image39.png"/><Relationship Id="rId10" Type="http://schemas.openxmlformats.org/officeDocument/2006/relationships/hyperlink" Target="https://www.wvced.com/product/sentence-sense-level-a/" TargetMode="External"/><Relationship Id="rId4" Type="http://schemas.openxmlformats.org/officeDocument/2006/relationships/hyperlink" Target="https://www.projectread.com/sentence-structure/" TargetMode="External"/><Relationship Id="rId9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95159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Writing – Reading Connection</a:t>
            </a:r>
            <a:br>
              <a:rPr lang="en-US" dirty="0">
                <a:cs typeface="Calibri Light"/>
              </a:rPr>
            </a:br>
            <a:br>
              <a:rPr lang="en-US" dirty="0"/>
            </a:br>
            <a:r>
              <a:rPr lang="en-US" sz="3600" dirty="0">
                <a:cs typeface="Calibri Light"/>
              </a:rPr>
              <a:t>Writing Instruction Strategies that Enhance Reading Comprehension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7" y="5343178"/>
            <a:ext cx="9144000" cy="62059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Project created in partnership with the Rhode Island Department of Education Literacy Ambassadors 2020  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34" y="652672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TWR Principle # 2: Sentences are the building blocks of all writing.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2141927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 dirty="0">
                <a:ea typeface="+mn-lt"/>
                <a:cs typeface="+mn-lt"/>
              </a:rPr>
              <a:t>Text Generation is part of Simple View of Writing (SVW)</a:t>
            </a:r>
            <a:endParaRPr lang="en-US" sz="3600" dirty="0">
              <a:cs typeface="Calibri" panose="020F0502020204030204"/>
            </a:endParaRPr>
          </a:p>
          <a:p>
            <a:r>
              <a:rPr lang="en-US" sz="3600" dirty="0">
                <a:ea typeface="+mn-lt"/>
                <a:cs typeface="+mn-lt"/>
              </a:rPr>
              <a:t>Good writing often involves more complex sentence structures and a more varied and precise vocabulary than spoken language. </a:t>
            </a:r>
            <a:endParaRPr lang="en-US" sz="3600" dirty="0">
              <a:cs typeface="Calibri" panose="020F0502020204030204"/>
            </a:endParaRPr>
          </a:p>
          <a:p>
            <a:r>
              <a:rPr lang="en-US" sz="3600" dirty="0">
                <a:ea typeface="+mn-lt"/>
                <a:cs typeface="+mn-lt"/>
              </a:rPr>
              <a:t>A writer who can’t compose a decent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sentence most likely will not produce a 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decent essay—or even a decent paragraph.</a:t>
            </a:r>
            <a:endParaRPr lang="en-US" sz="3600" dirty="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A963AA-0B7E-43AA-B71B-FA016E4C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941" y="4061514"/>
            <a:ext cx="1990006" cy="214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81" y="767691"/>
            <a:ext cx="11090694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TWR Principle # 3: When embedded in the content of the curriculum, writing is a powerful teaching tool.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8" y="227132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ea typeface="+mn-lt"/>
                <a:cs typeface="+mn-lt"/>
              </a:rPr>
              <a:t>To maximize the benefits of writing instruction, students should start practicing their writing skills on topics embedded in content as soon as possible. (Hochman).</a:t>
            </a:r>
            <a:endParaRPr lang="en-US" sz="3600">
              <a:cs typeface="Calibri" panose="020F0502020204030204"/>
            </a:endParaRPr>
          </a:p>
          <a:p>
            <a:r>
              <a:rPr lang="en-US" sz="3600">
                <a:ea typeface="+mn-lt"/>
                <a:cs typeface="+mn-lt"/>
              </a:rPr>
              <a:t>Teachers can use writing as a check for comprehension.</a:t>
            </a:r>
            <a:endParaRPr lang="en-US" sz="3600">
              <a:cs typeface="Calibri"/>
            </a:endParaRPr>
          </a:p>
          <a:p>
            <a:endParaRPr lang="en-US" sz="3600">
              <a:cs typeface="Calibri"/>
            </a:endParaRPr>
          </a:p>
        </p:txBody>
      </p:sp>
      <p:pic>
        <p:nvPicPr>
          <p:cNvPr id="4" name="Picture 4" descr="A picture containing clock, device&#10;&#10;Description automatically generated">
            <a:extLst>
              <a:ext uri="{FF2B5EF4-FFF2-40B4-BE49-F238E27FC236}">
                <a16:creationId xmlns:a16="http://schemas.microsoft.com/office/drawing/2014/main" id="{039774E8-91DC-48F2-A46F-4CBC4C55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984" y="3887099"/>
            <a:ext cx="23050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53" y="10408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TWR Principle # 4: When embedded in the content of the curriculum, writing is a powerful teaching tool.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9" y="2880246"/>
            <a:ext cx="10515600" cy="32307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ea typeface="+mn-lt"/>
                <a:cs typeface="+mn-lt"/>
              </a:rPr>
              <a:t>Students can learn simple writing strategies that can be applied to all content areas. </a:t>
            </a:r>
            <a:endParaRPr lang="en-US" sz="3600" dirty="0">
              <a:cs typeface="Calibri" panose="020F0502020204030204"/>
            </a:endParaRPr>
          </a:p>
          <a:p>
            <a:r>
              <a:rPr lang="en-US" sz="3600" dirty="0">
                <a:ea typeface="+mn-lt"/>
                <a:cs typeface="+mn-lt"/>
              </a:rPr>
              <a:t>The form of the activity will stay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the same, but the content is what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makes it more or less rigorous.  </a:t>
            </a:r>
            <a:endParaRPr lang="en-US" sz="3600" dirty="0">
              <a:cs typeface="Calibri"/>
            </a:endParaRPr>
          </a:p>
          <a:p>
            <a:endParaRPr lang="en-US" sz="4000">
              <a:cs typeface="Calibri"/>
            </a:endParaRPr>
          </a:p>
        </p:txBody>
      </p:sp>
      <p:pic>
        <p:nvPicPr>
          <p:cNvPr id="4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1087DBAD-6F7F-488B-ABC9-30B22FE9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060" y="4054858"/>
            <a:ext cx="3217652" cy="24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6446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TWR Principle # 5: Grammar is best taught in the context of student writing 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9436"/>
            <a:ext cx="11220090" cy="46532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/>
            <a:r>
              <a:rPr lang="en-US" sz="3600" dirty="0">
                <a:ea typeface="+mn-lt"/>
                <a:cs typeface="+mn-lt"/>
              </a:rPr>
              <a:t>Teachers should refer to CCSS Language Standards in addition to the CCSS Writing Standards when planning instruction. </a:t>
            </a:r>
            <a:endParaRPr lang="en-US" sz="3600" dirty="0">
              <a:cs typeface="Calibri" panose="020F0502020204030204"/>
            </a:endParaRPr>
          </a:p>
          <a:p>
            <a:pPr marL="571500" indent="-571500"/>
            <a:r>
              <a:rPr lang="en-US" sz="3600" dirty="0">
                <a:ea typeface="+mn-lt"/>
                <a:cs typeface="+mn-lt"/>
              </a:rPr>
              <a:t>As students begin to use more complex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   terms and sentence constructions in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   their written language, they begin to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   incorporate those features into their 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      spoken language as well. </a:t>
            </a:r>
            <a:endParaRPr lang="en-US" dirty="0">
              <a:ea typeface="+mn-lt"/>
              <a:cs typeface="+mn-lt"/>
            </a:endParaRPr>
          </a:p>
          <a:p>
            <a:pPr marL="571500" indent="-571500"/>
            <a:r>
              <a:rPr lang="en-US" sz="3600" dirty="0">
                <a:ea typeface="+mn-lt"/>
                <a:cs typeface="+mn-lt"/>
              </a:rPr>
              <a:t>Multilingual</a:t>
            </a:r>
            <a:r>
              <a:rPr lang="en-US" sz="3600" dirty="0">
                <a:cs typeface="Calibri"/>
              </a:rPr>
              <a:t> Learners</a:t>
            </a:r>
            <a:endParaRPr lang="en-US">
              <a:cs typeface="Calibri" panose="020F0502020204030204"/>
            </a:endParaRPr>
          </a:p>
          <a:p>
            <a:endParaRPr lang="en-US" sz="3600">
              <a:cs typeface="Calibri"/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009038-36C6-4029-AC95-298AB523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192" y="423988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65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TWR Principle # 6: The two most important phases of the writing process are planning and revising.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Simple View of Writing reminds us that the planning and revising phases of the writing process are located in “Executive Functions.”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08B1ABF4-F627-4128-BE0C-86FB7448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25" y="3008415"/>
            <a:ext cx="6165011" cy="33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6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6446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A Focus on TWR Principle # 4 </a:t>
            </a:r>
            <a:br>
              <a:rPr lang="en-US">
                <a:ea typeface="+mj-lt"/>
                <a:cs typeface="+mj-lt"/>
              </a:rPr>
            </a:b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51940" cy="44625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ea typeface="+mn-lt"/>
                <a:cs typeface="+mn-lt"/>
              </a:rPr>
              <a:t>Let’s examine a high-leverage sentence-level strategy focused on the use of the conjunctions </a:t>
            </a:r>
            <a:r>
              <a:rPr lang="en-US" sz="3600" b="1" i="1" dirty="0">
                <a:ea typeface="+mn-lt"/>
                <a:cs typeface="+mn-lt"/>
              </a:rPr>
              <a:t>because</a:t>
            </a:r>
            <a:r>
              <a:rPr lang="en-US" sz="3600" dirty="0">
                <a:ea typeface="+mn-lt"/>
                <a:cs typeface="+mn-lt"/>
              </a:rPr>
              <a:t>, </a:t>
            </a:r>
            <a:r>
              <a:rPr lang="en-US" sz="3600" b="1" i="1" dirty="0">
                <a:ea typeface="+mn-lt"/>
                <a:cs typeface="+mn-lt"/>
              </a:rPr>
              <a:t>but</a:t>
            </a:r>
            <a:r>
              <a:rPr lang="en-US" sz="3600" dirty="0">
                <a:ea typeface="+mn-lt"/>
                <a:cs typeface="+mn-lt"/>
              </a:rPr>
              <a:t>, and </a:t>
            </a:r>
            <a:r>
              <a:rPr lang="en-US" sz="3600" b="1" i="1" dirty="0">
                <a:ea typeface="+mn-lt"/>
                <a:cs typeface="+mn-lt"/>
              </a:rPr>
              <a:t>so </a:t>
            </a:r>
            <a:r>
              <a:rPr lang="en-US" sz="3600" dirty="0">
                <a:ea typeface="+mn-lt"/>
                <a:cs typeface="+mn-lt"/>
              </a:rPr>
              <a:t>to better understand what is meant by TWR Principle #4: </a:t>
            </a:r>
            <a:r>
              <a:rPr lang="en-US" sz="3600" i="1" dirty="0">
                <a:ea typeface="+mn-lt"/>
                <a:cs typeface="+mn-lt"/>
              </a:rPr>
              <a:t>the content of the curriculum drives the rigor of the writing activities.</a:t>
            </a:r>
            <a:endParaRPr lang="en-US" sz="3600" dirty="0">
              <a:cs typeface="Calibri" panose="020F0502020204030204"/>
            </a:endParaRPr>
          </a:p>
          <a:p>
            <a:endParaRPr lang="en-US" sz="4000">
              <a:cs typeface="Calibri" panose="020F0502020204030204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08A637-0E4F-47B3-8B7E-AB75BCE2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092" y="1229174"/>
            <a:ext cx="3456496" cy="37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4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Because, but, so...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21628"/>
            <a:ext cx="10515600" cy="6553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Co-Executive Directors of The Writing Revolution, Toni-Ann Vroom and Dina </a:t>
            </a:r>
            <a:r>
              <a:rPr lang="en-US" sz="2400" dirty="0" err="1">
                <a:ea typeface="+mn-lt"/>
                <a:cs typeface="+mn-lt"/>
              </a:rPr>
              <a:t>Zoleo</a:t>
            </a:r>
            <a:r>
              <a:rPr lang="en-US" sz="2400" dirty="0">
                <a:ea typeface="+mn-lt"/>
                <a:cs typeface="+mn-lt"/>
              </a:rPr>
              <a:t>, discuss the </a:t>
            </a:r>
            <a:r>
              <a:rPr lang="en-US" sz="2400" i="1" dirty="0">
                <a:ea typeface="+mn-lt"/>
                <a:cs typeface="+mn-lt"/>
              </a:rPr>
              <a:t>because, but,</a:t>
            </a:r>
            <a:r>
              <a:rPr lang="en-US" sz="2400" dirty="0">
                <a:ea typeface="+mn-lt"/>
                <a:cs typeface="+mn-lt"/>
              </a:rPr>
              <a:t> and </a:t>
            </a:r>
            <a:r>
              <a:rPr lang="en-US" sz="2400" i="1" dirty="0">
                <a:ea typeface="+mn-lt"/>
                <a:cs typeface="+mn-lt"/>
              </a:rPr>
              <a:t>so</a:t>
            </a:r>
            <a:r>
              <a:rPr lang="en-US" sz="2400" dirty="0">
                <a:ea typeface="+mn-lt"/>
                <a:cs typeface="+mn-lt"/>
              </a:rPr>
              <a:t> strategy.</a:t>
            </a:r>
            <a:endParaRPr lang="en-US" sz="2400" dirty="0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7C481F9-9652-444C-9C9C-F2DE7D7F30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73778" y="1804459"/>
            <a:ext cx="5381036" cy="32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87" y="853955"/>
            <a:ext cx="10515600" cy="1325563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TWR Principle # 4 Elementary ELA 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87" y="2221214"/>
            <a:ext cx="10515600" cy="4631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 If you’re teaching elementary students, you might give them this stem: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 _______________________________.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You’ll ask the students to complete the stem with a phrase beginning with </a:t>
            </a:r>
            <a:r>
              <a:rPr lang="en-US" i="1" dirty="0">
                <a:ea typeface="+mn-lt"/>
                <a:cs typeface="+mn-lt"/>
              </a:rPr>
              <a:t>because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but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and</a:t>
            </a:r>
            <a:r>
              <a:rPr lang="en-US" dirty="0">
                <a:ea typeface="+mn-lt"/>
                <a:cs typeface="+mn-lt"/>
              </a:rPr>
              <a:t>, or </a:t>
            </a:r>
            <a:r>
              <a:rPr lang="en-US" i="1" dirty="0">
                <a:ea typeface="+mn-lt"/>
                <a:cs typeface="+mn-lt"/>
              </a:rPr>
              <a:t>so</a:t>
            </a:r>
            <a:r>
              <a:rPr lang="en-US" dirty="0">
                <a:ea typeface="+mn-lt"/>
                <a:cs typeface="+mn-lt"/>
              </a:rPr>
              <a:t>. They might respond: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 </a:t>
            </a:r>
            <a:r>
              <a:rPr lang="en-US" b="1" i="1" dirty="0">
                <a:ea typeface="+mn-lt"/>
                <a:cs typeface="+mn-lt"/>
              </a:rPr>
              <a:t>because </a:t>
            </a:r>
            <a:r>
              <a:rPr lang="en-US" i="1" dirty="0">
                <a:ea typeface="+mn-lt"/>
                <a:cs typeface="+mn-lt"/>
              </a:rPr>
              <a:t>________________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read, </a:t>
            </a:r>
            <a:r>
              <a:rPr lang="en-US" b="1" i="1" dirty="0">
                <a:ea typeface="+mn-lt"/>
                <a:cs typeface="+mn-lt"/>
              </a:rPr>
              <a:t>but</a:t>
            </a:r>
            <a:r>
              <a:rPr lang="en-US" i="1" dirty="0">
                <a:ea typeface="+mn-lt"/>
                <a:cs typeface="+mn-lt"/>
              </a:rPr>
              <a:t>____________________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read, </a:t>
            </a:r>
            <a:r>
              <a:rPr lang="en-US" b="1" i="1" dirty="0">
                <a:ea typeface="+mn-lt"/>
                <a:cs typeface="+mn-lt"/>
              </a:rPr>
              <a:t>so</a:t>
            </a:r>
            <a:r>
              <a:rPr lang="en-US" i="1" dirty="0">
                <a:ea typeface="+mn-lt"/>
                <a:cs typeface="+mn-lt"/>
              </a:rPr>
              <a:t>_____________________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03C9276-E022-40C5-9C0C-AF5891AAF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427" y="4176263"/>
            <a:ext cx="2952390" cy="18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4A8F-9677-43D1-A65D-3584BA2F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724559"/>
            <a:ext cx="10515600" cy="989387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TWR Principle # 4 Elementary ELA Example: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9D19-E505-40C9-9574-C6B99E1D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578251"/>
            <a:ext cx="10515600" cy="50012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 If you’re teaching elementary students, you might give them this stem: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 _______________________________.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You’ll ask the students to complete the stem with a phrase beginning with </a:t>
            </a:r>
            <a:r>
              <a:rPr lang="en-US" i="1" dirty="0">
                <a:ea typeface="+mn-lt"/>
                <a:cs typeface="+mn-lt"/>
              </a:rPr>
              <a:t>because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but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i="1" dirty="0">
                <a:ea typeface="+mn-lt"/>
                <a:cs typeface="+mn-lt"/>
              </a:rPr>
              <a:t>and</a:t>
            </a:r>
            <a:r>
              <a:rPr lang="en-US" dirty="0">
                <a:ea typeface="+mn-lt"/>
                <a:cs typeface="+mn-lt"/>
              </a:rPr>
              <a:t>, or </a:t>
            </a:r>
            <a:r>
              <a:rPr lang="en-US" i="1" dirty="0">
                <a:ea typeface="+mn-lt"/>
                <a:cs typeface="+mn-lt"/>
              </a:rPr>
              <a:t>so</a:t>
            </a:r>
            <a:r>
              <a:rPr lang="en-US" dirty="0">
                <a:ea typeface="+mn-lt"/>
                <a:cs typeface="+mn-lt"/>
              </a:rPr>
              <a:t>. They might respond: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 </a:t>
            </a:r>
            <a:r>
              <a:rPr lang="en-US" b="1" i="1" u="sng" dirty="0">
                <a:ea typeface="+mn-lt"/>
                <a:cs typeface="+mn-lt"/>
              </a:rPr>
              <a:t>because </a:t>
            </a:r>
            <a:r>
              <a:rPr lang="en-US" i="1" u="sng" dirty="0">
                <a:ea typeface="+mn-lt"/>
                <a:cs typeface="+mn-lt"/>
              </a:rPr>
              <a:t>the yellow bird taught him.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read, </a:t>
            </a:r>
            <a:r>
              <a:rPr lang="en-US" b="1" i="1" u="sng" dirty="0">
                <a:ea typeface="+mn-lt"/>
                <a:cs typeface="+mn-lt"/>
              </a:rPr>
              <a:t>but</a:t>
            </a:r>
            <a:r>
              <a:rPr lang="en-US" i="1" u="sng" dirty="0">
                <a:ea typeface="+mn-lt"/>
                <a:cs typeface="+mn-lt"/>
              </a:rPr>
              <a:t> at first he was bored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Rocket learned to read, </a:t>
            </a:r>
            <a:r>
              <a:rPr lang="en-US" b="1" i="1" u="sng" dirty="0">
                <a:ea typeface="+mn-lt"/>
                <a:cs typeface="+mn-lt"/>
              </a:rPr>
              <a:t>so </a:t>
            </a:r>
            <a:r>
              <a:rPr lang="en-US" i="1" u="sng" dirty="0">
                <a:ea typeface="+mn-lt"/>
                <a:cs typeface="+mn-lt"/>
              </a:rPr>
              <a:t>he was proud of himself.</a:t>
            </a:r>
            <a:endParaRPr lang="en-US" dirty="0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7C8EAC9-6088-49A5-845E-5462FD9F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780" y="4946721"/>
            <a:ext cx="3096164" cy="194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41760" cy="1955483"/>
          </a:xfrm>
        </p:spPr>
        <p:txBody>
          <a:bodyPr/>
          <a:lstStyle/>
          <a:p>
            <a:r>
              <a:rPr lang="en-US" dirty="0">
                <a:cs typeface="Calibri Light"/>
              </a:rPr>
              <a:t>TWR Principle # 4 Writing in Mathematics Example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2102848"/>
            <a:ext cx="10515600" cy="4460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In mathematics, instead of asking, “What is a fraction?,” you can give your students this stem: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 ______________________________.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They might complete it like this: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 </a:t>
            </a:r>
            <a:r>
              <a:rPr lang="en-US" b="1" i="1" dirty="0">
                <a:ea typeface="+mn-lt"/>
                <a:cs typeface="+mn-lt"/>
              </a:rPr>
              <a:t>because</a:t>
            </a:r>
            <a:r>
              <a:rPr lang="en-US" i="1" dirty="0">
                <a:ea typeface="+mn-lt"/>
                <a:cs typeface="+mn-lt"/>
              </a:rPr>
              <a:t> _____________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decimals, </a:t>
            </a:r>
            <a:r>
              <a:rPr lang="en-US" b="1" i="1" dirty="0">
                <a:ea typeface="+mn-lt"/>
                <a:cs typeface="+mn-lt"/>
              </a:rPr>
              <a:t>but</a:t>
            </a:r>
            <a:r>
              <a:rPr lang="en-US" i="1" dirty="0">
                <a:ea typeface="+mn-lt"/>
                <a:cs typeface="+mn-lt"/>
              </a:rPr>
              <a:t> _________________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</a:t>
            </a:r>
            <a:r>
              <a:rPr lang="en-US" b="1" dirty="0">
                <a:ea typeface="+mn-lt"/>
                <a:cs typeface="+mn-lt"/>
              </a:rPr>
              <a:t>, </a:t>
            </a:r>
            <a:r>
              <a:rPr lang="en-US" b="1" i="1" dirty="0">
                <a:ea typeface="+mn-lt"/>
                <a:cs typeface="+mn-lt"/>
              </a:rPr>
              <a:t>so</a:t>
            </a:r>
            <a:r>
              <a:rPr lang="en-US" i="1" dirty="0">
                <a:ea typeface="+mn-lt"/>
                <a:cs typeface="+mn-lt"/>
              </a:rPr>
              <a:t>__________________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641BDA-7BDA-4118-AE39-76C45B69E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451" y="3587199"/>
            <a:ext cx="2780220" cy="32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864C82-E566-44E4-A396-59EAF614B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93014"/>
            <a:ext cx="9585157" cy="4756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" sz="4000" dirty="0">
                <a:ea typeface="+mn-lt"/>
                <a:cs typeface="+mn-lt"/>
              </a:rPr>
              <a:t>During this presentation, participants will: </a:t>
            </a:r>
          </a:p>
          <a:p>
            <a:pPr algn="l"/>
            <a:endParaRPr lang="en" dirty="0">
              <a:ea typeface="+mn-lt"/>
              <a:cs typeface="+mn-lt"/>
            </a:endParaRPr>
          </a:p>
          <a:p>
            <a:pPr marL="285750" indent="-285750" algn="l">
              <a:buFont typeface="Arial, Arial_MSFontService, sans-serif"/>
              <a:buChar char="•"/>
            </a:pPr>
            <a:r>
              <a:rPr lang="en" sz="2800" dirty="0">
                <a:ea typeface="+mn-lt"/>
                <a:cs typeface="+mn-lt"/>
              </a:rPr>
              <a:t>Use the Simple View of Writing as an organizing framework for writing instruction </a:t>
            </a:r>
            <a:endParaRPr lang="en-US" sz="2800">
              <a:ea typeface="+mn-lt"/>
              <a:cs typeface="+mn-lt"/>
            </a:endParaRPr>
          </a:p>
          <a:p>
            <a:pPr marL="285750" indent="-285750" algn="l">
              <a:buFont typeface="Arial, Arial_MSFontService, sans-serif"/>
              <a:buChar char="•"/>
            </a:pPr>
            <a:r>
              <a:rPr lang="en" sz="2800" dirty="0">
                <a:ea typeface="+mn-lt"/>
                <a:cs typeface="+mn-lt"/>
              </a:rPr>
              <a:t>Discover </a:t>
            </a:r>
            <a:r>
              <a:rPr lang="en" sz="2800" i="1" dirty="0">
                <a:ea typeface="+mn-lt"/>
                <a:cs typeface="+mn-lt"/>
              </a:rPr>
              <a:t>The Writing Revolution </a:t>
            </a:r>
            <a:r>
              <a:rPr lang="en" sz="2800" dirty="0">
                <a:ea typeface="+mn-lt"/>
                <a:cs typeface="+mn-lt"/>
              </a:rPr>
              <a:t>(TWR) resource for teaching writing</a:t>
            </a:r>
            <a:endParaRPr lang="en-US" sz="2800">
              <a:ea typeface="+mn-lt"/>
              <a:cs typeface="+mn-lt"/>
            </a:endParaRPr>
          </a:p>
          <a:p>
            <a:pPr marL="285750" indent="-285750" algn="l">
              <a:buFont typeface="Arial, Arial_MSFontService, sans-serif"/>
              <a:buChar char="•"/>
            </a:pPr>
            <a:r>
              <a:rPr lang="en" sz="2800" dirty="0">
                <a:ea typeface="+mn-lt"/>
                <a:cs typeface="+mn-lt"/>
              </a:rPr>
              <a:t>Watch a TWR video explaining </a:t>
            </a:r>
            <a:r>
              <a:rPr lang="en" sz="2800" i="1" dirty="0">
                <a:ea typeface="+mn-lt"/>
                <a:cs typeface="+mn-lt"/>
              </a:rPr>
              <a:t>because, but, so </a:t>
            </a:r>
            <a:r>
              <a:rPr lang="en" sz="2800" dirty="0">
                <a:ea typeface="+mn-lt"/>
                <a:cs typeface="+mn-lt"/>
              </a:rPr>
              <a:t>sentence expansion as one example out of many presented in TWR.</a:t>
            </a:r>
            <a:endParaRPr lang="en-US" sz="2800">
              <a:ea typeface="+mn-lt"/>
              <a:cs typeface="+mn-lt"/>
            </a:endParaRPr>
          </a:p>
          <a:p>
            <a:pPr marL="285750" indent="-285750" algn="l">
              <a:buFont typeface="Arial, Arial_MSFontService, sans-serif"/>
              <a:buChar char="•"/>
            </a:pPr>
            <a:r>
              <a:rPr lang="en" sz="2800" dirty="0">
                <a:ea typeface="+mn-lt"/>
                <a:cs typeface="+mn-lt"/>
              </a:rPr>
              <a:t>Practice </a:t>
            </a:r>
            <a:r>
              <a:rPr lang="en" sz="2800" i="1" dirty="0">
                <a:ea typeface="+mn-lt"/>
                <a:cs typeface="+mn-lt"/>
              </a:rPr>
              <a:t>because, but, so </a:t>
            </a:r>
            <a:r>
              <a:rPr lang="en" sz="2800" dirty="0">
                <a:ea typeface="+mn-lt"/>
                <a:cs typeface="+mn-lt"/>
              </a:rPr>
              <a:t>sentence expansion.  </a:t>
            </a:r>
            <a:endParaRPr lang="en-US" sz="2800" dirty="0">
              <a:ea typeface="+mn-lt"/>
              <a:cs typeface="+mn-lt"/>
            </a:endParaRPr>
          </a:p>
          <a:p>
            <a:pPr marL="285750" indent="-285750" algn="l">
              <a:buFont typeface="Arial, Arial_MSFontService, sans-serif"/>
              <a:buChar char="•"/>
            </a:pPr>
            <a:r>
              <a:rPr lang="en" sz="2800" dirty="0">
                <a:ea typeface="+mn-lt"/>
                <a:cs typeface="+mn-lt"/>
              </a:rPr>
              <a:t>Develop an understanding of why explicit instruction in sentence structure is an important part of developing literacy skills</a:t>
            </a:r>
            <a:endParaRPr lang="en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97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4A8F-9677-43D1-A65D-3584BA2F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34" y="695804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TWR Principle # 4 Writing in Mathematics Example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D9D19-E505-40C9-9574-C6B99E1D8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34" y="234321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In mathematics, instead of asking, “What is a fraction?,” you can give your students this stem: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 ______________________________.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They might complete it like this: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 </a:t>
            </a:r>
            <a:r>
              <a:rPr lang="en-US" b="1" i="1" u="sng" dirty="0">
                <a:ea typeface="+mn-lt"/>
                <a:cs typeface="+mn-lt"/>
              </a:rPr>
              <a:t>because</a:t>
            </a:r>
            <a:r>
              <a:rPr lang="en-US" i="1" u="sng" dirty="0">
                <a:ea typeface="+mn-lt"/>
                <a:cs typeface="+mn-lt"/>
              </a:rPr>
              <a:t> they are all parts of wholes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decimals, </a:t>
            </a:r>
            <a:r>
              <a:rPr lang="en-US" b="1" i="1" u="sng" dirty="0">
                <a:ea typeface="+mn-lt"/>
                <a:cs typeface="+mn-lt"/>
              </a:rPr>
              <a:t>but</a:t>
            </a:r>
            <a:r>
              <a:rPr lang="en-US" i="1" u="sng" dirty="0">
                <a:ea typeface="+mn-lt"/>
                <a:cs typeface="+mn-lt"/>
              </a:rPr>
              <a:t> they are written differently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Fractions are like decimals, </a:t>
            </a:r>
            <a:r>
              <a:rPr lang="en-US" b="1" i="1" u="sng" dirty="0">
                <a:ea typeface="+mn-lt"/>
                <a:cs typeface="+mn-lt"/>
              </a:rPr>
              <a:t>so</a:t>
            </a:r>
            <a:r>
              <a:rPr lang="en-US" i="1" u="sng" dirty="0">
                <a:ea typeface="+mn-lt"/>
                <a:cs typeface="+mn-lt"/>
              </a:rPr>
              <a:t> they can be used interchangeably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999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3726-FED9-4D71-B524-F3BFB7926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833" y="1757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Why is explicit instruction of sentence structure an important part of developing literacy skills?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89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84775F-C73D-458E-A581-205F88C63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50" y="812997"/>
            <a:ext cx="10679500" cy="52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45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5178-CB7F-41E5-96E7-E334F300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Student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CF9E-B2CB-4C36-B2D0-78DBC8747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6505" cy="466725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  <a:highlight>
                  <a:srgbClr val="FFFFFF"/>
                </a:highlight>
              </a:rPr>
              <a:t>Analyze student writing samples and spelling tests to refine instructional targets (e.g., development of phonological awareness, knowledge of spelling rules, awareness of inflectional morphemes). </a:t>
            </a:r>
            <a:r>
              <a:rPr lang="en-US" sz="2000" i="1" dirty="0">
                <a:solidFill>
                  <a:schemeClr val="dk1"/>
                </a:solidFill>
                <a:highlight>
                  <a:srgbClr val="FFFFFF"/>
                </a:highlight>
              </a:rPr>
              <a:t>International Dyslexia Association Knowledge and Practice Standards.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en-US" sz="3200" dirty="0">
                <a:solidFill>
                  <a:schemeClr val="dk1"/>
                </a:solidFill>
              </a:rPr>
              <a:t>Student writing also yields information on syntax, composition, organization, comprehension, and handwriting.</a:t>
            </a: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oogle Shape;282;p27">
            <a:extLst>
              <a:ext uri="{FF2B5EF4-FFF2-40B4-BE49-F238E27FC236}">
                <a16:creationId xmlns:a16="http://schemas.microsoft.com/office/drawing/2014/main" id="{C5ED95CA-4212-409D-9D9D-EB3E053752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000" y="3778125"/>
            <a:ext cx="3397800" cy="2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4A1D4-2BDC-4DED-A1F5-136102D4269D}"/>
              </a:ext>
            </a:extLst>
          </p:cNvPr>
          <p:cNvSpPr txBox="1"/>
          <p:nvPr/>
        </p:nvSpPr>
        <p:spPr>
          <a:xfrm>
            <a:off x="7956000" y="3291840"/>
            <a:ext cx="323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Analysis</a:t>
            </a:r>
          </a:p>
        </p:txBody>
      </p:sp>
    </p:spTree>
    <p:extLst>
      <p:ext uri="{BB962C8B-B14F-4D97-AF65-F5344CB8AC3E}">
        <p14:creationId xmlns:p14="http://schemas.microsoft.com/office/powerpoint/2010/main" val="180113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5D6-32F0-4E61-8827-1414C618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Deliberate Practice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949D-1779-4DFB-ADF3-957BBEE28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131" y="1982200"/>
            <a:ext cx="6371572" cy="4153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  <a:ea typeface="+mn-lt"/>
                <a:cs typeface="+mn-lt"/>
              </a:rPr>
              <a:t>Students need plenty of opportunities to 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  <a:ea typeface="+mn-lt"/>
                <a:cs typeface="+mn-lt"/>
              </a:rPr>
              <a:t>practice writing skills. 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dk1"/>
              </a:solidFill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  <a:ea typeface="+mn-lt"/>
                <a:cs typeface="+mn-lt"/>
              </a:rPr>
              <a:t>Sentence composing:</a:t>
            </a:r>
            <a:endParaRPr lang="en-US">
              <a:solidFill>
                <a:schemeClr val="dk1"/>
              </a:solidFill>
              <a:cs typeface="Calibri"/>
            </a:endParaRP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solidFill>
                  <a:schemeClr val="dk1"/>
                </a:solidFill>
                <a:ea typeface="+mn-lt"/>
                <a:cs typeface="+mn-lt"/>
              </a:rPr>
              <a:t>Is manageable for teachers and students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en-US" dirty="0">
                <a:solidFill>
                  <a:schemeClr val="dk1"/>
                </a:solidFill>
                <a:ea typeface="+mn-lt"/>
                <a:cs typeface="+mn-lt"/>
              </a:rPr>
              <a:t>Works well in small group instruction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656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1988FD5C-9FB5-48C5-84B0-45DB51559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" t="5952" r="-1188" b="10720"/>
          <a:stretch/>
        </p:blipFill>
        <p:spPr>
          <a:xfrm>
            <a:off x="745939" y="2689301"/>
            <a:ext cx="4490381" cy="24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5D6-32F0-4E61-8827-1414C618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63" y="1054057"/>
            <a:ext cx="10515600" cy="2442467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Feedback is important and nourishes student learning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endParaRPr lang="en-US" sz="320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949D-1779-4DFB-ADF3-957BBEE28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19" y="2577187"/>
            <a:ext cx="5891409" cy="4946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Students need feedback provided in a timely manner, with suggestions targeted toward improvement.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Feedback is best when given during instructional time, such as in a writing conference or small group.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7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6CBC403-0BC4-48C3-834F-76833049C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" t="-657" r="651" b="831"/>
          <a:stretch/>
        </p:blipFill>
        <p:spPr>
          <a:xfrm>
            <a:off x="6700950" y="1942802"/>
            <a:ext cx="4664340" cy="36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1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5D6-32F0-4E61-8827-1414C618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29" y="1054057"/>
            <a:ext cx="10150258" cy="1325563"/>
          </a:xfrm>
        </p:spPr>
        <p:txBody>
          <a:bodyPr>
            <a:normAutofit fontScale="90000"/>
          </a:bodyPr>
          <a:lstStyle/>
          <a:p>
            <a:pPr algn="r">
              <a:spcBef>
                <a:spcPts val="1000"/>
              </a:spcBef>
            </a:pPr>
            <a:r>
              <a:rPr lang="en-US" dirty="0">
                <a:latin typeface="Calibri"/>
                <a:cs typeface="Calibri"/>
              </a:rPr>
              <a:t>Resources and Activities for</a:t>
            </a:r>
            <a:endParaRPr lang="en-US" dirty="0">
              <a:ea typeface="+mj-lt"/>
              <a:cs typeface="+mj-lt"/>
            </a:endParaRPr>
          </a:p>
          <a:p>
            <a:pPr algn="r">
              <a:spcBef>
                <a:spcPts val="1000"/>
              </a:spcBef>
            </a:pPr>
            <a:r>
              <a:rPr lang="en-US" b="1" dirty="0">
                <a:latin typeface="Calibri"/>
                <a:cs typeface="Calibri"/>
              </a:rPr>
              <a:t>GOING FURTHER</a:t>
            </a:r>
            <a:endParaRPr lang="en-US" dirty="0">
              <a:ea typeface="+mj-lt"/>
              <a:cs typeface="+mj-l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5" name="Picture 4" descr="A picture containing indoor, table, person, cat&#10;&#10;Description automatically generated">
            <a:extLst>
              <a:ext uri="{FF2B5EF4-FFF2-40B4-BE49-F238E27FC236}">
                <a16:creationId xmlns:a16="http://schemas.microsoft.com/office/drawing/2014/main" id="{C6FAD684-465B-4CB0-AD68-1E327A905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2" r="-1" b="2331"/>
          <a:stretch/>
        </p:blipFill>
        <p:spPr>
          <a:xfrm>
            <a:off x="1347383" y="2437716"/>
            <a:ext cx="9172714" cy="331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9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BE00-3538-4A28-BAAC-C0E287AC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cs typeface="Calibri Light"/>
              </a:rPr>
              <a:t>The Writing Revolution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DE43-DC5F-436B-9008-3B6C2C54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494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●</a:t>
            </a:r>
            <a:r>
              <a:rPr lang="en-US" i="1" dirty="0">
                <a:ea typeface="+mn-lt"/>
                <a:cs typeface="+mn-lt"/>
              </a:rPr>
              <a:t>The Writing Revolution</a:t>
            </a:r>
            <a:r>
              <a:rPr lang="en-US" dirty="0">
                <a:ea typeface="+mn-lt"/>
                <a:cs typeface="+mn-lt"/>
              </a:rPr>
              <a:t> is a great text for PLC study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●Multiple strategies included to help students with notetaking, summarizing, sentence combining, grammar in context, single and multiple paragraph outlining</a:t>
            </a:r>
            <a:endParaRPr lang="en-US" dirty="0"/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●Great companion text to study alongside </a:t>
            </a:r>
            <a:r>
              <a:rPr lang="en-US" i="1" dirty="0">
                <a:ea typeface="+mn-lt"/>
                <a:cs typeface="+mn-lt"/>
              </a:rPr>
              <a:t>The Knowledge Gap, </a:t>
            </a:r>
            <a:r>
              <a:rPr lang="en-US" dirty="0">
                <a:ea typeface="+mn-lt"/>
                <a:cs typeface="+mn-lt"/>
              </a:rPr>
              <a:t>by Natalie Wexler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ACDFC4A-193F-4E10-ADB3-DC975430F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84" y="4393361"/>
            <a:ext cx="1743075" cy="1866900"/>
          </a:xfrm>
          <a:prstGeom prst="rect">
            <a:avLst/>
          </a:prstGeom>
        </p:spPr>
      </p:pic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407396-A990-43F2-9A86-71BC3283E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87" y="4302245"/>
            <a:ext cx="1573422" cy="22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45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5178-CB7F-41E5-96E7-E334F300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63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The Writing Revolution Writing Principles #2 and #5 in Action: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F2F3425-6F4F-46E0-8789-6B48A5CEA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0906031"/>
              </p:ext>
            </p:extLst>
          </p:nvPr>
        </p:nvGraphicFramePr>
        <p:xfrm>
          <a:off x="2641337" y="2595572"/>
          <a:ext cx="6909325" cy="353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989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7110C9-0F53-4C4D-BDDC-66B06A158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171" y="712015"/>
            <a:ext cx="10779511" cy="54657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l"/>
            <a:r>
              <a:rPr lang="en" dirty="0">
                <a:ea typeface="+mn-lt"/>
                <a:cs typeface="+mn-lt"/>
              </a:rPr>
              <a:t>To provide a stronger understanding of the breadth and depth of TWR, here are topics covered in the Table of Contents from the book, </a:t>
            </a:r>
            <a:r>
              <a:rPr lang="en" i="1" dirty="0">
                <a:ea typeface="+mn-lt"/>
                <a:cs typeface="+mn-lt"/>
              </a:rPr>
              <a:t>The Writing Revolution: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1 Sentences: The Basic Building Blocks of Writing 23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2 Sentence Expansion and Note-Taking: Getting Students to Process What They’ve Read 55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3 One Step at a Time: Why Students Need to Plan Before They Write 69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4 First Steps in Planning: The Single-Paragraph Outline 83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5 Putting Flesh on the Bones: Revising a Draft 111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6 Summarizing: Mining Texts for the Essentials 138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7 Moving on to Compositions: The Multiple-Paragraph Outline 152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8 Take a Stand: Writing Opinion, Pro-Con, and Argumentative Essays 179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9 A Gauge and a Guide: Assessing Students’ Writing 204</a:t>
            </a:r>
            <a:endParaRPr lang="en-US" dirty="0">
              <a:ea typeface="+mn-lt"/>
              <a:cs typeface="+mn-lt"/>
            </a:endParaRPr>
          </a:p>
          <a:p>
            <a:pPr algn="l"/>
            <a:r>
              <a:rPr lang="en" i="1" dirty="0">
                <a:ea typeface="+mn-lt"/>
                <a:cs typeface="+mn-lt"/>
              </a:rPr>
              <a:t>10 Putting the Revolution Into Practice: Combining Our Sequence With Your Judgment 218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61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85" y="1064853"/>
            <a:ext cx="9144000" cy="1021751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Why is writing hard to teach?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4" y="2279322"/>
            <a:ext cx="9215886" cy="29784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>
              <a:buChar char="•"/>
            </a:pPr>
            <a:r>
              <a:rPr lang="en-US" sz="3200">
                <a:ea typeface="+mn-lt"/>
                <a:cs typeface="+mn-lt"/>
              </a:rPr>
              <a:t>Take a few minutes to write down 2-3 things that make teaching writing challenging in your classroom?</a:t>
            </a:r>
            <a:endParaRPr lang="en-US"/>
          </a:p>
          <a:p>
            <a:pPr marL="457200" indent="-457200" algn="l">
              <a:buChar char="•"/>
            </a:pPr>
            <a:endParaRPr lang="en-US" sz="3200">
              <a:ea typeface="+mn-lt"/>
              <a:cs typeface="+mn-lt"/>
            </a:endParaRPr>
          </a:p>
          <a:p>
            <a:pPr marL="457200" indent="-457200" algn="l">
              <a:buChar char="•"/>
            </a:pPr>
            <a:r>
              <a:rPr lang="en-US" sz="3200">
                <a:ea typeface="+mn-lt"/>
                <a:cs typeface="+mn-lt"/>
              </a:rPr>
              <a:t>Turn and share with a table partner/ or type into chat feature.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45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BE00-3538-4A28-BAAC-C0E287AC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More sentence level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DE43-DC5F-436B-9008-3B6C2C54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There are a number of good resources for teachers to integrate sentence instruction into the curriculum.  These are just a few (click on image for link):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hlinkClick r:id="rId2"/>
            <a:extLst>
              <a:ext uri="{FF2B5EF4-FFF2-40B4-BE49-F238E27FC236}">
                <a16:creationId xmlns:a16="http://schemas.microsoft.com/office/drawing/2014/main" id="{D133EE35-2C9F-4129-A021-AFECCD751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122" y="3430169"/>
            <a:ext cx="1466850" cy="1895475"/>
          </a:xfrm>
          <a:prstGeom prst="rect">
            <a:avLst/>
          </a:prstGeom>
        </p:spPr>
      </p:pic>
      <p:pic>
        <p:nvPicPr>
          <p:cNvPr id="5" name="Picture 5">
            <a:hlinkClick r:id="rId4"/>
            <a:extLst>
              <a:ext uri="{FF2B5EF4-FFF2-40B4-BE49-F238E27FC236}">
                <a16:creationId xmlns:a16="http://schemas.microsoft.com/office/drawing/2014/main" id="{EEC1B23F-89CA-49CF-9D61-B9369BF73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401" y="4614144"/>
            <a:ext cx="1771650" cy="1971675"/>
          </a:xfrm>
          <a:prstGeom prst="rect">
            <a:avLst/>
          </a:prstGeom>
        </p:spPr>
      </p:pic>
      <p:pic>
        <p:nvPicPr>
          <p:cNvPr id="7" name="Picture 7">
            <a:hlinkClick r:id="rId6"/>
            <a:extLst>
              <a:ext uri="{FF2B5EF4-FFF2-40B4-BE49-F238E27FC236}">
                <a16:creationId xmlns:a16="http://schemas.microsoft.com/office/drawing/2014/main" id="{BEB7D928-6124-4281-AE7F-9AD8CC3F8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221" y="3171556"/>
            <a:ext cx="1600200" cy="1952625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BD8C254-98CE-4FDC-A7B9-0E08740C95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20" y="4385544"/>
            <a:ext cx="1657350" cy="2200275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9CD3C96C-EE39-40CC-B650-2F0ADAA93D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90" y="3001722"/>
            <a:ext cx="2572886" cy="22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70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33355-221C-4074-990D-10C4B9D3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A91A-6BE7-4642-845A-ACF781B7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6392"/>
            <a:ext cx="10515600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-US" sz="3200" dirty="0"/>
              <a:t>3-2-1 Strategy Exit Slip</a:t>
            </a:r>
            <a:endParaRPr lang="en-US" dirty="0"/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800"/>
              <a:buNone/>
            </a:pPr>
            <a:r>
              <a:rPr lang="en-US" dirty="0"/>
              <a:t>3 things you learned from today’s presentation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800"/>
              <a:buNone/>
            </a:pPr>
            <a:r>
              <a:rPr lang="en-US" dirty="0"/>
              <a:t>2 ideas you will try in your classroom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1 question you still have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9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717" y="274099"/>
            <a:ext cx="10394831" cy="1381185"/>
          </a:xfrm>
        </p:spPr>
        <p:txBody>
          <a:bodyPr>
            <a:noAutofit/>
          </a:bodyPr>
          <a:lstStyle/>
          <a:p>
            <a:r>
              <a:rPr lang="en-US" sz="4400">
                <a:cs typeface="Calibri Light"/>
              </a:rPr>
              <a:t>What do we mean by "Written Expression"?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019" y="1991774"/>
            <a:ext cx="11243094" cy="16557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dirty="0">
                <a:ea typeface="+mn-lt"/>
                <a:cs typeface="+mn-lt"/>
              </a:rPr>
              <a:t>Written expression instruction includes: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the mechanics and conventions of writing,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composition (handwriting, spelling, punctuation, syntax),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semantics, </a:t>
            </a:r>
          </a:p>
          <a:p>
            <a:pPr marL="457200" indent="-457200" algn="l">
              <a:buChar char="•"/>
            </a:pPr>
            <a:r>
              <a:rPr lang="en-US" sz="3200" dirty="0">
                <a:ea typeface="+mn-lt"/>
                <a:cs typeface="+mn-lt"/>
              </a:rPr>
              <a:t>as well as the phases of the writing process (composition, revision, and editing). </a:t>
            </a:r>
          </a:p>
          <a:p>
            <a:pPr algn="l"/>
            <a:r>
              <a:rPr lang="en-US" sz="3200" dirty="0">
                <a:ea typeface="+mn-lt"/>
                <a:cs typeface="+mn-lt"/>
              </a:rPr>
              <a:t>                                               (</a:t>
            </a:r>
            <a:r>
              <a:rPr lang="en-US" sz="3200" i="1" dirty="0">
                <a:ea typeface="+mn-lt"/>
                <a:cs typeface="+mn-lt"/>
              </a:rPr>
              <a:t>International Dyslexia Association</a:t>
            </a:r>
            <a:r>
              <a:rPr lang="en-US" sz="3200" dirty="0">
                <a:ea typeface="+mn-lt"/>
                <a:cs typeface="+mn-lt"/>
              </a:rPr>
              <a:t>)</a:t>
            </a:r>
          </a:p>
          <a:p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786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DAD769-8614-46E1-9B6B-D6557D8E7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32" y="767245"/>
            <a:ext cx="10291313" cy="512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5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0767-7D22-4552-B251-612B77885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830" y="1074933"/>
            <a:ext cx="5828779" cy="229633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Writing Instruction is Reciprocal with Reading Comprehension Abilities</a:t>
            </a:r>
          </a:p>
          <a:p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685D-2316-4BBD-832B-3A013FDC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022" y="3318309"/>
            <a:ext cx="4951957" cy="259769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 "As students learn to employ more complex sentences in their oral and written language, their ability to make sense of what they read increases, too. " – Timothy Shanahan </a:t>
            </a:r>
            <a:endParaRPr lang="en-US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542AABD-A0BE-483B-965E-9C1415AD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" r="22888"/>
          <a:stretch/>
        </p:blipFill>
        <p:spPr>
          <a:xfrm>
            <a:off x="7406660" y="889288"/>
            <a:ext cx="4166151" cy="518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BA5DB7-BF33-463C-AE3A-DD318F534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5F7EEF-707E-4F85-A73D-8FE5C708F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3" r="4313" b="2"/>
          <a:stretch/>
        </p:blipFill>
        <p:spPr>
          <a:xfrm>
            <a:off x="-1" y="3725"/>
            <a:ext cx="5504917" cy="6850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218" y="486653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The Writing Revolution</a:t>
            </a:r>
            <a:r>
              <a:rPr lang="en-US" dirty="0">
                <a:solidFill>
                  <a:srgbClr val="000000"/>
                </a:solidFill>
              </a:rPr>
              <a:t>  - TWR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7963C-F4E2-4F5F-82AF-1D331EACF323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Transform how you teach writing…right away!</a:t>
            </a:r>
            <a:endParaRPr lang="en-US" sz="2800" dirty="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Help students use more precise language when they summarize their reading.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Provide academic language development while writing about content.</a:t>
            </a:r>
            <a:endParaRPr lang="en-US" sz="2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96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Six Principles of Writing Instruction outlined in </a:t>
            </a:r>
            <a:r>
              <a:rPr lang="en-US" i="1" dirty="0">
                <a:ea typeface="+mj-lt"/>
                <a:cs typeface="+mj-lt"/>
              </a:rPr>
              <a:t>The Writing Revolution</a:t>
            </a:r>
            <a:r>
              <a:rPr lang="en-US" dirty="0">
                <a:ea typeface="+mj-lt"/>
                <a:cs typeface="+mj-lt"/>
              </a:rPr>
              <a:t>: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0535F9-2964-428A-AF8D-7369EFC870EA}"/>
              </a:ext>
            </a:extLst>
          </p:cNvPr>
          <p:cNvSpPr txBox="1"/>
          <p:nvPr/>
        </p:nvSpPr>
        <p:spPr>
          <a:xfrm>
            <a:off x="511835" y="1949571"/>
            <a:ext cx="11254595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Students need explicit instruction in writing, beginning in the early elementary grades.</a:t>
            </a:r>
            <a:endParaRPr lang="en-US" sz="280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Sentences are the building blocks of all writing.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When embedded in the content of the curriculum, writing instruction is a powerful teaching tool.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The content of the curriculum drives the rigor of the writing activities.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Grammar is best taught in the context of student writing.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solidFill>
                  <a:srgbClr val="0E1634"/>
                </a:solidFill>
                <a:cs typeface="Calibri"/>
              </a:rPr>
              <a:t>The two most important phases of the writing process are planning and revising.</a:t>
            </a:r>
          </a:p>
          <a:p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0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015" cy="1339940"/>
          </a:xfrm>
        </p:spPr>
        <p:txBody>
          <a:bodyPr>
            <a:noAutofit/>
          </a:bodyPr>
          <a:lstStyle/>
          <a:p>
            <a:r>
              <a:rPr lang="en-US" sz="3600" dirty="0">
                <a:ea typeface="+mj-lt"/>
                <a:cs typeface="+mj-lt"/>
              </a:rPr>
              <a:t>TWR Principle # 1: Students need explicit instruction in writing, beginning in the early elementary grades.</a:t>
            </a:r>
            <a:endParaRPr lang="en-US" sz="3600" dirty="0">
              <a:cs typeface="Calibri Light"/>
            </a:endParaRPr>
          </a:p>
        </p:txBody>
      </p:sp>
      <p:pic>
        <p:nvPicPr>
          <p:cNvPr id="7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BA5D3F-EA12-4453-8C6D-9CB616888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35" y="2624000"/>
            <a:ext cx="2495550" cy="2619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A459D-C208-4CEA-8A90-7015F142E975}"/>
              </a:ext>
            </a:extLst>
          </p:cNvPr>
          <p:cNvSpPr txBox="1"/>
          <p:nvPr/>
        </p:nvSpPr>
        <p:spPr>
          <a:xfrm>
            <a:off x="5543909" y="1562439"/>
            <a:ext cx="6208143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dk1"/>
                </a:solidFill>
                <a:cs typeface="Calibri"/>
              </a:rPr>
              <a:t>Framework for organizing effective, </a:t>
            </a:r>
            <a:endParaRPr lang="en-US" sz="2800">
              <a:solidFill>
                <a:schemeClr val="dk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  <a:cs typeface="Calibri"/>
              </a:rPr>
              <a:t>explicit instruction.</a:t>
            </a:r>
            <a:r>
              <a:rPr lang="en-US" sz="2800" dirty="0">
                <a:solidFill>
                  <a:schemeClr val="dk1"/>
                </a:solidFill>
                <a:cs typeface="Calibri"/>
              </a:rPr>
              <a:t> 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AE1141-B9CC-4EDF-A8AB-D8413BDE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91197" cy="4322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Teaching strategies</a:t>
            </a:r>
            <a:endParaRPr lang="en-US" dirty="0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13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1D1E3D-8E76-4A27-9B14-AC62D41C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75" y="2477462"/>
            <a:ext cx="5158596" cy="36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41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8876971DAA448A9F0262CC175C371" ma:contentTypeVersion="15" ma:contentTypeDescription="Create a new document." ma:contentTypeScope="" ma:versionID="70029cefd3c183bbf17966cc35c8842d">
  <xsd:schema xmlns:xsd="http://www.w3.org/2001/XMLSchema" xmlns:xs="http://www.w3.org/2001/XMLSchema" xmlns:p="http://schemas.microsoft.com/office/2006/metadata/properties" xmlns:ns1="http://schemas.microsoft.com/sharepoint/v3" xmlns:ns2="fb4ce569-0273-4228-9157-33b14876d013" xmlns:ns3="c4299c90-8e27-4a10-b1a7-3351ffbbf408" targetNamespace="http://schemas.microsoft.com/office/2006/metadata/properties" ma:root="true" ma:fieldsID="025c20586872d5fbb3b702579994cf10" ns1:_="" ns2:_="" ns3:_="">
    <xsd:import namespace="http://schemas.microsoft.com/sharepoint/v3"/>
    <xsd:import namespace="fb4ce569-0273-4228-9157-33b14876d013"/>
    <xsd:import namespace="c4299c90-8e27-4a10-b1a7-3351ffbbf4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_Flow_SignoffStatu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ce569-0273-4228-9157-33b14876d0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9c90-8e27-4a10-b1a7-3351ffbbf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c4299c90-8e27-4a10-b1a7-3351ffbbf4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889857-3463-4A2E-AE28-A94F387AF9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4ce569-0273-4228-9157-33b14876d013"/>
    <ds:schemaRef ds:uri="c4299c90-8e27-4a10-b1a7-3351ffbbf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C3F60F-13F9-46A3-9C09-6A544C9FB98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4299c90-8e27-4a10-b1a7-3351ffbbf408"/>
  </ds:schemaRefs>
</ds:datastoreItem>
</file>

<file path=customXml/itemProps3.xml><?xml version="1.0" encoding="utf-8"?>
<ds:datastoreItem xmlns:ds="http://schemas.openxmlformats.org/officeDocument/2006/customXml" ds:itemID="{09931F08-9824-488D-9064-F4D8BFBD4B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1297</Words>
  <Application>Microsoft Office PowerPoint</Application>
  <PresentationFormat>Widescreen</PresentationFormat>
  <Paragraphs>118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Writing – Reading Connection  Writing Instruction Strategies that Enhance Reading Comprehension</vt:lpstr>
      <vt:lpstr>PowerPoint Presentation</vt:lpstr>
      <vt:lpstr>Why is writing hard to teach?</vt:lpstr>
      <vt:lpstr>What do we mean by "Written Expression"?</vt:lpstr>
      <vt:lpstr>PowerPoint Presentation</vt:lpstr>
      <vt:lpstr>Writing Instruction is Reciprocal with Reading Comprehension Abilities </vt:lpstr>
      <vt:lpstr>The Writing Revolution  - TWR</vt:lpstr>
      <vt:lpstr>Six Principles of Writing Instruction outlined in The Writing Revolution:</vt:lpstr>
      <vt:lpstr>TWR Principle # 1: Students need explicit instruction in writing, beginning in the early elementary grades.</vt:lpstr>
      <vt:lpstr>TWR Principle # 2: Sentences are the building blocks of all writing.</vt:lpstr>
      <vt:lpstr>TWR Principle # 3: When embedded in the content of the curriculum, writing is a powerful teaching tool.</vt:lpstr>
      <vt:lpstr>TWR Principle # 4: When embedded in the content of the curriculum, writing is a powerful teaching tool.</vt:lpstr>
      <vt:lpstr>TWR Principle # 5: Grammar is best taught in the context of student writing </vt:lpstr>
      <vt:lpstr>TWR Principle # 6: The two most important phases of the writing process are planning and revising.</vt:lpstr>
      <vt:lpstr>A Focus on TWR Principle # 4  </vt:lpstr>
      <vt:lpstr>Because, but, so...</vt:lpstr>
      <vt:lpstr>TWR Principle # 4 Elementary ELA Example:</vt:lpstr>
      <vt:lpstr>TWR Principle # 4 Elementary ELA Example:</vt:lpstr>
      <vt:lpstr>TWR Principle # 4 Writing in Mathematics Example </vt:lpstr>
      <vt:lpstr>TWR Principle # 4 Writing in Mathematics Example </vt:lpstr>
      <vt:lpstr>Why is explicit instruction of sentence structure an important part of developing literacy skills?</vt:lpstr>
      <vt:lpstr>PowerPoint Presentation</vt:lpstr>
      <vt:lpstr>Analyzing Student Writing</vt:lpstr>
      <vt:lpstr>Deliberate Practice</vt:lpstr>
      <vt:lpstr>Feedback is important and nourishes student learning   </vt:lpstr>
      <vt:lpstr>Resources and Activities for GOING FURTHER </vt:lpstr>
      <vt:lpstr>The Writing Revolution</vt:lpstr>
      <vt:lpstr>The Writing Revolution Writing Principles #2 and #5 in Action:</vt:lpstr>
      <vt:lpstr>PowerPoint Presentation</vt:lpstr>
      <vt:lpstr>More sentence level resources</vt:lpstr>
      <vt:lpstr>Wrap Up</vt:lpstr>
    </vt:vector>
  </TitlesOfParts>
  <Company>RIDE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Keith, Kamlyn</dc:creator>
  <cp:lastModifiedBy>Kari Kurto</cp:lastModifiedBy>
  <cp:revision>455</cp:revision>
  <dcterms:created xsi:type="dcterms:W3CDTF">2017-02-28T20:32:19Z</dcterms:created>
  <dcterms:modified xsi:type="dcterms:W3CDTF">2020-08-06T20:37:31Z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0x0101004C48876971DAA448A9F0262CC175C371</vt:lpwstr>
  </property>
  <property fmtid="{D5CDD505-2E9C-101B-9397-08002B2CF9AE}" pid="3" name="AuthorIds_UIVersion_1024">
    <vt:lpwstr>77</vt:lpwstr>
  </property>
</Properties>
</file>