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89" r:id="rId5"/>
    <p:sldId id="374" r:id="rId6"/>
    <p:sldId id="397" r:id="rId7"/>
    <p:sldId id="380" r:id="rId8"/>
    <p:sldId id="383" r:id="rId9"/>
    <p:sldId id="398" r:id="rId10"/>
    <p:sldId id="399" r:id="rId11"/>
    <p:sldId id="400" r:id="rId12"/>
    <p:sldId id="401" r:id="rId13"/>
    <p:sldId id="402" r:id="rId14"/>
    <p:sldId id="403" r:id="rId15"/>
    <p:sldId id="386" r:id="rId16"/>
    <p:sldId id="404" r:id="rId17"/>
    <p:sldId id="3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fante-Green, Angélica" initials="IA" lastIdx="2" clrIdx="0">
    <p:extLst>
      <p:ext uri="{19B8F6BF-5375-455C-9EA6-DF929625EA0E}">
        <p15:presenceInfo xmlns:p15="http://schemas.microsoft.com/office/powerpoint/2012/main" userId="S-1-5-21-1586716437-331627889-1971066577-11986" providerId="AD"/>
      </p:ext>
    </p:extLst>
  </p:cmAuthor>
  <p:cmAuthor id="2" name="Microsoft Office User" initials="MOU" lastIdx="16" clrIdx="1">
    <p:extLst>
      <p:ext uri="{19B8F6BF-5375-455C-9EA6-DF929625EA0E}">
        <p15:presenceInfo xmlns:p15="http://schemas.microsoft.com/office/powerpoint/2012/main" userId="Microsoft Office User" providerId="None"/>
      </p:ext>
    </p:extLst>
  </p:cmAuthor>
  <p:cmAuthor id="3" name="Foehr, Lisa" initials="FL" lastIdx="14" clrIdx="2">
    <p:extLst>
      <p:ext uri="{19B8F6BF-5375-455C-9EA6-DF929625EA0E}">
        <p15:presenceInfo xmlns:p15="http://schemas.microsoft.com/office/powerpoint/2012/main" userId="S-1-5-21-1586716437-331627889-1971066577-15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E7C7"/>
    <a:srgbClr val="0432FF"/>
    <a:srgbClr val="D48A40"/>
    <a:srgbClr val="79B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027"/>
  </p:normalViewPr>
  <p:slideViewPr>
    <p:cSldViewPr snapToGrid="0">
      <p:cViewPr varScale="1">
        <p:scale>
          <a:sx n="90" d="100"/>
          <a:sy n="90"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Impacts</a:t>
            </a:r>
            <a:r>
              <a:rPr lang="en-US" sz="1600" baseline="0" dirty="0"/>
              <a:t> of Accelerated College Credit</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Participated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Graduate High School</c:v>
                </c:pt>
                <c:pt idx="1">
                  <c:v>Enroll in College </c:v>
                </c:pt>
                <c:pt idx="2">
                  <c:v>Remediation</c:v>
                </c:pt>
              </c:strCache>
            </c:strRef>
          </c:cat>
          <c:val>
            <c:numRef>
              <c:f>Sheet1!$B$2:$B$4</c:f>
              <c:numCache>
                <c:formatCode>General</c:formatCode>
                <c:ptCount val="3"/>
                <c:pt idx="0">
                  <c:v>96</c:v>
                </c:pt>
                <c:pt idx="1">
                  <c:v>84</c:v>
                </c:pt>
                <c:pt idx="2">
                  <c:v>14</c:v>
                </c:pt>
              </c:numCache>
            </c:numRef>
          </c:val>
          <c:extLst>
            <c:ext xmlns:c16="http://schemas.microsoft.com/office/drawing/2014/chart" uri="{C3380CC4-5D6E-409C-BE32-E72D297353CC}">
              <c16:uniqueId val="{00000000-63DC-C74D-894D-52E863D753B0}"/>
            </c:ext>
          </c:extLst>
        </c:ser>
        <c:ser>
          <c:idx val="1"/>
          <c:order val="1"/>
          <c:tx>
            <c:strRef>
              <c:f>Sheet1!$C$1</c:f>
              <c:strCache>
                <c:ptCount val="1"/>
                <c:pt idx="0">
                  <c:v>Did Not Participate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Graduate High School</c:v>
                </c:pt>
                <c:pt idx="1">
                  <c:v>Enroll in College </c:v>
                </c:pt>
                <c:pt idx="2">
                  <c:v>Remediation</c:v>
                </c:pt>
              </c:strCache>
            </c:strRef>
          </c:cat>
          <c:val>
            <c:numRef>
              <c:f>Sheet1!$C$2:$C$4</c:f>
              <c:numCache>
                <c:formatCode>General</c:formatCode>
                <c:ptCount val="3"/>
                <c:pt idx="0">
                  <c:v>75</c:v>
                </c:pt>
                <c:pt idx="1">
                  <c:v>54</c:v>
                </c:pt>
                <c:pt idx="2">
                  <c:v>17</c:v>
                </c:pt>
              </c:numCache>
            </c:numRef>
          </c:val>
          <c:extLst>
            <c:ext xmlns:c16="http://schemas.microsoft.com/office/drawing/2014/chart" uri="{C3380CC4-5D6E-409C-BE32-E72D297353CC}">
              <c16:uniqueId val="{00000001-63DC-C74D-894D-52E863D753B0}"/>
            </c:ext>
          </c:extLst>
        </c:ser>
        <c:dLbls>
          <c:showLegendKey val="0"/>
          <c:showVal val="0"/>
          <c:showCatName val="0"/>
          <c:showSerName val="0"/>
          <c:showPercent val="0"/>
          <c:showBubbleSize val="0"/>
        </c:dLbls>
        <c:gapWidth val="219"/>
        <c:overlap val="-27"/>
        <c:axId val="812399104"/>
        <c:axId val="812145328"/>
      </c:barChart>
      <c:catAx>
        <c:axId val="81239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2145328"/>
        <c:crosses val="autoZero"/>
        <c:auto val="1"/>
        <c:lblAlgn val="ctr"/>
        <c:lblOffset val="100"/>
        <c:noMultiLvlLbl val="0"/>
      </c:catAx>
      <c:valAx>
        <c:axId val="812145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39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latin typeface="+mj-lt"/>
              </a:rPr>
              <a:t>Gaps</a:t>
            </a:r>
            <a:r>
              <a:rPr lang="en-US" sz="2400" baseline="0" dirty="0">
                <a:latin typeface="+mj-lt"/>
              </a:rPr>
              <a:t> in AP Participation, 2020</a:t>
            </a:r>
            <a:endParaRPr lang="en-US" sz="2400" dirty="0">
              <a:latin typeface="+mj-lt"/>
            </a:endParaRPr>
          </a:p>
        </c:rich>
      </c:tx>
      <c:layout>
        <c:manualLayout>
          <c:xMode val="edge"/>
          <c:yMode val="edge"/>
          <c:x val="0.34945854932142201"/>
          <c:y val="2.267818118714190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Sheet2!$L$1</c:f>
              <c:strCache>
                <c:ptCount val="1"/>
                <c:pt idx="0">
                  <c:v>AP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Sheet2!$K$2:$K$5</c:f>
              <c:strCache>
                <c:ptCount val="4"/>
                <c:pt idx="0">
                  <c:v>MLL</c:v>
                </c:pt>
                <c:pt idx="1">
                  <c:v>IEP</c:v>
                </c:pt>
                <c:pt idx="2">
                  <c:v>FRPL</c:v>
                </c:pt>
                <c:pt idx="3">
                  <c:v>Students of Color</c:v>
                </c:pt>
              </c:strCache>
            </c:strRef>
          </c:cat>
          <c:val>
            <c:numRef>
              <c:f>Sheet2!$L$2:$L$5</c:f>
              <c:numCache>
                <c:formatCode>General</c:formatCode>
                <c:ptCount val="4"/>
                <c:pt idx="0">
                  <c:v>4</c:v>
                </c:pt>
                <c:pt idx="1">
                  <c:v>2</c:v>
                </c:pt>
                <c:pt idx="2">
                  <c:v>36</c:v>
                </c:pt>
                <c:pt idx="3">
                  <c:v>32</c:v>
                </c:pt>
              </c:numCache>
            </c:numRef>
          </c:val>
          <c:extLst>
            <c:ext xmlns:c16="http://schemas.microsoft.com/office/drawing/2014/chart" uri="{C3380CC4-5D6E-409C-BE32-E72D297353CC}">
              <c16:uniqueId val="{00000000-4550-2045-A79C-EA2CBFD39D68}"/>
            </c:ext>
          </c:extLst>
        </c:ser>
        <c:ser>
          <c:idx val="1"/>
          <c:order val="1"/>
          <c:tx>
            <c:strRef>
              <c:f>Sheet2!$M$1</c:f>
              <c:strCache>
                <c:ptCount val="1"/>
                <c:pt idx="0">
                  <c:v>State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Sheet2!$K$2:$K$5</c:f>
              <c:strCache>
                <c:ptCount val="4"/>
                <c:pt idx="0">
                  <c:v>MLL</c:v>
                </c:pt>
                <c:pt idx="1">
                  <c:v>IEP</c:v>
                </c:pt>
                <c:pt idx="2">
                  <c:v>FRPL</c:v>
                </c:pt>
                <c:pt idx="3">
                  <c:v>Students of Color</c:v>
                </c:pt>
              </c:strCache>
            </c:strRef>
          </c:cat>
          <c:val>
            <c:numRef>
              <c:f>Sheet2!$M$2:$M$5</c:f>
              <c:numCache>
                <c:formatCode>General</c:formatCode>
                <c:ptCount val="4"/>
                <c:pt idx="0">
                  <c:v>10</c:v>
                </c:pt>
                <c:pt idx="1">
                  <c:v>16</c:v>
                </c:pt>
                <c:pt idx="2">
                  <c:v>47</c:v>
                </c:pt>
                <c:pt idx="3">
                  <c:v>43</c:v>
                </c:pt>
              </c:numCache>
            </c:numRef>
          </c:val>
          <c:extLst>
            <c:ext xmlns:c16="http://schemas.microsoft.com/office/drawing/2014/chart" uri="{C3380CC4-5D6E-409C-BE32-E72D297353CC}">
              <c16:uniqueId val="{00000001-4550-2045-A79C-EA2CBFD39D68}"/>
            </c:ext>
          </c:extLst>
        </c:ser>
        <c:dLbls>
          <c:dLblPos val="ctr"/>
          <c:showLegendKey val="0"/>
          <c:showVal val="1"/>
          <c:showCatName val="0"/>
          <c:showSerName val="0"/>
          <c:showPercent val="0"/>
          <c:showBubbleSize val="0"/>
        </c:dLbls>
        <c:gapWidth val="219"/>
        <c:overlap val="-27"/>
        <c:axId val="816229968"/>
        <c:axId val="815933824"/>
      </c:barChart>
      <c:catAx>
        <c:axId val="81622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5933824"/>
        <c:crosses val="autoZero"/>
        <c:auto val="1"/>
        <c:lblAlgn val="ctr"/>
        <c:lblOffset val="100"/>
        <c:noMultiLvlLbl val="0"/>
      </c:catAx>
      <c:valAx>
        <c:axId val="815933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22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latin typeface="Century Gothic" panose="020B0502020202020204" pitchFamily="34" charset="0"/>
              </a:rPr>
              <a:t>Percent</a:t>
            </a:r>
            <a:r>
              <a:rPr lang="en-US" sz="2000" baseline="0">
                <a:latin typeface="Century Gothic" panose="020B0502020202020204" pitchFamily="34" charset="0"/>
              </a:rPr>
              <a:t> of RI High Schools with Public AP Information</a:t>
            </a:r>
            <a:endParaRPr lang="en-US" sz="200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1A-1340-BB0F-E8C591BB3A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1A-1340-BB0F-E8C591BB3A84}"/>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Posted </c:v>
                </c:pt>
                <c:pt idx="1">
                  <c:v>Not Posted</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4-7C1A-1340-BB0F-E8C591BB3A8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8668130426004443"/>
          <c:y val="0.88485096413207265"/>
          <c:w val="0.22663739147991116"/>
          <c:h val="0.107689827313448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latin typeface="+mj-lt"/>
              </a:rPr>
              <a:t>Gaps</a:t>
            </a:r>
            <a:r>
              <a:rPr lang="en-US" sz="2400" baseline="0" dirty="0">
                <a:latin typeface="+mj-lt"/>
              </a:rPr>
              <a:t> in AP Participation</a:t>
            </a:r>
            <a:endParaRPr lang="en-US" sz="2400" dirty="0">
              <a:latin typeface="+mj-lt"/>
            </a:endParaRPr>
          </a:p>
        </c:rich>
      </c:tx>
      <c:layout>
        <c:manualLayout>
          <c:xMode val="edge"/>
          <c:yMode val="edge"/>
          <c:x val="0.34945854932142201"/>
          <c:y val="2.267818118714190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Sheet2!$L$1</c:f>
              <c:strCache>
                <c:ptCount val="1"/>
                <c:pt idx="0">
                  <c:v>AP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Sheet2!$K$2:$K$5</c:f>
              <c:strCache>
                <c:ptCount val="4"/>
                <c:pt idx="0">
                  <c:v>MLL</c:v>
                </c:pt>
                <c:pt idx="1">
                  <c:v>IEP</c:v>
                </c:pt>
                <c:pt idx="2">
                  <c:v>FRPL</c:v>
                </c:pt>
                <c:pt idx="3">
                  <c:v>Students of Color</c:v>
                </c:pt>
              </c:strCache>
            </c:strRef>
          </c:cat>
          <c:val>
            <c:numRef>
              <c:f>Sheet2!$L$2:$L$5</c:f>
              <c:numCache>
                <c:formatCode>General</c:formatCode>
                <c:ptCount val="4"/>
                <c:pt idx="0">
                  <c:v>4</c:v>
                </c:pt>
                <c:pt idx="1">
                  <c:v>2</c:v>
                </c:pt>
                <c:pt idx="2">
                  <c:v>36</c:v>
                </c:pt>
                <c:pt idx="3">
                  <c:v>32</c:v>
                </c:pt>
              </c:numCache>
            </c:numRef>
          </c:val>
          <c:extLst>
            <c:ext xmlns:c16="http://schemas.microsoft.com/office/drawing/2014/chart" uri="{C3380CC4-5D6E-409C-BE32-E72D297353CC}">
              <c16:uniqueId val="{00000000-6129-144E-A0B8-41CCA9947534}"/>
            </c:ext>
          </c:extLst>
        </c:ser>
        <c:ser>
          <c:idx val="1"/>
          <c:order val="1"/>
          <c:tx>
            <c:strRef>
              <c:f>Sheet2!$M$1</c:f>
              <c:strCache>
                <c:ptCount val="1"/>
                <c:pt idx="0">
                  <c:v>State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Sheet2!$K$2:$K$5</c:f>
              <c:strCache>
                <c:ptCount val="4"/>
                <c:pt idx="0">
                  <c:v>MLL</c:v>
                </c:pt>
                <c:pt idx="1">
                  <c:v>IEP</c:v>
                </c:pt>
                <c:pt idx="2">
                  <c:v>FRPL</c:v>
                </c:pt>
                <c:pt idx="3">
                  <c:v>Students of Color</c:v>
                </c:pt>
              </c:strCache>
            </c:strRef>
          </c:cat>
          <c:val>
            <c:numRef>
              <c:f>Sheet2!$M$2:$M$5</c:f>
              <c:numCache>
                <c:formatCode>General</c:formatCode>
                <c:ptCount val="4"/>
                <c:pt idx="0">
                  <c:v>10</c:v>
                </c:pt>
                <c:pt idx="1">
                  <c:v>16</c:v>
                </c:pt>
                <c:pt idx="2">
                  <c:v>47</c:v>
                </c:pt>
                <c:pt idx="3">
                  <c:v>43</c:v>
                </c:pt>
              </c:numCache>
            </c:numRef>
          </c:val>
          <c:extLst>
            <c:ext xmlns:c16="http://schemas.microsoft.com/office/drawing/2014/chart" uri="{C3380CC4-5D6E-409C-BE32-E72D297353CC}">
              <c16:uniqueId val="{00000001-6129-144E-A0B8-41CCA9947534}"/>
            </c:ext>
          </c:extLst>
        </c:ser>
        <c:dLbls>
          <c:dLblPos val="ctr"/>
          <c:showLegendKey val="0"/>
          <c:showVal val="1"/>
          <c:showCatName val="0"/>
          <c:showSerName val="0"/>
          <c:showPercent val="0"/>
          <c:showBubbleSize val="0"/>
        </c:dLbls>
        <c:gapWidth val="219"/>
        <c:overlap val="-27"/>
        <c:axId val="816229968"/>
        <c:axId val="815933824"/>
      </c:barChart>
      <c:catAx>
        <c:axId val="81622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5933824"/>
        <c:crosses val="autoZero"/>
        <c:auto val="1"/>
        <c:lblAlgn val="ctr"/>
        <c:lblOffset val="100"/>
        <c:noMultiLvlLbl val="0"/>
      </c:catAx>
      <c:valAx>
        <c:axId val="815933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22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CBA7A-BF3F-C146-AAA3-E14079AA203A}" type="datetimeFigureOut">
              <a:rPr lang="en-US" smtClean="0"/>
              <a:t>6/4/21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97D3A-D12B-9B44-B2C0-5A2834844EC5}" type="slidenum">
              <a:rPr lang="en-US" smtClean="0"/>
              <a:t>‹#›</a:t>
            </a:fld>
            <a:endParaRPr lang="en-US"/>
          </a:p>
        </p:txBody>
      </p:sp>
    </p:spTree>
    <p:extLst>
      <p:ext uri="{BB962C8B-B14F-4D97-AF65-F5344CB8AC3E}">
        <p14:creationId xmlns:p14="http://schemas.microsoft.com/office/powerpoint/2010/main" val="413824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Outcomes from study conducted by REL using graduating class of 2017. Accelerated college credit refers to AP, Dual and Concurrent enrollment. Compares participating and non participating students who were statistically similar in 8</a:t>
            </a:r>
            <a:r>
              <a:rPr lang="en-US" baseline="30000" dirty="0">
                <a:cs typeface="Calibri"/>
              </a:rPr>
              <a:t>th</a:t>
            </a:r>
            <a:r>
              <a:rPr lang="en-US" dirty="0">
                <a:cs typeface="Calibri"/>
              </a:rPr>
              <a:t> grade. Accelerated credit students are 21 pp more likely to graduate HS, 20 pp more likely to enroll in college and 3 pp less likely to be in remediation (note that many more participating students enroll in college at all). </a:t>
            </a:r>
          </a:p>
          <a:p>
            <a:endParaRPr lang="en-US" dirty="0">
              <a:cs typeface="Calibri"/>
            </a:endParaRPr>
          </a:p>
          <a:p>
            <a:r>
              <a:rPr lang="en-US" dirty="0">
                <a:cs typeface="Calibri"/>
              </a:rPr>
              <a:t>Of all three programs, AP students saw the biggest increase in likelihood of enrolling in college (63 versus 87). Outcomes were similar across program times for other metrics. </a:t>
            </a:r>
          </a:p>
        </p:txBody>
      </p:sp>
      <p:sp>
        <p:nvSpPr>
          <p:cNvPr id="4" name="Slide Number Placeholder 3"/>
          <p:cNvSpPr>
            <a:spLocks noGrp="1"/>
          </p:cNvSpPr>
          <p:nvPr>
            <p:ph type="sldNum" sz="quarter" idx="5"/>
          </p:nvPr>
        </p:nvSpPr>
        <p:spPr/>
        <p:txBody>
          <a:bodyPr/>
          <a:lstStyle/>
          <a:p>
            <a:fld id="{BB597D3A-D12B-9B44-B2C0-5A2834844EC5}" type="slidenum">
              <a:rPr lang="en-US" smtClean="0"/>
              <a:t>2</a:t>
            </a:fld>
            <a:endParaRPr lang="en-US"/>
          </a:p>
        </p:txBody>
      </p:sp>
    </p:spTree>
    <p:extLst>
      <p:ext uri="{BB962C8B-B14F-4D97-AF65-F5344CB8AC3E}">
        <p14:creationId xmlns:p14="http://schemas.microsoft.com/office/powerpoint/2010/main" val="408666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Light: post offerings and enrollment policies on your website. We want 100% of schools to do this by September 21-22. Note that words like ”talented” “above average” etc. can actually deter underserved students because they may be less likely to believe they belong in AP, despite past academic success. Focus instead on traits students can control such as work ethic and motivation. If the AP exam is required, ensure that you also provide any information around support funding the exam (including the </a:t>
            </a:r>
            <a:r>
              <a:rPr lang="en-US" sz="1200" kern="1200" dirty="0" err="1">
                <a:solidFill>
                  <a:schemeClr val="tx1"/>
                </a:solidFill>
                <a:effectLst/>
                <a:latin typeface="+mn-lt"/>
                <a:ea typeface="+mn-ea"/>
                <a:cs typeface="+mn-cs"/>
              </a:rPr>
              <a:t>CollegeBoard’s</a:t>
            </a:r>
            <a:r>
              <a:rPr lang="en-US" sz="1200" kern="1200" dirty="0">
                <a:solidFill>
                  <a:schemeClr val="tx1"/>
                </a:solidFill>
                <a:effectLst/>
                <a:latin typeface="+mn-lt"/>
                <a:ea typeface="+mn-ea"/>
                <a:cs typeface="+mn-cs"/>
              </a:rPr>
              <a:t> Fee Reduction option) so that students are not immediately deterred by the hefty price tag for the exam.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slide provides a link to sample language from RIDE for describing AP in a accessible way. We also want to Shout Out Cumberland and </a:t>
            </a:r>
            <a:r>
              <a:rPr lang="en-US" sz="1200" kern="1200" dirty="0" err="1">
                <a:solidFill>
                  <a:schemeClr val="tx1"/>
                </a:solidFill>
                <a:effectLst/>
                <a:latin typeface="+mn-lt"/>
                <a:ea typeface="+mn-ea"/>
                <a:cs typeface="+mn-cs"/>
              </a:rPr>
              <a:t>Chariho</a:t>
            </a:r>
            <a:r>
              <a:rPr lang="en-US" sz="1200" kern="1200" dirty="0">
                <a:solidFill>
                  <a:schemeClr val="tx1"/>
                </a:solidFill>
                <a:effectLst/>
                <a:latin typeface="+mn-lt"/>
                <a:ea typeface="+mn-ea"/>
                <a:cs typeface="+mn-cs"/>
              </a:rPr>
              <a:t> high schools for their inclusive and informative descriptions of </a:t>
            </a:r>
            <a:r>
              <a:rPr lang="en-US" sz="1200" kern="1200" dirty="0" err="1">
                <a:solidFill>
                  <a:schemeClr val="tx1"/>
                </a:solidFill>
                <a:effectLst/>
                <a:latin typeface="+mn-lt"/>
                <a:ea typeface="+mn-ea"/>
                <a:cs typeface="+mn-cs"/>
              </a:rPr>
              <a:t>aP</a:t>
            </a:r>
            <a:r>
              <a:rPr lang="en-US" sz="1200" kern="1200" dirty="0">
                <a:solidFill>
                  <a:schemeClr val="tx1"/>
                </a:solidFill>
                <a:effectLst/>
                <a:latin typeface="+mn-lt"/>
                <a:ea typeface="+mn-ea"/>
                <a:cs typeface="+mn-cs"/>
              </a:rPr>
              <a:t> in the student handbook- feel free to look to them as an example if you want tips.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Medium: Use multiple measures beyond teacher recommendations. The College Board has a tool that uses PSAT scores to help you ID students. Consider using this as well as other measures and then reaching out directly to the students or families identified.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Heavy: Many districts have tried opt-out courses, in which all students are automatically registered for AP in a certain subject. </a:t>
            </a:r>
          </a:p>
        </p:txBody>
      </p:sp>
      <p:sp>
        <p:nvSpPr>
          <p:cNvPr id="4" name="Slide Number Placeholder 3"/>
          <p:cNvSpPr>
            <a:spLocks noGrp="1"/>
          </p:cNvSpPr>
          <p:nvPr>
            <p:ph type="sldNum" sz="quarter" idx="5"/>
          </p:nvPr>
        </p:nvSpPr>
        <p:spPr/>
        <p:txBody>
          <a:bodyPr/>
          <a:lstStyle/>
          <a:p>
            <a:fld id="{BB597D3A-D12B-9B44-B2C0-5A2834844EC5}" type="slidenum">
              <a:rPr lang="en-US" smtClean="0"/>
              <a:t>12</a:t>
            </a:fld>
            <a:endParaRPr lang="en-US"/>
          </a:p>
        </p:txBody>
      </p:sp>
    </p:spTree>
    <p:extLst>
      <p:ext uri="{BB962C8B-B14F-4D97-AF65-F5344CB8AC3E}">
        <p14:creationId xmlns:p14="http://schemas.microsoft.com/office/powerpoint/2010/main" val="299707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Light: post offerings and enrollment policies on your website. We want 100% of schools to do this by September 21-22. Note that words like ”talented” “above average” etc. can actually deter underserved students because they may be less likely to believe they belong in AP, despite past academic success. Focus instead on traits students can control such as work ethic and motivation. If the AP exam is required, ensure that you also provide any information around support funding the exam (including the </a:t>
            </a:r>
            <a:r>
              <a:rPr lang="en-US" sz="1200" kern="1200" dirty="0" err="1">
                <a:solidFill>
                  <a:schemeClr val="tx1"/>
                </a:solidFill>
                <a:effectLst/>
                <a:latin typeface="+mn-lt"/>
                <a:ea typeface="+mn-ea"/>
                <a:cs typeface="+mn-cs"/>
              </a:rPr>
              <a:t>CollegeBoard’s</a:t>
            </a:r>
            <a:r>
              <a:rPr lang="en-US" sz="1200" kern="1200" dirty="0">
                <a:solidFill>
                  <a:schemeClr val="tx1"/>
                </a:solidFill>
                <a:effectLst/>
                <a:latin typeface="+mn-lt"/>
                <a:ea typeface="+mn-ea"/>
                <a:cs typeface="+mn-cs"/>
              </a:rPr>
              <a:t> Fee Reduction option) so that students are not immediately deterred by the hefty price tag for the exam.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slide provides a link to sample language from RIDE for describing AP in a accessible way. We also want to Shout Out Cumberland and </a:t>
            </a:r>
            <a:r>
              <a:rPr lang="en-US" sz="1200" kern="1200" dirty="0" err="1">
                <a:solidFill>
                  <a:schemeClr val="tx1"/>
                </a:solidFill>
                <a:effectLst/>
                <a:latin typeface="+mn-lt"/>
                <a:ea typeface="+mn-ea"/>
                <a:cs typeface="+mn-cs"/>
              </a:rPr>
              <a:t>Chariho</a:t>
            </a:r>
            <a:r>
              <a:rPr lang="en-US" sz="1200" kern="1200" dirty="0">
                <a:solidFill>
                  <a:schemeClr val="tx1"/>
                </a:solidFill>
                <a:effectLst/>
                <a:latin typeface="+mn-lt"/>
                <a:ea typeface="+mn-ea"/>
                <a:cs typeface="+mn-cs"/>
              </a:rPr>
              <a:t> high schools for their inclusive and informative descriptions of </a:t>
            </a:r>
            <a:r>
              <a:rPr lang="en-US" sz="1200" kern="1200" dirty="0" err="1">
                <a:solidFill>
                  <a:schemeClr val="tx1"/>
                </a:solidFill>
                <a:effectLst/>
                <a:latin typeface="+mn-lt"/>
                <a:ea typeface="+mn-ea"/>
                <a:cs typeface="+mn-cs"/>
              </a:rPr>
              <a:t>aP</a:t>
            </a:r>
            <a:r>
              <a:rPr lang="en-US" sz="1200" kern="1200" dirty="0">
                <a:solidFill>
                  <a:schemeClr val="tx1"/>
                </a:solidFill>
                <a:effectLst/>
                <a:latin typeface="+mn-lt"/>
                <a:ea typeface="+mn-ea"/>
                <a:cs typeface="+mn-cs"/>
              </a:rPr>
              <a:t> in the student handbook- feel free to look to them as an example if you want tips.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Medium: Use multiple measures beyond teacher recommendations. The College Board has a tool that uses PSAT scores to help you ID students. Consider using this as well as other measures and then reaching out directly to the students or families identified.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Heavy: Many districts have tried opt-out courses, in which all students are automatically registered for AP in a certain subject. </a:t>
            </a:r>
          </a:p>
        </p:txBody>
      </p:sp>
      <p:sp>
        <p:nvSpPr>
          <p:cNvPr id="4" name="Slide Number Placeholder 3"/>
          <p:cNvSpPr>
            <a:spLocks noGrp="1"/>
          </p:cNvSpPr>
          <p:nvPr>
            <p:ph type="sldNum" sz="quarter" idx="5"/>
          </p:nvPr>
        </p:nvSpPr>
        <p:spPr/>
        <p:txBody>
          <a:bodyPr/>
          <a:lstStyle/>
          <a:p>
            <a:fld id="{BB597D3A-D12B-9B44-B2C0-5A2834844EC5}" type="slidenum">
              <a:rPr lang="en-US" smtClean="0"/>
              <a:t>13</a:t>
            </a:fld>
            <a:endParaRPr lang="en-US"/>
          </a:p>
        </p:txBody>
      </p:sp>
    </p:spTree>
    <p:extLst>
      <p:ext uri="{BB962C8B-B14F-4D97-AF65-F5344CB8AC3E}">
        <p14:creationId xmlns:p14="http://schemas.microsoft.com/office/powerpoint/2010/main" val="2369683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Folder includes social media posts and sample language to describe AP and tips for </a:t>
            </a:r>
            <a:r>
              <a:rPr lang="en-US" sz="1200" kern="1200">
                <a:solidFill>
                  <a:schemeClr val="tx1"/>
                </a:solidFill>
                <a:effectLst/>
                <a:latin typeface="+mn-lt"/>
                <a:ea typeface="+mn-ea"/>
                <a:cs typeface="+mn-cs"/>
              </a:rPr>
              <a:t>increasing accessibility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14</a:t>
            </a:fld>
            <a:endParaRPr lang="en-US"/>
          </a:p>
        </p:txBody>
      </p:sp>
    </p:spTree>
    <p:extLst>
      <p:ext uri="{BB962C8B-B14F-4D97-AF65-F5344CB8AC3E}">
        <p14:creationId xmlns:p14="http://schemas.microsoft.com/office/powerpoint/2010/main" val="64537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(Access has expanded also over the past 10 years: </a:t>
            </a:r>
            <a:r>
              <a:rPr lang="en-US" sz="1200" dirty="0"/>
              <a:t>Only 17.5% of the Class of 2010 took an AP exam, while 40.5% of the Class of 2020 took the test.</a:t>
            </a:r>
            <a:r>
              <a:rPr lang="en-US" sz="1200" dirty="0">
                <a:ea typeface="+mn-lt"/>
                <a:cs typeface="+mn-lt"/>
              </a:rPr>
              <a:t>)</a:t>
            </a:r>
            <a:endParaRPr lang="en-US" dirty="0">
              <a:cs typeface="Calibri"/>
            </a:endParaRPr>
          </a:p>
          <a:p>
            <a:endParaRPr lang="en-US" dirty="0">
              <a:cs typeface="Calibri"/>
            </a:endParaRPr>
          </a:p>
          <a:p>
            <a:r>
              <a:rPr lang="en-US" dirty="0">
                <a:cs typeface="Calibri"/>
              </a:rPr>
              <a:t>Despite this progress, gaps persist, 2020</a:t>
            </a:r>
          </a:p>
        </p:txBody>
      </p:sp>
      <p:sp>
        <p:nvSpPr>
          <p:cNvPr id="4" name="Slide Number Placeholder 3"/>
          <p:cNvSpPr>
            <a:spLocks noGrp="1"/>
          </p:cNvSpPr>
          <p:nvPr>
            <p:ph type="sldNum" sz="quarter" idx="5"/>
          </p:nvPr>
        </p:nvSpPr>
        <p:spPr/>
        <p:txBody>
          <a:bodyPr/>
          <a:lstStyle/>
          <a:p>
            <a:fld id="{BB597D3A-D12B-9B44-B2C0-5A2834844EC5}" type="slidenum">
              <a:rPr lang="en-US" smtClean="0"/>
              <a:t>4</a:t>
            </a:fld>
            <a:endParaRPr lang="en-US"/>
          </a:p>
        </p:txBody>
      </p:sp>
    </p:spTree>
    <p:extLst>
      <p:ext uri="{BB962C8B-B14F-4D97-AF65-F5344CB8AC3E}">
        <p14:creationId xmlns:p14="http://schemas.microsoft.com/office/powerpoint/2010/main" val="323682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from the College Board shows that significant portions of students of all races who have the potential to succeed in AP are not accessing these courses. The disparity is largest for African American and Native American students. (stats focus on STEM but similar patterns are seen across subjects) Data from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Selection Criteria, Using recommendations only has a particularly high potential for missing students with a high potential for success. </a:t>
            </a:r>
            <a:r>
              <a:rPr lang="en-US" sz="1200" b="0" i="0" kern="1200" dirty="0">
                <a:solidFill>
                  <a:schemeClr val="tx1"/>
                </a:solidFill>
                <a:effectLst/>
                <a:latin typeface="+mn-lt"/>
                <a:ea typeface="+mn-ea"/>
                <a:cs typeface="+mn-cs"/>
              </a:rPr>
              <a:t>Some research suggests high-achieving white student is twice as likely as an equally high-achieving black student to get assigned to such a program (2016 reporting by the Atlantic).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Self-selection: Research suggests that even when they have a high probability of success based on prior performance students of color are less likely to be believe they belong in advanced courses. A lack of representation in AP courses contributes to this problem as students may lack older peer examples who look like them. So even in schools that opt open admission policies, SOC may self-select into AP at lower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Lack of information: students and families of underrepresented students way have less context about the benefits of AP.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5</a:t>
            </a:fld>
            <a:endParaRPr lang="en-US"/>
          </a:p>
        </p:txBody>
      </p:sp>
    </p:spTree>
    <p:extLst>
      <p:ext uri="{BB962C8B-B14F-4D97-AF65-F5344CB8AC3E}">
        <p14:creationId xmlns:p14="http://schemas.microsoft.com/office/powerpoint/2010/main" val="16121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gathering: is UEP info correct in terms of if it is posted?</a:t>
            </a:r>
          </a:p>
          <a:p>
            <a:r>
              <a:rPr lang="en-US" dirty="0"/>
              <a:t>Discuss possibility of adding or shout out for already having it </a:t>
            </a:r>
          </a:p>
        </p:txBody>
      </p:sp>
      <p:sp>
        <p:nvSpPr>
          <p:cNvPr id="4" name="Slide Number Placeholder 3"/>
          <p:cNvSpPr>
            <a:spLocks noGrp="1"/>
          </p:cNvSpPr>
          <p:nvPr>
            <p:ph type="sldNum" sz="quarter" idx="5"/>
          </p:nvPr>
        </p:nvSpPr>
        <p:spPr/>
        <p:txBody>
          <a:bodyPr/>
          <a:lstStyle/>
          <a:p>
            <a:fld id="{BB597D3A-D12B-9B44-B2C0-5A2834844EC5}" type="slidenum">
              <a:rPr lang="en-US" smtClean="0"/>
              <a:t>6</a:t>
            </a:fld>
            <a:endParaRPr lang="en-US"/>
          </a:p>
        </p:txBody>
      </p:sp>
    </p:spTree>
    <p:extLst>
      <p:ext uri="{BB962C8B-B14F-4D97-AF65-F5344CB8AC3E}">
        <p14:creationId xmlns:p14="http://schemas.microsoft.com/office/powerpoint/2010/main" val="204262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gathering: is UEP info correct in terms of if it is posted?</a:t>
            </a:r>
          </a:p>
          <a:p>
            <a:r>
              <a:rPr lang="en-US" dirty="0"/>
              <a:t>Discuss possibility of adding or shout out for already having it </a:t>
            </a:r>
          </a:p>
        </p:txBody>
      </p:sp>
      <p:sp>
        <p:nvSpPr>
          <p:cNvPr id="4" name="Slide Number Placeholder 3"/>
          <p:cNvSpPr>
            <a:spLocks noGrp="1"/>
          </p:cNvSpPr>
          <p:nvPr>
            <p:ph type="sldNum" sz="quarter" idx="5"/>
          </p:nvPr>
        </p:nvSpPr>
        <p:spPr/>
        <p:txBody>
          <a:bodyPr/>
          <a:lstStyle/>
          <a:p>
            <a:fld id="{BB597D3A-D12B-9B44-B2C0-5A2834844EC5}" type="slidenum">
              <a:rPr lang="en-US" smtClean="0"/>
              <a:t>7</a:t>
            </a:fld>
            <a:endParaRPr lang="en-US"/>
          </a:p>
        </p:txBody>
      </p:sp>
    </p:spTree>
    <p:extLst>
      <p:ext uri="{BB962C8B-B14F-4D97-AF65-F5344CB8AC3E}">
        <p14:creationId xmlns:p14="http://schemas.microsoft.com/office/powerpoint/2010/main" val="141348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gathering: is UEP info correct in terms of if it is posted?</a:t>
            </a:r>
          </a:p>
          <a:p>
            <a:r>
              <a:rPr lang="en-US" dirty="0"/>
              <a:t>Discuss possibility of adding or shout out for already having it </a:t>
            </a:r>
          </a:p>
        </p:txBody>
      </p:sp>
      <p:sp>
        <p:nvSpPr>
          <p:cNvPr id="4" name="Slide Number Placeholder 3"/>
          <p:cNvSpPr>
            <a:spLocks noGrp="1"/>
          </p:cNvSpPr>
          <p:nvPr>
            <p:ph type="sldNum" sz="quarter" idx="5"/>
          </p:nvPr>
        </p:nvSpPr>
        <p:spPr/>
        <p:txBody>
          <a:bodyPr/>
          <a:lstStyle/>
          <a:p>
            <a:fld id="{BB597D3A-D12B-9B44-B2C0-5A2834844EC5}" type="slidenum">
              <a:rPr lang="en-US" smtClean="0"/>
              <a:t>8</a:t>
            </a:fld>
            <a:endParaRPr lang="en-US"/>
          </a:p>
        </p:txBody>
      </p:sp>
    </p:spTree>
    <p:extLst>
      <p:ext uri="{BB962C8B-B14F-4D97-AF65-F5344CB8AC3E}">
        <p14:creationId xmlns:p14="http://schemas.microsoft.com/office/powerpoint/2010/main" val="1187031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gathering: is UEP info correct in terms of if it is posted?</a:t>
            </a:r>
          </a:p>
          <a:p>
            <a:r>
              <a:rPr lang="en-US" dirty="0"/>
              <a:t>Discuss possibility of adding or shout out for already having it </a:t>
            </a:r>
          </a:p>
        </p:txBody>
      </p:sp>
      <p:sp>
        <p:nvSpPr>
          <p:cNvPr id="4" name="Slide Number Placeholder 3"/>
          <p:cNvSpPr>
            <a:spLocks noGrp="1"/>
          </p:cNvSpPr>
          <p:nvPr>
            <p:ph type="sldNum" sz="quarter" idx="5"/>
          </p:nvPr>
        </p:nvSpPr>
        <p:spPr/>
        <p:txBody>
          <a:bodyPr/>
          <a:lstStyle/>
          <a:p>
            <a:fld id="{BB597D3A-D12B-9B44-B2C0-5A2834844EC5}" type="slidenum">
              <a:rPr lang="en-US" smtClean="0"/>
              <a:t>9</a:t>
            </a:fld>
            <a:endParaRPr lang="en-US"/>
          </a:p>
        </p:txBody>
      </p:sp>
    </p:spTree>
    <p:extLst>
      <p:ext uri="{BB962C8B-B14F-4D97-AF65-F5344CB8AC3E}">
        <p14:creationId xmlns:p14="http://schemas.microsoft.com/office/powerpoint/2010/main" val="357101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gathering: is UEP info correct in terms of if it is posted?</a:t>
            </a:r>
          </a:p>
          <a:p>
            <a:r>
              <a:rPr lang="en-US" dirty="0"/>
              <a:t>Discuss possibility of adding or shout out for already having it </a:t>
            </a:r>
          </a:p>
        </p:txBody>
      </p:sp>
      <p:sp>
        <p:nvSpPr>
          <p:cNvPr id="4" name="Slide Number Placeholder 3"/>
          <p:cNvSpPr>
            <a:spLocks noGrp="1"/>
          </p:cNvSpPr>
          <p:nvPr>
            <p:ph type="sldNum" sz="quarter" idx="5"/>
          </p:nvPr>
        </p:nvSpPr>
        <p:spPr/>
        <p:txBody>
          <a:bodyPr/>
          <a:lstStyle/>
          <a:p>
            <a:fld id="{BB597D3A-D12B-9B44-B2C0-5A2834844EC5}" type="slidenum">
              <a:rPr lang="en-US" smtClean="0"/>
              <a:t>10</a:t>
            </a:fld>
            <a:endParaRPr lang="en-US"/>
          </a:p>
        </p:txBody>
      </p:sp>
    </p:spTree>
    <p:extLst>
      <p:ext uri="{BB962C8B-B14F-4D97-AF65-F5344CB8AC3E}">
        <p14:creationId xmlns:p14="http://schemas.microsoft.com/office/powerpoint/2010/main" val="57631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gathering: is UEP info correct in terms of if it is posted?</a:t>
            </a:r>
          </a:p>
          <a:p>
            <a:r>
              <a:rPr lang="en-US" dirty="0"/>
              <a:t>Discuss possibility of adding or shout out for already having it </a:t>
            </a:r>
          </a:p>
        </p:txBody>
      </p:sp>
      <p:sp>
        <p:nvSpPr>
          <p:cNvPr id="4" name="Slide Number Placeholder 3"/>
          <p:cNvSpPr>
            <a:spLocks noGrp="1"/>
          </p:cNvSpPr>
          <p:nvPr>
            <p:ph type="sldNum" sz="quarter" idx="5"/>
          </p:nvPr>
        </p:nvSpPr>
        <p:spPr/>
        <p:txBody>
          <a:bodyPr/>
          <a:lstStyle/>
          <a:p>
            <a:fld id="{BB597D3A-D12B-9B44-B2C0-5A2834844EC5}" type="slidenum">
              <a:rPr lang="en-US" smtClean="0"/>
              <a:t>11</a:t>
            </a:fld>
            <a:endParaRPr lang="en-US"/>
          </a:p>
        </p:txBody>
      </p:sp>
    </p:spTree>
    <p:extLst>
      <p:ext uri="{BB962C8B-B14F-4D97-AF65-F5344CB8AC3E}">
        <p14:creationId xmlns:p14="http://schemas.microsoft.com/office/powerpoint/2010/main" val="1355811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21198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3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0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69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6078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63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25952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6178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11321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021232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373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57278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8391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99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9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51977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861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802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93541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850674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203863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3286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700452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30058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6/4/21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388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6/4/21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89291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68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22957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572179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24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693565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015232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solidFill>
                  <a:prstClr val="white"/>
                </a:solidFill>
              </a:rPr>
              <a:pPr/>
              <a:t>6/4/21</a:t>
            </a:fld>
            <a:endParaRPr lang="en-US">
              <a:solidFill>
                <a:prstClr val="white"/>
              </a:solidFill>
            </a:endParaRPr>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58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589309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91015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07647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206914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449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43845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117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38224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162448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6/4/21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985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74145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520241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0870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6/4/21</a:t>
            </a:fld>
            <a:endParaRPr lang="en-US">
              <a:solidFill>
                <a:prstClr val="white"/>
              </a:solidFill>
            </a:endParaRP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610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82428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31155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25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4359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solidFill>
                  <a:prstClr val="white"/>
                </a:solidFill>
              </a:rPr>
              <a:pPr/>
              <a:t>6/4/21</a:t>
            </a:fld>
            <a:endParaRPr lang="en-US">
              <a:solidFill>
                <a:prstClr val="white"/>
              </a:solidFill>
            </a:endParaRPr>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66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apstudents.collegeboard.org/exam-policies-guidelines/exam-fe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datacenter.ride.ri.gov/Data/PrepareRI"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urveymonkey.com/r/ride_survey?fbclid=IwAR1QZ44eNr7eF2-IBl2RHDMPOuv0BBqe8q9Lf8TLivOEnW985zP6BNYtofc"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tiff"/><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apcentral.collegeboard.org/launch-grow-ap-program/outreach-support-resources" TargetMode="External"/><Relationship Id="rId3" Type="http://schemas.openxmlformats.org/officeDocument/2006/relationships/image" Target="../media/image5.png"/><Relationship Id="rId7" Type="http://schemas.openxmlformats.org/officeDocument/2006/relationships/hyperlink" Target="https://drive.google.com/drive/folders/1xdL8_zalTpF9WMF7XnfvGCnrDvVLXnkh?usp=sharin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ride.ri.gov/Portals/0/Uploads/Documents/Advanced%20Coursework/RIDE%20Student%20Guide%20Advanced%20Coursework.pdf?ver=2021-03-02-121834-950" TargetMode="External"/><Relationship Id="rId5" Type="http://schemas.openxmlformats.org/officeDocument/2006/relationships/hyperlink" Target="https://www.ride.ri.gov/StudentsFamilies/EducationPrograms/DualEnrollment.aspx"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pstudents.collegeboard.org/what-is-a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parents.collegeboard.org/college-board-programs/advanced-placement-program" TargetMode="External"/><Relationship Id="rId4" Type="http://schemas.openxmlformats.org/officeDocument/2006/relationships/hyperlink" Target="https://apstudents.collegeboard.org/getting-credit-placement/search-polic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students.collegeboard.org/what-is-ap"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parents.collegeboard.org/college-board-programs/advanced-placement-program" TargetMode="External"/><Relationship Id="rId4" Type="http://schemas.openxmlformats.org/officeDocument/2006/relationships/hyperlink" Target="https://apstudents.collegeboard.org/getting-credit-placement/search-polici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pstudents.collegeboard.org/what-is-a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parents.collegeboard.org/college-board-programs/advanced-placement-program" TargetMode="External"/><Relationship Id="rId4" Type="http://schemas.openxmlformats.org/officeDocument/2006/relationships/hyperlink" Target="https://apstudents.collegeboard.org/getting-credit-placement/search-poli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AB5995-88AA-3843-A496-51C40FA0D36C}"/>
              </a:ext>
            </a:extLst>
          </p:cNvPr>
          <p:cNvSpPr txBox="1">
            <a:spLocks/>
          </p:cNvSpPr>
          <p:nvPr/>
        </p:nvSpPr>
        <p:spPr>
          <a:xfrm>
            <a:off x="1962911" y="3469341"/>
            <a:ext cx="8266176" cy="1045029"/>
          </a:xfrm>
          <a:prstGeom prst="rect">
            <a:avLst/>
          </a:prstGeom>
        </p:spPr>
        <p:txBody>
          <a:bodyPr vert="horz" wrap="square" lIns="91440" tIns="45720" rIns="91440" bIns="45720" rtlCol="0" anchor="t">
            <a:normAutofit lnSpcReduction="10000"/>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600" dirty="0"/>
              <a:t>Collaborating to Increase Access to </a:t>
            </a:r>
          </a:p>
          <a:p>
            <a:r>
              <a:rPr lang="en-US" sz="3600" dirty="0"/>
              <a:t>Advanced Placement Courses </a:t>
            </a:r>
          </a:p>
        </p:txBody>
      </p:sp>
      <p:sp>
        <p:nvSpPr>
          <p:cNvPr id="5" name="Subtitle 3">
            <a:extLst>
              <a:ext uri="{FF2B5EF4-FFF2-40B4-BE49-F238E27FC236}">
                <a16:creationId xmlns:a16="http://schemas.microsoft.com/office/drawing/2014/main" id="{35B24073-4B74-634E-9D2E-D8CB58BA9CF9}"/>
              </a:ext>
            </a:extLst>
          </p:cNvPr>
          <p:cNvSpPr txBox="1">
            <a:spLocks/>
          </p:cNvSpPr>
          <p:nvPr/>
        </p:nvSpPr>
        <p:spPr>
          <a:xfrm>
            <a:off x="1962912" y="4514370"/>
            <a:ext cx="8266176" cy="1069848"/>
          </a:xfrm>
          <a:prstGeom prst="rect">
            <a:avLst/>
          </a:prstGeom>
        </p:spPr>
        <p:txBody>
          <a:bodyPr vert="horz" lIns="91440" tIns="45720" rIns="91440" bIns="45720" rtlCol="0" anchor="t">
            <a:noAutofit/>
          </a:bodyPr>
          <a:lstStyle>
            <a:lvl1pPr marL="0" indent="0" algn="ctr" defTabSz="914400" rtl="0" eaLnBrk="1" latinLnBrk="0" hangingPunct="1">
              <a:lnSpc>
                <a:spcPct val="123000"/>
              </a:lnSpc>
              <a:spcBef>
                <a:spcPts val="600"/>
              </a:spcBef>
              <a:spcAft>
                <a:spcPts val="600"/>
              </a:spcAft>
              <a:buClr>
                <a:schemeClr val="accent1"/>
              </a:buClr>
              <a:buFont typeface="Arial" panose="020B0604020202020204" pitchFamily="34" charset="0"/>
              <a:buNone/>
              <a:defRPr sz="2700" kern="1200">
                <a:solidFill>
                  <a:schemeClr val="bg1"/>
                </a:solidFill>
                <a:latin typeface="+mn-lt"/>
                <a:ea typeface="+mn-ea"/>
                <a:cs typeface="+mn-cs"/>
              </a:defRPr>
            </a:lvl1pPr>
            <a:lvl2pPr marL="4572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Rhode Island Department of Education</a:t>
            </a:r>
          </a:p>
          <a:p>
            <a:endParaRPr lang="en-US" dirty="0"/>
          </a:p>
        </p:txBody>
      </p:sp>
      <p:pic>
        <p:nvPicPr>
          <p:cNvPr id="6" name="Picture 5">
            <a:extLst>
              <a:ext uri="{FF2B5EF4-FFF2-40B4-BE49-F238E27FC236}">
                <a16:creationId xmlns:a16="http://schemas.microsoft.com/office/drawing/2014/main" id="{B9FA7372-2F26-7945-9911-55566FB08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419" y="388578"/>
            <a:ext cx="4341159" cy="2894106"/>
          </a:xfrm>
          <a:prstGeom prst="rect">
            <a:avLst/>
          </a:prstGeom>
        </p:spPr>
      </p:pic>
    </p:spTree>
    <p:extLst>
      <p:ext uri="{BB962C8B-B14F-4D97-AF65-F5344CB8AC3E}">
        <p14:creationId xmlns:p14="http://schemas.microsoft.com/office/powerpoint/2010/main" val="252603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464E-F2EA-814C-8F5C-41C7C9180EF0}"/>
              </a:ext>
            </a:extLst>
          </p:cNvPr>
          <p:cNvSpPr>
            <a:spLocks noGrp="1"/>
          </p:cNvSpPr>
          <p:nvPr>
            <p:ph type="title"/>
          </p:nvPr>
        </p:nvSpPr>
        <p:spPr/>
        <p:txBody>
          <a:bodyPr/>
          <a:lstStyle/>
          <a:p>
            <a:r>
              <a:rPr lang="en-US" dirty="0"/>
              <a:t>RIDE Priorities for SY 2122 </a:t>
            </a:r>
          </a:p>
        </p:txBody>
      </p:sp>
      <p:sp>
        <p:nvSpPr>
          <p:cNvPr id="5" name="Slide Number Placeholder 4">
            <a:extLst>
              <a:ext uri="{FF2B5EF4-FFF2-40B4-BE49-F238E27FC236}">
                <a16:creationId xmlns:a16="http://schemas.microsoft.com/office/drawing/2014/main" id="{42B94C13-7216-B44C-8531-6B5B384E511A}"/>
              </a:ext>
            </a:extLst>
          </p:cNvPr>
          <p:cNvSpPr>
            <a:spLocks noGrp="1"/>
          </p:cNvSpPr>
          <p:nvPr>
            <p:ph type="sldNum" sz="quarter" idx="12"/>
          </p:nvPr>
        </p:nvSpPr>
        <p:spPr/>
        <p:txBody>
          <a:bodyPr/>
          <a:lstStyle/>
          <a:p>
            <a:fld id="{F477D24C-55BC-4150-BC77-7526DE4131D6}" type="slidenum">
              <a:rPr lang="en-US" smtClean="0">
                <a:solidFill>
                  <a:prstClr val="white"/>
                </a:solidFill>
              </a:rPr>
              <a:pPr/>
              <a:t>10</a:t>
            </a:fld>
            <a:endParaRPr lang="en-US">
              <a:solidFill>
                <a:prstClr val="white"/>
              </a:solidFill>
            </a:endParaRPr>
          </a:p>
        </p:txBody>
      </p:sp>
      <p:sp>
        <p:nvSpPr>
          <p:cNvPr id="6" name="Text Placeholder 5">
            <a:extLst>
              <a:ext uri="{FF2B5EF4-FFF2-40B4-BE49-F238E27FC236}">
                <a16:creationId xmlns:a16="http://schemas.microsoft.com/office/drawing/2014/main" id="{C8F15453-E0CF-6948-9D08-33A898560B16}"/>
              </a:ext>
            </a:extLst>
          </p:cNvPr>
          <p:cNvSpPr>
            <a:spLocks noGrp="1"/>
          </p:cNvSpPr>
          <p:nvPr>
            <p:ph type="body" sz="quarter" idx="13"/>
          </p:nvPr>
        </p:nvSpPr>
        <p:spPr>
          <a:xfrm>
            <a:off x="304799" y="1069852"/>
            <a:ext cx="11582400" cy="850392"/>
          </a:xfrm>
        </p:spPr>
        <p:txBody>
          <a:bodyPr/>
          <a:lstStyle/>
          <a:p>
            <a:r>
              <a:rPr lang="en-US" sz="2800" dirty="0"/>
              <a:t>If tests are required, information about fee reductions or district-level waivers is linked. </a:t>
            </a:r>
          </a:p>
        </p:txBody>
      </p:sp>
      <p:sp>
        <p:nvSpPr>
          <p:cNvPr id="4" name="Content Placeholder 3">
            <a:extLst>
              <a:ext uri="{FF2B5EF4-FFF2-40B4-BE49-F238E27FC236}">
                <a16:creationId xmlns:a16="http://schemas.microsoft.com/office/drawing/2014/main" id="{9B89DC15-C4F4-B540-948F-DDDD47940911}"/>
              </a:ext>
            </a:extLst>
          </p:cNvPr>
          <p:cNvSpPr>
            <a:spLocks noGrp="1"/>
          </p:cNvSpPr>
          <p:nvPr>
            <p:ph idx="1"/>
          </p:nvPr>
        </p:nvSpPr>
        <p:spPr>
          <a:xfrm>
            <a:off x="3825210" y="3526632"/>
            <a:ext cx="3109914" cy="261935"/>
          </a:xfrm>
        </p:spPr>
        <p:txBody>
          <a:bodyPr/>
          <a:lstStyle/>
          <a:p>
            <a:pPr marL="0" indent="0">
              <a:buNone/>
            </a:pPr>
            <a:r>
              <a:rPr lang="en-US" sz="1800" dirty="0">
                <a:hlinkClick r:id="rId3"/>
              </a:rPr>
              <a:t>College Board Fee Reduction</a:t>
            </a:r>
            <a:endParaRPr lang="en-US" sz="1800" dirty="0"/>
          </a:p>
        </p:txBody>
      </p:sp>
      <p:pic>
        <p:nvPicPr>
          <p:cNvPr id="3" name="Picture 2">
            <a:extLst>
              <a:ext uri="{FF2B5EF4-FFF2-40B4-BE49-F238E27FC236}">
                <a16:creationId xmlns:a16="http://schemas.microsoft.com/office/drawing/2014/main" id="{45ED5F61-E590-3D4A-8844-935093A90B5A}"/>
              </a:ext>
            </a:extLst>
          </p:cNvPr>
          <p:cNvPicPr>
            <a:picLocks noChangeAspect="1"/>
          </p:cNvPicPr>
          <p:nvPr/>
        </p:nvPicPr>
        <p:blipFill>
          <a:blip r:embed="rId4"/>
          <a:stretch>
            <a:fillRect/>
          </a:stretch>
        </p:blipFill>
        <p:spPr>
          <a:xfrm>
            <a:off x="2141537" y="2946400"/>
            <a:ext cx="1422400" cy="1422400"/>
          </a:xfrm>
          <a:prstGeom prst="rect">
            <a:avLst/>
          </a:prstGeom>
        </p:spPr>
      </p:pic>
    </p:spTree>
    <p:extLst>
      <p:ext uri="{BB962C8B-B14F-4D97-AF65-F5344CB8AC3E}">
        <p14:creationId xmlns:p14="http://schemas.microsoft.com/office/powerpoint/2010/main" val="338362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464E-F2EA-814C-8F5C-41C7C9180EF0}"/>
              </a:ext>
            </a:extLst>
          </p:cNvPr>
          <p:cNvSpPr>
            <a:spLocks noGrp="1"/>
          </p:cNvSpPr>
          <p:nvPr>
            <p:ph type="title"/>
          </p:nvPr>
        </p:nvSpPr>
        <p:spPr/>
        <p:txBody>
          <a:bodyPr/>
          <a:lstStyle/>
          <a:p>
            <a:r>
              <a:rPr lang="en-US" dirty="0"/>
              <a:t>RIDE Priorities for SY 2122 </a:t>
            </a:r>
          </a:p>
        </p:txBody>
      </p:sp>
      <p:sp>
        <p:nvSpPr>
          <p:cNvPr id="5" name="Slide Number Placeholder 4">
            <a:extLst>
              <a:ext uri="{FF2B5EF4-FFF2-40B4-BE49-F238E27FC236}">
                <a16:creationId xmlns:a16="http://schemas.microsoft.com/office/drawing/2014/main" id="{42B94C13-7216-B44C-8531-6B5B384E511A}"/>
              </a:ext>
            </a:extLst>
          </p:cNvPr>
          <p:cNvSpPr>
            <a:spLocks noGrp="1"/>
          </p:cNvSpPr>
          <p:nvPr>
            <p:ph type="sldNum" sz="quarter" idx="12"/>
          </p:nvPr>
        </p:nvSpPr>
        <p:spPr/>
        <p:txBody>
          <a:bodyPr/>
          <a:lstStyle/>
          <a:p>
            <a:fld id="{F477D24C-55BC-4150-BC77-7526DE4131D6}" type="slidenum">
              <a:rPr lang="en-US" smtClean="0">
                <a:solidFill>
                  <a:prstClr val="white"/>
                </a:solidFill>
              </a:rPr>
              <a:pPr/>
              <a:t>11</a:t>
            </a:fld>
            <a:endParaRPr lang="en-US">
              <a:solidFill>
                <a:prstClr val="white"/>
              </a:solidFill>
            </a:endParaRPr>
          </a:p>
        </p:txBody>
      </p:sp>
      <p:sp>
        <p:nvSpPr>
          <p:cNvPr id="6" name="Text Placeholder 5">
            <a:extLst>
              <a:ext uri="{FF2B5EF4-FFF2-40B4-BE49-F238E27FC236}">
                <a16:creationId xmlns:a16="http://schemas.microsoft.com/office/drawing/2014/main" id="{C8F15453-E0CF-6948-9D08-33A898560B16}"/>
              </a:ext>
            </a:extLst>
          </p:cNvPr>
          <p:cNvSpPr>
            <a:spLocks noGrp="1"/>
          </p:cNvSpPr>
          <p:nvPr>
            <p:ph type="body" sz="quarter" idx="13"/>
          </p:nvPr>
        </p:nvSpPr>
        <p:spPr>
          <a:xfrm>
            <a:off x="304799" y="1069852"/>
            <a:ext cx="11582400" cy="850392"/>
          </a:xfrm>
        </p:spPr>
        <p:txBody>
          <a:bodyPr/>
          <a:lstStyle/>
          <a:p>
            <a:r>
              <a:rPr lang="en-US" sz="2800" dirty="0"/>
              <a:t>Look for disparities in AP participation at your school. </a:t>
            </a:r>
          </a:p>
        </p:txBody>
      </p:sp>
      <p:sp>
        <p:nvSpPr>
          <p:cNvPr id="8" name="Content Placeholder 7">
            <a:extLst>
              <a:ext uri="{FF2B5EF4-FFF2-40B4-BE49-F238E27FC236}">
                <a16:creationId xmlns:a16="http://schemas.microsoft.com/office/drawing/2014/main" id="{2034A538-4CAA-3442-953C-1CE2D6E23619}"/>
              </a:ext>
            </a:extLst>
          </p:cNvPr>
          <p:cNvSpPr>
            <a:spLocks noGrp="1"/>
          </p:cNvSpPr>
          <p:nvPr>
            <p:ph idx="1"/>
          </p:nvPr>
        </p:nvSpPr>
        <p:spPr/>
        <p:txBody>
          <a:bodyPr/>
          <a:lstStyle/>
          <a:p>
            <a:r>
              <a:rPr lang="en-US" dirty="0">
                <a:hlinkClick r:id="rId3"/>
              </a:rPr>
              <a:t>https://datacenter.ride.ri.gov/Data/PrepareRI</a:t>
            </a:r>
            <a:endParaRPr lang="en-US" dirty="0"/>
          </a:p>
        </p:txBody>
      </p:sp>
      <p:graphicFrame>
        <p:nvGraphicFramePr>
          <p:cNvPr id="9" name="Chart 8">
            <a:extLst>
              <a:ext uri="{FF2B5EF4-FFF2-40B4-BE49-F238E27FC236}">
                <a16:creationId xmlns:a16="http://schemas.microsoft.com/office/drawing/2014/main" id="{3E0921CB-6C05-F64F-899C-730101D607B1}"/>
              </a:ext>
            </a:extLst>
          </p:cNvPr>
          <p:cNvGraphicFramePr>
            <a:graphicFrameLocks/>
          </p:cNvGraphicFramePr>
          <p:nvPr>
            <p:extLst>
              <p:ext uri="{D42A27DB-BD31-4B8C-83A1-F6EECF244321}">
                <p14:modId xmlns:p14="http://schemas.microsoft.com/office/powerpoint/2010/main" val="2733648658"/>
              </p:ext>
            </p:extLst>
          </p:nvPr>
        </p:nvGraphicFramePr>
        <p:xfrm>
          <a:off x="5286375" y="1920244"/>
          <a:ext cx="6343650" cy="3860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90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3475"/>
            <a:ext cx="10896600" cy="4399224"/>
          </a:xfrm>
        </p:spPr>
        <p:txBody>
          <a:bodyPr vert="horz" lIns="91440" tIns="45720" rIns="91440" bIns="45720" rtlCol="0" anchor="t">
            <a:noAutofit/>
          </a:bodyPr>
          <a:lstStyle/>
          <a:p>
            <a:r>
              <a:rPr lang="en-US" sz="2400" dirty="0"/>
              <a:t>Publicly post an accessible description of AP offerings, selection criteria and process. </a:t>
            </a:r>
          </a:p>
          <a:p>
            <a:r>
              <a:rPr lang="en-US" sz="2400" dirty="0"/>
              <a:t>Review school specific data for disparities. </a:t>
            </a:r>
          </a:p>
          <a:p>
            <a:r>
              <a:rPr lang="en-US" sz="2400" dirty="0">
                <a:solidFill>
                  <a:schemeClr val="accent1"/>
                </a:solidFill>
              </a:rPr>
              <a:t>Use open-enrollment or multiple measures for AP selection: </a:t>
            </a:r>
            <a:r>
              <a:rPr lang="en-US" sz="2400" u="sng" dirty="0">
                <a:solidFill>
                  <a:schemeClr val="accent1"/>
                </a:solidFill>
              </a:rPr>
              <a:t>GPA/ grades, student interest, application essay, </a:t>
            </a:r>
            <a:r>
              <a:rPr lang="en-US" sz="2400" dirty="0">
                <a:solidFill>
                  <a:schemeClr val="tx1"/>
                </a:solidFill>
              </a:rPr>
              <a:t>test scores, teacher recommendation (not sole requirement)</a:t>
            </a:r>
          </a:p>
          <a:p>
            <a:r>
              <a:rPr lang="en-US" sz="2400" dirty="0">
                <a:solidFill>
                  <a:schemeClr val="accent1"/>
                </a:solidFill>
              </a:rPr>
              <a:t>Assertively recruit students </a:t>
            </a:r>
          </a:p>
          <a:p>
            <a:r>
              <a:rPr lang="en-US" sz="2400" dirty="0">
                <a:solidFill>
                  <a:schemeClr val="accent1"/>
                </a:solidFill>
              </a:rPr>
              <a:t>Pay for AP exams </a:t>
            </a:r>
          </a:p>
          <a:p>
            <a:r>
              <a:rPr lang="en-US" sz="2400" dirty="0">
                <a:solidFill>
                  <a:schemeClr val="accent1"/>
                </a:solidFill>
              </a:rPr>
              <a:t>Introduce an Opt-Out Course </a:t>
            </a:r>
          </a:p>
          <a:p>
            <a:endParaRPr lang="en-US" sz="2400" dirty="0">
              <a:solidFill>
                <a:schemeClr val="tx1"/>
              </a:solidFill>
            </a:endParaRPr>
          </a:p>
          <a:p>
            <a:pPr lvl="1"/>
            <a:endParaRPr lang="en-US" sz="2400" dirty="0"/>
          </a:p>
          <a:p>
            <a:endParaRPr lang="en-US" dirty="0"/>
          </a:p>
          <a:p>
            <a:pPr lvl="1"/>
            <a:endParaRPr lang="en-US" dirty="0"/>
          </a:p>
        </p:txBody>
      </p:sp>
      <p:sp>
        <p:nvSpPr>
          <p:cNvPr id="5" name="Slide Number Placeholder 4"/>
          <p:cNvSpPr>
            <a:spLocks noGrp="1"/>
          </p:cNvSpPr>
          <p:nvPr>
            <p:ph type="sldNum" sz="quarter" idx="12"/>
          </p:nvPr>
        </p:nvSpPr>
        <p:spPr/>
        <p:txBody>
          <a:bodyPr/>
          <a:lstStyle/>
          <a:p>
            <a:fld id="{F477D24C-55BC-4150-BC77-7526DE4131D6}" type="slidenum">
              <a:rPr lang="en-US" smtClean="0">
                <a:solidFill>
                  <a:prstClr val="white"/>
                </a:solidFill>
              </a:rPr>
              <a:pPr/>
              <a:t>12</a:t>
            </a:fld>
            <a:endParaRPr lang="en-US">
              <a:solidFill>
                <a:prstClr val="white"/>
              </a:solidFill>
            </a:endParaRPr>
          </a:p>
        </p:txBody>
      </p:sp>
      <p:pic>
        <p:nvPicPr>
          <p:cNvPr id="7" name="Google Shape;169;p23">
            <a:extLst>
              <a:ext uri="{FF2B5EF4-FFF2-40B4-BE49-F238E27FC236}">
                <a16:creationId xmlns:a16="http://schemas.microsoft.com/office/drawing/2014/main" id="{4D51B397-68A1-724F-9EF5-EF06F9F4AA47}"/>
              </a:ext>
            </a:extLst>
          </p:cNvPr>
          <p:cNvPicPr preferRelativeResize="0"/>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sp>
        <p:nvSpPr>
          <p:cNvPr id="6" name="Title 5">
            <a:extLst>
              <a:ext uri="{FF2B5EF4-FFF2-40B4-BE49-F238E27FC236}">
                <a16:creationId xmlns:a16="http://schemas.microsoft.com/office/drawing/2014/main" id="{A1F2B114-611E-0D45-BF29-329636889529}"/>
              </a:ext>
            </a:extLst>
          </p:cNvPr>
          <p:cNvSpPr>
            <a:spLocks noGrp="1"/>
          </p:cNvSpPr>
          <p:nvPr>
            <p:ph type="title"/>
          </p:nvPr>
        </p:nvSpPr>
        <p:spPr/>
        <p:txBody>
          <a:bodyPr/>
          <a:lstStyle/>
          <a:p>
            <a:r>
              <a:rPr lang="en-US" dirty="0"/>
              <a:t>Next Steps for Increasing Equitable Participation</a:t>
            </a:r>
          </a:p>
        </p:txBody>
      </p:sp>
    </p:spTree>
    <p:extLst>
      <p:ext uri="{BB962C8B-B14F-4D97-AF65-F5344CB8AC3E}">
        <p14:creationId xmlns:p14="http://schemas.microsoft.com/office/powerpoint/2010/main" val="8739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3475"/>
            <a:ext cx="7267575" cy="4399224"/>
          </a:xfrm>
        </p:spPr>
        <p:txBody>
          <a:bodyPr vert="horz" lIns="91440" tIns="45720" rIns="91440" bIns="45720" rtlCol="0" anchor="t">
            <a:noAutofit/>
          </a:bodyPr>
          <a:lstStyle/>
          <a:p>
            <a:pPr marL="0" indent="0">
              <a:buNone/>
            </a:pPr>
            <a:r>
              <a:rPr lang="en-US" sz="2400" dirty="0">
                <a:solidFill>
                  <a:schemeClr val="tx1"/>
                </a:solidFill>
              </a:rPr>
              <a:t>RIDE is partnering with the Office of the Postsecondary Commissioner and the nonprofit Let’s Get Ready to offer free application support to 2020 and 2021 graduates!</a:t>
            </a:r>
          </a:p>
          <a:p>
            <a:pPr marL="0" indent="0">
              <a:buNone/>
            </a:pPr>
            <a:endParaRPr lang="en-US" sz="2400" dirty="0">
              <a:solidFill>
                <a:schemeClr val="tx1"/>
              </a:solidFill>
            </a:endParaRPr>
          </a:p>
          <a:p>
            <a:pPr marL="0" indent="0">
              <a:buNone/>
            </a:pPr>
            <a:r>
              <a:rPr lang="en-US" sz="2400" dirty="0">
                <a:solidFill>
                  <a:schemeClr val="tx1"/>
                </a:solidFill>
              </a:rPr>
              <a:t>Please share this survey with your networks: </a:t>
            </a:r>
            <a:r>
              <a:rPr lang="en-US" sz="2400" dirty="0">
                <a:hlinkClick r:id="rId3"/>
              </a:rPr>
              <a:t>surveymonkey.com/r/ride_survey</a:t>
            </a:r>
            <a:endParaRPr lang="en-US" sz="2400" dirty="0">
              <a:solidFill>
                <a:schemeClr val="tx1"/>
              </a:solidFill>
            </a:endParaRPr>
          </a:p>
          <a:p>
            <a:pPr lvl="1"/>
            <a:endParaRPr lang="en-US" sz="2400" dirty="0"/>
          </a:p>
          <a:p>
            <a:endParaRPr lang="en-US" dirty="0"/>
          </a:p>
          <a:p>
            <a:pPr lvl="1"/>
            <a:endParaRPr lang="en-US" dirty="0"/>
          </a:p>
        </p:txBody>
      </p:sp>
      <p:sp>
        <p:nvSpPr>
          <p:cNvPr id="5" name="Slide Number Placeholder 4"/>
          <p:cNvSpPr>
            <a:spLocks noGrp="1"/>
          </p:cNvSpPr>
          <p:nvPr>
            <p:ph type="sldNum" sz="quarter" idx="12"/>
          </p:nvPr>
        </p:nvSpPr>
        <p:spPr/>
        <p:txBody>
          <a:bodyPr/>
          <a:lstStyle/>
          <a:p>
            <a:fld id="{F477D24C-55BC-4150-BC77-7526DE4131D6}" type="slidenum">
              <a:rPr lang="en-US" smtClean="0">
                <a:solidFill>
                  <a:prstClr val="white"/>
                </a:solidFill>
              </a:rPr>
              <a:pPr/>
              <a:t>13</a:t>
            </a:fld>
            <a:endParaRPr lang="en-US">
              <a:solidFill>
                <a:prstClr val="white"/>
              </a:solidFill>
            </a:endParaRPr>
          </a:p>
        </p:txBody>
      </p:sp>
      <p:pic>
        <p:nvPicPr>
          <p:cNvPr id="7" name="Google Shape;169;p23">
            <a:extLst>
              <a:ext uri="{FF2B5EF4-FFF2-40B4-BE49-F238E27FC236}">
                <a16:creationId xmlns:a16="http://schemas.microsoft.com/office/drawing/2014/main" id="{4D51B397-68A1-724F-9EF5-EF06F9F4AA47}"/>
              </a:ext>
            </a:extLst>
          </p:cNvPr>
          <p:cNvPicPr preferRelativeResize="0"/>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sp>
        <p:nvSpPr>
          <p:cNvPr id="6" name="Title 5">
            <a:extLst>
              <a:ext uri="{FF2B5EF4-FFF2-40B4-BE49-F238E27FC236}">
                <a16:creationId xmlns:a16="http://schemas.microsoft.com/office/drawing/2014/main" id="{A1F2B114-611E-0D45-BF29-329636889529}"/>
              </a:ext>
            </a:extLst>
          </p:cNvPr>
          <p:cNvSpPr>
            <a:spLocks noGrp="1"/>
          </p:cNvSpPr>
          <p:nvPr>
            <p:ph type="title"/>
          </p:nvPr>
        </p:nvSpPr>
        <p:spPr/>
        <p:txBody>
          <a:bodyPr/>
          <a:lstStyle/>
          <a:p>
            <a:r>
              <a:rPr lang="en-US" dirty="0"/>
              <a:t>Additional Opportunity</a:t>
            </a:r>
          </a:p>
        </p:txBody>
      </p:sp>
      <p:pic>
        <p:nvPicPr>
          <p:cNvPr id="2" name="Picture 1">
            <a:extLst>
              <a:ext uri="{FF2B5EF4-FFF2-40B4-BE49-F238E27FC236}">
                <a16:creationId xmlns:a16="http://schemas.microsoft.com/office/drawing/2014/main" id="{5EF332FC-869A-074C-882C-5AE7142953D7}"/>
              </a:ext>
            </a:extLst>
          </p:cNvPr>
          <p:cNvPicPr>
            <a:picLocks noChangeAspect="1"/>
          </p:cNvPicPr>
          <p:nvPr/>
        </p:nvPicPr>
        <p:blipFill>
          <a:blip r:embed="rId6"/>
          <a:stretch>
            <a:fillRect/>
          </a:stretch>
        </p:blipFill>
        <p:spPr>
          <a:xfrm>
            <a:off x="6911975" y="2601261"/>
            <a:ext cx="4689475" cy="3123264"/>
          </a:xfrm>
          <a:prstGeom prst="rect">
            <a:avLst/>
          </a:prstGeom>
        </p:spPr>
      </p:pic>
    </p:spTree>
    <p:extLst>
      <p:ext uri="{BB962C8B-B14F-4D97-AF65-F5344CB8AC3E}">
        <p14:creationId xmlns:p14="http://schemas.microsoft.com/office/powerpoint/2010/main" val="155302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3475"/>
            <a:ext cx="5332071" cy="4399224"/>
          </a:xfrm>
        </p:spPr>
        <p:txBody>
          <a:bodyPr vert="horz" lIns="91440" tIns="45720" rIns="91440" bIns="45720" rtlCol="0" anchor="t">
            <a:noAutofit/>
          </a:bodyPr>
          <a:lstStyle/>
          <a:p>
            <a:pPr lvl="1"/>
            <a:endParaRPr lang="en-US" sz="2000" dirty="0"/>
          </a:p>
          <a:p>
            <a:pPr marL="0" indent="0">
              <a:buNone/>
            </a:pPr>
            <a:endParaRPr lang="en-US" dirty="0"/>
          </a:p>
          <a:p>
            <a:endParaRPr lang="en-US" dirty="0"/>
          </a:p>
          <a:p>
            <a:pPr lvl="1"/>
            <a:endParaRPr lang="en-US" dirty="0"/>
          </a:p>
        </p:txBody>
      </p:sp>
      <p:sp>
        <p:nvSpPr>
          <p:cNvPr id="5" name="Slide Number Placeholder 4"/>
          <p:cNvSpPr>
            <a:spLocks noGrp="1"/>
          </p:cNvSpPr>
          <p:nvPr>
            <p:ph type="sldNum" sz="quarter" idx="12"/>
          </p:nvPr>
        </p:nvSpPr>
        <p:spPr/>
        <p:txBody>
          <a:bodyPr/>
          <a:lstStyle/>
          <a:p>
            <a:fld id="{F477D24C-55BC-4150-BC77-7526DE4131D6}" type="slidenum">
              <a:rPr lang="en-US" smtClean="0">
                <a:solidFill>
                  <a:prstClr val="white"/>
                </a:solidFill>
              </a:rPr>
              <a:pPr/>
              <a:t>14</a:t>
            </a:fld>
            <a:endParaRPr lang="en-US">
              <a:solidFill>
                <a:prstClr val="white"/>
              </a:solidFill>
            </a:endParaRPr>
          </a:p>
        </p:txBody>
      </p:sp>
      <p:pic>
        <p:nvPicPr>
          <p:cNvPr id="7" name="Google Shape;169;p23">
            <a:extLst>
              <a:ext uri="{FF2B5EF4-FFF2-40B4-BE49-F238E27FC236}">
                <a16:creationId xmlns:a16="http://schemas.microsoft.com/office/drawing/2014/main" id="{4D51B397-68A1-724F-9EF5-EF06F9F4AA47}"/>
              </a:ext>
            </a:extLst>
          </p:cNvPr>
          <p:cNvPicPr preferRelativeResize="0"/>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sp>
        <p:nvSpPr>
          <p:cNvPr id="6" name="Title 5">
            <a:extLst>
              <a:ext uri="{FF2B5EF4-FFF2-40B4-BE49-F238E27FC236}">
                <a16:creationId xmlns:a16="http://schemas.microsoft.com/office/drawing/2014/main" id="{A1F2B114-611E-0D45-BF29-329636889529}"/>
              </a:ext>
            </a:extLst>
          </p:cNvPr>
          <p:cNvSpPr>
            <a:spLocks noGrp="1"/>
          </p:cNvSpPr>
          <p:nvPr>
            <p:ph type="title"/>
          </p:nvPr>
        </p:nvSpPr>
        <p:spPr/>
        <p:txBody>
          <a:bodyPr/>
          <a:lstStyle/>
          <a:p>
            <a:r>
              <a:rPr lang="en-US" dirty="0"/>
              <a:t>Resources </a:t>
            </a:r>
          </a:p>
        </p:txBody>
      </p:sp>
      <p:sp>
        <p:nvSpPr>
          <p:cNvPr id="9" name="Content Placeholder 2">
            <a:extLst>
              <a:ext uri="{FF2B5EF4-FFF2-40B4-BE49-F238E27FC236}">
                <a16:creationId xmlns:a16="http://schemas.microsoft.com/office/drawing/2014/main" id="{0FC6BB2A-85E9-694A-9C93-614ABF4A10C2}"/>
              </a:ext>
            </a:extLst>
          </p:cNvPr>
          <p:cNvSpPr txBox="1">
            <a:spLocks/>
          </p:cNvSpPr>
          <p:nvPr/>
        </p:nvSpPr>
        <p:spPr>
          <a:xfrm>
            <a:off x="304800" y="1133475"/>
            <a:ext cx="11461376" cy="4200523"/>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hlinkClick r:id="rId5"/>
              </a:rPr>
              <a:t>RIDE guide to Advanced Coursework</a:t>
            </a:r>
            <a:endParaRPr lang="en-US" sz="2800" dirty="0"/>
          </a:p>
          <a:p>
            <a:pPr lvl="1"/>
            <a:r>
              <a:rPr lang="en-US" sz="2800" dirty="0">
                <a:hlinkClick r:id="rId6"/>
              </a:rPr>
              <a:t>Student-Facing Guide to AP (and dual enrollment)</a:t>
            </a:r>
            <a:endParaRPr lang="en-US" sz="2800" dirty="0"/>
          </a:p>
          <a:p>
            <a:pPr lvl="1"/>
            <a:r>
              <a:rPr lang="en-US" sz="2800" dirty="0">
                <a:hlinkClick r:id="rId7"/>
              </a:rPr>
              <a:t>Folder of Accessibility-Focused Outreach Materials</a:t>
            </a:r>
            <a:endParaRPr lang="en-US" sz="2800" dirty="0"/>
          </a:p>
          <a:p>
            <a:pPr lvl="1"/>
            <a:r>
              <a:rPr lang="en-US" sz="2800" dirty="0">
                <a:hlinkClick r:id="rId8"/>
              </a:rPr>
              <a:t>College Board AP Accessibility Resources </a:t>
            </a:r>
            <a:endParaRPr lang="en-US" sz="2800" dirty="0"/>
          </a:p>
          <a:p>
            <a:pPr marL="457200" lvl="1" indent="0">
              <a:buNone/>
            </a:pPr>
            <a:endParaRPr lang="en-US" sz="2000" dirty="0"/>
          </a:p>
          <a:p>
            <a:pPr lvl="1"/>
            <a:endParaRPr lang="en-US" sz="2000" dirty="0"/>
          </a:p>
          <a:p>
            <a:pPr marL="0" indent="0">
              <a:buFont typeface="Arial" panose="020B0604020202020204" pitchFamily="34" charset="0"/>
              <a:buNone/>
            </a:pPr>
            <a:endParaRPr lang="en-US" dirty="0"/>
          </a:p>
          <a:p>
            <a:endParaRPr lang="en-US" dirty="0"/>
          </a:p>
          <a:p>
            <a:pPr lvl="1"/>
            <a:endParaRPr lang="en-US" dirty="0"/>
          </a:p>
        </p:txBody>
      </p:sp>
    </p:spTree>
    <p:extLst>
      <p:ext uri="{BB962C8B-B14F-4D97-AF65-F5344CB8AC3E}">
        <p14:creationId xmlns:p14="http://schemas.microsoft.com/office/powerpoint/2010/main" val="136477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60" y="92616"/>
            <a:ext cx="11582400" cy="701731"/>
          </a:xfrm>
        </p:spPr>
        <p:txBody>
          <a:bodyPr/>
          <a:lstStyle/>
          <a:p>
            <a:r>
              <a:rPr lang="en-US" dirty="0"/>
              <a:t>Benefits of Advanced Placement </a:t>
            </a:r>
          </a:p>
        </p:txBody>
      </p:sp>
      <p:sp>
        <p:nvSpPr>
          <p:cNvPr id="3" name="Content Placeholder 2"/>
          <p:cNvSpPr>
            <a:spLocks noGrp="1"/>
          </p:cNvSpPr>
          <p:nvPr>
            <p:ph idx="1"/>
          </p:nvPr>
        </p:nvSpPr>
        <p:spPr>
          <a:xfrm>
            <a:off x="393861" y="1004105"/>
            <a:ext cx="11582399" cy="4648198"/>
          </a:xfrm>
        </p:spPr>
        <p:txBody>
          <a:bodyPr vert="horz" lIns="91440" tIns="45720" rIns="91440" bIns="45720" rtlCol="0" anchor="t">
            <a:noAutofit/>
          </a:bodyPr>
          <a:lstStyle/>
          <a:p>
            <a:pPr marL="0" indent="0">
              <a:buNone/>
            </a:pPr>
            <a:r>
              <a:rPr lang="en-US" sz="2400" b="1" dirty="0">
                <a:latin typeface="+mj-lt"/>
                <a:ea typeface="+mn-lt"/>
                <a:cs typeface="+mn-lt"/>
              </a:rPr>
              <a:t>Recent research from the Regional Education Laboratories (REL) compared RI Accelerated College Credit students to statistically similar students: </a:t>
            </a:r>
          </a:p>
          <a:p>
            <a:pPr marL="0" indent="0">
              <a:buNone/>
            </a:pPr>
            <a:endParaRPr lang="en-US" dirty="0"/>
          </a:p>
          <a:p>
            <a:endParaRPr lang="en-US" dirty="0"/>
          </a:p>
          <a:p>
            <a:pPr lvl="1"/>
            <a:endParaRPr lang="en-US" dirty="0"/>
          </a:p>
        </p:txBody>
      </p:sp>
      <p:sp>
        <p:nvSpPr>
          <p:cNvPr id="5" name="Slide Number Placeholder 4"/>
          <p:cNvSpPr>
            <a:spLocks noGrp="1"/>
          </p:cNvSpPr>
          <p:nvPr>
            <p:ph type="sldNum" sz="quarter" idx="12"/>
          </p:nvPr>
        </p:nvSpPr>
        <p:spPr/>
        <p:txBody>
          <a:bodyPr/>
          <a:lstStyle/>
          <a:p>
            <a:fld id="{F477D24C-55BC-4150-BC77-7526DE4131D6}" type="slidenum">
              <a:rPr lang="en-US" smtClean="0">
                <a:solidFill>
                  <a:prstClr val="white"/>
                </a:solidFill>
              </a:rPr>
              <a:pPr/>
              <a:t>2</a:t>
            </a:fld>
            <a:endParaRPr lang="en-US">
              <a:solidFill>
                <a:prstClr val="white"/>
              </a:solidFill>
            </a:endParaRPr>
          </a:p>
        </p:txBody>
      </p:sp>
      <p:pic>
        <p:nvPicPr>
          <p:cNvPr id="7" name="Google Shape;169;p23">
            <a:extLst>
              <a:ext uri="{FF2B5EF4-FFF2-40B4-BE49-F238E27FC236}">
                <a16:creationId xmlns:a16="http://schemas.microsoft.com/office/drawing/2014/main" id="{4D51B397-68A1-724F-9EF5-EF06F9F4AA47}"/>
              </a:ext>
            </a:extLst>
          </p:cNvPr>
          <p:cNvPicPr preferRelativeResize="0"/>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graphicFrame>
        <p:nvGraphicFramePr>
          <p:cNvPr id="6" name="Chart 5">
            <a:extLst>
              <a:ext uri="{FF2B5EF4-FFF2-40B4-BE49-F238E27FC236}">
                <a16:creationId xmlns:a16="http://schemas.microsoft.com/office/drawing/2014/main" id="{E4EB1DCF-CE56-1E48-9750-E8E85AEF4E3B}"/>
              </a:ext>
            </a:extLst>
          </p:cNvPr>
          <p:cNvGraphicFramePr>
            <a:graphicFrameLocks/>
          </p:cNvGraphicFramePr>
          <p:nvPr>
            <p:extLst>
              <p:ext uri="{D42A27DB-BD31-4B8C-83A1-F6EECF244321}">
                <p14:modId xmlns:p14="http://schemas.microsoft.com/office/powerpoint/2010/main" val="3765740798"/>
              </p:ext>
            </p:extLst>
          </p:nvPr>
        </p:nvGraphicFramePr>
        <p:xfrm>
          <a:off x="2314460" y="1998516"/>
          <a:ext cx="7280476" cy="4172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842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31B3-414C-D54A-B6CC-C7A34494F7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52FCAB-5421-C646-B7F3-5B129DBAFEB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D4E9A0A-9286-9F43-BB51-C79DD2098721}"/>
              </a:ext>
            </a:extLst>
          </p:cNvPr>
          <p:cNvSpPr>
            <a:spLocks noGrp="1"/>
          </p:cNvSpPr>
          <p:nvPr>
            <p:ph type="ftr" sz="quarter" idx="11"/>
          </p:nvPr>
        </p:nvSpPr>
        <p:spPr/>
        <p:txBody>
          <a:bodyPr/>
          <a:lstStyle/>
          <a:p>
            <a:r>
              <a:rPr lang="en-US">
                <a:solidFill>
                  <a:prstClr val="white"/>
                </a:solidFill>
              </a:rPr>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BD427978-EF0C-3641-937C-4D11F6BAEE5A}"/>
              </a:ext>
            </a:extLst>
          </p:cNvPr>
          <p:cNvSpPr>
            <a:spLocks noGrp="1"/>
          </p:cNvSpPr>
          <p:nvPr>
            <p:ph type="sldNum" sz="quarter" idx="12"/>
          </p:nvPr>
        </p:nvSpPr>
        <p:spPr/>
        <p:txBody>
          <a:bodyPr/>
          <a:lstStyle/>
          <a:p>
            <a:fld id="{F477D24C-55BC-4150-BC77-7526DE4131D6}" type="slidenum">
              <a:rPr lang="en-US" smtClean="0">
                <a:solidFill>
                  <a:prstClr val="white"/>
                </a:solidFill>
              </a:rPr>
              <a:pPr/>
              <a:t>3</a:t>
            </a:fld>
            <a:endParaRPr lang="en-US">
              <a:solidFill>
                <a:prstClr val="white"/>
              </a:solidFill>
            </a:endParaRPr>
          </a:p>
        </p:txBody>
      </p:sp>
      <p:sp>
        <p:nvSpPr>
          <p:cNvPr id="6" name="Text Placeholder 5">
            <a:extLst>
              <a:ext uri="{FF2B5EF4-FFF2-40B4-BE49-F238E27FC236}">
                <a16:creationId xmlns:a16="http://schemas.microsoft.com/office/drawing/2014/main" id="{D06246EC-1536-A848-BE2E-1696BDC129CF}"/>
              </a:ext>
            </a:extLst>
          </p:cNvPr>
          <p:cNvSpPr>
            <a:spLocks noGrp="1"/>
          </p:cNvSpPr>
          <p:nvPr>
            <p:ph type="body" sz="quarter" idx="13"/>
          </p:nvPr>
        </p:nvSpPr>
        <p:spPr/>
        <p:txBody>
          <a:bodyPr/>
          <a:lstStyle/>
          <a:p>
            <a:endParaRPr lang="en-US"/>
          </a:p>
        </p:txBody>
      </p:sp>
      <p:pic>
        <p:nvPicPr>
          <p:cNvPr id="4098" name="Picture 2">
            <a:extLst>
              <a:ext uri="{FF2B5EF4-FFF2-40B4-BE49-F238E27FC236}">
                <a16:creationId xmlns:a16="http://schemas.microsoft.com/office/drawing/2014/main" id="{E253B4E0-79C6-8C4B-AFF8-114B79AD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9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77D24C-55BC-4150-BC77-7526DE4131D6}" type="slidenum">
              <a:rPr lang="en-US" smtClean="0">
                <a:solidFill>
                  <a:prstClr val="white"/>
                </a:solidFill>
              </a:rPr>
              <a:pPr/>
              <a:t>4</a:t>
            </a:fld>
            <a:endParaRPr lang="en-US">
              <a:solidFill>
                <a:prstClr val="white"/>
              </a:solidFill>
            </a:endParaRPr>
          </a:p>
        </p:txBody>
      </p:sp>
      <p:pic>
        <p:nvPicPr>
          <p:cNvPr id="7" name="Google Shape;169;p23">
            <a:extLst>
              <a:ext uri="{FF2B5EF4-FFF2-40B4-BE49-F238E27FC236}">
                <a16:creationId xmlns:a16="http://schemas.microsoft.com/office/drawing/2014/main" id="{4D51B397-68A1-724F-9EF5-EF06F9F4AA47}"/>
              </a:ext>
            </a:extLst>
          </p:cNvPr>
          <p:cNvPicPr preferRelativeResize="0"/>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graphicFrame>
        <p:nvGraphicFramePr>
          <p:cNvPr id="10" name="Chart 9">
            <a:extLst>
              <a:ext uri="{FF2B5EF4-FFF2-40B4-BE49-F238E27FC236}">
                <a16:creationId xmlns:a16="http://schemas.microsoft.com/office/drawing/2014/main" id="{EB6B7417-FBF6-1440-8294-109252B9EDA3}"/>
              </a:ext>
            </a:extLst>
          </p:cNvPr>
          <p:cNvGraphicFramePr>
            <a:graphicFrameLocks/>
          </p:cNvGraphicFramePr>
          <p:nvPr>
            <p:extLst>
              <p:ext uri="{D42A27DB-BD31-4B8C-83A1-F6EECF244321}">
                <p14:modId xmlns:p14="http://schemas.microsoft.com/office/powerpoint/2010/main" val="358653571"/>
              </p:ext>
            </p:extLst>
          </p:nvPr>
        </p:nvGraphicFramePr>
        <p:xfrm>
          <a:off x="985837" y="0"/>
          <a:ext cx="10086976" cy="61601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138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091" y="1142556"/>
            <a:ext cx="5924845" cy="4200523"/>
          </a:xfrm>
        </p:spPr>
        <p:txBody>
          <a:bodyPr vert="horz" lIns="91440" tIns="45720" rIns="91440" bIns="45720" rtlCol="0" anchor="t">
            <a:noAutofit/>
          </a:bodyPr>
          <a:lstStyle/>
          <a:p>
            <a:r>
              <a:rPr lang="en-US" sz="2000" dirty="0"/>
              <a:t>Minoritized students are successful in advanced placement courses when given the chance. </a:t>
            </a:r>
          </a:p>
          <a:p>
            <a:r>
              <a:rPr lang="en-US" sz="2000" b="1" u="sng" dirty="0"/>
              <a:t>Barriers: </a:t>
            </a:r>
          </a:p>
          <a:p>
            <a:pPr lvl="1"/>
            <a:r>
              <a:rPr lang="en-US" sz="2000" dirty="0"/>
              <a:t>Selection Criteria</a:t>
            </a:r>
          </a:p>
          <a:p>
            <a:pPr lvl="1"/>
            <a:r>
              <a:rPr lang="en-US" sz="2000" dirty="0"/>
              <a:t>Students of color are less likely to self-select</a:t>
            </a:r>
          </a:p>
          <a:p>
            <a:pPr lvl="1"/>
            <a:r>
              <a:rPr lang="en-US" sz="2000" dirty="0"/>
              <a:t>Lack of information </a:t>
            </a:r>
          </a:p>
          <a:p>
            <a:pPr marL="457200" lvl="1" indent="0">
              <a:buNone/>
            </a:pPr>
            <a:endParaRPr lang="en-US" sz="2000" dirty="0"/>
          </a:p>
          <a:p>
            <a:pPr marL="457200" lvl="1" indent="0">
              <a:buNone/>
            </a:pPr>
            <a:endParaRPr lang="en-US" sz="2000" dirty="0"/>
          </a:p>
          <a:p>
            <a:pPr lvl="1"/>
            <a:endParaRPr lang="en-US" sz="2000" dirty="0"/>
          </a:p>
          <a:p>
            <a:pPr marL="0" indent="0">
              <a:buNone/>
            </a:pPr>
            <a:endParaRPr lang="en-US" dirty="0"/>
          </a:p>
          <a:p>
            <a:endParaRPr lang="en-US" dirty="0"/>
          </a:p>
          <a:p>
            <a:pPr lvl="1"/>
            <a:endParaRPr lang="en-US" dirty="0"/>
          </a:p>
        </p:txBody>
      </p:sp>
      <p:sp>
        <p:nvSpPr>
          <p:cNvPr id="5" name="Slide Number Placeholder 4"/>
          <p:cNvSpPr>
            <a:spLocks noGrp="1"/>
          </p:cNvSpPr>
          <p:nvPr>
            <p:ph type="sldNum" sz="quarter" idx="12"/>
          </p:nvPr>
        </p:nvSpPr>
        <p:spPr/>
        <p:txBody>
          <a:bodyPr/>
          <a:lstStyle/>
          <a:p>
            <a:fld id="{F477D24C-55BC-4150-BC77-7526DE4131D6}" type="slidenum">
              <a:rPr lang="en-US" smtClean="0">
                <a:solidFill>
                  <a:prstClr val="white"/>
                </a:solidFill>
              </a:rPr>
              <a:pPr/>
              <a:t>5</a:t>
            </a:fld>
            <a:endParaRPr lang="en-US">
              <a:solidFill>
                <a:prstClr val="white"/>
              </a:solidFill>
            </a:endParaRPr>
          </a:p>
        </p:txBody>
      </p:sp>
      <p:pic>
        <p:nvPicPr>
          <p:cNvPr id="7" name="Google Shape;169;p23">
            <a:extLst>
              <a:ext uri="{FF2B5EF4-FFF2-40B4-BE49-F238E27FC236}">
                <a16:creationId xmlns:a16="http://schemas.microsoft.com/office/drawing/2014/main" id="{4D51B397-68A1-724F-9EF5-EF06F9F4AA47}"/>
              </a:ext>
            </a:extLst>
          </p:cNvPr>
          <p:cNvPicPr preferRelativeResize="0"/>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sp>
        <p:nvSpPr>
          <p:cNvPr id="6" name="Title 5">
            <a:extLst>
              <a:ext uri="{FF2B5EF4-FFF2-40B4-BE49-F238E27FC236}">
                <a16:creationId xmlns:a16="http://schemas.microsoft.com/office/drawing/2014/main" id="{A1F2B114-611E-0D45-BF29-329636889529}"/>
              </a:ext>
            </a:extLst>
          </p:cNvPr>
          <p:cNvSpPr>
            <a:spLocks noGrp="1"/>
          </p:cNvSpPr>
          <p:nvPr>
            <p:ph type="title"/>
          </p:nvPr>
        </p:nvSpPr>
        <p:spPr/>
        <p:txBody>
          <a:bodyPr/>
          <a:lstStyle/>
          <a:p>
            <a:r>
              <a:rPr lang="en-US" dirty="0"/>
              <a:t>Research on Increasing AP Access</a:t>
            </a:r>
          </a:p>
        </p:txBody>
      </p:sp>
      <p:pic>
        <p:nvPicPr>
          <p:cNvPr id="4" name="Picture 3">
            <a:extLst>
              <a:ext uri="{FF2B5EF4-FFF2-40B4-BE49-F238E27FC236}">
                <a16:creationId xmlns:a16="http://schemas.microsoft.com/office/drawing/2014/main" id="{B7A2882D-13D9-E742-9961-632123DE1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51" y="1142556"/>
            <a:ext cx="5207753" cy="4607642"/>
          </a:xfrm>
          <a:prstGeom prst="rect">
            <a:avLst/>
          </a:prstGeom>
        </p:spPr>
      </p:pic>
    </p:spTree>
    <p:extLst>
      <p:ext uri="{BB962C8B-B14F-4D97-AF65-F5344CB8AC3E}">
        <p14:creationId xmlns:p14="http://schemas.microsoft.com/office/powerpoint/2010/main" val="30852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464E-F2EA-814C-8F5C-41C7C9180EF0}"/>
              </a:ext>
            </a:extLst>
          </p:cNvPr>
          <p:cNvSpPr>
            <a:spLocks noGrp="1"/>
          </p:cNvSpPr>
          <p:nvPr>
            <p:ph type="title"/>
          </p:nvPr>
        </p:nvSpPr>
        <p:spPr/>
        <p:txBody>
          <a:bodyPr/>
          <a:lstStyle/>
          <a:p>
            <a:r>
              <a:rPr lang="en-US" dirty="0"/>
              <a:t>RIDE Priorities for SY 2122 </a:t>
            </a:r>
          </a:p>
        </p:txBody>
      </p:sp>
      <p:sp>
        <p:nvSpPr>
          <p:cNvPr id="5" name="Slide Number Placeholder 4">
            <a:extLst>
              <a:ext uri="{FF2B5EF4-FFF2-40B4-BE49-F238E27FC236}">
                <a16:creationId xmlns:a16="http://schemas.microsoft.com/office/drawing/2014/main" id="{42B94C13-7216-B44C-8531-6B5B384E511A}"/>
              </a:ext>
            </a:extLst>
          </p:cNvPr>
          <p:cNvSpPr>
            <a:spLocks noGrp="1"/>
          </p:cNvSpPr>
          <p:nvPr>
            <p:ph type="sldNum" sz="quarter" idx="12"/>
          </p:nvPr>
        </p:nvSpPr>
        <p:spPr/>
        <p:txBody>
          <a:bodyPr/>
          <a:lstStyle/>
          <a:p>
            <a:fld id="{F477D24C-55BC-4150-BC77-7526DE4131D6}" type="slidenum">
              <a:rPr lang="en-US" smtClean="0">
                <a:solidFill>
                  <a:prstClr val="white"/>
                </a:solidFill>
              </a:rPr>
              <a:pPr/>
              <a:t>6</a:t>
            </a:fld>
            <a:endParaRPr lang="en-US">
              <a:solidFill>
                <a:prstClr val="white"/>
              </a:solidFill>
            </a:endParaRPr>
          </a:p>
        </p:txBody>
      </p:sp>
      <p:sp>
        <p:nvSpPr>
          <p:cNvPr id="6" name="Text Placeholder 5">
            <a:extLst>
              <a:ext uri="{FF2B5EF4-FFF2-40B4-BE49-F238E27FC236}">
                <a16:creationId xmlns:a16="http://schemas.microsoft.com/office/drawing/2014/main" id="{C8F15453-E0CF-6948-9D08-33A898560B16}"/>
              </a:ext>
            </a:extLst>
          </p:cNvPr>
          <p:cNvSpPr>
            <a:spLocks noGrp="1"/>
          </p:cNvSpPr>
          <p:nvPr>
            <p:ph type="body" sz="quarter" idx="13"/>
          </p:nvPr>
        </p:nvSpPr>
        <p:spPr/>
        <p:txBody>
          <a:bodyPr/>
          <a:lstStyle/>
          <a:p>
            <a:r>
              <a:rPr lang="en-US" sz="2800" dirty="0"/>
              <a:t>100% of schools publicly post AP offerings and selection criteria on their school website </a:t>
            </a:r>
          </a:p>
        </p:txBody>
      </p:sp>
      <p:graphicFrame>
        <p:nvGraphicFramePr>
          <p:cNvPr id="7" name="Content Placeholder 6">
            <a:extLst>
              <a:ext uri="{FF2B5EF4-FFF2-40B4-BE49-F238E27FC236}">
                <a16:creationId xmlns:a16="http://schemas.microsoft.com/office/drawing/2014/main" id="{E01CB03D-C477-7442-B095-1C7C4D5CA668}"/>
              </a:ext>
            </a:extLst>
          </p:cNvPr>
          <p:cNvGraphicFramePr>
            <a:graphicFrameLocks noGrp="1"/>
          </p:cNvGraphicFramePr>
          <p:nvPr>
            <p:ph idx="1"/>
            <p:extLst>
              <p:ext uri="{D42A27DB-BD31-4B8C-83A1-F6EECF244321}">
                <p14:modId xmlns:p14="http://schemas.microsoft.com/office/powerpoint/2010/main" val="2058513559"/>
              </p:ext>
            </p:extLst>
          </p:nvPr>
        </p:nvGraphicFramePr>
        <p:xfrm>
          <a:off x="0" y="2386013"/>
          <a:ext cx="11887200" cy="3771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8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464E-F2EA-814C-8F5C-41C7C9180EF0}"/>
              </a:ext>
            </a:extLst>
          </p:cNvPr>
          <p:cNvSpPr>
            <a:spLocks noGrp="1"/>
          </p:cNvSpPr>
          <p:nvPr>
            <p:ph type="title"/>
          </p:nvPr>
        </p:nvSpPr>
        <p:spPr/>
        <p:txBody>
          <a:bodyPr/>
          <a:lstStyle/>
          <a:p>
            <a:r>
              <a:rPr lang="en-US" dirty="0"/>
              <a:t>RIDE Priorities for SY 2122 </a:t>
            </a:r>
          </a:p>
        </p:txBody>
      </p:sp>
      <p:sp>
        <p:nvSpPr>
          <p:cNvPr id="5" name="Slide Number Placeholder 4">
            <a:extLst>
              <a:ext uri="{FF2B5EF4-FFF2-40B4-BE49-F238E27FC236}">
                <a16:creationId xmlns:a16="http://schemas.microsoft.com/office/drawing/2014/main" id="{42B94C13-7216-B44C-8531-6B5B384E511A}"/>
              </a:ext>
            </a:extLst>
          </p:cNvPr>
          <p:cNvSpPr>
            <a:spLocks noGrp="1"/>
          </p:cNvSpPr>
          <p:nvPr>
            <p:ph type="sldNum" sz="quarter" idx="12"/>
          </p:nvPr>
        </p:nvSpPr>
        <p:spPr/>
        <p:txBody>
          <a:bodyPr/>
          <a:lstStyle/>
          <a:p>
            <a:fld id="{F477D24C-55BC-4150-BC77-7526DE4131D6}" type="slidenum">
              <a:rPr lang="en-US" smtClean="0">
                <a:solidFill>
                  <a:prstClr val="white"/>
                </a:solidFill>
              </a:rPr>
              <a:pPr/>
              <a:t>7</a:t>
            </a:fld>
            <a:endParaRPr lang="en-US">
              <a:solidFill>
                <a:prstClr val="white"/>
              </a:solidFill>
            </a:endParaRPr>
          </a:p>
        </p:txBody>
      </p:sp>
      <p:sp>
        <p:nvSpPr>
          <p:cNvPr id="6" name="Text Placeholder 5">
            <a:extLst>
              <a:ext uri="{FF2B5EF4-FFF2-40B4-BE49-F238E27FC236}">
                <a16:creationId xmlns:a16="http://schemas.microsoft.com/office/drawing/2014/main" id="{C8F15453-E0CF-6948-9D08-33A898560B16}"/>
              </a:ext>
            </a:extLst>
          </p:cNvPr>
          <p:cNvSpPr>
            <a:spLocks noGrp="1"/>
          </p:cNvSpPr>
          <p:nvPr>
            <p:ph type="body" sz="quarter" idx="13"/>
          </p:nvPr>
        </p:nvSpPr>
        <p:spPr>
          <a:xfrm>
            <a:off x="304799" y="1018034"/>
            <a:ext cx="11582400" cy="850392"/>
          </a:xfrm>
        </p:spPr>
        <p:txBody>
          <a:bodyPr/>
          <a:lstStyle/>
          <a:p>
            <a:r>
              <a:rPr lang="en-US" sz="2800" dirty="0"/>
              <a:t>AP descriptions emphasize malleable rather than fixed traits. </a:t>
            </a:r>
          </a:p>
        </p:txBody>
      </p:sp>
      <p:sp>
        <p:nvSpPr>
          <p:cNvPr id="4" name="Content Placeholder 3">
            <a:extLst>
              <a:ext uri="{FF2B5EF4-FFF2-40B4-BE49-F238E27FC236}">
                <a16:creationId xmlns:a16="http://schemas.microsoft.com/office/drawing/2014/main" id="{9B89DC15-C4F4-B540-948F-DDDD47940911}"/>
              </a:ext>
            </a:extLst>
          </p:cNvPr>
          <p:cNvSpPr>
            <a:spLocks noGrp="1"/>
          </p:cNvSpPr>
          <p:nvPr>
            <p:ph idx="1"/>
          </p:nvPr>
        </p:nvSpPr>
        <p:spPr>
          <a:xfrm>
            <a:off x="304799" y="1785938"/>
            <a:ext cx="11582399" cy="4005260"/>
          </a:xfrm>
        </p:spPr>
        <p:txBody>
          <a:bodyPr/>
          <a:lstStyle/>
          <a:p>
            <a:pPr marL="0" indent="0">
              <a:buNone/>
            </a:pPr>
            <a:r>
              <a:rPr lang="en-US" sz="1800" b="1" dirty="0"/>
              <a:t>Sample AP Course Description: </a:t>
            </a:r>
            <a:r>
              <a:rPr lang="en-US" sz="1800" dirty="0"/>
              <a:t>Through the </a:t>
            </a:r>
            <a:r>
              <a:rPr lang="en-US" sz="1800" u="sng" dirty="0">
                <a:hlinkClick r:id="rId3"/>
              </a:rPr>
              <a:t>Advanced Placement (AP) Program</a:t>
            </a:r>
            <a:r>
              <a:rPr lang="en-US" sz="1800" dirty="0"/>
              <a:t>, students can take college-level courses at their high school and have the </a:t>
            </a:r>
            <a:r>
              <a:rPr lang="en-US" sz="1800" u="sng" dirty="0">
                <a:hlinkClick r:id="rId4"/>
              </a:rPr>
              <a:t>opportunity to earn college-credit</a:t>
            </a:r>
            <a:r>
              <a:rPr lang="en-US" sz="1800" dirty="0"/>
              <a:t>. These courses use a rigorous college-level curriculum developed by the College Board. AP students tackle topics head-on and go deeper into subjects that interest them. AP classes are challenging, but any student who is willing to work hard and is academically prepared can succeed in this program. </a:t>
            </a:r>
          </a:p>
          <a:p>
            <a:pPr marL="0" indent="0">
              <a:buNone/>
            </a:pPr>
            <a:br>
              <a:rPr lang="en-US" sz="1800" dirty="0"/>
            </a:br>
            <a:r>
              <a:rPr lang="en-US" sz="1800" dirty="0"/>
              <a:t>Taking AP courses can give students an advantage in the college application process by showing that they are ready for college-level work. Most colleges and universities will also </a:t>
            </a:r>
            <a:r>
              <a:rPr lang="en-US" sz="1800" u="sng" dirty="0">
                <a:hlinkClick r:id="rId4"/>
              </a:rPr>
              <a:t>award college credit</a:t>
            </a:r>
            <a:r>
              <a:rPr lang="en-US" sz="1800" dirty="0"/>
              <a:t> to students who score at least a 3 out of 5 on their AP course examination. </a:t>
            </a:r>
            <a:r>
              <a:rPr lang="en-US" sz="1800" dirty="0">
                <a:highlight>
                  <a:srgbClr val="CFE7C7"/>
                </a:highlight>
              </a:rPr>
              <a:t>A full list of the available AP Courses at [School] can be found________ .  Students interested in enrolling in AP should____________. </a:t>
            </a:r>
            <a:r>
              <a:rPr lang="en-US" sz="1800" dirty="0"/>
              <a:t>Parents and families can learn more about AP </a:t>
            </a:r>
            <a:r>
              <a:rPr lang="en-US" sz="1800" u="sng" dirty="0">
                <a:hlinkClick r:id="rId5"/>
              </a:rPr>
              <a:t>here.</a:t>
            </a:r>
            <a:endParaRPr lang="en-US" sz="1800" dirty="0"/>
          </a:p>
        </p:txBody>
      </p:sp>
    </p:spTree>
    <p:extLst>
      <p:ext uri="{BB962C8B-B14F-4D97-AF65-F5344CB8AC3E}">
        <p14:creationId xmlns:p14="http://schemas.microsoft.com/office/powerpoint/2010/main" val="171650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464E-F2EA-814C-8F5C-41C7C9180EF0}"/>
              </a:ext>
            </a:extLst>
          </p:cNvPr>
          <p:cNvSpPr>
            <a:spLocks noGrp="1"/>
          </p:cNvSpPr>
          <p:nvPr>
            <p:ph type="title"/>
          </p:nvPr>
        </p:nvSpPr>
        <p:spPr/>
        <p:txBody>
          <a:bodyPr/>
          <a:lstStyle/>
          <a:p>
            <a:r>
              <a:rPr lang="en-US" dirty="0"/>
              <a:t>RIDE Priorities for SY 2122 </a:t>
            </a:r>
          </a:p>
        </p:txBody>
      </p:sp>
      <p:sp>
        <p:nvSpPr>
          <p:cNvPr id="5" name="Slide Number Placeholder 4">
            <a:extLst>
              <a:ext uri="{FF2B5EF4-FFF2-40B4-BE49-F238E27FC236}">
                <a16:creationId xmlns:a16="http://schemas.microsoft.com/office/drawing/2014/main" id="{42B94C13-7216-B44C-8531-6B5B384E511A}"/>
              </a:ext>
            </a:extLst>
          </p:cNvPr>
          <p:cNvSpPr>
            <a:spLocks noGrp="1"/>
          </p:cNvSpPr>
          <p:nvPr>
            <p:ph type="sldNum" sz="quarter" idx="12"/>
          </p:nvPr>
        </p:nvSpPr>
        <p:spPr/>
        <p:txBody>
          <a:bodyPr/>
          <a:lstStyle/>
          <a:p>
            <a:fld id="{F477D24C-55BC-4150-BC77-7526DE4131D6}" type="slidenum">
              <a:rPr lang="en-US" smtClean="0">
                <a:solidFill>
                  <a:prstClr val="white"/>
                </a:solidFill>
              </a:rPr>
              <a:pPr/>
              <a:t>8</a:t>
            </a:fld>
            <a:endParaRPr lang="en-US">
              <a:solidFill>
                <a:prstClr val="white"/>
              </a:solidFill>
            </a:endParaRPr>
          </a:p>
        </p:txBody>
      </p:sp>
      <p:sp>
        <p:nvSpPr>
          <p:cNvPr id="6" name="Text Placeholder 5">
            <a:extLst>
              <a:ext uri="{FF2B5EF4-FFF2-40B4-BE49-F238E27FC236}">
                <a16:creationId xmlns:a16="http://schemas.microsoft.com/office/drawing/2014/main" id="{C8F15453-E0CF-6948-9D08-33A898560B16}"/>
              </a:ext>
            </a:extLst>
          </p:cNvPr>
          <p:cNvSpPr>
            <a:spLocks noGrp="1"/>
          </p:cNvSpPr>
          <p:nvPr>
            <p:ph type="body" sz="quarter" idx="13"/>
          </p:nvPr>
        </p:nvSpPr>
        <p:spPr>
          <a:xfrm>
            <a:off x="304799" y="1018034"/>
            <a:ext cx="11582400" cy="850392"/>
          </a:xfrm>
        </p:spPr>
        <p:txBody>
          <a:bodyPr/>
          <a:lstStyle/>
          <a:p>
            <a:r>
              <a:rPr lang="en-US" sz="2800" dirty="0"/>
              <a:t>AP descriptions emphasize malleable rather than fixed traits. </a:t>
            </a:r>
          </a:p>
        </p:txBody>
      </p:sp>
      <p:sp>
        <p:nvSpPr>
          <p:cNvPr id="4" name="Content Placeholder 3">
            <a:extLst>
              <a:ext uri="{FF2B5EF4-FFF2-40B4-BE49-F238E27FC236}">
                <a16:creationId xmlns:a16="http://schemas.microsoft.com/office/drawing/2014/main" id="{9B89DC15-C4F4-B540-948F-DDDD47940911}"/>
              </a:ext>
            </a:extLst>
          </p:cNvPr>
          <p:cNvSpPr>
            <a:spLocks noGrp="1"/>
          </p:cNvSpPr>
          <p:nvPr>
            <p:ph idx="1"/>
          </p:nvPr>
        </p:nvSpPr>
        <p:spPr>
          <a:xfrm>
            <a:off x="304799" y="1785938"/>
            <a:ext cx="11582399" cy="4005260"/>
          </a:xfrm>
        </p:spPr>
        <p:txBody>
          <a:bodyPr/>
          <a:lstStyle/>
          <a:p>
            <a:pPr marL="0" indent="0">
              <a:buNone/>
            </a:pPr>
            <a:r>
              <a:rPr lang="en-US" sz="1800" b="1" dirty="0"/>
              <a:t>Sample AP Course Description: </a:t>
            </a:r>
            <a:r>
              <a:rPr lang="en-US" sz="1800" dirty="0"/>
              <a:t>Through the </a:t>
            </a:r>
            <a:r>
              <a:rPr lang="en-US" sz="1800" u="sng" dirty="0">
                <a:hlinkClick r:id="rId3"/>
              </a:rPr>
              <a:t>Advanced Placement (AP) Program</a:t>
            </a:r>
            <a:r>
              <a:rPr lang="en-US" sz="1800" dirty="0"/>
              <a:t>, students can take college-level courses at their high school and have the </a:t>
            </a:r>
            <a:r>
              <a:rPr lang="en-US" sz="1800" u="sng" dirty="0">
                <a:hlinkClick r:id="rId4"/>
              </a:rPr>
              <a:t>opportunity to earn college-credit</a:t>
            </a:r>
            <a:r>
              <a:rPr lang="en-US" sz="1800" dirty="0"/>
              <a:t>. These courses use a rigorous college-level curriculum developed by the College Board</a:t>
            </a:r>
            <a:r>
              <a:rPr lang="en-US" sz="1800" dirty="0">
                <a:highlight>
                  <a:srgbClr val="CFE7C7"/>
                </a:highlight>
              </a:rPr>
              <a:t>. AP students tackle topics head-on and go deeper into subjects that interest them. AP classes are challenging, but any student who is willing to work hard and is academically prepared can succeed in this program. </a:t>
            </a:r>
          </a:p>
          <a:p>
            <a:pPr marL="0" indent="0">
              <a:buNone/>
            </a:pPr>
            <a:br>
              <a:rPr lang="en-US" sz="1800" dirty="0"/>
            </a:br>
            <a:r>
              <a:rPr lang="en-US" sz="1800" dirty="0"/>
              <a:t>Taking AP courses can give students an advantage in the college application process by showing that they are ready for college-level work. Most colleges and universities will also </a:t>
            </a:r>
            <a:r>
              <a:rPr lang="en-US" sz="1800" u="sng" dirty="0">
                <a:hlinkClick r:id="rId4"/>
              </a:rPr>
              <a:t>award college credit</a:t>
            </a:r>
            <a:r>
              <a:rPr lang="en-US" sz="1800" dirty="0"/>
              <a:t> to students who score at least a 3 out of 5 on their AP course examination. A full list of the available AP Courses at [School] can be found________ .  Students interested in enrolling in AP should____________. Parents and families can learn more about AP </a:t>
            </a:r>
            <a:r>
              <a:rPr lang="en-US" sz="1800" u="sng" dirty="0">
                <a:hlinkClick r:id="rId5"/>
              </a:rPr>
              <a:t>here.</a:t>
            </a:r>
            <a:endParaRPr lang="en-US" sz="1800" dirty="0"/>
          </a:p>
        </p:txBody>
      </p:sp>
    </p:spTree>
    <p:extLst>
      <p:ext uri="{BB962C8B-B14F-4D97-AF65-F5344CB8AC3E}">
        <p14:creationId xmlns:p14="http://schemas.microsoft.com/office/powerpoint/2010/main" val="299107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464E-F2EA-814C-8F5C-41C7C9180EF0}"/>
              </a:ext>
            </a:extLst>
          </p:cNvPr>
          <p:cNvSpPr>
            <a:spLocks noGrp="1"/>
          </p:cNvSpPr>
          <p:nvPr>
            <p:ph type="title"/>
          </p:nvPr>
        </p:nvSpPr>
        <p:spPr/>
        <p:txBody>
          <a:bodyPr/>
          <a:lstStyle/>
          <a:p>
            <a:r>
              <a:rPr lang="en-US" dirty="0"/>
              <a:t>RIDE Priorities for SY 2122 </a:t>
            </a:r>
          </a:p>
        </p:txBody>
      </p:sp>
      <p:sp>
        <p:nvSpPr>
          <p:cNvPr id="5" name="Slide Number Placeholder 4">
            <a:extLst>
              <a:ext uri="{FF2B5EF4-FFF2-40B4-BE49-F238E27FC236}">
                <a16:creationId xmlns:a16="http://schemas.microsoft.com/office/drawing/2014/main" id="{42B94C13-7216-B44C-8531-6B5B384E511A}"/>
              </a:ext>
            </a:extLst>
          </p:cNvPr>
          <p:cNvSpPr>
            <a:spLocks noGrp="1"/>
          </p:cNvSpPr>
          <p:nvPr>
            <p:ph type="sldNum" sz="quarter" idx="12"/>
          </p:nvPr>
        </p:nvSpPr>
        <p:spPr/>
        <p:txBody>
          <a:bodyPr/>
          <a:lstStyle/>
          <a:p>
            <a:fld id="{F477D24C-55BC-4150-BC77-7526DE4131D6}" type="slidenum">
              <a:rPr lang="en-US" smtClean="0">
                <a:solidFill>
                  <a:prstClr val="white"/>
                </a:solidFill>
              </a:rPr>
              <a:pPr/>
              <a:t>9</a:t>
            </a:fld>
            <a:endParaRPr lang="en-US">
              <a:solidFill>
                <a:prstClr val="white"/>
              </a:solidFill>
            </a:endParaRPr>
          </a:p>
        </p:txBody>
      </p:sp>
      <p:sp>
        <p:nvSpPr>
          <p:cNvPr id="6" name="Text Placeholder 5">
            <a:extLst>
              <a:ext uri="{FF2B5EF4-FFF2-40B4-BE49-F238E27FC236}">
                <a16:creationId xmlns:a16="http://schemas.microsoft.com/office/drawing/2014/main" id="{C8F15453-E0CF-6948-9D08-33A898560B16}"/>
              </a:ext>
            </a:extLst>
          </p:cNvPr>
          <p:cNvSpPr>
            <a:spLocks noGrp="1"/>
          </p:cNvSpPr>
          <p:nvPr>
            <p:ph type="body" sz="quarter" idx="13"/>
          </p:nvPr>
        </p:nvSpPr>
        <p:spPr>
          <a:xfrm>
            <a:off x="304799" y="1018034"/>
            <a:ext cx="11582400" cy="850392"/>
          </a:xfrm>
        </p:spPr>
        <p:txBody>
          <a:bodyPr/>
          <a:lstStyle/>
          <a:p>
            <a:r>
              <a:rPr lang="en-US" sz="2800" dirty="0"/>
              <a:t>AP descriptions emphasize malleable rather than fixed traits. </a:t>
            </a:r>
          </a:p>
        </p:txBody>
      </p:sp>
      <p:sp>
        <p:nvSpPr>
          <p:cNvPr id="4" name="Content Placeholder 3">
            <a:extLst>
              <a:ext uri="{FF2B5EF4-FFF2-40B4-BE49-F238E27FC236}">
                <a16:creationId xmlns:a16="http://schemas.microsoft.com/office/drawing/2014/main" id="{9B89DC15-C4F4-B540-948F-DDDD47940911}"/>
              </a:ext>
            </a:extLst>
          </p:cNvPr>
          <p:cNvSpPr>
            <a:spLocks noGrp="1"/>
          </p:cNvSpPr>
          <p:nvPr>
            <p:ph idx="1"/>
          </p:nvPr>
        </p:nvSpPr>
        <p:spPr>
          <a:xfrm>
            <a:off x="304799" y="1785938"/>
            <a:ext cx="11582399" cy="4005260"/>
          </a:xfrm>
        </p:spPr>
        <p:txBody>
          <a:bodyPr/>
          <a:lstStyle/>
          <a:p>
            <a:pPr marL="0" indent="0">
              <a:buNone/>
            </a:pPr>
            <a:r>
              <a:rPr lang="en-US" sz="1800" b="1" dirty="0"/>
              <a:t>Sample AP Course Description: </a:t>
            </a:r>
            <a:r>
              <a:rPr lang="en-US" sz="1800" dirty="0">
                <a:highlight>
                  <a:srgbClr val="CFE7C7"/>
                </a:highlight>
              </a:rPr>
              <a:t>Through the </a:t>
            </a:r>
            <a:r>
              <a:rPr lang="en-US" sz="1800" u="sng" dirty="0">
                <a:highlight>
                  <a:srgbClr val="CFE7C7"/>
                </a:highlight>
                <a:hlinkClick r:id="rId3"/>
              </a:rPr>
              <a:t>Advanced Placement (AP) Program</a:t>
            </a:r>
            <a:r>
              <a:rPr lang="en-US" sz="1800" dirty="0">
                <a:highlight>
                  <a:srgbClr val="CFE7C7"/>
                </a:highlight>
              </a:rPr>
              <a:t>, students can take college-level courses at their high school and have the </a:t>
            </a:r>
            <a:r>
              <a:rPr lang="en-US" sz="1800" u="sng" dirty="0">
                <a:highlight>
                  <a:srgbClr val="CFE7C7"/>
                </a:highlight>
                <a:hlinkClick r:id="rId4"/>
              </a:rPr>
              <a:t>opportunity to earn college-credit</a:t>
            </a:r>
            <a:r>
              <a:rPr lang="en-US" sz="1800" dirty="0">
                <a:highlight>
                  <a:srgbClr val="CFE7C7"/>
                </a:highlight>
              </a:rPr>
              <a:t>. </a:t>
            </a:r>
            <a:r>
              <a:rPr lang="en-US" sz="1800" dirty="0"/>
              <a:t>These courses use a rigorous college-level curriculum developed by the College Board. AP students tackle topics head-on and go deeper into subjects that interest them. AP classes are challenging, but any student who is willing to work hard and is academically prepared can succeed in this program. </a:t>
            </a:r>
          </a:p>
          <a:p>
            <a:pPr marL="0" indent="0">
              <a:buNone/>
            </a:pPr>
            <a:br>
              <a:rPr lang="en-US" sz="1800" dirty="0"/>
            </a:br>
            <a:r>
              <a:rPr lang="en-US" sz="1800" dirty="0">
                <a:highlight>
                  <a:srgbClr val="CFE7C7"/>
                </a:highlight>
              </a:rPr>
              <a:t>Taking AP courses can give students an advantage in the college application process by showing that they are ready for college-level work. Most colleges and universities will also </a:t>
            </a:r>
            <a:r>
              <a:rPr lang="en-US" sz="1800" u="sng" dirty="0">
                <a:highlight>
                  <a:srgbClr val="CFE7C7"/>
                </a:highlight>
                <a:hlinkClick r:id="rId4"/>
              </a:rPr>
              <a:t>award college credit</a:t>
            </a:r>
            <a:r>
              <a:rPr lang="en-US" sz="1800" dirty="0">
                <a:highlight>
                  <a:srgbClr val="CFE7C7"/>
                </a:highlight>
              </a:rPr>
              <a:t> to students who score at least a 3 out of 5 on their AP course examination</a:t>
            </a:r>
            <a:r>
              <a:rPr lang="en-US" sz="1800" dirty="0"/>
              <a:t>. A full list of the available AP Courses at [School] can be found________ .  Students interested in enrolling in AP should____________. </a:t>
            </a:r>
            <a:r>
              <a:rPr lang="en-US" sz="1800" dirty="0">
                <a:highlight>
                  <a:srgbClr val="CFE7C7"/>
                </a:highlight>
              </a:rPr>
              <a:t>Parents and families can learn more about AP </a:t>
            </a:r>
            <a:r>
              <a:rPr lang="en-US" sz="1800" u="sng" dirty="0">
                <a:highlight>
                  <a:srgbClr val="CFE7C7"/>
                </a:highlight>
                <a:hlinkClick r:id="rId5"/>
              </a:rPr>
              <a:t>here.</a:t>
            </a:r>
            <a:endParaRPr lang="en-US" sz="1800" dirty="0">
              <a:highlight>
                <a:srgbClr val="CFE7C7"/>
              </a:highlight>
            </a:endParaRPr>
          </a:p>
        </p:txBody>
      </p:sp>
    </p:spTree>
    <p:extLst>
      <p:ext uri="{BB962C8B-B14F-4D97-AF65-F5344CB8AC3E}">
        <p14:creationId xmlns:p14="http://schemas.microsoft.com/office/powerpoint/2010/main" val="4082714305"/>
      </p:ext>
    </p:extLst>
  </p:cSld>
  <p:clrMapOvr>
    <a:masterClrMapping/>
  </p:clrMapOvr>
</p:sld>
</file>

<file path=ppt/theme/theme1.xml><?xml version="1.0" encoding="utf-8"?>
<a:theme xmlns:a="http://schemas.openxmlformats.org/drawingml/2006/main" name="1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rtsm xmlns="4c65d37e-a55a-4bb0-b2b4-8d884d01092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5E749C2160C44DBE62D4E265178CB2" ma:contentTypeVersion="17" ma:contentTypeDescription="Create a new document." ma:contentTypeScope="" ma:versionID="39ed2371f2eec72a3d51cb709a42317e">
  <xsd:schema xmlns:xsd="http://www.w3.org/2001/XMLSchema" xmlns:xs="http://www.w3.org/2001/XMLSchema" xmlns:p="http://schemas.microsoft.com/office/2006/metadata/properties" xmlns:ns1="http://schemas.microsoft.com/sharepoint/v3" xmlns:ns2="fb4ce569-0273-4228-9157-33b14876d013" xmlns:ns3="4c65d37e-a55a-4bb0-b2b4-8d884d010927" targetNamespace="http://schemas.microsoft.com/office/2006/metadata/properties" ma:root="true" ma:fieldsID="129c4ca863e27da58356581699956864" ns1:_="" ns2:_="" ns3:_="">
    <xsd:import namespace="http://schemas.microsoft.com/sharepoint/v3"/>
    <xsd:import namespace="fb4ce569-0273-4228-9157-33b14876d013"/>
    <xsd:import namespace="4c65d37e-a55a-4bb0-b2b4-8d884d0109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rtsm"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65d37e-a55a-4bb0-b2b4-8d884d01092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rtsm" ma:index="14" nillable="true" ma:displayName="Office" ma:internalName="rtsm">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7C7BC3-4911-488C-9EFF-E0719BCDE60A}">
  <ds:schemaRefs>
    <ds:schemaRef ds:uri="42f6583a-9f1f-46b1-8773-465b15e4f7fc"/>
    <ds:schemaRef ds:uri="604b6153-2769-43db-9a85-15a7feb8bd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4c65d37e-a55a-4bb0-b2b4-8d884d010927"/>
  </ds:schemaRefs>
</ds:datastoreItem>
</file>

<file path=customXml/itemProps2.xml><?xml version="1.0" encoding="utf-8"?>
<ds:datastoreItem xmlns:ds="http://schemas.openxmlformats.org/officeDocument/2006/customXml" ds:itemID="{A3CC0D3C-7976-4CFC-B2DA-A483AE02C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4ce569-0273-4228-9157-33b14876d013"/>
    <ds:schemaRef ds:uri="4c65d37e-a55a-4bb0-b2b4-8d884d010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8D6CEC-5647-433B-9DF6-B4613BD8D2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2471</TotalTime>
  <Words>1911</Words>
  <Application>Microsoft Macintosh PowerPoint</Application>
  <PresentationFormat>Widescreen</PresentationFormat>
  <Paragraphs>131</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Franklin Gothic Book</vt:lpstr>
      <vt:lpstr>Franklin Gothic Demi Cond</vt:lpstr>
      <vt:lpstr>1_Office Theme</vt:lpstr>
      <vt:lpstr>PowerPoint Presentation</vt:lpstr>
      <vt:lpstr>Benefits of Advanced Placement </vt:lpstr>
      <vt:lpstr>PowerPoint Presentation</vt:lpstr>
      <vt:lpstr>PowerPoint Presentation</vt:lpstr>
      <vt:lpstr>Research on Increasing AP Access</vt:lpstr>
      <vt:lpstr>RIDE Priorities for SY 2122 </vt:lpstr>
      <vt:lpstr>RIDE Priorities for SY 2122 </vt:lpstr>
      <vt:lpstr>RIDE Priorities for SY 2122 </vt:lpstr>
      <vt:lpstr>RIDE Priorities for SY 2122 </vt:lpstr>
      <vt:lpstr>RIDE Priorities for SY 2122 </vt:lpstr>
      <vt:lpstr>RIDE Priorities for SY 2122 </vt:lpstr>
      <vt:lpstr>Next Steps for Increasing Equitable Participation</vt:lpstr>
      <vt:lpstr>Additional Opportunity</vt:lpstr>
      <vt:lpstr>Resources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 Support: Overall</dc:title>
  <dc:creator>Lopes, Chanthy</dc:creator>
  <cp:lastModifiedBy>Flanagan, Coral</cp:lastModifiedBy>
  <cp:revision>143</cp:revision>
  <dcterms:created xsi:type="dcterms:W3CDTF">2020-05-05T14:32:16Z</dcterms:created>
  <dcterms:modified xsi:type="dcterms:W3CDTF">2021-06-04T15:07:07Z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0x010100585E749C2160C44DBE62D4E265178CB2</vt:lpwstr>
  </property>
</Properties>
</file>