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555" r:id="rId2"/>
    <p:sldId id="554" r:id="rId3"/>
    <p:sldId id="282" r:id="rId4"/>
    <p:sldId id="438" r:id="rId5"/>
    <p:sldId id="408" r:id="rId6"/>
    <p:sldId id="423" r:id="rId7"/>
    <p:sldId id="447" r:id="rId8"/>
    <p:sldId id="430" r:id="rId9"/>
    <p:sldId id="431" r:id="rId10"/>
    <p:sldId id="440" r:id="rId11"/>
    <p:sldId id="416" r:id="rId12"/>
    <p:sldId id="417" r:id="rId13"/>
    <p:sldId id="437" r:id="rId14"/>
    <p:sldId id="425" r:id="rId15"/>
    <p:sldId id="426" r:id="rId16"/>
    <p:sldId id="424" r:id="rId17"/>
    <p:sldId id="427" r:id="rId18"/>
    <p:sldId id="445" r:id="rId19"/>
    <p:sldId id="448" r:id="rId20"/>
    <p:sldId id="449" r:id="rId21"/>
    <p:sldId id="441" r:id="rId22"/>
    <p:sldId id="442" r:id="rId23"/>
    <p:sldId id="443" r:id="rId24"/>
    <p:sldId id="446" r:id="rId25"/>
    <p:sldId id="415" r:id="rId26"/>
    <p:sldId id="428" r:id="rId27"/>
    <p:sldId id="429" r:id="rId28"/>
    <p:sldId id="439" r:id="rId29"/>
    <p:sldId id="444" r:id="rId30"/>
    <p:sldId id="556" r:id="rId31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FFCC"/>
    <a:srgbClr val="009999"/>
    <a:srgbClr val="FFCC00"/>
    <a:srgbClr val="FF0000"/>
    <a:srgbClr val="00FFFF"/>
    <a:srgbClr val="3366FF"/>
    <a:srgbClr val="CC9900"/>
    <a:srgbClr val="CCFF99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6CE9F9-65BC-40B9-A418-63F946CB9F7E}" v="15" dt="2022-05-26T16:25:54.3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346" autoAdjust="0"/>
  </p:normalViewPr>
  <p:slideViewPr>
    <p:cSldViewPr>
      <p:cViewPr varScale="1">
        <p:scale>
          <a:sx n="104" d="100"/>
          <a:sy n="104" d="100"/>
        </p:scale>
        <p:origin x="11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rrero, Santiago" userId="f0dd4565-8c6a-4b34-9291-a827726626a2" providerId="ADAL" clId="{F86CE9F9-65BC-40B9-A418-63F946CB9F7E}"/>
    <pc:docChg chg="custSel addSld modSld">
      <pc:chgData name="Guerrero, Santiago" userId="f0dd4565-8c6a-4b34-9291-a827726626a2" providerId="ADAL" clId="{F86CE9F9-65BC-40B9-A418-63F946CB9F7E}" dt="2022-05-26T16:25:54.314" v="191" actId="14100"/>
      <pc:docMkLst>
        <pc:docMk/>
      </pc:docMkLst>
      <pc:sldChg chg="addSp modSp mod">
        <pc:chgData name="Guerrero, Santiago" userId="f0dd4565-8c6a-4b34-9291-a827726626a2" providerId="ADAL" clId="{F86CE9F9-65BC-40B9-A418-63F946CB9F7E}" dt="2022-05-26T16:07:26.152" v="3" actId="20577"/>
        <pc:sldMkLst>
          <pc:docMk/>
          <pc:sldMk cId="0" sldId="282"/>
        </pc:sldMkLst>
        <pc:spChg chg="add mod">
          <ac:chgData name="Guerrero, Santiago" userId="f0dd4565-8c6a-4b34-9291-a827726626a2" providerId="ADAL" clId="{F86CE9F9-65BC-40B9-A418-63F946CB9F7E}" dt="2022-05-26T16:07:26.152" v="3" actId="20577"/>
          <ac:spMkLst>
            <pc:docMk/>
            <pc:sldMk cId="0" sldId="282"/>
            <ac:spMk id="5" creationId="{19E6208F-C12B-079E-1CE4-3E55B63DCFD3}"/>
          </ac:spMkLst>
        </pc:spChg>
      </pc:sldChg>
      <pc:sldChg chg="modSp add mod">
        <pc:chgData name="Guerrero, Santiago" userId="f0dd4565-8c6a-4b34-9291-a827726626a2" providerId="ADAL" clId="{F86CE9F9-65BC-40B9-A418-63F946CB9F7E}" dt="2022-05-26T16:13:03.939" v="47" actId="20577"/>
        <pc:sldMkLst>
          <pc:docMk/>
          <pc:sldMk cId="689453818" sldId="554"/>
        </pc:sldMkLst>
        <pc:spChg chg="mod">
          <ac:chgData name="Guerrero, Santiago" userId="f0dd4565-8c6a-4b34-9291-a827726626a2" providerId="ADAL" clId="{F86CE9F9-65BC-40B9-A418-63F946CB9F7E}" dt="2022-05-26T16:13:03.939" v="47" actId="20577"/>
          <ac:spMkLst>
            <pc:docMk/>
            <pc:sldMk cId="689453818" sldId="554"/>
            <ac:spMk id="3" creationId="{F8180C86-D063-404C-BB18-04FB6946028E}"/>
          </ac:spMkLst>
        </pc:spChg>
      </pc:sldChg>
      <pc:sldChg chg="modSp add mod">
        <pc:chgData name="Guerrero, Santiago" userId="f0dd4565-8c6a-4b34-9291-a827726626a2" providerId="ADAL" clId="{F86CE9F9-65BC-40B9-A418-63F946CB9F7E}" dt="2022-05-26T16:25:54.314" v="191" actId="14100"/>
        <pc:sldMkLst>
          <pc:docMk/>
          <pc:sldMk cId="1089785016" sldId="555"/>
        </pc:sldMkLst>
        <pc:spChg chg="mod">
          <ac:chgData name="Guerrero, Santiago" userId="f0dd4565-8c6a-4b34-9291-a827726626a2" providerId="ADAL" clId="{F86CE9F9-65BC-40B9-A418-63F946CB9F7E}" dt="2022-05-26T16:24:53.344" v="119" actId="1076"/>
          <ac:spMkLst>
            <pc:docMk/>
            <pc:sldMk cId="1089785016" sldId="555"/>
            <ac:spMk id="2" creationId="{AA1D5EF4-C870-44BD-942E-03B8F3081B86}"/>
          </ac:spMkLst>
        </pc:spChg>
        <pc:spChg chg="mod">
          <ac:chgData name="Guerrero, Santiago" userId="f0dd4565-8c6a-4b34-9291-a827726626a2" providerId="ADAL" clId="{F86CE9F9-65BC-40B9-A418-63F946CB9F7E}" dt="2022-05-26T16:25:54.314" v="191" actId="14100"/>
          <ac:spMkLst>
            <pc:docMk/>
            <pc:sldMk cId="1089785016" sldId="555"/>
            <ac:spMk id="3" creationId="{D0DB1102-5E84-49B7-A53B-24870C070A3D}"/>
          </ac:spMkLst>
        </pc:spChg>
      </pc:sldChg>
      <pc:sldChg chg="modSp mod">
        <pc:chgData name="Guerrero, Santiago" userId="f0dd4565-8c6a-4b34-9291-a827726626a2" providerId="ADAL" clId="{F86CE9F9-65BC-40B9-A418-63F946CB9F7E}" dt="2022-05-26T16:09:08.170" v="40" actId="20577"/>
        <pc:sldMkLst>
          <pc:docMk/>
          <pc:sldMk cId="1577170214" sldId="556"/>
        </pc:sldMkLst>
        <pc:spChg chg="mod">
          <ac:chgData name="Guerrero, Santiago" userId="f0dd4565-8c6a-4b34-9291-a827726626a2" providerId="ADAL" clId="{F86CE9F9-65BC-40B9-A418-63F946CB9F7E}" dt="2022-05-26T16:09:08.170" v="40" actId="20577"/>
          <ac:spMkLst>
            <pc:docMk/>
            <pc:sldMk cId="1577170214" sldId="556"/>
            <ac:spMk id="2" creationId="{BCC388CA-FEB0-4EFD-863F-6EE6A018F6D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383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2" tIns="47111" rIns="94222" bIns="4711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485" y="0"/>
            <a:ext cx="3078383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2" tIns="47111" rIns="94222" bIns="4711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277"/>
            <a:ext cx="3078383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2" tIns="47111" rIns="94222" bIns="4711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485" y="8917277"/>
            <a:ext cx="3078383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2" tIns="47111" rIns="94222" bIns="471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8207E48-B553-4434-9BA7-DA62A6E4C4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383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2" tIns="47111" rIns="94222" bIns="4711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485" y="0"/>
            <a:ext cx="3078383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2" tIns="47111" rIns="94222" bIns="4711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3263"/>
            <a:ext cx="4692650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891" y="4460252"/>
            <a:ext cx="5680693" cy="4224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2" tIns="47111" rIns="94222" bIns="47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277"/>
            <a:ext cx="3078383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2" tIns="47111" rIns="94222" bIns="4711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485" y="8917277"/>
            <a:ext cx="3078383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2" tIns="47111" rIns="94222" bIns="471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EF2307A-1F77-42B9-BB79-3B79821965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381000"/>
            <a:ext cx="5867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667000"/>
            <a:ext cx="8001000" cy="3276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019800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0117D08-F9DE-4301-8FFF-75628C9E7A60}" type="datetime1">
              <a:rPr lang="en-US"/>
              <a:pPr>
                <a:defRPr/>
              </a:pPr>
              <a:t>5/26/2022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>
            <a:lvl1pPr algn="ctr">
              <a:defRPr sz="1400" i="0" u="none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00800" y="5943600"/>
            <a:ext cx="2133600" cy="4762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fld id="{C663DF2B-D23B-4087-9E30-9217F427AA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7553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04DFF-CAB7-4EE0-BD3D-8F89191E955F}" type="datetime1">
              <a:rPr lang="en-US"/>
              <a:pPr>
                <a:defRPr/>
              </a:pPr>
              <a:t>5/26/2022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820F3-78C4-4BB7-A3D1-825A48D7B8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1220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60EF7-F251-4784-92B0-BE356B893B67}" type="datetime1">
              <a:rPr lang="en-US"/>
              <a:pPr>
                <a:defRPr/>
              </a:pPr>
              <a:t>5/26/2022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7ABA-FD5A-4187-81F4-B53D1D5B854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614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33D21-F566-4D5A-9A31-2757FF12EBED}" type="datetime1">
              <a:rPr lang="en-US"/>
              <a:pPr>
                <a:defRPr/>
              </a:pPr>
              <a:t>5/26/2022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A3056-AD9D-4EF0-844D-913C3E86CEF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40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81E39-023A-4261-A382-507D2A687E30}" type="datetime1">
              <a:rPr lang="en-US"/>
              <a:pPr>
                <a:defRPr/>
              </a:pPr>
              <a:t>5/26/2022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8E150-4762-4407-8731-8005018E807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497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B8EF4-2401-4771-B4DD-75214711A54A}" type="datetime1">
              <a:rPr lang="en-US"/>
              <a:pPr>
                <a:defRPr/>
              </a:pPr>
              <a:t>5/26/2022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C5C91-6BE0-4CA2-932D-64272E5DC8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372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74BD9-76EF-4FFE-86FB-B3814682B03E}" type="datetime1">
              <a:rPr lang="en-US"/>
              <a:pPr>
                <a:defRPr/>
              </a:pPr>
              <a:t>5/26/2022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9DF28-6EA1-493A-85F5-3B14A1427B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4738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7516B-876A-4902-8FE6-7805BD22C5CF}" type="datetime1">
              <a:rPr lang="en-US"/>
              <a:pPr>
                <a:defRPr/>
              </a:pPr>
              <a:t>5/26/2022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C4D69-4DB8-4E94-B341-FB5C6C13F3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377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5BFAA-F582-43C9-A9FE-4C01D48B50F2}" type="datetime1">
              <a:rPr lang="en-US"/>
              <a:pPr>
                <a:defRPr/>
              </a:pPr>
              <a:t>5/26/2022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F82A7-9DAE-44C6-85BD-ADED86049AE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567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4E93A-172C-4FF5-847D-86857EF88E3A}" type="datetime1">
              <a:rPr lang="en-US"/>
              <a:pPr>
                <a:defRPr/>
              </a:pPr>
              <a:t>5/26/2022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A672E-CEDE-4306-8CF6-B2C172E8A75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533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39896-5E60-4188-B993-1E3CB9F10414}" type="datetime1">
              <a:rPr lang="en-US"/>
              <a:pPr>
                <a:defRPr/>
              </a:pPr>
              <a:t>5/26/2022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87914-047D-4A0C-B17F-1866886BB6B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3652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E16F5-4AE6-4048-BFD0-B3BAC9069DF9}" type="datetime1">
              <a:rPr lang="en-US"/>
              <a:pPr>
                <a:defRPr/>
              </a:pPr>
              <a:t>5/26/2022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86073-F0E3-4ED3-8657-36123B4300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336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867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3366FF"/>
                </a:solidFill>
                <a:latin typeface="Arial" charset="0"/>
              </a:defRPr>
            </a:lvl1pPr>
          </a:lstStyle>
          <a:p>
            <a:pPr>
              <a:defRPr/>
            </a:pPr>
            <a:fld id="{BC6F63D4-78A3-4765-8DC2-070EB3251AE6}" type="datetime1">
              <a:rPr lang="en-US"/>
              <a:pPr>
                <a:defRPr/>
              </a:pPr>
              <a:t>5/26/2022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5867400"/>
            <a:ext cx="4038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i="1" u="sng" dirty="0">
                <a:solidFill>
                  <a:srgbClr val="3366FF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6B82B86-7BDD-4CA6-ACC2-90718F3FE6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.slack.com/t/ucoaworkgroup/shared_invite/zt-17zzahy01-BjzDelC09O7onGvsyjCRFA" TargetMode="External"/><Relationship Id="rId2" Type="http://schemas.openxmlformats.org/officeDocument/2006/relationships/hyperlink" Target="https://zoom.us/j/7426830609?pwd=ZSs4QVBpOU9LMFVMNFd4OWYrdG43dz09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de.ri.gov/fundingfinance/schooldistrictfinancialdata/uniformchartofaccounts.aspx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D5EF4-C870-44BD-942E-03B8F3081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9999"/>
                </a:solidFill>
              </a:rPr>
              <a:t>UCOA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B1102-5E84-49B7-A53B-24870C070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4525963"/>
          </a:xfrm>
        </p:spPr>
        <p:txBody>
          <a:bodyPr/>
          <a:lstStyle/>
          <a:p>
            <a:r>
              <a:rPr lang="en-US" dirty="0"/>
              <a:t>Training and support initiatives:</a:t>
            </a:r>
          </a:p>
          <a:p>
            <a:pPr lvl="1"/>
            <a:r>
              <a:rPr lang="en-US" sz="2400" dirty="0"/>
              <a:t>Training Series</a:t>
            </a:r>
          </a:p>
          <a:p>
            <a:pPr lvl="1"/>
            <a:r>
              <a:rPr lang="en-US" sz="2400" dirty="0"/>
              <a:t>UCOA Office Hours Thursdays 1pm-2pm</a:t>
            </a:r>
          </a:p>
          <a:p>
            <a:pPr marL="457200" lvl="1" indent="0">
              <a:buNone/>
            </a:pP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https://zoom.us/j/7426830609?pwd=ZSs4QVBpOU9LMFVMNFd4OWYrdG43dz09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UCOA Workgroup</a:t>
            </a:r>
          </a:p>
          <a:p>
            <a:pPr marL="457200" lvl="1" indent="0">
              <a:buNone/>
            </a:pP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https://join.slack.com/t/ucoaworkgroup/shared_invite/zt-17zzahy01-BjzDelC09O7onGvsyjCRFA</a:t>
            </a:r>
            <a:endParaRPr lang="en-US" sz="2400" dirty="0"/>
          </a:p>
          <a:p>
            <a:r>
              <a:rPr lang="en-US" dirty="0"/>
              <a:t>Upload your Q2 2021-22 UCOA File (if you haven’t already)</a:t>
            </a:r>
          </a:p>
          <a:p>
            <a:r>
              <a:rPr lang="en-US" dirty="0"/>
              <a:t>Next submission is the 2022-23 Budget Only File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0FD275-ED86-4022-A25A-8DD3029B2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8E150-4762-4407-8731-8005018E807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9785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FAF47C-1642-4CA5-9489-D34C062FE19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Example Mandatory Method Rules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133600"/>
            <a:ext cx="8686800" cy="3505200"/>
          </a:xfrm>
          <a:prstGeom prst="rect">
            <a:avLst/>
          </a:prstGeom>
        </p:spPr>
        <p:txBody>
          <a:bodyPr/>
          <a:lstStyle/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rgbClr val="002060"/>
                </a:solidFill>
              </a:rPr>
              <a:t>MMR121: The Special Education Program Alignment Rule:</a:t>
            </a:r>
          </a:p>
          <a:p>
            <a:pPr algn="l" eaLnBrk="1" hangingPunct="1"/>
            <a:r>
              <a:rPr lang="en-US" sz="1800" i="1" dirty="0">
                <a:solidFill>
                  <a:srgbClr val="009999"/>
                </a:solidFill>
              </a:rPr>
              <a:t>Program 20 accounts (Special Education) are predominantly used with Subjects in the 2100 Series (Special Education), but can also be used with Subject 0000 (General Education), Subject 2500 (Non-Instruction) and Subject 9900 (Allocation Holding Account) where provided in an Object Intersection Rule or other appropriate Mandatory Method Rule. </a:t>
            </a:r>
            <a:endParaRPr lang="en-US" altLang="en-US" sz="1800" dirty="0">
              <a:solidFill>
                <a:srgbClr val="009999"/>
              </a:solidFill>
            </a:endParaRP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rgbClr val="002060"/>
                </a:solidFill>
              </a:rPr>
              <a:t>MMR132: The Special Education Exception Use Rule:</a:t>
            </a:r>
          </a:p>
          <a:p>
            <a:pPr algn="l" eaLnBrk="1" hangingPunct="1"/>
            <a:r>
              <a:rPr lang="en-US" sz="1800" i="1" dirty="0">
                <a:solidFill>
                  <a:srgbClr val="009999"/>
                </a:solidFill>
              </a:rPr>
              <a:t>There are two exceptions to the use of the optional Subject accounts: the </a:t>
            </a:r>
            <a:r>
              <a:rPr lang="en-US" sz="1800" i="1" u="sng" dirty="0">
                <a:solidFill>
                  <a:srgbClr val="009999"/>
                </a:solidFill>
              </a:rPr>
              <a:t>detail accounts</a:t>
            </a:r>
            <a:r>
              <a:rPr lang="en-US" sz="1800" i="1" dirty="0">
                <a:solidFill>
                  <a:srgbClr val="009999"/>
                </a:solidFill>
              </a:rPr>
              <a:t> in the 2100 Series (Special Education) and Subject 0030 (Hospitalized Non-Special Education Students) must be used as designated including use of the second component. </a:t>
            </a:r>
            <a:endParaRPr lang="en-US" altLang="en-US" sz="1800" dirty="0">
              <a:solidFill>
                <a:srgbClr val="009999"/>
              </a:solidFill>
            </a:endParaRP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endParaRPr lang="en-US" altLang="en-US" sz="2800" dirty="0"/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03985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FAF47C-1642-4CA5-9489-D34C062FE19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Technical Guides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057400"/>
            <a:ext cx="8001000" cy="3733800"/>
          </a:xfrm>
        </p:spPr>
        <p:txBody>
          <a:bodyPr/>
          <a:lstStyle/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002060"/>
                </a:solidFill>
              </a:rPr>
              <a:t>Guidance on Naming Accounts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C00000"/>
                </a:solidFill>
              </a:rPr>
              <a:t>LEA of Record Transactions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002060"/>
                </a:solidFill>
              </a:rPr>
              <a:t>Indirect Cost Transactions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C00000"/>
                </a:solidFill>
              </a:rPr>
              <a:t>Custodial Fund Transactions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002060"/>
                </a:solidFill>
              </a:rPr>
              <a:t>Hospitalized or Homebound Students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C00000"/>
                </a:solidFill>
              </a:rPr>
              <a:t>Upload Process</a:t>
            </a:r>
          </a:p>
          <a:p>
            <a:pPr algn="l" eaLnBrk="1" hangingPunct="1"/>
            <a:r>
              <a:rPr lang="en-US" altLang="en-US" sz="2800" dirty="0">
                <a:solidFill>
                  <a:srgbClr val="00B050"/>
                </a:solidFill>
              </a:rPr>
              <a:t>Also included in the </a:t>
            </a:r>
            <a:r>
              <a:rPr lang="en-US" altLang="en-US" sz="2800" i="1" u="sng" dirty="0">
                <a:solidFill>
                  <a:srgbClr val="00B050"/>
                </a:solidFill>
              </a:rPr>
              <a:t>UCOA Accounting Manuals</a:t>
            </a:r>
          </a:p>
        </p:txBody>
      </p:sp>
    </p:spTree>
    <p:extLst>
      <p:ext uri="{BB962C8B-B14F-4D97-AF65-F5344CB8AC3E}">
        <p14:creationId xmlns:p14="http://schemas.microsoft.com/office/powerpoint/2010/main" val="2139162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FAF47C-1642-4CA5-9489-D34C062FE19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Intersection Matrices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133600"/>
            <a:ext cx="8001000" cy="3581400"/>
          </a:xfrm>
        </p:spPr>
        <p:txBody>
          <a:bodyPr/>
          <a:lstStyle/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2060"/>
                </a:solidFill>
              </a:rPr>
              <a:t>Function Job Class 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C00000"/>
                </a:solidFill>
              </a:rPr>
              <a:t>Location Type – Subject 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2060"/>
                </a:solidFill>
              </a:rPr>
              <a:t>Location Type – Function 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C00000"/>
                </a:solidFill>
              </a:rPr>
              <a:t>Program – Subject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2060"/>
                </a:solidFill>
              </a:rPr>
              <a:t>Substitute Matrix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2060"/>
                </a:solidFill>
              </a:rPr>
              <a:t>Revenue – Fund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4341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FAF47C-1642-4CA5-9489-D34C062FE19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301752"/>
            <a:ext cx="5867400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Example Intersection Matrix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133600"/>
            <a:ext cx="8001000" cy="4038600"/>
          </a:xfrm>
        </p:spPr>
        <p:txBody>
          <a:bodyPr/>
          <a:lstStyle/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400" dirty="0">
                <a:solidFill>
                  <a:srgbClr val="002060"/>
                </a:solidFill>
                <a:cs typeface="Calibri" panose="020F0502020204030204" pitchFamily="34" charset="0"/>
              </a:rPr>
              <a:t>Example:  </a:t>
            </a:r>
            <a:r>
              <a:rPr lang="en-US" sz="2400" i="1" u="sng" dirty="0">
                <a:solidFill>
                  <a:srgbClr val="002060"/>
                </a:solidFill>
                <a:cs typeface="Calibri" panose="020F0502020204030204" pitchFamily="34" charset="0"/>
              </a:rPr>
              <a:t>Function/Job Classification Matrix</a:t>
            </a:r>
            <a:r>
              <a:rPr lang="en-US" sz="2400" i="1" dirty="0">
                <a:solidFill>
                  <a:srgbClr val="002060"/>
                </a:solidFill>
                <a:cs typeface="Calibri" panose="020F0502020204030204" pitchFamily="34" charset="0"/>
              </a:rPr>
              <a:t> - </a:t>
            </a:r>
            <a:r>
              <a:rPr lang="en-US" sz="2400" dirty="0">
                <a:solidFill>
                  <a:srgbClr val="002060"/>
                </a:solidFill>
                <a:cs typeface="Calibri" panose="020F0502020204030204" pitchFamily="34" charset="0"/>
              </a:rPr>
              <a:t>developed to assist Users in the preparation of Account Strings pursuant to UCOA rules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400" dirty="0">
                <a:solidFill>
                  <a:srgbClr val="C00000"/>
                </a:solidFill>
                <a:cs typeface="Calibri" panose="020F0502020204030204" pitchFamily="34" charset="0"/>
              </a:rPr>
              <a:t>Designed to provide guidance for the most common or frequent intersections of the Function and Job Classification segment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400" dirty="0">
                <a:solidFill>
                  <a:srgbClr val="002060"/>
                </a:solidFill>
                <a:cs typeface="Calibri" panose="020F0502020204030204" pitchFamily="34" charset="0"/>
              </a:rPr>
              <a:t>The Matrix does not preclude other intersections not affirmed by the Matrix if the intersection in question does not violate an Object Intersection Rule or a General Rule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400" dirty="0">
                <a:solidFill>
                  <a:srgbClr val="C00000"/>
                </a:solidFill>
                <a:cs typeface="Calibri" panose="020F0502020204030204" pitchFamily="34" charset="0"/>
              </a:rPr>
              <a:t>This holds true for other Guidelines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54920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FAF47C-1642-4CA5-9489-D34C062FE19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Uniform Chart of Accounts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7200" dirty="0"/>
              <a:t>Workbook </a:t>
            </a:r>
          </a:p>
          <a:p>
            <a:pPr eaLnBrk="1" hangingPunct="1"/>
            <a:r>
              <a:rPr lang="en-US" altLang="en-US" sz="7200" dirty="0"/>
              <a:t>Interactive Tools</a:t>
            </a:r>
          </a:p>
          <a:p>
            <a:pPr eaLnBrk="1" hangingPunct="1"/>
            <a:endParaRPr lang="en-US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897085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9005E6-FF15-48C4-A895-336220E4F0B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381000"/>
            <a:ext cx="5867400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Object Intersection Rules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24050"/>
            <a:ext cx="8001000" cy="44958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800" dirty="0">
                <a:solidFill>
                  <a:srgbClr val="002060"/>
                </a:solidFill>
              </a:rPr>
              <a:t>Tab Name: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OIR Guide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800" dirty="0">
                <a:solidFill>
                  <a:srgbClr val="C00000"/>
                </a:solidFill>
              </a:rPr>
              <a:t>The “Holy Grail” of UCOA – contains all “</a:t>
            </a:r>
            <a:r>
              <a:rPr lang="en-US" sz="2800" i="1" dirty="0">
                <a:solidFill>
                  <a:srgbClr val="C00000"/>
                </a:solidFill>
              </a:rPr>
              <a:t>Permitted</a:t>
            </a:r>
            <a:r>
              <a:rPr lang="en-US" sz="2800" dirty="0">
                <a:solidFill>
                  <a:srgbClr val="C00000"/>
                </a:solidFill>
              </a:rPr>
              <a:t>” Segment Account for all Expenditure Objects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800" dirty="0">
                <a:solidFill>
                  <a:srgbClr val="002060"/>
                </a:solidFill>
              </a:rPr>
              <a:t>Supporting Tabs:  </a:t>
            </a:r>
            <a:r>
              <a:rPr lang="en-US" sz="2800" dirty="0">
                <a:solidFill>
                  <a:srgbClr val="009999"/>
                </a:solidFill>
              </a:rPr>
              <a:t>Tables for each Account for each UCOA Segment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800" dirty="0">
                <a:solidFill>
                  <a:srgbClr val="C00000"/>
                </a:solidFill>
              </a:rPr>
              <a:t>Contains “Look-up Aids”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800" dirty="0">
                <a:solidFill>
                  <a:srgbClr val="002060"/>
                </a:solidFill>
              </a:rPr>
              <a:t>Test Drive using </a:t>
            </a:r>
            <a:r>
              <a:rPr lang="en-US" sz="2800" i="1" dirty="0">
                <a:solidFill>
                  <a:srgbClr val="00B050"/>
                </a:solidFill>
              </a:rPr>
              <a:t>“How to Use the OIR Guide”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800" dirty="0">
              <a:solidFill>
                <a:srgbClr val="00206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800" i="1" dirty="0">
              <a:solidFill>
                <a:srgbClr val="00206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00206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00206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315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9005E6-FF15-48C4-A895-336220E4F0B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381000"/>
            <a:ext cx="5867400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Pre-Validation Tool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743456"/>
            <a:ext cx="8001000" cy="4191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800" dirty="0">
                <a:solidFill>
                  <a:srgbClr val="002060"/>
                </a:solidFill>
              </a:rPr>
              <a:t>Tab Name: </a:t>
            </a: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Pre-Validation Tool</a:t>
            </a:r>
            <a:endParaRPr lang="en-US" sz="3000" dirty="0">
              <a:solidFill>
                <a:srgbClr val="CC0099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800" dirty="0">
                <a:solidFill>
                  <a:srgbClr val="C00000"/>
                </a:solidFill>
              </a:rPr>
              <a:t>Purpose: Test the validity of a series of Account Strings – up to 10,000 lines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800" dirty="0">
                <a:solidFill>
                  <a:srgbClr val="002060"/>
                </a:solidFill>
              </a:rPr>
              <a:t>Supporting Tabs:  </a:t>
            </a:r>
            <a:r>
              <a:rPr lang="en-US" sz="2800" dirty="0">
                <a:solidFill>
                  <a:srgbClr val="009999"/>
                </a:solidFill>
              </a:rPr>
              <a:t>“</a:t>
            </a:r>
            <a:r>
              <a:rPr lang="en-US" sz="2800" i="1" dirty="0">
                <a:solidFill>
                  <a:srgbClr val="009999"/>
                </a:solidFill>
              </a:rPr>
              <a:t>How to use the Pre-Validation Tool Tool</a:t>
            </a:r>
            <a:r>
              <a:rPr lang="en-US" sz="2800" dirty="0">
                <a:solidFill>
                  <a:srgbClr val="009999"/>
                </a:solidFill>
              </a:rPr>
              <a:t>” </a:t>
            </a:r>
            <a:r>
              <a:rPr lang="en-US" sz="2800" dirty="0">
                <a:solidFill>
                  <a:srgbClr val="002060"/>
                </a:solidFill>
              </a:rPr>
              <a:t>and </a:t>
            </a:r>
            <a:r>
              <a:rPr lang="en-US" sz="2800" dirty="0">
                <a:solidFill>
                  <a:srgbClr val="009999"/>
                </a:solidFill>
              </a:rPr>
              <a:t>“</a:t>
            </a:r>
            <a:r>
              <a:rPr lang="en-US" sz="2800" i="1" dirty="0">
                <a:solidFill>
                  <a:srgbClr val="009999"/>
                </a:solidFill>
              </a:rPr>
              <a:t>Text to Excel Conversion Tool</a:t>
            </a:r>
            <a:r>
              <a:rPr lang="en-US" sz="2800" dirty="0">
                <a:solidFill>
                  <a:srgbClr val="009999"/>
                </a:solidFill>
              </a:rPr>
              <a:t>”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800" dirty="0">
                <a:solidFill>
                  <a:srgbClr val="C00000"/>
                </a:solidFill>
              </a:rPr>
              <a:t>Limitations: Identifies Invalid Segment Accounts except Location; does not test “intersections”.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00206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00206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044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9005E6-FF15-48C4-A895-336220E4F0B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381000"/>
            <a:ext cx="5867400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Account String Tool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676400"/>
            <a:ext cx="8001000" cy="44958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400" dirty="0">
                <a:solidFill>
                  <a:srgbClr val="002060"/>
                </a:solidFill>
              </a:rPr>
              <a:t>Tab Name: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Account String Tool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600" dirty="0">
                <a:solidFill>
                  <a:srgbClr val="C00000"/>
                </a:solidFill>
              </a:rPr>
              <a:t>Purpose: Test the validity of a submitted Account String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600" dirty="0">
                <a:solidFill>
                  <a:srgbClr val="002060"/>
                </a:solidFill>
              </a:rPr>
              <a:t>Supporting Tabs:  </a:t>
            </a:r>
            <a:r>
              <a:rPr lang="en-US" sz="2600" dirty="0">
                <a:solidFill>
                  <a:srgbClr val="009999"/>
                </a:solidFill>
              </a:rPr>
              <a:t>“</a:t>
            </a:r>
            <a:r>
              <a:rPr lang="en-US" sz="2600" i="1" dirty="0">
                <a:solidFill>
                  <a:srgbClr val="009999"/>
                </a:solidFill>
              </a:rPr>
              <a:t>How to use the Account String Tool” </a:t>
            </a:r>
            <a:r>
              <a:rPr lang="en-US" sz="2600" dirty="0">
                <a:solidFill>
                  <a:srgbClr val="002060"/>
                </a:solidFill>
              </a:rPr>
              <a:t>and </a:t>
            </a:r>
            <a:r>
              <a:rPr lang="en-US" sz="2600" i="1" dirty="0">
                <a:solidFill>
                  <a:srgbClr val="009999"/>
                </a:solidFill>
              </a:rPr>
              <a:t>“District Location Accounts”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600" dirty="0">
                <a:solidFill>
                  <a:srgbClr val="C00000"/>
                </a:solidFill>
              </a:rPr>
              <a:t>CAUTION: Does not “test” every possible UCOA rule.  Can yield an incorrect response due to untested rules </a:t>
            </a:r>
            <a:r>
              <a:rPr lang="en-US" sz="2600" dirty="0">
                <a:solidFill>
                  <a:srgbClr val="009999"/>
                </a:solidFill>
              </a:rPr>
              <a:t>– What do I do then?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600" dirty="0">
                <a:solidFill>
                  <a:srgbClr val="002060"/>
                </a:solidFill>
              </a:rPr>
              <a:t>Does not test all Intersegment Relationships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400" dirty="0">
                <a:solidFill>
                  <a:srgbClr val="C00000"/>
                </a:solidFill>
              </a:rPr>
              <a:t>Test Drive using </a:t>
            </a:r>
            <a:r>
              <a:rPr lang="en-US" sz="2400" i="1" dirty="0">
                <a:solidFill>
                  <a:srgbClr val="00B050"/>
                </a:solidFill>
              </a:rPr>
              <a:t>“How to Use the Account String Tool”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00206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00206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864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FAF47C-1642-4CA5-9489-D34C062FE19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Other </a:t>
            </a:r>
            <a:br>
              <a:rPr lang="en-US" altLang="en-US" dirty="0">
                <a:solidFill>
                  <a:schemeClr val="hlink"/>
                </a:solidFill>
              </a:rPr>
            </a:br>
            <a:r>
              <a:rPr lang="en-US" altLang="en-US" dirty="0">
                <a:solidFill>
                  <a:schemeClr val="hlink"/>
                </a:solidFill>
              </a:rPr>
              <a:t>Reference Tools #1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133600"/>
            <a:ext cx="8001000" cy="3276600"/>
          </a:xfrm>
        </p:spPr>
        <p:txBody>
          <a:bodyPr/>
          <a:lstStyle/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002060"/>
                </a:solidFill>
              </a:rPr>
              <a:t>Account Definitions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C00000"/>
                </a:solidFill>
              </a:rPr>
              <a:t>Useable Accounts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002060"/>
                </a:solidFill>
              </a:rPr>
              <a:t>Notes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C00000"/>
                </a:solidFill>
              </a:rPr>
              <a:t>Expenditures – Master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002060"/>
                </a:solidFill>
              </a:rPr>
              <a:t>Fund Types and Funds and Subfunds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C00000"/>
                </a:solidFill>
              </a:rPr>
              <a:t>Location</a:t>
            </a:r>
          </a:p>
          <a:p>
            <a:pPr algn="l" eaLnBrk="1" hangingPunct="1"/>
            <a:endParaRPr lang="en-US" altLang="en-US" sz="2800" dirty="0"/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85836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FAF47C-1642-4CA5-9489-D34C062FE19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Other </a:t>
            </a:r>
            <a:br>
              <a:rPr lang="en-US" altLang="en-US" dirty="0">
                <a:solidFill>
                  <a:schemeClr val="hlink"/>
                </a:solidFill>
              </a:rPr>
            </a:br>
            <a:r>
              <a:rPr lang="en-US" altLang="en-US" dirty="0">
                <a:solidFill>
                  <a:schemeClr val="hlink"/>
                </a:solidFill>
              </a:rPr>
              <a:t>Reference Tools #2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133600"/>
            <a:ext cx="8001000" cy="3581400"/>
          </a:xfrm>
        </p:spPr>
        <p:txBody>
          <a:bodyPr/>
          <a:lstStyle/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002060"/>
                </a:solidFill>
              </a:rPr>
              <a:t>Schools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C00000"/>
                </a:solidFill>
              </a:rPr>
              <a:t>Function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002060"/>
                </a:solidFill>
              </a:rPr>
              <a:t>Program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C00000"/>
                </a:solidFill>
              </a:rPr>
              <a:t>Subject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002060"/>
                </a:solidFill>
              </a:rPr>
              <a:t>Object – Balance Sheet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C00000"/>
                </a:solidFill>
              </a:rPr>
              <a:t>Object  - Revenue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002060"/>
                </a:solidFill>
              </a:rPr>
              <a:t>Cindy’s Quilt - Revenue</a:t>
            </a:r>
          </a:p>
          <a:p>
            <a:pPr algn="l" eaLnBrk="1" hangingPunct="1"/>
            <a:endParaRPr lang="en-US" altLang="en-US" sz="2800" dirty="0"/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3473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7A273-30F9-4E98-9385-03E7EF8FE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9999"/>
                </a:solidFill>
              </a:rPr>
              <a:t>Training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80C86-D063-404C-BB18-04FB69460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65237"/>
            <a:ext cx="8610600" cy="4525963"/>
          </a:xfrm>
        </p:spPr>
        <p:txBody>
          <a:bodyPr/>
          <a:lstStyle/>
          <a:p>
            <a:r>
              <a:rPr lang="en-US" dirty="0"/>
              <a:t>Please mute your mic, you can unmute it at the end of the presentation to ask questions</a:t>
            </a:r>
          </a:p>
          <a:p>
            <a:r>
              <a:rPr lang="en-US" dirty="0"/>
              <a:t>Use chat to make questions during the presentation, we will address them at the end</a:t>
            </a:r>
          </a:p>
          <a:p>
            <a:r>
              <a:rPr lang="en-US" dirty="0"/>
              <a:t>Sessions are recorded and posted on the UCOA Website</a:t>
            </a:r>
          </a:p>
          <a:p>
            <a:r>
              <a:rPr lang="en-US" sz="1400" dirty="0">
                <a:hlinkClick r:id="rId2"/>
              </a:rPr>
              <a:t>https://www.ride.ri.gov/fundingfinance/schooldistrictfinancialdata/uniformchartofaccounts.aspx</a:t>
            </a:r>
            <a:endParaRPr lang="en-US" sz="1400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START RECORDING!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E2014-9E4B-40B5-A37B-40FE58794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8E150-4762-4407-8731-8005018E8074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94538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FAF47C-1642-4CA5-9489-D34C062FE19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Other </a:t>
            </a:r>
            <a:br>
              <a:rPr lang="en-US" altLang="en-US" dirty="0">
                <a:solidFill>
                  <a:schemeClr val="hlink"/>
                </a:solidFill>
              </a:rPr>
            </a:br>
            <a:r>
              <a:rPr lang="en-US" altLang="en-US" dirty="0">
                <a:solidFill>
                  <a:schemeClr val="hlink"/>
                </a:solidFill>
              </a:rPr>
              <a:t>Reference Tools #3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133600"/>
            <a:ext cx="8001000" cy="3581400"/>
          </a:xfrm>
        </p:spPr>
        <p:txBody>
          <a:bodyPr/>
          <a:lstStyle/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002060"/>
                </a:solidFill>
              </a:rPr>
              <a:t>Expenditures - Alpha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C00000"/>
                </a:solidFill>
              </a:rPr>
              <a:t>Expenditures - Allocations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002060"/>
                </a:solidFill>
              </a:rPr>
              <a:t>Job Class Numerical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C00000"/>
                </a:solidFill>
              </a:rPr>
              <a:t>Job Class Alpha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endParaRPr lang="en-US" altLang="en-US" sz="2800" dirty="0">
              <a:solidFill>
                <a:srgbClr val="C00000"/>
              </a:solidFill>
            </a:endParaRPr>
          </a:p>
          <a:p>
            <a:pPr algn="l" eaLnBrk="1" hangingPunct="1"/>
            <a:endParaRPr lang="en-US" altLang="en-US" sz="2800" dirty="0"/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62384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616643-6DEF-491E-9FB5-B7F9556186A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Uniform Chart of Accounts 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7200" dirty="0"/>
              <a:t>Available UCOA Training Sessions </a:t>
            </a:r>
          </a:p>
          <a:p>
            <a:pPr eaLnBrk="1" hangingPunct="1"/>
            <a:endParaRPr lang="en-US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737211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1F99E6-1496-4FC5-91D6-A1004470A50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Available </a:t>
            </a:r>
            <a:br>
              <a:rPr lang="en-US" altLang="en-US" dirty="0">
                <a:solidFill>
                  <a:schemeClr val="hlink"/>
                </a:solidFill>
              </a:rPr>
            </a:br>
            <a:r>
              <a:rPr lang="en-US" altLang="en-US" dirty="0">
                <a:solidFill>
                  <a:schemeClr val="hlink"/>
                </a:solidFill>
              </a:rPr>
              <a:t>Sessions 1of 2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362200"/>
            <a:ext cx="8305800" cy="4191000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UCOA “Nuts and Bolts”</a:t>
            </a:r>
          </a:p>
          <a:p>
            <a:pPr marL="347663" indent="-347663"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600" u="sng" dirty="0">
                <a:solidFill>
                  <a:srgbClr val="7030A0"/>
                </a:solidFill>
                <a:cs typeface="Arial" panose="020B0604020202020204" pitchFamily="34" charset="0"/>
              </a:rPr>
              <a:t>Using the UCOA Workbook </a:t>
            </a: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Using the UCOA Accounting Manuals </a:t>
            </a: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>
                <a:solidFill>
                  <a:srgbClr val="C00000"/>
                </a:solidFill>
                <a:cs typeface="Arial" panose="020B0604020202020204" pitchFamily="34" charset="0"/>
              </a:rPr>
              <a:t>Improving UCOA File Submissions </a:t>
            </a:r>
          </a:p>
          <a:p>
            <a:pPr marL="347663" indent="-347663" algn="l" eaLnBrk="1" hangingPunct="1">
              <a:buFont typeface="Wingdings" panose="05000000000000000000" pitchFamily="2" charset="2"/>
              <a:buChar char="Ø"/>
              <a:tabLst>
                <a:tab pos="347663" algn="l"/>
              </a:tabLst>
            </a:pP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Apples to Apples – Relationships and Rules by  and between UCOA Segments</a:t>
            </a: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>
                <a:solidFill>
                  <a:srgbClr val="C00000"/>
                </a:solidFill>
                <a:cs typeface="Arial" panose="020B0604020202020204" pitchFamily="34" charset="0"/>
              </a:rPr>
              <a:t>Recent Rules changes in CTE Rules and Custodial Accounts</a:t>
            </a: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endParaRPr lang="en-US" altLang="en-US" sz="2800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7259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1F99E6-1496-4FC5-91D6-A1004470A50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381000"/>
            <a:ext cx="6400800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Available </a:t>
            </a:r>
            <a:br>
              <a:rPr lang="en-US" altLang="en-US" dirty="0">
                <a:solidFill>
                  <a:schemeClr val="hlink"/>
                </a:solidFill>
              </a:rPr>
            </a:br>
            <a:r>
              <a:rPr lang="en-US" altLang="en-US" dirty="0">
                <a:solidFill>
                  <a:schemeClr val="hlink"/>
                </a:solidFill>
              </a:rPr>
              <a:t>Sessions 2 of 2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209800"/>
            <a:ext cx="8610600" cy="4191000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500" dirty="0">
                <a:solidFill>
                  <a:srgbClr val="002060"/>
                </a:solidFill>
                <a:cs typeface="Arial" panose="020B0604020202020204" pitchFamily="34" charset="0"/>
              </a:rPr>
              <a:t> Common Errors in File Submissions </a:t>
            </a: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500" dirty="0">
                <a:solidFill>
                  <a:srgbClr val="C00000"/>
                </a:solidFill>
                <a:cs typeface="Arial" panose="020B0604020202020204" pitchFamily="34" charset="0"/>
              </a:rPr>
              <a:t> UCOA for Accountants – A deep dive into Technical Issues, Rules, Concepts, and using the UCOA Tools more effectively</a:t>
            </a: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500" dirty="0">
                <a:solidFill>
                  <a:srgbClr val="002060"/>
                </a:solidFill>
                <a:cs typeface="Arial" panose="020B0604020202020204" pitchFamily="34" charset="0"/>
              </a:rPr>
              <a:t> Specialized Topics for Regional Schools, Charter School and Collaboratives Accounts</a:t>
            </a: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400" dirty="0">
                <a:solidFill>
                  <a:srgbClr val="C00000"/>
                </a:solidFill>
                <a:cs typeface="Arial" panose="020B0604020202020204" pitchFamily="34" charset="0"/>
              </a:rPr>
              <a:t> Object Accounts – The primary Segment of UCOA and the Mandatory Rules.</a:t>
            </a: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 UCOA Dashboards – </a:t>
            </a:r>
            <a:r>
              <a:rPr lang="en-US" altLang="en-US" sz="2400" i="1" dirty="0">
                <a:solidFill>
                  <a:srgbClr val="002060"/>
                </a:solidFill>
                <a:cs typeface="Arial" panose="020B0604020202020204" pitchFamily="34" charset="0"/>
              </a:rPr>
              <a:t>Nirvana</a:t>
            </a: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 for UCOA Data</a:t>
            </a: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endParaRPr lang="en-US" altLang="en-US" sz="24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4652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616643-6DEF-491E-9FB5-B7F9556186A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Uniform Chart of Accounts 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7200" dirty="0"/>
              <a:t>Questions and Responses</a:t>
            </a:r>
          </a:p>
          <a:p>
            <a:pPr eaLnBrk="1" hangingPunct="1"/>
            <a:endParaRPr lang="en-US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549456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FAF47C-1642-4CA5-9489-D34C062FE19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Workbook</a:t>
            </a:r>
            <a:br>
              <a:rPr lang="en-US" altLang="en-US" dirty="0">
                <a:solidFill>
                  <a:schemeClr val="hlink"/>
                </a:solidFill>
              </a:rPr>
            </a:br>
            <a:r>
              <a:rPr lang="en-US" altLang="en-US" dirty="0">
                <a:solidFill>
                  <a:schemeClr val="hlink"/>
                </a:solidFill>
              </a:rPr>
              <a:t>Structure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057400"/>
            <a:ext cx="8001000" cy="4114800"/>
          </a:xfrm>
        </p:spPr>
        <p:txBody>
          <a:bodyPr/>
          <a:lstStyle/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002060"/>
                </a:solidFill>
              </a:rPr>
              <a:t>Contains 39 Data Tables – 16 are Visible and 23 are Hidden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C00000"/>
                </a:solidFill>
              </a:rPr>
              <a:t>Used to provide information to Tools and to the User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002060"/>
                </a:solidFill>
              </a:rPr>
              <a:t>Examples: Schools; Program, Job Class – Numerical; Job Class – Alphabetical; Useable Accounts; Account Definitions</a:t>
            </a:r>
          </a:p>
        </p:txBody>
      </p:sp>
    </p:spTree>
    <p:extLst>
      <p:ext uri="{BB962C8B-B14F-4D97-AF65-F5344CB8AC3E}">
        <p14:creationId xmlns:p14="http://schemas.microsoft.com/office/powerpoint/2010/main" val="20128336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FAF47C-1642-4CA5-9489-D34C062FE19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Uniform Chart of Accounts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7200" dirty="0"/>
              <a:t>Data </a:t>
            </a:r>
          </a:p>
          <a:p>
            <a:pPr eaLnBrk="1" hangingPunct="1"/>
            <a:r>
              <a:rPr lang="en-US" altLang="en-US" sz="7200" dirty="0"/>
              <a:t>Tables</a:t>
            </a:r>
          </a:p>
          <a:p>
            <a:pPr eaLnBrk="1" hangingPunct="1"/>
            <a:endParaRPr lang="en-US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7169219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FAF47C-1642-4CA5-9489-D34C062FE19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Uniform Chart of Accounts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286000"/>
            <a:ext cx="8001000" cy="3657600"/>
          </a:xfrm>
        </p:spPr>
        <p:txBody>
          <a:bodyPr/>
          <a:lstStyle/>
          <a:p>
            <a:pPr eaLnBrk="1" hangingPunct="1"/>
            <a:r>
              <a:rPr lang="en-US" altLang="en-US" sz="7200" dirty="0"/>
              <a:t>Technical </a:t>
            </a:r>
          </a:p>
          <a:p>
            <a:pPr eaLnBrk="1" hangingPunct="1"/>
            <a:r>
              <a:rPr lang="en-US" altLang="en-US" sz="7200" dirty="0"/>
              <a:t>Guides and Matrices</a:t>
            </a:r>
          </a:p>
          <a:p>
            <a:pPr eaLnBrk="1" hangingPunct="1"/>
            <a:endParaRPr lang="en-US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0676752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FAF47C-1642-4CA5-9489-D34C062FE19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Uniform Chart of Accounts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286000"/>
            <a:ext cx="8001000" cy="3657600"/>
          </a:xfrm>
        </p:spPr>
        <p:txBody>
          <a:bodyPr/>
          <a:lstStyle/>
          <a:p>
            <a:pPr eaLnBrk="1" hangingPunct="1"/>
            <a:r>
              <a:rPr lang="en-US" altLang="en-US" sz="7200" dirty="0"/>
              <a:t>Mandatory Method Rules and FAQ’s</a:t>
            </a:r>
          </a:p>
          <a:p>
            <a:pPr eaLnBrk="1" hangingPunct="1"/>
            <a:endParaRPr lang="en-US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2492723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FAF47C-1642-4CA5-9489-D34C062FE19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Uniform Chart of Accounts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286000"/>
            <a:ext cx="8001000" cy="3657600"/>
          </a:xfrm>
        </p:spPr>
        <p:txBody>
          <a:bodyPr/>
          <a:lstStyle/>
          <a:p>
            <a:pPr eaLnBrk="1" hangingPunct="1"/>
            <a:r>
              <a:rPr lang="en-US" altLang="en-US" sz="7200" dirty="0"/>
              <a:t>Other </a:t>
            </a:r>
          </a:p>
          <a:p>
            <a:pPr eaLnBrk="1" hangingPunct="1"/>
            <a:r>
              <a:rPr lang="en-US" altLang="en-US" sz="7200" dirty="0"/>
              <a:t>Tools</a:t>
            </a:r>
            <a:endParaRPr lang="en-US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355335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FAF47C-1642-4CA5-9489-D34C062FE19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Uniform Chart of Accounts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7200" dirty="0"/>
              <a:t>THE UCOA</a:t>
            </a:r>
          </a:p>
          <a:p>
            <a:pPr eaLnBrk="1" hangingPunct="1"/>
            <a:r>
              <a:rPr lang="en-US" altLang="en-US" sz="7200" dirty="0"/>
              <a:t>WORKBOOK </a:t>
            </a:r>
          </a:p>
          <a:p>
            <a:pPr eaLnBrk="1" hangingPunct="1"/>
            <a:endParaRPr lang="en-US" altLang="en-US" sz="6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E6208F-C12B-079E-1CE4-3E55B63DCFD3}"/>
              </a:ext>
            </a:extLst>
          </p:cNvPr>
          <p:cNvSpPr txBox="1"/>
          <p:nvPr/>
        </p:nvSpPr>
        <p:spPr>
          <a:xfrm>
            <a:off x="3962400" y="5029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5.26.2022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388CA-FEB0-4EFD-863F-6EE6A018F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9999"/>
                </a:solidFill>
              </a:rPr>
              <a:t>Questions?</a:t>
            </a:r>
            <a:br>
              <a:rPr lang="en-US" dirty="0">
                <a:solidFill>
                  <a:srgbClr val="009999"/>
                </a:solidFill>
              </a:rPr>
            </a:br>
            <a:br>
              <a:rPr lang="en-US" dirty="0">
                <a:solidFill>
                  <a:srgbClr val="009999"/>
                </a:solidFill>
              </a:rPr>
            </a:br>
            <a:r>
              <a:rPr lang="en-US" dirty="0">
                <a:solidFill>
                  <a:srgbClr val="009999"/>
                </a:solidFill>
              </a:rPr>
              <a:t>Workbook Suggestions?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0FBE7A-9E3F-429F-B62E-1CAC21D70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8E150-4762-4407-8731-8005018E8074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7170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C3B8EA-7533-4B96-8BA8-A96BF0B6F4F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hlink"/>
                </a:solidFill>
              </a:rPr>
              <a:t>Introduction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840992"/>
            <a:ext cx="8001000" cy="4114800"/>
          </a:xfrm>
        </p:spPr>
        <p:txBody>
          <a:bodyPr/>
          <a:lstStyle/>
          <a:p>
            <a:pPr algn="l" eaLnBrk="1" hangingPunct="1">
              <a:tabLst>
                <a:tab pos="461963" algn="l"/>
              </a:tabLst>
            </a:pPr>
            <a:endParaRPr lang="en-US" altLang="en-US" sz="1200" dirty="0">
              <a:solidFill>
                <a:srgbClr val="FF0000"/>
              </a:solidFill>
            </a:endParaRPr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3000" dirty="0">
                <a:solidFill>
                  <a:srgbClr val="002060"/>
                </a:solidFill>
              </a:rPr>
              <a:t>Presenter:  Rick Wells –VP and CFO of EdGate Holdings; Co-creator of UCOA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3000" dirty="0">
                <a:solidFill>
                  <a:srgbClr val="C00000"/>
                </a:solidFill>
              </a:rPr>
              <a:t>Moderator: Juan Taveras, Sr. Finance Officer for Data Systems and Analysis, RIDE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3000" dirty="0">
                <a:solidFill>
                  <a:srgbClr val="002060"/>
                </a:solidFill>
              </a:rPr>
              <a:t>Chatroom Moderator: Santiago Guerrero, Sr. Finance Officer for Data Systems and Analysis, RIDE</a:t>
            </a:r>
          </a:p>
        </p:txBody>
      </p:sp>
    </p:spTree>
    <p:extLst>
      <p:ext uri="{BB962C8B-B14F-4D97-AF65-F5344CB8AC3E}">
        <p14:creationId xmlns:p14="http://schemas.microsoft.com/office/powerpoint/2010/main" val="1760826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C3B8EA-7533-4B96-8BA8-A96BF0B6F4F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hlink"/>
                </a:solidFill>
              </a:rPr>
              <a:t>Topics for this Session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5592" y="1676400"/>
            <a:ext cx="8001000" cy="4114800"/>
          </a:xfrm>
        </p:spPr>
        <p:txBody>
          <a:bodyPr/>
          <a:lstStyle/>
          <a:p>
            <a:pPr algn="l" eaLnBrk="1" hangingPunct="1">
              <a:tabLst>
                <a:tab pos="461963" algn="l"/>
              </a:tabLst>
            </a:pPr>
            <a:endParaRPr lang="en-US" altLang="en-US" sz="1200" dirty="0">
              <a:solidFill>
                <a:srgbClr val="FF0000"/>
              </a:solidFill>
            </a:endParaRPr>
          </a:p>
          <a:p>
            <a:pPr algn="l" eaLnBrk="1" hangingPunct="1">
              <a:tabLst>
                <a:tab pos="461963" algn="l"/>
              </a:tabLst>
            </a:pPr>
            <a:r>
              <a:rPr lang="en-US" altLang="en-US" sz="3400" dirty="0">
                <a:solidFill>
                  <a:srgbClr val="002060"/>
                </a:solidFill>
              </a:rPr>
              <a:t>What’s in the UCOA Workbook?</a:t>
            </a:r>
          </a:p>
          <a:p>
            <a:pPr algn="l" eaLnBrk="1" hangingPunct="1">
              <a:tabLst>
                <a:tab pos="461963" algn="l"/>
              </a:tabLst>
            </a:pPr>
            <a:r>
              <a:rPr lang="en-US" altLang="en-US" sz="3400" dirty="0">
                <a:solidFill>
                  <a:srgbClr val="C00000"/>
                </a:solidFill>
              </a:rPr>
              <a:t>Key Spreadsheets to Use</a:t>
            </a:r>
          </a:p>
          <a:p>
            <a:pPr algn="l" eaLnBrk="1" hangingPunct="1">
              <a:tabLst>
                <a:tab pos="461963" algn="l"/>
              </a:tabLst>
            </a:pPr>
            <a:r>
              <a:rPr lang="en-US" altLang="en-US" sz="3400" dirty="0">
                <a:solidFill>
                  <a:srgbClr val="002060"/>
                </a:solidFill>
              </a:rPr>
              <a:t>A Guided Tour of Key Tools and Info</a:t>
            </a:r>
          </a:p>
          <a:p>
            <a:pPr algn="l" eaLnBrk="1" hangingPunct="1">
              <a:tabLst>
                <a:tab pos="461963" algn="l"/>
              </a:tabLst>
            </a:pPr>
            <a:r>
              <a:rPr lang="en-US" altLang="en-US" sz="3400" dirty="0">
                <a:solidFill>
                  <a:srgbClr val="C00000"/>
                </a:solidFill>
              </a:rPr>
              <a:t>UCOA Training Session Topics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9005E6-FF15-48C4-A895-336220E4F0B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U</a:t>
            </a:r>
            <a:r>
              <a:rPr lang="en-US" altLang="en-US" dirty="0">
                <a:solidFill>
                  <a:srgbClr val="009999"/>
                </a:solidFill>
              </a:rPr>
              <a:t>C</a:t>
            </a:r>
            <a:r>
              <a:rPr lang="en-US" altLang="en-US" dirty="0">
                <a:solidFill>
                  <a:schemeClr val="hlink"/>
                </a:solidFill>
              </a:rPr>
              <a:t>OA Workbook Table of Contents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072" y="2228850"/>
            <a:ext cx="8001000" cy="4191000"/>
          </a:xfrm>
        </p:spPr>
        <p:txBody>
          <a:bodyPr/>
          <a:lstStyle/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800" i="1" dirty="0">
                <a:solidFill>
                  <a:srgbClr val="002060"/>
                </a:solidFill>
              </a:rPr>
              <a:t>Visible Tabs Listed in Chronological Order</a:t>
            </a:r>
            <a:endParaRPr lang="en-US" sz="2800" i="1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800" i="1" dirty="0">
                <a:solidFill>
                  <a:srgbClr val="C00000"/>
                </a:solidFill>
              </a:rPr>
              <a:t>Data Tables – 39 (16 are Visible)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800" i="1" dirty="0">
                <a:solidFill>
                  <a:srgbClr val="002060"/>
                </a:solidFill>
              </a:rPr>
              <a:t>UCOA FAQ’s and MMR’s  (5)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800" i="1" dirty="0">
                <a:solidFill>
                  <a:srgbClr val="C00000"/>
                </a:solidFill>
              </a:rPr>
              <a:t>History of Changes (“Notes”)</a:t>
            </a:r>
            <a:endParaRPr lang="en-US" sz="2800" b="1" i="1" dirty="0">
              <a:solidFill>
                <a:srgbClr val="C0000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800" i="1" dirty="0">
                <a:solidFill>
                  <a:srgbClr val="002060"/>
                </a:solidFill>
              </a:rPr>
              <a:t>Technical Guidance (21)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2800" i="1" dirty="0">
                <a:solidFill>
                  <a:srgbClr val="FF0000"/>
                </a:solidFill>
              </a:rPr>
              <a:t>Usable Tools (6) and How to Use (3)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00206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400" b="1" i="1" dirty="0">
              <a:solidFill>
                <a:srgbClr val="002060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tabLst>
                <a:tab pos="457200" algn="l"/>
              </a:tabLst>
              <a:defRPr/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566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FAF47C-1642-4CA5-9489-D34C062FE19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Key Data Tables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057400"/>
            <a:ext cx="8001000" cy="4114800"/>
          </a:xfrm>
        </p:spPr>
        <p:txBody>
          <a:bodyPr/>
          <a:lstStyle/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002060"/>
                </a:solidFill>
              </a:rPr>
              <a:t>Contains 39 Data Tables  - Used to provide data for Tools and information to the User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C00000"/>
                </a:solidFill>
              </a:rPr>
              <a:t> Examples: </a:t>
            </a:r>
          </a:p>
          <a:p>
            <a:pPr marL="1200150" lvl="1" indent="-457200"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rgbClr val="C00000"/>
                </a:solidFill>
              </a:rPr>
              <a:t>Schools</a:t>
            </a:r>
          </a:p>
          <a:p>
            <a:pPr marL="1200150" lvl="1" indent="-457200"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rgbClr val="C00000"/>
                </a:solidFill>
              </a:rPr>
              <a:t>Job Class – Numerical and Alphabetical</a:t>
            </a:r>
          </a:p>
          <a:p>
            <a:pPr marL="1200150" lvl="1" indent="-457200"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rgbClr val="C00000"/>
                </a:solidFill>
              </a:rPr>
              <a:t>Useable Accounts</a:t>
            </a:r>
          </a:p>
          <a:p>
            <a:pPr marL="1200150" lvl="1" indent="-457200"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rgbClr val="C00000"/>
                </a:solidFill>
              </a:rPr>
              <a:t>Account Definitions</a:t>
            </a:r>
          </a:p>
          <a:p>
            <a:pPr marL="1200150" lvl="1" indent="-457200"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rgbClr val="C00000"/>
                </a:solidFill>
              </a:rPr>
              <a:t>Expenditures</a:t>
            </a:r>
          </a:p>
        </p:txBody>
      </p:sp>
    </p:spTree>
    <p:extLst>
      <p:ext uri="{BB962C8B-B14F-4D97-AF65-F5344CB8AC3E}">
        <p14:creationId xmlns:p14="http://schemas.microsoft.com/office/powerpoint/2010/main" val="2178040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FAF47C-1642-4CA5-9489-D34C062FE19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Frequently Asked Questions - FAQ’s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133600"/>
            <a:ext cx="8226552" cy="3733800"/>
          </a:xfrm>
        </p:spPr>
        <p:txBody>
          <a:bodyPr/>
          <a:lstStyle/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600" dirty="0">
                <a:solidFill>
                  <a:srgbClr val="002060"/>
                </a:solidFill>
              </a:rPr>
              <a:t>Designed to help Users locate and Understand Common Questions in UCOA 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600" dirty="0">
                <a:solidFill>
                  <a:srgbClr val="C00000"/>
                </a:solidFill>
              </a:rPr>
              <a:t>Updated whenever “Rules” or Guidance is modified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600" dirty="0">
                <a:solidFill>
                  <a:srgbClr val="002060"/>
                </a:solidFill>
              </a:rPr>
              <a:t>Each FAQ contains the Topic, Keywords, a Question(s), a</a:t>
            </a:r>
            <a:r>
              <a:rPr lang="en-US" altLang="en-US" sz="2600" dirty="0"/>
              <a:t>nd a Response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rgbClr val="C00000"/>
                </a:solidFill>
              </a:rPr>
              <a:t>Keyword Look Table in UCOA Workbook 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600" dirty="0"/>
              <a:t>Numbered for easy look-up </a:t>
            </a:r>
          </a:p>
          <a:p>
            <a:pPr algn="l" eaLnBrk="1" hangingPunct="1"/>
            <a:r>
              <a:rPr lang="en-US" altLang="en-US" sz="2800" dirty="0">
                <a:solidFill>
                  <a:srgbClr val="00B050"/>
                </a:solidFill>
              </a:rPr>
              <a:t>Also included in the </a:t>
            </a:r>
            <a:r>
              <a:rPr lang="en-US" altLang="en-US" sz="2800" i="1" u="sng" dirty="0">
                <a:solidFill>
                  <a:srgbClr val="00B050"/>
                </a:solidFill>
              </a:rPr>
              <a:t>UCOA Accounting Manuals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93205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FAF47C-1642-4CA5-9489-D34C062FE19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Mandatory Method Rules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133600"/>
            <a:ext cx="8001000" cy="3276600"/>
          </a:xfrm>
        </p:spPr>
        <p:txBody>
          <a:bodyPr/>
          <a:lstStyle/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002060"/>
                </a:solidFill>
              </a:rPr>
              <a:t>Rules for specific Accounting Methods or Procedures – The </a:t>
            </a:r>
            <a:r>
              <a:rPr lang="en-US" altLang="en-US" sz="2800" i="1" dirty="0">
                <a:solidFill>
                  <a:srgbClr val="002060"/>
                </a:solidFill>
              </a:rPr>
              <a:t>Backbone of UCOA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C00000"/>
                </a:solidFill>
              </a:rPr>
              <a:t>Must be followed unless it violates an </a:t>
            </a:r>
            <a:r>
              <a:rPr lang="en-US" altLang="en-US" sz="2800" i="1" u="sng" dirty="0">
                <a:solidFill>
                  <a:srgbClr val="C00000"/>
                </a:solidFill>
              </a:rPr>
              <a:t>Object Intersection Rule </a:t>
            </a:r>
            <a:r>
              <a:rPr lang="en-US" altLang="en-US" sz="2800" dirty="0">
                <a:solidFill>
                  <a:srgbClr val="C00000"/>
                </a:solidFill>
              </a:rPr>
              <a:t>(Highest Level Rule in UCOA)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002060"/>
                </a:solidFill>
              </a:rPr>
              <a:t>Keyword Look Table in UCOA Workbook 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C00000"/>
                </a:solidFill>
              </a:rPr>
              <a:t>Numbered for easy look-up</a:t>
            </a:r>
          </a:p>
          <a:p>
            <a:pPr algn="l" eaLnBrk="1" hangingPunct="1"/>
            <a:r>
              <a:rPr lang="en-US" altLang="en-US" sz="2800" dirty="0">
                <a:solidFill>
                  <a:srgbClr val="00B050"/>
                </a:solidFill>
              </a:rPr>
              <a:t>Also included in the </a:t>
            </a:r>
            <a:r>
              <a:rPr lang="en-US" altLang="en-US" sz="2800" i="1" u="sng" dirty="0">
                <a:solidFill>
                  <a:srgbClr val="00B050"/>
                </a:solidFill>
              </a:rPr>
              <a:t>UCOA Accounting Manuals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endParaRPr lang="en-US" altLang="en-US" sz="2800" dirty="0"/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6175963"/>
      </p:ext>
    </p:extLst>
  </p:cSld>
  <p:clrMapOvr>
    <a:masterClrMapping/>
  </p:clrMapOvr>
</p:sld>
</file>

<file path=ppt/theme/theme1.xml><?xml version="1.0" encoding="utf-8"?>
<a:theme xmlns:a="http://schemas.openxmlformats.org/drawingml/2006/main" name="RIDE Pwrpnt template">
  <a:themeElements>
    <a:clrScheme name="RIDE Pwrpn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IDE Pwrp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DE Pwrp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DE Pwrp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DE Pwrp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DE Pwrp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DE Pwrp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DE Pwrp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DE Pwrp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DE Pwrp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DE Pwrp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DE Pwrp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DE Pwrp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DE Pwrp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RIDE Pwrpnt template</Template>
  <TotalTime>12613</TotalTime>
  <Words>1166</Words>
  <Application>Microsoft Office PowerPoint</Application>
  <PresentationFormat>On-screen Show (4:3)</PresentationFormat>
  <Paragraphs>198</Paragraphs>
  <Slides>30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Wingdings</vt:lpstr>
      <vt:lpstr>RIDE Pwrpnt template</vt:lpstr>
      <vt:lpstr>UCOA Updates</vt:lpstr>
      <vt:lpstr>Training Guidelines</vt:lpstr>
      <vt:lpstr>Uniform Chart of Accounts</vt:lpstr>
      <vt:lpstr>Introduction</vt:lpstr>
      <vt:lpstr>Topics for this Session</vt:lpstr>
      <vt:lpstr>UCOA Workbook Table of Contents</vt:lpstr>
      <vt:lpstr>Key Data Tables</vt:lpstr>
      <vt:lpstr>Frequently Asked Questions - FAQ’s</vt:lpstr>
      <vt:lpstr>Mandatory Method Rules</vt:lpstr>
      <vt:lpstr>Example Mandatory Method Rules</vt:lpstr>
      <vt:lpstr>Technical Guides</vt:lpstr>
      <vt:lpstr>Intersection Matrices</vt:lpstr>
      <vt:lpstr>Example Intersection Matrix</vt:lpstr>
      <vt:lpstr>Uniform Chart of Accounts</vt:lpstr>
      <vt:lpstr>Object Intersection Rules</vt:lpstr>
      <vt:lpstr>Pre-Validation Tool</vt:lpstr>
      <vt:lpstr>Account String Tool</vt:lpstr>
      <vt:lpstr>Other  Reference Tools #1</vt:lpstr>
      <vt:lpstr>Other  Reference Tools #2</vt:lpstr>
      <vt:lpstr>Other  Reference Tools #3</vt:lpstr>
      <vt:lpstr>Uniform Chart of Accounts </vt:lpstr>
      <vt:lpstr>Available  Sessions 1of 2</vt:lpstr>
      <vt:lpstr>Available  Sessions 2 of 2</vt:lpstr>
      <vt:lpstr>Uniform Chart of Accounts </vt:lpstr>
      <vt:lpstr>Workbook Structure </vt:lpstr>
      <vt:lpstr>Uniform Chart of Accounts</vt:lpstr>
      <vt:lpstr>Uniform Chart of Accounts</vt:lpstr>
      <vt:lpstr>Uniform Chart of Accounts</vt:lpstr>
      <vt:lpstr>Uniform Chart of Accounts</vt:lpstr>
      <vt:lpstr>Questions?  Workbook Suggestions?</vt:lpstr>
    </vt:vector>
  </TitlesOfParts>
  <Company>EDmin.com,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rwells</dc:creator>
  <cp:lastModifiedBy>Guerrero, Santiago</cp:lastModifiedBy>
  <cp:revision>381</cp:revision>
  <cp:lastPrinted>2022-05-24T18:51:20Z</cp:lastPrinted>
  <dcterms:created xsi:type="dcterms:W3CDTF">2007-11-13T19:37:09Z</dcterms:created>
  <dcterms:modified xsi:type="dcterms:W3CDTF">2022-05-26T16:25:54Z</dcterms:modified>
</cp:coreProperties>
</file>