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562" r:id="rId5"/>
    <p:sldId id="365" r:id="rId6"/>
    <p:sldId id="558" r:id="rId7"/>
    <p:sldId id="366" r:id="rId8"/>
    <p:sldId id="367" r:id="rId9"/>
    <p:sldId id="368" r:id="rId10"/>
    <p:sldId id="556" r:id="rId11"/>
    <p:sldId id="554" r:id="rId12"/>
    <p:sldId id="557" r:id="rId13"/>
    <p:sldId id="372" r:id="rId14"/>
    <p:sldId id="559" r:id="rId15"/>
    <p:sldId id="5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fante-Green, Angélica" initials="IA" lastIdx="2" clrIdx="0">
    <p:extLst>
      <p:ext uri="{19B8F6BF-5375-455C-9EA6-DF929625EA0E}">
        <p15:presenceInfo xmlns:p15="http://schemas.microsoft.com/office/powerpoint/2012/main" userId="S-1-5-21-1586716437-331627889-1971066577-11986" providerId="AD"/>
      </p:ext>
    </p:extLst>
  </p:cmAuthor>
  <p:cmAuthor id="2" name="Microsoft Office User" initials="MOU" lastIdx="16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3" name="Foehr, Lisa" initials="FL" lastIdx="14" clrIdx="2">
    <p:extLst>
      <p:ext uri="{19B8F6BF-5375-455C-9EA6-DF929625EA0E}">
        <p15:presenceInfo xmlns:p15="http://schemas.microsoft.com/office/powerpoint/2012/main" userId="S-1-5-21-1586716437-331627889-1971066577-1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D48A40"/>
    <a:srgbClr val="CFE7C7"/>
    <a:srgbClr val="79B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8FB717-4DCA-49A1-A9D8-DC3C259CD3F5}" v="6" dt="2022-08-25T13:24:12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/>
    <p:restoredTop sz="94643"/>
  </p:normalViewPr>
  <p:slideViewPr>
    <p:cSldViewPr snapToGrid="0">
      <p:cViewPr varScale="1">
        <p:scale>
          <a:sx n="104" d="100"/>
          <a:sy n="104" d="100"/>
        </p:scale>
        <p:origin x="5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rrero, Santiago" userId="f0dd4565-8c6a-4b34-9291-a827726626a2" providerId="ADAL" clId="{DE8FB717-4DCA-49A1-A9D8-DC3C259CD3F5}"/>
    <pc:docChg chg="undo redo custSel addSld delSld modSld">
      <pc:chgData name="Guerrero, Santiago" userId="f0dd4565-8c6a-4b34-9291-a827726626a2" providerId="ADAL" clId="{DE8FB717-4DCA-49A1-A9D8-DC3C259CD3F5}" dt="2022-08-25T13:25:02.758" v="2163" actId="20577"/>
      <pc:docMkLst>
        <pc:docMk/>
      </pc:docMkLst>
      <pc:sldChg chg="modSp mod">
        <pc:chgData name="Guerrero, Santiago" userId="f0dd4565-8c6a-4b34-9291-a827726626a2" providerId="ADAL" clId="{DE8FB717-4DCA-49A1-A9D8-DC3C259CD3F5}" dt="2022-08-24T17:56:06.569" v="2091" actId="114"/>
        <pc:sldMkLst>
          <pc:docMk/>
          <pc:sldMk cId="1349286283" sldId="365"/>
        </pc:sldMkLst>
        <pc:spChg chg="mod">
          <ac:chgData name="Guerrero, Santiago" userId="f0dd4565-8c6a-4b34-9291-a827726626a2" providerId="ADAL" clId="{DE8FB717-4DCA-49A1-A9D8-DC3C259CD3F5}" dt="2022-08-24T17:56:06.569" v="2091" actId="114"/>
          <ac:spMkLst>
            <pc:docMk/>
            <pc:sldMk cId="1349286283" sldId="365"/>
            <ac:spMk id="2" creationId="{6709280E-774D-4F4C-A40B-E30DCAA39309}"/>
          </ac:spMkLst>
        </pc:spChg>
        <pc:spChg chg="mod">
          <ac:chgData name="Guerrero, Santiago" userId="f0dd4565-8c6a-4b34-9291-a827726626a2" providerId="ADAL" clId="{DE8FB717-4DCA-49A1-A9D8-DC3C259CD3F5}" dt="2022-08-24T17:52:49.682" v="2032" actId="20577"/>
          <ac:spMkLst>
            <pc:docMk/>
            <pc:sldMk cId="1349286283" sldId="365"/>
            <ac:spMk id="4" creationId="{00000000-0000-0000-0000-000000000000}"/>
          </ac:spMkLst>
        </pc:spChg>
      </pc:sldChg>
      <pc:sldChg chg="modSp mod">
        <pc:chgData name="Guerrero, Santiago" userId="f0dd4565-8c6a-4b34-9291-a827726626a2" providerId="ADAL" clId="{DE8FB717-4DCA-49A1-A9D8-DC3C259CD3F5}" dt="2022-08-24T17:56:43.860" v="2092" actId="207"/>
        <pc:sldMkLst>
          <pc:docMk/>
          <pc:sldMk cId="2167011347" sldId="366"/>
        </pc:sldMkLst>
        <pc:spChg chg="mod">
          <ac:chgData name="Guerrero, Santiago" userId="f0dd4565-8c6a-4b34-9291-a827726626a2" providerId="ADAL" clId="{DE8FB717-4DCA-49A1-A9D8-DC3C259CD3F5}" dt="2022-08-24T17:56:43.860" v="2092" actId="207"/>
          <ac:spMkLst>
            <pc:docMk/>
            <pc:sldMk cId="2167011347" sldId="366"/>
            <ac:spMk id="2" creationId="{00000000-0000-0000-0000-000000000000}"/>
          </ac:spMkLst>
        </pc:spChg>
      </pc:sldChg>
      <pc:sldChg chg="modSp mod">
        <pc:chgData name="Guerrero, Santiago" userId="f0dd4565-8c6a-4b34-9291-a827726626a2" providerId="ADAL" clId="{DE8FB717-4DCA-49A1-A9D8-DC3C259CD3F5}" dt="2022-08-25T13:22:02.006" v="2095" actId="20577"/>
        <pc:sldMkLst>
          <pc:docMk/>
          <pc:sldMk cId="116226802" sldId="367"/>
        </pc:sldMkLst>
        <pc:spChg chg="mod">
          <ac:chgData name="Guerrero, Santiago" userId="f0dd4565-8c6a-4b34-9291-a827726626a2" providerId="ADAL" clId="{DE8FB717-4DCA-49A1-A9D8-DC3C259CD3F5}" dt="2022-08-25T13:22:02.006" v="2095" actId="20577"/>
          <ac:spMkLst>
            <pc:docMk/>
            <pc:sldMk cId="116226802" sldId="367"/>
            <ac:spMk id="2" creationId="{00000000-0000-0000-0000-000000000000}"/>
          </ac:spMkLst>
        </pc:spChg>
      </pc:sldChg>
      <pc:sldChg chg="del">
        <pc:chgData name="Guerrero, Santiago" userId="f0dd4565-8c6a-4b34-9291-a827726626a2" providerId="ADAL" clId="{DE8FB717-4DCA-49A1-A9D8-DC3C259CD3F5}" dt="2022-08-24T17:18:50.849" v="1003" actId="47"/>
        <pc:sldMkLst>
          <pc:docMk/>
          <pc:sldMk cId="2027044298" sldId="369"/>
        </pc:sldMkLst>
      </pc:sldChg>
      <pc:sldChg chg="del">
        <pc:chgData name="Guerrero, Santiago" userId="f0dd4565-8c6a-4b34-9291-a827726626a2" providerId="ADAL" clId="{DE8FB717-4DCA-49A1-A9D8-DC3C259CD3F5}" dt="2022-08-24T17:18:51.910" v="1004" actId="47"/>
        <pc:sldMkLst>
          <pc:docMk/>
          <pc:sldMk cId="2044332665" sldId="370"/>
        </pc:sldMkLst>
      </pc:sldChg>
      <pc:sldChg chg="del">
        <pc:chgData name="Guerrero, Santiago" userId="f0dd4565-8c6a-4b34-9291-a827726626a2" providerId="ADAL" clId="{DE8FB717-4DCA-49A1-A9D8-DC3C259CD3F5}" dt="2022-08-24T17:18:52.901" v="1005" actId="47"/>
        <pc:sldMkLst>
          <pc:docMk/>
          <pc:sldMk cId="234487141" sldId="371"/>
        </pc:sldMkLst>
      </pc:sldChg>
      <pc:sldChg chg="addSp modSp mod">
        <pc:chgData name="Guerrero, Santiago" userId="f0dd4565-8c6a-4b34-9291-a827726626a2" providerId="ADAL" clId="{DE8FB717-4DCA-49A1-A9D8-DC3C259CD3F5}" dt="2022-08-24T17:17:58.227" v="1001" actId="1076"/>
        <pc:sldMkLst>
          <pc:docMk/>
          <pc:sldMk cId="3432406846" sldId="372"/>
        </pc:sldMkLst>
        <pc:spChg chg="add mod">
          <ac:chgData name="Guerrero, Santiago" userId="f0dd4565-8c6a-4b34-9291-a827726626a2" providerId="ADAL" clId="{DE8FB717-4DCA-49A1-A9D8-DC3C259CD3F5}" dt="2022-08-24T17:16:32.742" v="993"/>
          <ac:spMkLst>
            <pc:docMk/>
            <pc:sldMk cId="3432406846" sldId="372"/>
            <ac:spMk id="9" creationId="{8DB0F1F2-9E03-DB0E-7C78-CA24344E8FB3}"/>
          </ac:spMkLst>
        </pc:spChg>
        <pc:spChg chg="add mod">
          <ac:chgData name="Guerrero, Santiago" userId="f0dd4565-8c6a-4b34-9291-a827726626a2" providerId="ADAL" clId="{DE8FB717-4DCA-49A1-A9D8-DC3C259CD3F5}" dt="2022-08-24T17:17:58.227" v="1001" actId="1076"/>
          <ac:spMkLst>
            <pc:docMk/>
            <pc:sldMk cId="3432406846" sldId="372"/>
            <ac:spMk id="11" creationId="{25195B2D-D9D6-970F-304D-155E6BAF6294}"/>
          </ac:spMkLst>
        </pc:spChg>
        <pc:picChg chg="add mod">
          <ac:chgData name="Guerrero, Santiago" userId="f0dd4565-8c6a-4b34-9291-a827726626a2" providerId="ADAL" clId="{DE8FB717-4DCA-49A1-A9D8-DC3C259CD3F5}" dt="2022-08-24T17:16:56.979" v="994" actId="1076"/>
          <ac:picMkLst>
            <pc:docMk/>
            <pc:sldMk cId="3432406846" sldId="372"/>
            <ac:picMk id="8" creationId="{618BC57D-7873-99BE-1E15-48647B2DA763}"/>
          </ac:picMkLst>
        </pc:picChg>
      </pc:sldChg>
      <pc:sldChg chg="del">
        <pc:chgData name="Guerrero, Santiago" userId="f0dd4565-8c6a-4b34-9291-a827726626a2" providerId="ADAL" clId="{DE8FB717-4DCA-49A1-A9D8-DC3C259CD3F5}" dt="2022-08-24T17:18:53.671" v="1006" actId="47"/>
        <pc:sldMkLst>
          <pc:docMk/>
          <pc:sldMk cId="513175912" sldId="373"/>
        </pc:sldMkLst>
      </pc:sldChg>
      <pc:sldChg chg="del">
        <pc:chgData name="Guerrero, Santiago" userId="f0dd4565-8c6a-4b34-9291-a827726626a2" providerId="ADAL" clId="{DE8FB717-4DCA-49A1-A9D8-DC3C259CD3F5}" dt="2022-08-24T17:18:55.883" v="1007" actId="47"/>
        <pc:sldMkLst>
          <pc:docMk/>
          <pc:sldMk cId="4237156716" sldId="551"/>
        </pc:sldMkLst>
      </pc:sldChg>
      <pc:sldChg chg="del">
        <pc:chgData name="Guerrero, Santiago" userId="f0dd4565-8c6a-4b34-9291-a827726626a2" providerId="ADAL" clId="{DE8FB717-4DCA-49A1-A9D8-DC3C259CD3F5}" dt="2022-08-24T17:19:00.123" v="1008" actId="47"/>
        <pc:sldMkLst>
          <pc:docMk/>
          <pc:sldMk cId="1392053738" sldId="553"/>
        </pc:sldMkLst>
      </pc:sldChg>
      <pc:sldChg chg="modSp mod">
        <pc:chgData name="Guerrero, Santiago" userId="f0dd4565-8c6a-4b34-9291-a827726626a2" providerId="ADAL" clId="{DE8FB717-4DCA-49A1-A9D8-DC3C259CD3F5}" dt="2022-08-24T17:07:06.206" v="986" actId="1076"/>
        <pc:sldMkLst>
          <pc:docMk/>
          <pc:sldMk cId="2306629080" sldId="557"/>
        </pc:sldMkLst>
        <pc:spChg chg="mod">
          <ac:chgData name="Guerrero, Santiago" userId="f0dd4565-8c6a-4b34-9291-a827726626a2" providerId="ADAL" clId="{DE8FB717-4DCA-49A1-A9D8-DC3C259CD3F5}" dt="2022-08-24T17:07:06.206" v="986" actId="1076"/>
          <ac:spMkLst>
            <pc:docMk/>
            <pc:sldMk cId="2306629080" sldId="557"/>
            <ac:spMk id="2" creationId="{00000000-0000-0000-0000-000000000000}"/>
          </ac:spMkLst>
        </pc:spChg>
      </pc:sldChg>
      <pc:sldChg chg="modSp mod">
        <pc:chgData name="Guerrero, Santiago" userId="f0dd4565-8c6a-4b34-9291-a827726626a2" providerId="ADAL" clId="{DE8FB717-4DCA-49A1-A9D8-DC3C259CD3F5}" dt="2022-08-24T17:56:49.123" v="2093" actId="207"/>
        <pc:sldMkLst>
          <pc:docMk/>
          <pc:sldMk cId="816015678" sldId="558"/>
        </pc:sldMkLst>
        <pc:spChg chg="mod">
          <ac:chgData name="Guerrero, Santiago" userId="f0dd4565-8c6a-4b34-9291-a827726626a2" providerId="ADAL" clId="{DE8FB717-4DCA-49A1-A9D8-DC3C259CD3F5}" dt="2022-08-24T17:56:49.123" v="2093" actId="207"/>
          <ac:spMkLst>
            <pc:docMk/>
            <pc:sldMk cId="816015678" sldId="558"/>
            <ac:spMk id="2" creationId="{00000000-0000-0000-0000-000000000000}"/>
          </ac:spMkLst>
        </pc:spChg>
        <pc:spChg chg="mod">
          <ac:chgData name="Guerrero, Santiago" userId="f0dd4565-8c6a-4b34-9291-a827726626a2" providerId="ADAL" clId="{DE8FB717-4DCA-49A1-A9D8-DC3C259CD3F5}" dt="2022-08-24T16:56:41.281" v="292" actId="20577"/>
          <ac:spMkLst>
            <pc:docMk/>
            <pc:sldMk cId="816015678" sldId="558"/>
            <ac:spMk id="14" creationId="{00000000-0000-0000-0000-000000000000}"/>
          </ac:spMkLst>
        </pc:spChg>
      </pc:sldChg>
      <pc:sldChg chg="modSp add mod">
        <pc:chgData name="Guerrero, Santiago" userId="f0dd4565-8c6a-4b34-9291-a827726626a2" providerId="ADAL" clId="{DE8FB717-4DCA-49A1-A9D8-DC3C259CD3F5}" dt="2022-08-25T13:22:58.245" v="2141" actId="20577"/>
        <pc:sldMkLst>
          <pc:docMk/>
          <pc:sldMk cId="538254355" sldId="559"/>
        </pc:sldMkLst>
        <pc:spChg chg="mod">
          <ac:chgData name="Guerrero, Santiago" userId="f0dd4565-8c6a-4b34-9291-a827726626a2" providerId="ADAL" clId="{DE8FB717-4DCA-49A1-A9D8-DC3C259CD3F5}" dt="2022-08-25T13:22:58.245" v="2141" actId="20577"/>
          <ac:spMkLst>
            <pc:docMk/>
            <pc:sldMk cId="538254355" sldId="559"/>
            <ac:spMk id="2" creationId="{00000000-0000-0000-0000-000000000000}"/>
          </ac:spMkLst>
        </pc:spChg>
        <pc:spChg chg="mod">
          <ac:chgData name="Guerrero, Santiago" userId="f0dd4565-8c6a-4b34-9291-a827726626a2" providerId="ADAL" clId="{DE8FB717-4DCA-49A1-A9D8-DC3C259CD3F5}" dt="2022-08-24T17:19:08.110" v="1028" actId="20577"/>
          <ac:spMkLst>
            <pc:docMk/>
            <pc:sldMk cId="538254355" sldId="559"/>
            <ac:spMk id="14" creationId="{00000000-0000-0000-0000-000000000000}"/>
          </ac:spMkLst>
        </pc:spChg>
      </pc:sldChg>
      <pc:sldChg chg="modSp new mod">
        <pc:chgData name="Guerrero, Santiago" userId="f0dd4565-8c6a-4b34-9291-a827726626a2" providerId="ADAL" clId="{DE8FB717-4DCA-49A1-A9D8-DC3C259CD3F5}" dt="2022-08-24T17:52:38.482" v="2027" actId="20577"/>
        <pc:sldMkLst>
          <pc:docMk/>
          <pc:sldMk cId="2032877348" sldId="560"/>
        </pc:sldMkLst>
        <pc:spChg chg="mod">
          <ac:chgData name="Guerrero, Santiago" userId="f0dd4565-8c6a-4b34-9291-a827726626a2" providerId="ADAL" clId="{DE8FB717-4DCA-49A1-A9D8-DC3C259CD3F5}" dt="2022-08-24T17:52:21.763" v="1952" actId="5793"/>
          <ac:spMkLst>
            <pc:docMk/>
            <pc:sldMk cId="2032877348" sldId="560"/>
            <ac:spMk id="2" creationId="{908BC633-D819-F6C1-955F-B8A0C2FAB136}"/>
          </ac:spMkLst>
        </pc:spChg>
        <pc:spChg chg="mod">
          <ac:chgData name="Guerrero, Santiago" userId="f0dd4565-8c6a-4b34-9291-a827726626a2" providerId="ADAL" clId="{DE8FB717-4DCA-49A1-A9D8-DC3C259CD3F5}" dt="2022-08-24T17:52:38.482" v="2027" actId="20577"/>
          <ac:spMkLst>
            <pc:docMk/>
            <pc:sldMk cId="2032877348" sldId="560"/>
            <ac:spMk id="3" creationId="{F85F3D6E-54F5-5A94-8FF5-3A701D2D4F48}"/>
          </ac:spMkLst>
        </pc:spChg>
      </pc:sldChg>
      <pc:sldChg chg="new del">
        <pc:chgData name="Guerrero, Santiago" userId="f0dd4565-8c6a-4b34-9291-a827726626a2" providerId="ADAL" clId="{DE8FB717-4DCA-49A1-A9D8-DC3C259CD3F5}" dt="2022-08-25T13:24:17.278" v="2144" actId="47"/>
        <pc:sldMkLst>
          <pc:docMk/>
          <pc:sldMk cId="2677775334" sldId="561"/>
        </pc:sldMkLst>
      </pc:sldChg>
      <pc:sldChg chg="modSp add mod">
        <pc:chgData name="Guerrero, Santiago" userId="f0dd4565-8c6a-4b34-9291-a827726626a2" providerId="ADAL" clId="{DE8FB717-4DCA-49A1-A9D8-DC3C259CD3F5}" dt="2022-08-25T13:25:02.758" v="2163" actId="20577"/>
        <pc:sldMkLst>
          <pc:docMk/>
          <pc:sldMk cId="689453818" sldId="562"/>
        </pc:sldMkLst>
        <pc:spChg chg="mod">
          <ac:chgData name="Guerrero, Santiago" userId="f0dd4565-8c6a-4b34-9291-a827726626a2" providerId="ADAL" clId="{DE8FB717-4DCA-49A1-A9D8-DC3C259CD3F5}" dt="2022-08-25T13:24:29.444" v="2145" actId="207"/>
          <ac:spMkLst>
            <pc:docMk/>
            <pc:sldMk cId="689453818" sldId="562"/>
            <ac:spMk id="2" creationId="{F137A273-30F9-4E98-9385-03E7EF8FE22A}"/>
          </ac:spMkLst>
        </pc:spChg>
        <pc:spChg chg="mod">
          <ac:chgData name="Guerrero, Santiago" userId="f0dd4565-8c6a-4b34-9291-a827726626a2" providerId="ADAL" clId="{DE8FB717-4DCA-49A1-A9D8-DC3C259CD3F5}" dt="2022-08-25T13:25:02.758" v="2163" actId="20577"/>
          <ac:spMkLst>
            <pc:docMk/>
            <pc:sldMk cId="689453818" sldId="562"/>
            <ac:spMk id="3" creationId="{F8180C86-D063-404C-BB18-04FB6946028E}"/>
          </ac:spMkLst>
        </pc:spChg>
      </pc:sldChg>
      <pc:sldMasterChg chg="delSldLayout">
        <pc:chgData name="Guerrero, Santiago" userId="f0dd4565-8c6a-4b34-9291-a827726626a2" providerId="ADAL" clId="{DE8FB717-4DCA-49A1-A9D8-DC3C259CD3F5}" dt="2022-08-24T17:19:00.123" v="1008" actId="47"/>
        <pc:sldMasterMkLst>
          <pc:docMk/>
          <pc:sldMasterMk cId="295669554" sldId="2147483660"/>
        </pc:sldMasterMkLst>
        <pc:sldLayoutChg chg="del">
          <pc:chgData name="Guerrero, Santiago" userId="f0dd4565-8c6a-4b34-9291-a827726626a2" providerId="ADAL" clId="{DE8FB717-4DCA-49A1-A9D8-DC3C259CD3F5}" dt="2022-08-24T17:19:00.123" v="1008" actId="47"/>
          <pc:sldLayoutMkLst>
            <pc:docMk/>
            <pc:sldMasterMk cId="295669554" sldId="2147483660"/>
            <pc:sldLayoutMk cId="1232063465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CBA7A-BF3F-C146-AAA3-E14079AA203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97D3A-D12B-9B44-B2C0-5A2834844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304800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9526469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3271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730471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817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817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321198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3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3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1158240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40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554355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A30C68-45E3-466C-92E1-DBE369D97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0602" y="2085975"/>
            <a:ext cx="5546598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69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8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33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335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09909C-F8EB-4588-A2C4-BCA7B7D97A6C}"/>
              </a:ext>
            </a:extLst>
          </p:cNvPr>
          <p:cNvSpPr/>
          <p:nvPr userDrawn="1"/>
        </p:nvSpPr>
        <p:spPr>
          <a:xfrm>
            <a:off x="304800" y="304800"/>
            <a:ext cx="5791200" cy="548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574" y="724109"/>
            <a:ext cx="4736236" cy="123395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three lines or less.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8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 and Image on th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8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 and Image on th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387168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2992323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304800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602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3417994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0340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0340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1572789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0" y="2085975"/>
            <a:ext cx="11582400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683911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Righ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1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483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9991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Lef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51504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320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99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08162" y="2085975"/>
            <a:ext cx="4279037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519775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19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99556"/>
            <a:ext cx="11582400" cy="7017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7101" y="2157972"/>
            <a:ext cx="9574750" cy="850392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4456590"/>
            <a:ext cx="11585448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861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B9E84-EAB5-4256-B0FC-EBDD2DE11CAA}"/>
              </a:ext>
            </a:extLst>
          </p:cNvPr>
          <p:cNvSpPr/>
          <p:nvPr userDrawn="1"/>
        </p:nvSpPr>
        <p:spPr>
          <a:xfrm>
            <a:off x="0" y="0"/>
            <a:ext cx="12192000" cy="2476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762000"/>
            <a:ext cx="10801350" cy="3357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4456590"/>
            <a:ext cx="10798302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802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41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0F372CA-BA6E-4848-ACA8-D2B859CE96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19E8062-8734-42E6-9356-0CE8EC4F5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74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D4F58E7-6674-4D6D-B28B-4FB4B152A9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8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5E5F7BD-6E72-44E3-8CFF-CC5897C0F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9C170412-F504-4CF0-9253-A4F4151FF0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600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72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7B63177-0F26-4894-B6E8-CC20012E4D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9600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3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8">
            <a:extLst>
              <a:ext uri="{FF2B5EF4-FFF2-40B4-BE49-F238E27FC236}">
                <a16:creationId xmlns:a16="http://schemas.microsoft.com/office/drawing/2014/main" id="{00F98947-48BE-4678-805E-54C7D3A5418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7458D1-E74D-4D21-9BE4-97F658C9ED21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7699F4-DD53-46D4-8DD3-A8170FF960AE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1123FAC-05A1-4CB3-B8EA-CF7C5BFA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2E6161-959F-4D97-A425-DEBED66A1D2A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0F7FB-D9D5-4C19-B7C0-F200AACFA448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52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2076451"/>
            <a:ext cx="12192000" cy="4781549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30058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FC5AAE-3D9A-43D5-9205-F7B97E8DA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594F567-187D-4079-8719-D2AEA7A20E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72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697E9F4-C324-4115-9019-98FE38D323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388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3200092"/>
            <a:ext cx="3467100" cy="2621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0C94A59-C24A-40AC-B2F1-ED06DB4CD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3200091"/>
            <a:ext cx="76200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D21CA02-AC55-4DCD-98E6-9803C3AEFD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304800"/>
            <a:ext cx="3467100" cy="2621588"/>
          </a:xfrm>
        </p:spPr>
        <p:txBody>
          <a:bodyPr/>
          <a:lstStyle>
            <a:lvl1pPr marL="0" indent="0">
              <a:buNone/>
              <a:defRPr sz="2100"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six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2892912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58" y="172857"/>
            <a:ext cx="753714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058" y="1031273"/>
            <a:ext cx="753714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3716784" cy="548449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3DF9E-32BA-4F96-ADC8-62FDD7755298}"/>
              </a:ext>
            </a:extLst>
          </p:cNvPr>
          <p:cNvCxnSpPr/>
          <p:nvPr userDrawn="1"/>
        </p:nvCxnSpPr>
        <p:spPr>
          <a:xfrm>
            <a:off x="445378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768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5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91F6218F-0AE1-41B7-9A6D-FDFFDD043C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3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1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2FF07AC-7092-489B-94B3-A93B15520D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09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57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02AE9FC7-020F-4429-98DD-7566A70257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549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40903F09-AEC9-4C51-A708-7B0D77FDD9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04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45004"/>
            <a:ext cx="4533900" cy="701731"/>
          </a:xfrm>
        </p:spPr>
        <p:txBody>
          <a:bodyPr/>
          <a:lstStyle/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103420"/>
            <a:ext cx="45339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3549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DFF27-858C-41C4-B5B9-5EBDED84D8F2}"/>
              </a:ext>
            </a:extLst>
          </p:cNvPr>
          <p:cNvCxnSpPr>
            <a:cxnSpLocks/>
          </p:cNvCxnSpPr>
          <p:nvPr userDrawn="1"/>
        </p:nvCxnSpPr>
        <p:spPr>
          <a:xfrm>
            <a:off x="396690" y="2029341"/>
            <a:ext cx="594360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3C90BF-5129-4DC1-B611-EAAD5152C8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214645"/>
            <a:ext cx="4533900" cy="219588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C582F960-B68E-49E8-B5E8-8034429FE8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1204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79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C621E84-0D3E-4509-8670-2C818793DE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F2A6837-2507-49A2-A969-C00FAB4F05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6369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882E9A17-3A2F-4138-B0F2-5E9A4D740C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7240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EBB9A6D-504B-4A9A-824D-C3979E2128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70266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DFDB56-31A9-4FC3-8A08-8D4BD9615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801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919B0EA-506E-4FDE-806A-5CE901AA84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26369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E65EBC1-D059-477E-B010-766E9C5C13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7240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8CFAAAF-1BF0-4BCC-B35E-6E5C300E3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70266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E738E2-1AD5-4BE0-A645-649A5757E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79565" y="2057399"/>
            <a:ext cx="3507628" cy="3769327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5576FA9-FAE9-4C83-9E94-4E1C1FB86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47D52BE-8B1D-4EF7-946A-61833B80F6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B082CB-D429-4D38-A541-C6243F2D2697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24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4340" y="2249648"/>
            <a:ext cx="3703320" cy="337597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655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72E94-8669-4C9E-B4CE-CEF8B2E922BE}"/>
              </a:ext>
            </a:extLst>
          </p:cNvPr>
          <p:cNvSpPr/>
          <p:nvPr userDrawn="1"/>
        </p:nvSpPr>
        <p:spPr>
          <a:xfrm>
            <a:off x="0" y="0"/>
            <a:ext cx="3810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F32C6-78A2-4AAB-A02B-59BB94047A70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05EC55-2A04-4132-96DE-B244948FC0F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BFDDA10-6B67-4BAC-9334-B2585CFF1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267B4-9E96-4E13-8787-FB6AED1B56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7C8BD4-40FC-4F24-93E2-F21A515CD8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5875" y="304800"/>
            <a:ext cx="4038600" cy="54904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2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F693-0D73-4FC7-9EAF-4766B7EC7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F620C-F605-4A6F-9721-1F7698F9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FE88-2579-405A-9912-4991AA592E62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8F8A2-A769-4B1D-AA03-224F0907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01F81-62B2-4186-9F73-1BD113D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8">
            <a:extLst>
              <a:ext uri="{FF2B5EF4-FFF2-40B4-BE49-F238E27FC236}">
                <a16:creationId xmlns:a16="http://schemas.microsoft.com/office/drawing/2014/main" id="{E5A4F19E-E151-4030-A849-5944CAF89A02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EBB13D-1295-4E24-9EA8-1CE2580F40E4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1A4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F3E0247C-306E-4AA7-B1F0-E4264EA5E67A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50CEBB8-8A56-4B9E-839E-93E88D4B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6A1E2A-4231-4590-B611-2A005950C627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468555-7C91-4DC4-852B-128263D97165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9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991015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81C5CAE-6039-4CD8-899D-F995448B7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571" y="2057400"/>
            <a:ext cx="2469627" cy="37719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77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7881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3BAD73E-AB62-4742-9117-73D1A1AD7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1031272"/>
            <a:ext cx="5791199" cy="1251699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concise. Do your best to not exceed three lines.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E81E912-B839-4D85-B263-26B7C475C5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391515"/>
            <a:ext cx="5791200" cy="3437785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14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- Pictures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57400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7614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915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C9A474B-0150-45E2-BAAE-F9C6BF0B6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6216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Table Char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C82EEC8-190C-4B35-AAD0-CBAF1C0ACF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2490" y="2057399"/>
            <a:ext cx="3754711" cy="171001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38455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3BEAE8-F93C-4D0C-B8D8-2472AE46BB29}"/>
              </a:ext>
            </a:extLst>
          </p:cNvPr>
          <p:cNvSpPr/>
          <p:nvPr userDrawn="1"/>
        </p:nvSpPr>
        <p:spPr>
          <a:xfrm>
            <a:off x="304800" y="0"/>
            <a:ext cx="5788152" cy="582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92" y="172857"/>
            <a:ext cx="5122416" cy="7017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192" y="1031273"/>
            <a:ext cx="5122416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2163AD-4A13-48AB-A487-B47BA230B483}"/>
              </a:ext>
            </a:extLst>
          </p:cNvPr>
          <p:cNvCxnSpPr/>
          <p:nvPr userDrawn="1"/>
        </p:nvCxnSpPr>
        <p:spPr>
          <a:xfrm>
            <a:off x="716287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17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0A5D3-CBD7-40DA-B6C6-0106631BE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4461" y="2494195"/>
            <a:ext cx="4426133" cy="2768600"/>
          </a:xfrm>
          <a:custGeom>
            <a:avLst/>
            <a:gdLst>
              <a:gd name="connsiteX0" fmla="*/ 0 w 4426133"/>
              <a:gd name="connsiteY0" fmla="*/ 0 h 2768600"/>
              <a:gd name="connsiteX1" fmla="*/ 4426133 w 4426133"/>
              <a:gd name="connsiteY1" fmla="*/ 0 h 2768600"/>
              <a:gd name="connsiteX2" fmla="*/ 4426133 w 4426133"/>
              <a:gd name="connsiteY2" fmla="*/ 2768600 h 2768600"/>
              <a:gd name="connsiteX3" fmla="*/ 0 w 4426133"/>
              <a:gd name="connsiteY3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133" h="2768600">
                <a:moveTo>
                  <a:pt x="0" y="0"/>
                </a:moveTo>
                <a:lnTo>
                  <a:pt x="4426133" y="0"/>
                </a:lnTo>
                <a:lnTo>
                  <a:pt x="4426133" y="2768600"/>
                </a:lnTo>
                <a:lnTo>
                  <a:pt x="0" y="276860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938224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73281B-957A-4450-932A-7935A2D2C5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8100" y="2255520"/>
            <a:ext cx="4495800" cy="2567940"/>
          </a:xfrm>
          <a:custGeom>
            <a:avLst/>
            <a:gdLst>
              <a:gd name="connsiteX0" fmla="*/ 0 w 4495800"/>
              <a:gd name="connsiteY0" fmla="*/ 0 h 2567940"/>
              <a:gd name="connsiteX1" fmla="*/ 4495800 w 4495800"/>
              <a:gd name="connsiteY1" fmla="*/ 0 h 2567940"/>
              <a:gd name="connsiteX2" fmla="*/ 4495800 w 4495800"/>
              <a:gd name="connsiteY2" fmla="*/ 2567940 h 2567940"/>
              <a:gd name="connsiteX3" fmla="*/ 0 w 449580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2567940">
                <a:moveTo>
                  <a:pt x="0" y="0"/>
                </a:moveTo>
                <a:lnTo>
                  <a:pt x="4495800" y="0"/>
                </a:lnTo>
                <a:lnTo>
                  <a:pt x="4495800" y="2567940"/>
                </a:lnTo>
                <a:lnTo>
                  <a:pt x="0" y="256794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162448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3379F5-E8B4-4D18-AFEB-0F1C1FD06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790" y="959254"/>
            <a:ext cx="6406935" cy="4007616"/>
          </a:xfrm>
          <a:custGeom>
            <a:avLst/>
            <a:gdLst>
              <a:gd name="connsiteX0" fmla="*/ 0 w 6406935"/>
              <a:gd name="connsiteY0" fmla="*/ 0 h 4007616"/>
              <a:gd name="connsiteX1" fmla="*/ 6406935 w 6406935"/>
              <a:gd name="connsiteY1" fmla="*/ 0 h 4007616"/>
              <a:gd name="connsiteX2" fmla="*/ 6406935 w 6406935"/>
              <a:gd name="connsiteY2" fmla="*/ 4007616 h 4007616"/>
              <a:gd name="connsiteX3" fmla="*/ 0 w 6406935"/>
              <a:gd name="connsiteY3" fmla="*/ 4007616 h 40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6935" h="4007616">
                <a:moveTo>
                  <a:pt x="0" y="0"/>
                </a:moveTo>
                <a:lnTo>
                  <a:pt x="6406935" y="0"/>
                </a:lnTo>
                <a:lnTo>
                  <a:pt x="6406935" y="4007616"/>
                </a:lnTo>
                <a:lnTo>
                  <a:pt x="0" y="400761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23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12B0C2-6102-4D4C-8F14-801B3A5789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17489" y="443883"/>
            <a:ext cx="2445150" cy="5191215"/>
          </a:xfrm>
          <a:custGeom>
            <a:avLst/>
            <a:gdLst>
              <a:gd name="connsiteX0" fmla="*/ 0 w 2445150"/>
              <a:gd name="connsiteY0" fmla="*/ 0 h 5191215"/>
              <a:gd name="connsiteX1" fmla="*/ 2445150 w 2445150"/>
              <a:gd name="connsiteY1" fmla="*/ 0 h 5191215"/>
              <a:gd name="connsiteX2" fmla="*/ 2445150 w 2445150"/>
              <a:gd name="connsiteY2" fmla="*/ 5191215 h 5191215"/>
              <a:gd name="connsiteX3" fmla="*/ 0 w 2445150"/>
              <a:gd name="connsiteY3" fmla="*/ 5191215 h 519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150" h="5191215">
                <a:moveTo>
                  <a:pt x="0" y="0"/>
                </a:moveTo>
                <a:lnTo>
                  <a:pt x="2445150" y="0"/>
                </a:lnTo>
                <a:lnTo>
                  <a:pt x="2445150" y="5191215"/>
                </a:lnTo>
                <a:lnTo>
                  <a:pt x="0" y="5191215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552D79-A0ED-46F2-B952-9312641222F3}"/>
              </a:ext>
            </a:extLst>
          </p:cNvPr>
          <p:cNvCxnSpPr/>
          <p:nvPr userDrawn="1"/>
        </p:nvCxnSpPr>
        <p:spPr>
          <a:xfrm>
            <a:off x="6096000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24727F-8E60-4DE9-9156-70DF0E1249E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AFCAE8-E49C-46FA-9098-87740AA47818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37E0768-65F7-4B01-804B-BCAE95941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C72F61-0E5D-4E32-B81A-FC7789364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B68235-C101-4417-947B-BE53725C55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552" y="172857"/>
            <a:ext cx="5977647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HEADER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552" y="1031273"/>
            <a:ext cx="5977647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74145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FF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1EBAECF7-164D-4419-B7CB-E458C2AC3121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ED0EC0-A31A-4FFB-823C-FF0072D8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1EAE2C-00FD-4ECA-B759-9E1521EBD5D8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6B2957-0EBB-4DDE-BE9C-E4A4317CC92A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41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B31B51-AFCD-49A3-8B3E-0CA88E8A7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9658" y="2175029"/>
            <a:ext cx="2272684" cy="3947467"/>
          </a:xfrm>
          <a:custGeom>
            <a:avLst/>
            <a:gdLst>
              <a:gd name="connsiteX0" fmla="*/ 0 w 2272684"/>
              <a:gd name="connsiteY0" fmla="*/ 0 h 3947467"/>
              <a:gd name="connsiteX1" fmla="*/ 2272684 w 2272684"/>
              <a:gd name="connsiteY1" fmla="*/ 0 h 3947467"/>
              <a:gd name="connsiteX2" fmla="*/ 2272684 w 2272684"/>
              <a:gd name="connsiteY2" fmla="*/ 3947467 h 3947467"/>
              <a:gd name="connsiteX3" fmla="*/ 0 w 2272684"/>
              <a:gd name="connsiteY3" fmla="*/ 3947467 h 39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684" h="3947467">
                <a:moveTo>
                  <a:pt x="0" y="0"/>
                </a:moveTo>
                <a:lnTo>
                  <a:pt x="2272684" y="0"/>
                </a:lnTo>
                <a:lnTo>
                  <a:pt x="2272684" y="3947467"/>
                </a:lnTo>
                <a:lnTo>
                  <a:pt x="0" y="3947467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408703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B5B86-9506-4CE9-A86D-514C0868F0EB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08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F713-51D9-471B-ACA9-5CF819DEA78F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FD80-C565-4A17-8124-19AB72C7A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6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81E39-023A-4261-A382-507D2A687E30}" type="datetime1">
              <a:rPr lang="en-US"/>
              <a:pPr>
                <a:defRPr/>
              </a:pPr>
              <a:t>8/25/2022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is the Report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E150-4762-4407-8731-8005018E80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235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3737DD"/>
              </a:solidFill>
              <a:latin typeface="Calibri" panose="020F0502020204030204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1EBAECF7-164D-4419-B7CB-E458C2AC3121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9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ED0EC0-A31A-4FFB-823C-FF0072D8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00F4F4-2DC0-444B-A711-A5D176996831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1921B63-C24B-40ED-85BE-26D49B86E047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8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EC81-5AD8-430D-8FD1-21006496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31155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25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7CA3-86EC-47BA-B415-57A817695E29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2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43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2E97E-15DE-483A-BC27-7919C8F1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2857"/>
            <a:ext cx="11582400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C98E-7479-4F84-A93B-DC74ECFC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085975"/>
            <a:ext cx="11582399" cy="370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F3AD1-F051-48A5-AB7D-BDA84812B4BB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9997D-9151-4456-8CAB-50AC1F60D7A4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3E2499-F978-4E01-86C9-1D087E586B53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F24C7791-83CB-425B-A392-60C4676C8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4664AB-B457-4A4B-8D7F-46B20E66F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490B93-C18D-4D67-8A52-86F2EF2100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E57A-77BE-438D-9286-6127CD6E5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0" y="6157275"/>
            <a:ext cx="97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802E70-D219-4F36-950D-FFA7642EF6F3}" type="datetime1">
              <a:rPr lang="en-US" smtClean="0">
                <a:solidFill>
                  <a:prstClr val="white"/>
                </a:solidFill>
              </a:rPr>
              <a:pPr/>
              <a:t>8/25/2022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CE5C-2F54-4920-9F7A-D0ABAFE3C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320" y="6157275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Lorem ipsum dolor sit amet, consectetur adipiscing elit, sed do eiusmod tempor incididunt ut labore et dolore.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C59B-F619-47F9-85E1-B0EA8C4B5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9988" y="6170673"/>
            <a:ext cx="58698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477D24C-55BC-4150-BC77-7526DE4131D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4128">
          <p15:clr>
            <a:srgbClr val="F26B43"/>
          </p15:clr>
        </p15:guide>
        <p15:guide id="4" orient="horz" pos="1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COABudge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Taveras@ride.ri.gov" TargetMode="External"/><Relationship Id="rId2" Type="http://schemas.openxmlformats.org/officeDocument/2006/relationships/hyperlink" Target="mailto:Santiago.Guerrero@ride.ri.gov" TargetMode="Externa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COADashboar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inyurl.com/UCOAFinancialProfiles" TargetMode="Externa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273-30F9-4E98-9385-03E7EF8F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Training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0C86-D063-404C-BB18-04FB69460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745" y="1265238"/>
            <a:ext cx="10353964" cy="4525963"/>
          </a:xfrm>
        </p:spPr>
        <p:txBody>
          <a:bodyPr/>
          <a:lstStyle/>
          <a:p>
            <a:r>
              <a:rPr lang="en-US" sz="3200" dirty="0"/>
              <a:t>Please mute your mic, you can unmute it at the end of the presentation to ask questions</a:t>
            </a:r>
          </a:p>
          <a:p>
            <a:r>
              <a:rPr lang="en-US" sz="3200" dirty="0"/>
              <a:t>Use chat to make questions during the presentation, we will address them when convenient</a:t>
            </a:r>
          </a:p>
          <a:p>
            <a:r>
              <a:rPr lang="en-US" sz="3200" dirty="0"/>
              <a:t>Sessions will be recorded and posted on the UCOA Website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START RECORDING!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E2014-9E4B-40B5-A37B-40FE5879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8E150-4762-4407-8731-8005018E807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45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69939-4226-97FB-792F-D6374DB5E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9A4D4-D138-9CEF-0940-F708AA4D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FD80-C565-4A17-8124-19AB72C7A87D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BC57D-7873-99BE-1E15-48647B2D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552" y="126386"/>
            <a:ext cx="6752663" cy="5400765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8DB0F1F2-9E03-DB0E-7C78-CA24344E8FB3}"/>
              </a:ext>
            </a:extLst>
          </p:cNvPr>
          <p:cNvSpPr txBox="1"/>
          <p:nvPr/>
        </p:nvSpPr>
        <p:spPr>
          <a:xfrm>
            <a:off x="228828" y="330876"/>
            <a:ext cx="196734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LIVE DEMO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95B2D-D9D6-970F-304D-155E6BAF6294}"/>
              </a:ext>
            </a:extLst>
          </p:cNvPr>
          <p:cNvSpPr txBox="1"/>
          <p:nvPr/>
        </p:nvSpPr>
        <p:spPr>
          <a:xfrm>
            <a:off x="2954800" y="565754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https://tinyurl.com/UCOABudgets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0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3006" y="166256"/>
            <a:ext cx="9784724" cy="8205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Next Steps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19988" y="6170673"/>
            <a:ext cx="586986" cy="338328"/>
          </a:xfrm>
        </p:spPr>
        <p:txBody>
          <a:bodyPr/>
          <a:lstStyle/>
          <a:p>
            <a:fld id="{E7E8FD80-C565-4A17-8124-19AB72C7A87D}" type="slidenum">
              <a:rPr lang="en-US" smtClean="0"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2343" y="1103162"/>
            <a:ext cx="10987314" cy="586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Submit UCOA files due on time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Contact us if you see any issues with the visualizations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Feedback is more than welcome, we hope that these tools are useful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RIDE will continue analyzing UCOA Data: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Cost Effectiveness and Return on Investment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School Level Analyses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Resource Equity Analyses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Financial Health Analyses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Variance Analyses (actual vs budget)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Any other topic of interest?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656666"/>
              </a:solidFill>
            </a:endParaRPr>
          </a:p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65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C633-D819-F6C1-955F-B8A0C2FAB1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F3D6E-54F5-5A94-8FF5-3A701D2D4F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Santiago.Guerrero@ride.ri.gov</a:t>
            </a:r>
            <a:endParaRPr lang="en-US" dirty="0"/>
          </a:p>
          <a:p>
            <a:r>
              <a:rPr lang="en-US" dirty="0">
                <a:hlinkClick r:id="rId3"/>
              </a:rPr>
              <a:t>Juan.Taveras@ride.ri.gov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9D6F1-8306-7987-43D7-627F9767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A35D6-6020-27EB-5056-2E7C59E7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FD80-C565-4A17-8124-19AB72C7A8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280E-774D-4F4C-A40B-E30DCAA39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817" y="4180114"/>
            <a:ext cx="8266176" cy="1045029"/>
          </a:xfrm>
        </p:spPr>
        <p:txBody>
          <a:bodyPr>
            <a:normAutofit/>
          </a:bodyPr>
          <a:lstStyle/>
          <a:p>
            <a:r>
              <a:rPr lang="en-US" sz="3600" dirty="0"/>
              <a:t>UCOA DASHBOARDS</a:t>
            </a:r>
            <a:br>
              <a:rPr lang="en-US" sz="3600" dirty="0"/>
            </a:br>
            <a:r>
              <a:rPr lang="en-US" sz="1800" i="1" dirty="0"/>
              <a:t>UCOA Training Series Session 5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Rhode Island Department of Education</a:t>
            </a:r>
          </a:p>
          <a:p>
            <a:pPr>
              <a:lnSpc>
                <a:spcPct val="100000"/>
              </a:lnSpc>
            </a:pPr>
            <a:r>
              <a:rPr lang="en-US" dirty="0"/>
              <a:t>8/25/22</a:t>
            </a:r>
          </a:p>
        </p:txBody>
      </p:sp>
      <p:pic>
        <p:nvPicPr>
          <p:cNvPr id="7" name="Picture 2" descr="Coloring Outside the Lines: Good Special Education Isn't a Place; It's a  Mindset | The 74">
            <a:extLst>
              <a:ext uri="{FF2B5EF4-FFF2-40B4-BE49-F238E27FC236}">
                <a16:creationId xmlns:a16="http://schemas.microsoft.com/office/drawing/2014/main" id="{9F7EFA3A-5AB4-D44E-98D8-1F13C7F7B75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70" b="2017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8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3006" y="166256"/>
            <a:ext cx="9784724" cy="8205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UCOA Dashboards Initiative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19988" y="6170673"/>
            <a:ext cx="586986" cy="338328"/>
          </a:xfrm>
        </p:spPr>
        <p:txBody>
          <a:bodyPr/>
          <a:lstStyle/>
          <a:p>
            <a:fld id="{E7E8FD80-C565-4A17-8124-19AB72C7A87D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2343" y="1574470"/>
            <a:ext cx="10987314" cy="400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More than 10 years since UCOA implementation and still potential hasn’t been realized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We value the effort of submitting the data and want to provide useful tools to analyze the data</a:t>
            </a:r>
          </a:p>
          <a:p>
            <a:pPr marL="342900" indent="-34290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Step towards increasing the accessibility and use of UCOA data</a:t>
            </a:r>
          </a:p>
          <a:p>
            <a:pPr marL="342900" indent="-34290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Continue improving the quality and timeliness of the UCOA data</a:t>
            </a:r>
          </a:p>
          <a:p>
            <a:pPr marL="342900" indent="-34290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We view LEAs as one of the primary users of these dashboards. Please let us know what information would be useful 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656666"/>
              </a:solidFill>
            </a:endParaRPr>
          </a:p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solidFill>
                <a:srgbClr val="65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75370" y="83129"/>
            <a:ext cx="9784724" cy="8205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Three interactive Tools with UCOA Data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19988" y="6170673"/>
            <a:ext cx="586986" cy="338328"/>
          </a:xfrm>
        </p:spPr>
        <p:txBody>
          <a:bodyPr/>
          <a:lstStyle/>
          <a:p>
            <a:fld id="{E7E8FD80-C565-4A17-8124-19AB72C7A87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23802" y="820546"/>
            <a:ext cx="10005646" cy="6294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1. UCOA Dashboards</a:t>
            </a: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Released November 2021 recently updated</a:t>
            </a:r>
          </a:p>
          <a:p>
            <a:pPr marL="342900" indent="-34290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2. LEA Financial Profiles</a:t>
            </a: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Released August 2022</a:t>
            </a:r>
          </a:p>
          <a:p>
            <a:pPr marL="342900" indent="-34290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3.LEA Budgets</a:t>
            </a: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To be released soon</a:t>
            </a:r>
          </a:p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656666"/>
              </a:solidFill>
            </a:endParaRPr>
          </a:p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>
              <a:solidFill>
                <a:srgbClr val="65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3006" y="166256"/>
            <a:ext cx="9784724" cy="8205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UCOA Dashboard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19988" y="6170673"/>
            <a:ext cx="586986" cy="338328"/>
          </a:xfrm>
        </p:spPr>
        <p:txBody>
          <a:bodyPr/>
          <a:lstStyle/>
          <a:p>
            <a:fld id="{E7E8FD80-C565-4A17-8124-19AB72C7A87D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2343" y="1064275"/>
            <a:ext cx="10987314" cy="4614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Analyze historical expenditures at different levels of aggregation (district and school level) and detail (parent, child and grandchild)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Compare expenditures/revenues of different districts and schools</a:t>
            </a:r>
          </a:p>
          <a:p>
            <a:pPr marL="285750" indent="-28575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Analyze expenditures by individual segments (function, object, subject, etc.) and combined expenditure classifications (e.g. program and object)</a:t>
            </a:r>
          </a:p>
          <a:p>
            <a:pPr marL="285750" indent="-28575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Answer specific questions such as: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“How much we spent for instructional materials and textbooks for Math at the high school?” </a:t>
            </a: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or 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“How much did we spend on Salaries and Benefits for Math Teachers in our Middle Schools?”</a:t>
            </a:r>
          </a:p>
        </p:txBody>
      </p:sp>
    </p:spTree>
    <p:extLst>
      <p:ext uri="{BB962C8B-B14F-4D97-AF65-F5344CB8AC3E}">
        <p14:creationId xmlns:p14="http://schemas.microsoft.com/office/powerpoint/2010/main" val="11622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71263-908A-AA9B-0906-C92C9447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66FFC-561B-16DB-1EB2-71CDCBB8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FD80-C565-4A17-8124-19AB72C7A87D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08C0A3-4E63-78E0-011B-65743F30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52" y="148695"/>
            <a:ext cx="6650211" cy="5399234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4E159E52-51C3-4B78-BAF3-3878174EFFE9}"/>
              </a:ext>
            </a:extLst>
          </p:cNvPr>
          <p:cNvSpPr txBox="1"/>
          <p:nvPr/>
        </p:nvSpPr>
        <p:spPr>
          <a:xfrm>
            <a:off x="228828" y="330876"/>
            <a:ext cx="196734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LIVE DEMO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29008-DC8A-BB10-106A-06F51D69B4E6}"/>
              </a:ext>
            </a:extLst>
          </p:cNvPr>
          <p:cNvSpPr txBox="1"/>
          <p:nvPr/>
        </p:nvSpPr>
        <p:spPr>
          <a:xfrm>
            <a:off x="2558457" y="557251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https://tinyurl.com/UCOADashboard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3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3006" y="166256"/>
            <a:ext cx="9784724" cy="8205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 Financial Profiles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19988" y="6170673"/>
            <a:ext cx="586986" cy="338328"/>
          </a:xfrm>
        </p:spPr>
        <p:txBody>
          <a:bodyPr/>
          <a:lstStyle/>
          <a:p>
            <a:fld id="{E7E8FD80-C565-4A17-8124-19AB72C7A87D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31652" y="1001725"/>
            <a:ext cx="10259621" cy="5690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Part of the Fiscal Accountability report submitted to the General Assembly in August 2022 as required by State Law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Four-page report that includes high level information about the characteristics of every LEA (including a set of outcome measures) and an in-depth analysis of the finances.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Developed to answer three types of questions:</a:t>
            </a:r>
          </a:p>
          <a:p>
            <a:pPr algn="ctr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1) What are the sources of revenue of my LEA and how are they spent? </a:t>
            </a:r>
          </a:p>
          <a:p>
            <a:pPr algn="ctr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2) How have the revenues and expenditures of my LEA changed over time?</a:t>
            </a:r>
          </a:p>
          <a:p>
            <a:pPr algn="ctr">
              <a:lnSpc>
                <a:spcPts val="216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</a:rPr>
              <a:t>3) How do the revenues and expenditures of my district compare to similar LEAs? 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Plan to meet with LEA representatives to review the profiles and develop criteria and priorities to improve cost controls, efficiencies, and program effectiveness. </a:t>
            </a:r>
          </a:p>
          <a:p>
            <a:pPr marL="342900" indent="-34290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rgbClr val="65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5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8FD80-C565-4A17-8124-19AB72C7A87D}" type="slidenum">
              <a:rPr lang="en-US" smtClean="0"/>
              <a:t>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159E52-51C3-4B78-BAF3-3878174EFFE9}"/>
              </a:ext>
            </a:extLst>
          </p:cNvPr>
          <p:cNvSpPr txBox="1"/>
          <p:nvPr/>
        </p:nvSpPr>
        <p:spPr>
          <a:xfrm>
            <a:off x="157018" y="335600"/>
            <a:ext cx="1967346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LIVE DEMO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DEF13-4FDD-4257-B319-148E735EA414}"/>
              </a:ext>
            </a:extLst>
          </p:cNvPr>
          <p:cNvSpPr txBox="1"/>
          <p:nvPr/>
        </p:nvSpPr>
        <p:spPr>
          <a:xfrm>
            <a:off x="683489" y="5541819"/>
            <a:ext cx="109635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https://tinyurl.com/UCOAFinancialProfiles</a:t>
            </a:r>
            <a:endParaRPr lang="en-US" dirty="0"/>
          </a:p>
        </p:txBody>
      </p:sp>
      <p:pic>
        <p:nvPicPr>
          <p:cNvPr id="8" name="slide2" descr="Page 1">
            <a:extLst>
              <a:ext uri="{FF2B5EF4-FFF2-40B4-BE49-F238E27FC236}">
                <a16:creationId xmlns:a16="http://schemas.microsoft.com/office/drawing/2014/main" id="{986B6D85-F15E-CE36-0673-75D1CF1A45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" y="1105173"/>
            <a:ext cx="3031064" cy="3922553"/>
          </a:xfrm>
          <a:prstGeom prst="rect">
            <a:avLst/>
          </a:prstGeom>
        </p:spPr>
      </p:pic>
      <p:pic>
        <p:nvPicPr>
          <p:cNvPr id="9" name="slide3" descr="Page 2">
            <a:extLst>
              <a:ext uri="{FF2B5EF4-FFF2-40B4-BE49-F238E27FC236}">
                <a16:creationId xmlns:a16="http://schemas.microsoft.com/office/drawing/2014/main" id="{C0F52870-7E3B-A742-4E43-B4B98BBD7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61" y="1105173"/>
            <a:ext cx="3031064" cy="3922553"/>
          </a:xfrm>
          <a:prstGeom prst="rect">
            <a:avLst/>
          </a:prstGeom>
        </p:spPr>
      </p:pic>
      <p:pic>
        <p:nvPicPr>
          <p:cNvPr id="10" name="slide4" descr="Page 3">
            <a:extLst>
              <a:ext uri="{FF2B5EF4-FFF2-40B4-BE49-F238E27FC236}">
                <a16:creationId xmlns:a16="http://schemas.microsoft.com/office/drawing/2014/main" id="{F1F392FE-0D1F-1CF4-9BB8-EB8609143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31" y="1105173"/>
            <a:ext cx="3031064" cy="3922553"/>
          </a:xfrm>
          <a:prstGeom prst="rect">
            <a:avLst/>
          </a:prstGeom>
        </p:spPr>
      </p:pic>
      <p:pic>
        <p:nvPicPr>
          <p:cNvPr id="11" name="slide5" descr="Page 4">
            <a:extLst>
              <a:ext uri="{FF2B5EF4-FFF2-40B4-BE49-F238E27FC236}">
                <a16:creationId xmlns:a16="http://schemas.microsoft.com/office/drawing/2014/main" id="{38BA8CE9-584D-5993-5460-CF3CB5BDEA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95" y="1105172"/>
            <a:ext cx="3031064" cy="39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3006" y="166256"/>
            <a:ext cx="9784724" cy="82054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LEA Budgets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719988" y="6170673"/>
            <a:ext cx="586986" cy="338328"/>
          </a:xfrm>
        </p:spPr>
        <p:txBody>
          <a:bodyPr/>
          <a:lstStyle/>
          <a:p>
            <a:fld id="{E7E8FD80-C565-4A17-8124-19AB72C7A87D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2343" y="1304420"/>
            <a:ext cx="109873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submission per R.I. Gen. Laws § 16-2-9.4: </a:t>
            </a:r>
          </a:p>
          <a:p>
            <a:pPr marL="400050" lvl="1" indent="0">
              <a:buNone/>
            </a:pPr>
            <a:r>
              <a:rPr lang="en-US" sz="1600" dirty="0"/>
              <a:t>“(…) each local education agency shall submit a "budget-only" file that conforms with UCOA requirements to the department of elementary and secondary education within 30 days of the city/town adoption of the budget.”</a:t>
            </a:r>
          </a:p>
          <a:p>
            <a:pPr marL="400050" lvl="1" indent="0">
              <a:buNone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Starting this year we are using the data for:</a:t>
            </a:r>
          </a:p>
          <a:p>
            <a:pPr marL="22860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dirty="0"/>
              <a:t>New Budget section in our website:</a:t>
            </a:r>
          </a:p>
          <a:p>
            <a:pPr lvl="1" algn="ctr"/>
            <a:r>
              <a:rPr lang="en-US" sz="1400" dirty="0"/>
              <a:t>Who has submitted/not submitted</a:t>
            </a:r>
          </a:p>
          <a:p>
            <a:pPr lvl="1" algn="ctr"/>
            <a:r>
              <a:rPr lang="en-US" sz="1400" dirty="0"/>
              <a:t>Easy to view/understand/download district budgets</a:t>
            </a:r>
          </a:p>
          <a:p>
            <a:pPr algn="ctr"/>
            <a:r>
              <a:rPr lang="en-US" dirty="0">
                <a:ea typeface="+mn-ea"/>
                <a:cs typeface="+mn-cs"/>
              </a:rPr>
              <a:t>Strategic Planning System</a:t>
            </a:r>
          </a:p>
          <a:p>
            <a:pPr lvl="1" algn="ctr"/>
            <a:r>
              <a:rPr lang="en-US" sz="1400" dirty="0"/>
              <a:t>Ties budget to initiatives and results</a:t>
            </a:r>
            <a:endParaRPr lang="en-US" sz="1600" dirty="0"/>
          </a:p>
          <a:p>
            <a:pPr marL="400050" lvl="1" indent="0">
              <a:buNone/>
            </a:pPr>
            <a:endParaRPr lang="en-US" sz="1600" dirty="0"/>
          </a:p>
          <a:p>
            <a:pPr marL="285750" indent="-342900">
              <a:buFont typeface="Arial" panose="020B0604020202020204" pitchFamily="34" charset="0"/>
              <a:buChar char="•"/>
            </a:pPr>
            <a:r>
              <a:rPr lang="en-US" sz="2400" dirty="0"/>
              <a:t>Can customize for your district if you want to publish in your website</a:t>
            </a:r>
          </a:p>
          <a:p>
            <a:pPr marL="40005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66290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hode Island">
      <a:dk1>
        <a:sysClr val="windowText" lastClr="000000"/>
      </a:dk1>
      <a:lt1>
        <a:sysClr val="window" lastClr="FFFFFF"/>
      </a:lt1>
      <a:dk2>
        <a:srgbClr val="44546A"/>
      </a:dk2>
      <a:lt2>
        <a:srgbClr val="C4C4C4"/>
      </a:lt2>
      <a:accent1>
        <a:srgbClr val="EB5152"/>
      </a:accent1>
      <a:accent2>
        <a:srgbClr val="1E497F"/>
      </a:accent2>
      <a:accent3>
        <a:srgbClr val="8FBAE4"/>
      </a:accent3>
      <a:accent4>
        <a:srgbClr val="FFC709"/>
      </a:accent4>
      <a:accent5>
        <a:srgbClr val="404040"/>
      </a:accent5>
      <a:accent6>
        <a:srgbClr val="656565"/>
      </a:accent6>
      <a:hlink>
        <a:srgbClr val="0563C1"/>
      </a:hlink>
      <a:folHlink>
        <a:srgbClr val="954F72"/>
      </a:folHlink>
    </a:clrScheme>
    <a:fontScheme name="Rhode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497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23000"/>
          </a:lnSpc>
          <a:spcBef>
            <a:spcPts val="600"/>
          </a:spcBef>
          <a:spcAft>
            <a:spcPts val="600"/>
          </a:spcAft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3000"/>
          </a:lnSpc>
          <a:spcBef>
            <a:spcPts val="600"/>
          </a:spcBef>
          <a:spcAft>
            <a:spcPts val="600"/>
          </a:spcAft>
          <a:defRPr sz="1600">
            <a:solidFill>
              <a:srgbClr val="65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AE16D7FDC064B9F8FED50938DDB2C" ma:contentTypeVersion="13" ma:contentTypeDescription="Create a new document." ma:contentTypeScope="" ma:versionID="43f58c20dd729a75ab71f3f44a5545e9">
  <xsd:schema xmlns:xsd="http://www.w3.org/2001/XMLSchema" xmlns:xs="http://www.w3.org/2001/XMLSchema" xmlns:p="http://schemas.microsoft.com/office/2006/metadata/properties" xmlns:ns3="f8cb0211-26b5-41ab-9ede-124a26b4f145" xmlns:ns4="d013ef6b-4382-424e-95c4-26e25983cfbb" targetNamespace="http://schemas.microsoft.com/office/2006/metadata/properties" ma:root="true" ma:fieldsID="a84cefc7767bd68b204509d8ad240f2c" ns3:_="" ns4:_="">
    <xsd:import namespace="f8cb0211-26b5-41ab-9ede-124a26b4f145"/>
    <xsd:import namespace="d013ef6b-4382-424e-95c4-26e25983cf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b0211-26b5-41ab-9ede-124a26b4f1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3ef6b-4382-424e-95c4-26e25983c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1C9B53-BECA-43D9-803C-54C64518EBD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13ef6b-4382-424e-95c4-26e25983cfbb"/>
    <ds:schemaRef ds:uri="f8cb0211-26b5-41ab-9ede-124a26b4f145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25FB62-B055-48B0-9349-22FECBC652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EB3F7D-4736-41A1-8D2F-5663D4AAF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cb0211-26b5-41ab-9ede-124a26b4f145"/>
    <ds:schemaRef ds:uri="d013ef6b-4382-424e-95c4-26e25983cf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636</Words>
  <Application>Microsoft Office PowerPoint</Application>
  <PresentationFormat>Widescreen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Demi Cond</vt:lpstr>
      <vt:lpstr>Wingdings</vt:lpstr>
      <vt:lpstr>1_Office Theme</vt:lpstr>
      <vt:lpstr>Training Guidelines</vt:lpstr>
      <vt:lpstr>UCOA DASHBOARDS UCOA Training Series Session 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 Learning Support: Overall</dc:title>
  <dc:creator>Lopes, Chanthy</dc:creator>
  <cp:lastModifiedBy>Guerrero, Santiago</cp:lastModifiedBy>
  <cp:revision>54</cp:revision>
  <dcterms:created xsi:type="dcterms:W3CDTF">2020-05-05T14:32:16Z</dcterms:created>
  <dcterms:modified xsi:type="dcterms:W3CDTF">2022-08-25T13:25:10Z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0x010100838AE16D7FDC064B9F8FED50938DDB2C</vt:lpwstr>
  </property>
</Properties>
</file>