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525" r:id="rId2"/>
    <p:sldId id="524" r:id="rId3"/>
    <p:sldId id="438" r:id="rId4"/>
    <p:sldId id="282" r:id="rId5"/>
    <p:sldId id="532" r:id="rId6"/>
    <p:sldId id="535" r:id="rId7"/>
    <p:sldId id="562" r:id="rId8"/>
    <p:sldId id="547" r:id="rId9"/>
    <p:sldId id="550" r:id="rId10"/>
    <p:sldId id="546" r:id="rId11"/>
    <p:sldId id="548" r:id="rId12"/>
    <p:sldId id="551" r:id="rId13"/>
    <p:sldId id="540" r:id="rId14"/>
    <p:sldId id="544" r:id="rId15"/>
    <p:sldId id="563" r:id="rId16"/>
    <p:sldId id="539" r:id="rId17"/>
    <p:sldId id="564" r:id="rId18"/>
    <p:sldId id="545" r:id="rId19"/>
    <p:sldId id="553" r:id="rId20"/>
    <p:sldId id="552" r:id="rId21"/>
    <p:sldId id="543" r:id="rId22"/>
    <p:sldId id="554" r:id="rId23"/>
    <p:sldId id="536" r:id="rId24"/>
    <p:sldId id="555" r:id="rId25"/>
    <p:sldId id="556" r:id="rId26"/>
    <p:sldId id="557" r:id="rId27"/>
    <p:sldId id="538" r:id="rId28"/>
    <p:sldId id="558" r:id="rId29"/>
    <p:sldId id="559" r:id="rId30"/>
    <p:sldId id="560" r:id="rId31"/>
    <p:sldId id="561" r:id="rId32"/>
    <p:sldId id="565" r:id="rId33"/>
    <p:sldId id="566" r:id="rId34"/>
    <p:sldId id="549" r:id="rId35"/>
    <p:sldId id="529" r:id="rId36"/>
    <p:sldId id="530" r:id="rId37"/>
  </p:sldIdLst>
  <p:sldSz cx="9144000" cy="6858000" type="screen4x3"/>
  <p:notesSz cx="7102475" cy="93884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009999"/>
    <a:srgbClr val="CC0099"/>
    <a:srgbClr val="FFCC00"/>
    <a:srgbClr val="FF0000"/>
    <a:srgbClr val="00FFFF"/>
    <a:srgbClr val="3366FF"/>
    <a:srgbClr val="CCFF99"/>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94316" autoAdjust="0"/>
  </p:normalViewPr>
  <p:slideViewPr>
    <p:cSldViewPr>
      <p:cViewPr varScale="1">
        <p:scale>
          <a:sx n="107" d="100"/>
          <a:sy n="107" d="100"/>
        </p:scale>
        <p:origin x="1662" y="114"/>
      </p:cViewPr>
      <p:guideLst>
        <p:guide orient="horz" pos="2160"/>
        <p:guide pos="2880"/>
      </p:guideLst>
    </p:cSldViewPr>
  </p:slideViewPr>
  <p:outlineViewPr>
    <p:cViewPr>
      <p:scale>
        <a:sx n="33" d="100"/>
        <a:sy n="33" d="100"/>
      </p:scale>
      <p:origin x="0" y="-33534"/>
    </p:cViewPr>
  </p:outlineViewPr>
  <p:notesTextViewPr>
    <p:cViewPr>
      <p:scale>
        <a:sx n="100" d="100"/>
        <a:sy n="100" d="100"/>
      </p:scale>
      <p:origin x="0" y="0"/>
    </p:cViewPr>
  </p:notesTextViewPr>
  <p:sorterViewPr>
    <p:cViewPr varScale="1">
      <p:scale>
        <a:sx n="1" d="1"/>
        <a:sy n="1" d="1"/>
      </p:scale>
      <p:origin x="0" y="-194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3078383" cy="469586"/>
          </a:xfrm>
          <a:prstGeom prst="rect">
            <a:avLst/>
          </a:prstGeom>
          <a:noFill/>
          <a:ln w="9525">
            <a:noFill/>
            <a:miter lim="800000"/>
            <a:headEnd/>
            <a:tailEnd/>
          </a:ln>
          <a:effectLst/>
        </p:spPr>
        <p:txBody>
          <a:bodyPr vert="horz" wrap="square" lIns="94222" tIns="47111" rIns="94222" bIns="47111" numCol="1" anchor="t" anchorCtr="0" compatLnSpc="1">
            <a:prstTxWarp prst="textNoShape">
              <a:avLst/>
            </a:prstTxWarp>
          </a:bodyPr>
          <a:lstStyle>
            <a:lvl1pPr eaLnBrk="1" hangingPunct="1">
              <a:defRPr sz="1200" dirty="0">
                <a:latin typeface="Arial" charset="0"/>
              </a:defRPr>
            </a:lvl1pPr>
          </a:lstStyle>
          <a:p>
            <a:pPr>
              <a:defRPr/>
            </a:pPr>
            <a:endParaRPr lang="en-US" dirty="0"/>
          </a:p>
        </p:txBody>
      </p:sp>
      <p:sp>
        <p:nvSpPr>
          <p:cNvPr id="66563" name="Rectangle 3"/>
          <p:cNvSpPr>
            <a:spLocks noGrp="1" noChangeArrowheads="1"/>
          </p:cNvSpPr>
          <p:nvPr>
            <p:ph type="dt" sz="quarter" idx="1"/>
          </p:nvPr>
        </p:nvSpPr>
        <p:spPr bwMode="auto">
          <a:xfrm>
            <a:off x="4022485" y="0"/>
            <a:ext cx="3078383" cy="469586"/>
          </a:xfrm>
          <a:prstGeom prst="rect">
            <a:avLst/>
          </a:prstGeom>
          <a:noFill/>
          <a:ln w="9525">
            <a:noFill/>
            <a:miter lim="800000"/>
            <a:headEnd/>
            <a:tailEnd/>
          </a:ln>
          <a:effectLst/>
        </p:spPr>
        <p:txBody>
          <a:bodyPr vert="horz" wrap="square" lIns="94222" tIns="47111" rIns="94222" bIns="47111" numCol="1" anchor="t" anchorCtr="0" compatLnSpc="1">
            <a:prstTxWarp prst="textNoShape">
              <a:avLst/>
            </a:prstTxWarp>
          </a:bodyPr>
          <a:lstStyle>
            <a:lvl1pPr algn="r" eaLnBrk="1" hangingPunct="1">
              <a:defRPr sz="1200" dirty="0">
                <a:latin typeface="Arial" charset="0"/>
              </a:defRPr>
            </a:lvl1pPr>
          </a:lstStyle>
          <a:p>
            <a:pPr>
              <a:defRPr/>
            </a:pPr>
            <a:endParaRPr lang="en-US" dirty="0"/>
          </a:p>
        </p:txBody>
      </p:sp>
      <p:sp>
        <p:nvSpPr>
          <p:cNvPr id="66564" name="Rectangle 4"/>
          <p:cNvSpPr>
            <a:spLocks noGrp="1" noChangeArrowheads="1"/>
          </p:cNvSpPr>
          <p:nvPr>
            <p:ph type="ftr" sz="quarter" idx="2"/>
          </p:nvPr>
        </p:nvSpPr>
        <p:spPr bwMode="auto">
          <a:xfrm>
            <a:off x="0" y="8917277"/>
            <a:ext cx="3078383" cy="469586"/>
          </a:xfrm>
          <a:prstGeom prst="rect">
            <a:avLst/>
          </a:prstGeom>
          <a:noFill/>
          <a:ln w="9525">
            <a:noFill/>
            <a:miter lim="800000"/>
            <a:headEnd/>
            <a:tailEnd/>
          </a:ln>
          <a:effectLst/>
        </p:spPr>
        <p:txBody>
          <a:bodyPr vert="horz" wrap="square" lIns="94222" tIns="47111" rIns="94222" bIns="47111" numCol="1" anchor="b" anchorCtr="0" compatLnSpc="1">
            <a:prstTxWarp prst="textNoShape">
              <a:avLst/>
            </a:prstTxWarp>
          </a:bodyPr>
          <a:lstStyle>
            <a:lvl1pPr eaLnBrk="1" hangingPunct="1">
              <a:defRPr sz="1200" dirty="0">
                <a:latin typeface="Arial" charset="0"/>
              </a:defRPr>
            </a:lvl1pPr>
          </a:lstStyle>
          <a:p>
            <a:pPr>
              <a:defRPr/>
            </a:pPr>
            <a:endParaRPr lang="en-US" dirty="0"/>
          </a:p>
        </p:txBody>
      </p:sp>
      <p:sp>
        <p:nvSpPr>
          <p:cNvPr id="66565" name="Rectangle 5"/>
          <p:cNvSpPr>
            <a:spLocks noGrp="1" noChangeArrowheads="1"/>
          </p:cNvSpPr>
          <p:nvPr>
            <p:ph type="sldNum" sz="quarter" idx="3"/>
          </p:nvPr>
        </p:nvSpPr>
        <p:spPr bwMode="auto">
          <a:xfrm>
            <a:off x="4022485" y="8917277"/>
            <a:ext cx="3078383" cy="469586"/>
          </a:xfrm>
          <a:prstGeom prst="rect">
            <a:avLst/>
          </a:prstGeom>
          <a:noFill/>
          <a:ln w="9525">
            <a:noFill/>
            <a:miter lim="800000"/>
            <a:headEnd/>
            <a:tailEnd/>
          </a:ln>
          <a:effectLst/>
        </p:spPr>
        <p:txBody>
          <a:bodyPr vert="horz" wrap="square" lIns="94222" tIns="47111" rIns="94222" bIns="47111" numCol="1" anchor="b" anchorCtr="0" compatLnSpc="1">
            <a:prstTxWarp prst="textNoShape">
              <a:avLst/>
            </a:prstTxWarp>
          </a:bodyPr>
          <a:lstStyle>
            <a:lvl1pPr algn="r" eaLnBrk="1" hangingPunct="1">
              <a:defRPr sz="1200" smtClean="0"/>
            </a:lvl1pPr>
          </a:lstStyle>
          <a:p>
            <a:pPr>
              <a:defRPr/>
            </a:pPr>
            <a:fld id="{E8207E48-B553-4434-9BA7-DA62A6E4C495}"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078383" cy="469586"/>
          </a:xfrm>
          <a:prstGeom prst="rect">
            <a:avLst/>
          </a:prstGeom>
          <a:noFill/>
          <a:ln w="9525">
            <a:noFill/>
            <a:miter lim="800000"/>
            <a:headEnd/>
            <a:tailEnd/>
          </a:ln>
          <a:effectLst/>
        </p:spPr>
        <p:txBody>
          <a:bodyPr vert="horz" wrap="square" lIns="94222" tIns="47111" rIns="94222" bIns="47111" numCol="1" anchor="t" anchorCtr="0" compatLnSpc="1">
            <a:prstTxWarp prst="textNoShape">
              <a:avLst/>
            </a:prstTxWarp>
          </a:bodyPr>
          <a:lstStyle>
            <a:lvl1pPr eaLnBrk="1" hangingPunct="1">
              <a:defRPr sz="1200" dirty="0">
                <a:latin typeface="Arial" charset="0"/>
              </a:defRPr>
            </a:lvl1pPr>
          </a:lstStyle>
          <a:p>
            <a:pPr>
              <a:defRPr/>
            </a:pPr>
            <a:endParaRPr lang="en-US" dirty="0"/>
          </a:p>
        </p:txBody>
      </p:sp>
      <p:sp>
        <p:nvSpPr>
          <p:cNvPr id="32771" name="Rectangle 3"/>
          <p:cNvSpPr>
            <a:spLocks noGrp="1" noChangeArrowheads="1"/>
          </p:cNvSpPr>
          <p:nvPr>
            <p:ph type="dt" idx="1"/>
          </p:nvPr>
        </p:nvSpPr>
        <p:spPr bwMode="auto">
          <a:xfrm>
            <a:off x="4022485" y="0"/>
            <a:ext cx="3078383" cy="469586"/>
          </a:xfrm>
          <a:prstGeom prst="rect">
            <a:avLst/>
          </a:prstGeom>
          <a:noFill/>
          <a:ln w="9525">
            <a:noFill/>
            <a:miter lim="800000"/>
            <a:headEnd/>
            <a:tailEnd/>
          </a:ln>
          <a:effectLst/>
        </p:spPr>
        <p:txBody>
          <a:bodyPr vert="horz" wrap="square" lIns="94222" tIns="47111" rIns="94222" bIns="47111" numCol="1" anchor="t" anchorCtr="0" compatLnSpc="1">
            <a:prstTxWarp prst="textNoShape">
              <a:avLst/>
            </a:prstTxWarp>
          </a:bodyPr>
          <a:lstStyle>
            <a:lvl1pPr algn="r" eaLnBrk="1" hangingPunct="1">
              <a:defRPr sz="1200" dirty="0">
                <a:latin typeface="Arial" charset="0"/>
              </a:defRPr>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204913" y="703263"/>
            <a:ext cx="4692650" cy="35210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3" name="Rectangle 5"/>
          <p:cNvSpPr>
            <a:spLocks noGrp="1" noChangeArrowheads="1"/>
          </p:cNvSpPr>
          <p:nvPr>
            <p:ph type="body" sz="quarter" idx="3"/>
          </p:nvPr>
        </p:nvSpPr>
        <p:spPr bwMode="auto">
          <a:xfrm>
            <a:off x="710891" y="4460252"/>
            <a:ext cx="5680693" cy="4224652"/>
          </a:xfrm>
          <a:prstGeom prst="rect">
            <a:avLst/>
          </a:prstGeom>
          <a:noFill/>
          <a:ln w="9525">
            <a:noFill/>
            <a:miter lim="800000"/>
            <a:headEnd/>
            <a:tailEnd/>
          </a:ln>
          <a:effectLst/>
        </p:spPr>
        <p:txBody>
          <a:bodyPr vert="horz" wrap="square" lIns="94222" tIns="47111" rIns="94222" bIns="4711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2774" name="Rectangle 6"/>
          <p:cNvSpPr>
            <a:spLocks noGrp="1" noChangeArrowheads="1"/>
          </p:cNvSpPr>
          <p:nvPr>
            <p:ph type="ftr" sz="quarter" idx="4"/>
          </p:nvPr>
        </p:nvSpPr>
        <p:spPr bwMode="auto">
          <a:xfrm>
            <a:off x="0" y="8917277"/>
            <a:ext cx="3078383" cy="469586"/>
          </a:xfrm>
          <a:prstGeom prst="rect">
            <a:avLst/>
          </a:prstGeom>
          <a:noFill/>
          <a:ln w="9525">
            <a:noFill/>
            <a:miter lim="800000"/>
            <a:headEnd/>
            <a:tailEnd/>
          </a:ln>
          <a:effectLst/>
        </p:spPr>
        <p:txBody>
          <a:bodyPr vert="horz" wrap="square" lIns="94222" tIns="47111" rIns="94222" bIns="47111" numCol="1" anchor="b" anchorCtr="0" compatLnSpc="1">
            <a:prstTxWarp prst="textNoShape">
              <a:avLst/>
            </a:prstTxWarp>
          </a:bodyPr>
          <a:lstStyle>
            <a:lvl1pPr eaLnBrk="1" hangingPunct="1">
              <a:defRPr sz="1200" dirty="0">
                <a:latin typeface="Arial" charset="0"/>
              </a:defRPr>
            </a:lvl1pPr>
          </a:lstStyle>
          <a:p>
            <a:pPr>
              <a:defRPr/>
            </a:pPr>
            <a:endParaRPr lang="en-US" dirty="0"/>
          </a:p>
        </p:txBody>
      </p:sp>
      <p:sp>
        <p:nvSpPr>
          <p:cNvPr id="32775" name="Rectangle 7"/>
          <p:cNvSpPr>
            <a:spLocks noGrp="1" noChangeArrowheads="1"/>
          </p:cNvSpPr>
          <p:nvPr>
            <p:ph type="sldNum" sz="quarter" idx="5"/>
          </p:nvPr>
        </p:nvSpPr>
        <p:spPr bwMode="auto">
          <a:xfrm>
            <a:off x="4022485" y="8917277"/>
            <a:ext cx="3078383" cy="469586"/>
          </a:xfrm>
          <a:prstGeom prst="rect">
            <a:avLst/>
          </a:prstGeom>
          <a:noFill/>
          <a:ln w="9525">
            <a:noFill/>
            <a:miter lim="800000"/>
            <a:headEnd/>
            <a:tailEnd/>
          </a:ln>
          <a:effectLst/>
        </p:spPr>
        <p:txBody>
          <a:bodyPr vert="horz" wrap="square" lIns="94222" tIns="47111" rIns="94222" bIns="47111" numCol="1" anchor="b" anchorCtr="0" compatLnSpc="1">
            <a:prstTxWarp prst="textNoShape">
              <a:avLst/>
            </a:prstTxWarp>
          </a:bodyPr>
          <a:lstStyle>
            <a:lvl1pPr algn="r" eaLnBrk="1" hangingPunct="1">
              <a:defRPr sz="1200" smtClean="0"/>
            </a:lvl1pPr>
          </a:lstStyle>
          <a:p>
            <a:pPr>
              <a:defRPr/>
            </a:pPr>
            <a:fld id="{1EF2307A-1F77-42B9-BB79-3B79821965CB}"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2895600" y="381000"/>
            <a:ext cx="5867400" cy="1828800"/>
          </a:xfrm>
        </p:spPr>
        <p:txBody>
          <a:bodyPr/>
          <a:lstStyle>
            <a:lvl1pPr>
              <a:defRPr/>
            </a:lvl1pPr>
          </a:lstStyle>
          <a:p>
            <a:r>
              <a:rPr lang="en-US"/>
              <a:t>Click to edit Master title style</a:t>
            </a:r>
          </a:p>
        </p:txBody>
      </p:sp>
      <p:sp>
        <p:nvSpPr>
          <p:cNvPr id="15363" name="Rectangle 3"/>
          <p:cNvSpPr>
            <a:spLocks noGrp="1" noChangeArrowheads="1"/>
          </p:cNvSpPr>
          <p:nvPr>
            <p:ph type="subTitle" idx="1"/>
          </p:nvPr>
        </p:nvSpPr>
        <p:spPr>
          <a:xfrm>
            <a:off x="762000" y="2667000"/>
            <a:ext cx="8001000" cy="3276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a:xfrm>
            <a:off x="381000" y="6019800"/>
            <a:ext cx="2133600" cy="476250"/>
          </a:xfrm>
        </p:spPr>
        <p:txBody>
          <a:bodyPr/>
          <a:lstStyle>
            <a:lvl1pPr>
              <a:defRPr>
                <a:solidFill>
                  <a:schemeClr val="tx1"/>
                </a:solidFill>
              </a:defRPr>
            </a:lvl1pPr>
          </a:lstStyle>
          <a:p>
            <a:pPr>
              <a:defRPr/>
            </a:pPr>
            <a:fld id="{D0117D08-F9DE-4301-8FFF-75628C9E7A60}" type="datetime1">
              <a:rPr lang="en-US"/>
              <a:pPr>
                <a:defRPr/>
              </a:pPr>
              <a:t>7/28/2022</a:t>
            </a:fld>
            <a:endParaRPr lang="en-US" dirty="0"/>
          </a:p>
        </p:txBody>
      </p:sp>
      <p:sp>
        <p:nvSpPr>
          <p:cNvPr id="5" name="Rectangle 5"/>
          <p:cNvSpPr>
            <a:spLocks noGrp="1" noChangeArrowheads="1"/>
          </p:cNvSpPr>
          <p:nvPr>
            <p:ph type="ftr" sz="quarter" idx="11"/>
          </p:nvPr>
        </p:nvSpPr>
        <p:spPr>
          <a:xfrm>
            <a:off x="3124200" y="6019800"/>
            <a:ext cx="2895600" cy="476250"/>
          </a:xfrm>
        </p:spPr>
        <p:txBody>
          <a:bodyPr/>
          <a:lstStyle>
            <a:lvl1pPr algn="ctr">
              <a:defRPr sz="1400" i="0" u="none" dirty="0">
                <a:solidFill>
                  <a:schemeClr val="tx1"/>
                </a:solidFill>
              </a:defRPr>
            </a:lvl1pPr>
          </a:lstStyle>
          <a:p>
            <a:pPr>
              <a:defRPr/>
            </a:pPr>
            <a:r>
              <a:rPr lang="en-US" dirty="0"/>
              <a:t>This is the Report Name</a:t>
            </a:r>
          </a:p>
        </p:txBody>
      </p:sp>
      <p:sp>
        <p:nvSpPr>
          <p:cNvPr id="6" name="Rectangle 6"/>
          <p:cNvSpPr>
            <a:spLocks noGrp="1" noChangeArrowheads="1"/>
          </p:cNvSpPr>
          <p:nvPr>
            <p:ph type="sldNum" sz="quarter" idx="12"/>
          </p:nvPr>
        </p:nvSpPr>
        <p:spPr>
          <a:xfrm>
            <a:off x="6400800" y="5943600"/>
            <a:ext cx="2133600" cy="476250"/>
          </a:xfrm>
        </p:spPr>
        <p:txBody>
          <a:bodyPr/>
          <a:lstStyle>
            <a:lvl1pPr>
              <a:defRPr dirty="0" smtClean="0"/>
            </a:lvl1pPr>
          </a:lstStyle>
          <a:p>
            <a:pPr>
              <a:defRPr/>
            </a:pPr>
            <a:fld id="{C663DF2B-D23B-4087-9E30-9217F427AA03}" type="slidenum">
              <a:rPr lang="en-US" altLang="en-US"/>
              <a:pPr>
                <a:defRPr/>
              </a:pPr>
              <a:t>‹#›</a:t>
            </a:fld>
            <a:endParaRPr lang="en-US" altLang="en-US" dirty="0"/>
          </a:p>
          <a:p>
            <a:pPr>
              <a:defRPr/>
            </a:pPr>
            <a:endParaRPr lang="en-US" altLang="en-US" dirty="0"/>
          </a:p>
        </p:txBody>
      </p:sp>
    </p:spTree>
    <p:extLst>
      <p:ext uri="{BB962C8B-B14F-4D97-AF65-F5344CB8AC3E}">
        <p14:creationId xmlns:p14="http://schemas.microsoft.com/office/powerpoint/2010/main" val="1447553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B204DFF-CAB7-4EE0-BD3D-8F89191E955F}" type="datetime1">
              <a:rPr lang="en-US"/>
              <a:pPr>
                <a:defRPr/>
              </a:pPr>
              <a:t>7/28/2022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This is the Report Name</a:t>
            </a:r>
          </a:p>
        </p:txBody>
      </p:sp>
      <p:sp>
        <p:nvSpPr>
          <p:cNvPr id="6" name="Rectangle 6"/>
          <p:cNvSpPr>
            <a:spLocks noGrp="1" noChangeArrowheads="1"/>
          </p:cNvSpPr>
          <p:nvPr>
            <p:ph type="sldNum" sz="quarter" idx="12"/>
          </p:nvPr>
        </p:nvSpPr>
        <p:spPr>
          <a:ln/>
        </p:spPr>
        <p:txBody>
          <a:bodyPr/>
          <a:lstStyle>
            <a:lvl1pPr>
              <a:defRPr/>
            </a:lvl1pPr>
          </a:lstStyle>
          <a:p>
            <a:pPr>
              <a:defRPr/>
            </a:pPr>
            <a:fld id="{9CA820F3-78C4-4BB7-A3D1-825A48D7B833}" type="slidenum">
              <a:rPr lang="en-US" altLang="en-US"/>
              <a:pPr>
                <a:defRPr/>
              </a:pPr>
              <a:t>‹#›</a:t>
            </a:fld>
            <a:endParaRPr lang="en-US" altLang="en-US" dirty="0"/>
          </a:p>
        </p:txBody>
      </p:sp>
    </p:spTree>
    <p:extLst>
      <p:ext uri="{BB962C8B-B14F-4D97-AF65-F5344CB8AC3E}">
        <p14:creationId xmlns:p14="http://schemas.microsoft.com/office/powerpoint/2010/main" val="1981220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C8460EF7-F251-4784-92B0-BE356B893B67}" type="datetime1">
              <a:rPr lang="en-US"/>
              <a:pPr>
                <a:defRPr/>
              </a:pPr>
              <a:t>7/28/2022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This is the Report Name</a:t>
            </a:r>
          </a:p>
        </p:txBody>
      </p:sp>
      <p:sp>
        <p:nvSpPr>
          <p:cNvPr id="6" name="Rectangle 6"/>
          <p:cNvSpPr>
            <a:spLocks noGrp="1" noChangeArrowheads="1"/>
          </p:cNvSpPr>
          <p:nvPr>
            <p:ph type="sldNum" sz="quarter" idx="12"/>
          </p:nvPr>
        </p:nvSpPr>
        <p:spPr>
          <a:ln/>
        </p:spPr>
        <p:txBody>
          <a:bodyPr/>
          <a:lstStyle>
            <a:lvl1pPr>
              <a:defRPr/>
            </a:lvl1pPr>
          </a:lstStyle>
          <a:p>
            <a:pPr>
              <a:defRPr/>
            </a:pPr>
            <a:fld id="{8D367ABA-FD5A-4187-81F4-B53D1D5B8544}" type="slidenum">
              <a:rPr lang="en-US" altLang="en-US"/>
              <a:pPr>
                <a:defRPr/>
              </a:pPr>
              <a:t>‹#›</a:t>
            </a:fld>
            <a:endParaRPr lang="en-US" altLang="en-US" dirty="0"/>
          </a:p>
        </p:txBody>
      </p:sp>
    </p:spTree>
    <p:extLst>
      <p:ext uri="{BB962C8B-B14F-4D97-AF65-F5344CB8AC3E}">
        <p14:creationId xmlns:p14="http://schemas.microsoft.com/office/powerpoint/2010/main" val="427614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21B33D21-F566-4D5A-9A31-2757FF12EBED}" type="datetime1">
              <a:rPr lang="en-US"/>
              <a:pPr>
                <a:defRPr/>
              </a:pPr>
              <a:t>7/28/2022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This is the Report Name</a:t>
            </a:r>
          </a:p>
        </p:txBody>
      </p:sp>
      <p:sp>
        <p:nvSpPr>
          <p:cNvPr id="6" name="Rectangle 6"/>
          <p:cNvSpPr>
            <a:spLocks noGrp="1" noChangeArrowheads="1"/>
          </p:cNvSpPr>
          <p:nvPr>
            <p:ph type="sldNum" sz="quarter" idx="12"/>
          </p:nvPr>
        </p:nvSpPr>
        <p:spPr>
          <a:ln/>
        </p:spPr>
        <p:txBody>
          <a:bodyPr/>
          <a:lstStyle>
            <a:lvl1pPr>
              <a:defRPr/>
            </a:lvl1pPr>
          </a:lstStyle>
          <a:p>
            <a:pPr>
              <a:defRPr/>
            </a:pPr>
            <a:fld id="{415A3056-AD9D-4EF0-844D-913C3E86CEFF}" type="slidenum">
              <a:rPr lang="en-US" altLang="en-US"/>
              <a:pPr>
                <a:defRPr/>
              </a:pPr>
              <a:t>‹#›</a:t>
            </a:fld>
            <a:endParaRPr lang="en-US" altLang="en-US" dirty="0"/>
          </a:p>
        </p:txBody>
      </p:sp>
    </p:spTree>
    <p:extLst>
      <p:ext uri="{BB962C8B-B14F-4D97-AF65-F5344CB8AC3E}">
        <p14:creationId xmlns:p14="http://schemas.microsoft.com/office/powerpoint/2010/main" val="187408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B1581E39-023A-4261-A382-507D2A687E30}" type="datetime1">
              <a:rPr lang="en-US"/>
              <a:pPr>
                <a:defRPr/>
              </a:pPr>
              <a:t>7/28/2022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This is the Report Name</a:t>
            </a:r>
          </a:p>
        </p:txBody>
      </p:sp>
      <p:sp>
        <p:nvSpPr>
          <p:cNvPr id="6" name="Rectangle 6"/>
          <p:cNvSpPr>
            <a:spLocks noGrp="1" noChangeArrowheads="1"/>
          </p:cNvSpPr>
          <p:nvPr>
            <p:ph type="sldNum" sz="quarter" idx="12"/>
          </p:nvPr>
        </p:nvSpPr>
        <p:spPr>
          <a:ln/>
        </p:spPr>
        <p:txBody>
          <a:bodyPr/>
          <a:lstStyle>
            <a:lvl1pPr>
              <a:defRPr/>
            </a:lvl1pPr>
          </a:lstStyle>
          <a:p>
            <a:pPr>
              <a:defRPr/>
            </a:pPr>
            <a:fld id="{F2F8E150-4762-4407-8731-8005018E8074}" type="slidenum">
              <a:rPr lang="en-US" altLang="en-US"/>
              <a:pPr>
                <a:defRPr/>
              </a:pPr>
              <a:t>‹#›</a:t>
            </a:fld>
            <a:endParaRPr lang="en-US" altLang="en-US" dirty="0"/>
          </a:p>
        </p:txBody>
      </p:sp>
    </p:spTree>
    <p:extLst>
      <p:ext uri="{BB962C8B-B14F-4D97-AF65-F5344CB8AC3E}">
        <p14:creationId xmlns:p14="http://schemas.microsoft.com/office/powerpoint/2010/main" val="2724970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16B8EF4-2401-4771-B4DD-75214711A54A}" type="datetime1">
              <a:rPr lang="en-US"/>
              <a:pPr>
                <a:defRPr/>
              </a:pPr>
              <a:t>7/28/2022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This is the Report Name</a:t>
            </a:r>
          </a:p>
        </p:txBody>
      </p:sp>
      <p:sp>
        <p:nvSpPr>
          <p:cNvPr id="6" name="Rectangle 6"/>
          <p:cNvSpPr>
            <a:spLocks noGrp="1" noChangeArrowheads="1"/>
          </p:cNvSpPr>
          <p:nvPr>
            <p:ph type="sldNum" sz="quarter" idx="12"/>
          </p:nvPr>
        </p:nvSpPr>
        <p:spPr>
          <a:ln/>
        </p:spPr>
        <p:txBody>
          <a:bodyPr/>
          <a:lstStyle>
            <a:lvl1pPr>
              <a:defRPr/>
            </a:lvl1pPr>
          </a:lstStyle>
          <a:p>
            <a:pPr>
              <a:defRPr/>
            </a:pPr>
            <a:fld id="{3B5C5C91-6BE0-4CA2-932D-64272E5DC89D}" type="slidenum">
              <a:rPr lang="en-US" altLang="en-US"/>
              <a:pPr>
                <a:defRPr/>
              </a:pPr>
              <a:t>‹#›</a:t>
            </a:fld>
            <a:endParaRPr lang="en-US" altLang="en-US" dirty="0"/>
          </a:p>
        </p:txBody>
      </p:sp>
    </p:spTree>
    <p:extLst>
      <p:ext uri="{BB962C8B-B14F-4D97-AF65-F5344CB8AC3E}">
        <p14:creationId xmlns:p14="http://schemas.microsoft.com/office/powerpoint/2010/main" val="1363722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FC74BD9-76EF-4FFE-86FB-B3814682B03E}" type="datetime1">
              <a:rPr lang="en-US"/>
              <a:pPr>
                <a:defRPr/>
              </a:pPr>
              <a:t>7/28/2022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This is the Report Name</a:t>
            </a:r>
          </a:p>
        </p:txBody>
      </p:sp>
      <p:sp>
        <p:nvSpPr>
          <p:cNvPr id="7" name="Rectangle 6"/>
          <p:cNvSpPr>
            <a:spLocks noGrp="1" noChangeArrowheads="1"/>
          </p:cNvSpPr>
          <p:nvPr>
            <p:ph type="sldNum" sz="quarter" idx="12"/>
          </p:nvPr>
        </p:nvSpPr>
        <p:spPr>
          <a:ln/>
        </p:spPr>
        <p:txBody>
          <a:bodyPr/>
          <a:lstStyle>
            <a:lvl1pPr>
              <a:defRPr/>
            </a:lvl1pPr>
          </a:lstStyle>
          <a:p>
            <a:pPr>
              <a:defRPr/>
            </a:pPr>
            <a:fld id="{0A09DF28-6EA1-493A-85F5-3B14A1427BC9}" type="slidenum">
              <a:rPr lang="en-US" altLang="en-US"/>
              <a:pPr>
                <a:defRPr/>
              </a:pPr>
              <a:t>‹#›</a:t>
            </a:fld>
            <a:endParaRPr lang="en-US" altLang="en-US" dirty="0"/>
          </a:p>
        </p:txBody>
      </p:sp>
    </p:spTree>
    <p:extLst>
      <p:ext uri="{BB962C8B-B14F-4D97-AF65-F5344CB8AC3E}">
        <p14:creationId xmlns:p14="http://schemas.microsoft.com/office/powerpoint/2010/main" val="4284738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2747516B-876A-4902-8FE6-7805BD22C5CF}" type="datetime1">
              <a:rPr lang="en-US"/>
              <a:pPr>
                <a:defRPr/>
              </a:pPr>
              <a:t>7/28/2022</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This is the Report Name</a:t>
            </a:r>
          </a:p>
        </p:txBody>
      </p:sp>
      <p:sp>
        <p:nvSpPr>
          <p:cNvPr id="9" name="Rectangle 6"/>
          <p:cNvSpPr>
            <a:spLocks noGrp="1" noChangeArrowheads="1"/>
          </p:cNvSpPr>
          <p:nvPr>
            <p:ph type="sldNum" sz="quarter" idx="12"/>
          </p:nvPr>
        </p:nvSpPr>
        <p:spPr>
          <a:ln/>
        </p:spPr>
        <p:txBody>
          <a:bodyPr/>
          <a:lstStyle>
            <a:lvl1pPr>
              <a:defRPr/>
            </a:lvl1pPr>
          </a:lstStyle>
          <a:p>
            <a:pPr>
              <a:defRPr/>
            </a:pPr>
            <a:fld id="{BE2C4D69-4DB8-4E94-B341-FB5C6C13F38B}" type="slidenum">
              <a:rPr lang="en-US" altLang="en-US"/>
              <a:pPr>
                <a:defRPr/>
              </a:pPr>
              <a:t>‹#›</a:t>
            </a:fld>
            <a:endParaRPr lang="en-US" altLang="en-US" dirty="0"/>
          </a:p>
        </p:txBody>
      </p:sp>
    </p:spTree>
    <p:extLst>
      <p:ext uri="{BB962C8B-B14F-4D97-AF65-F5344CB8AC3E}">
        <p14:creationId xmlns:p14="http://schemas.microsoft.com/office/powerpoint/2010/main" val="653779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DD95BFAA-F582-43C9-A9FE-4C01D48B50F2}" type="datetime1">
              <a:rPr lang="en-US"/>
              <a:pPr>
                <a:defRPr/>
              </a:pPr>
              <a:t>7/28/2022</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This is the Report Name</a:t>
            </a:r>
          </a:p>
        </p:txBody>
      </p:sp>
      <p:sp>
        <p:nvSpPr>
          <p:cNvPr id="5" name="Rectangle 6"/>
          <p:cNvSpPr>
            <a:spLocks noGrp="1" noChangeArrowheads="1"/>
          </p:cNvSpPr>
          <p:nvPr>
            <p:ph type="sldNum" sz="quarter" idx="12"/>
          </p:nvPr>
        </p:nvSpPr>
        <p:spPr>
          <a:ln/>
        </p:spPr>
        <p:txBody>
          <a:bodyPr/>
          <a:lstStyle>
            <a:lvl1pPr>
              <a:defRPr/>
            </a:lvl1pPr>
          </a:lstStyle>
          <a:p>
            <a:pPr>
              <a:defRPr/>
            </a:pPr>
            <a:fld id="{0D5F82A7-9DAE-44C6-85BD-ADED86049AE8}" type="slidenum">
              <a:rPr lang="en-US" altLang="en-US"/>
              <a:pPr>
                <a:defRPr/>
              </a:pPr>
              <a:t>‹#›</a:t>
            </a:fld>
            <a:endParaRPr lang="en-US" altLang="en-US" dirty="0"/>
          </a:p>
        </p:txBody>
      </p:sp>
    </p:spTree>
    <p:extLst>
      <p:ext uri="{BB962C8B-B14F-4D97-AF65-F5344CB8AC3E}">
        <p14:creationId xmlns:p14="http://schemas.microsoft.com/office/powerpoint/2010/main" val="565675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414E93A-172C-4FF5-847D-86857EF88E3A}" type="datetime1">
              <a:rPr lang="en-US"/>
              <a:pPr>
                <a:defRPr/>
              </a:pPr>
              <a:t>7/28/2022</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This is the Report Name</a:t>
            </a:r>
          </a:p>
        </p:txBody>
      </p:sp>
      <p:sp>
        <p:nvSpPr>
          <p:cNvPr id="4" name="Rectangle 6"/>
          <p:cNvSpPr>
            <a:spLocks noGrp="1" noChangeArrowheads="1"/>
          </p:cNvSpPr>
          <p:nvPr>
            <p:ph type="sldNum" sz="quarter" idx="12"/>
          </p:nvPr>
        </p:nvSpPr>
        <p:spPr>
          <a:ln/>
        </p:spPr>
        <p:txBody>
          <a:bodyPr/>
          <a:lstStyle>
            <a:lvl1pPr>
              <a:defRPr/>
            </a:lvl1pPr>
          </a:lstStyle>
          <a:p>
            <a:pPr>
              <a:defRPr/>
            </a:pPr>
            <a:fld id="{FE4A672E-CEDE-4306-8CF6-B2C172E8A754}" type="slidenum">
              <a:rPr lang="en-US" altLang="en-US"/>
              <a:pPr>
                <a:defRPr/>
              </a:pPr>
              <a:t>‹#›</a:t>
            </a:fld>
            <a:endParaRPr lang="en-US" altLang="en-US" dirty="0"/>
          </a:p>
        </p:txBody>
      </p:sp>
    </p:spTree>
    <p:extLst>
      <p:ext uri="{BB962C8B-B14F-4D97-AF65-F5344CB8AC3E}">
        <p14:creationId xmlns:p14="http://schemas.microsoft.com/office/powerpoint/2010/main" val="2545331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1239896-5E60-4188-B993-1E3CB9F10414}" type="datetime1">
              <a:rPr lang="en-US"/>
              <a:pPr>
                <a:defRPr/>
              </a:pPr>
              <a:t>7/28/2022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This is the Report Name</a:t>
            </a:r>
          </a:p>
        </p:txBody>
      </p:sp>
      <p:sp>
        <p:nvSpPr>
          <p:cNvPr id="7" name="Rectangle 6"/>
          <p:cNvSpPr>
            <a:spLocks noGrp="1" noChangeArrowheads="1"/>
          </p:cNvSpPr>
          <p:nvPr>
            <p:ph type="sldNum" sz="quarter" idx="12"/>
          </p:nvPr>
        </p:nvSpPr>
        <p:spPr>
          <a:ln/>
        </p:spPr>
        <p:txBody>
          <a:bodyPr/>
          <a:lstStyle>
            <a:lvl1pPr>
              <a:defRPr/>
            </a:lvl1pPr>
          </a:lstStyle>
          <a:p>
            <a:pPr>
              <a:defRPr/>
            </a:pPr>
            <a:fld id="{09487914-047D-4A0C-B17F-1866886BB6BD}" type="slidenum">
              <a:rPr lang="en-US" altLang="en-US"/>
              <a:pPr>
                <a:defRPr/>
              </a:pPr>
              <a:t>‹#›</a:t>
            </a:fld>
            <a:endParaRPr lang="en-US" altLang="en-US" dirty="0"/>
          </a:p>
        </p:txBody>
      </p:sp>
    </p:spTree>
    <p:extLst>
      <p:ext uri="{BB962C8B-B14F-4D97-AF65-F5344CB8AC3E}">
        <p14:creationId xmlns:p14="http://schemas.microsoft.com/office/powerpoint/2010/main" val="2413652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F1E16F5-4AE6-4048-BFD0-B3BAC9069DF9}" type="datetime1">
              <a:rPr lang="en-US"/>
              <a:pPr>
                <a:defRPr/>
              </a:pPr>
              <a:t>7/28/2022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This is the Report Name</a:t>
            </a:r>
          </a:p>
        </p:txBody>
      </p:sp>
      <p:sp>
        <p:nvSpPr>
          <p:cNvPr id="7" name="Rectangle 6"/>
          <p:cNvSpPr>
            <a:spLocks noGrp="1" noChangeArrowheads="1"/>
          </p:cNvSpPr>
          <p:nvPr>
            <p:ph type="sldNum" sz="quarter" idx="12"/>
          </p:nvPr>
        </p:nvSpPr>
        <p:spPr>
          <a:ln/>
        </p:spPr>
        <p:txBody>
          <a:bodyPr/>
          <a:lstStyle>
            <a:lvl1pPr>
              <a:defRPr/>
            </a:lvl1pPr>
          </a:lstStyle>
          <a:p>
            <a:pPr>
              <a:defRPr/>
            </a:pPr>
            <a:fld id="{A6586073-F0E3-4ED3-8657-36123B430011}" type="slidenum">
              <a:rPr lang="en-US" altLang="en-US"/>
              <a:pPr>
                <a:defRPr/>
              </a:pPr>
              <a:t>‹#›</a:t>
            </a:fld>
            <a:endParaRPr lang="en-US" altLang="en-US" dirty="0"/>
          </a:p>
        </p:txBody>
      </p:sp>
    </p:spTree>
    <p:extLst>
      <p:ext uri="{BB962C8B-B14F-4D97-AF65-F5344CB8AC3E}">
        <p14:creationId xmlns:p14="http://schemas.microsoft.com/office/powerpoint/2010/main" val="1653364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5867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3366FF"/>
                </a:solidFill>
                <a:latin typeface="Arial" charset="0"/>
              </a:defRPr>
            </a:lvl1pPr>
          </a:lstStyle>
          <a:p>
            <a:pPr>
              <a:defRPr/>
            </a:pPr>
            <a:fld id="{BC6F63D4-78A3-4765-8DC2-070EB3251AE6}" type="datetime1">
              <a:rPr lang="en-US"/>
              <a:pPr>
                <a:defRPr/>
              </a:pPr>
              <a:t>7/28/2022</a:t>
            </a:fld>
            <a:endParaRPr lang="en-US" dirty="0"/>
          </a:p>
        </p:txBody>
      </p:sp>
      <p:sp>
        <p:nvSpPr>
          <p:cNvPr id="1029" name="Rectangle 5"/>
          <p:cNvSpPr>
            <a:spLocks noGrp="1" noChangeArrowheads="1"/>
          </p:cNvSpPr>
          <p:nvPr>
            <p:ph type="ftr" sz="quarter" idx="3"/>
          </p:nvPr>
        </p:nvSpPr>
        <p:spPr bwMode="auto">
          <a:xfrm>
            <a:off x="3733800" y="5867400"/>
            <a:ext cx="4038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i="1" u="sng" dirty="0">
                <a:solidFill>
                  <a:srgbClr val="3366FF"/>
                </a:solidFill>
                <a:latin typeface="Arial" charset="0"/>
              </a:defRPr>
            </a:lvl1pPr>
          </a:lstStyle>
          <a:p>
            <a:pPr>
              <a:defRPr/>
            </a:pPr>
            <a:r>
              <a:rPr lang="en-US" dirty="0"/>
              <a:t>This is the Report Name</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6B82B86-7BDD-4CA6-ACC2-90718F3FE66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751"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join.slack.com/t/ucoaworkgroup/shared_invite/zt-17zzahy01-BjzDelC09O7onGvsyjCRFA" TargetMode="External"/><Relationship Id="rId2" Type="http://schemas.openxmlformats.org/officeDocument/2006/relationships/hyperlink" Target="https://zoom.us/j/7426830609?pwd=ZSs4QVBpOU9LMFVMNFd4OWYrdG43dz09" TargetMode="External"/><Relationship Id="rId1" Type="http://schemas.openxmlformats.org/officeDocument/2006/relationships/slideLayout" Target="../slideLayouts/slideLayout2.xml"/><Relationship Id="rId4" Type="http://schemas.openxmlformats.org/officeDocument/2006/relationships/hyperlink" Target="https://tinyurl.com/UCOAFinancialProfile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ride.ri.gov/fundingfinance/schooldistrictfinancialdata/uniformchartofaccounts.asp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D5EF4-C870-44BD-942E-03B8F3081B86}"/>
              </a:ext>
            </a:extLst>
          </p:cNvPr>
          <p:cNvSpPr>
            <a:spLocks noGrp="1"/>
          </p:cNvSpPr>
          <p:nvPr>
            <p:ph type="title"/>
          </p:nvPr>
        </p:nvSpPr>
        <p:spPr>
          <a:xfrm>
            <a:off x="457200" y="27709"/>
            <a:ext cx="8229600" cy="1143000"/>
          </a:xfrm>
        </p:spPr>
        <p:txBody>
          <a:bodyPr/>
          <a:lstStyle/>
          <a:p>
            <a:r>
              <a:rPr lang="en-US" dirty="0">
                <a:solidFill>
                  <a:srgbClr val="009999"/>
                </a:solidFill>
              </a:rPr>
              <a:t>UCOA Updates</a:t>
            </a:r>
          </a:p>
        </p:txBody>
      </p:sp>
      <p:sp>
        <p:nvSpPr>
          <p:cNvPr id="3" name="Content Placeholder 2">
            <a:extLst>
              <a:ext uri="{FF2B5EF4-FFF2-40B4-BE49-F238E27FC236}">
                <a16:creationId xmlns:a16="http://schemas.microsoft.com/office/drawing/2014/main" id="{D0DB1102-5E84-49B7-A53B-24870C070A3D}"/>
              </a:ext>
            </a:extLst>
          </p:cNvPr>
          <p:cNvSpPr>
            <a:spLocks noGrp="1"/>
          </p:cNvSpPr>
          <p:nvPr>
            <p:ph idx="1"/>
          </p:nvPr>
        </p:nvSpPr>
        <p:spPr>
          <a:xfrm>
            <a:off x="304800" y="1265237"/>
            <a:ext cx="8458200" cy="4525963"/>
          </a:xfrm>
        </p:spPr>
        <p:txBody>
          <a:bodyPr/>
          <a:lstStyle/>
          <a:p>
            <a:r>
              <a:rPr lang="en-US" sz="2800" dirty="0"/>
              <a:t>Training and support initiatives:</a:t>
            </a:r>
          </a:p>
          <a:p>
            <a:pPr lvl="1"/>
            <a:r>
              <a:rPr lang="en-US" sz="2000" dirty="0"/>
              <a:t>Training Series</a:t>
            </a:r>
          </a:p>
          <a:p>
            <a:pPr lvl="1"/>
            <a:r>
              <a:rPr lang="en-US" sz="2000" dirty="0"/>
              <a:t>UCOA Office Hours Thursdays 1pm-2pm</a:t>
            </a:r>
          </a:p>
          <a:p>
            <a:pPr marL="457200" lvl="1" indent="0">
              <a:buNone/>
            </a:pPr>
            <a:r>
              <a:rPr lang="en-US" sz="1600" u="sng" dirty="0">
                <a:solidFill>
                  <a:srgbClr val="0000FF"/>
                </a:solidFill>
                <a:effectLst/>
                <a:latin typeface="Calibri" panose="020F0502020204030204" pitchFamily="34" charset="0"/>
                <a:ea typeface="Calibri" panose="020F0502020204030204" pitchFamily="34" charset="0"/>
                <a:hlinkClick r:id="rId2"/>
              </a:rPr>
              <a:t>https://zoom.us/j/7426830609?pwd=ZSs4QVBpOU9LMFVMNFd4OWYrdG43dz09</a:t>
            </a:r>
            <a:r>
              <a:rPr lang="en-US" sz="2000" dirty="0"/>
              <a:t> </a:t>
            </a:r>
          </a:p>
          <a:p>
            <a:pPr lvl="1"/>
            <a:r>
              <a:rPr lang="en-US" sz="2000" dirty="0"/>
              <a:t>UCOA Workgroup</a:t>
            </a:r>
          </a:p>
          <a:p>
            <a:pPr marL="457200" lvl="1" indent="0">
              <a:buNone/>
            </a:pPr>
            <a:r>
              <a:rPr lang="en-US" sz="1600" u="sng" dirty="0">
                <a:solidFill>
                  <a:srgbClr val="0000FF"/>
                </a:solidFill>
                <a:effectLst/>
                <a:latin typeface="Calibri" panose="020F0502020204030204" pitchFamily="34" charset="0"/>
                <a:ea typeface="Calibri" panose="020F0502020204030204" pitchFamily="34" charset="0"/>
                <a:hlinkClick r:id="rId3"/>
              </a:rPr>
              <a:t>https://join.slack.com/t/ucoaworkgroup/shared_invite/zt-17zzahy01-BjzDelC09O7onGvsyjCRFA</a:t>
            </a:r>
            <a:endParaRPr lang="en-US" sz="2000" dirty="0"/>
          </a:p>
          <a:p>
            <a:r>
              <a:rPr lang="en-US" sz="2800" dirty="0"/>
              <a:t>Submit your 2022-23 Budget Only File when available (new tool tutorial at the end)</a:t>
            </a:r>
          </a:p>
          <a:p>
            <a:r>
              <a:rPr lang="en-US" sz="2800" dirty="0"/>
              <a:t>Review District Data for Fiscal Accountability Reports </a:t>
            </a:r>
          </a:p>
        </p:txBody>
      </p:sp>
      <p:sp>
        <p:nvSpPr>
          <p:cNvPr id="4" name="Slide Number Placeholder 3">
            <a:extLst>
              <a:ext uri="{FF2B5EF4-FFF2-40B4-BE49-F238E27FC236}">
                <a16:creationId xmlns:a16="http://schemas.microsoft.com/office/drawing/2014/main" id="{110FD275-ED86-4022-A25A-8DD3029B2D12}"/>
              </a:ext>
            </a:extLst>
          </p:cNvPr>
          <p:cNvSpPr>
            <a:spLocks noGrp="1"/>
          </p:cNvSpPr>
          <p:nvPr>
            <p:ph type="sldNum" sz="quarter" idx="12"/>
          </p:nvPr>
        </p:nvSpPr>
        <p:spPr/>
        <p:txBody>
          <a:bodyPr/>
          <a:lstStyle/>
          <a:p>
            <a:pPr>
              <a:defRPr/>
            </a:pPr>
            <a:fld id="{F2F8E150-4762-4407-8731-8005018E8074}" type="slidenum">
              <a:rPr lang="en-US" altLang="en-US" smtClean="0"/>
              <a:pPr>
                <a:defRPr/>
              </a:pPr>
              <a:t>1</a:t>
            </a:fld>
            <a:endParaRPr lang="en-US" altLang="en-US" dirty="0"/>
          </a:p>
        </p:txBody>
      </p:sp>
      <p:sp>
        <p:nvSpPr>
          <p:cNvPr id="6" name="TextBox 5">
            <a:extLst>
              <a:ext uri="{FF2B5EF4-FFF2-40B4-BE49-F238E27FC236}">
                <a16:creationId xmlns:a16="http://schemas.microsoft.com/office/drawing/2014/main" id="{88D845C4-A916-31A2-CAC3-D4ED02F87812}"/>
              </a:ext>
            </a:extLst>
          </p:cNvPr>
          <p:cNvSpPr txBox="1"/>
          <p:nvPr/>
        </p:nvSpPr>
        <p:spPr>
          <a:xfrm>
            <a:off x="2209800" y="5257800"/>
            <a:ext cx="4572000" cy="369332"/>
          </a:xfrm>
          <a:prstGeom prst="rect">
            <a:avLst/>
          </a:prstGeom>
          <a:noFill/>
        </p:spPr>
        <p:txBody>
          <a:bodyPr wrap="square">
            <a:spAutoFit/>
          </a:bodyPr>
          <a:lstStyle/>
          <a:p>
            <a:pPr marL="0" indent="0">
              <a:buNone/>
            </a:pPr>
            <a:r>
              <a:rPr lang="en-US" sz="1800" dirty="0">
                <a:solidFill>
                  <a:srgbClr val="0000FF"/>
                </a:solidFill>
                <a:latin typeface="Calibri" panose="020F0502020204030204" pitchFamily="34" charset="0"/>
                <a:hlinkClick r:id="rId4">
                  <a:extLst>
                    <a:ext uri="{A12FA001-AC4F-418D-AE19-62706E023703}">
                      <ahyp:hlinkClr xmlns:ahyp="http://schemas.microsoft.com/office/drawing/2018/hyperlinkcolor" val="tx"/>
                    </a:ext>
                  </a:extLst>
                </a:hlinkClick>
              </a:rPr>
              <a:t>https://tinyurl.com/UCOAFinancialProfiles</a:t>
            </a:r>
            <a:endParaRPr lang="en-US" sz="1800" dirty="0">
              <a:solidFill>
                <a:srgbClr val="0000FF"/>
              </a:solidFill>
              <a:latin typeface="Calibri" panose="020F0502020204030204" pitchFamily="34" charset="0"/>
            </a:endParaRPr>
          </a:p>
        </p:txBody>
      </p:sp>
    </p:spTree>
    <p:extLst>
      <p:ext uri="{BB962C8B-B14F-4D97-AF65-F5344CB8AC3E}">
        <p14:creationId xmlns:p14="http://schemas.microsoft.com/office/powerpoint/2010/main" val="729554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9DB9368-06C7-4ECA-8CDD-867AA63BB905}" type="slidenum">
              <a:rPr lang="en-US" altLang="en-US" sz="1400"/>
              <a:pPr>
                <a:spcBef>
                  <a:spcPct val="0"/>
                </a:spcBef>
                <a:buFontTx/>
                <a:buNone/>
              </a:pPr>
              <a:t>10</a:t>
            </a:fld>
            <a:endParaRPr lang="en-US" altLang="en-US" sz="1400" dirty="0"/>
          </a:p>
          <a:p>
            <a:pPr>
              <a:spcBef>
                <a:spcPct val="0"/>
              </a:spcBef>
              <a:buFontTx/>
              <a:buNone/>
            </a:pPr>
            <a:endParaRPr lang="en-US" altLang="en-US" sz="1400" dirty="0"/>
          </a:p>
        </p:txBody>
      </p:sp>
      <p:sp>
        <p:nvSpPr>
          <p:cNvPr id="113667" name="Rectangle 2"/>
          <p:cNvSpPr>
            <a:spLocks noGrp="1" noChangeArrowheads="1"/>
          </p:cNvSpPr>
          <p:nvPr>
            <p:ph type="ctrTitle"/>
          </p:nvPr>
        </p:nvSpPr>
        <p:spPr>
          <a:xfrm>
            <a:off x="2895600" y="152400"/>
            <a:ext cx="5867400" cy="1828800"/>
          </a:xfrm>
        </p:spPr>
        <p:txBody>
          <a:bodyPr/>
          <a:lstStyle/>
          <a:p>
            <a:pPr eaLnBrk="1" hangingPunct="1"/>
            <a:r>
              <a:rPr lang="en-US" altLang="en-US" dirty="0">
                <a:solidFill>
                  <a:schemeClr val="hlink"/>
                </a:solidFill>
              </a:rPr>
              <a:t>Equity Accounts</a:t>
            </a:r>
          </a:p>
        </p:txBody>
      </p:sp>
      <p:sp>
        <p:nvSpPr>
          <p:cNvPr id="24580" name="Rectangle 3"/>
          <p:cNvSpPr>
            <a:spLocks noGrp="1" noChangeArrowheads="1"/>
          </p:cNvSpPr>
          <p:nvPr>
            <p:ph type="subTitle" idx="1"/>
          </p:nvPr>
        </p:nvSpPr>
        <p:spPr>
          <a:xfrm>
            <a:off x="0" y="1828800"/>
            <a:ext cx="9144000" cy="4191000"/>
          </a:xfrm>
        </p:spPr>
        <p:txBody>
          <a:bodyPr/>
          <a:lstStyle/>
          <a:p>
            <a:pPr algn="l" eaLnBrk="1" hangingPunct="1">
              <a:lnSpc>
                <a:spcPct val="90000"/>
              </a:lnSpc>
              <a:tabLst>
                <a:tab pos="457200" algn="l"/>
              </a:tabLst>
              <a:defRPr/>
            </a:pPr>
            <a:r>
              <a:rPr lang="en-US" sz="500" dirty="0">
                <a:solidFill>
                  <a:schemeClr val="accent2"/>
                </a:solidFill>
              </a:rPr>
              <a:t>		</a:t>
            </a:r>
          </a:p>
          <a:p>
            <a:pPr algn="l" eaLnBrk="1" hangingPunct="1">
              <a:lnSpc>
                <a:spcPct val="90000"/>
              </a:lnSpc>
              <a:tabLst>
                <a:tab pos="457200" algn="l"/>
              </a:tabLst>
              <a:defRPr/>
            </a:pPr>
            <a:r>
              <a:rPr lang="en-US" sz="2200" dirty="0">
                <a:solidFill>
                  <a:srgbClr val="C00000"/>
                </a:solidFill>
              </a:rPr>
              <a:t>Applies to Object Accounts in the 31000, 32000, and 34000 series</a:t>
            </a:r>
          </a:p>
          <a:p>
            <a:pPr algn="l" eaLnBrk="1" hangingPunct="1">
              <a:lnSpc>
                <a:spcPct val="90000"/>
              </a:lnSpc>
              <a:tabLst>
                <a:tab pos="457200" algn="l"/>
              </a:tabLst>
              <a:defRPr/>
            </a:pPr>
            <a:r>
              <a:rPr lang="en-US" sz="2200" i="1" dirty="0">
                <a:solidFill>
                  <a:schemeClr val="accent2"/>
                </a:solidFill>
              </a:rPr>
              <a:t>Common Errors:</a:t>
            </a:r>
          </a:p>
          <a:p>
            <a:pPr algn="l" eaLnBrk="1" hangingPunct="1">
              <a:lnSpc>
                <a:spcPct val="90000"/>
              </a:lnSpc>
              <a:tabLst>
                <a:tab pos="457200" algn="l"/>
              </a:tabLst>
              <a:defRPr/>
            </a:pPr>
            <a:r>
              <a:rPr lang="en-US" sz="2200" i="1" dirty="0">
                <a:solidFill>
                  <a:srgbClr val="009999"/>
                </a:solidFill>
              </a:rPr>
              <a:t>1.	Using Fund Equity accounts not included in UCOA.</a:t>
            </a:r>
          </a:p>
          <a:p>
            <a:pPr marL="457200" indent="-457200" algn="l" eaLnBrk="1" hangingPunct="1">
              <a:lnSpc>
                <a:spcPct val="90000"/>
              </a:lnSpc>
              <a:tabLst>
                <a:tab pos="457200" algn="l"/>
              </a:tabLst>
              <a:defRPr/>
            </a:pPr>
            <a:r>
              <a:rPr lang="en-US" sz="2200" i="1" dirty="0">
                <a:solidFill>
                  <a:srgbClr val="009999"/>
                </a:solidFill>
              </a:rPr>
              <a:t>2	Using Fund Equity accounts designed for only Governmental Type Funds, Proprietary Funds and Custodial Funds.</a:t>
            </a:r>
          </a:p>
          <a:p>
            <a:pPr algn="l" eaLnBrk="1" hangingPunct="1">
              <a:lnSpc>
                <a:spcPct val="90000"/>
              </a:lnSpc>
              <a:tabLst>
                <a:tab pos="457200" algn="l"/>
              </a:tabLst>
              <a:defRPr/>
            </a:pPr>
            <a:r>
              <a:rPr lang="en-US" sz="2400" b="1" dirty="0"/>
              <a:t>With Fund Types 10-50 (excluding 2406), use only Objects in these series:  31300, 31400, 31500, 31800, and 31900.</a:t>
            </a:r>
          </a:p>
          <a:p>
            <a:pPr algn="l" eaLnBrk="1" hangingPunct="1">
              <a:lnSpc>
                <a:spcPct val="90000"/>
              </a:lnSpc>
              <a:tabLst>
                <a:tab pos="457200" algn="l"/>
              </a:tabLst>
              <a:defRPr/>
            </a:pPr>
            <a:r>
              <a:rPr lang="en-US" sz="2400" b="1" dirty="0">
                <a:solidFill>
                  <a:srgbClr val="C00000"/>
                </a:solidFill>
              </a:rPr>
              <a:t>With Fund Types 60-70, use only Objects in these series:  34300, 34400, 34500, 34700, and 34800.</a:t>
            </a:r>
          </a:p>
          <a:p>
            <a:pPr algn="l" eaLnBrk="1" hangingPunct="1">
              <a:lnSpc>
                <a:spcPct val="90000"/>
              </a:lnSpc>
              <a:tabLst>
                <a:tab pos="457200" algn="l"/>
              </a:tabLst>
              <a:defRPr/>
            </a:pPr>
            <a:r>
              <a:rPr lang="en-US" sz="2400" b="1" dirty="0"/>
              <a:t>With Fund Type 90 and 2406 accounts, only Equity Accounts 32100 through 32999 may be used.</a:t>
            </a:r>
            <a:endParaRPr lang="en-US" sz="2400" dirty="0">
              <a:solidFill>
                <a:srgbClr val="00206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C0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3216189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FC3B8EA-7533-4B96-8BA8-A96BF0B6F4F6}"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6147" name="Rectangle 2"/>
          <p:cNvSpPr>
            <a:spLocks noGrp="1" noChangeArrowheads="1"/>
          </p:cNvSpPr>
          <p:nvPr>
            <p:ph type="ctrTitle"/>
          </p:nvPr>
        </p:nvSpPr>
        <p:spPr>
          <a:xfrm>
            <a:off x="2895600" y="228600"/>
            <a:ext cx="5867400" cy="1600200"/>
          </a:xfrm>
        </p:spPr>
        <p:txBody>
          <a:bodyPr/>
          <a:lstStyle/>
          <a:p>
            <a:pPr eaLnBrk="1" hangingPunct="1"/>
            <a:r>
              <a:rPr lang="en-US" altLang="en-US" sz="4000" dirty="0">
                <a:solidFill>
                  <a:schemeClr val="hlink"/>
                </a:solidFill>
              </a:rPr>
              <a:t>Elementary School Subject Accounts - 1</a:t>
            </a:r>
          </a:p>
        </p:txBody>
      </p:sp>
      <p:sp>
        <p:nvSpPr>
          <p:cNvPr id="6148" name="Rectangle 3"/>
          <p:cNvSpPr>
            <a:spLocks noGrp="1" noChangeArrowheads="1"/>
          </p:cNvSpPr>
          <p:nvPr>
            <p:ph type="subTitle" idx="1"/>
          </p:nvPr>
        </p:nvSpPr>
        <p:spPr>
          <a:xfrm>
            <a:off x="152400" y="1905000"/>
            <a:ext cx="8458200" cy="4114800"/>
          </a:xfrm>
        </p:spPr>
        <p:txBody>
          <a:bodyPr/>
          <a:lstStyle/>
          <a:p>
            <a:pPr algn="l">
              <a:defRPr/>
            </a:pPr>
            <a:r>
              <a:rPr lang="en-US" sz="2400" i="1" dirty="0">
                <a:solidFill>
                  <a:schemeClr val="accent2"/>
                </a:solidFill>
              </a:rPr>
              <a:t>Common Errors:</a:t>
            </a:r>
          </a:p>
          <a:p>
            <a:pPr marL="457200" indent="-457200" algn="l" eaLnBrk="1" hangingPunct="1">
              <a:lnSpc>
                <a:spcPct val="90000"/>
              </a:lnSpc>
              <a:tabLst>
                <a:tab pos="457200" algn="l"/>
              </a:tabLst>
              <a:defRPr/>
            </a:pPr>
            <a:r>
              <a:rPr lang="en-US" sz="2200" i="1" dirty="0">
                <a:solidFill>
                  <a:srgbClr val="009999"/>
                </a:solidFill>
              </a:rPr>
              <a:t>1.	Using Subjects assigned to only Middle and High School with Elementary Schools.  </a:t>
            </a:r>
          </a:p>
          <a:p>
            <a:pPr algn="l">
              <a:defRPr/>
            </a:pPr>
            <a:r>
              <a:rPr lang="en-US" sz="2400" i="1" u="sng" dirty="0">
                <a:solidFill>
                  <a:srgbClr val="C00000"/>
                </a:solidFill>
              </a:rPr>
              <a:t>With Elementary Schools:</a:t>
            </a:r>
          </a:p>
          <a:p>
            <a:pPr algn="l">
              <a:defRPr/>
            </a:pPr>
            <a:r>
              <a:rPr lang="en-US" sz="2400" i="1" dirty="0">
                <a:solidFill>
                  <a:srgbClr val="002060"/>
                </a:solidFill>
              </a:rPr>
              <a:t>Use </a:t>
            </a:r>
            <a:r>
              <a:rPr lang="en-US" sz="2400" b="1" i="1" dirty="0">
                <a:solidFill>
                  <a:srgbClr val="002060"/>
                </a:solidFill>
              </a:rPr>
              <a:t>Subject 0009 for ELA, </a:t>
            </a:r>
            <a:r>
              <a:rPr lang="en-US" sz="2400" i="1" dirty="0">
                <a:solidFill>
                  <a:srgbClr val="C00000"/>
                </a:solidFill>
              </a:rPr>
              <a:t>not Subject 0500.</a:t>
            </a:r>
          </a:p>
          <a:p>
            <a:pPr algn="l">
              <a:defRPr/>
            </a:pPr>
            <a:r>
              <a:rPr lang="en-US" sz="2400" i="1" dirty="0">
                <a:solidFill>
                  <a:srgbClr val="002060"/>
                </a:solidFill>
              </a:rPr>
              <a:t>Use </a:t>
            </a:r>
            <a:r>
              <a:rPr lang="en-US" sz="2400" b="1" i="1" dirty="0">
                <a:solidFill>
                  <a:srgbClr val="002060"/>
                </a:solidFill>
              </a:rPr>
              <a:t>Subject 0010 for Foreign Language</a:t>
            </a:r>
            <a:r>
              <a:rPr lang="en-US" sz="2400" i="1" dirty="0">
                <a:solidFill>
                  <a:srgbClr val="002060"/>
                </a:solidFill>
              </a:rPr>
              <a:t>, </a:t>
            </a:r>
            <a:r>
              <a:rPr lang="en-US" sz="2400" i="1" dirty="0">
                <a:solidFill>
                  <a:srgbClr val="C00000"/>
                </a:solidFill>
              </a:rPr>
              <a:t>not Subject 0700. </a:t>
            </a:r>
          </a:p>
          <a:p>
            <a:pPr algn="l">
              <a:defRPr/>
            </a:pPr>
            <a:r>
              <a:rPr lang="en-US" sz="2400" i="1" dirty="0">
                <a:solidFill>
                  <a:srgbClr val="002060"/>
                </a:solidFill>
              </a:rPr>
              <a:t>Use </a:t>
            </a:r>
            <a:r>
              <a:rPr lang="en-US" sz="2400" b="1" i="1" dirty="0">
                <a:solidFill>
                  <a:srgbClr val="002060"/>
                </a:solidFill>
              </a:rPr>
              <a:t>Subject 0000 </a:t>
            </a:r>
            <a:r>
              <a:rPr lang="en-US" sz="2400" i="1" dirty="0">
                <a:solidFill>
                  <a:srgbClr val="002060"/>
                </a:solidFill>
              </a:rPr>
              <a:t>for </a:t>
            </a:r>
            <a:r>
              <a:rPr lang="en-US" sz="2400" b="1" i="1" dirty="0">
                <a:solidFill>
                  <a:srgbClr val="002060"/>
                </a:solidFill>
              </a:rPr>
              <a:t>Health Occupations Education or Nursing,</a:t>
            </a:r>
            <a:r>
              <a:rPr lang="en-US" sz="2400" i="1" dirty="0">
                <a:solidFill>
                  <a:srgbClr val="002060"/>
                </a:solidFill>
              </a:rPr>
              <a:t> </a:t>
            </a:r>
            <a:r>
              <a:rPr lang="en-US" sz="2400" i="1" dirty="0">
                <a:solidFill>
                  <a:srgbClr val="C00000"/>
                </a:solidFill>
              </a:rPr>
              <a:t>not Subjects 0900 or 0901. </a:t>
            </a:r>
          </a:p>
          <a:p>
            <a:pPr algn="l">
              <a:defRPr/>
            </a:pPr>
            <a:r>
              <a:rPr lang="en-US" sz="2400" i="1" dirty="0">
                <a:solidFill>
                  <a:srgbClr val="002060"/>
                </a:solidFill>
              </a:rPr>
              <a:t>Use </a:t>
            </a:r>
            <a:r>
              <a:rPr lang="en-US" sz="2400" b="1" i="1" dirty="0">
                <a:solidFill>
                  <a:srgbClr val="002060"/>
                </a:solidFill>
              </a:rPr>
              <a:t>Subjects 0000, 1000, or 1200 for Health Education</a:t>
            </a:r>
            <a:r>
              <a:rPr lang="en-US" sz="2400" i="1" dirty="0">
                <a:solidFill>
                  <a:srgbClr val="002060"/>
                </a:solidFill>
              </a:rPr>
              <a:t>, </a:t>
            </a:r>
            <a:r>
              <a:rPr lang="en-US" sz="2400" i="1" dirty="0">
                <a:solidFill>
                  <a:srgbClr val="C00000"/>
                </a:solidFill>
              </a:rPr>
              <a:t>not Subject 1100.</a:t>
            </a:r>
          </a:p>
        </p:txBody>
      </p:sp>
    </p:spTree>
    <p:extLst>
      <p:ext uri="{BB962C8B-B14F-4D97-AF65-F5344CB8AC3E}">
        <p14:creationId xmlns:p14="http://schemas.microsoft.com/office/powerpoint/2010/main" val="1869021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FC3B8EA-7533-4B96-8BA8-A96BF0B6F4F6}"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6147" name="Rectangle 2"/>
          <p:cNvSpPr>
            <a:spLocks noGrp="1" noChangeArrowheads="1"/>
          </p:cNvSpPr>
          <p:nvPr>
            <p:ph type="ctrTitle"/>
          </p:nvPr>
        </p:nvSpPr>
        <p:spPr>
          <a:xfrm>
            <a:off x="2895600" y="228600"/>
            <a:ext cx="5867400" cy="1600200"/>
          </a:xfrm>
        </p:spPr>
        <p:txBody>
          <a:bodyPr/>
          <a:lstStyle/>
          <a:p>
            <a:pPr eaLnBrk="1" hangingPunct="1"/>
            <a:r>
              <a:rPr lang="en-US" altLang="en-US" sz="4000" dirty="0">
                <a:solidFill>
                  <a:schemeClr val="hlink"/>
                </a:solidFill>
              </a:rPr>
              <a:t>Elementary School Subject Accounts - 2</a:t>
            </a:r>
          </a:p>
        </p:txBody>
      </p:sp>
      <p:sp>
        <p:nvSpPr>
          <p:cNvPr id="6148" name="Rectangle 3"/>
          <p:cNvSpPr>
            <a:spLocks noGrp="1" noChangeArrowheads="1"/>
          </p:cNvSpPr>
          <p:nvPr>
            <p:ph type="subTitle" idx="1"/>
          </p:nvPr>
        </p:nvSpPr>
        <p:spPr>
          <a:xfrm>
            <a:off x="533400" y="2066925"/>
            <a:ext cx="8001000" cy="4114800"/>
          </a:xfrm>
        </p:spPr>
        <p:txBody>
          <a:bodyPr/>
          <a:lstStyle/>
          <a:p>
            <a:pPr algn="l">
              <a:defRPr/>
            </a:pPr>
            <a:r>
              <a:rPr lang="en-US" sz="2400" i="1" u="sng" dirty="0">
                <a:solidFill>
                  <a:srgbClr val="C00000"/>
                </a:solidFill>
              </a:rPr>
              <a:t>With Elementary Schools:</a:t>
            </a:r>
          </a:p>
          <a:p>
            <a:pPr algn="l">
              <a:defRPr/>
            </a:pPr>
            <a:r>
              <a:rPr lang="en-US" sz="2400" i="1" dirty="0">
                <a:solidFill>
                  <a:srgbClr val="002060"/>
                </a:solidFill>
              </a:rPr>
              <a:t>Use </a:t>
            </a:r>
            <a:r>
              <a:rPr lang="en-US" sz="2400" b="1" i="1" dirty="0">
                <a:solidFill>
                  <a:srgbClr val="002060"/>
                </a:solidFill>
              </a:rPr>
              <a:t>Subject 0011 for Math, </a:t>
            </a:r>
            <a:r>
              <a:rPr lang="en-US" sz="2400" i="1" dirty="0">
                <a:solidFill>
                  <a:srgbClr val="C00000"/>
                </a:solidFill>
              </a:rPr>
              <a:t>not Subject 1500.</a:t>
            </a:r>
          </a:p>
          <a:p>
            <a:pPr algn="l">
              <a:defRPr/>
            </a:pPr>
            <a:r>
              <a:rPr lang="en-US" sz="2400" i="1" dirty="0">
                <a:solidFill>
                  <a:srgbClr val="002060"/>
                </a:solidFill>
              </a:rPr>
              <a:t>Use </a:t>
            </a:r>
            <a:r>
              <a:rPr lang="en-US" sz="2400" b="1" i="1" dirty="0">
                <a:solidFill>
                  <a:srgbClr val="002060"/>
                </a:solidFill>
              </a:rPr>
              <a:t>Subject 0012 for Natural Science</a:t>
            </a:r>
            <a:r>
              <a:rPr lang="en-US" sz="2400" i="1" dirty="0">
                <a:solidFill>
                  <a:srgbClr val="002060"/>
                </a:solidFill>
              </a:rPr>
              <a:t>, </a:t>
            </a:r>
            <a:r>
              <a:rPr lang="en-US" sz="2400" i="1" dirty="0">
                <a:solidFill>
                  <a:srgbClr val="C00000"/>
                </a:solidFill>
              </a:rPr>
              <a:t>not Subject 1700. </a:t>
            </a:r>
          </a:p>
          <a:p>
            <a:pPr algn="l">
              <a:defRPr/>
            </a:pPr>
            <a:r>
              <a:rPr lang="en-US" sz="2400" i="1" dirty="0">
                <a:solidFill>
                  <a:srgbClr val="002060"/>
                </a:solidFill>
              </a:rPr>
              <a:t>Use </a:t>
            </a:r>
            <a:r>
              <a:rPr lang="en-US" sz="2400" b="1" i="1" dirty="0">
                <a:solidFill>
                  <a:srgbClr val="002060"/>
                </a:solidFill>
              </a:rPr>
              <a:t>Subject 0013 </a:t>
            </a:r>
            <a:r>
              <a:rPr lang="en-US" sz="2400" i="1" dirty="0">
                <a:solidFill>
                  <a:srgbClr val="002060"/>
                </a:solidFill>
              </a:rPr>
              <a:t>for </a:t>
            </a:r>
            <a:r>
              <a:rPr lang="en-US" sz="2400" b="1" i="1" dirty="0">
                <a:solidFill>
                  <a:srgbClr val="002060"/>
                </a:solidFill>
              </a:rPr>
              <a:t>Social Sciences</a:t>
            </a:r>
            <a:r>
              <a:rPr lang="en-US" sz="2400" i="1" dirty="0">
                <a:solidFill>
                  <a:srgbClr val="002060"/>
                </a:solidFill>
              </a:rPr>
              <a:t> </a:t>
            </a:r>
            <a:r>
              <a:rPr lang="en-US" sz="2400" i="1" dirty="0">
                <a:solidFill>
                  <a:srgbClr val="C00000"/>
                </a:solidFill>
              </a:rPr>
              <a:t>not Subject 1900. </a:t>
            </a:r>
          </a:p>
          <a:p>
            <a:pPr algn="l">
              <a:defRPr/>
            </a:pPr>
            <a:r>
              <a:rPr lang="en-US" sz="2400" i="1" dirty="0">
                <a:solidFill>
                  <a:srgbClr val="002060"/>
                </a:solidFill>
              </a:rPr>
              <a:t>Use </a:t>
            </a:r>
            <a:r>
              <a:rPr lang="en-US" sz="2400" b="1" i="1" dirty="0">
                <a:solidFill>
                  <a:srgbClr val="002060"/>
                </a:solidFill>
              </a:rPr>
              <a:t>Subject 0014 for Tech/Computer Classes</a:t>
            </a:r>
            <a:r>
              <a:rPr lang="en-US" sz="2400" i="1" dirty="0">
                <a:solidFill>
                  <a:srgbClr val="002060"/>
                </a:solidFill>
              </a:rPr>
              <a:t>, </a:t>
            </a:r>
            <a:r>
              <a:rPr lang="en-US" sz="2400" i="1" dirty="0">
                <a:solidFill>
                  <a:srgbClr val="C00000"/>
                </a:solidFill>
              </a:rPr>
              <a:t>not Subject 2000.</a:t>
            </a:r>
          </a:p>
          <a:p>
            <a:pPr algn="l">
              <a:defRPr/>
            </a:pPr>
            <a:r>
              <a:rPr lang="en-US" sz="2400" b="1" i="1" dirty="0"/>
              <a:t>Subjects in the 1400 Series (Career and Technical Education) </a:t>
            </a:r>
            <a:r>
              <a:rPr lang="en-US" sz="2400" i="1" u="sng" dirty="0"/>
              <a:t>may not be used with Elementary Schools</a:t>
            </a:r>
            <a:r>
              <a:rPr lang="en-US" sz="2400" i="1" dirty="0"/>
              <a:t>.</a:t>
            </a:r>
          </a:p>
        </p:txBody>
      </p:sp>
    </p:spTree>
    <p:extLst>
      <p:ext uri="{BB962C8B-B14F-4D97-AF65-F5344CB8AC3E}">
        <p14:creationId xmlns:p14="http://schemas.microsoft.com/office/powerpoint/2010/main" val="3192555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2C17A37-E5F8-4E3F-8CC6-4EB0BF90D5D8}" type="slidenum">
              <a:rPr lang="en-US" altLang="en-US" sz="1400"/>
              <a:pPr>
                <a:spcBef>
                  <a:spcPct val="0"/>
                </a:spcBef>
                <a:buFontTx/>
                <a:buNone/>
              </a:pPr>
              <a:t>13</a:t>
            </a:fld>
            <a:endParaRPr lang="en-US" altLang="en-US" sz="1400" dirty="0"/>
          </a:p>
          <a:p>
            <a:pPr>
              <a:spcBef>
                <a:spcPct val="0"/>
              </a:spcBef>
              <a:buFontTx/>
              <a:buNone/>
            </a:pPr>
            <a:endParaRPr lang="en-US" altLang="en-US" sz="1400" dirty="0"/>
          </a:p>
        </p:txBody>
      </p:sp>
      <p:sp>
        <p:nvSpPr>
          <p:cNvPr id="107523" name="Rectangle 2"/>
          <p:cNvSpPr>
            <a:spLocks noGrp="1" noChangeArrowheads="1"/>
          </p:cNvSpPr>
          <p:nvPr>
            <p:ph type="ctrTitle"/>
          </p:nvPr>
        </p:nvSpPr>
        <p:spPr>
          <a:xfrm>
            <a:off x="2971800" y="228600"/>
            <a:ext cx="5867400" cy="1828800"/>
          </a:xfrm>
        </p:spPr>
        <p:txBody>
          <a:bodyPr/>
          <a:lstStyle/>
          <a:p>
            <a:pPr eaLnBrk="1" hangingPunct="1"/>
            <a:r>
              <a:rPr lang="en-US" altLang="en-US" dirty="0">
                <a:solidFill>
                  <a:schemeClr val="hlink"/>
                </a:solidFill>
              </a:rPr>
              <a:t>Debt Service Principal and Interest Payments</a:t>
            </a:r>
          </a:p>
        </p:txBody>
      </p:sp>
      <p:sp>
        <p:nvSpPr>
          <p:cNvPr id="24580" name="Rectangle 3"/>
          <p:cNvSpPr>
            <a:spLocks noGrp="1" noChangeArrowheads="1"/>
          </p:cNvSpPr>
          <p:nvPr>
            <p:ph type="subTitle" idx="1"/>
          </p:nvPr>
        </p:nvSpPr>
        <p:spPr>
          <a:xfrm>
            <a:off x="533400" y="1828800"/>
            <a:ext cx="8305800" cy="4191000"/>
          </a:xfrm>
        </p:spPr>
        <p:txBody>
          <a:bodyPr/>
          <a:lstStyle/>
          <a:p>
            <a:pPr algn="l" eaLnBrk="1" hangingPunct="1">
              <a:lnSpc>
                <a:spcPct val="90000"/>
              </a:lnSpc>
              <a:tabLst>
                <a:tab pos="457200" algn="l"/>
              </a:tabLst>
              <a:defRPr/>
            </a:pPr>
            <a:r>
              <a:rPr lang="en-US" sz="500" dirty="0">
                <a:solidFill>
                  <a:schemeClr val="accent2"/>
                </a:solidFill>
              </a:rPr>
              <a:t>		</a:t>
            </a:r>
          </a:p>
          <a:p>
            <a:pPr algn="l" eaLnBrk="1" hangingPunct="1">
              <a:lnSpc>
                <a:spcPct val="90000"/>
              </a:lnSpc>
              <a:tabLst>
                <a:tab pos="457200" algn="l"/>
              </a:tabLst>
              <a:defRPr/>
            </a:pPr>
            <a:r>
              <a:rPr lang="en-US" sz="2400" i="1" dirty="0">
                <a:solidFill>
                  <a:srgbClr val="C00000"/>
                </a:solidFill>
              </a:rPr>
              <a:t>Applies to Object Accounts in the 58300 series (Debt Related Expenditures and Expenses).</a:t>
            </a:r>
          </a:p>
          <a:p>
            <a:pPr algn="l" eaLnBrk="1" hangingPunct="1">
              <a:lnSpc>
                <a:spcPct val="90000"/>
              </a:lnSpc>
              <a:tabLst>
                <a:tab pos="457200" algn="l"/>
              </a:tabLst>
              <a:defRPr/>
            </a:pPr>
            <a:r>
              <a:rPr lang="en-US" sz="2400" i="1" dirty="0">
                <a:solidFill>
                  <a:srgbClr val="002060"/>
                </a:solidFill>
              </a:rPr>
              <a:t>Common Errors: </a:t>
            </a:r>
          </a:p>
          <a:p>
            <a:pPr marL="457200" indent="-457200" algn="l" eaLnBrk="1" hangingPunct="1">
              <a:lnSpc>
                <a:spcPct val="90000"/>
              </a:lnSpc>
              <a:tabLst>
                <a:tab pos="457200" algn="l"/>
              </a:tabLst>
              <a:defRPr/>
            </a:pPr>
            <a:r>
              <a:rPr lang="en-US" sz="2200" i="1" dirty="0">
                <a:solidFill>
                  <a:srgbClr val="009999"/>
                </a:solidFill>
              </a:rPr>
              <a:t>1.	Not using appropriate Function accounts.</a:t>
            </a:r>
          </a:p>
          <a:p>
            <a:pPr marL="457200" indent="-457200" algn="l" eaLnBrk="1" hangingPunct="1">
              <a:lnSpc>
                <a:spcPct val="90000"/>
              </a:lnSpc>
              <a:tabLst>
                <a:tab pos="457200" algn="l"/>
              </a:tabLst>
              <a:defRPr/>
            </a:pPr>
            <a:r>
              <a:rPr lang="en-US" sz="2200" i="1" dirty="0">
                <a:solidFill>
                  <a:srgbClr val="009999"/>
                </a:solidFill>
              </a:rPr>
              <a:t>2.	Not reporting Principal Payments as an Expenditure.</a:t>
            </a:r>
          </a:p>
          <a:p>
            <a:pPr marL="457200" indent="-457200" algn="l" eaLnBrk="1" hangingPunct="1">
              <a:lnSpc>
                <a:spcPct val="90000"/>
              </a:lnSpc>
              <a:tabLst>
                <a:tab pos="457200" algn="l"/>
              </a:tabLst>
              <a:defRPr/>
            </a:pPr>
            <a:r>
              <a:rPr lang="en-US" sz="2200" i="1" dirty="0">
                <a:solidFill>
                  <a:srgbClr val="009999"/>
                </a:solidFill>
              </a:rPr>
              <a:t>3.	Including Principal and Interest Payments in only one Object account. </a:t>
            </a:r>
          </a:p>
          <a:p>
            <a:pPr algn="l" eaLnBrk="1" hangingPunct="1">
              <a:lnSpc>
                <a:spcPct val="90000"/>
              </a:lnSpc>
              <a:tabLst>
                <a:tab pos="457200" algn="l"/>
              </a:tabLst>
              <a:defRPr/>
            </a:pPr>
            <a:r>
              <a:rPr lang="en-US" sz="2400" b="1" i="1" dirty="0"/>
              <a:t>Use only Location 16000.</a:t>
            </a:r>
          </a:p>
          <a:p>
            <a:pPr algn="l" eaLnBrk="1" hangingPunct="1">
              <a:lnSpc>
                <a:spcPct val="90000"/>
              </a:lnSpc>
              <a:tabLst>
                <a:tab pos="457200" algn="l"/>
              </a:tabLst>
              <a:defRPr/>
            </a:pPr>
            <a:r>
              <a:rPr lang="en-US" sz="2400" b="1" i="1" dirty="0"/>
              <a:t>Use Function 421 with Funds Type 30, 31, 32, and 40.</a:t>
            </a:r>
          </a:p>
          <a:p>
            <a:pPr algn="l" eaLnBrk="1" hangingPunct="1">
              <a:lnSpc>
                <a:spcPct val="90000"/>
              </a:lnSpc>
              <a:tabLst>
                <a:tab pos="457200" algn="l"/>
              </a:tabLst>
              <a:defRPr/>
            </a:pPr>
            <a:r>
              <a:rPr lang="en-US" sz="2400" b="1" i="1" dirty="0"/>
              <a:t>Use Function 332 with Fund Types 10 and 60.</a:t>
            </a: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2802366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779B6A8-2129-4EAB-AD0B-EDAC6BB4C467}" type="slidenum">
              <a:rPr lang="en-US" altLang="en-US" sz="1400"/>
              <a:pPr>
                <a:spcBef>
                  <a:spcPct val="0"/>
                </a:spcBef>
                <a:buFontTx/>
                <a:buNone/>
              </a:pPr>
              <a:t>14</a:t>
            </a:fld>
            <a:endParaRPr lang="en-US" altLang="en-US" sz="1400" dirty="0"/>
          </a:p>
          <a:p>
            <a:pPr>
              <a:spcBef>
                <a:spcPct val="0"/>
              </a:spcBef>
              <a:buFontTx/>
              <a:buNone/>
            </a:pPr>
            <a:endParaRPr lang="en-US" altLang="en-US" sz="1400" dirty="0"/>
          </a:p>
        </p:txBody>
      </p:sp>
      <p:sp>
        <p:nvSpPr>
          <p:cNvPr id="111619" name="Rectangle 2"/>
          <p:cNvSpPr>
            <a:spLocks noGrp="1" noChangeArrowheads="1"/>
          </p:cNvSpPr>
          <p:nvPr>
            <p:ph type="ctrTitle"/>
          </p:nvPr>
        </p:nvSpPr>
        <p:spPr>
          <a:xfrm>
            <a:off x="2895600" y="76200"/>
            <a:ext cx="5867400" cy="1828800"/>
          </a:xfrm>
        </p:spPr>
        <p:txBody>
          <a:bodyPr/>
          <a:lstStyle/>
          <a:p>
            <a:pPr eaLnBrk="1" hangingPunct="1"/>
            <a:r>
              <a:rPr lang="en-US" altLang="en-US" dirty="0">
                <a:solidFill>
                  <a:schemeClr val="hlink"/>
                </a:solidFill>
              </a:rPr>
              <a:t>Function / Subject Intersections - 1</a:t>
            </a:r>
          </a:p>
        </p:txBody>
      </p:sp>
      <p:sp>
        <p:nvSpPr>
          <p:cNvPr id="24580" name="Rectangle 3"/>
          <p:cNvSpPr>
            <a:spLocks noGrp="1" noChangeArrowheads="1"/>
          </p:cNvSpPr>
          <p:nvPr>
            <p:ph type="subTitle" idx="1"/>
          </p:nvPr>
        </p:nvSpPr>
        <p:spPr>
          <a:xfrm>
            <a:off x="6096" y="1676400"/>
            <a:ext cx="9137904" cy="4572000"/>
          </a:xfrm>
        </p:spPr>
        <p:txBody>
          <a:bodyPr/>
          <a:lstStyle/>
          <a:p>
            <a:pPr algn="l" eaLnBrk="1" hangingPunct="1">
              <a:lnSpc>
                <a:spcPct val="90000"/>
              </a:lnSpc>
              <a:tabLst>
                <a:tab pos="457200" algn="l"/>
              </a:tabLst>
              <a:defRPr/>
            </a:pPr>
            <a:r>
              <a:rPr lang="en-US" sz="500" dirty="0">
                <a:solidFill>
                  <a:schemeClr val="accent2"/>
                </a:solidFill>
              </a:rPr>
              <a:t>		</a:t>
            </a:r>
          </a:p>
          <a:p>
            <a:pPr algn="l" eaLnBrk="1" hangingPunct="1">
              <a:lnSpc>
                <a:spcPct val="90000"/>
              </a:lnSpc>
              <a:tabLst>
                <a:tab pos="457200" algn="l"/>
              </a:tabLst>
              <a:defRPr/>
            </a:pPr>
            <a:endParaRPr lang="en-US" sz="500" dirty="0">
              <a:solidFill>
                <a:schemeClr val="accent2"/>
              </a:solidFill>
            </a:endParaRPr>
          </a:p>
          <a:p>
            <a:pPr algn="l" eaLnBrk="1" hangingPunct="1">
              <a:lnSpc>
                <a:spcPct val="90000"/>
              </a:lnSpc>
              <a:tabLst>
                <a:tab pos="457200" algn="l"/>
              </a:tabLst>
              <a:defRPr/>
            </a:pPr>
            <a:endParaRPr lang="en-US" sz="500" dirty="0">
              <a:solidFill>
                <a:schemeClr val="accent2"/>
              </a:solidFill>
            </a:endParaRPr>
          </a:p>
          <a:p>
            <a:pPr algn="l" eaLnBrk="1" hangingPunct="1">
              <a:lnSpc>
                <a:spcPct val="90000"/>
              </a:lnSpc>
              <a:tabLst>
                <a:tab pos="457200" algn="l"/>
              </a:tabLst>
              <a:defRPr/>
            </a:pPr>
            <a:r>
              <a:rPr lang="en-US" sz="2400" i="1" dirty="0">
                <a:solidFill>
                  <a:srgbClr val="002060"/>
                </a:solidFill>
              </a:rPr>
              <a:t>Common Errors: </a:t>
            </a:r>
          </a:p>
          <a:p>
            <a:pPr algn="l" eaLnBrk="1" hangingPunct="1">
              <a:lnSpc>
                <a:spcPct val="90000"/>
              </a:lnSpc>
              <a:tabLst>
                <a:tab pos="457200" algn="l"/>
              </a:tabLst>
              <a:defRPr/>
            </a:pPr>
            <a:endParaRPr lang="en-US" sz="1000" i="1" dirty="0">
              <a:solidFill>
                <a:srgbClr val="002060"/>
              </a:solidFill>
            </a:endParaRPr>
          </a:p>
          <a:p>
            <a:pPr marL="457200" indent="-457200" algn="l" eaLnBrk="1" hangingPunct="1">
              <a:lnSpc>
                <a:spcPct val="90000"/>
              </a:lnSpc>
              <a:buAutoNum type="arabicPeriod"/>
              <a:tabLst>
                <a:tab pos="457200" algn="l"/>
              </a:tabLst>
              <a:defRPr/>
            </a:pPr>
            <a:r>
              <a:rPr lang="en-US" sz="2200" i="1" dirty="0">
                <a:solidFill>
                  <a:srgbClr val="009999"/>
                </a:solidFill>
              </a:rPr>
              <a:t>Use of Subject 2500 for Functions in the 100 series (Instruction) and 200 series (Instructional Support), </a:t>
            </a:r>
            <a:r>
              <a:rPr lang="en-US" sz="2200" i="1" dirty="0">
                <a:solidFill>
                  <a:srgbClr val="002060"/>
                </a:solidFill>
              </a:rPr>
              <a:t>[excluding Function 216 (Student Health Services – Medical)],</a:t>
            </a:r>
            <a:r>
              <a:rPr lang="en-US" sz="2200" i="1" dirty="0">
                <a:solidFill>
                  <a:srgbClr val="009999"/>
                </a:solidFill>
              </a:rPr>
              <a:t> </a:t>
            </a:r>
            <a:r>
              <a:rPr lang="en-US" sz="2200" i="1" dirty="0">
                <a:solidFill>
                  <a:srgbClr val="C00000"/>
                </a:solidFill>
              </a:rPr>
              <a:t>except where Subject 2500 is required by an Object Intersection Rule. </a:t>
            </a:r>
          </a:p>
          <a:p>
            <a:pPr algn="l" eaLnBrk="1" hangingPunct="1">
              <a:lnSpc>
                <a:spcPct val="90000"/>
              </a:lnSpc>
              <a:tabLst>
                <a:tab pos="457200" algn="l"/>
              </a:tabLst>
              <a:defRPr/>
            </a:pPr>
            <a:endParaRPr lang="en-US" sz="2200" i="1" dirty="0">
              <a:solidFill>
                <a:srgbClr val="C00000"/>
              </a:solidFill>
            </a:endParaRPr>
          </a:p>
          <a:p>
            <a:pPr marL="457200" indent="-457200" algn="l" eaLnBrk="1" hangingPunct="1">
              <a:lnSpc>
                <a:spcPct val="90000"/>
              </a:lnSpc>
              <a:tabLst>
                <a:tab pos="457200" algn="l"/>
              </a:tabLst>
              <a:defRPr/>
            </a:pPr>
            <a:r>
              <a:rPr lang="en-US" sz="2200" i="1" dirty="0">
                <a:solidFill>
                  <a:srgbClr val="009999"/>
                </a:solidFill>
              </a:rPr>
              <a:t>2. 	Use of Subjects other than Subject 0000 with Functions 511 (Principals and Assistant Principals) and Function 512 (School Office), </a:t>
            </a:r>
            <a:r>
              <a:rPr lang="en-US" sz="2200" i="1" dirty="0">
                <a:solidFill>
                  <a:srgbClr val="C00000"/>
                </a:solidFill>
              </a:rPr>
              <a:t>except where a different Subject is required by an Object Intersection Rule. </a:t>
            </a:r>
          </a:p>
          <a:p>
            <a:pPr marL="457200" indent="-457200" algn="l" eaLnBrk="1" hangingPunct="1">
              <a:lnSpc>
                <a:spcPct val="90000"/>
              </a:lnSpc>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3141868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779B6A8-2129-4EAB-AD0B-EDAC6BB4C467}" type="slidenum">
              <a:rPr lang="en-US" altLang="en-US" sz="1400"/>
              <a:pPr>
                <a:spcBef>
                  <a:spcPct val="0"/>
                </a:spcBef>
                <a:buFontTx/>
                <a:buNone/>
              </a:pPr>
              <a:t>15</a:t>
            </a:fld>
            <a:endParaRPr lang="en-US" altLang="en-US" sz="1400" dirty="0"/>
          </a:p>
          <a:p>
            <a:pPr>
              <a:spcBef>
                <a:spcPct val="0"/>
              </a:spcBef>
              <a:buFontTx/>
              <a:buNone/>
            </a:pPr>
            <a:endParaRPr lang="en-US" altLang="en-US" sz="1400" dirty="0"/>
          </a:p>
        </p:txBody>
      </p:sp>
      <p:sp>
        <p:nvSpPr>
          <p:cNvPr id="111619" name="Rectangle 2"/>
          <p:cNvSpPr>
            <a:spLocks noGrp="1" noChangeArrowheads="1"/>
          </p:cNvSpPr>
          <p:nvPr>
            <p:ph type="ctrTitle"/>
          </p:nvPr>
        </p:nvSpPr>
        <p:spPr>
          <a:xfrm>
            <a:off x="2895600" y="76200"/>
            <a:ext cx="5867400" cy="1828800"/>
          </a:xfrm>
        </p:spPr>
        <p:txBody>
          <a:bodyPr/>
          <a:lstStyle/>
          <a:p>
            <a:pPr eaLnBrk="1" hangingPunct="1"/>
            <a:r>
              <a:rPr lang="en-US" altLang="en-US" dirty="0">
                <a:solidFill>
                  <a:schemeClr val="hlink"/>
                </a:solidFill>
              </a:rPr>
              <a:t>Function / Subject Intersection - 2</a:t>
            </a:r>
          </a:p>
        </p:txBody>
      </p:sp>
      <p:sp>
        <p:nvSpPr>
          <p:cNvPr id="24580" name="Rectangle 3"/>
          <p:cNvSpPr>
            <a:spLocks noGrp="1" noChangeArrowheads="1"/>
          </p:cNvSpPr>
          <p:nvPr>
            <p:ph type="subTitle" idx="1"/>
          </p:nvPr>
        </p:nvSpPr>
        <p:spPr>
          <a:xfrm>
            <a:off x="6096" y="1676400"/>
            <a:ext cx="9137904" cy="4572000"/>
          </a:xfrm>
        </p:spPr>
        <p:txBody>
          <a:bodyPr/>
          <a:lstStyle/>
          <a:p>
            <a:pPr algn="l" eaLnBrk="1" hangingPunct="1">
              <a:lnSpc>
                <a:spcPct val="90000"/>
              </a:lnSpc>
              <a:tabLst>
                <a:tab pos="457200" algn="l"/>
              </a:tabLst>
              <a:defRPr/>
            </a:pPr>
            <a:r>
              <a:rPr lang="en-US" sz="500" dirty="0">
                <a:solidFill>
                  <a:schemeClr val="accent2"/>
                </a:solidFill>
              </a:rPr>
              <a:t>		</a:t>
            </a:r>
          </a:p>
          <a:p>
            <a:pPr algn="l" eaLnBrk="1" hangingPunct="1">
              <a:lnSpc>
                <a:spcPct val="90000"/>
              </a:lnSpc>
              <a:tabLst>
                <a:tab pos="457200" algn="l"/>
              </a:tabLst>
              <a:defRPr/>
            </a:pPr>
            <a:endParaRPr lang="en-US" sz="500" dirty="0">
              <a:solidFill>
                <a:schemeClr val="accent2"/>
              </a:solidFill>
            </a:endParaRPr>
          </a:p>
          <a:p>
            <a:pPr algn="l" eaLnBrk="1" hangingPunct="1">
              <a:lnSpc>
                <a:spcPct val="90000"/>
              </a:lnSpc>
              <a:tabLst>
                <a:tab pos="457200" algn="l"/>
              </a:tabLst>
              <a:defRPr/>
            </a:pPr>
            <a:endParaRPr lang="en-US" sz="500" dirty="0">
              <a:solidFill>
                <a:schemeClr val="accent2"/>
              </a:solidFill>
            </a:endParaRPr>
          </a:p>
          <a:p>
            <a:pPr algn="l" eaLnBrk="1" hangingPunct="1">
              <a:lnSpc>
                <a:spcPct val="90000"/>
              </a:lnSpc>
              <a:tabLst>
                <a:tab pos="457200" algn="l"/>
              </a:tabLst>
              <a:defRPr/>
            </a:pPr>
            <a:r>
              <a:rPr lang="en-US" sz="2400" i="1" dirty="0">
                <a:solidFill>
                  <a:srgbClr val="002060"/>
                </a:solidFill>
              </a:rPr>
              <a:t>Common Errors: </a:t>
            </a:r>
          </a:p>
          <a:p>
            <a:pPr algn="l" eaLnBrk="1" hangingPunct="1">
              <a:lnSpc>
                <a:spcPct val="90000"/>
              </a:lnSpc>
              <a:tabLst>
                <a:tab pos="457200" algn="l"/>
              </a:tabLst>
              <a:defRPr/>
            </a:pPr>
            <a:endParaRPr lang="en-US" sz="1000" i="1" dirty="0">
              <a:solidFill>
                <a:srgbClr val="002060"/>
              </a:solidFill>
            </a:endParaRPr>
          </a:p>
          <a:p>
            <a:pPr marL="457200" indent="-457200" algn="l" eaLnBrk="1" hangingPunct="1">
              <a:lnSpc>
                <a:spcPct val="90000"/>
              </a:lnSpc>
              <a:tabLst>
                <a:tab pos="457200" algn="l"/>
              </a:tabLst>
              <a:defRPr/>
            </a:pPr>
            <a:r>
              <a:rPr lang="en-US" sz="2200" i="1" dirty="0">
                <a:solidFill>
                  <a:srgbClr val="009999"/>
                </a:solidFill>
              </a:rPr>
              <a:t>3. 	Use of Subjects </a:t>
            </a:r>
            <a:r>
              <a:rPr lang="en-US" sz="2200" i="1" u="sng" dirty="0">
                <a:solidFill>
                  <a:srgbClr val="009999"/>
                </a:solidFill>
              </a:rPr>
              <a:t>other than Subject 2500 </a:t>
            </a:r>
            <a:r>
              <a:rPr lang="en-US" sz="2200" i="1" dirty="0">
                <a:solidFill>
                  <a:srgbClr val="009999"/>
                </a:solidFill>
              </a:rPr>
              <a:t>with Functions in the 300 series (Operations) and 400 series (Other Commitments), and Functions 216 (Student Health Services – Medical), 531 (Superintendent and School Board), and 532 (Legal), </a:t>
            </a:r>
            <a:r>
              <a:rPr lang="en-US" sz="2200" i="1" dirty="0">
                <a:solidFill>
                  <a:srgbClr val="C00000"/>
                </a:solidFill>
              </a:rPr>
              <a:t>except where another Subject is required by an Object Intersection Rule. </a:t>
            </a: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2185346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E9347C7-F1E9-4E8F-B8A3-CE63B1911302}" type="slidenum">
              <a:rPr lang="en-US" altLang="en-US" sz="1400"/>
              <a:pPr>
                <a:spcBef>
                  <a:spcPct val="0"/>
                </a:spcBef>
                <a:buFontTx/>
                <a:buNone/>
              </a:pPr>
              <a:t>16</a:t>
            </a:fld>
            <a:endParaRPr lang="en-US" altLang="en-US" sz="1400" dirty="0"/>
          </a:p>
          <a:p>
            <a:pPr>
              <a:spcBef>
                <a:spcPct val="0"/>
              </a:spcBef>
              <a:buFontTx/>
              <a:buNone/>
            </a:pPr>
            <a:endParaRPr lang="en-US" altLang="en-US" sz="1400" dirty="0"/>
          </a:p>
        </p:txBody>
      </p:sp>
      <p:sp>
        <p:nvSpPr>
          <p:cNvPr id="106499" name="Rectangle 2"/>
          <p:cNvSpPr>
            <a:spLocks noGrp="1" noChangeArrowheads="1"/>
          </p:cNvSpPr>
          <p:nvPr>
            <p:ph type="ctrTitle"/>
          </p:nvPr>
        </p:nvSpPr>
        <p:spPr>
          <a:xfrm>
            <a:off x="2590800" y="152400"/>
            <a:ext cx="6248400" cy="1828800"/>
          </a:xfrm>
        </p:spPr>
        <p:txBody>
          <a:bodyPr/>
          <a:lstStyle/>
          <a:p>
            <a:pPr eaLnBrk="1" hangingPunct="1"/>
            <a:r>
              <a:rPr lang="en-US" altLang="en-US" dirty="0">
                <a:solidFill>
                  <a:schemeClr val="hlink"/>
                </a:solidFill>
              </a:rPr>
              <a:t>Professional Development Costs - 1</a:t>
            </a:r>
          </a:p>
        </p:txBody>
      </p:sp>
      <p:sp>
        <p:nvSpPr>
          <p:cNvPr id="24580" name="Rectangle 3"/>
          <p:cNvSpPr>
            <a:spLocks noGrp="1" noChangeArrowheads="1"/>
          </p:cNvSpPr>
          <p:nvPr>
            <p:ph type="subTitle" idx="1"/>
          </p:nvPr>
        </p:nvSpPr>
        <p:spPr>
          <a:xfrm>
            <a:off x="228600" y="1828800"/>
            <a:ext cx="8839200" cy="4495800"/>
          </a:xfrm>
        </p:spPr>
        <p:txBody>
          <a:bodyPr/>
          <a:lstStyle/>
          <a:p>
            <a:pPr algn="l" eaLnBrk="1" hangingPunct="1">
              <a:lnSpc>
                <a:spcPct val="90000"/>
              </a:lnSpc>
              <a:tabLst>
                <a:tab pos="457200" algn="l"/>
              </a:tabLst>
              <a:defRPr/>
            </a:pPr>
            <a:r>
              <a:rPr lang="en-US" sz="500" dirty="0">
                <a:solidFill>
                  <a:schemeClr val="accent2"/>
                </a:solidFill>
              </a:rPr>
              <a:t>		</a:t>
            </a:r>
          </a:p>
          <a:p>
            <a:pPr algn="l" eaLnBrk="1" hangingPunct="1">
              <a:lnSpc>
                <a:spcPct val="90000"/>
              </a:lnSpc>
              <a:tabLst>
                <a:tab pos="457200" algn="l"/>
              </a:tabLst>
              <a:defRPr/>
            </a:pPr>
            <a:r>
              <a:rPr lang="en-US" sz="2400" i="1" dirty="0">
                <a:solidFill>
                  <a:srgbClr val="002060"/>
                </a:solidFill>
              </a:rPr>
              <a:t>Applicable to Objects: </a:t>
            </a:r>
          </a:p>
          <a:p>
            <a:pPr algn="l" eaLnBrk="1" hangingPunct="1">
              <a:lnSpc>
                <a:spcPct val="90000"/>
              </a:lnSpc>
              <a:tabLst>
                <a:tab pos="457200" algn="l"/>
              </a:tabLst>
              <a:defRPr/>
            </a:pPr>
            <a:r>
              <a:rPr lang="en-US" sz="2200" i="1" dirty="0">
                <a:solidFill>
                  <a:srgbClr val="C00000"/>
                </a:solidFill>
              </a:rPr>
              <a:t>51113 (Professional Days), 51302 (Professional Development – School), 51303 (Professional Development - District)</a:t>
            </a:r>
          </a:p>
          <a:p>
            <a:pPr algn="l" eaLnBrk="1" hangingPunct="1">
              <a:lnSpc>
                <a:spcPct val="90000"/>
              </a:lnSpc>
              <a:tabLst>
                <a:tab pos="457200" algn="l"/>
              </a:tabLst>
              <a:defRPr/>
            </a:pPr>
            <a:r>
              <a:rPr lang="en-US" sz="2200" i="1" dirty="0">
                <a:solidFill>
                  <a:srgbClr val="C00000"/>
                </a:solidFill>
              </a:rPr>
              <a:t>51304 (Trainer Expense), and 53301 (Professional Development and Training Services)</a:t>
            </a:r>
          </a:p>
          <a:p>
            <a:pPr algn="l" eaLnBrk="1" hangingPunct="1">
              <a:lnSpc>
                <a:spcPct val="90000"/>
              </a:lnSpc>
              <a:tabLst>
                <a:tab pos="457200" algn="l"/>
              </a:tabLst>
              <a:defRPr/>
            </a:pPr>
            <a:r>
              <a:rPr lang="en-US" sz="2400" i="1" dirty="0">
                <a:solidFill>
                  <a:srgbClr val="002060"/>
                </a:solidFill>
              </a:rPr>
              <a:t>Common Errors:</a:t>
            </a:r>
          </a:p>
          <a:p>
            <a:pPr marL="457200" indent="-457200" algn="l" eaLnBrk="1" hangingPunct="1">
              <a:lnSpc>
                <a:spcPct val="90000"/>
              </a:lnSpc>
              <a:tabLst>
                <a:tab pos="457200" algn="l"/>
              </a:tabLst>
              <a:defRPr/>
            </a:pPr>
            <a:r>
              <a:rPr lang="en-US" sz="2200" i="1" dirty="0">
                <a:solidFill>
                  <a:srgbClr val="009999"/>
                </a:solidFill>
              </a:rPr>
              <a:t>1.	Not using Function 222 for ALL employees whose Salaries are charged to Functions in the 100 and 200 series for all noted Objects.</a:t>
            </a:r>
          </a:p>
          <a:p>
            <a:pPr algn="l" eaLnBrk="1" hangingPunct="1">
              <a:lnSpc>
                <a:spcPct val="90000"/>
              </a:lnSpc>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2736162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E9347C7-F1E9-4E8F-B8A3-CE63B1911302}" type="slidenum">
              <a:rPr lang="en-US" altLang="en-US" sz="1400"/>
              <a:pPr>
                <a:spcBef>
                  <a:spcPct val="0"/>
                </a:spcBef>
                <a:buFontTx/>
                <a:buNone/>
              </a:pPr>
              <a:t>17</a:t>
            </a:fld>
            <a:endParaRPr lang="en-US" altLang="en-US" sz="1400" dirty="0"/>
          </a:p>
          <a:p>
            <a:pPr>
              <a:spcBef>
                <a:spcPct val="0"/>
              </a:spcBef>
              <a:buFontTx/>
              <a:buNone/>
            </a:pPr>
            <a:endParaRPr lang="en-US" altLang="en-US" sz="1400" dirty="0"/>
          </a:p>
        </p:txBody>
      </p:sp>
      <p:sp>
        <p:nvSpPr>
          <p:cNvPr id="106499" name="Rectangle 2"/>
          <p:cNvSpPr>
            <a:spLocks noGrp="1" noChangeArrowheads="1"/>
          </p:cNvSpPr>
          <p:nvPr>
            <p:ph type="ctrTitle"/>
          </p:nvPr>
        </p:nvSpPr>
        <p:spPr>
          <a:xfrm>
            <a:off x="2743200" y="152400"/>
            <a:ext cx="6096000" cy="1828800"/>
          </a:xfrm>
        </p:spPr>
        <p:txBody>
          <a:bodyPr/>
          <a:lstStyle/>
          <a:p>
            <a:pPr eaLnBrk="1" hangingPunct="1"/>
            <a:r>
              <a:rPr lang="en-US" altLang="en-US" dirty="0">
                <a:solidFill>
                  <a:schemeClr val="hlink"/>
                </a:solidFill>
              </a:rPr>
              <a:t>Professional Development Costs – 2</a:t>
            </a:r>
          </a:p>
        </p:txBody>
      </p:sp>
      <p:sp>
        <p:nvSpPr>
          <p:cNvPr id="24580" name="Rectangle 3"/>
          <p:cNvSpPr>
            <a:spLocks noGrp="1" noChangeArrowheads="1"/>
          </p:cNvSpPr>
          <p:nvPr>
            <p:ph type="subTitle" idx="1"/>
          </p:nvPr>
        </p:nvSpPr>
        <p:spPr>
          <a:xfrm>
            <a:off x="228600" y="1828800"/>
            <a:ext cx="8839200" cy="4495800"/>
          </a:xfrm>
        </p:spPr>
        <p:txBody>
          <a:bodyPr/>
          <a:lstStyle/>
          <a:p>
            <a:pPr algn="l" eaLnBrk="1" hangingPunct="1">
              <a:lnSpc>
                <a:spcPct val="90000"/>
              </a:lnSpc>
              <a:tabLst>
                <a:tab pos="457200" algn="l"/>
              </a:tabLst>
              <a:defRPr/>
            </a:pPr>
            <a:r>
              <a:rPr lang="en-US" sz="500" dirty="0">
                <a:solidFill>
                  <a:schemeClr val="accent2"/>
                </a:solidFill>
              </a:rPr>
              <a:t>		</a:t>
            </a:r>
          </a:p>
          <a:p>
            <a:pPr algn="l" eaLnBrk="1" hangingPunct="1">
              <a:lnSpc>
                <a:spcPct val="90000"/>
              </a:lnSpc>
              <a:tabLst>
                <a:tab pos="457200" algn="l"/>
              </a:tabLst>
              <a:defRPr/>
            </a:pPr>
            <a:r>
              <a:rPr lang="en-US" sz="2400" i="1" dirty="0">
                <a:solidFill>
                  <a:srgbClr val="002060"/>
                </a:solidFill>
              </a:rPr>
              <a:t>Applicable to Object: </a:t>
            </a:r>
          </a:p>
          <a:p>
            <a:pPr algn="l" eaLnBrk="1" hangingPunct="1">
              <a:lnSpc>
                <a:spcPct val="90000"/>
              </a:lnSpc>
              <a:tabLst>
                <a:tab pos="457200" algn="l"/>
              </a:tabLst>
              <a:defRPr/>
            </a:pPr>
            <a:r>
              <a:rPr lang="en-US" sz="2200" i="1" dirty="0">
                <a:solidFill>
                  <a:srgbClr val="C00000"/>
                </a:solidFill>
              </a:rPr>
              <a:t>51113 (Professional Days) </a:t>
            </a:r>
          </a:p>
          <a:p>
            <a:pPr algn="l" eaLnBrk="1" hangingPunct="1">
              <a:lnSpc>
                <a:spcPct val="90000"/>
              </a:lnSpc>
              <a:tabLst>
                <a:tab pos="457200" algn="l"/>
              </a:tabLst>
              <a:defRPr/>
            </a:pPr>
            <a:r>
              <a:rPr lang="en-US" sz="2400" i="1" dirty="0">
                <a:solidFill>
                  <a:srgbClr val="002060"/>
                </a:solidFill>
              </a:rPr>
              <a:t>Common Errors:</a:t>
            </a:r>
          </a:p>
          <a:p>
            <a:pPr marL="457200" indent="-457200" algn="l" eaLnBrk="1" hangingPunct="1">
              <a:lnSpc>
                <a:spcPct val="90000"/>
              </a:lnSpc>
              <a:buAutoNum type="arabicPeriod" startAt="2"/>
              <a:tabLst>
                <a:tab pos="457200" algn="l"/>
              </a:tabLst>
              <a:defRPr/>
            </a:pPr>
            <a:r>
              <a:rPr lang="en-US" sz="2200" i="1" dirty="0">
                <a:solidFill>
                  <a:srgbClr val="009999"/>
                </a:solidFill>
              </a:rPr>
              <a:t>With Object 51113 (Professional Days), not using the same accounts for </a:t>
            </a:r>
            <a:r>
              <a:rPr lang="en-US" sz="2200" i="1" dirty="0">
                <a:solidFill>
                  <a:srgbClr val="002060"/>
                </a:solidFill>
              </a:rPr>
              <a:t>Program, Subject, and Job Class,</a:t>
            </a:r>
            <a:r>
              <a:rPr lang="en-US" sz="2200" i="1" dirty="0">
                <a:solidFill>
                  <a:srgbClr val="009999"/>
                </a:solidFill>
              </a:rPr>
              <a:t> as was </a:t>
            </a:r>
            <a:r>
              <a:rPr lang="en-US" sz="2200" i="1" u="sng" dirty="0">
                <a:solidFill>
                  <a:srgbClr val="009999"/>
                </a:solidFill>
              </a:rPr>
              <a:t>used with the</a:t>
            </a:r>
            <a:r>
              <a:rPr lang="en-US" sz="2200" i="1" dirty="0">
                <a:solidFill>
                  <a:srgbClr val="009999"/>
                </a:solidFill>
              </a:rPr>
              <a:t> </a:t>
            </a:r>
            <a:r>
              <a:rPr lang="en-US" sz="2200" i="1" dirty="0">
                <a:solidFill>
                  <a:srgbClr val="002060"/>
                </a:solidFill>
              </a:rPr>
              <a:t>“</a:t>
            </a:r>
            <a:r>
              <a:rPr lang="en-US" sz="2200" b="1" i="1" dirty="0">
                <a:solidFill>
                  <a:srgbClr val="002060"/>
                </a:solidFill>
              </a:rPr>
              <a:t>Primary” Compensation Object </a:t>
            </a:r>
            <a:r>
              <a:rPr lang="en-US" sz="2200" i="1" dirty="0">
                <a:solidFill>
                  <a:srgbClr val="009999"/>
                </a:solidFill>
              </a:rPr>
              <a:t>account </a:t>
            </a:r>
            <a:r>
              <a:rPr lang="en-US" sz="2200" i="1" u="sng" dirty="0">
                <a:solidFill>
                  <a:srgbClr val="009999"/>
                </a:solidFill>
              </a:rPr>
              <a:t>for each employee</a:t>
            </a:r>
            <a:r>
              <a:rPr lang="en-US" sz="2200" i="1" dirty="0">
                <a:solidFill>
                  <a:srgbClr val="009999"/>
                </a:solidFill>
              </a:rPr>
              <a:t>. The Four “Primary” Compensation Objects are: </a:t>
            </a:r>
          </a:p>
          <a:p>
            <a:pPr marL="342900" indent="-342900" algn="l" eaLnBrk="1" hangingPunct="1">
              <a:lnSpc>
                <a:spcPct val="90000"/>
              </a:lnSpc>
              <a:buFont typeface="Wingdings" panose="05000000000000000000" pitchFamily="2" charset="2"/>
              <a:buChar char="Ø"/>
              <a:tabLst>
                <a:tab pos="457200" algn="l"/>
              </a:tabLst>
              <a:defRPr/>
            </a:pPr>
            <a:r>
              <a:rPr lang="en-US" sz="2200" i="1" dirty="0">
                <a:solidFill>
                  <a:srgbClr val="C00000"/>
                </a:solidFill>
              </a:rPr>
              <a:t>51110 (Regular Salaries)</a:t>
            </a:r>
          </a:p>
          <a:p>
            <a:pPr marL="342900" indent="-342900" algn="l" eaLnBrk="1" hangingPunct="1">
              <a:lnSpc>
                <a:spcPct val="90000"/>
              </a:lnSpc>
              <a:buFont typeface="Wingdings" panose="05000000000000000000" pitchFamily="2" charset="2"/>
              <a:buChar char="Ø"/>
              <a:tabLst>
                <a:tab pos="457200" algn="l"/>
              </a:tabLst>
              <a:defRPr/>
            </a:pPr>
            <a:r>
              <a:rPr lang="en-US" sz="2200" i="1" dirty="0">
                <a:solidFill>
                  <a:srgbClr val="C00000"/>
                </a:solidFill>
              </a:rPr>
              <a:t>51115 (Salaries – Substitutes)</a:t>
            </a:r>
          </a:p>
          <a:p>
            <a:pPr marL="342900" indent="-342900" algn="l" eaLnBrk="1" hangingPunct="1">
              <a:lnSpc>
                <a:spcPct val="90000"/>
              </a:lnSpc>
              <a:buFont typeface="Wingdings" panose="05000000000000000000" pitchFamily="2" charset="2"/>
              <a:buChar char="Ø"/>
              <a:tabLst>
                <a:tab pos="457200" algn="l"/>
              </a:tabLst>
              <a:defRPr/>
            </a:pPr>
            <a:r>
              <a:rPr lang="en-US" sz="2200" i="1" dirty="0">
                <a:solidFill>
                  <a:srgbClr val="C00000"/>
                </a:solidFill>
              </a:rPr>
              <a:t>51308 (After School Programs)</a:t>
            </a:r>
          </a:p>
          <a:p>
            <a:pPr marL="342900" indent="-342900" algn="l" eaLnBrk="1" hangingPunct="1">
              <a:lnSpc>
                <a:spcPct val="90000"/>
              </a:lnSpc>
              <a:buFont typeface="Wingdings" panose="05000000000000000000" pitchFamily="2" charset="2"/>
              <a:buChar char="Ø"/>
              <a:tabLst>
                <a:tab pos="457200" algn="l"/>
              </a:tabLst>
              <a:defRPr/>
            </a:pPr>
            <a:r>
              <a:rPr lang="en-US" sz="2200" i="1" dirty="0">
                <a:solidFill>
                  <a:srgbClr val="C00000"/>
                </a:solidFill>
              </a:rPr>
              <a:t>51338 (Summer Pay)</a:t>
            </a:r>
          </a:p>
          <a:p>
            <a:pPr algn="l" eaLnBrk="1" hangingPunct="1">
              <a:lnSpc>
                <a:spcPct val="90000"/>
              </a:lnSpc>
              <a:tabLst>
                <a:tab pos="457200" algn="l"/>
              </a:tabLst>
              <a:defRPr/>
            </a:pPr>
            <a:endParaRPr lang="en-US" sz="2200" i="1" dirty="0">
              <a:solidFill>
                <a:srgbClr val="009999"/>
              </a:solidFill>
            </a:endParaRPr>
          </a:p>
          <a:p>
            <a:pPr algn="l" eaLnBrk="1" hangingPunct="1">
              <a:lnSpc>
                <a:spcPct val="90000"/>
              </a:lnSpc>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933910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BC94508-DEBC-4DED-8F5C-9163F8A4B295}" type="slidenum">
              <a:rPr lang="en-US" altLang="en-US" sz="1400"/>
              <a:pPr>
                <a:spcBef>
                  <a:spcPct val="0"/>
                </a:spcBef>
                <a:buFontTx/>
                <a:buNone/>
              </a:pPr>
              <a:t>18</a:t>
            </a:fld>
            <a:endParaRPr lang="en-US" altLang="en-US" sz="1400" dirty="0"/>
          </a:p>
          <a:p>
            <a:pPr>
              <a:spcBef>
                <a:spcPct val="0"/>
              </a:spcBef>
              <a:buFontTx/>
              <a:buNone/>
            </a:pPr>
            <a:endParaRPr lang="en-US" altLang="en-US" sz="1400" dirty="0"/>
          </a:p>
        </p:txBody>
      </p:sp>
      <p:sp>
        <p:nvSpPr>
          <p:cNvPr id="112643" name="Rectangle 2"/>
          <p:cNvSpPr>
            <a:spLocks noGrp="1" noChangeArrowheads="1"/>
          </p:cNvSpPr>
          <p:nvPr>
            <p:ph type="ctrTitle"/>
          </p:nvPr>
        </p:nvSpPr>
        <p:spPr>
          <a:xfrm>
            <a:off x="2895600" y="152400"/>
            <a:ext cx="5867400" cy="1828800"/>
          </a:xfrm>
        </p:spPr>
        <p:txBody>
          <a:bodyPr/>
          <a:lstStyle/>
          <a:p>
            <a:pPr eaLnBrk="1" hangingPunct="1"/>
            <a:r>
              <a:rPr lang="en-US" altLang="en-US" sz="4000" dirty="0">
                <a:solidFill>
                  <a:schemeClr val="hlink"/>
                </a:solidFill>
              </a:rPr>
              <a:t>Program / Subject Intersections: Special Education</a:t>
            </a:r>
            <a:endParaRPr lang="en-US" altLang="en-US" dirty="0">
              <a:solidFill>
                <a:schemeClr val="hlink"/>
              </a:solidFill>
            </a:endParaRPr>
          </a:p>
        </p:txBody>
      </p:sp>
      <p:sp>
        <p:nvSpPr>
          <p:cNvPr id="24580" name="Rectangle 3"/>
          <p:cNvSpPr>
            <a:spLocks noGrp="1" noChangeArrowheads="1"/>
          </p:cNvSpPr>
          <p:nvPr>
            <p:ph type="subTitle" idx="1"/>
          </p:nvPr>
        </p:nvSpPr>
        <p:spPr>
          <a:xfrm>
            <a:off x="36576" y="1944624"/>
            <a:ext cx="9144000" cy="4800600"/>
          </a:xfrm>
        </p:spPr>
        <p:txBody>
          <a:bodyPr/>
          <a:lstStyle/>
          <a:p>
            <a:pPr algn="l" eaLnBrk="1" hangingPunct="1">
              <a:lnSpc>
                <a:spcPct val="90000"/>
              </a:lnSpc>
              <a:tabLst>
                <a:tab pos="457200" algn="l"/>
              </a:tabLst>
              <a:defRPr/>
            </a:pPr>
            <a:r>
              <a:rPr lang="en-US" sz="500" dirty="0">
                <a:solidFill>
                  <a:schemeClr val="accent2"/>
                </a:solidFill>
              </a:rPr>
              <a:t>		</a:t>
            </a:r>
            <a:endParaRPr lang="en-US" sz="2200" dirty="0">
              <a:solidFill>
                <a:srgbClr val="FF0000"/>
              </a:solidFill>
            </a:endParaRPr>
          </a:p>
          <a:p>
            <a:pPr algn="l" eaLnBrk="1" hangingPunct="1">
              <a:lnSpc>
                <a:spcPct val="90000"/>
              </a:lnSpc>
              <a:tabLst>
                <a:tab pos="457200" algn="l"/>
              </a:tabLst>
              <a:defRPr/>
            </a:pPr>
            <a:r>
              <a:rPr lang="en-US" sz="2400" i="1" dirty="0">
                <a:solidFill>
                  <a:srgbClr val="002060"/>
                </a:solidFill>
              </a:rPr>
              <a:t>Common Errors: </a:t>
            </a:r>
          </a:p>
          <a:p>
            <a:pPr marL="457200" indent="-457200" algn="l" eaLnBrk="1" hangingPunct="1">
              <a:lnSpc>
                <a:spcPct val="90000"/>
              </a:lnSpc>
              <a:tabLst>
                <a:tab pos="457200" algn="l"/>
              </a:tabLst>
              <a:defRPr/>
            </a:pPr>
            <a:r>
              <a:rPr lang="en-US" sz="2200" i="1" dirty="0">
                <a:solidFill>
                  <a:srgbClr val="009999"/>
                </a:solidFill>
              </a:rPr>
              <a:t>1. 	Using Subjects accounts in the 2100 series (Special Education) with Programs </a:t>
            </a:r>
            <a:r>
              <a:rPr lang="en-US" sz="2200" b="1" i="1" u="sng" dirty="0">
                <a:solidFill>
                  <a:srgbClr val="009999"/>
                </a:solidFill>
              </a:rPr>
              <a:t>NOT</a:t>
            </a:r>
            <a:r>
              <a:rPr lang="en-US" sz="2200" i="1" dirty="0">
                <a:solidFill>
                  <a:srgbClr val="009999"/>
                </a:solidFill>
              </a:rPr>
              <a:t> in the 20 series (Special Education) or 50 series (Non-Public School Programs). </a:t>
            </a:r>
          </a:p>
          <a:p>
            <a:pPr marL="457200" indent="-457200" algn="l" eaLnBrk="1" hangingPunct="1">
              <a:lnSpc>
                <a:spcPct val="90000"/>
              </a:lnSpc>
              <a:tabLst>
                <a:tab pos="457200" algn="l"/>
              </a:tabLst>
              <a:defRPr/>
            </a:pPr>
            <a:r>
              <a:rPr lang="en-US" sz="2200" i="1" dirty="0">
                <a:solidFill>
                  <a:srgbClr val="009999"/>
                </a:solidFill>
              </a:rPr>
              <a:t>2. 	Using Program accounts in the 20 series (Special Education) with Subjects </a:t>
            </a:r>
            <a:r>
              <a:rPr lang="en-US" sz="2200" b="1" i="1" u="sng" dirty="0">
                <a:solidFill>
                  <a:srgbClr val="009999"/>
                </a:solidFill>
              </a:rPr>
              <a:t>other than </a:t>
            </a:r>
            <a:r>
              <a:rPr lang="en-US" sz="2200" i="1" dirty="0">
                <a:solidFill>
                  <a:srgbClr val="009999"/>
                </a:solidFill>
              </a:rPr>
              <a:t>the 2100 series (Special Education) </a:t>
            </a:r>
            <a:r>
              <a:rPr lang="en-US" sz="2200" i="1" dirty="0">
                <a:solidFill>
                  <a:srgbClr val="C00000"/>
                </a:solidFill>
              </a:rPr>
              <a:t>except as specifically required by an Object Intersection Rule.</a:t>
            </a:r>
          </a:p>
          <a:p>
            <a:pPr algn="l" eaLnBrk="1" hangingPunct="1">
              <a:lnSpc>
                <a:spcPct val="90000"/>
              </a:lnSpc>
              <a:tabLst>
                <a:tab pos="457200" algn="l"/>
              </a:tabLst>
              <a:defRPr/>
            </a:pPr>
            <a:endParaRPr lang="en-US" sz="1500" i="1" dirty="0">
              <a:solidFill>
                <a:srgbClr val="009999"/>
              </a:solidFill>
            </a:endParaRPr>
          </a:p>
          <a:p>
            <a:pPr algn="l" eaLnBrk="1" hangingPunct="1">
              <a:lnSpc>
                <a:spcPct val="90000"/>
              </a:lnSpc>
              <a:tabLst>
                <a:tab pos="457200" algn="l"/>
              </a:tabLst>
              <a:defRPr/>
            </a:pPr>
            <a:r>
              <a:rPr lang="en-US" sz="2200" dirty="0"/>
              <a:t>Subject 0000 </a:t>
            </a:r>
            <a:r>
              <a:rPr lang="en-US" sz="2200" u="sng" dirty="0"/>
              <a:t>may be </a:t>
            </a:r>
            <a:r>
              <a:rPr lang="en-US" sz="2200" dirty="0"/>
              <a:t>used with Program 20 with </a:t>
            </a:r>
            <a:r>
              <a:rPr lang="en-US" sz="2200" b="1" dirty="0"/>
              <a:t>“</a:t>
            </a:r>
            <a:r>
              <a:rPr lang="en-US" sz="2200" b="1" i="1" dirty="0"/>
              <a:t>Training-related Objects:</a:t>
            </a:r>
            <a:r>
              <a:rPr lang="en-US" sz="2200" i="1" dirty="0"/>
              <a:t> </a:t>
            </a:r>
            <a:r>
              <a:rPr lang="en-US" sz="2000" dirty="0"/>
              <a:t>51113 (Professional Days); 51115 (Salaries – Substitutes) for those Substitutes charged to Function 112; 51302 (Professional Development – School); 51303 (Professional Development – District); 53301 (Professional Development and Training Services); and 53303 (Conferences/Workshops).</a:t>
            </a: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3129179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1D8EA04-0AAD-4365-B7B4-8225971CD2F5}" type="slidenum">
              <a:rPr lang="en-US" altLang="en-US" sz="1400"/>
              <a:pPr>
                <a:spcBef>
                  <a:spcPct val="0"/>
                </a:spcBef>
                <a:buFontTx/>
                <a:buNone/>
              </a:pPr>
              <a:t>19</a:t>
            </a:fld>
            <a:endParaRPr lang="en-US" altLang="en-US" sz="1400" dirty="0"/>
          </a:p>
          <a:p>
            <a:pPr>
              <a:spcBef>
                <a:spcPct val="0"/>
              </a:spcBef>
              <a:buFontTx/>
              <a:buNone/>
            </a:pPr>
            <a:endParaRPr lang="en-US" altLang="en-US" sz="1400" dirty="0"/>
          </a:p>
        </p:txBody>
      </p:sp>
      <p:sp>
        <p:nvSpPr>
          <p:cNvPr id="109571" name="Rectangle 2"/>
          <p:cNvSpPr>
            <a:spLocks noGrp="1" noChangeArrowheads="1"/>
          </p:cNvSpPr>
          <p:nvPr>
            <p:ph type="ctrTitle"/>
          </p:nvPr>
        </p:nvSpPr>
        <p:spPr>
          <a:xfrm>
            <a:off x="2895600" y="381000"/>
            <a:ext cx="5867400" cy="1219200"/>
          </a:xfrm>
        </p:spPr>
        <p:txBody>
          <a:bodyPr/>
          <a:lstStyle/>
          <a:p>
            <a:pPr eaLnBrk="1" hangingPunct="1"/>
            <a:r>
              <a:rPr lang="en-US" altLang="en-US" dirty="0">
                <a:solidFill>
                  <a:schemeClr val="hlink"/>
                </a:solidFill>
              </a:rPr>
              <a:t>Retirees - 1</a:t>
            </a:r>
          </a:p>
        </p:txBody>
      </p:sp>
      <p:sp>
        <p:nvSpPr>
          <p:cNvPr id="24580" name="Rectangle 3"/>
          <p:cNvSpPr>
            <a:spLocks noGrp="1" noChangeArrowheads="1"/>
          </p:cNvSpPr>
          <p:nvPr>
            <p:ph type="subTitle" idx="1"/>
          </p:nvPr>
        </p:nvSpPr>
        <p:spPr>
          <a:xfrm>
            <a:off x="304800" y="1828800"/>
            <a:ext cx="8686800" cy="4343400"/>
          </a:xfrm>
        </p:spPr>
        <p:txBody>
          <a:bodyPr/>
          <a:lstStyle/>
          <a:p>
            <a:pPr algn="l" eaLnBrk="1" hangingPunct="1">
              <a:lnSpc>
                <a:spcPct val="90000"/>
              </a:lnSpc>
              <a:tabLst>
                <a:tab pos="457200" algn="l"/>
              </a:tabLst>
              <a:defRPr/>
            </a:pPr>
            <a:r>
              <a:rPr lang="en-US" sz="500" dirty="0">
                <a:solidFill>
                  <a:schemeClr val="accent2"/>
                </a:solidFill>
              </a:rPr>
              <a:t>		</a:t>
            </a:r>
          </a:p>
          <a:p>
            <a:pPr algn="l" eaLnBrk="1" hangingPunct="1">
              <a:lnSpc>
                <a:spcPct val="90000"/>
              </a:lnSpc>
              <a:tabLst>
                <a:tab pos="457200" algn="l"/>
              </a:tabLst>
              <a:defRPr/>
            </a:pPr>
            <a:r>
              <a:rPr lang="en-US" sz="2800" i="1" dirty="0">
                <a:solidFill>
                  <a:srgbClr val="002060"/>
                </a:solidFill>
              </a:rPr>
              <a:t>Common Errors: </a:t>
            </a:r>
          </a:p>
          <a:p>
            <a:pPr marL="457200" indent="-457200" algn="l" eaLnBrk="1" hangingPunct="1">
              <a:lnSpc>
                <a:spcPct val="90000"/>
              </a:lnSpc>
              <a:buAutoNum type="arabicPeriod"/>
              <a:tabLst>
                <a:tab pos="457200" algn="l"/>
              </a:tabLst>
              <a:defRPr/>
            </a:pPr>
            <a:r>
              <a:rPr lang="en-US" sz="2400" i="1" dirty="0">
                <a:solidFill>
                  <a:srgbClr val="009999"/>
                </a:solidFill>
              </a:rPr>
              <a:t>Hiring Retirees to be Substitute Teachers or for other positions and using Job Class 5100 series accounts to account for Compensations and Benefits costs </a:t>
            </a:r>
            <a:r>
              <a:rPr lang="en-US" sz="2400" i="1" dirty="0">
                <a:solidFill>
                  <a:srgbClr val="C00000"/>
                </a:solidFill>
              </a:rPr>
              <a:t>instead of the applicable Job Class for the position involved. </a:t>
            </a:r>
          </a:p>
          <a:p>
            <a:pPr marL="457200" indent="-457200" algn="l" eaLnBrk="1" hangingPunct="1">
              <a:lnSpc>
                <a:spcPct val="90000"/>
              </a:lnSpc>
              <a:buAutoNum type="arabicPeriod"/>
              <a:tabLst>
                <a:tab pos="457200" algn="l"/>
              </a:tabLst>
              <a:defRPr/>
            </a:pPr>
            <a:r>
              <a:rPr lang="en-US" sz="2400" i="1" dirty="0">
                <a:solidFill>
                  <a:srgbClr val="009999"/>
                </a:solidFill>
              </a:rPr>
              <a:t>Using Object 52101 (Health and Medical Premiums) for Retirees and Terminating Employees instead of using Object 52122 (Health and Medical – Retirees).</a:t>
            </a:r>
          </a:p>
          <a:p>
            <a:pPr marL="457200" indent="-457200" algn="l" eaLnBrk="1" hangingPunct="1">
              <a:lnSpc>
                <a:spcPct val="90000"/>
              </a:lnSpc>
              <a:buFontTx/>
              <a:buAutoNum type="arabicPeriod"/>
              <a:tabLst>
                <a:tab pos="457200" algn="l"/>
              </a:tabLst>
              <a:defRPr/>
            </a:pPr>
            <a:r>
              <a:rPr lang="en-US" sz="2400" i="1" dirty="0">
                <a:solidFill>
                  <a:srgbClr val="009999"/>
                </a:solidFill>
              </a:rPr>
              <a:t>Using Object 52103 (Dental) for Retirees and Terminating Employees instead of using Object 52125 (Dental – Retirees).</a:t>
            </a:r>
          </a:p>
          <a:p>
            <a:pPr marL="457200" indent="-457200" algn="l" eaLnBrk="1" hangingPunct="1">
              <a:lnSpc>
                <a:spcPct val="90000"/>
              </a:lnSpc>
              <a:buAutoNum type="arabicPeriod"/>
              <a:tabLst>
                <a:tab pos="457200" algn="l"/>
              </a:tabLst>
              <a:defRPr/>
            </a:pPr>
            <a:endParaRPr lang="en-US" sz="2400" i="1" dirty="0">
              <a:solidFill>
                <a:srgbClr val="009999"/>
              </a:solidFill>
            </a:endParaRPr>
          </a:p>
          <a:p>
            <a:pPr marL="457200" indent="-457200" algn="l" eaLnBrk="1" hangingPunct="1">
              <a:lnSpc>
                <a:spcPct val="90000"/>
              </a:lnSpc>
              <a:buAutoNum type="arabicPeriod"/>
              <a:tabLst>
                <a:tab pos="457200" algn="l"/>
              </a:tabLst>
              <a:defRPr/>
            </a:pPr>
            <a:endParaRPr lang="en-US" sz="2400" i="1" dirty="0">
              <a:solidFill>
                <a:srgbClr val="009999"/>
              </a:solidFill>
            </a:endParaRPr>
          </a:p>
          <a:p>
            <a:pPr algn="l" eaLnBrk="1" hangingPunct="1">
              <a:lnSpc>
                <a:spcPct val="90000"/>
              </a:lnSpc>
              <a:tabLst>
                <a:tab pos="457200" algn="l"/>
              </a:tabLst>
              <a:defRPr/>
            </a:pPr>
            <a:endParaRPr lang="en-US" sz="2400" i="1" dirty="0">
              <a:solidFill>
                <a:srgbClr val="FF0000"/>
              </a:solidFill>
            </a:endParaRPr>
          </a:p>
          <a:p>
            <a:pPr algn="l" eaLnBrk="1" hangingPunct="1">
              <a:lnSpc>
                <a:spcPct val="90000"/>
              </a:lnSpc>
              <a:tabLst>
                <a:tab pos="457200" algn="l"/>
              </a:tabLst>
              <a:defRPr/>
            </a:pPr>
            <a:endParaRPr lang="en-US" sz="2400" i="1" dirty="0">
              <a:solidFill>
                <a:srgbClr val="FF0000"/>
              </a:solidFill>
            </a:endParaRPr>
          </a:p>
          <a:p>
            <a:pPr algn="l" eaLnBrk="1" hangingPunct="1">
              <a:lnSpc>
                <a:spcPct val="90000"/>
              </a:lnSpc>
              <a:tabLst>
                <a:tab pos="457200" algn="l"/>
              </a:tabLst>
              <a:defRPr/>
            </a:pPr>
            <a:endParaRPr lang="en-US" sz="2400" i="1" dirty="0">
              <a:solidFill>
                <a:srgbClr val="FF0000"/>
              </a:solidFill>
            </a:endParaRPr>
          </a:p>
          <a:p>
            <a:pPr algn="l" eaLnBrk="1" hangingPunct="1">
              <a:lnSpc>
                <a:spcPct val="90000"/>
              </a:lnSpc>
              <a:tabLst>
                <a:tab pos="457200" algn="l"/>
              </a:tabLst>
              <a:defRPr/>
            </a:pPr>
            <a:r>
              <a:rPr lang="en-US" sz="2400" i="1" dirty="0">
                <a:solidFill>
                  <a:srgbClr val="FF0000"/>
                </a:solidFill>
              </a:rPr>
              <a:t> </a:t>
            </a: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3264507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7A273-30F9-4E98-9385-03E7EF8FE22A}"/>
              </a:ext>
            </a:extLst>
          </p:cNvPr>
          <p:cNvSpPr>
            <a:spLocks noGrp="1"/>
          </p:cNvSpPr>
          <p:nvPr>
            <p:ph type="title"/>
          </p:nvPr>
        </p:nvSpPr>
        <p:spPr/>
        <p:txBody>
          <a:bodyPr/>
          <a:lstStyle/>
          <a:p>
            <a:r>
              <a:rPr lang="en-US" dirty="0">
                <a:solidFill>
                  <a:srgbClr val="009999"/>
                </a:solidFill>
              </a:rPr>
              <a:t>Training Guidelines</a:t>
            </a:r>
          </a:p>
        </p:txBody>
      </p:sp>
      <p:sp>
        <p:nvSpPr>
          <p:cNvPr id="3" name="Content Placeholder 2">
            <a:extLst>
              <a:ext uri="{FF2B5EF4-FFF2-40B4-BE49-F238E27FC236}">
                <a16:creationId xmlns:a16="http://schemas.microsoft.com/office/drawing/2014/main" id="{F8180C86-D063-404C-BB18-04FB6946028E}"/>
              </a:ext>
            </a:extLst>
          </p:cNvPr>
          <p:cNvSpPr>
            <a:spLocks noGrp="1"/>
          </p:cNvSpPr>
          <p:nvPr>
            <p:ph idx="1"/>
          </p:nvPr>
        </p:nvSpPr>
        <p:spPr>
          <a:xfrm>
            <a:off x="304800" y="1265237"/>
            <a:ext cx="8610600" cy="4525963"/>
          </a:xfrm>
        </p:spPr>
        <p:txBody>
          <a:bodyPr/>
          <a:lstStyle/>
          <a:p>
            <a:r>
              <a:rPr lang="en-US" dirty="0"/>
              <a:t>Please mute your mic, you can unmute it at the end of the presentation to ask questions</a:t>
            </a:r>
          </a:p>
          <a:p>
            <a:r>
              <a:rPr lang="en-US" dirty="0"/>
              <a:t>Use chat to make questions during the presentation, we will address them at the end</a:t>
            </a:r>
          </a:p>
          <a:p>
            <a:r>
              <a:rPr lang="en-US" dirty="0"/>
              <a:t>Sessions are recorded and posted on the UCOA Website</a:t>
            </a:r>
          </a:p>
          <a:p>
            <a:r>
              <a:rPr lang="en-US" sz="1400" dirty="0">
                <a:hlinkClick r:id="rId2"/>
              </a:rPr>
              <a:t>https://www.ride.ri.gov/fundingfinance/schooldistrictfinancialdata/uniformchartofaccounts.aspx</a:t>
            </a:r>
            <a:endParaRPr lang="en-US" sz="1400" dirty="0"/>
          </a:p>
          <a:p>
            <a:endParaRPr lang="en-US" dirty="0"/>
          </a:p>
          <a:p>
            <a:pPr marL="0" indent="0" algn="ctr">
              <a:buNone/>
            </a:pPr>
            <a:r>
              <a:rPr lang="en-US" dirty="0">
                <a:solidFill>
                  <a:srgbClr val="FF0000"/>
                </a:solidFill>
              </a:rPr>
              <a:t>START RECORDING!</a:t>
            </a:r>
          </a:p>
        </p:txBody>
      </p:sp>
      <p:sp>
        <p:nvSpPr>
          <p:cNvPr id="4" name="Slide Number Placeholder 3">
            <a:extLst>
              <a:ext uri="{FF2B5EF4-FFF2-40B4-BE49-F238E27FC236}">
                <a16:creationId xmlns:a16="http://schemas.microsoft.com/office/drawing/2014/main" id="{938E2014-9E4B-40B5-A37B-40FE587941CC}"/>
              </a:ext>
            </a:extLst>
          </p:cNvPr>
          <p:cNvSpPr>
            <a:spLocks noGrp="1"/>
          </p:cNvSpPr>
          <p:nvPr>
            <p:ph type="sldNum" sz="quarter" idx="12"/>
          </p:nvPr>
        </p:nvSpPr>
        <p:spPr/>
        <p:txBody>
          <a:bodyPr/>
          <a:lstStyle/>
          <a:p>
            <a:pPr>
              <a:defRPr/>
            </a:pPr>
            <a:fld id="{F2F8E150-4762-4407-8731-8005018E8074}" type="slidenum">
              <a:rPr lang="en-US" altLang="en-US" smtClean="0"/>
              <a:pPr>
                <a:defRPr/>
              </a:pPr>
              <a:t>2</a:t>
            </a:fld>
            <a:endParaRPr lang="en-US" altLang="en-US" dirty="0"/>
          </a:p>
        </p:txBody>
      </p:sp>
    </p:spTree>
    <p:extLst>
      <p:ext uri="{BB962C8B-B14F-4D97-AF65-F5344CB8AC3E}">
        <p14:creationId xmlns:p14="http://schemas.microsoft.com/office/powerpoint/2010/main" val="3480122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1D8EA04-0AAD-4365-B7B4-8225971CD2F5}" type="slidenum">
              <a:rPr lang="en-US" altLang="en-US" sz="1400"/>
              <a:pPr>
                <a:spcBef>
                  <a:spcPct val="0"/>
                </a:spcBef>
                <a:buFontTx/>
                <a:buNone/>
              </a:pPr>
              <a:t>20</a:t>
            </a:fld>
            <a:endParaRPr lang="en-US" altLang="en-US" sz="1400" dirty="0"/>
          </a:p>
          <a:p>
            <a:pPr>
              <a:spcBef>
                <a:spcPct val="0"/>
              </a:spcBef>
              <a:buFontTx/>
              <a:buNone/>
            </a:pPr>
            <a:endParaRPr lang="en-US" altLang="en-US" sz="1400" dirty="0"/>
          </a:p>
        </p:txBody>
      </p:sp>
      <p:sp>
        <p:nvSpPr>
          <p:cNvPr id="109571" name="Rectangle 2"/>
          <p:cNvSpPr>
            <a:spLocks noGrp="1" noChangeArrowheads="1"/>
          </p:cNvSpPr>
          <p:nvPr>
            <p:ph type="ctrTitle"/>
          </p:nvPr>
        </p:nvSpPr>
        <p:spPr>
          <a:xfrm>
            <a:off x="2819400" y="152400"/>
            <a:ext cx="5867400" cy="1828800"/>
          </a:xfrm>
        </p:spPr>
        <p:txBody>
          <a:bodyPr/>
          <a:lstStyle/>
          <a:p>
            <a:pPr eaLnBrk="1" hangingPunct="1"/>
            <a:r>
              <a:rPr lang="en-US" altLang="en-US" dirty="0">
                <a:solidFill>
                  <a:schemeClr val="hlink"/>
                </a:solidFill>
              </a:rPr>
              <a:t>Retirees - 2</a:t>
            </a:r>
          </a:p>
        </p:txBody>
      </p:sp>
      <p:sp>
        <p:nvSpPr>
          <p:cNvPr id="24580" name="Rectangle 3"/>
          <p:cNvSpPr>
            <a:spLocks noGrp="1" noChangeArrowheads="1"/>
          </p:cNvSpPr>
          <p:nvPr>
            <p:ph type="subTitle" idx="1"/>
          </p:nvPr>
        </p:nvSpPr>
        <p:spPr>
          <a:xfrm>
            <a:off x="304800" y="1828800"/>
            <a:ext cx="8534400" cy="4191000"/>
          </a:xfrm>
        </p:spPr>
        <p:txBody>
          <a:bodyPr/>
          <a:lstStyle/>
          <a:p>
            <a:pPr algn="l" eaLnBrk="1" hangingPunct="1">
              <a:lnSpc>
                <a:spcPct val="90000"/>
              </a:lnSpc>
              <a:tabLst>
                <a:tab pos="457200" algn="l"/>
              </a:tabLst>
              <a:defRPr/>
            </a:pPr>
            <a:r>
              <a:rPr lang="en-US" sz="500" dirty="0">
                <a:solidFill>
                  <a:schemeClr val="accent2"/>
                </a:solidFill>
              </a:rPr>
              <a:t>		</a:t>
            </a:r>
          </a:p>
          <a:p>
            <a:pPr algn="l" eaLnBrk="1" hangingPunct="1">
              <a:lnSpc>
                <a:spcPct val="90000"/>
              </a:lnSpc>
              <a:tabLst>
                <a:tab pos="457200" algn="l"/>
              </a:tabLst>
              <a:defRPr/>
            </a:pPr>
            <a:r>
              <a:rPr lang="en-US" sz="2400" i="1" dirty="0">
                <a:solidFill>
                  <a:srgbClr val="002060"/>
                </a:solidFill>
              </a:rPr>
              <a:t>Common Errors: </a:t>
            </a:r>
          </a:p>
          <a:p>
            <a:pPr marL="457200" indent="-457200" algn="l" eaLnBrk="1" hangingPunct="1">
              <a:lnSpc>
                <a:spcPct val="90000"/>
              </a:lnSpc>
              <a:tabLst>
                <a:tab pos="457200" algn="l"/>
              </a:tabLst>
              <a:defRPr/>
            </a:pPr>
            <a:r>
              <a:rPr lang="en-US" sz="2400" i="1" dirty="0">
                <a:solidFill>
                  <a:srgbClr val="009999"/>
                </a:solidFill>
              </a:rPr>
              <a:t>4.	Using Function 432 (Retiree Benefits and Other) with Objects 52101 (Health and Medical Premiums) and 52103 (Dental) </a:t>
            </a:r>
            <a:r>
              <a:rPr lang="en-US" sz="2400" b="1" i="1" u="sng" dirty="0">
                <a:solidFill>
                  <a:srgbClr val="009999"/>
                </a:solidFill>
              </a:rPr>
              <a:t>for active employees. </a:t>
            </a:r>
            <a:endParaRPr lang="en-US" sz="2400" i="1" dirty="0">
              <a:solidFill>
                <a:srgbClr val="FF0000"/>
              </a:solidFill>
            </a:endParaRPr>
          </a:p>
          <a:p>
            <a:pPr algn="l" eaLnBrk="1" hangingPunct="1">
              <a:lnSpc>
                <a:spcPct val="90000"/>
              </a:lnSpc>
              <a:tabLst>
                <a:tab pos="457200" algn="l"/>
              </a:tabLst>
              <a:defRPr/>
            </a:pPr>
            <a:r>
              <a:rPr lang="en-US" sz="2400" i="1" dirty="0"/>
              <a:t>Payments to, or for the benefit of </a:t>
            </a:r>
            <a:r>
              <a:rPr lang="en-US" sz="2400" i="1" u="sng" dirty="0"/>
              <a:t>Retirees</a:t>
            </a:r>
            <a:r>
              <a:rPr lang="en-US" sz="2400" i="1" dirty="0"/>
              <a:t> are charged to:</a:t>
            </a:r>
          </a:p>
          <a:p>
            <a:pPr marL="457200" indent="-457200" algn="l" eaLnBrk="1" hangingPunct="1">
              <a:lnSpc>
                <a:spcPct val="90000"/>
              </a:lnSpc>
              <a:buFont typeface="Wingdings" pitchFamily="2" charset="2"/>
              <a:buChar char="Ø"/>
              <a:tabLst>
                <a:tab pos="457200" algn="l"/>
              </a:tabLst>
              <a:defRPr/>
            </a:pPr>
            <a:r>
              <a:rPr lang="en-US" sz="2400" i="1" dirty="0"/>
              <a:t>Location 18000</a:t>
            </a:r>
          </a:p>
          <a:p>
            <a:pPr marL="457200" indent="-457200" algn="l" eaLnBrk="1" hangingPunct="1">
              <a:lnSpc>
                <a:spcPct val="90000"/>
              </a:lnSpc>
              <a:buFont typeface="Wingdings" pitchFamily="2" charset="2"/>
              <a:buChar char="Ø"/>
              <a:tabLst>
                <a:tab pos="457200" algn="l"/>
              </a:tabLst>
              <a:defRPr/>
            </a:pPr>
            <a:r>
              <a:rPr lang="en-US" sz="2400" i="1" dirty="0"/>
              <a:t>Function 432</a:t>
            </a:r>
          </a:p>
          <a:p>
            <a:pPr marL="457200" indent="-457200" algn="l" eaLnBrk="1" hangingPunct="1">
              <a:lnSpc>
                <a:spcPct val="90000"/>
              </a:lnSpc>
              <a:buFont typeface="Wingdings" pitchFamily="2" charset="2"/>
              <a:buChar char="Ø"/>
              <a:tabLst>
                <a:tab pos="457200" algn="l"/>
              </a:tabLst>
              <a:defRPr/>
            </a:pPr>
            <a:r>
              <a:rPr lang="en-US" sz="2400" i="1" dirty="0"/>
              <a:t>Program 00</a:t>
            </a:r>
          </a:p>
          <a:p>
            <a:pPr marL="457200" indent="-457200" algn="l" eaLnBrk="1" hangingPunct="1">
              <a:lnSpc>
                <a:spcPct val="90000"/>
              </a:lnSpc>
              <a:buFont typeface="Wingdings" pitchFamily="2" charset="2"/>
              <a:buChar char="Ø"/>
              <a:tabLst>
                <a:tab pos="457200" algn="l"/>
              </a:tabLst>
              <a:defRPr/>
            </a:pPr>
            <a:r>
              <a:rPr lang="en-US" sz="2400" i="1" dirty="0"/>
              <a:t>Subject 2500</a:t>
            </a:r>
          </a:p>
          <a:p>
            <a:pPr marL="457200" indent="-457200" algn="l" eaLnBrk="1" hangingPunct="1">
              <a:lnSpc>
                <a:spcPct val="90000"/>
              </a:lnSpc>
              <a:buFont typeface="Wingdings" pitchFamily="2" charset="2"/>
              <a:buChar char="Ø"/>
              <a:tabLst>
                <a:tab pos="457200" algn="l"/>
              </a:tabLst>
              <a:defRPr/>
            </a:pPr>
            <a:r>
              <a:rPr lang="en-US" sz="2400" i="1" dirty="0"/>
              <a:t>Job Class 5100 series</a:t>
            </a:r>
          </a:p>
          <a:p>
            <a:pPr algn="l" eaLnBrk="1" hangingPunct="1">
              <a:lnSpc>
                <a:spcPct val="90000"/>
              </a:lnSpc>
              <a:tabLst>
                <a:tab pos="457200" algn="l"/>
              </a:tabLst>
              <a:defRPr/>
            </a:pPr>
            <a:r>
              <a:rPr lang="en-US" sz="2400" i="1" dirty="0">
                <a:solidFill>
                  <a:srgbClr val="FF0000"/>
                </a:solidFill>
              </a:rPr>
              <a:t> </a:t>
            </a: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3873410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768A33D-0614-41BB-97AF-E3F65EE76CA7}" type="slidenum">
              <a:rPr lang="en-US" altLang="en-US" sz="1400"/>
              <a:pPr>
                <a:spcBef>
                  <a:spcPct val="0"/>
                </a:spcBef>
                <a:buFontTx/>
                <a:buNone/>
              </a:pPr>
              <a:t>21</a:t>
            </a:fld>
            <a:endParaRPr lang="en-US" altLang="en-US" sz="1400" dirty="0"/>
          </a:p>
          <a:p>
            <a:pPr>
              <a:spcBef>
                <a:spcPct val="0"/>
              </a:spcBef>
              <a:buFontTx/>
              <a:buNone/>
            </a:pPr>
            <a:endParaRPr lang="en-US" altLang="en-US" sz="1400" dirty="0"/>
          </a:p>
        </p:txBody>
      </p:sp>
      <p:sp>
        <p:nvSpPr>
          <p:cNvPr id="110595" name="Rectangle 2"/>
          <p:cNvSpPr>
            <a:spLocks noGrp="1" noChangeArrowheads="1"/>
          </p:cNvSpPr>
          <p:nvPr>
            <p:ph type="ctrTitle"/>
          </p:nvPr>
        </p:nvSpPr>
        <p:spPr>
          <a:xfrm>
            <a:off x="2819400" y="152400"/>
            <a:ext cx="5867400" cy="1828800"/>
          </a:xfrm>
        </p:spPr>
        <p:txBody>
          <a:bodyPr/>
          <a:lstStyle/>
          <a:p>
            <a:pPr eaLnBrk="1" hangingPunct="1"/>
            <a:r>
              <a:rPr lang="en-US" altLang="en-US" dirty="0">
                <a:solidFill>
                  <a:schemeClr val="hlink"/>
                </a:solidFill>
              </a:rPr>
              <a:t>Severance Pay - 1</a:t>
            </a:r>
          </a:p>
        </p:txBody>
      </p:sp>
      <p:sp>
        <p:nvSpPr>
          <p:cNvPr id="24580" name="Rectangle 3"/>
          <p:cNvSpPr>
            <a:spLocks noGrp="1" noChangeArrowheads="1"/>
          </p:cNvSpPr>
          <p:nvPr>
            <p:ph type="subTitle" idx="1"/>
          </p:nvPr>
        </p:nvSpPr>
        <p:spPr>
          <a:xfrm>
            <a:off x="24384" y="1923288"/>
            <a:ext cx="9144000" cy="4191000"/>
          </a:xfrm>
        </p:spPr>
        <p:txBody>
          <a:bodyPr/>
          <a:lstStyle/>
          <a:p>
            <a:pPr algn="l" eaLnBrk="1" hangingPunct="1">
              <a:lnSpc>
                <a:spcPct val="90000"/>
              </a:lnSpc>
              <a:tabLst>
                <a:tab pos="457200" algn="l"/>
              </a:tabLst>
              <a:defRPr/>
            </a:pPr>
            <a:r>
              <a:rPr lang="en-US" sz="500" dirty="0">
                <a:solidFill>
                  <a:schemeClr val="accent2"/>
                </a:solidFill>
              </a:rPr>
              <a:t>		</a:t>
            </a:r>
          </a:p>
          <a:p>
            <a:pPr algn="l" eaLnBrk="1" hangingPunct="1">
              <a:lnSpc>
                <a:spcPct val="90000"/>
              </a:lnSpc>
              <a:tabLst>
                <a:tab pos="457200" algn="l"/>
              </a:tabLst>
              <a:defRPr/>
            </a:pPr>
            <a:r>
              <a:rPr lang="en-US" sz="2000" i="1" dirty="0">
                <a:solidFill>
                  <a:srgbClr val="002060"/>
                </a:solidFill>
              </a:rPr>
              <a:t>Common Error : </a:t>
            </a:r>
          </a:p>
          <a:p>
            <a:pPr marL="457200" indent="-457200" algn="l" eaLnBrk="1" hangingPunct="1">
              <a:lnSpc>
                <a:spcPct val="90000"/>
              </a:lnSpc>
              <a:tabLst>
                <a:tab pos="457200" algn="l"/>
              </a:tabLst>
              <a:defRPr/>
            </a:pPr>
            <a:r>
              <a:rPr lang="en-US" sz="2000" i="1" dirty="0">
                <a:solidFill>
                  <a:srgbClr val="009999"/>
                </a:solidFill>
              </a:rPr>
              <a:t>1.    </a:t>
            </a:r>
            <a:r>
              <a:rPr lang="en-US" sz="2400" i="1" dirty="0">
                <a:solidFill>
                  <a:srgbClr val="009999"/>
                </a:solidFill>
              </a:rPr>
              <a:t>Using incorrect Location, Function, Program, Subject, and Job Class accounts for Object 51322 (Severance).</a:t>
            </a:r>
          </a:p>
          <a:p>
            <a:pPr algn="l" eaLnBrk="1" hangingPunct="1">
              <a:lnSpc>
                <a:spcPct val="90000"/>
              </a:lnSpc>
              <a:tabLst>
                <a:tab pos="457200" algn="l"/>
              </a:tabLst>
              <a:defRPr/>
            </a:pPr>
            <a:r>
              <a:rPr lang="en-US" sz="2000" i="1" dirty="0">
                <a:solidFill>
                  <a:srgbClr val="C00000"/>
                </a:solidFill>
              </a:rPr>
              <a:t>UCOA Concept Note: </a:t>
            </a:r>
            <a:r>
              <a:rPr lang="en-US" sz="2200" dirty="0"/>
              <a:t>Object 51322 (Severance) is not considered to be related to </a:t>
            </a:r>
            <a:r>
              <a:rPr lang="en-US" sz="2200" u="dbl" dirty="0"/>
              <a:t>“retirement” but rather to payment for current services</a:t>
            </a:r>
            <a:r>
              <a:rPr lang="en-US" sz="2200" dirty="0"/>
              <a:t>.  Therefore, except for Function, use the Location, Program, Subject, and Job Class to which such employee was aligned to for Regular Salaries (51110), or the Compensation Object used for such employee </a:t>
            </a:r>
            <a:r>
              <a:rPr lang="en-US" sz="2200" b="1" u="sng" dirty="0"/>
              <a:t>at the time immediately prior to the Severance</a:t>
            </a:r>
            <a:r>
              <a:rPr lang="en-US" sz="2200" dirty="0"/>
              <a:t>. </a:t>
            </a:r>
            <a:r>
              <a:rPr lang="en-US" sz="2200" b="1" i="1" dirty="0"/>
              <a:t>Due  to it’s definition, use Function 432 only with Object 51322.  </a:t>
            </a:r>
          </a:p>
          <a:p>
            <a:pPr algn="l" eaLnBrk="1" hangingPunct="1">
              <a:lnSpc>
                <a:spcPct val="90000"/>
              </a:lnSpc>
              <a:tabLst>
                <a:tab pos="457200" algn="l"/>
              </a:tabLst>
              <a:defRPr/>
            </a:pPr>
            <a:r>
              <a:rPr lang="en-US" dirty="0"/>
              <a:t>  </a:t>
            </a:r>
            <a:endParaRPr lang="en-US" sz="2000" i="1" dirty="0">
              <a:solidFill>
                <a:srgbClr val="009999"/>
              </a:solidFill>
            </a:endParaRPr>
          </a:p>
          <a:p>
            <a:pPr algn="l" eaLnBrk="1" hangingPunct="1">
              <a:lnSpc>
                <a:spcPct val="90000"/>
              </a:lnSpc>
              <a:tabLst>
                <a:tab pos="457200" algn="l"/>
              </a:tabLst>
              <a:defRPr/>
            </a:pPr>
            <a:endParaRPr lang="en-US" sz="22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2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10188774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768A33D-0614-41BB-97AF-E3F65EE76CA7}" type="slidenum">
              <a:rPr lang="en-US" altLang="en-US" sz="1400"/>
              <a:pPr>
                <a:spcBef>
                  <a:spcPct val="0"/>
                </a:spcBef>
                <a:buFontTx/>
                <a:buNone/>
              </a:pPr>
              <a:t>22</a:t>
            </a:fld>
            <a:endParaRPr lang="en-US" altLang="en-US" sz="1400" dirty="0"/>
          </a:p>
          <a:p>
            <a:pPr>
              <a:spcBef>
                <a:spcPct val="0"/>
              </a:spcBef>
              <a:buFontTx/>
              <a:buNone/>
            </a:pPr>
            <a:endParaRPr lang="en-US" altLang="en-US" sz="1400" dirty="0"/>
          </a:p>
        </p:txBody>
      </p:sp>
      <p:sp>
        <p:nvSpPr>
          <p:cNvPr id="110595" name="Rectangle 2"/>
          <p:cNvSpPr>
            <a:spLocks noGrp="1" noChangeArrowheads="1"/>
          </p:cNvSpPr>
          <p:nvPr>
            <p:ph type="ctrTitle"/>
          </p:nvPr>
        </p:nvSpPr>
        <p:spPr>
          <a:xfrm>
            <a:off x="2819400" y="152400"/>
            <a:ext cx="5867400" cy="1828800"/>
          </a:xfrm>
        </p:spPr>
        <p:txBody>
          <a:bodyPr/>
          <a:lstStyle/>
          <a:p>
            <a:pPr eaLnBrk="1" hangingPunct="1"/>
            <a:r>
              <a:rPr lang="en-US" altLang="en-US" dirty="0">
                <a:solidFill>
                  <a:schemeClr val="hlink"/>
                </a:solidFill>
              </a:rPr>
              <a:t>Severance Pay - 2</a:t>
            </a:r>
          </a:p>
        </p:txBody>
      </p:sp>
      <p:sp>
        <p:nvSpPr>
          <p:cNvPr id="24580" name="Rectangle 3"/>
          <p:cNvSpPr>
            <a:spLocks noGrp="1" noChangeArrowheads="1"/>
          </p:cNvSpPr>
          <p:nvPr>
            <p:ph type="subTitle" idx="1"/>
          </p:nvPr>
        </p:nvSpPr>
        <p:spPr>
          <a:xfrm>
            <a:off x="24384" y="1923288"/>
            <a:ext cx="9144000" cy="4191000"/>
          </a:xfrm>
        </p:spPr>
        <p:txBody>
          <a:bodyPr/>
          <a:lstStyle/>
          <a:p>
            <a:pPr algn="l" eaLnBrk="1" hangingPunct="1">
              <a:lnSpc>
                <a:spcPct val="90000"/>
              </a:lnSpc>
              <a:tabLst>
                <a:tab pos="457200" algn="l"/>
              </a:tabLst>
              <a:defRPr/>
            </a:pPr>
            <a:r>
              <a:rPr lang="en-US" sz="500" dirty="0">
                <a:solidFill>
                  <a:schemeClr val="accent2"/>
                </a:solidFill>
              </a:rPr>
              <a:t>		</a:t>
            </a:r>
          </a:p>
          <a:p>
            <a:pPr algn="l" eaLnBrk="1" hangingPunct="1">
              <a:lnSpc>
                <a:spcPct val="90000"/>
              </a:lnSpc>
              <a:tabLst>
                <a:tab pos="457200" algn="l"/>
              </a:tabLst>
              <a:defRPr/>
            </a:pPr>
            <a:r>
              <a:rPr lang="en-US" sz="2000" i="1" dirty="0">
                <a:solidFill>
                  <a:srgbClr val="002060"/>
                </a:solidFill>
              </a:rPr>
              <a:t>Common Error: </a:t>
            </a:r>
          </a:p>
          <a:p>
            <a:pPr marL="457200" indent="-457200" algn="l" eaLnBrk="1" hangingPunct="1">
              <a:lnSpc>
                <a:spcPct val="90000"/>
              </a:lnSpc>
              <a:tabLst>
                <a:tab pos="457200" algn="l"/>
              </a:tabLst>
              <a:defRPr/>
            </a:pPr>
            <a:r>
              <a:rPr lang="en-US" sz="2000" i="1" dirty="0">
                <a:solidFill>
                  <a:srgbClr val="009999"/>
                </a:solidFill>
              </a:rPr>
              <a:t>2. 	Charging the cost of Severance Pay on the date such Severance was paid, not when the liability was incurred.</a:t>
            </a:r>
          </a:p>
          <a:p>
            <a:pPr algn="l" eaLnBrk="1" hangingPunct="1">
              <a:lnSpc>
                <a:spcPct val="90000"/>
              </a:lnSpc>
              <a:tabLst>
                <a:tab pos="457200" algn="l"/>
              </a:tabLst>
              <a:defRPr/>
            </a:pPr>
            <a:r>
              <a:rPr lang="en-US" sz="2000" i="1" dirty="0">
                <a:solidFill>
                  <a:srgbClr val="C00000"/>
                </a:solidFill>
              </a:rPr>
              <a:t>UCOA Concept Note: </a:t>
            </a:r>
            <a:r>
              <a:rPr lang="en-US" sz="2200" dirty="0"/>
              <a:t>Often Severance occurs in one fiscal year and payment is made in a subsequent year. We have noted instances wherein the charge for such severance was recorded in the fiscal year following the actual severance. In UCOA, Severance is deemed to be related to “working”, not retirement.  </a:t>
            </a:r>
            <a:endParaRPr lang="en-US" sz="2200" b="1" i="1" dirty="0"/>
          </a:p>
          <a:p>
            <a:pPr algn="l" eaLnBrk="1" hangingPunct="1">
              <a:lnSpc>
                <a:spcPct val="90000"/>
              </a:lnSpc>
              <a:tabLst>
                <a:tab pos="457200" algn="l"/>
              </a:tabLst>
              <a:defRPr/>
            </a:pPr>
            <a:endParaRPr lang="en-US" sz="2200" b="1" i="1" dirty="0">
              <a:solidFill>
                <a:schemeClr val="accent2"/>
              </a:solidFill>
            </a:endParaRPr>
          </a:p>
          <a:p>
            <a:pPr algn="l" eaLnBrk="1" hangingPunct="1">
              <a:lnSpc>
                <a:spcPct val="90000"/>
              </a:lnSpc>
              <a:tabLst>
                <a:tab pos="457200" algn="l"/>
              </a:tabLst>
              <a:defRPr/>
            </a:pPr>
            <a:r>
              <a:rPr lang="en-US" sz="2200" b="1" i="1" dirty="0">
                <a:solidFill>
                  <a:srgbClr val="C00000"/>
                </a:solidFill>
              </a:rPr>
              <a:t>Accordingly, to ensure the cost is recorded in the proper year, the amount is to be recorded at the TIME of the Severance, not when it is paid.</a:t>
            </a:r>
          </a:p>
          <a:p>
            <a:pPr algn="l" eaLnBrk="1" hangingPunct="1">
              <a:lnSpc>
                <a:spcPct val="90000"/>
              </a:lnSpc>
              <a:tabLst>
                <a:tab pos="457200" algn="l"/>
              </a:tabLst>
              <a:defRPr/>
            </a:pPr>
            <a:r>
              <a:rPr lang="en-US" dirty="0"/>
              <a:t>  </a:t>
            </a:r>
            <a:endParaRPr lang="en-US" sz="2000" i="1" dirty="0">
              <a:solidFill>
                <a:srgbClr val="009999"/>
              </a:solidFill>
            </a:endParaRPr>
          </a:p>
          <a:p>
            <a:pPr algn="l" eaLnBrk="1" hangingPunct="1">
              <a:lnSpc>
                <a:spcPct val="90000"/>
              </a:lnSpc>
              <a:tabLst>
                <a:tab pos="457200" algn="l"/>
              </a:tabLst>
              <a:defRPr/>
            </a:pPr>
            <a:endParaRPr lang="en-US" sz="22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2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7576713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A1B9CC9-83D1-4827-BC8E-90866FA0D6DB}" type="slidenum">
              <a:rPr lang="en-US" altLang="en-US" sz="1400"/>
              <a:pPr>
                <a:spcBef>
                  <a:spcPct val="0"/>
                </a:spcBef>
                <a:buFontTx/>
                <a:buNone/>
              </a:pPr>
              <a:t>23</a:t>
            </a:fld>
            <a:endParaRPr lang="en-US" altLang="en-US" sz="1400" dirty="0"/>
          </a:p>
          <a:p>
            <a:pPr>
              <a:spcBef>
                <a:spcPct val="0"/>
              </a:spcBef>
              <a:buFontTx/>
              <a:buNone/>
            </a:pPr>
            <a:endParaRPr lang="en-US" altLang="en-US" sz="1400" dirty="0"/>
          </a:p>
        </p:txBody>
      </p:sp>
      <p:sp>
        <p:nvSpPr>
          <p:cNvPr id="103427" name="Rectangle 2"/>
          <p:cNvSpPr>
            <a:spLocks noGrp="1" noChangeArrowheads="1"/>
          </p:cNvSpPr>
          <p:nvPr>
            <p:ph type="ctrTitle"/>
          </p:nvPr>
        </p:nvSpPr>
        <p:spPr>
          <a:xfrm>
            <a:off x="2667000" y="228600"/>
            <a:ext cx="6324600" cy="1828800"/>
          </a:xfrm>
        </p:spPr>
        <p:txBody>
          <a:bodyPr/>
          <a:lstStyle/>
          <a:p>
            <a:pPr eaLnBrk="1" hangingPunct="1"/>
            <a:r>
              <a:rPr lang="en-US" altLang="en-US" dirty="0">
                <a:solidFill>
                  <a:schemeClr val="hlink"/>
                </a:solidFill>
              </a:rPr>
              <a:t>Summer School - 1</a:t>
            </a:r>
          </a:p>
        </p:txBody>
      </p:sp>
      <p:sp>
        <p:nvSpPr>
          <p:cNvPr id="24580" name="Rectangle 3"/>
          <p:cNvSpPr>
            <a:spLocks noGrp="1" noChangeArrowheads="1"/>
          </p:cNvSpPr>
          <p:nvPr>
            <p:ph type="subTitle" idx="1"/>
          </p:nvPr>
        </p:nvSpPr>
        <p:spPr>
          <a:xfrm>
            <a:off x="228600" y="1828800"/>
            <a:ext cx="8763000" cy="4191000"/>
          </a:xfrm>
        </p:spPr>
        <p:txBody>
          <a:bodyPr/>
          <a:lstStyle/>
          <a:p>
            <a:pPr algn="l" eaLnBrk="1" hangingPunct="1">
              <a:lnSpc>
                <a:spcPct val="90000"/>
              </a:lnSpc>
              <a:tabLst>
                <a:tab pos="457200" algn="l"/>
              </a:tabLst>
              <a:defRPr/>
            </a:pPr>
            <a:r>
              <a:rPr lang="en-US" sz="500" dirty="0">
                <a:solidFill>
                  <a:schemeClr val="accent2"/>
                </a:solidFill>
              </a:rPr>
              <a:t>		</a:t>
            </a:r>
          </a:p>
          <a:p>
            <a:pPr algn="l" eaLnBrk="1" hangingPunct="1">
              <a:lnSpc>
                <a:spcPct val="90000"/>
              </a:lnSpc>
              <a:tabLst>
                <a:tab pos="457200" algn="l"/>
              </a:tabLst>
              <a:defRPr/>
            </a:pPr>
            <a:r>
              <a:rPr lang="en-US" sz="2400" i="1" dirty="0">
                <a:solidFill>
                  <a:srgbClr val="002060"/>
                </a:solidFill>
              </a:rPr>
              <a:t>Common Errors: </a:t>
            </a:r>
          </a:p>
          <a:p>
            <a:pPr marL="457200" indent="-457200" algn="l" eaLnBrk="1" hangingPunct="1">
              <a:lnSpc>
                <a:spcPct val="90000"/>
              </a:lnSpc>
              <a:buAutoNum type="arabicPeriod"/>
              <a:tabLst>
                <a:tab pos="457200" algn="l"/>
              </a:tabLst>
              <a:defRPr/>
            </a:pPr>
            <a:r>
              <a:rPr lang="en-US" sz="2400" i="1" dirty="0">
                <a:solidFill>
                  <a:srgbClr val="009999"/>
                </a:solidFill>
              </a:rPr>
              <a:t>Using Program 62 and/or Subject 2702, both of which relate to Summer School activities and not using the appropriate Location Types 23, 24, or 25. </a:t>
            </a:r>
          </a:p>
          <a:p>
            <a:pPr marL="457200" indent="-457200" algn="l" eaLnBrk="1" hangingPunct="1">
              <a:lnSpc>
                <a:spcPct val="90000"/>
              </a:lnSpc>
              <a:buAutoNum type="arabicPeriod"/>
              <a:tabLst>
                <a:tab pos="457200" algn="l"/>
              </a:tabLst>
              <a:defRPr/>
            </a:pPr>
            <a:r>
              <a:rPr lang="en-US" sz="2400" i="1" dirty="0">
                <a:solidFill>
                  <a:srgbClr val="009999"/>
                </a:solidFill>
              </a:rPr>
              <a:t>Not using Location Types 23, 24, and 25 when Program 62 and/or Subject 2702 is/are used. </a:t>
            </a:r>
          </a:p>
          <a:p>
            <a:pPr marL="457200" indent="-457200" algn="l" eaLnBrk="1" hangingPunct="1">
              <a:lnSpc>
                <a:spcPct val="90000"/>
              </a:lnSpc>
              <a:buAutoNum type="arabicPeriod" startAt="3"/>
              <a:tabLst>
                <a:tab pos="457200" algn="l"/>
              </a:tabLst>
              <a:defRPr/>
            </a:pPr>
            <a:r>
              <a:rPr lang="en-US" sz="2400" i="1" dirty="0">
                <a:solidFill>
                  <a:srgbClr val="009999"/>
                </a:solidFill>
              </a:rPr>
              <a:t>Not using Subjects in the 2100 series when Program 20 is used with Summer School Locations. </a:t>
            </a:r>
          </a:p>
          <a:p>
            <a:pPr marL="457200" indent="-457200" algn="l" eaLnBrk="1" hangingPunct="1">
              <a:lnSpc>
                <a:spcPct val="90000"/>
              </a:lnSpc>
              <a:buAutoNum type="arabicPeriod" startAt="3"/>
              <a:tabLst>
                <a:tab pos="457200" algn="l"/>
              </a:tabLst>
              <a:defRPr/>
            </a:pPr>
            <a:r>
              <a:rPr lang="en-US" sz="2400" i="1" dirty="0">
                <a:solidFill>
                  <a:srgbClr val="009999"/>
                </a:solidFill>
              </a:rPr>
              <a:t>Not using Program 20 when Subject in the 2100 series are used with Summer School Locations. </a:t>
            </a:r>
            <a:endParaRPr lang="en-US" sz="2400" i="1" dirty="0">
              <a:solidFill>
                <a:srgbClr val="C00000"/>
              </a:solidFill>
            </a:endParaRPr>
          </a:p>
          <a:p>
            <a:pPr marL="457200" indent="-457200" algn="l" eaLnBrk="1" hangingPunct="1">
              <a:lnSpc>
                <a:spcPct val="90000"/>
              </a:lnSpc>
              <a:buAutoNum type="arabicPeriod" startAt="3"/>
              <a:tabLst>
                <a:tab pos="457200" algn="l"/>
              </a:tabLst>
              <a:defRPr/>
            </a:pPr>
            <a:endParaRPr lang="en-US" sz="2400" i="1" dirty="0">
              <a:solidFill>
                <a:srgbClr val="009999"/>
              </a:solidFill>
            </a:endParaRPr>
          </a:p>
          <a:p>
            <a:pPr algn="l" eaLnBrk="1" hangingPunct="1">
              <a:lnSpc>
                <a:spcPct val="90000"/>
              </a:lnSpc>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3614607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A1B9CC9-83D1-4827-BC8E-90866FA0D6DB}" type="slidenum">
              <a:rPr lang="en-US" altLang="en-US" sz="1400"/>
              <a:pPr>
                <a:spcBef>
                  <a:spcPct val="0"/>
                </a:spcBef>
                <a:buFontTx/>
                <a:buNone/>
              </a:pPr>
              <a:t>24</a:t>
            </a:fld>
            <a:endParaRPr lang="en-US" altLang="en-US" sz="1400" dirty="0"/>
          </a:p>
          <a:p>
            <a:pPr>
              <a:spcBef>
                <a:spcPct val="0"/>
              </a:spcBef>
              <a:buFontTx/>
              <a:buNone/>
            </a:pPr>
            <a:endParaRPr lang="en-US" altLang="en-US" sz="1400" dirty="0"/>
          </a:p>
        </p:txBody>
      </p:sp>
      <p:sp>
        <p:nvSpPr>
          <p:cNvPr id="103427" name="Rectangle 2"/>
          <p:cNvSpPr>
            <a:spLocks noGrp="1" noChangeArrowheads="1"/>
          </p:cNvSpPr>
          <p:nvPr>
            <p:ph type="ctrTitle"/>
          </p:nvPr>
        </p:nvSpPr>
        <p:spPr>
          <a:xfrm>
            <a:off x="2667000" y="228600"/>
            <a:ext cx="6324600" cy="1828800"/>
          </a:xfrm>
        </p:spPr>
        <p:txBody>
          <a:bodyPr/>
          <a:lstStyle/>
          <a:p>
            <a:pPr eaLnBrk="1" hangingPunct="1"/>
            <a:r>
              <a:rPr lang="en-US" altLang="en-US" dirty="0">
                <a:solidFill>
                  <a:schemeClr val="hlink"/>
                </a:solidFill>
              </a:rPr>
              <a:t>Summer School - 2</a:t>
            </a:r>
          </a:p>
        </p:txBody>
      </p:sp>
      <p:sp>
        <p:nvSpPr>
          <p:cNvPr id="24580" name="Rectangle 3"/>
          <p:cNvSpPr>
            <a:spLocks noGrp="1" noChangeArrowheads="1"/>
          </p:cNvSpPr>
          <p:nvPr>
            <p:ph type="subTitle" idx="1"/>
          </p:nvPr>
        </p:nvSpPr>
        <p:spPr>
          <a:xfrm>
            <a:off x="228600" y="1828800"/>
            <a:ext cx="8763000" cy="4191000"/>
          </a:xfrm>
        </p:spPr>
        <p:txBody>
          <a:bodyPr/>
          <a:lstStyle/>
          <a:p>
            <a:pPr algn="l" eaLnBrk="1" hangingPunct="1">
              <a:lnSpc>
                <a:spcPct val="90000"/>
              </a:lnSpc>
              <a:tabLst>
                <a:tab pos="457200" algn="l"/>
              </a:tabLst>
              <a:defRPr/>
            </a:pPr>
            <a:r>
              <a:rPr lang="en-US" sz="500" dirty="0">
                <a:solidFill>
                  <a:schemeClr val="accent2"/>
                </a:solidFill>
              </a:rPr>
              <a:t>		</a:t>
            </a:r>
          </a:p>
          <a:p>
            <a:pPr algn="l" eaLnBrk="1" hangingPunct="1">
              <a:lnSpc>
                <a:spcPct val="90000"/>
              </a:lnSpc>
              <a:tabLst>
                <a:tab pos="457200" algn="l"/>
              </a:tabLst>
              <a:defRPr/>
            </a:pPr>
            <a:r>
              <a:rPr lang="en-US" sz="2400" i="1" dirty="0">
                <a:solidFill>
                  <a:srgbClr val="002060"/>
                </a:solidFill>
              </a:rPr>
              <a:t>Common Errors: </a:t>
            </a:r>
          </a:p>
          <a:p>
            <a:pPr marL="457200" indent="-457200" algn="l" eaLnBrk="1" hangingPunct="1">
              <a:lnSpc>
                <a:spcPct val="90000"/>
              </a:lnSpc>
              <a:buAutoNum type="arabicPeriod" startAt="5"/>
              <a:tabLst>
                <a:tab pos="457200" algn="l"/>
              </a:tabLst>
              <a:defRPr/>
            </a:pPr>
            <a:r>
              <a:rPr lang="en-US" sz="2400" i="1" dirty="0">
                <a:solidFill>
                  <a:srgbClr val="009999"/>
                </a:solidFill>
              </a:rPr>
              <a:t>Using Object 51110 (Regular Salaries) and not Object 51338 (Summer Pay). </a:t>
            </a:r>
            <a:br>
              <a:rPr lang="en-US" sz="2400" i="1" dirty="0">
                <a:solidFill>
                  <a:srgbClr val="009999"/>
                </a:solidFill>
              </a:rPr>
            </a:br>
            <a:endParaRPr lang="en-US" sz="2400" i="1" dirty="0">
              <a:solidFill>
                <a:srgbClr val="C00000"/>
              </a:solidFill>
            </a:endParaRPr>
          </a:p>
          <a:p>
            <a:pPr marL="457200" indent="-457200" algn="l" eaLnBrk="1" hangingPunct="1">
              <a:lnSpc>
                <a:spcPct val="90000"/>
              </a:lnSpc>
              <a:buAutoNum type="arabicPeriod" startAt="5"/>
              <a:tabLst>
                <a:tab pos="457200" algn="l"/>
              </a:tabLst>
              <a:defRPr/>
            </a:pPr>
            <a:r>
              <a:rPr lang="en-US" sz="2400" i="1" dirty="0">
                <a:solidFill>
                  <a:srgbClr val="009999"/>
                </a:solidFill>
              </a:rPr>
              <a:t>Not using Location 01300 or 01318 related to Summer School Administrative Costs. </a:t>
            </a:r>
            <a:endParaRPr lang="en-US" sz="2000" i="1" dirty="0">
              <a:solidFill>
                <a:srgbClr val="C00000"/>
              </a:solidFill>
            </a:endParaRPr>
          </a:p>
          <a:p>
            <a:pPr marL="457200" indent="-457200" algn="l" eaLnBrk="1" hangingPunct="1">
              <a:lnSpc>
                <a:spcPct val="90000"/>
              </a:lnSpc>
              <a:tabLst>
                <a:tab pos="457200" algn="l"/>
              </a:tabLst>
              <a:defRPr/>
            </a:pPr>
            <a:endParaRPr lang="en-US" sz="2400" i="1" dirty="0">
              <a:solidFill>
                <a:srgbClr val="009999"/>
              </a:solidFill>
            </a:endParaRPr>
          </a:p>
          <a:p>
            <a:pPr algn="l" eaLnBrk="1" hangingPunct="1">
              <a:lnSpc>
                <a:spcPct val="90000"/>
              </a:lnSpc>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8369064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A1B9CC9-83D1-4827-BC8E-90866FA0D6DB}" type="slidenum">
              <a:rPr lang="en-US" altLang="en-US" sz="1400"/>
              <a:pPr>
                <a:spcBef>
                  <a:spcPct val="0"/>
                </a:spcBef>
                <a:buFontTx/>
                <a:buNone/>
              </a:pPr>
              <a:t>25</a:t>
            </a:fld>
            <a:endParaRPr lang="en-US" altLang="en-US" sz="1400" dirty="0"/>
          </a:p>
          <a:p>
            <a:pPr>
              <a:spcBef>
                <a:spcPct val="0"/>
              </a:spcBef>
              <a:buFontTx/>
              <a:buNone/>
            </a:pPr>
            <a:endParaRPr lang="en-US" altLang="en-US" sz="1400" dirty="0"/>
          </a:p>
        </p:txBody>
      </p:sp>
      <p:sp>
        <p:nvSpPr>
          <p:cNvPr id="103427" name="Rectangle 2"/>
          <p:cNvSpPr>
            <a:spLocks noGrp="1" noChangeArrowheads="1"/>
          </p:cNvSpPr>
          <p:nvPr>
            <p:ph type="ctrTitle"/>
          </p:nvPr>
        </p:nvSpPr>
        <p:spPr>
          <a:xfrm>
            <a:off x="2667000" y="228600"/>
            <a:ext cx="6324600" cy="1828800"/>
          </a:xfrm>
        </p:spPr>
        <p:txBody>
          <a:bodyPr/>
          <a:lstStyle/>
          <a:p>
            <a:pPr eaLnBrk="1" hangingPunct="1"/>
            <a:r>
              <a:rPr lang="en-US" altLang="en-US" dirty="0">
                <a:solidFill>
                  <a:schemeClr val="hlink"/>
                </a:solidFill>
              </a:rPr>
              <a:t>After School - 1</a:t>
            </a:r>
          </a:p>
        </p:txBody>
      </p:sp>
      <p:sp>
        <p:nvSpPr>
          <p:cNvPr id="24580" name="Rectangle 3"/>
          <p:cNvSpPr>
            <a:spLocks noGrp="1" noChangeArrowheads="1"/>
          </p:cNvSpPr>
          <p:nvPr>
            <p:ph type="subTitle" idx="1"/>
          </p:nvPr>
        </p:nvSpPr>
        <p:spPr>
          <a:xfrm>
            <a:off x="228600" y="1828800"/>
            <a:ext cx="8763000" cy="4191000"/>
          </a:xfrm>
        </p:spPr>
        <p:txBody>
          <a:bodyPr/>
          <a:lstStyle/>
          <a:p>
            <a:pPr algn="l" eaLnBrk="1" hangingPunct="1">
              <a:lnSpc>
                <a:spcPct val="90000"/>
              </a:lnSpc>
              <a:tabLst>
                <a:tab pos="457200" algn="l"/>
              </a:tabLst>
              <a:defRPr/>
            </a:pPr>
            <a:r>
              <a:rPr lang="en-US" sz="500" dirty="0">
                <a:solidFill>
                  <a:schemeClr val="accent2"/>
                </a:solidFill>
              </a:rPr>
              <a:t>		</a:t>
            </a:r>
          </a:p>
          <a:p>
            <a:pPr algn="l" eaLnBrk="1" hangingPunct="1">
              <a:lnSpc>
                <a:spcPct val="90000"/>
              </a:lnSpc>
              <a:tabLst>
                <a:tab pos="457200" algn="l"/>
              </a:tabLst>
              <a:defRPr/>
            </a:pPr>
            <a:r>
              <a:rPr lang="en-US" sz="2400" i="1" dirty="0">
                <a:solidFill>
                  <a:srgbClr val="002060"/>
                </a:solidFill>
              </a:rPr>
              <a:t>Common Errors: </a:t>
            </a:r>
          </a:p>
          <a:p>
            <a:pPr marL="457200" indent="-457200" algn="l" eaLnBrk="1" hangingPunct="1">
              <a:lnSpc>
                <a:spcPct val="90000"/>
              </a:lnSpc>
              <a:buAutoNum type="arabicPeriod"/>
              <a:tabLst>
                <a:tab pos="457200" algn="l"/>
              </a:tabLst>
              <a:defRPr/>
            </a:pPr>
            <a:r>
              <a:rPr lang="en-US" sz="2400" i="1" dirty="0">
                <a:solidFill>
                  <a:srgbClr val="009999"/>
                </a:solidFill>
              </a:rPr>
              <a:t>Using Program 63 and/or Subject 2703, both of which relate to After School activities and not using the appropriate Location Types 33, 34, or 35. </a:t>
            </a:r>
          </a:p>
          <a:p>
            <a:pPr marL="457200" indent="-457200" algn="l" eaLnBrk="1" hangingPunct="1">
              <a:lnSpc>
                <a:spcPct val="90000"/>
              </a:lnSpc>
              <a:buAutoNum type="arabicPeriod"/>
              <a:tabLst>
                <a:tab pos="457200" algn="l"/>
              </a:tabLst>
              <a:defRPr/>
            </a:pPr>
            <a:r>
              <a:rPr lang="en-US" sz="2400" i="1" dirty="0">
                <a:solidFill>
                  <a:srgbClr val="009999"/>
                </a:solidFill>
              </a:rPr>
              <a:t>Not using Location Types 33, 44, and 35 when Program 63 and/or Subject 2703 is/are used. </a:t>
            </a:r>
          </a:p>
          <a:p>
            <a:pPr marL="457200" indent="-457200" algn="l" eaLnBrk="1" hangingPunct="1">
              <a:lnSpc>
                <a:spcPct val="90000"/>
              </a:lnSpc>
              <a:buAutoNum type="arabicPeriod" startAt="3"/>
              <a:tabLst>
                <a:tab pos="457200" algn="l"/>
              </a:tabLst>
              <a:defRPr/>
            </a:pPr>
            <a:r>
              <a:rPr lang="en-US" sz="2400" i="1" dirty="0">
                <a:solidFill>
                  <a:srgbClr val="009999"/>
                </a:solidFill>
              </a:rPr>
              <a:t>Not using Subjects in the 2100 series when Program 20 is used with After School Locations. </a:t>
            </a:r>
            <a:endParaRPr lang="en-US" sz="2400" i="1" dirty="0">
              <a:solidFill>
                <a:srgbClr val="C00000"/>
              </a:solidFill>
            </a:endParaRPr>
          </a:p>
          <a:p>
            <a:pPr marL="457200" indent="-457200" algn="l" eaLnBrk="1" hangingPunct="1">
              <a:lnSpc>
                <a:spcPct val="90000"/>
              </a:lnSpc>
              <a:buFontTx/>
              <a:buAutoNum type="arabicPeriod" startAt="3"/>
              <a:tabLst>
                <a:tab pos="457200" algn="l"/>
              </a:tabLst>
              <a:defRPr/>
            </a:pPr>
            <a:r>
              <a:rPr lang="en-US" sz="2400" i="1" dirty="0">
                <a:solidFill>
                  <a:srgbClr val="009999"/>
                </a:solidFill>
              </a:rPr>
              <a:t>Not using Program 20 when Subject in the 2100 series are used with After School Locations. </a:t>
            </a:r>
            <a:endParaRPr lang="en-US" sz="2400" i="1" dirty="0">
              <a:solidFill>
                <a:srgbClr val="C00000"/>
              </a:solidFill>
            </a:endParaRPr>
          </a:p>
          <a:p>
            <a:pPr marL="457200" indent="-457200" algn="l" eaLnBrk="1" hangingPunct="1">
              <a:lnSpc>
                <a:spcPct val="90000"/>
              </a:lnSpc>
              <a:buFontTx/>
              <a:buAutoNum type="arabicPeriod" startAt="3"/>
              <a:tabLst>
                <a:tab pos="457200" algn="l"/>
              </a:tabLst>
              <a:defRPr/>
            </a:pPr>
            <a:endParaRPr lang="en-US" sz="2400" i="1" dirty="0">
              <a:solidFill>
                <a:srgbClr val="C00000"/>
              </a:solidFill>
            </a:endParaRPr>
          </a:p>
          <a:p>
            <a:pPr marL="457200" indent="-457200" algn="l" eaLnBrk="1" hangingPunct="1">
              <a:lnSpc>
                <a:spcPct val="90000"/>
              </a:lnSpc>
              <a:buAutoNum type="arabicPeriod" startAt="3"/>
              <a:tabLst>
                <a:tab pos="457200" algn="l"/>
              </a:tabLst>
              <a:defRPr/>
            </a:pPr>
            <a:endParaRPr lang="en-US" sz="2400" i="1" dirty="0">
              <a:solidFill>
                <a:srgbClr val="009999"/>
              </a:solidFill>
            </a:endParaRPr>
          </a:p>
          <a:p>
            <a:pPr algn="l" eaLnBrk="1" hangingPunct="1">
              <a:lnSpc>
                <a:spcPct val="90000"/>
              </a:lnSpc>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32526048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A1B9CC9-83D1-4827-BC8E-90866FA0D6DB}" type="slidenum">
              <a:rPr lang="en-US" altLang="en-US" sz="1400"/>
              <a:pPr>
                <a:spcBef>
                  <a:spcPct val="0"/>
                </a:spcBef>
                <a:buFontTx/>
                <a:buNone/>
              </a:pPr>
              <a:t>26</a:t>
            </a:fld>
            <a:endParaRPr lang="en-US" altLang="en-US" sz="1400" dirty="0"/>
          </a:p>
          <a:p>
            <a:pPr>
              <a:spcBef>
                <a:spcPct val="0"/>
              </a:spcBef>
              <a:buFontTx/>
              <a:buNone/>
            </a:pPr>
            <a:endParaRPr lang="en-US" altLang="en-US" sz="1400" dirty="0"/>
          </a:p>
        </p:txBody>
      </p:sp>
      <p:sp>
        <p:nvSpPr>
          <p:cNvPr id="103427" name="Rectangle 2"/>
          <p:cNvSpPr>
            <a:spLocks noGrp="1" noChangeArrowheads="1"/>
          </p:cNvSpPr>
          <p:nvPr>
            <p:ph type="ctrTitle"/>
          </p:nvPr>
        </p:nvSpPr>
        <p:spPr>
          <a:xfrm>
            <a:off x="2667000" y="228600"/>
            <a:ext cx="6324600" cy="1828800"/>
          </a:xfrm>
        </p:spPr>
        <p:txBody>
          <a:bodyPr/>
          <a:lstStyle/>
          <a:p>
            <a:pPr eaLnBrk="1" hangingPunct="1"/>
            <a:r>
              <a:rPr lang="en-US" altLang="en-US" dirty="0">
                <a:solidFill>
                  <a:schemeClr val="hlink"/>
                </a:solidFill>
              </a:rPr>
              <a:t>After School - 2</a:t>
            </a:r>
          </a:p>
        </p:txBody>
      </p:sp>
      <p:sp>
        <p:nvSpPr>
          <p:cNvPr id="24580" name="Rectangle 3"/>
          <p:cNvSpPr>
            <a:spLocks noGrp="1" noChangeArrowheads="1"/>
          </p:cNvSpPr>
          <p:nvPr>
            <p:ph type="subTitle" idx="1"/>
          </p:nvPr>
        </p:nvSpPr>
        <p:spPr>
          <a:xfrm>
            <a:off x="228600" y="1828800"/>
            <a:ext cx="8763000" cy="4191000"/>
          </a:xfrm>
        </p:spPr>
        <p:txBody>
          <a:bodyPr/>
          <a:lstStyle/>
          <a:p>
            <a:pPr algn="l" eaLnBrk="1" hangingPunct="1">
              <a:lnSpc>
                <a:spcPct val="90000"/>
              </a:lnSpc>
              <a:tabLst>
                <a:tab pos="457200" algn="l"/>
              </a:tabLst>
              <a:defRPr/>
            </a:pPr>
            <a:r>
              <a:rPr lang="en-US" sz="500" dirty="0">
                <a:solidFill>
                  <a:schemeClr val="accent2"/>
                </a:solidFill>
              </a:rPr>
              <a:t>		</a:t>
            </a:r>
          </a:p>
          <a:p>
            <a:pPr algn="l" eaLnBrk="1" hangingPunct="1">
              <a:lnSpc>
                <a:spcPct val="90000"/>
              </a:lnSpc>
              <a:tabLst>
                <a:tab pos="457200" algn="l"/>
              </a:tabLst>
              <a:defRPr/>
            </a:pPr>
            <a:r>
              <a:rPr lang="en-US" sz="2400" i="1" dirty="0">
                <a:solidFill>
                  <a:srgbClr val="002060"/>
                </a:solidFill>
              </a:rPr>
              <a:t>Common Errors: </a:t>
            </a:r>
          </a:p>
          <a:p>
            <a:pPr marL="457200" indent="-457200" algn="l" eaLnBrk="1" hangingPunct="1">
              <a:lnSpc>
                <a:spcPct val="90000"/>
              </a:lnSpc>
              <a:buAutoNum type="arabicPeriod" startAt="5"/>
              <a:tabLst>
                <a:tab pos="457200" algn="l"/>
              </a:tabLst>
              <a:defRPr/>
            </a:pPr>
            <a:r>
              <a:rPr lang="en-US" sz="2400" i="1" dirty="0">
                <a:solidFill>
                  <a:srgbClr val="009999"/>
                </a:solidFill>
              </a:rPr>
              <a:t>Using Object 51110 (Regular Salaries) and not Object 51308 (After School Programs).</a:t>
            </a:r>
            <a:br>
              <a:rPr lang="en-US" sz="2400" i="1" dirty="0">
                <a:solidFill>
                  <a:srgbClr val="009999"/>
                </a:solidFill>
              </a:rPr>
            </a:br>
            <a:endParaRPr lang="en-US" sz="2400" i="1" dirty="0">
              <a:solidFill>
                <a:srgbClr val="C00000"/>
              </a:solidFill>
            </a:endParaRPr>
          </a:p>
          <a:p>
            <a:pPr marL="457200" indent="-457200" algn="l" eaLnBrk="1" hangingPunct="1">
              <a:lnSpc>
                <a:spcPct val="90000"/>
              </a:lnSpc>
              <a:buAutoNum type="arabicPeriod" startAt="5"/>
              <a:tabLst>
                <a:tab pos="457200" algn="l"/>
              </a:tabLst>
              <a:defRPr/>
            </a:pPr>
            <a:r>
              <a:rPr lang="en-US" sz="2400" i="1" dirty="0">
                <a:solidFill>
                  <a:srgbClr val="009999"/>
                </a:solidFill>
              </a:rPr>
              <a:t>Not using Location Type 01 accounts related to After School Administrative Costs. </a:t>
            </a:r>
            <a:endParaRPr lang="en-US" sz="2000" i="1" dirty="0">
              <a:solidFill>
                <a:srgbClr val="009999"/>
              </a:solidFill>
            </a:endParaRPr>
          </a:p>
          <a:p>
            <a:pPr marL="457200" indent="-457200" algn="l" eaLnBrk="1" hangingPunct="1">
              <a:lnSpc>
                <a:spcPct val="90000"/>
              </a:lnSpc>
              <a:tabLst>
                <a:tab pos="457200" algn="l"/>
              </a:tabLst>
              <a:defRPr/>
            </a:pPr>
            <a:endParaRPr lang="en-US" sz="2400" i="1" dirty="0">
              <a:solidFill>
                <a:srgbClr val="009999"/>
              </a:solidFill>
            </a:endParaRPr>
          </a:p>
          <a:p>
            <a:pPr algn="l" eaLnBrk="1" hangingPunct="1">
              <a:lnSpc>
                <a:spcPct val="90000"/>
              </a:lnSpc>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14172198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3228F58-7E11-43EE-8F78-C0769071ACBF}" type="slidenum">
              <a:rPr lang="en-US" altLang="en-US" sz="1400"/>
              <a:pPr>
                <a:spcBef>
                  <a:spcPct val="0"/>
                </a:spcBef>
                <a:buFontTx/>
                <a:buNone/>
              </a:pPr>
              <a:t>27</a:t>
            </a:fld>
            <a:endParaRPr lang="en-US" altLang="en-US" sz="1400" dirty="0"/>
          </a:p>
          <a:p>
            <a:pPr>
              <a:spcBef>
                <a:spcPct val="0"/>
              </a:spcBef>
              <a:buFontTx/>
              <a:buNone/>
            </a:pPr>
            <a:endParaRPr lang="en-US" altLang="en-US" sz="1400" dirty="0"/>
          </a:p>
        </p:txBody>
      </p:sp>
      <p:sp>
        <p:nvSpPr>
          <p:cNvPr id="105475" name="Rectangle 2"/>
          <p:cNvSpPr>
            <a:spLocks noGrp="1" noChangeArrowheads="1"/>
          </p:cNvSpPr>
          <p:nvPr>
            <p:ph type="ctrTitle"/>
          </p:nvPr>
        </p:nvSpPr>
        <p:spPr>
          <a:xfrm>
            <a:off x="2438400" y="76200"/>
            <a:ext cx="6629400" cy="1828800"/>
          </a:xfrm>
        </p:spPr>
        <p:txBody>
          <a:bodyPr/>
          <a:lstStyle/>
          <a:p>
            <a:pPr eaLnBrk="1" hangingPunct="1"/>
            <a:r>
              <a:rPr lang="en-US" altLang="en-US" dirty="0">
                <a:solidFill>
                  <a:schemeClr val="hlink"/>
                </a:solidFill>
              </a:rPr>
              <a:t>Substitute Teachers - 1 </a:t>
            </a:r>
          </a:p>
        </p:txBody>
      </p:sp>
      <p:sp>
        <p:nvSpPr>
          <p:cNvPr id="24580" name="Rectangle 3"/>
          <p:cNvSpPr>
            <a:spLocks noGrp="1" noChangeArrowheads="1"/>
          </p:cNvSpPr>
          <p:nvPr>
            <p:ph type="subTitle" idx="1"/>
          </p:nvPr>
        </p:nvSpPr>
        <p:spPr>
          <a:xfrm>
            <a:off x="533400" y="1828800"/>
            <a:ext cx="8305800" cy="4191000"/>
          </a:xfrm>
        </p:spPr>
        <p:txBody>
          <a:bodyPr/>
          <a:lstStyle/>
          <a:p>
            <a:pPr algn="l" eaLnBrk="1" hangingPunct="1">
              <a:lnSpc>
                <a:spcPct val="90000"/>
              </a:lnSpc>
              <a:tabLst>
                <a:tab pos="457200" algn="l"/>
              </a:tabLst>
              <a:defRPr/>
            </a:pPr>
            <a:r>
              <a:rPr lang="en-US" sz="500" dirty="0">
                <a:solidFill>
                  <a:schemeClr val="accent2"/>
                </a:solidFill>
              </a:rPr>
              <a:t>		</a:t>
            </a:r>
          </a:p>
          <a:p>
            <a:pPr algn="l" eaLnBrk="1" hangingPunct="1">
              <a:lnSpc>
                <a:spcPct val="90000"/>
              </a:lnSpc>
              <a:tabLst>
                <a:tab pos="457200" algn="l"/>
              </a:tabLst>
              <a:defRPr/>
            </a:pPr>
            <a:r>
              <a:rPr lang="en-US" sz="2400" i="1" dirty="0">
                <a:solidFill>
                  <a:srgbClr val="002060"/>
                </a:solidFill>
              </a:rPr>
              <a:t>Common Errors: </a:t>
            </a:r>
          </a:p>
          <a:p>
            <a:pPr marL="457200" indent="-457200" algn="l" eaLnBrk="1" hangingPunct="1">
              <a:lnSpc>
                <a:spcPct val="90000"/>
              </a:lnSpc>
              <a:buAutoNum type="arabicPeriod"/>
              <a:tabLst>
                <a:tab pos="457200" algn="l"/>
              </a:tabLst>
              <a:defRPr/>
            </a:pPr>
            <a:r>
              <a:rPr lang="en-US" sz="2400" i="1" dirty="0">
                <a:solidFill>
                  <a:srgbClr val="009999"/>
                </a:solidFill>
              </a:rPr>
              <a:t>Using Function 112 with Non-Substitute Teachers. </a:t>
            </a:r>
          </a:p>
          <a:p>
            <a:pPr marL="457200" indent="-457200" algn="l" eaLnBrk="1" hangingPunct="1">
              <a:lnSpc>
                <a:spcPct val="90000"/>
              </a:lnSpc>
              <a:buAutoNum type="arabicPeriod"/>
              <a:tabLst>
                <a:tab pos="457200" algn="l"/>
              </a:tabLst>
              <a:defRPr/>
            </a:pPr>
            <a:r>
              <a:rPr lang="en-US" sz="2400" i="1" dirty="0">
                <a:solidFill>
                  <a:srgbClr val="009999"/>
                </a:solidFill>
              </a:rPr>
              <a:t>Not using Job Classes 1295-1299 and Object 51115 for Substitute Teachers.</a:t>
            </a:r>
          </a:p>
          <a:p>
            <a:pPr marL="457200" indent="-457200" algn="l" eaLnBrk="1" hangingPunct="1">
              <a:lnSpc>
                <a:spcPct val="90000"/>
              </a:lnSpc>
              <a:buFontTx/>
              <a:buAutoNum type="arabicPeriod"/>
              <a:tabLst>
                <a:tab pos="457200" algn="l"/>
              </a:tabLst>
              <a:defRPr/>
            </a:pPr>
            <a:r>
              <a:rPr lang="en-US" sz="2400" i="1" dirty="0">
                <a:solidFill>
                  <a:srgbClr val="009999"/>
                </a:solidFill>
              </a:rPr>
              <a:t>Using Functions other than 112, 221, 222, or 431 with Substitute Teachers (Job Classes 1294-1299). </a:t>
            </a:r>
          </a:p>
          <a:p>
            <a:pPr marL="457200" indent="-457200" algn="l" eaLnBrk="1" hangingPunct="1">
              <a:lnSpc>
                <a:spcPct val="90000"/>
              </a:lnSpc>
              <a:buFontTx/>
              <a:buAutoNum type="arabicPeriod"/>
              <a:tabLst>
                <a:tab pos="457200" algn="l"/>
              </a:tabLst>
              <a:defRPr/>
            </a:pPr>
            <a:r>
              <a:rPr lang="en-US" sz="2400" i="1" dirty="0">
                <a:solidFill>
                  <a:srgbClr val="009999"/>
                </a:solidFill>
              </a:rPr>
              <a:t>Using Retired Teachers as Substitutes and using Job Class 5100 series instead of 1294-1299. </a:t>
            </a:r>
          </a:p>
          <a:p>
            <a:pPr marL="457200" indent="-457200" algn="l" eaLnBrk="1" hangingPunct="1">
              <a:lnSpc>
                <a:spcPct val="90000"/>
              </a:lnSpc>
              <a:buFontTx/>
              <a:buAutoNum type="arabicPeriod"/>
              <a:tabLst>
                <a:tab pos="457200" algn="l"/>
              </a:tabLst>
              <a:defRPr/>
            </a:pPr>
            <a:r>
              <a:rPr lang="en-US" sz="2400" i="1" dirty="0">
                <a:solidFill>
                  <a:srgbClr val="009999"/>
                </a:solidFill>
              </a:rPr>
              <a:t>Not using Object 51115 for Substitute Teachers in Summer School and After School classes </a:t>
            </a:r>
          </a:p>
          <a:p>
            <a:pPr algn="l" eaLnBrk="1" hangingPunct="1">
              <a:lnSpc>
                <a:spcPct val="90000"/>
              </a:lnSpc>
              <a:tabLst>
                <a:tab pos="457200" algn="l"/>
              </a:tabLst>
              <a:defRPr/>
            </a:pPr>
            <a:endParaRPr lang="en-US" sz="2400" i="1" dirty="0">
              <a:solidFill>
                <a:srgbClr val="009999"/>
              </a:solidFill>
            </a:endParaRPr>
          </a:p>
          <a:p>
            <a:pPr marL="457200" indent="-457200" algn="l" eaLnBrk="1" hangingPunct="1">
              <a:lnSpc>
                <a:spcPct val="90000"/>
              </a:lnSpc>
              <a:buFontTx/>
              <a:buAutoNum type="arabicPeriod"/>
              <a:tabLst>
                <a:tab pos="457200" algn="l"/>
              </a:tabLst>
              <a:defRPr/>
            </a:pPr>
            <a:endParaRPr lang="en-US" sz="2400" i="1" dirty="0">
              <a:solidFill>
                <a:srgbClr val="009999"/>
              </a:solidFill>
            </a:endParaRPr>
          </a:p>
          <a:p>
            <a:pPr algn="l" eaLnBrk="1" hangingPunct="1">
              <a:lnSpc>
                <a:spcPct val="90000"/>
              </a:lnSpc>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17217163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3228F58-7E11-43EE-8F78-C0769071ACBF}" type="slidenum">
              <a:rPr lang="en-US" altLang="en-US" sz="1400"/>
              <a:pPr>
                <a:spcBef>
                  <a:spcPct val="0"/>
                </a:spcBef>
                <a:buFontTx/>
                <a:buNone/>
              </a:pPr>
              <a:t>28</a:t>
            </a:fld>
            <a:endParaRPr lang="en-US" altLang="en-US" sz="1400" dirty="0"/>
          </a:p>
          <a:p>
            <a:pPr>
              <a:spcBef>
                <a:spcPct val="0"/>
              </a:spcBef>
              <a:buFontTx/>
              <a:buNone/>
            </a:pPr>
            <a:endParaRPr lang="en-US" altLang="en-US" sz="1400" dirty="0"/>
          </a:p>
        </p:txBody>
      </p:sp>
      <p:sp>
        <p:nvSpPr>
          <p:cNvPr id="105475" name="Rectangle 2"/>
          <p:cNvSpPr>
            <a:spLocks noGrp="1" noChangeArrowheads="1"/>
          </p:cNvSpPr>
          <p:nvPr>
            <p:ph type="ctrTitle"/>
          </p:nvPr>
        </p:nvSpPr>
        <p:spPr>
          <a:xfrm>
            <a:off x="2667000" y="76200"/>
            <a:ext cx="6019800" cy="1828800"/>
          </a:xfrm>
        </p:spPr>
        <p:txBody>
          <a:bodyPr/>
          <a:lstStyle/>
          <a:p>
            <a:pPr eaLnBrk="1" hangingPunct="1"/>
            <a:r>
              <a:rPr lang="en-US" altLang="en-US" dirty="0">
                <a:solidFill>
                  <a:schemeClr val="hlink"/>
                </a:solidFill>
              </a:rPr>
              <a:t>Substitute Teachers - 2 </a:t>
            </a:r>
          </a:p>
        </p:txBody>
      </p:sp>
      <p:sp>
        <p:nvSpPr>
          <p:cNvPr id="24580" name="Rectangle 3"/>
          <p:cNvSpPr>
            <a:spLocks noGrp="1" noChangeArrowheads="1"/>
          </p:cNvSpPr>
          <p:nvPr>
            <p:ph type="subTitle" idx="1"/>
          </p:nvPr>
        </p:nvSpPr>
        <p:spPr>
          <a:xfrm>
            <a:off x="533400" y="1828800"/>
            <a:ext cx="8305800" cy="4191000"/>
          </a:xfrm>
        </p:spPr>
        <p:txBody>
          <a:bodyPr/>
          <a:lstStyle/>
          <a:p>
            <a:pPr algn="l" eaLnBrk="1" hangingPunct="1">
              <a:lnSpc>
                <a:spcPct val="90000"/>
              </a:lnSpc>
              <a:tabLst>
                <a:tab pos="457200" algn="l"/>
              </a:tabLst>
              <a:defRPr/>
            </a:pPr>
            <a:r>
              <a:rPr lang="en-US" sz="500" dirty="0">
                <a:solidFill>
                  <a:schemeClr val="accent2"/>
                </a:solidFill>
              </a:rPr>
              <a:t>		</a:t>
            </a:r>
          </a:p>
          <a:p>
            <a:pPr algn="l" eaLnBrk="1" hangingPunct="1">
              <a:lnSpc>
                <a:spcPct val="90000"/>
              </a:lnSpc>
              <a:tabLst>
                <a:tab pos="457200" algn="l"/>
              </a:tabLst>
              <a:defRPr/>
            </a:pPr>
            <a:r>
              <a:rPr lang="en-US" sz="2400" i="1" dirty="0">
                <a:solidFill>
                  <a:srgbClr val="002060"/>
                </a:solidFill>
              </a:rPr>
              <a:t>Common Errors: </a:t>
            </a:r>
          </a:p>
          <a:p>
            <a:pPr marL="457200" indent="-457200" algn="l" eaLnBrk="1" hangingPunct="1">
              <a:lnSpc>
                <a:spcPct val="90000"/>
              </a:lnSpc>
              <a:buFontTx/>
              <a:buAutoNum type="arabicPeriod" startAt="6"/>
              <a:tabLst>
                <a:tab pos="457200" algn="l"/>
              </a:tabLst>
              <a:defRPr/>
            </a:pPr>
            <a:r>
              <a:rPr lang="en-US" sz="2400" i="1" dirty="0">
                <a:solidFill>
                  <a:srgbClr val="009999"/>
                </a:solidFill>
              </a:rPr>
              <a:t>Not using </a:t>
            </a:r>
            <a:r>
              <a:rPr lang="en-US" sz="2400" i="1" dirty="0">
                <a:solidFill>
                  <a:srgbClr val="002060"/>
                </a:solidFill>
              </a:rPr>
              <a:t>Subject 0000 only </a:t>
            </a:r>
            <a:r>
              <a:rPr lang="en-US" sz="2400" i="1" dirty="0">
                <a:solidFill>
                  <a:srgbClr val="009999"/>
                </a:solidFill>
              </a:rPr>
              <a:t>with Function 112.  </a:t>
            </a:r>
          </a:p>
          <a:p>
            <a:pPr marL="457200" indent="-457200" algn="l" eaLnBrk="1" hangingPunct="1">
              <a:lnSpc>
                <a:spcPct val="90000"/>
              </a:lnSpc>
              <a:buAutoNum type="arabicPeriod" startAt="6"/>
              <a:tabLst>
                <a:tab pos="457200" algn="l"/>
              </a:tabLst>
              <a:defRPr/>
            </a:pPr>
            <a:r>
              <a:rPr lang="en-US" sz="2400" i="1" dirty="0">
                <a:solidFill>
                  <a:srgbClr val="009999"/>
                </a:solidFill>
              </a:rPr>
              <a:t>Using Job Classes 1294-1299 for other than Certified Teachers.  Job Classes 1294-1299 are ONLY used for Certified Substitute Teachers.  </a:t>
            </a:r>
          </a:p>
          <a:p>
            <a:pPr marL="457200" indent="-457200" algn="l" eaLnBrk="1" hangingPunct="1">
              <a:lnSpc>
                <a:spcPct val="90000"/>
              </a:lnSpc>
              <a:buAutoNum type="arabicPeriod" startAt="6"/>
              <a:tabLst>
                <a:tab pos="457200" algn="l"/>
              </a:tabLst>
              <a:defRPr/>
            </a:pPr>
            <a:r>
              <a:rPr lang="en-US" sz="2400" i="1" dirty="0">
                <a:solidFill>
                  <a:srgbClr val="009999"/>
                </a:solidFill>
              </a:rPr>
              <a:t>Not aligning Benefits charges for Substitute Teachers to the related Compensation Object 51115.</a:t>
            </a:r>
          </a:p>
          <a:p>
            <a:pPr marL="457200" indent="-457200" algn="l" eaLnBrk="1" hangingPunct="1">
              <a:lnSpc>
                <a:spcPct val="90000"/>
              </a:lnSpc>
              <a:buAutoNum type="arabicPeriod" startAt="6"/>
              <a:tabLst>
                <a:tab pos="457200" algn="l"/>
              </a:tabLst>
              <a:defRPr/>
            </a:pPr>
            <a:r>
              <a:rPr lang="en-US" sz="2400" i="1" dirty="0">
                <a:solidFill>
                  <a:srgbClr val="009999"/>
                </a:solidFill>
              </a:rPr>
              <a:t>For Function 221 and 222, not using the Subject for the class for which the Substitute has been engaged to Teach for the Regular Teacher attending a PD session.</a:t>
            </a: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4619514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3228F58-7E11-43EE-8F78-C0769071ACBF}" type="slidenum">
              <a:rPr lang="en-US" altLang="en-US" sz="1400"/>
              <a:pPr>
                <a:spcBef>
                  <a:spcPct val="0"/>
                </a:spcBef>
                <a:buFontTx/>
                <a:buNone/>
              </a:pPr>
              <a:t>29</a:t>
            </a:fld>
            <a:endParaRPr lang="en-US" altLang="en-US" sz="1400" dirty="0"/>
          </a:p>
          <a:p>
            <a:pPr>
              <a:spcBef>
                <a:spcPct val="0"/>
              </a:spcBef>
              <a:buFontTx/>
              <a:buNone/>
            </a:pPr>
            <a:endParaRPr lang="en-US" altLang="en-US" sz="1400" dirty="0"/>
          </a:p>
        </p:txBody>
      </p:sp>
      <p:sp>
        <p:nvSpPr>
          <p:cNvPr id="105475" name="Rectangle 2"/>
          <p:cNvSpPr>
            <a:spLocks noGrp="1" noChangeArrowheads="1"/>
          </p:cNvSpPr>
          <p:nvPr>
            <p:ph type="ctrTitle"/>
          </p:nvPr>
        </p:nvSpPr>
        <p:spPr>
          <a:xfrm>
            <a:off x="2819400" y="76200"/>
            <a:ext cx="5867400" cy="1828800"/>
          </a:xfrm>
        </p:spPr>
        <p:txBody>
          <a:bodyPr/>
          <a:lstStyle/>
          <a:p>
            <a:pPr eaLnBrk="1" hangingPunct="1"/>
            <a:r>
              <a:rPr lang="en-US" altLang="en-US" dirty="0">
                <a:solidFill>
                  <a:schemeClr val="hlink"/>
                </a:solidFill>
              </a:rPr>
              <a:t>Non-Teacher Substitutes</a:t>
            </a:r>
          </a:p>
        </p:txBody>
      </p:sp>
      <p:sp>
        <p:nvSpPr>
          <p:cNvPr id="24580" name="Rectangle 3"/>
          <p:cNvSpPr>
            <a:spLocks noGrp="1" noChangeArrowheads="1"/>
          </p:cNvSpPr>
          <p:nvPr>
            <p:ph type="subTitle" idx="1"/>
          </p:nvPr>
        </p:nvSpPr>
        <p:spPr>
          <a:xfrm>
            <a:off x="533400" y="1828800"/>
            <a:ext cx="8305800" cy="4191000"/>
          </a:xfrm>
        </p:spPr>
        <p:txBody>
          <a:bodyPr/>
          <a:lstStyle/>
          <a:p>
            <a:pPr algn="l" eaLnBrk="1" hangingPunct="1">
              <a:lnSpc>
                <a:spcPct val="90000"/>
              </a:lnSpc>
              <a:tabLst>
                <a:tab pos="457200" algn="l"/>
              </a:tabLst>
              <a:defRPr/>
            </a:pPr>
            <a:r>
              <a:rPr lang="en-US" sz="500" dirty="0">
                <a:solidFill>
                  <a:schemeClr val="accent2"/>
                </a:solidFill>
              </a:rPr>
              <a:t>		</a:t>
            </a:r>
          </a:p>
          <a:p>
            <a:pPr algn="l" eaLnBrk="1" hangingPunct="1">
              <a:lnSpc>
                <a:spcPct val="90000"/>
              </a:lnSpc>
              <a:tabLst>
                <a:tab pos="457200" algn="l"/>
              </a:tabLst>
              <a:defRPr/>
            </a:pPr>
            <a:r>
              <a:rPr lang="en-US" sz="2400" i="1" dirty="0">
                <a:solidFill>
                  <a:srgbClr val="002060"/>
                </a:solidFill>
              </a:rPr>
              <a:t>Common Errors: </a:t>
            </a:r>
          </a:p>
          <a:p>
            <a:pPr marL="457200" indent="-457200" algn="l" eaLnBrk="1" hangingPunct="1">
              <a:lnSpc>
                <a:spcPct val="90000"/>
              </a:lnSpc>
              <a:buAutoNum type="arabicPeriod"/>
              <a:tabLst>
                <a:tab pos="457200" algn="l"/>
              </a:tabLst>
              <a:defRPr/>
            </a:pPr>
            <a:r>
              <a:rPr lang="en-US" sz="2400" i="1" dirty="0">
                <a:solidFill>
                  <a:srgbClr val="009999"/>
                </a:solidFill>
              </a:rPr>
              <a:t>Not using Object 51115 for Non-Teacher Substitutes.</a:t>
            </a:r>
          </a:p>
          <a:p>
            <a:pPr marL="457200" indent="-457200" algn="l" eaLnBrk="1" hangingPunct="1">
              <a:lnSpc>
                <a:spcPct val="90000"/>
              </a:lnSpc>
              <a:buFont typeface="Wingdings" pitchFamily="2" charset="2"/>
              <a:buAutoNum type="arabicPeriod"/>
              <a:tabLst>
                <a:tab pos="457200" algn="l"/>
              </a:tabLst>
              <a:defRPr/>
            </a:pPr>
            <a:r>
              <a:rPr lang="en-US" sz="2400" i="1" dirty="0">
                <a:solidFill>
                  <a:srgbClr val="009999"/>
                </a:solidFill>
              </a:rPr>
              <a:t>Not using a Job Class for a Non-Teacher Substitute with Object 51115.  Example: Job Class 4604 (Substitute TA’s).</a:t>
            </a:r>
          </a:p>
          <a:p>
            <a:pPr marL="457200" indent="-457200" algn="l" eaLnBrk="1" hangingPunct="1">
              <a:lnSpc>
                <a:spcPct val="90000"/>
              </a:lnSpc>
              <a:buFont typeface="Wingdings" pitchFamily="2" charset="2"/>
              <a:buAutoNum type="arabicPeriod"/>
              <a:tabLst>
                <a:tab pos="457200" algn="l"/>
              </a:tabLst>
              <a:defRPr/>
            </a:pPr>
            <a:r>
              <a:rPr lang="en-US" sz="2400" i="1" dirty="0">
                <a:solidFill>
                  <a:srgbClr val="009999"/>
                </a:solidFill>
              </a:rPr>
              <a:t>Using a Non-Teacher Substitute with Object 51110 (or other Compensation Object. Example: Job Class 1717 (Substitute Nurse – Long Term)</a:t>
            </a:r>
          </a:p>
          <a:p>
            <a:pPr marL="457200" indent="-457200" algn="l" eaLnBrk="1" hangingPunct="1">
              <a:lnSpc>
                <a:spcPct val="90000"/>
              </a:lnSpc>
              <a:buFont typeface="Wingdings" pitchFamily="2" charset="2"/>
              <a:buAutoNum type="arabicPeriod"/>
              <a:tabLst>
                <a:tab pos="457200" algn="l"/>
              </a:tabLst>
              <a:defRPr/>
            </a:pPr>
            <a:r>
              <a:rPr lang="en-US" sz="2400" i="1" dirty="0">
                <a:solidFill>
                  <a:srgbClr val="009999"/>
                </a:solidFill>
              </a:rPr>
              <a:t>Using Function 112 with any Non-Teacher Substitute Job Class.</a:t>
            </a: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2607326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FC3B8EA-7533-4B96-8BA8-A96BF0B6F4F6}" type="slidenum">
              <a:rPr lang="en-US" altLang="en-US" sz="1400"/>
              <a:pPr>
                <a:spcBef>
                  <a:spcPct val="0"/>
                </a:spcBef>
                <a:buFontTx/>
                <a:buNone/>
              </a:pPr>
              <a:t>3</a:t>
            </a:fld>
            <a:endParaRPr lang="en-US" altLang="en-US" sz="1400" dirty="0"/>
          </a:p>
          <a:p>
            <a:pPr>
              <a:spcBef>
                <a:spcPct val="0"/>
              </a:spcBef>
              <a:buFontTx/>
              <a:buNone/>
            </a:pPr>
            <a:endParaRPr lang="en-US" altLang="en-US" sz="1400" dirty="0"/>
          </a:p>
        </p:txBody>
      </p:sp>
      <p:sp>
        <p:nvSpPr>
          <p:cNvPr id="6147" name="Rectangle 2"/>
          <p:cNvSpPr>
            <a:spLocks noGrp="1" noChangeArrowheads="1"/>
          </p:cNvSpPr>
          <p:nvPr>
            <p:ph type="ctrTitle"/>
          </p:nvPr>
        </p:nvSpPr>
        <p:spPr/>
        <p:txBody>
          <a:bodyPr/>
          <a:lstStyle/>
          <a:p>
            <a:pPr eaLnBrk="1" hangingPunct="1"/>
            <a:r>
              <a:rPr lang="en-US" altLang="en-US" sz="4000" dirty="0">
                <a:solidFill>
                  <a:schemeClr val="hlink"/>
                </a:solidFill>
              </a:rPr>
              <a:t>Introduction</a:t>
            </a:r>
          </a:p>
        </p:txBody>
      </p:sp>
      <p:sp>
        <p:nvSpPr>
          <p:cNvPr id="6148" name="Rectangle 3"/>
          <p:cNvSpPr>
            <a:spLocks noGrp="1" noChangeArrowheads="1"/>
          </p:cNvSpPr>
          <p:nvPr>
            <p:ph type="subTitle" idx="1"/>
          </p:nvPr>
        </p:nvSpPr>
        <p:spPr>
          <a:xfrm>
            <a:off x="533400" y="1840992"/>
            <a:ext cx="8001000" cy="4114800"/>
          </a:xfrm>
        </p:spPr>
        <p:txBody>
          <a:bodyPr/>
          <a:lstStyle/>
          <a:p>
            <a:pPr algn="l" eaLnBrk="1" hangingPunct="1">
              <a:tabLst>
                <a:tab pos="461963" algn="l"/>
              </a:tabLst>
            </a:pPr>
            <a:endParaRPr lang="en-US" altLang="en-US" sz="1200" dirty="0">
              <a:solidFill>
                <a:srgbClr val="FF0000"/>
              </a:solidFill>
            </a:endParaRPr>
          </a:p>
          <a:p>
            <a:pPr marL="457200" indent="-457200" algn="l" eaLnBrk="1" hangingPunct="1">
              <a:buFont typeface="Wingdings" panose="05000000000000000000" pitchFamily="2" charset="2"/>
              <a:buChar char="Ø"/>
              <a:tabLst>
                <a:tab pos="461963" algn="l"/>
              </a:tabLst>
            </a:pPr>
            <a:r>
              <a:rPr lang="en-US" altLang="en-US" sz="3000" dirty="0">
                <a:solidFill>
                  <a:srgbClr val="002060"/>
                </a:solidFill>
              </a:rPr>
              <a:t>Presenter:  Rick Wells –VP and CFO of EdGate Holdings; Co-creator of UCOA</a:t>
            </a:r>
          </a:p>
          <a:p>
            <a:pPr marL="457200" indent="-457200" algn="l" eaLnBrk="1" hangingPunct="1">
              <a:buFont typeface="Wingdings" panose="05000000000000000000" pitchFamily="2" charset="2"/>
              <a:buChar char="Ø"/>
              <a:tabLst>
                <a:tab pos="461963" algn="l"/>
              </a:tabLst>
            </a:pPr>
            <a:r>
              <a:rPr lang="en-US" altLang="en-US" sz="3000" dirty="0">
                <a:solidFill>
                  <a:srgbClr val="C00000"/>
                </a:solidFill>
              </a:rPr>
              <a:t>Moderator: Juan Taveras, Sr. Finance Officer for Data Systems and Analysis, RIDE</a:t>
            </a:r>
          </a:p>
          <a:p>
            <a:pPr marL="457200" indent="-457200" algn="l" eaLnBrk="1" hangingPunct="1">
              <a:buFont typeface="Wingdings" panose="05000000000000000000" pitchFamily="2" charset="2"/>
              <a:buChar char="Ø"/>
              <a:tabLst>
                <a:tab pos="461963" algn="l"/>
              </a:tabLst>
            </a:pPr>
            <a:r>
              <a:rPr lang="en-US" altLang="en-US" sz="3000" dirty="0">
                <a:solidFill>
                  <a:srgbClr val="002060"/>
                </a:solidFill>
              </a:rPr>
              <a:t>Chatroom Moderator: Santiago Guerrero, Sr. Finance Officer for Data Systems and Analysis, RIDE</a:t>
            </a:r>
          </a:p>
        </p:txBody>
      </p:sp>
    </p:spTree>
    <p:extLst>
      <p:ext uri="{BB962C8B-B14F-4D97-AF65-F5344CB8AC3E}">
        <p14:creationId xmlns:p14="http://schemas.microsoft.com/office/powerpoint/2010/main" val="17608263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3228F58-7E11-43EE-8F78-C0769071ACBF}" type="slidenum">
              <a:rPr lang="en-US" altLang="en-US" sz="1400"/>
              <a:pPr>
                <a:spcBef>
                  <a:spcPct val="0"/>
                </a:spcBef>
                <a:buFontTx/>
                <a:buNone/>
              </a:pPr>
              <a:t>30</a:t>
            </a:fld>
            <a:endParaRPr lang="en-US" altLang="en-US" sz="1400" dirty="0"/>
          </a:p>
          <a:p>
            <a:pPr>
              <a:spcBef>
                <a:spcPct val="0"/>
              </a:spcBef>
              <a:buFontTx/>
              <a:buNone/>
            </a:pPr>
            <a:endParaRPr lang="en-US" altLang="en-US" sz="1400" dirty="0"/>
          </a:p>
        </p:txBody>
      </p:sp>
      <p:sp>
        <p:nvSpPr>
          <p:cNvPr id="105475" name="Rectangle 2"/>
          <p:cNvSpPr>
            <a:spLocks noGrp="1" noChangeArrowheads="1"/>
          </p:cNvSpPr>
          <p:nvPr>
            <p:ph type="ctrTitle"/>
          </p:nvPr>
        </p:nvSpPr>
        <p:spPr>
          <a:xfrm>
            <a:off x="2819400" y="76200"/>
            <a:ext cx="5867400" cy="1828800"/>
          </a:xfrm>
        </p:spPr>
        <p:txBody>
          <a:bodyPr/>
          <a:lstStyle/>
          <a:p>
            <a:pPr eaLnBrk="1" hangingPunct="1"/>
            <a:r>
              <a:rPr lang="en-US" altLang="en-US" dirty="0">
                <a:solidFill>
                  <a:schemeClr val="hlink"/>
                </a:solidFill>
              </a:rPr>
              <a:t>Compensation /  Benefit Alignment Rules - 1</a:t>
            </a:r>
          </a:p>
        </p:txBody>
      </p:sp>
      <p:sp>
        <p:nvSpPr>
          <p:cNvPr id="24580" name="Rectangle 3"/>
          <p:cNvSpPr>
            <a:spLocks noGrp="1" noChangeArrowheads="1"/>
          </p:cNvSpPr>
          <p:nvPr>
            <p:ph type="subTitle" idx="1"/>
          </p:nvPr>
        </p:nvSpPr>
        <p:spPr>
          <a:xfrm>
            <a:off x="304800" y="1990725"/>
            <a:ext cx="8610600" cy="4191000"/>
          </a:xfrm>
        </p:spPr>
        <p:txBody>
          <a:bodyPr/>
          <a:lstStyle/>
          <a:p>
            <a:pPr algn="l" eaLnBrk="1" hangingPunct="1">
              <a:lnSpc>
                <a:spcPct val="90000"/>
              </a:lnSpc>
              <a:tabLst>
                <a:tab pos="457200" algn="l"/>
              </a:tabLst>
              <a:defRPr/>
            </a:pPr>
            <a:r>
              <a:rPr lang="en-US" sz="500" dirty="0">
                <a:solidFill>
                  <a:schemeClr val="accent2"/>
                </a:solidFill>
              </a:rPr>
              <a:t>		</a:t>
            </a:r>
          </a:p>
          <a:p>
            <a:pPr algn="l" eaLnBrk="1" hangingPunct="1">
              <a:lnSpc>
                <a:spcPct val="90000"/>
              </a:lnSpc>
              <a:tabLst>
                <a:tab pos="457200" algn="l"/>
              </a:tabLst>
              <a:defRPr/>
            </a:pPr>
            <a:r>
              <a:rPr lang="en-US" sz="2400" i="1" dirty="0">
                <a:solidFill>
                  <a:srgbClr val="002060"/>
                </a:solidFill>
              </a:rPr>
              <a:t>Common Errors: </a:t>
            </a:r>
          </a:p>
          <a:p>
            <a:pPr marL="457200" indent="-457200" algn="l" eaLnBrk="1" hangingPunct="1">
              <a:lnSpc>
                <a:spcPct val="90000"/>
              </a:lnSpc>
              <a:buAutoNum type="arabicPeriod"/>
              <a:tabLst>
                <a:tab pos="457200" algn="l"/>
              </a:tabLst>
              <a:defRPr/>
            </a:pPr>
            <a:r>
              <a:rPr lang="en-US" sz="2400" i="1" dirty="0">
                <a:solidFill>
                  <a:srgbClr val="009999"/>
                </a:solidFill>
              </a:rPr>
              <a:t>Not adhering to Mandatory Method Rule 262 – The Fund Alignment Rule.</a:t>
            </a:r>
          </a:p>
          <a:p>
            <a:pPr algn="l" eaLnBrk="1" hangingPunct="1">
              <a:lnSpc>
                <a:spcPct val="90000"/>
              </a:lnSpc>
              <a:tabLst>
                <a:tab pos="457200" algn="l"/>
              </a:tabLst>
              <a:defRPr/>
            </a:pPr>
            <a:r>
              <a:rPr lang="en-US" sz="2200" i="1" u="sng" dirty="0"/>
              <a:t>The Fund Alignment Rule.</a:t>
            </a:r>
            <a:r>
              <a:rPr lang="en-US" sz="2200" i="1" dirty="0"/>
              <a:t>  For each full time or part-time employee, all compensation costs charged to accounts in Object 51000 Series (Personnel Services – Compensation) and for the related benefit costs charged to accounts in Object 52000 Series (Personnel Services – Employee Benefits</a:t>
            </a:r>
            <a:r>
              <a:rPr lang="en-US" sz="2200" b="1" i="1" u="sng" dirty="0"/>
              <a:t>) must be accounted for in the same Fund –</a:t>
            </a:r>
            <a:r>
              <a:rPr lang="en-US" sz="2200" i="1" u="sng" dirty="0"/>
              <a:t> </a:t>
            </a:r>
            <a:r>
              <a:rPr lang="en-US" sz="2200" b="1" i="1" u="sng" dirty="0"/>
              <a:t>they may not cross Funds</a:t>
            </a:r>
            <a:r>
              <a:rPr lang="en-US" sz="2200" i="1" dirty="0"/>
              <a:t>. </a:t>
            </a:r>
            <a:endParaRPr lang="en-US" sz="2400" i="1" dirty="0">
              <a:solidFill>
                <a:srgbClr val="009999"/>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29520344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3228F58-7E11-43EE-8F78-C0769071ACBF}" type="slidenum">
              <a:rPr lang="en-US" altLang="en-US" sz="1400"/>
              <a:pPr>
                <a:spcBef>
                  <a:spcPct val="0"/>
                </a:spcBef>
                <a:buFontTx/>
                <a:buNone/>
              </a:pPr>
              <a:t>31</a:t>
            </a:fld>
            <a:endParaRPr lang="en-US" altLang="en-US" sz="1400" dirty="0"/>
          </a:p>
          <a:p>
            <a:pPr>
              <a:spcBef>
                <a:spcPct val="0"/>
              </a:spcBef>
              <a:buFontTx/>
              <a:buNone/>
            </a:pPr>
            <a:endParaRPr lang="en-US" altLang="en-US" sz="1400" dirty="0"/>
          </a:p>
        </p:txBody>
      </p:sp>
      <p:sp>
        <p:nvSpPr>
          <p:cNvPr id="105475" name="Rectangle 2"/>
          <p:cNvSpPr>
            <a:spLocks noGrp="1" noChangeArrowheads="1"/>
          </p:cNvSpPr>
          <p:nvPr>
            <p:ph type="ctrTitle"/>
          </p:nvPr>
        </p:nvSpPr>
        <p:spPr>
          <a:xfrm>
            <a:off x="2819400" y="76200"/>
            <a:ext cx="5867400" cy="1828800"/>
          </a:xfrm>
        </p:spPr>
        <p:txBody>
          <a:bodyPr/>
          <a:lstStyle/>
          <a:p>
            <a:pPr eaLnBrk="1" hangingPunct="1"/>
            <a:r>
              <a:rPr lang="en-US" altLang="en-US" dirty="0">
                <a:solidFill>
                  <a:schemeClr val="hlink"/>
                </a:solidFill>
              </a:rPr>
              <a:t>Compensation /  Benefit Alignment Rules - 2</a:t>
            </a:r>
          </a:p>
        </p:txBody>
      </p:sp>
      <p:sp>
        <p:nvSpPr>
          <p:cNvPr id="24580" name="Rectangle 3"/>
          <p:cNvSpPr>
            <a:spLocks noGrp="1" noChangeArrowheads="1"/>
          </p:cNvSpPr>
          <p:nvPr>
            <p:ph type="subTitle" idx="1"/>
          </p:nvPr>
        </p:nvSpPr>
        <p:spPr>
          <a:xfrm>
            <a:off x="304800" y="2133600"/>
            <a:ext cx="8610600" cy="4191000"/>
          </a:xfrm>
        </p:spPr>
        <p:txBody>
          <a:bodyPr/>
          <a:lstStyle/>
          <a:p>
            <a:pPr algn="l" eaLnBrk="1" hangingPunct="1">
              <a:lnSpc>
                <a:spcPct val="90000"/>
              </a:lnSpc>
              <a:tabLst>
                <a:tab pos="457200" algn="l"/>
              </a:tabLst>
              <a:defRPr/>
            </a:pPr>
            <a:r>
              <a:rPr lang="en-US" sz="500" dirty="0">
                <a:solidFill>
                  <a:schemeClr val="accent2"/>
                </a:solidFill>
              </a:rPr>
              <a:t>		</a:t>
            </a:r>
          </a:p>
          <a:p>
            <a:pPr algn="l" eaLnBrk="1" hangingPunct="1">
              <a:lnSpc>
                <a:spcPct val="90000"/>
              </a:lnSpc>
              <a:tabLst>
                <a:tab pos="457200" algn="l"/>
              </a:tabLst>
              <a:defRPr/>
            </a:pPr>
            <a:r>
              <a:rPr lang="en-US" sz="2400" i="1" dirty="0">
                <a:solidFill>
                  <a:srgbClr val="002060"/>
                </a:solidFill>
              </a:rPr>
              <a:t>Common Errors: </a:t>
            </a:r>
          </a:p>
          <a:p>
            <a:pPr marL="457200" indent="-457200" algn="l" eaLnBrk="1" hangingPunct="1">
              <a:lnSpc>
                <a:spcPct val="90000"/>
              </a:lnSpc>
              <a:buAutoNum type="arabicPeriod" startAt="2"/>
              <a:tabLst>
                <a:tab pos="457200" algn="l"/>
              </a:tabLst>
              <a:defRPr/>
            </a:pPr>
            <a:r>
              <a:rPr lang="en-US" sz="2400" i="1" dirty="0">
                <a:solidFill>
                  <a:srgbClr val="009999"/>
                </a:solidFill>
              </a:rPr>
              <a:t>Not adhering to Mandatory Method Rule 263 – The Compensation/Benefit Segment Alignment Rule.</a:t>
            </a:r>
          </a:p>
          <a:p>
            <a:pPr algn="l" eaLnBrk="1" hangingPunct="1">
              <a:lnSpc>
                <a:spcPct val="90000"/>
              </a:lnSpc>
              <a:tabLst>
                <a:tab pos="457200" algn="l"/>
              </a:tabLst>
              <a:defRPr/>
            </a:pPr>
            <a:r>
              <a:rPr lang="en-US" sz="2200" i="1" u="sng" dirty="0"/>
              <a:t>The Compensation/Benefit Segment Alignment Rule.</a:t>
            </a:r>
            <a:r>
              <a:rPr lang="en-US" sz="2200" i="1" dirty="0"/>
              <a:t>  For all Compensation costs in Object Series 51000, the </a:t>
            </a:r>
            <a:r>
              <a:rPr lang="en-US" sz="2200" i="1" u="sng" dirty="0"/>
              <a:t>related</a:t>
            </a:r>
            <a:r>
              <a:rPr lang="en-US" sz="2200" i="1" dirty="0"/>
              <a:t> Benefit costs in Object Series 52000 must be charged to the </a:t>
            </a:r>
            <a:r>
              <a:rPr lang="en-US" sz="2200" b="1" i="1" u="sng" dirty="0"/>
              <a:t>same</a:t>
            </a:r>
            <a:r>
              <a:rPr lang="en-US" sz="2200" i="1" dirty="0"/>
              <a:t> Fund, Location, Function, Program, Subject, and Job Classification accounts, unless the application of this rule would violate an Object Intersection Rule for the Object used.</a:t>
            </a:r>
            <a:endParaRPr lang="en-US" sz="2200" i="1" dirty="0">
              <a:solidFill>
                <a:srgbClr val="009999"/>
              </a:solidFill>
            </a:endParaRPr>
          </a:p>
          <a:p>
            <a:pPr algn="l" eaLnBrk="1" hangingPunct="1">
              <a:lnSpc>
                <a:spcPct val="90000"/>
              </a:lnSpc>
              <a:tabLst>
                <a:tab pos="457200" algn="l"/>
              </a:tabLst>
              <a:defRPr/>
            </a:pPr>
            <a:r>
              <a:rPr lang="en-US" sz="2200" i="1" dirty="0"/>
              <a:t>. </a:t>
            </a:r>
            <a:endParaRPr lang="en-US" sz="2400" i="1" dirty="0">
              <a:solidFill>
                <a:srgbClr val="009999"/>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17544635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3228F58-7E11-43EE-8F78-C0769071ACBF}" type="slidenum">
              <a:rPr lang="en-US" altLang="en-US" sz="1400"/>
              <a:pPr>
                <a:spcBef>
                  <a:spcPct val="0"/>
                </a:spcBef>
                <a:buFontTx/>
                <a:buNone/>
              </a:pPr>
              <a:t>32</a:t>
            </a:fld>
            <a:endParaRPr lang="en-US" altLang="en-US" sz="1400" dirty="0"/>
          </a:p>
          <a:p>
            <a:pPr>
              <a:spcBef>
                <a:spcPct val="0"/>
              </a:spcBef>
              <a:buFontTx/>
              <a:buNone/>
            </a:pPr>
            <a:endParaRPr lang="en-US" altLang="en-US" sz="1400" dirty="0"/>
          </a:p>
        </p:txBody>
      </p:sp>
      <p:sp>
        <p:nvSpPr>
          <p:cNvPr id="105475" name="Rectangle 2"/>
          <p:cNvSpPr>
            <a:spLocks noGrp="1" noChangeArrowheads="1"/>
          </p:cNvSpPr>
          <p:nvPr>
            <p:ph type="ctrTitle"/>
          </p:nvPr>
        </p:nvSpPr>
        <p:spPr>
          <a:xfrm>
            <a:off x="2514600" y="76200"/>
            <a:ext cx="6629400" cy="1828800"/>
          </a:xfrm>
        </p:spPr>
        <p:txBody>
          <a:bodyPr/>
          <a:lstStyle/>
          <a:p>
            <a:pPr eaLnBrk="1" hangingPunct="1"/>
            <a:r>
              <a:rPr lang="en-US" altLang="en-US" dirty="0">
                <a:solidFill>
                  <a:schemeClr val="hlink"/>
                </a:solidFill>
              </a:rPr>
              <a:t>Homebound or Hospitalized SPED Students </a:t>
            </a:r>
          </a:p>
        </p:txBody>
      </p:sp>
      <p:sp>
        <p:nvSpPr>
          <p:cNvPr id="24580" name="Rectangle 3"/>
          <p:cNvSpPr>
            <a:spLocks noGrp="1" noChangeArrowheads="1"/>
          </p:cNvSpPr>
          <p:nvPr>
            <p:ph type="subTitle" idx="1"/>
          </p:nvPr>
        </p:nvSpPr>
        <p:spPr>
          <a:xfrm>
            <a:off x="304800" y="2133600"/>
            <a:ext cx="8610600" cy="4191000"/>
          </a:xfrm>
        </p:spPr>
        <p:txBody>
          <a:bodyPr/>
          <a:lstStyle/>
          <a:p>
            <a:pPr algn="l" eaLnBrk="1" hangingPunct="1">
              <a:lnSpc>
                <a:spcPct val="90000"/>
              </a:lnSpc>
              <a:tabLst>
                <a:tab pos="457200" algn="l"/>
              </a:tabLst>
              <a:defRPr/>
            </a:pPr>
            <a:r>
              <a:rPr lang="en-US" sz="500" dirty="0">
                <a:solidFill>
                  <a:schemeClr val="accent2"/>
                </a:solidFill>
              </a:rPr>
              <a:t>		</a:t>
            </a:r>
          </a:p>
          <a:p>
            <a:pPr algn="l" eaLnBrk="1" hangingPunct="1">
              <a:lnSpc>
                <a:spcPct val="90000"/>
              </a:lnSpc>
              <a:tabLst>
                <a:tab pos="457200" algn="l"/>
              </a:tabLst>
              <a:defRPr/>
            </a:pPr>
            <a:r>
              <a:rPr lang="en-US" sz="2400" i="1" dirty="0">
                <a:solidFill>
                  <a:srgbClr val="002060"/>
                </a:solidFill>
              </a:rPr>
              <a:t>Common Errors: </a:t>
            </a:r>
          </a:p>
          <a:p>
            <a:pPr algn="l" eaLnBrk="1" hangingPunct="1">
              <a:lnSpc>
                <a:spcPct val="90000"/>
              </a:lnSpc>
              <a:tabLst>
                <a:tab pos="457200" algn="l"/>
              </a:tabLst>
              <a:defRPr/>
            </a:pPr>
            <a:r>
              <a:rPr lang="en-US" sz="2400" i="1" dirty="0"/>
              <a:t>Incorrect Location, Program or Subject accounts used for:</a:t>
            </a:r>
          </a:p>
          <a:p>
            <a:pPr algn="l" eaLnBrk="1" hangingPunct="1">
              <a:lnSpc>
                <a:spcPct val="90000"/>
              </a:lnSpc>
              <a:tabLst>
                <a:tab pos="457200" algn="l"/>
              </a:tabLst>
              <a:defRPr/>
            </a:pPr>
            <a:endParaRPr lang="en-US" sz="2400" i="1" dirty="0"/>
          </a:p>
          <a:p>
            <a:pPr marL="457200" indent="-457200" algn="l" eaLnBrk="1" hangingPunct="1">
              <a:lnSpc>
                <a:spcPct val="90000"/>
              </a:lnSpc>
              <a:buAutoNum type="arabicPeriod"/>
              <a:tabLst>
                <a:tab pos="457200" algn="l"/>
              </a:tabLst>
              <a:defRPr/>
            </a:pPr>
            <a:r>
              <a:rPr lang="en-US" sz="2400" i="1" u="sng" dirty="0">
                <a:solidFill>
                  <a:srgbClr val="002060"/>
                </a:solidFill>
              </a:rPr>
              <a:t>Special Education </a:t>
            </a:r>
            <a:r>
              <a:rPr lang="en-US" sz="2400" b="1" i="1" u="sng" dirty="0">
                <a:solidFill>
                  <a:srgbClr val="CC9900"/>
                </a:solidFill>
              </a:rPr>
              <a:t>Hospitalized</a:t>
            </a:r>
            <a:r>
              <a:rPr lang="en-US" sz="2400" i="1" u="sng" dirty="0">
                <a:solidFill>
                  <a:srgbClr val="002060"/>
                </a:solidFill>
              </a:rPr>
              <a:t> </a:t>
            </a:r>
            <a:r>
              <a:rPr lang="en-US" sz="2400" i="1" u="sng" dirty="0">
                <a:solidFill>
                  <a:srgbClr val="009999"/>
                </a:solidFill>
              </a:rPr>
              <a:t>Students</a:t>
            </a:r>
            <a:r>
              <a:rPr lang="en-US" sz="2400" i="1" dirty="0">
                <a:solidFill>
                  <a:srgbClr val="009999"/>
                </a:solidFill>
              </a:rPr>
              <a:t>: Use Location Type 08 and the appropriate “School ID” number, Program 20 and Subject 2107 only.</a:t>
            </a:r>
          </a:p>
          <a:p>
            <a:pPr marL="457200" indent="-457200" algn="l" eaLnBrk="1" hangingPunct="1">
              <a:lnSpc>
                <a:spcPct val="90000"/>
              </a:lnSpc>
              <a:buAutoNum type="arabicPeriod"/>
              <a:tabLst>
                <a:tab pos="457200" algn="l"/>
              </a:tabLst>
              <a:defRPr/>
            </a:pPr>
            <a:endParaRPr lang="en-US" sz="1000" i="1" dirty="0">
              <a:solidFill>
                <a:srgbClr val="009999"/>
              </a:solidFill>
            </a:endParaRPr>
          </a:p>
          <a:p>
            <a:pPr marL="457200" indent="-457200" algn="l" eaLnBrk="1" hangingPunct="1">
              <a:lnSpc>
                <a:spcPct val="90000"/>
              </a:lnSpc>
              <a:buAutoNum type="arabicPeriod"/>
              <a:tabLst>
                <a:tab pos="457200" algn="l"/>
              </a:tabLst>
              <a:defRPr/>
            </a:pPr>
            <a:r>
              <a:rPr lang="en-US" sz="2400" i="1" u="sng" dirty="0">
                <a:solidFill>
                  <a:srgbClr val="002060"/>
                </a:solidFill>
              </a:rPr>
              <a:t>Special Education </a:t>
            </a:r>
            <a:r>
              <a:rPr lang="en-US" sz="2400" b="1" i="1" u="sng" dirty="0">
                <a:solidFill>
                  <a:srgbClr val="C00000"/>
                </a:solidFill>
              </a:rPr>
              <a:t>Homebound</a:t>
            </a:r>
            <a:r>
              <a:rPr lang="en-US" sz="2400" i="1" u="sng" dirty="0">
                <a:solidFill>
                  <a:srgbClr val="002060"/>
                </a:solidFill>
              </a:rPr>
              <a:t> </a:t>
            </a:r>
            <a:r>
              <a:rPr lang="en-US" sz="2400" i="1" u="sng" dirty="0">
                <a:solidFill>
                  <a:srgbClr val="009999"/>
                </a:solidFill>
              </a:rPr>
              <a:t>Students</a:t>
            </a:r>
            <a:r>
              <a:rPr lang="en-US" sz="2400" i="1" dirty="0">
                <a:solidFill>
                  <a:srgbClr val="009999"/>
                </a:solidFill>
              </a:rPr>
              <a:t>: Use Location 07905, Program 20 and Subject 2107.</a:t>
            </a:r>
          </a:p>
          <a:p>
            <a:pPr marL="457200" indent="-457200" algn="l" eaLnBrk="1" hangingPunct="1">
              <a:lnSpc>
                <a:spcPct val="90000"/>
              </a:lnSpc>
              <a:buAutoNum type="arabicPeriod"/>
              <a:tabLst>
                <a:tab pos="457200" algn="l"/>
              </a:tabLst>
              <a:defRPr/>
            </a:pPr>
            <a:endParaRPr lang="en-US" sz="2400" i="1" dirty="0">
              <a:solidFill>
                <a:srgbClr val="009999"/>
              </a:solidFill>
            </a:endParaRPr>
          </a:p>
          <a:p>
            <a:pPr algn="l" eaLnBrk="1" hangingPunct="1">
              <a:lnSpc>
                <a:spcPct val="90000"/>
              </a:lnSpc>
              <a:tabLst>
                <a:tab pos="457200" algn="l"/>
              </a:tabLst>
              <a:defRPr/>
            </a:pPr>
            <a:r>
              <a:rPr lang="en-US" sz="2200" i="1" dirty="0"/>
              <a:t>. </a:t>
            </a:r>
            <a:endParaRPr lang="en-US" sz="2400" i="1" dirty="0">
              <a:solidFill>
                <a:srgbClr val="009999"/>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21107014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3228F58-7E11-43EE-8F78-C0769071ACBF}" type="slidenum">
              <a:rPr lang="en-US" altLang="en-US" sz="1400"/>
              <a:pPr>
                <a:spcBef>
                  <a:spcPct val="0"/>
                </a:spcBef>
                <a:buFontTx/>
                <a:buNone/>
              </a:pPr>
              <a:t>33</a:t>
            </a:fld>
            <a:endParaRPr lang="en-US" altLang="en-US" sz="1400" dirty="0"/>
          </a:p>
          <a:p>
            <a:pPr>
              <a:spcBef>
                <a:spcPct val="0"/>
              </a:spcBef>
              <a:buFontTx/>
              <a:buNone/>
            </a:pPr>
            <a:endParaRPr lang="en-US" altLang="en-US" sz="1400" dirty="0"/>
          </a:p>
        </p:txBody>
      </p:sp>
      <p:sp>
        <p:nvSpPr>
          <p:cNvPr id="105475" name="Rectangle 2"/>
          <p:cNvSpPr>
            <a:spLocks noGrp="1" noChangeArrowheads="1"/>
          </p:cNvSpPr>
          <p:nvPr>
            <p:ph type="ctrTitle"/>
          </p:nvPr>
        </p:nvSpPr>
        <p:spPr>
          <a:xfrm>
            <a:off x="2514600" y="76200"/>
            <a:ext cx="6629400" cy="1828800"/>
          </a:xfrm>
        </p:spPr>
        <p:txBody>
          <a:bodyPr/>
          <a:lstStyle/>
          <a:p>
            <a:pPr eaLnBrk="1" hangingPunct="1"/>
            <a:r>
              <a:rPr lang="en-US" altLang="en-US" dirty="0">
                <a:solidFill>
                  <a:schemeClr val="hlink"/>
                </a:solidFill>
              </a:rPr>
              <a:t>Homebound or Hospitalized </a:t>
            </a:r>
            <a:r>
              <a:rPr lang="en-US" altLang="en-US" i="1" dirty="0">
                <a:solidFill>
                  <a:schemeClr val="hlink"/>
                </a:solidFill>
              </a:rPr>
              <a:t>Non-SPED</a:t>
            </a:r>
            <a:r>
              <a:rPr lang="en-US" altLang="en-US" dirty="0">
                <a:solidFill>
                  <a:schemeClr val="hlink"/>
                </a:solidFill>
              </a:rPr>
              <a:t> Students </a:t>
            </a:r>
          </a:p>
        </p:txBody>
      </p:sp>
      <p:sp>
        <p:nvSpPr>
          <p:cNvPr id="24580" name="Rectangle 3"/>
          <p:cNvSpPr>
            <a:spLocks noGrp="1" noChangeArrowheads="1"/>
          </p:cNvSpPr>
          <p:nvPr>
            <p:ph type="subTitle" idx="1"/>
          </p:nvPr>
        </p:nvSpPr>
        <p:spPr>
          <a:xfrm>
            <a:off x="304800" y="2133600"/>
            <a:ext cx="8610600" cy="4191000"/>
          </a:xfrm>
        </p:spPr>
        <p:txBody>
          <a:bodyPr/>
          <a:lstStyle/>
          <a:p>
            <a:pPr algn="l" eaLnBrk="1" hangingPunct="1">
              <a:lnSpc>
                <a:spcPct val="90000"/>
              </a:lnSpc>
              <a:tabLst>
                <a:tab pos="457200" algn="l"/>
              </a:tabLst>
              <a:defRPr/>
            </a:pPr>
            <a:r>
              <a:rPr lang="en-US" sz="500" dirty="0">
                <a:solidFill>
                  <a:schemeClr val="accent2"/>
                </a:solidFill>
              </a:rPr>
              <a:t>		</a:t>
            </a:r>
          </a:p>
          <a:p>
            <a:pPr algn="l" eaLnBrk="1" hangingPunct="1">
              <a:lnSpc>
                <a:spcPct val="90000"/>
              </a:lnSpc>
              <a:tabLst>
                <a:tab pos="457200" algn="l"/>
              </a:tabLst>
              <a:defRPr/>
            </a:pPr>
            <a:r>
              <a:rPr lang="en-US" sz="2400" i="1" dirty="0">
                <a:solidFill>
                  <a:srgbClr val="002060"/>
                </a:solidFill>
              </a:rPr>
              <a:t>Common Errors: </a:t>
            </a:r>
          </a:p>
          <a:p>
            <a:pPr algn="l" eaLnBrk="1" hangingPunct="1">
              <a:lnSpc>
                <a:spcPct val="90000"/>
              </a:lnSpc>
              <a:tabLst>
                <a:tab pos="457200" algn="l"/>
              </a:tabLst>
              <a:defRPr/>
            </a:pPr>
            <a:r>
              <a:rPr lang="en-US" sz="2400" i="1" dirty="0"/>
              <a:t>Incorrect Location, Program or Subject accounts used for:</a:t>
            </a:r>
          </a:p>
          <a:p>
            <a:pPr algn="l" eaLnBrk="1" hangingPunct="1">
              <a:lnSpc>
                <a:spcPct val="90000"/>
              </a:lnSpc>
              <a:tabLst>
                <a:tab pos="457200" algn="l"/>
              </a:tabLst>
              <a:defRPr/>
            </a:pPr>
            <a:endParaRPr lang="en-US" sz="2400" i="1" dirty="0"/>
          </a:p>
          <a:p>
            <a:pPr marL="457200" indent="-457200" algn="l" eaLnBrk="1" hangingPunct="1">
              <a:lnSpc>
                <a:spcPct val="90000"/>
              </a:lnSpc>
              <a:buAutoNum type="arabicPeriod"/>
              <a:tabLst>
                <a:tab pos="457200" algn="l"/>
              </a:tabLst>
              <a:defRPr/>
            </a:pPr>
            <a:r>
              <a:rPr lang="en-US" sz="2400" i="1" u="sng" dirty="0">
                <a:solidFill>
                  <a:srgbClr val="002060"/>
                </a:solidFill>
              </a:rPr>
              <a:t>Non-Special Education </a:t>
            </a:r>
            <a:r>
              <a:rPr lang="en-US" sz="2400" b="1" i="1" u="sng" dirty="0">
                <a:solidFill>
                  <a:srgbClr val="CC9900"/>
                </a:solidFill>
              </a:rPr>
              <a:t>Hospitalized</a:t>
            </a:r>
            <a:r>
              <a:rPr lang="en-US" sz="2400" i="1" u="sng" dirty="0">
                <a:solidFill>
                  <a:srgbClr val="002060"/>
                </a:solidFill>
              </a:rPr>
              <a:t> </a:t>
            </a:r>
            <a:r>
              <a:rPr lang="en-US" sz="2400" i="1" u="sng" dirty="0">
                <a:solidFill>
                  <a:srgbClr val="009999"/>
                </a:solidFill>
              </a:rPr>
              <a:t>Students</a:t>
            </a:r>
            <a:r>
              <a:rPr lang="en-US" sz="2400" i="1" dirty="0">
                <a:solidFill>
                  <a:srgbClr val="009999"/>
                </a:solidFill>
              </a:rPr>
              <a:t>: Use Location Type 08 and the appropriate “School ID” number, Programs 10, 30, 40, or 62 and </a:t>
            </a:r>
            <a:r>
              <a:rPr lang="en-US" sz="2400" b="1" i="1" dirty="0">
                <a:solidFill>
                  <a:srgbClr val="009999"/>
                </a:solidFill>
              </a:rPr>
              <a:t>Subject 0030 </a:t>
            </a:r>
            <a:r>
              <a:rPr lang="en-US" sz="2400" i="1" dirty="0">
                <a:solidFill>
                  <a:srgbClr val="009999"/>
                </a:solidFill>
              </a:rPr>
              <a:t>only.</a:t>
            </a:r>
          </a:p>
          <a:p>
            <a:pPr marL="457200" indent="-457200" algn="l" eaLnBrk="1" hangingPunct="1">
              <a:lnSpc>
                <a:spcPct val="90000"/>
              </a:lnSpc>
              <a:buAutoNum type="arabicPeriod"/>
              <a:tabLst>
                <a:tab pos="457200" algn="l"/>
              </a:tabLst>
              <a:defRPr/>
            </a:pPr>
            <a:endParaRPr lang="en-US" sz="1000" i="1" dirty="0">
              <a:solidFill>
                <a:srgbClr val="009999"/>
              </a:solidFill>
            </a:endParaRPr>
          </a:p>
          <a:p>
            <a:pPr marL="457200" indent="-457200" algn="l" eaLnBrk="1" hangingPunct="1">
              <a:lnSpc>
                <a:spcPct val="90000"/>
              </a:lnSpc>
              <a:buAutoNum type="arabicPeriod"/>
              <a:tabLst>
                <a:tab pos="457200" algn="l"/>
              </a:tabLst>
              <a:defRPr/>
            </a:pPr>
            <a:r>
              <a:rPr lang="en-US" sz="2400" i="1" u="sng" dirty="0">
                <a:solidFill>
                  <a:srgbClr val="002060"/>
                </a:solidFill>
              </a:rPr>
              <a:t>Non-Special Education </a:t>
            </a:r>
            <a:r>
              <a:rPr lang="en-US" sz="2400" b="1" i="1" u="sng" dirty="0">
                <a:solidFill>
                  <a:srgbClr val="C00000"/>
                </a:solidFill>
              </a:rPr>
              <a:t>Homebound</a:t>
            </a:r>
            <a:r>
              <a:rPr lang="en-US" sz="2400" i="1" u="sng" dirty="0">
                <a:solidFill>
                  <a:srgbClr val="002060"/>
                </a:solidFill>
              </a:rPr>
              <a:t> </a:t>
            </a:r>
            <a:r>
              <a:rPr lang="en-US" sz="2400" i="1" u="sng" dirty="0">
                <a:solidFill>
                  <a:srgbClr val="009999"/>
                </a:solidFill>
              </a:rPr>
              <a:t>Students</a:t>
            </a:r>
            <a:r>
              <a:rPr lang="en-US" sz="2400" i="1" dirty="0">
                <a:solidFill>
                  <a:srgbClr val="009999"/>
                </a:solidFill>
              </a:rPr>
              <a:t>: Use Location 07905, Programs, 10, 30, 40, or 62 and Subject 0000 only.</a:t>
            </a:r>
          </a:p>
          <a:p>
            <a:pPr marL="457200" indent="-457200" algn="l" eaLnBrk="1" hangingPunct="1">
              <a:lnSpc>
                <a:spcPct val="90000"/>
              </a:lnSpc>
              <a:buAutoNum type="arabicPeriod"/>
              <a:tabLst>
                <a:tab pos="457200" algn="l"/>
              </a:tabLst>
              <a:defRPr/>
            </a:pPr>
            <a:endParaRPr lang="en-US" sz="2400" i="1" dirty="0">
              <a:solidFill>
                <a:srgbClr val="009999"/>
              </a:solidFill>
            </a:endParaRPr>
          </a:p>
          <a:p>
            <a:pPr algn="l" eaLnBrk="1" hangingPunct="1">
              <a:lnSpc>
                <a:spcPct val="90000"/>
              </a:lnSpc>
              <a:tabLst>
                <a:tab pos="457200" algn="l"/>
              </a:tabLst>
              <a:defRPr/>
            </a:pPr>
            <a:r>
              <a:rPr lang="en-US" sz="2200" i="1" dirty="0"/>
              <a:t>. </a:t>
            </a:r>
            <a:endParaRPr lang="en-US" sz="2400" i="1" dirty="0">
              <a:solidFill>
                <a:srgbClr val="009999"/>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38322615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6FCAC9A-DD71-4AD1-8A9A-E8B309873C18}" type="slidenum">
              <a:rPr lang="en-US" altLang="en-US" sz="1400"/>
              <a:pPr>
                <a:spcBef>
                  <a:spcPct val="0"/>
                </a:spcBef>
                <a:buFontTx/>
                <a:buNone/>
              </a:pPr>
              <a:t>34</a:t>
            </a:fld>
            <a:endParaRPr lang="en-US" altLang="en-US" sz="1400" dirty="0"/>
          </a:p>
          <a:p>
            <a:pPr>
              <a:spcBef>
                <a:spcPct val="0"/>
              </a:spcBef>
              <a:buFontTx/>
              <a:buNone/>
            </a:pPr>
            <a:endParaRPr lang="en-US" altLang="en-US" sz="1400" dirty="0"/>
          </a:p>
        </p:txBody>
      </p:sp>
      <p:sp>
        <p:nvSpPr>
          <p:cNvPr id="114691" name="Rectangle 2"/>
          <p:cNvSpPr>
            <a:spLocks noGrp="1" noChangeArrowheads="1"/>
          </p:cNvSpPr>
          <p:nvPr>
            <p:ph type="ctrTitle"/>
          </p:nvPr>
        </p:nvSpPr>
        <p:spPr/>
        <p:txBody>
          <a:bodyPr/>
          <a:lstStyle/>
          <a:p>
            <a:pPr eaLnBrk="1" hangingPunct="1"/>
            <a:r>
              <a:rPr lang="en-US" altLang="en-US" dirty="0">
                <a:solidFill>
                  <a:schemeClr val="hlink"/>
                </a:solidFill>
              </a:rPr>
              <a:t>Sources for Further Information</a:t>
            </a:r>
          </a:p>
        </p:txBody>
      </p:sp>
      <p:sp>
        <p:nvSpPr>
          <p:cNvPr id="24580" name="Rectangle 3"/>
          <p:cNvSpPr>
            <a:spLocks noGrp="1" noChangeArrowheads="1"/>
          </p:cNvSpPr>
          <p:nvPr>
            <p:ph type="subTitle" idx="1"/>
          </p:nvPr>
        </p:nvSpPr>
        <p:spPr>
          <a:xfrm>
            <a:off x="533400" y="1828800"/>
            <a:ext cx="8305800" cy="4191000"/>
          </a:xfrm>
        </p:spPr>
        <p:txBody>
          <a:bodyPr/>
          <a:lstStyle/>
          <a:p>
            <a:pPr algn="l" eaLnBrk="1" hangingPunct="1">
              <a:lnSpc>
                <a:spcPct val="90000"/>
              </a:lnSpc>
              <a:tabLst>
                <a:tab pos="457200" algn="l"/>
              </a:tabLst>
              <a:defRPr/>
            </a:pPr>
            <a:r>
              <a:rPr lang="en-US" sz="500" dirty="0">
                <a:solidFill>
                  <a:schemeClr val="accent2"/>
                </a:solidFill>
              </a:rPr>
              <a:t>		</a:t>
            </a:r>
          </a:p>
          <a:p>
            <a:pPr algn="l">
              <a:defRPr/>
            </a:pPr>
            <a:endParaRPr lang="en-US" sz="2400" i="1" dirty="0"/>
          </a:p>
          <a:p>
            <a:pPr algn="l">
              <a:defRPr/>
            </a:pPr>
            <a:r>
              <a:rPr lang="en-US" sz="2400" i="1" dirty="0"/>
              <a:t>For further information on all topics discussed in this session, please refer to either: </a:t>
            </a:r>
          </a:p>
          <a:p>
            <a:pPr marL="342900" indent="-342900" algn="l">
              <a:buFont typeface="Wingdings" pitchFamily="2" charset="2"/>
              <a:buChar char="Ø"/>
              <a:defRPr/>
            </a:pPr>
            <a:r>
              <a:rPr lang="en-US" sz="2400" i="1" dirty="0">
                <a:solidFill>
                  <a:srgbClr val="C00000"/>
                </a:solidFill>
              </a:rPr>
              <a:t>Chapter VIII </a:t>
            </a:r>
            <a:r>
              <a:rPr lang="en-US" sz="2400" i="1" dirty="0">
                <a:solidFill>
                  <a:srgbClr val="009999"/>
                </a:solidFill>
              </a:rPr>
              <a:t>(</a:t>
            </a:r>
            <a:r>
              <a:rPr lang="en-US" sz="2400" i="1" u="sng" dirty="0">
                <a:solidFill>
                  <a:srgbClr val="009999"/>
                </a:solidFill>
              </a:rPr>
              <a:t>Guidance for Selected UCOA Topics</a:t>
            </a:r>
            <a:r>
              <a:rPr lang="en-US" sz="2400" i="1" dirty="0">
                <a:solidFill>
                  <a:srgbClr val="009999"/>
                </a:solidFill>
              </a:rPr>
              <a:t>) </a:t>
            </a:r>
            <a:r>
              <a:rPr lang="en-US" sz="2400" i="1" dirty="0">
                <a:solidFill>
                  <a:srgbClr val="C00000"/>
                </a:solidFill>
              </a:rPr>
              <a:t>in the UCOA Accounting Manual </a:t>
            </a:r>
          </a:p>
          <a:p>
            <a:pPr marL="342900" indent="-342900" algn="l">
              <a:buFont typeface="Wingdings" pitchFamily="2" charset="2"/>
              <a:buChar char="Ø"/>
              <a:defRPr/>
            </a:pPr>
            <a:r>
              <a:rPr lang="en-US" sz="2400" i="1" dirty="0"/>
              <a:t>Section B </a:t>
            </a:r>
            <a:r>
              <a:rPr lang="en-US" sz="2400" i="1" dirty="0">
                <a:solidFill>
                  <a:srgbClr val="009999"/>
                </a:solidFill>
              </a:rPr>
              <a:t>(</a:t>
            </a:r>
            <a:r>
              <a:rPr lang="en-US" sz="2400" i="1" u="sng" dirty="0">
                <a:solidFill>
                  <a:srgbClr val="009999"/>
                </a:solidFill>
              </a:rPr>
              <a:t>Guidance for Selected UCOA Topics) </a:t>
            </a:r>
            <a:r>
              <a:rPr lang="en-US" sz="2400" i="1" dirty="0"/>
              <a:t>in the Abridged Version of the UCOA Accounting Manual</a:t>
            </a:r>
          </a:p>
          <a:p>
            <a:pPr marL="342900" indent="-342900" algn="l">
              <a:buFont typeface="Wingdings" pitchFamily="2" charset="2"/>
              <a:buChar char="Ø"/>
              <a:defRPr/>
            </a:pPr>
            <a:endParaRPr lang="en-US" sz="2400" i="1" dirty="0">
              <a:solidFill>
                <a:srgbClr val="FF0000"/>
              </a:solidFill>
            </a:endParaRPr>
          </a:p>
          <a:p>
            <a:pPr marL="342900" indent="-342900" algn="l">
              <a:buFont typeface="Wingdings" pitchFamily="2" charset="2"/>
              <a:buChar char="Ø"/>
              <a:defRPr/>
            </a:pPr>
            <a:endParaRPr lang="en-US" sz="2400"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19892450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6616643-6DEF-491E-9FB5-B7F9556186AD}" type="slidenum">
              <a:rPr lang="en-US" altLang="en-US" sz="1400"/>
              <a:pPr>
                <a:spcBef>
                  <a:spcPct val="0"/>
                </a:spcBef>
                <a:buFontTx/>
                <a:buNone/>
              </a:pPr>
              <a:t>35</a:t>
            </a:fld>
            <a:endParaRPr lang="en-US" altLang="en-US" sz="1400" dirty="0"/>
          </a:p>
          <a:p>
            <a:pPr>
              <a:spcBef>
                <a:spcPct val="0"/>
              </a:spcBef>
              <a:buFontTx/>
              <a:buNone/>
            </a:pPr>
            <a:endParaRPr lang="en-US" altLang="en-US" sz="1400" dirty="0"/>
          </a:p>
        </p:txBody>
      </p:sp>
      <p:sp>
        <p:nvSpPr>
          <p:cNvPr id="18435" name="Rectangle 2"/>
          <p:cNvSpPr>
            <a:spLocks noGrp="1" noChangeArrowheads="1"/>
          </p:cNvSpPr>
          <p:nvPr>
            <p:ph type="ctrTitle"/>
          </p:nvPr>
        </p:nvSpPr>
        <p:spPr/>
        <p:txBody>
          <a:bodyPr/>
          <a:lstStyle/>
          <a:p>
            <a:pPr eaLnBrk="1" hangingPunct="1"/>
            <a:r>
              <a:rPr lang="en-US" altLang="en-US" dirty="0">
                <a:solidFill>
                  <a:schemeClr val="hlink"/>
                </a:solidFill>
              </a:rPr>
              <a:t>Uniform Chart of Accounts </a:t>
            </a:r>
          </a:p>
        </p:txBody>
      </p:sp>
      <p:sp>
        <p:nvSpPr>
          <p:cNvPr id="18436" name="Rectangle 3"/>
          <p:cNvSpPr>
            <a:spLocks noGrp="1" noChangeArrowheads="1"/>
          </p:cNvSpPr>
          <p:nvPr>
            <p:ph type="subTitle" idx="1"/>
          </p:nvPr>
        </p:nvSpPr>
        <p:spPr/>
        <p:txBody>
          <a:bodyPr/>
          <a:lstStyle/>
          <a:p>
            <a:pPr eaLnBrk="1" hangingPunct="1"/>
            <a:r>
              <a:rPr lang="en-US" altLang="en-US" sz="7200" dirty="0"/>
              <a:t>Upcoming UCOA Training Sessions </a:t>
            </a:r>
          </a:p>
          <a:p>
            <a:pPr eaLnBrk="1" hangingPunct="1"/>
            <a:endParaRPr lang="en-US" altLang="en-US" sz="6000" dirty="0"/>
          </a:p>
        </p:txBody>
      </p:sp>
    </p:spTree>
    <p:extLst>
      <p:ext uri="{BB962C8B-B14F-4D97-AF65-F5344CB8AC3E}">
        <p14:creationId xmlns:p14="http://schemas.microsoft.com/office/powerpoint/2010/main" val="23890408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31F99E6-1496-4FC5-91D6-A1004470A502}" type="slidenum">
              <a:rPr lang="en-US" altLang="en-US" sz="1400"/>
              <a:pPr>
                <a:spcBef>
                  <a:spcPct val="0"/>
                </a:spcBef>
                <a:buFontTx/>
                <a:buNone/>
              </a:pPr>
              <a:t>36</a:t>
            </a:fld>
            <a:endParaRPr lang="en-US" altLang="en-US" sz="1400" dirty="0"/>
          </a:p>
          <a:p>
            <a:pPr>
              <a:spcBef>
                <a:spcPct val="0"/>
              </a:spcBef>
              <a:buFontTx/>
              <a:buNone/>
            </a:pPr>
            <a:endParaRPr lang="en-US" altLang="en-US" sz="1400" dirty="0"/>
          </a:p>
        </p:txBody>
      </p:sp>
      <p:sp>
        <p:nvSpPr>
          <p:cNvPr id="25603" name="Rectangle 2"/>
          <p:cNvSpPr>
            <a:spLocks noGrp="1" noChangeArrowheads="1"/>
          </p:cNvSpPr>
          <p:nvPr>
            <p:ph type="ctrTitle"/>
          </p:nvPr>
        </p:nvSpPr>
        <p:spPr/>
        <p:txBody>
          <a:bodyPr/>
          <a:lstStyle/>
          <a:p>
            <a:pPr eaLnBrk="1" hangingPunct="1"/>
            <a:r>
              <a:rPr lang="en-US" altLang="en-US" dirty="0">
                <a:solidFill>
                  <a:schemeClr val="hlink"/>
                </a:solidFill>
              </a:rPr>
              <a:t>Upcoming Sessions</a:t>
            </a:r>
          </a:p>
        </p:txBody>
      </p:sp>
      <p:sp>
        <p:nvSpPr>
          <p:cNvPr id="25604" name="Rectangle 3"/>
          <p:cNvSpPr>
            <a:spLocks noGrp="1" noChangeArrowheads="1"/>
          </p:cNvSpPr>
          <p:nvPr>
            <p:ph type="subTitle" idx="1"/>
          </p:nvPr>
        </p:nvSpPr>
        <p:spPr>
          <a:xfrm>
            <a:off x="533400" y="2362200"/>
            <a:ext cx="8305800" cy="4191000"/>
          </a:xfrm>
          <a:ln>
            <a:solidFill>
              <a:srgbClr val="FFFF00"/>
            </a:solidFill>
          </a:ln>
        </p:spPr>
        <p:txBody>
          <a:bodyPr/>
          <a:lstStyle/>
          <a:p>
            <a:pPr algn="l" eaLnBrk="1" hangingPunct="1">
              <a:tabLst>
                <a:tab pos="461963" algn="l"/>
              </a:tabLst>
            </a:pPr>
            <a:r>
              <a:rPr lang="en-US" altLang="en-US" sz="3500" dirty="0">
                <a:cs typeface="Arial" panose="020B0604020202020204" pitchFamily="34" charset="0"/>
              </a:rPr>
              <a:t>UCOA Expenditures, Revenues, and Balance Sheet Codes</a:t>
            </a:r>
          </a:p>
          <a:p>
            <a:pPr algn="l" eaLnBrk="1" hangingPunct="1">
              <a:tabLst>
                <a:tab pos="461963" algn="l"/>
              </a:tabLst>
            </a:pPr>
            <a:r>
              <a:rPr lang="en-US" altLang="en-US" sz="3500" dirty="0">
                <a:solidFill>
                  <a:srgbClr val="C00000"/>
                </a:solidFill>
                <a:cs typeface="Arial" panose="020B0604020202020204" pitchFamily="34" charset="0"/>
              </a:rPr>
              <a:t>CTE Rules and Custodial Accounts</a:t>
            </a:r>
          </a:p>
          <a:p>
            <a:pPr algn="l" eaLnBrk="1" hangingPunct="1">
              <a:tabLst>
                <a:tab pos="461963" algn="l"/>
              </a:tabLst>
            </a:pPr>
            <a:r>
              <a:rPr lang="en-US" altLang="en-US" sz="3500" dirty="0">
                <a:cs typeface="Arial" panose="020B0604020202020204" pitchFamily="34" charset="0"/>
              </a:rPr>
              <a:t>More Common UCOA Errors</a:t>
            </a:r>
          </a:p>
          <a:p>
            <a:pPr algn="l" eaLnBrk="1" hangingPunct="1">
              <a:tabLst>
                <a:tab pos="461963" algn="l"/>
              </a:tabLst>
            </a:pPr>
            <a:endParaRPr lang="en-US" altLang="en-US" sz="3500" dirty="0">
              <a:solidFill>
                <a:srgbClr val="C00000"/>
              </a:solidFill>
              <a:cs typeface="Arial" panose="020B0604020202020204" pitchFamily="34" charset="0"/>
            </a:endParaRPr>
          </a:p>
          <a:p>
            <a:pPr algn="l" eaLnBrk="1" hangingPunct="1">
              <a:buFont typeface="Wingdings" panose="05000000000000000000" pitchFamily="2" charset="2"/>
              <a:buChar char="Ø"/>
              <a:tabLst>
                <a:tab pos="461963" algn="l"/>
              </a:tabLst>
            </a:pPr>
            <a:endParaRPr lang="en-US" altLang="en-US" sz="2800" dirty="0">
              <a:solidFill>
                <a:srgbClr val="C00000"/>
              </a:solidFill>
              <a:cs typeface="Arial" panose="020B0604020202020204" pitchFamily="34" charset="0"/>
            </a:endParaRPr>
          </a:p>
        </p:txBody>
      </p:sp>
    </p:spTree>
    <p:extLst>
      <p:ext uri="{BB962C8B-B14F-4D97-AF65-F5344CB8AC3E}">
        <p14:creationId xmlns:p14="http://schemas.microsoft.com/office/powerpoint/2010/main" val="1397526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8FAF47C-1642-4CA5-9489-D34C062FE197}" type="slidenum">
              <a:rPr lang="en-US" altLang="en-US" sz="1400"/>
              <a:pPr>
                <a:spcBef>
                  <a:spcPct val="0"/>
                </a:spcBef>
                <a:buFontTx/>
                <a:buNone/>
              </a:pPr>
              <a:t>4</a:t>
            </a:fld>
            <a:endParaRPr lang="en-US" altLang="en-US" sz="1400" dirty="0"/>
          </a:p>
          <a:p>
            <a:pPr>
              <a:spcBef>
                <a:spcPct val="0"/>
              </a:spcBef>
              <a:buFontTx/>
              <a:buNone/>
            </a:pPr>
            <a:endParaRPr lang="en-US" altLang="en-US" sz="1400" dirty="0"/>
          </a:p>
        </p:txBody>
      </p:sp>
      <p:sp>
        <p:nvSpPr>
          <p:cNvPr id="5123" name="Rectangle 2"/>
          <p:cNvSpPr>
            <a:spLocks noGrp="1" noChangeArrowheads="1"/>
          </p:cNvSpPr>
          <p:nvPr>
            <p:ph type="ctrTitle"/>
          </p:nvPr>
        </p:nvSpPr>
        <p:spPr/>
        <p:txBody>
          <a:bodyPr/>
          <a:lstStyle/>
          <a:p>
            <a:pPr eaLnBrk="1" hangingPunct="1"/>
            <a:r>
              <a:rPr lang="en-US" altLang="en-US" dirty="0">
                <a:solidFill>
                  <a:schemeClr val="hlink"/>
                </a:solidFill>
              </a:rPr>
              <a:t>Uniform Chart of Accounts</a:t>
            </a:r>
          </a:p>
        </p:txBody>
      </p:sp>
      <p:sp>
        <p:nvSpPr>
          <p:cNvPr id="5124" name="Rectangle 3"/>
          <p:cNvSpPr>
            <a:spLocks noGrp="1" noChangeArrowheads="1"/>
          </p:cNvSpPr>
          <p:nvPr>
            <p:ph type="subTitle" idx="1"/>
          </p:nvPr>
        </p:nvSpPr>
        <p:spPr>
          <a:xfrm>
            <a:off x="152400" y="2185416"/>
            <a:ext cx="8839200" cy="3758184"/>
          </a:xfrm>
        </p:spPr>
        <p:txBody>
          <a:bodyPr/>
          <a:lstStyle/>
          <a:p>
            <a:pPr eaLnBrk="1" hangingPunct="1"/>
            <a:r>
              <a:rPr lang="en-US" altLang="en-US" sz="7200" i="1" dirty="0"/>
              <a:t>Apples to Apples – </a:t>
            </a:r>
            <a:r>
              <a:rPr lang="en-US" altLang="en-US" sz="5400" i="1" dirty="0">
                <a:solidFill>
                  <a:srgbClr val="C00000"/>
                </a:solidFill>
              </a:rPr>
              <a:t>Common UCOA Errors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FC3B8EA-7533-4B96-8BA8-A96BF0B6F4F6}"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6147" name="Rectangle 2"/>
          <p:cNvSpPr>
            <a:spLocks noGrp="1" noChangeArrowheads="1"/>
          </p:cNvSpPr>
          <p:nvPr>
            <p:ph type="ctrTitle"/>
          </p:nvPr>
        </p:nvSpPr>
        <p:spPr/>
        <p:txBody>
          <a:bodyPr/>
          <a:lstStyle/>
          <a:p>
            <a:pPr eaLnBrk="1" hangingPunct="1"/>
            <a:r>
              <a:rPr lang="en-US" altLang="en-US" sz="4000" dirty="0">
                <a:solidFill>
                  <a:schemeClr val="hlink"/>
                </a:solidFill>
              </a:rPr>
              <a:t>Topics for this Session</a:t>
            </a:r>
          </a:p>
        </p:txBody>
      </p:sp>
      <p:sp>
        <p:nvSpPr>
          <p:cNvPr id="6148" name="Rectangle 3"/>
          <p:cNvSpPr>
            <a:spLocks noGrp="1" noChangeArrowheads="1"/>
          </p:cNvSpPr>
          <p:nvPr>
            <p:ph type="subTitle" idx="1"/>
          </p:nvPr>
        </p:nvSpPr>
        <p:spPr>
          <a:xfrm>
            <a:off x="0" y="2019300"/>
            <a:ext cx="9067800" cy="4114800"/>
          </a:xfrm>
        </p:spPr>
        <p:txBody>
          <a:bodyPr/>
          <a:lstStyle/>
          <a:p>
            <a:pPr algn="l" eaLnBrk="1" hangingPunct="1">
              <a:tabLst>
                <a:tab pos="461963" algn="l"/>
              </a:tabLst>
            </a:pPr>
            <a:endParaRPr lang="en-US" altLang="en-US" sz="1200" dirty="0">
              <a:solidFill>
                <a:srgbClr val="FF0000"/>
              </a:solidFill>
            </a:endParaRPr>
          </a:p>
          <a:p>
            <a:pPr algn="l" eaLnBrk="1" hangingPunct="1">
              <a:tabLst>
                <a:tab pos="461963" algn="l"/>
              </a:tabLst>
            </a:pPr>
            <a:r>
              <a:rPr lang="en-US" altLang="en-US" sz="3400" dirty="0">
                <a:solidFill>
                  <a:srgbClr val="002060"/>
                </a:solidFill>
              </a:rPr>
              <a:t>Most Commonly noted UCOA Errors </a:t>
            </a:r>
          </a:p>
          <a:p>
            <a:pPr algn="l" eaLnBrk="1" hangingPunct="1">
              <a:tabLst>
                <a:tab pos="461963" algn="l"/>
              </a:tabLst>
            </a:pPr>
            <a:endParaRPr lang="en-US" altLang="en-US" sz="3400" dirty="0">
              <a:solidFill>
                <a:srgbClr val="002060"/>
              </a:solidFill>
            </a:endParaRPr>
          </a:p>
          <a:p>
            <a:pPr algn="l" eaLnBrk="1" hangingPunct="1">
              <a:tabLst>
                <a:tab pos="461963" algn="l"/>
              </a:tabLst>
            </a:pPr>
            <a:r>
              <a:rPr lang="en-US" altLang="en-US" sz="3400" dirty="0">
                <a:solidFill>
                  <a:srgbClr val="C00000"/>
                </a:solidFill>
              </a:rPr>
              <a:t>Upcoming UCOA Training Sessions</a:t>
            </a:r>
          </a:p>
        </p:txBody>
      </p:sp>
    </p:spTree>
    <p:extLst>
      <p:ext uri="{BB962C8B-B14F-4D97-AF65-F5344CB8AC3E}">
        <p14:creationId xmlns:p14="http://schemas.microsoft.com/office/powerpoint/2010/main" val="3842720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0F5AF0B-46A7-49DE-B838-FEC9645C60CB}" type="slidenum">
              <a:rPr lang="en-US" altLang="en-US" sz="1400"/>
              <a:pPr>
                <a:spcBef>
                  <a:spcPct val="0"/>
                </a:spcBef>
                <a:buFontTx/>
                <a:buNone/>
              </a:pPr>
              <a:t>6</a:t>
            </a:fld>
            <a:endParaRPr lang="en-US" altLang="en-US" sz="1400" dirty="0"/>
          </a:p>
          <a:p>
            <a:pPr>
              <a:spcBef>
                <a:spcPct val="0"/>
              </a:spcBef>
              <a:buFontTx/>
              <a:buNone/>
            </a:pPr>
            <a:endParaRPr lang="en-US" altLang="en-US" sz="1400" dirty="0"/>
          </a:p>
        </p:txBody>
      </p:sp>
      <p:sp>
        <p:nvSpPr>
          <p:cNvPr id="102403" name="Rectangle 2"/>
          <p:cNvSpPr>
            <a:spLocks noGrp="1" noChangeArrowheads="1"/>
          </p:cNvSpPr>
          <p:nvPr>
            <p:ph type="ctrTitle"/>
          </p:nvPr>
        </p:nvSpPr>
        <p:spPr>
          <a:xfrm>
            <a:off x="2819400" y="152400"/>
            <a:ext cx="5867400" cy="1828800"/>
          </a:xfrm>
        </p:spPr>
        <p:txBody>
          <a:bodyPr/>
          <a:lstStyle/>
          <a:p>
            <a:pPr eaLnBrk="1" hangingPunct="1"/>
            <a:r>
              <a:rPr lang="en-US" altLang="en-US" dirty="0">
                <a:solidFill>
                  <a:schemeClr val="hlink"/>
                </a:solidFill>
              </a:rPr>
              <a:t>Specific Topics for this Session - 1</a:t>
            </a:r>
          </a:p>
        </p:txBody>
      </p:sp>
      <p:sp>
        <p:nvSpPr>
          <p:cNvPr id="24580" name="Rectangle 3"/>
          <p:cNvSpPr>
            <a:spLocks noGrp="1" noChangeArrowheads="1"/>
          </p:cNvSpPr>
          <p:nvPr>
            <p:ph type="subTitle" idx="1"/>
          </p:nvPr>
        </p:nvSpPr>
        <p:spPr>
          <a:xfrm>
            <a:off x="457200" y="1828800"/>
            <a:ext cx="8305800" cy="4191000"/>
          </a:xfrm>
        </p:spPr>
        <p:txBody>
          <a:bodyPr/>
          <a:lstStyle/>
          <a:p>
            <a:pPr algn="l" eaLnBrk="1" hangingPunct="1">
              <a:lnSpc>
                <a:spcPct val="90000"/>
              </a:lnSpc>
              <a:tabLst>
                <a:tab pos="457200" algn="l"/>
              </a:tabLst>
              <a:defRPr/>
            </a:pPr>
            <a:r>
              <a:rPr lang="en-US" sz="500" dirty="0">
                <a:solidFill>
                  <a:schemeClr val="accent2"/>
                </a:solidFill>
              </a:rPr>
              <a:t>		</a:t>
            </a:r>
          </a:p>
          <a:p>
            <a:pPr marL="457200" indent="-457200" algn="l" eaLnBrk="1" hangingPunct="1">
              <a:lnSpc>
                <a:spcPct val="90000"/>
              </a:lnSpc>
              <a:buFont typeface="Wingdings" pitchFamily="2" charset="2"/>
              <a:buChar char="Ø"/>
              <a:tabLst>
                <a:tab pos="457200" algn="l"/>
              </a:tabLst>
              <a:defRPr/>
            </a:pPr>
            <a:r>
              <a:rPr lang="en-US" sz="2600" i="1" dirty="0">
                <a:solidFill>
                  <a:srgbClr val="002060"/>
                </a:solidFill>
              </a:rPr>
              <a:t>Custodial Accounts</a:t>
            </a:r>
          </a:p>
          <a:p>
            <a:pPr marL="457200" indent="-457200" algn="l" eaLnBrk="1" hangingPunct="1">
              <a:lnSpc>
                <a:spcPct val="90000"/>
              </a:lnSpc>
              <a:buFont typeface="Wingdings" pitchFamily="2" charset="2"/>
              <a:buChar char="Ø"/>
              <a:tabLst>
                <a:tab pos="457200" algn="l"/>
              </a:tabLst>
              <a:defRPr/>
            </a:pPr>
            <a:r>
              <a:rPr lang="en-US" sz="2600" i="1" dirty="0">
                <a:solidFill>
                  <a:srgbClr val="C00000"/>
                </a:solidFill>
              </a:rPr>
              <a:t>Equity Accounts</a:t>
            </a:r>
          </a:p>
          <a:p>
            <a:pPr marL="457200" indent="-457200" algn="l" eaLnBrk="1" hangingPunct="1">
              <a:lnSpc>
                <a:spcPct val="90000"/>
              </a:lnSpc>
              <a:buFont typeface="Wingdings" pitchFamily="2" charset="2"/>
              <a:buChar char="Ø"/>
              <a:tabLst>
                <a:tab pos="457200" algn="l"/>
              </a:tabLst>
              <a:defRPr/>
            </a:pPr>
            <a:r>
              <a:rPr lang="en-US" sz="2600" i="1" dirty="0">
                <a:solidFill>
                  <a:srgbClr val="002060"/>
                </a:solidFill>
              </a:rPr>
              <a:t>Elementary Subject Accounts </a:t>
            </a:r>
          </a:p>
          <a:p>
            <a:pPr marL="457200" indent="-457200" algn="l" eaLnBrk="1" hangingPunct="1">
              <a:lnSpc>
                <a:spcPct val="90000"/>
              </a:lnSpc>
              <a:buFont typeface="Wingdings" pitchFamily="2" charset="2"/>
              <a:buChar char="Ø"/>
              <a:tabLst>
                <a:tab pos="457200" algn="l"/>
              </a:tabLst>
              <a:defRPr/>
            </a:pPr>
            <a:r>
              <a:rPr lang="en-US" sz="2600" i="1" dirty="0">
                <a:solidFill>
                  <a:srgbClr val="C00000"/>
                </a:solidFill>
              </a:rPr>
              <a:t>Debt Service Location Accounts and Principal Payments</a:t>
            </a:r>
          </a:p>
          <a:p>
            <a:pPr marL="457200" indent="-457200" algn="l" eaLnBrk="1" hangingPunct="1">
              <a:lnSpc>
                <a:spcPct val="90000"/>
              </a:lnSpc>
              <a:buFont typeface="Wingdings" pitchFamily="2" charset="2"/>
              <a:buChar char="Ø"/>
              <a:tabLst>
                <a:tab pos="457200" algn="l"/>
              </a:tabLst>
              <a:defRPr/>
            </a:pPr>
            <a:r>
              <a:rPr lang="en-US" sz="2600" i="1" dirty="0">
                <a:solidFill>
                  <a:srgbClr val="002060"/>
                </a:solidFill>
              </a:rPr>
              <a:t>Function-Subject Intersections</a:t>
            </a:r>
          </a:p>
          <a:p>
            <a:pPr marL="457200" indent="-457200" algn="l" eaLnBrk="1" hangingPunct="1">
              <a:lnSpc>
                <a:spcPct val="90000"/>
              </a:lnSpc>
              <a:buFont typeface="Wingdings" pitchFamily="2" charset="2"/>
              <a:buChar char="Ø"/>
              <a:tabLst>
                <a:tab pos="457200" algn="l"/>
              </a:tabLst>
              <a:defRPr/>
            </a:pPr>
            <a:r>
              <a:rPr lang="en-US" sz="2600" i="1" dirty="0">
                <a:solidFill>
                  <a:srgbClr val="C00000"/>
                </a:solidFill>
              </a:rPr>
              <a:t>Professional Development Costs</a:t>
            </a:r>
          </a:p>
          <a:p>
            <a:pPr marL="457200" indent="-457200" algn="l" eaLnBrk="1" hangingPunct="1">
              <a:lnSpc>
                <a:spcPct val="90000"/>
              </a:lnSpc>
              <a:buFont typeface="Wingdings" pitchFamily="2" charset="2"/>
              <a:buChar char="Ø"/>
              <a:tabLst>
                <a:tab pos="457200" algn="l"/>
              </a:tabLst>
              <a:defRPr/>
            </a:pPr>
            <a:r>
              <a:rPr lang="en-US" sz="2600" i="1" dirty="0">
                <a:solidFill>
                  <a:srgbClr val="002060"/>
                </a:solidFill>
              </a:rPr>
              <a:t>Program-Subject Intersections: Special Education</a:t>
            </a:r>
          </a:p>
          <a:p>
            <a:pPr marL="457200" indent="-457200" algn="l" eaLnBrk="1" hangingPunct="1">
              <a:lnSpc>
                <a:spcPct val="90000"/>
              </a:lnSpc>
              <a:buFont typeface="Wingdings" pitchFamily="2" charset="2"/>
              <a:buChar char="Ø"/>
              <a:tabLst>
                <a:tab pos="457200" algn="l"/>
              </a:tabLst>
              <a:defRPr/>
            </a:pPr>
            <a:endParaRPr lang="en-US" sz="2600" i="1" dirty="0">
              <a:solidFill>
                <a:srgbClr val="C0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3374460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0F5AF0B-46A7-49DE-B838-FEC9645C60CB}" type="slidenum">
              <a:rPr lang="en-US" altLang="en-US" sz="1400"/>
              <a:pPr>
                <a:spcBef>
                  <a:spcPct val="0"/>
                </a:spcBef>
                <a:buFontTx/>
                <a:buNone/>
              </a:pPr>
              <a:t>7</a:t>
            </a:fld>
            <a:endParaRPr lang="en-US" altLang="en-US" sz="1400" dirty="0"/>
          </a:p>
          <a:p>
            <a:pPr>
              <a:spcBef>
                <a:spcPct val="0"/>
              </a:spcBef>
              <a:buFontTx/>
              <a:buNone/>
            </a:pPr>
            <a:endParaRPr lang="en-US" altLang="en-US" sz="1400" dirty="0"/>
          </a:p>
        </p:txBody>
      </p:sp>
      <p:sp>
        <p:nvSpPr>
          <p:cNvPr id="102403" name="Rectangle 2"/>
          <p:cNvSpPr>
            <a:spLocks noGrp="1" noChangeArrowheads="1"/>
          </p:cNvSpPr>
          <p:nvPr>
            <p:ph type="ctrTitle"/>
          </p:nvPr>
        </p:nvSpPr>
        <p:spPr/>
        <p:txBody>
          <a:bodyPr/>
          <a:lstStyle/>
          <a:p>
            <a:pPr eaLnBrk="1" hangingPunct="1"/>
            <a:r>
              <a:rPr lang="en-US" altLang="en-US" dirty="0">
                <a:solidFill>
                  <a:schemeClr val="hlink"/>
                </a:solidFill>
              </a:rPr>
              <a:t>Specific Topics for this Session - 2</a:t>
            </a:r>
          </a:p>
        </p:txBody>
      </p:sp>
      <p:sp>
        <p:nvSpPr>
          <p:cNvPr id="24580" name="Rectangle 3"/>
          <p:cNvSpPr>
            <a:spLocks noGrp="1" noChangeArrowheads="1"/>
          </p:cNvSpPr>
          <p:nvPr>
            <p:ph type="subTitle" idx="1"/>
          </p:nvPr>
        </p:nvSpPr>
        <p:spPr>
          <a:xfrm>
            <a:off x="457200" y="1981200"/>
            <a:ext cx="8305800" cy="4191000"/>
          </a:xfrm>
        </p:spPr>
        <p:txBody>
          <a:bodyPr/>
          <a:lstStyle/>
          <a:p>
            <a:pPr algn="l" eaLnBrk="1" hangingPunct="1">
              <a:lnSpc>
                <a:spcPct val="90000"/>
              </a:lnSpc>
              <a:tabLst>
                <a:tab pos="457200" algn="l"/>
              </a:tabLst>
              <a:defRPr/>
            </a:pPr>
            <a:r>
              <a:rPr lang="en-US" sz="500" dirty="0">
                <a:solidFill>
                  <a:schemeClr val="accent2"/>
                </a:solidFill>
              </a:rPr>
              <a:t>		</a:t>
            </a:r>
          </a:p>
          <a:p>
            <a:pPr marL="457200" indent="-457200" algn="l" eaLnBrk="1" hangingPunct="1">
              <a:lnSpc>
                <a:spcPct val="90000"/>
              </a:lnSpc>
              <a:buFont typeface="Wingdings" pitchFamily="2" charset="2"/>
              <a:buChar char="Ø"/>
              <a:tabLst>
                <a:tab pos="457200" algn="l"/>
              </a:tabLst>
              <a:defRPr/>
            </a:pPr>
            <a:r>
              <a:rPr lang="en-US" sz="2600" i="1" dirty="0">
                <a:solidFill>
                  <a:srgbClr val="C00000"/>
                </a:solidFill>
              </a:rPr>
              <a:t>Retirees</a:t>
            </a:r>
          </a:p>
          <a:p>
            <a:pPr marL="457200" indent="-457200" algn="l" eaLnBrk="1" hangingPunct="1">
              <a:lnSpc>
                <a:spcPct val="90000"/>
              </a:lnSpc>
              <a:buFont typeface="Wingdings" pitchFamily="2" charset="2"/>
              <a:buChar char="Ø"/>
              <a:tabLst>
                <a:tab pos="457200" algn="l"/>
              </a:tabLst>
              <a:defRPr/>
            </a:pPr>
            <a:r>
              <a:rPr lang="en-US" sz="2600" i="1" dirty="0">
                <a:solidFill>
                  <a:srgbClr val="002060"/>
                </a:solidFill>
              </a:rPr>
              <a:t>Severance</a:t>
            </a:r>
          </a:p>
          <a:p>
            <a:pPr marL="457200" indent="-457200" algn="l" eaLnBrk="1" hangingPunct="1">
              <a:lnSpc>
                <a:spcPct val="90000"/>
              </a:lnSpc>
              <a:buFont typeface="Wingdings" pitchFamily="2" charset="2"/>
              <a:buChar char="Ø"/>
              <a:tabLst>
                <a:tab pos="457200" algn="l"/>
              </a:tabLst>
              <a:defRPr/>
            </a:pPr>
            <a:r>
              <a:rPr lang="en-US" sz="2600" i="1" dirty="0">
                <a:solidFill>
                  <a:srgbClr val="C00000"/>
                </a:solidFill>
              </a:rPr>
              <a:t>Summer School </a:t>
            </a:r>
          </a:p>
          <a:p>
            <a:pPr marL="457200" indent="-457200" algn="l" eaLnBrk="1" hangingPunct="1">
              <a:lnSpc>
                <a:spcPct val="90000"/>
              </a:lnSpc>
              <a:buFont typeface="Wingdings" pitchFamily="2" charset="2"/>
              <a:buChar char="Ø"/>
              <a:tabLst>
                <a:tab pos="457200" algn="l"/>
              </a:tabLst>
              <a:defRPr/>
            </a:pPr>
            <a:r>
              <a:rPr lang="en-US" sz="2600" i="1" dirty="0">
                <a:solidFill>
                  <a:srgbClr val="002060"/>
                </a:solidFill>
              </a:rPr>
              <a:t>After School </a:t>
            </a:r>
          </a:p>
          <a:p>
            <a:pPr marL="457200" indent="-457200" algn="l" eaLnBrk="1" hangingPunct="1">
              <a:lnSpc>
                <a:spcPct val="90000"/>
              </a:lnSpc>
              <a:buFont typeface="Wingdings" pitchFamily="2" charset="2"/>
              <a:buChar char="Ø"/>
              <a:tabLst>
                <a:tab pos="457200" algn="l"/>
              </a:tabLst>
              <a:defRPr/>
            </a:pPr>
            <a:r>
              <a:rPr lang="en-US" sz="2600" i="1" dirty="0">
                <a:solidFill>
                  <a:srgbClr val="C00000"/>
                </a:solidFill>
              </a:rPr>
              <a:t>Substitute Teachers</a:t>
            </a:r>
          </a:p>
          <a:p>
            <a:pPr marL="457200" indent="-457200" algn="l" eaLnBrk="1" hangingPunct="1">
              <a:lnSpc>
                <a:spcPct val="90000"/>
              </a:lnSpc>
              <a:buFont typeface="Wingdings" pitchFamily="2" charset="2"/>
              <a:buChar char="Ø"/>
              <a:tabLst>
                <a:tab pos="457200" algn="l"/>
              </a:tabLst>
              <a:defRPr/>
            </a:pPr>
            <a:r>
              <a:rPr lang="en-US" sz="2600" i="1" dirty="0">
                <a:solidFill>
                  <a:srgbClr val="002060"/>
                </a:solidFill>
              </a:rPr>
              <a:t>Non-Teacher Substitutes Errors</a:t>
            </a:r>
          </a:p>
          <a:p>
            <a:pPr marL="457200" indent="-457200" algn="l" eaLnBrk="1" hangingPunct="1">
              <a:lnSpc>
                <a:spcPct val="90000"/>
              </a:lnSpc>
              <a:buFont typeface="Wingdings" pitchFamily="2" charset="2"/>
              <a:buChar char="Ø"/>
              <a:tabLst>
                <a:tab pos="457200" algn="l"/>
              </a:tabLst>
              <a:defRPr/>
            </a:pPr>
            <a:r>
              <a:rPr lang="en-US" sz="2600" i="1" dirty="0">
                <a:solidFill>
                  <a:srgbClr val="C00000"/>
                </a:solidFill>
              </a:rPr>
              <a:t>Compensation – Benefit Alignment Rule</a:t>
            </a:r>
          </a:p>
          <a:p>
            <a:pPr marL="457200" indent="-457200" algn="l" eaLnBrk="1" hangingPunct="1">
              <a:lnSpc>
                <a:spcPct val="90000"/>
              </a:lnSpc>
              <a:buFont typeface="Wingdings" pitchFamily="2" charset="2"/>
              <a:buChar char="Ø"/>
              <a:tabLst>
                <a:tab pos="457200" algn="l"/>
              </a:tabLst>
              <a:defRPr/>
            </a:pPr>
            <a:r>
              <a:rPr lang="en-US" sz="2600" i="1" dirty="0">
                <a:solidFill>
                  <a:srgbClr val="002060"/>
                </a:solidFill>
              </a:rPr>
              <a:t>Homebound and Hospitalized Students</a:t>
            </a: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484919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6FCAC9A-DD71-4AD1-8A9A-E8B309873C18}" type="slidenum">
              <a:rPr lang="en-US" altLang="en-US" sz="1400"/>
              <a:pPr>
                <a:spcBef>
                  <a:spcPct val="0"/>
                </a:spcBef>
                <a:buFontTx/>
                <a:buNone/>
              </a:pPr>
              <a:t>8</a:t>
            </a:fld>
            <a:endParaRPr lang="en-US" altLang="en-US" sz="1400" dirty="0"/>
          </a:p>
          <a:p>
            <a:pPr>
              <a:spcBef>
                <a:spcPct val="0"/>
              </a:spcBef>
              <a:buFontTx/>
              <a:buNone/>
            </a:pPr>
            <a:endParaRPr lang="en-US" altLang="en-US" sz="1400" dirty="0"/>
          </a:p>
        </p:txBody>
      </p:sp>
      <p:sp>
        <p:nvSpPr>
          <p:cNvPr id="114691" name="Rectangle 2"/>
          <p:cNvSpPr>
            <a:spLocks noGrp="1" noChangeArrowheads="1"/>
          </p:cNvSpPr>
          <p:nvPr>
            <p:ph type="ctrTitle"/>
          </p:nvPr>
        </p:nvSpPr>
        <p:spPr>
          <a:xfrm>
            <a:off x="2971800" y="152400"/>
            <a:ext cx="5867400" cy="1828800"/>
          </a:xfrm>
        </p:spPr>
        <p:txBody>
          <a:bodyPr/>
          <a:lstStyle/>
          <a:p>
            <a:pPr eaLnBrk="1" hangingPunct="1"/>
            <a:r>
              <a:rPr lang="en-US" altLang="en-US" dirty="0">
                <a:solidFill>
                  <a:schemeClr val="hlink"/>
                </a:solidFill>
              </a:rPr>
              <a:t>Custodial Accounts - 1</a:t>
            </a:r>
          </a:p>
        </p:txBody>
      </p:sp>
      <p:sp>
        <p:nvSpPr>
          <p:cNvPr id="24580" name="Rectangle 3"/>
          <p:cNvSpPr>
            <a:spLocks noGrp="1" noChangeArrowheads="1"/>
          </p:cNvSpPr>
          <p:nvPr>
            <p:ph type="subTitle" idx="1"/>
          </p:nvPr>
        </p:nvSpPr>
        <p:spPr>
          <a:xfrm>
            <a:off x="533400" y="1978152"/>
            <a:ext cx="8305800" cy="4191000"/>
          </a:xfrm>
        </p:spPr>
        <p:txBody>
          <a:bodyPr/>
          <a:lstStyle/>
          <a:p>
            <a:pPr algn="l" eaLnBrk="1" hangingPunct="1">
              <a:lnSpc>
                <a:spcPct val="90000"/>
              </a:lnSpc>
              <a:tabLst>
                <a:tab pos="457200" algn="l"/>
              </a:tabLst>
              <a:defRPr/>
            </a:pPr>
            <a:r>
              <a:rPr lang="en-US" sz="500" dirty="0">
                <a:solidFill>
                  <a:schemeClr val="accent2"/>
                </a:solidFill>
              </a:rPr>
              <a:t>		</a:t>
            </a:r>
          </a:p>
          <a:p>
            <a:pPr algn="l">
              <a:defRPr/>
            </a:pPr>
            <a:r>
              <a:rPr lang="en-US" sz="2400" i="1" dirty="0">
                <a:solidFill>
                  <a:srgbClr val="002060"/>
                </a:solidFill>
              </a:rPr>
              <a:t>Common Errors: </a:t>
            </a:r>
          </a:p>
          <a:p>
            <a:pPr marL="457200" indent="-457200" algn="l" eaLnBrk="1" hangingPunct="1">
              <a:lnSpc>
                <a:spcPct val="90000"/>
              </a:lnSpc>
              <a:buFontTx/>
              <a:buAutoNum type="arabicPeriod"/>
              <a:tabLst>
                <a:tab pos="457200" algn="l"/>
              </a:tabLst>
              <a:defRPr/>
            </a:pPr>
            <a:r>
              <a:rPr lang="en-US" sz="2400" i="1" dirty="0">
                <a:solidFill>
                  <a:srgbClr val="009999"/>
                </a:solidFill>
              </a:rPr>
              <a:t>Not including all Custodial Fund transactions for each Account Type (Rev, Exp, and Balance Sheet accounts).</a:t>
            </a:r>
          </a:p>
          <a:p>
            <a:pPr marL="457200" indent="-457200" algn="l" eaLnBrk="1" hangingPunct="1">
              <a:lnSpc>
                <a:spcPct val="90000"/>
              </a:lnSpc>
              <a:buFontTx/>
              <a:buAutoNum type="arabicPeriod"/>
              <a:tabLst>
                <a:tab pos="457200" algn="l"/>
              </a:tabLst>
              <a:defRPr/>
            </a:pPr>
            <a:r>
              <a:rPr lang="en-US" sz="2400" i="1" dirty="0">
                <a:solidFill>
                  <a:srgbClr val="009999"/>
                </a:solidFill>
              </a:rPr>
              <a:t>Not using either Fund Type 90 (Custodial Funds) or Fund Type 2406 (Local Revenue – Custodial Accounts Under the Control of the LEA).  </a:t>
            </a:r>
          </a:p>
          <a:p>
            <a:pPr algn="l">
              <a:defRPr/>
            </a:pPr>
            <a:endParaRPr lang="en-US" sz="2400" b="1" dirty="0"/>
          </a:p>
          <a:p>
            <a:pPr algn="l">
              <a:defRPr/>
            </a:pPr>
            <a:r>
              <a:rPr lang="en-US" sz="2400" dirty="0"/>
              <a:t>For Custodial Account transactions, only Funds 90000001 through 90000055 and 90000100; or Funds 24060001 through 24060100 may be used.</a:t>
            </a:r>
          </a:p>
          <a:p>
            <a:pPr marL="342900" indent="-342900" algn="l">
              <a:buFont typeface="Wingdings" pitchFamily="2" charset="2"/>
              <a:buChar char="Ø"/>
              <a:defRPr/>
            </a:pPr>
            <a:endParaRPr lang="en-US" sz="2400" i="1" dirty="0">
              <a:solidFill>
                <a:srgbClr val="002060"/>
              </a:solidFill>
            </a:endParaRPr>
          </a:p>
          <a:p>
            <a:pPr marL="342900" indent="-342900" algn="l">
              <a:buFont typeface="Wingdings" pitchFamily="2" charset="2"/>
              <a:buChar char="Ø"/>
              <a:defRPr/>
            </a:pPr>
            <a:endParaRPr lang="en-US" sz="2400" i="1" dirty="0">
              <a:solidFill>
                <a:srgbClr val="FF0000"/>
              </a:solidFill>
            </a:endParaRPr>
          </a:p>
          <a:p>
            <a:pPr marL="342900" indent="-342900" algn="l">
              <a:buFont typeface="Wingdings" pitchFamily="2" charset="2"/>
              <a:buChar char="Ø"/>
              <a:defRPr/>
            </a:pPr>
            <a:endParaRPr lang="en-US" sz="2400"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2596285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6FCAC9A-DD71-4AD1-8A9A-E8B309873C18}" type="slidenum">
              <a:rPr lang="en-US" altLang="en-US" sz="1400"/>
              <a:pPr>
                <a:spcBef>
                  <a:spcPct val="0"/>
                </a:spcBef>
                <a:buFontTx/>
                <a:buNone/>
              </a:pPr>
              <a:t>9</a:t>
            </a:fld>
            <a:endParaRPr lang="en-US" altLang="en-US" sz="1400" dirty="0"/>
          </a:p>
          <a:p>
            <a:pPr>
              <a:spcBef>
                <a:spcPct val="0"/>
              </a:spcBef>
              <a:buFontTx/>
              <a:buNone/>
            </a:pPr>
            <a:endParaRPr lang="en-US" altLang="en-US" sz="1400" dirty="0"/>
          </a:p>
        </p:txBody>
      </p:sp>
      <p:sp>
        <p:nvSpPr>
          <p:cNvPr id="114691" name="Rectangle 2"/>
          <p:cNvSpPr>
            <a:spLocks noGrp="1" noChangeArrowheads="1"/>
          </p:cNvSpPr>
          <p:nvPr>
            <p:ph type="ctrTitle"/>
          </p:nvPr>
        </p:nvSpPr>
        <p:spPr>
          <a:xfrm>
            <a:off x="2971800" y="152400"/>
            <a:ext cx="5867400" cy="1828800"/>
          </a:xfrm>
        </p:spPr>
        <p:txBody>
          <a:bodyPr/>
          <a:lstStyle/>
          <a:p>
            <a:pPr eaLnBrk="1" hangingPunct="1"/>
            <a:r>
              <a:rPr lang="en-US" altLang="en-US" dirty="0">
                <a:solidFill>
                  <a:schemeClr val="hlink"/>
                </a:solidFill>
              </a:rPr>
              <a:t>Custodial Accounts - 2</a:t>
            </a:r>
          </a:p>
        </p:txBody>
      </p:sp>
      <p:sp>
        <p:nvSpPr>
          <p:cNvPr id="24580" name="Rectangle 3"/>
          <p:cNvSpPr>
            <a:spLocks noGrp="1" noChangeArrowheads="1"/>
          </p:cNvSpPr>
          <p:nvPr>
            <p:ph type="subTitle" idx="1"/>
          </p:nvPr>
        </p:nvSpPr>
        <p:spPr>
          <a:xfrm>
            <a:off x="496824" y="1866900"/>
            <a:ext cx="8305800" cy="4191000"/>
          </a:xfrm>
        </p:spPr>
        <p:txBody>
          <a:bodyPr/>
          <a:lstStyle/>
          <a:p>
            <a:pPr algn="l" eaLnBrk="1" hangingPunct="1">
              <a:lnSpc>
                <a:spcPct val="90000"/>
              </a:lnSpc>
              <a:tabLst>
                <a:tab pos="457200" algn="l"/>
              </a:tabLst>
              <a:defRPr/>
            </a:pPr>
            <a:r>
              <a:rPr lang="en-US" sz="500" dirty="0">
                <a:solidFill>
                  <a:schemeClr val="accent2"/>
                </a:solidFill>
              </a:rPr>
              <a:t>		</a:t>
            </a:r>
          </a:p>
          <a:p>
            <a:pPr algn="l">
              <a:defRPr/>
            </a:pPr>
            <a:r>
              <a:rPr lang="en-US" sz="2400" i="1" dirty="0">
                <a:solidFill>
                  <a:srgbClr val="002060"/>
                </a:solidFill>
              </a:rPr>
              <a:t>Common Errors: </a:t>
            </a:r>
          </a:p>
          <a:p>
            <a:pPr marL="457200" indent="-457200" algn="l" eaLnBrk="1" hangingPunct="1">
              <a:lnSpc>
                <a:spcPct val="90000"/>
              </a:lnSpc>
              <a:tabLst>
                <a:tab pos="457200" algn="l"/>
              </a:tabLst>
              <a:defRPr/>
            </a:pPr>
            <a:r>
              <a:rPr lang="en-US" sz="2400" i="1" dirty="0">
                <a:solidFill>
                  <a:srgbClr val="009999"/>
                </a:solidFill>
              </a:rPr>
              <a:t>3.	Using Revenue Objects other than 49701 (Revenue in Custodial Funds) or 41706 (Student Organization Membership Due and Fees).</a:t>
            </a:r>
          </a:p>
          <a:p>
            <a:pPr marL="457200" indent="-457200" algn="l" eaLnBrk="1" hangingPunct="1">
              <a:lnSpc>
                <a:spcPct val="90000"/>
              </a:lnSpc>
              <a:buAutoNum type="arabicPeriod" startAt="4"/>
              <a:tabLst>
                <a:tab pos="457200" algn="l"/>
              </a:tabLst>
              <a:defRPr/>
            </a:pPr>
            <a:r>
              <a:rPr lang="en-US" sz="2400" i="1" dirty="0">
                <a:solidFill>
                  <a:srgbClr val="009999"/>
                </a:solidFill>
              </a:rPr>
              <a:t>Using invalid Balance Sheet Equity accounts.</a:t>
            </a:r>
          </a:p>
          <a:p>
            <a:pPr algn="l" eaLnBrk="1" hangingPunct="1">
              <a:lnSpc>
                <a:spcPct val="90000"/>
              </a:lnSpc>
              <a:tabLst>
                <a:tab pos="457200" algn="l"/>
              </a:tabLst>
              <a:defRPr/>
            </a:pPr>
            <a:endParaRPr lang="en-US" sz="2400" b="1" dirty="0"/>
          </a:p>
          <a:p>
            <a:pPr algn="l">
              <a:defRPr/>
            </a:pPr>
            <a:r>
              <a:rPr lang="en-US" sz="2400" b="1" dirty="0"/>
              <a:t>With Fund Type 90 and 2406 accounts, only Equity Accounts 32100 through 32999 may be used.</a:t>
            </a:r>
            <a:endParaRPr lang="en-US" sz="2400" dirty="0">
              <a:solidFill>
                <a:srgbClr val="002060"/>
              </a:solidFill>
            </a:endParaRPr>
          </a:p>
          <a:p>
            <a:pPr marL="342900" indent="-342900" algn="l">
              <a:buFont typeface="Wingdings" pitchFamily="2" charset="2"/>
              <a:buChar char="Ø"/>
              <a:defRPr/>
            </a:pPr>
            <a:endParaRPr lang="en-US" sz="2400" i="1" dirty="0"/>
          </a:p>
          <a:p>
            <a:pPr marL="342900" indent="-342900" algn="l">
              <a:buFont typeface="Wingdings" pitchFamily="2" charset="2"/>
              <a:buChar char="Ø"/>
              <a:defRPr/>
            </a:pPr>
            <a:endParaRPr lang="en-US" sz="2400"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3191645559"/>
      </p:ext>
    </p:extLst>
  </p:cSld>
  <p:clrMapOvr>
    <a:masterClrMapping/>
  </p:clrMapOvr>
</p:sld>
</file>

<file path=ppt/theme/theme1.xml><?xml version="1.0" encoding="utf-8"?>
<a:theme xmlns:a="http://schemas.openxmlformats.org/drawingml/2006/main" name="RIDE Pwrpnt template">
  <a:themeElements>
    <a:clrScheme name="RIDE Pwrp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IDE Pwrpn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IDE Pwrp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IDE Pwrpn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IDE Pwrpn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IDE Pwrpn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IDE Pwrpn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IDE Pwrpn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IDE Pwrpn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IDE Pwrpn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IDE Pwrpn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IDE Pwrpn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IDE Pwrpn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IDE Pwrpn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RIDE Pwrpnt template</Template>
  <TotalTime>9961</TotalTime>
  <Words>2579</Words>
  <Application>Microsoft Office PowerPoint</Application>
  <PresentationFormat>On-screen Show (4:3)</PresentationFormat>
  <Paragraphs>400</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Wingdings</vt:lpstr>
      <vt:lpstr>RIDE Pwrpnt template</vt:lpstr>
      <vt:lpstr>UCOA Updates</vt:lpstr>
      <vt:lpstr>Training Guidelines</vt:lpstr>
      <vt:lpstr>Introduction</vt:lpstr>
      <vt:lpstr>Uniform Chart of Accounts</vt:lpstr>
      <vt:lpstr>Topics for this Session</vt:lpstr>
      <vt:lpstr>Specific Topics for this Session - 1</vt:lpstr>
      <vt:lpstr>Specific Topics for this Session - 2</vt:lpstr>
      <vt:lpstr>Custodial Accounts - 1</vt:lpstr>
      <vt:lpstr>Custodial Accounts - 2</vt:lpstr>
      <vt:lpstr>Equity Accounts</vt:lpstr>
      <vt:lpstr>Elementary School Subject Accounts - 1</vt:lpstr>
      <vt:lpstr>Elementary School Subject Accounts - 2</vt:lpstr>
      <vt:lpstr>Debt Service Principal and Interest Payments</vt:lpstr>
      <vt:lpstr>Function / Subject Intersections - 1</vt:lpstr>
      <vt:lpstr>Function / Subject Intersection - 2</vt:lpstr>
      <vt:lpstr>Professional Development Costs - 1</vt:lpstr>
      <vt:lpstr>Professional Development Costs – 2</vt:lpstr>
      <vt:lpstr>Program / Subject Intersections: Special Education</vt:lpstr>
      <vt:lpstr>Retirees - 1</vt:lpstr>
      <vt:lpstr>Retirees - 2</vt:lpstr>
      <vt:lpstr>Severance Pay - 1</vt:lpstr>
      <vt:lpstr>Severance Pay - 2</vt:lpstr>
      <vt:lpstr>Summer School - 1</vt:lpstr>
      <vt:lpstr>Summer School - 2</vt:lpstr>
      <vt:lpstr>After School - 1</vt:lpstr>
      <vt:lpstr>After School - 2</vt:lpstr>
      <vt:lpstr>Substitute Teachers - 1 </vt:lpstr>
      <vt:lpstr>Substitute Teachers - 2 </vt:lpstr>
      <vt:lpstr>Non-Teacher Substitutes</vt:lpstr>
      <vt:lpstr>Compensation /  Benefit Alignment Rules - 1</vt:lpstr>
      <vt:lpstr>Compensation /  Benefit Alignment Rules - 2</vt:lpstr>
      <vt:lpstr>Homebound or Hospitalized SPED Students </vt:lpstr>
      <vt:lpstr>Homebound or Hospitalized Non-SPED Students </vt:lpstr>
      <vt:lpstr>Sources for Further Information</vt:lpstr>
      <vt:lpstr>Uniform Chart of Accounts </vt:lpstr>
      <vt:lpstr>Upcoming Sessions</vt:lpstr>
    </vt:vector>
  </TitlesOfParts>
  <Company>EDmin.com,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rwells</dc:creator>
  <cp:lastModifiedBy>Taveras, Juan</cp:lastModifiedBy>
  <cp:revision>460</cp:revision>
  <cp:lastPrinted>2022-07-26T20:14:04Z</cp:lastPrinted>
  <dcterms:created xsi:type="dcterms:W3CDTF">2007-11-13T19:37:09Z</dcterms:created>
  <dcterms:modified xsi:type="dcterms:W3CDTF">2022-07-28T17:23:35Z</dcterms:modified>
</cp:coreProperties>
</file>