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728" r:id="rId1"/>
    <p:sldMasterId id="2147483740" r:id="rId2"/>
    <p:sldMasterId id="2147483776" r:id="rId3"/>
  </p:sldMasterIdLst>
  <p:notesMasterIdLst>
    <p:notesMasterId r:id="rId33"/>
  </p:notesMasterIdLst>
  <p:handoutMasterIdLst>
    <p:handoutMasterId r:id="rId34"/>
  </p:handoutMasterIdLst>
  <p:sldIdLst>
    <p:sldId id="471" r:id="rId4"/>
    <p:sldId id="452" r:id="rId5"/>
    <p:sldId id="542" r:id="rId6"/>
    <p:sldId id="585" r:id="rId7"/>
    <p:sldId id="586" r:id="rId8"/>
    <p:sldId id="587" r:id="rId9"/>
    <p:sldId id="329" r:id="rId10"/>
    <p:sldId id="551" r:id="rId11"/>
    <p:sldId id="560" r:id="rId12"/>
    <p:sldId id="521" r:id="rId13"/>
    <p:sldId id="594" r:id="rId14"/>
    <p:sldId id="518" r:id="rId15"/>
    <p:sldId id="520" r:id="rId16"/>
    <p:sldId id="591" r:id="rId17"/>
    <p:sldId id="595" r:id="rId18"/>
    <p:sldId id="474" r:id="rId19"/>
    <p:sldId id="526" r:id="rId20"/>
    <p:sldId id="576" r:id="rId21"/>
    <p:sldId id="592" r:id="rId22"/>
    <p:sldId id="388" r:id="rId23"/>
    <p:sldId id="415" r:id="rId24"/>
    <p:sldId id="389" r:id="rId25"/>
    <p:sldId id="398" r:id="rId26"/>
    <p:sldId id="590" r:id="rId27"/>
    <p:sldId id="478" r:id="rId28"/>
    <p:sldId id="479" r:id="rId29"/>
    <p:sldId id="480" r:id="rId30"/>
    <p:sldId id="588" r:id="rId31"/>
    <p:sldId id="489" r:id="rId32"/>
  </p:sldIdLst>
  <p:sldSz cx="13004800" cy="9753600"/>
  <p:notesSz cx="9271000" cy="6985000"/>
  <p:defaultTextStyle>
    <a:defPPr>
      <a:defRPr lang="en-US"/>
    </a:defPPr>
    <a:lvl1pPr algn="ctr" defTabSz="584021"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1pPr>
    <a:lvl2pPr marL="342796" indent="114265" algn="ctr" defTabSz="584021"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2pPr>
    <a:lvl3pPr marL="685589" indent="228530" algn="ctr" defTabSz="584021"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3pPr>
    <a:lvl4pPr marL="1028384" indent="342796" algn="ctr" defTabSz="584021"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4pPr>
    <a:lvl5pPr marL="1371177" indent="457058" algn="ctr" defTabSz="584021"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5pPr>
    <a:lvl6pPr marL="2285300" algn="l" defTabSz="914119" rtl="0" eaLnBrk="1" latinLnBrk="0" hangingPunct="1">
      <a:defRPr sz="3600" kern="1200">
        <a:solidFill>
          <a:srgbClr val="000000"/>
        </a:solidFill>
        <a:latin typeface="Helvetica Light" charset="0"/>
        <a:ea typeface="Helvetica Light" charset="0"/>
        <a:cs typeface="Helvetica Light" charset="0"/>
        <a:sym typeface="Helvetica Light" charset="0"/>
      </a:defRPr>
    </a:lvl6pPr>
    <a:lvl7pPr marL="2742357" algn="l" defTabSz="914119" rtl="0" eaLnBrk="1" latinLnBrk="0" hangingPunct="1">
      <a:defRPr sz="3600" kern="1200">
        <a:solidFill>
          <a:srgbClr val="000000"/>
        </a:solidFill>
        <a:latin typeface="Helvetica Light" charset="0"/>
        <a:ea typeface="Helvetica Light" charset="0"/>
        <a:cs typeface="Helvetica Light" charset="0"/>
        <a:sym typeface="Helvetica Light" charset="0"/>
      </a:defRPr>
    </a:lvl7pPr>
    <a:lvl8pPr marL="3199418" algn="l" defTabSz="914119" rtl="0" eaLnBrk="1" latinLnBrk="0" hangingPunct="1">
      <a:defRPr sz="3600" kern="1200">
        <a:solidFill>
          <a:srgbClr val="000000"/>
        </a:solidFill>
        <a:latin typeface="Helvetica Light" charset="0"/>
        <a:ea typeface="Helvetica Light" charset="0"/>
        <a:cs typeface="Helvetica Light" charset="0"/>
        <a:sym typeface="Helvetica Light" charset="0"/>
      </a:defRPr>
    </a:lvl8pPr>
    <a:lvl9pPr marL="3656478" algn="l" defTabSz="914119" rtl="0" eaLnBrk="1" latinLnBrk="0" hangingPunct="1">
      <a:defRPr sz="3600" kern="1200">
        <a:solidFill>
          <a:srgbClr val="000000"/>
        </a:solidFill>
        <a:latin typeface="Helvetica Light" charset="0"/>
        <a:ea typeface="Helvetica Light" charset="0"/>
        <a:cs typeface="Helvetica Light" charset="0"/>
        <a:sym typeface="Helvetica Light"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FF"/>
    <a:srgbClr val="E2EB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97" autoAdjust="0"/>
    <p:restoredTop sz="68489" autoAdjust="0"/>
  </p:normalViewPr>
  <p:slideViewPr>
    <p:cSldViewPr>
      <p:cViewPr>
        <p:scale>
          <a:sx n="44" d="100"/>
          <a:sy n="44" d="100"/>
        </p:scale>
        <p:origin x="-1387" y="-58"/>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18136" cy="3492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50758" y="0"/>
            <a:ext cx="4018136" cy="349250"/>
          </a:xfrm>
          <a:prstGeom prst="rect">
            <a:avLst/>
          </a:prstGeom>
        </p:spPr>
        <p:txBody>
          <a:bodyPr vert="horz" lIns="91440" tIns="45720" rIns="91440" bIns="45720" rtlCol="0"/>
          <a:lstStyle>
            <a:lvl1pPr algn="r">
              <a:defRPr sz="1200"/>
            </a:lvl1pPr>
          </a:lstStyle>
          <a:p>
            <a:fld id="{9E461AB5-94AF-45E0-8FC3-DE0A12FBB352}" type="datetimeFigureOut">
              <a:rPr lang="en-US" smtClean="0"/>
              <a:pPr/>
              <a:t>2/9/2015</a:t>
            </a:fld>
            <a:endParaRPr lang="en-US"/>
          </a:p>
        </p:txBody>
      </p:sp>
      <p:sp>
        <p:nvSpPr>
          <p:cNvPr id="4" name="Footer Placeholder 3"/>
          <p:cNvSpPr>
            <a:spLocks noGrp="1"/>
          </p:cNvSpPr>
          <p:nvPr>
            <p:ph type="ftr" sz="quarter" idx="2"/>
          </p:nvPr>
        </p:nvSpPr>
        <p:spPr>
          <a:xfrm>
            <a:off x="2" y="6634554"/>
            <a:ext cx="4018136" cy="3492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50758" y="6634554"/>
            <a:ext cx="4018136" cy="349250"/>
          </a:xfrm>
          <a:prstGeom prst="rect">
            <a:avLst/>
          </a:prstGeom>
        </p:spPr>
        <p:txBody>
          <a:bodyPr vert="horz" lIns="91440" tIns="45720" rIns="91440" bIns="45720" rtlCol="0" anchor="b"/>
          <a:lstStyle>
            <a:lvl1pPr algn="r">
              <a:defRPr sz="1200"/>
            </a:lvl1pPr>
          </a:lstStyle>
          <a:p>
            <a:fld id="{EE461377-E659-4158-8C52-6371EBA0566F}" type="slidenum">
              <a:rPr lang="en-US" smtClean="0"/>
              <a:pPr/>
              <a:t>‹#›</a:t>
            </a:fld>
            <a:endParaRPr lang="en-US"/>
          </a:p>
        </p:txBody>
      </p:sp>
    </p:spTree>
    <p:extLst>
      <p:ext uri="{BB962C8B-B14F-4D97-AF65-F5344CB8AC3E}">
        <p14:creationId xmlns:p14="http://schemas.microsoft.com/office/powerpoint/2010/main" val="2454102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Grp="1" noRot="1" noChangeAspect="1"/>
          </p:cNvSpPr>
          <p:nvPr>
            <p:ph type="sldImg" idx="2"/>
          </p:nvPr>
        </p:nvSpPr>
        <p:spPr bwMode="auto">
          <a:xfrm>
            <a:off x="2889250" y="523875"/>
            <a:ext cx="3492500" cy="2619375"/>
          </a:xfrm>
          <a:prstGeom prst="rect">
            <a:avLst/>
          </a:prstGeom>
          <a:noFill/>
          <a:ln w="12700" cap="rnd">
            <a:noFill/>
            <a:round/>
            <a:headEnd/>
            <a:tailEnd/>
          </a:ln>
        </p:spPr>
      </p:sp>
      <p:sp>
        <p:nvSpPr>
          <p:cNvPr id="3074" name="Rectangle 2"/>
          <p:cNvSpPr>
            <a:spLocks noGrp="1"/>
          </p:cNvSpPr>
          <p:nvPr>
            <p:ph type="body" sz="quarter" idx="3"/>
          </p:nvPr>
        </p:nvSpPr>
        <p:spPr bwMode="auto">
          <a:xfrm>
            <a:off x="1236136" y="3317875"/>
            <a:ext cx="6798733" cy="3143250"/>
          </a:xfrm>
          <a:prstGeom prst="rect">
            <a:avLst/>
          </a:prstGeom>
          <a:noFill/>
          <a:ln w="12700" cap="rnd" cmpd="sng">
            <a:noFill/>
            <a:prstDash val="solid"/>
            <a:round/>
            <a:headEnd type="none" w="med" len="med"/>
            <a:tailEnd type="none" w="med" len="med"/>
          </a:ln>
          <a:effectLst/>
        </p:spPr>
        <p:txBody>
          <a:bodyPr vert="horz" wrap="square" lIns="92885" tIns="46442" rIns="92885" bIns="46442" numCol="1" anchor="t" anchorCtr="0" compatLnSpc="1">
            <a:prstTxWarp prst="textNoShape">
              <a:avLst/>
            </a:prstTxWarp>
          </a:bodyPr>
          <a:lstStyle/>
          <a:p>
            <a:pPr lvl="0"/>
            <a:r>
              <a:rPr lang="en-US" noProof="0" smtClean="0">
                <a:sym typeface="Noteworthy Bold" charset="0"/>
              </a:rPr>
              <a:t>Click to edit Master text styles</a:t>
            </a:r>
          </a:p>
          <a:p>
            <a:pPr lvl="1"/>
            <a:r>
              <a:rPr lang="en-US" noProof="0" smtClean="0">
                <a:sym typeface="Noteworthy Bold" charset="0"/>
              </a:rPr>
              <a:t>Second level</a:t>
            </a:r>
          </a:p>
          <a:p>
            <a:pPr lvl="2"/>
            <a:r>
              <a:rPr lang="en-US" noProof="0" smtClean="0">
                <a:sym typeface="Noteworthy Bold" charset="0"/>
              </a:rPr>
              <a:t>Third level</a:t>
            </a:r>
          </a:p>
          <a:p>
            <a:pPr lvl="3"/>
            <a:r>
              <a:rPr lang="en-US" noProof="0" smtClean="0">
                <a:sym typeface="Noteworthy Bold" charset="0"/>
              </a:rPr>
              <a:t>Fourth level</a:t>
            </a:r>
          </a:p>
          <a:p>
            <a:pPr lvl="4"/>
            <a:r>
              <a:rPr lang="en-US" noProof="0" smtClean="0">
                <a:sym typeface="Noteworthy Bold" charset="0"/>
              </a:rPr>
              <a:t>Fifth level</a:t>
            </a:r>
          </a:p>
        </p:txBody>
      </p:sp>
    </p:spTree>
    <p:extLst>
      <p:ext uri="{BB962C8B-B14F-4D97-AF65-F5344CB8AC3E}">
        <p14:creationId xmlns:p14="http://schemas.microsoft.com/office/powerpoint/2010/main" val="2166126968"/>
      </p:ext>
    </p:extLst>
  </p:cSld>
  <p:clrMap bg1="lt1" tx1="dk1" bg2="lt2" tx2="dk2" accent1="accent1" accent2="accent2" accent3="accent3" accent4="accent4" accent5="accent5" accent6="accent6" hlink="hlink" folHlink="folHlink"/>
  <p:notesStyle>
    <a:lvl1pPr algn="l" defTabSz="457058"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1pPr>
    <a:lvl2pPr marL="342796" algn="l" defTabSz="457058"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2pPr>
    <a:lvl3pPr marL="685589" algn="l" defTabSz="457058"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3pPr>
    <a:lvl4pPr marL="1028384" algn="l" defTabSz="457058"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4pPr>
    <a:lvl5pPr marL="1371177" algn="l" defTabSz="457058"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5pPr>
    <a:lvl6pPr marL="2285300" algn="l" defTabSz="914119" rtl="0" eaLnBrk="1" latinLnBrk="0" hangingPunct="1">
      <a:defRPr sz="1100" kern="1200">
        <a:solidFill>
          <a:schemeClr val="tx1"/>
        </a:solidFill>
        <a:latin typeface="+mn-lt"/>
        <a:ea typeface="+mn-ea"/>
        <a:cs typeface="+mn-cs"/>
      </a:defRPr>
    </a:lvl6pPr>
    <a:lvl7pPr marL="2742357" algn="l" defTabSz="914119" rtl="0" eaLnBrk="1" latinLnBrk="0" hangingPunct="1">
      <a:defRPr sz="1100" kern="1200">
        <a:solidFill>
          <a:schemeClr val="tx1"/>
        </a:solidFill>
        <a:latin typeface="+mn-lt"/>
        <a:ea typeface="+mn-ea"/>
        <a:cs typeface="+mn-cs"/>
      </a:defRPr>
    </a:lvl7pPr>
    <a:lvl8pPr marL="3199418" algn="l" defTabSz="914119" rtl="0" eaLnBrk="1" latinLnBrk="0" hangingPunct="1">
      <a:defRPr sz="1100" kern="1200">
        <a:solidFill>
          <a:schemeClr val="tx1"/>
        </a:solidFill>
        <a:latin typeface="+mn-lt"/>
        <a:ea typeface="+mn-ea"/>
        <a:cs typeface="+mn-cs"/>
      </a:defRPr>
    </a:lvl8pPr>
    <a:lvl9pPr marL="3656478" algn="l" defTabSz="914119"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nces.ed.gov/pubs2012/pesschools10/tables/table_07.as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n-US" sz="1400" baseline="0" dirty="0" smtClean="0"/>
          </a:p>
        </p:txBody>
      </p:sp>
      <p:sp>
        <p:nvSpPr>
          <p:cNvPr id="4" name="Slide Number Placeholder 3"/>
          <p:cNvSpPr>
            <a:spLocks noGrp="1"/>
          </p:cNvSpPr>
          <p:nvPr>
            <p:ph type="sldNum" sz="quarter" idx="10"/>
          </p:nvPr>
        </p:nvSpPr>
        <p:spPr>
          <a:xfrm>
            <a:off x="5251152" y="6635058"/>
            <a:ext cx="4017836" cy="348788"/>
          </a:xfrm>
          <a:prstGeom prst="rect">
            <a:avLst/>
          </a:prstGeom>
        </p:spPr>
        <p:txBody>
          <a:bodyPr lIns="86493" tIns="43247" rIns="86493" bIns="43247"/>
          <a:lstStyle/>
          <a:p>
            <a:fld id="{61F6B3B3-CE71-B849-91E8-C5296945F01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Rot="1" noChangeAspect="1" noChangeArrowheads="1" noTextEdit="1"/>
          </p:cNvSpPr>
          <p:nvPr>
            <p:ph type="sldImg"/>
          </p:nvPr>
        </p:nvSpPr>
        <p:spPr/>
      </p:sp>
      <p:sp>
        <p:nvSpPr>
          <p:cNvPr id="32771" name="Rectangle 2"/>
          <p:cNvSpPr>
            <a:spLocks noGrp="1" noChangeArrowheads="1"/>
          </p:cNvSpPr>
          <p:nvPr>
            <p:ph type="body" idx="1"/>
          </p:nvPr>
        </p:nvSpPr>
        <p:spPr>
          <a:noFill/>
          <a:ln w="9525"/>
        </p:spPr>
        <p:txBody>
          <a:bodyPr/>
          <a:lstStyle/>
          <a:p>
            <a:pPr marL="0" marR="0" indent="0" algn="l" defTabSz="457058" rtl="0" eaLnBrk="1" fontAlgn="base" latinLnBrk="0" hangingPunct="0">
              <a:lnSpc>
                <a:spcPct val="100000"/>
              </a:lnSpc>
              <a:spcBef>
                <a:spcPct val="0"/>
              </a:spcBef>
              <a:spcAft>
                <a:spcPct val="0"/>
              </a:spcAft>
              <a:buClrTx/>
              <a:buSzTx/>
              <a:buFontTx/>
              <a:buNone/>
              <a:tabLst/>
              <a:defRPr/>
            </a:pPr>
            <a:r>
              <a:rPr lang="en-US" sz="1200" b="0" kern="1200" baseline="0" dirty="0" smtClean="0">
                <a:solidFill>
                  <a:srgbClr val="572E2D"/>
                </a:solidFill>
                <a:latin typeface="Noteworthy Bold" charset="0"/>
                <a:ea typeface="Noteworthy Bold" charset="0"/>
                <a:cs typeface="Noteworthy Bold" charset="0"/>
                <a:sym typeface="Noteworthy Bold" charset="0"/>
              </a:rPr>
              <a:t>“All Standards, All Students”</a:t>
            </a:r>
            <a:r>
              <a:rPr lang="en-US" sz="1200" b="0" kern="1200" dirty="0" smtClean="0">
                <a:solidFill>
                  <a:srgbClr val="572E2D"/>
                </a:solidFill>
                <a:latin typeface="Noteworthy Bold" charset="0"/>
                <a:ea typeface="Noteworthy Bold" charset="0"/>
                <a:cs typeface="Noteworthy Bold" charset="0"/>
                <a:sym typeface="Noteworthy Bold" charset="0"/>
              </a:rPr>
              <a:t> – how to make NGSS</a:t>
            </a:r>
            <a:r>
              <a:rPr lang="en-US" sz="1200" b="0" kern="1200" baseline="0" dirty="0" smtClean="0">
                <a:solidFill>
                  <a:srgbClr val="572E2D"/>
                </a:solidFill>
                <a:latin typeface="Noteworthy Bold" charset="0"/>
                <a:ea typeface="Noteworthy Bold" charset="0"/>
                <a:cs typeface="Noteworthy Bold" charset="0"/>
                <a:sym typeface="Noteworthy Bold" charset="0"/>
              </a:rPr>
              <a:t> accessible to all students</a:t>
            </a: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kern="1200" baseline="0" dirty="0" smtClean="0">
              <a:solidFill>
                <a:srgbClr val="572E2D"/>
              </a:solidFill>
              <a:latin typeface="Noteworthy Bold" charset="0"/>
              <a:ea typeface="Noteworthy Bold" charset="0"/>
              <a:cs typeface="Noteworthy Bold" charset="0"/>
              <a:sym typeface="Noteworthy Bold" charset="0"/>
            </a:endParaRPr>
          </a:p>
          <a:p>
            <a:pPr marL="0" marR="0" indent="0" algn="l" defTabSz="457058" rtl="0" eaLnBrk="1" fontAlgn="base" latinLnBrk="0" hangingPunct="0">
              <a:lnSpc>
                <a:spcPct val="100000"/>
              </a:lnSpc>
              <a:spcBef>
                <a:spcPct val="0"/>
              </a:spcBef>
              <a:spcAft>
                <a:spcPct val="0"/>
              </a:spcAft>
              <a:buClrTx/>
              <a:buSzTx/>
              <a:buFontTx/>
              <a:buNone/>
              <a:tabLst/>
              <a:defRPr/>
            </a:pPr>
            <a:r>
              <a:rPr lang="en-US" sz="1200" b="0" kern="1200" baseline="0" dirty="0" smtClean="0">
                <a:solidFill>
                  <a:srgbClr val="572E2D"/>
                </a:solidFill>
                <a:latin typeface="Noteworthy Bold" charset="0"/>
                <a:ea typeface="Noteworthy Bold" charset="0"/>
                <a:cs typeface="Noteworthy Bold" charset="0"/>
                <a:sym typeface="Noteworthy Bold" charset="0"/>
              </a:rPr>
              <a:t>Some of the tasks have been released; </a:t>
            </a:r>
            <a:r>
              <a:rPr lang="en-US" sz="1200" b="0" u="sng" kern="1200" baseline="0" dirty="0" smtClean="0">
                <a:solidFill>
                  <a:srgbClr val="572E2D"/>
                </a:solidFill>
                <a:latin typeface="Noteworthy Bold" charset="0"/>
                <a:ea typeface="Noteworthy Bold" charset="0"/>
                <a:cs typeface="Noteworthy Bold" charset="0"/>
                <a:sym typeface="Noteworthy Bold" charset="0"/>
              </a:rPr>
              <a:t>others are “coming attractions”</a:t>
            </a: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u="sng" kern="1200" baseline="0" dirty="0" smtClean="0">
              <a:solidFill>
                <a:srgbClr val="572E2D"/>
              </a:solidFill>
              <a:latin typeface="Noteworthy Bold" charset="0"/>
              <a:ea typeface="Noteworthy Bold" charset="0"/>
              <a:cs typeface="Noteworthy Bold" charset="0"/>
              <a:sym typeface="Noteworthy Bold" charset="0"/>
            </a:endParaRPr>
          </a:p>
          <a:p>
            <a:pPr marL="0" marR="0" indent="0" algn="l" defTabSz="457058" rtl="0" eaLnBrk="1" fontAlgn="base" latinLnBrk="0" hangingPunct="0">
              <a:lnSpc>
                <a:spcPct val="100000"/>
              </a:lnSpc>
              <a:spcBef>
                <a:spcPct val="0"/>
              </a:spcBef>
              <a:spcAft>
                <a:spcPct val="0"/>
              </a:spcAft>
              <a:buClrTx/>
              <a:buSzTx/>
              <a:buFontTx/>
              <a:buNone/>
              <a:tabLst/>
              <a:defRPr/>
            </a:pPr>
            <a:r>
              <a:rPr lang="en-US" sz="1200" b="0" u="sng" kern="1200" baseline="0" dirty="0" smtClean="0">
                <a:solidFill>
                  <a:srgbClr val="572E2D"/>
                </a:solidFill>
                <a:latin typeface="Noteworthy Bold" charset="0"/>
                <a:ea typeface="Noteworthy Bold" charset="0"/>
                <a:cs typeface="Noteworthy Bold" charset="0"/>
                <a:sym typeface="Noteworthy Bold" charset="0"/>
              </a:rPr>
              <a:t>“Gag order” up to this point</a:t>
            </a: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kern="1200" baseline="0" dirty="0" smtClean="0">
              <a:solidFill>
                <a:srgbClr val="572E2D"/>
              </a:solidFill>
              <a:latin typeface="Noteworthy Bold" charset="0"/>
              <a:ea typeface="Noteworthy Bold" charset="0"/>
              <a:cs typeface="Noteworthy Bold" charset="0"/>
              <a:sym typeface="Noteworthy Bold"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Rot="1" noChangeAspect="1" noChangeArrowheads="1" noTextEdit="1"/>
          </p:cNvSpPr>
          <p:nvPr>
            <p:ph type="sldImg"/>
          </p:nvPr>
        </p:nvSpPr>
        <p:spPr/>
      </p:sp>
      <p:sp>
        <p:nvSpPr>
          <p:cNvPr id="32771" name="Rectangle 2"/>
          <p:cNvSpPr>
            <a:spLocks noGrp="1" noChangeArrowheads="1"/>
          </p:cNvSpPr>
          <p:nvPr>
            <p:ph type="body" idx="1"/>
          </p:nvPr>
        </p:nvSpPr>
        <p:spPr>
          <a:noFill/>
          <a:ln w="9525"/>
        </p:spPr>
        <p:txBody>
          <a:bodyPr/>
          <a:lstStyle/>
          <a:p>
            <a:pPr marL="0" marR="0" indent="0" algn="l" defTabSz="457058" rtl="0" eaLnBrk="1" fontAlgn="base" latinLnBrk="0" hangingPunct="0">
              <a:lnSpc>
                <a:spcPct val="100000"/>
              </a:lnSpc>
              <a:spcBef>
                <a:spcPct val="0"/>
              </a:spcBef>
              <a:spcAft>
                <a:spcPct val="0"/>
              </a:spcAft>
              <a:buClrTx/>
              <a:buSzTx/>
              <a:buFontTx/>
              <a:buNone/>
              <a:tabLst/>
              <a:defRPr/>
            </a:pPr>
            <a:r>
              <a:rPr lang="en-US" sz="1200" b="0" baseline="0" dirty="0" smtClean="0">
                <a:latin typeface="+mn-lt"/>
              </a:rPr>
              <a:t>representation of diversity on the design team</a:t>
            </a: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kern="1200" baseline="0" dirty="0" smtClean="0">
              <a:solidFill>
                <a:srgbClr val="572E2D"/>
              </a:solidFill>
              <a:latin typeface="+mn-lt"/>
              <a:ea typeface="Noteworthy Bold" charset="0"/>
              <a:cs typeface="Noteworthy Bold" charset="0"/>
              <a:sym typeface="Noteworthy Bold" charset="0"/>
            </a:endParaRPr>
          </a:p>
          <a:p>
            <a:pPr marL="0" marR="0" indent="0" algn="l" defTabSz="457058" rtl="0" eaLnBrk="1" fontAlgn="base" latinLnBrk="0" hangingPunct="0">
              <a:lnSpc>
                <a:spcPct val="100000"/>
              </a:lnSpc>
              <a:spcBef>
                <a:spcPct val="0"/>
              </a:spcBef>
              <a:spcAft>
                <a:spcPct val="0"/>
              </a:spcAft>
              <a:buClrTx/>
              <a:buSzTx/>
              <a:buFontTx/>
              <a:buNone/>
              <a:tabLst/>
              <a:defRPr/>
            </a:pPr>
            <a:r>
              <a:rPr lang="en-US" sz="1200" b="0" kern="1200" dirty="0" smtClean="0">
                <a:solidFill>
                  <a:srgbClr val="572E2D"/>
                </a:solidFill>
                <a:latin typeface="Noteworthy Bold" charset="0"/>
                <a:ea typeface="Noteworthy Bold" charset="0"/>
                <a:cs typeface="Noteworthy Bold" charset="0"/>
                <a:sym typeface="Noteworthy Bold" charset="0"/>
              </a:rPr>
              <a:t>talented and dedicated classroom</a:t>
            </a:r>
            <a:r>
              <a:rPr lang="en-US" sz="1200" b="0" kern="1200" baseline="0" dirty="0" smtClean="0">
                <a:solidFill>
                  <a:srgbClr val="572E2D"/>
                </a:solidFill>
                <a:latin typeface="Noteworthy Bold" charset="0"/>
                <a:ea typeface="Noteworthy Bold" charset="0"/>
                <a:cs typeface="Noteworthy Bold" charset="0"/>
                <a:sym typeface="Noteworthy Bold" charset="0"/>
              </a:rPr>
              <a:t> teachers who represent various grade levels, various geographic areas of the nation, urban/rural/suburban, etc.</a:t>
            </a: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kern="1200" baseline="0" dirty="0" smtClean="0">
              <a:solidFill>
                <a:srgbClr val="572E2D"/>
              </a:solidFill>
              <a:latin typeface="Noteworthy Bold" charset="0"/>
              <a:ea typeface="Noteworthy Bold" charset="0"/>
              <a:cs typeface="Noteworthy Bold" charset="0"/>
              <a:sym typeface="Noteworthy Bold" charset="0"/>
            </a:endParaRP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Rot="1" noChangeAspect="1" noChangeArrowheads="1" noTextEdit="1"/>
          </p:cNvSpPr>
          <p:nvPr>
            <p:ph type="sldImg"/>
          </p:nvPr>
        </p:nvSpPr>
        <p:spPr/>
      </p:sp>
      <p:sp>
        <p:nvSpPr>
          <p:cNvPr id="32771" name="Rectangle 2"/>
          <p:cNvSpPr>
            <a:spLocks noGrp="1" noChangeArrowheads="1"/>
          </p:cNvSpPr>
          <p:nvPr>
            <p:ph type="body" idx="1"/>
          </p:nvPr>
        </p:nvSpPr>
        <p:spPr>
          <a:noFill/>
          <a:ln w="9525"/>
        </p:spPr>
        <p:txBody>
          <a:bodyPr/>
          <a:lstStyle/>
          <a:p>
            <a:pPr defTabSz="1296988" eaLnBrk="1">
              <a:lnSpc>
                <a:spcPct val="90000"/>
              </a:lnSpc>
              <a:spcBef>
                <a:spcPts val="600"/>
              </a:spcBef>
              <a:buClr>
                <a:srgbClr val="303A96"/>
              </a:buClr>
              <a:buFont typeface="Arial" pitchFamily="34" charset="0"/>
              <a:buChar char="•"/>
            </a:pPr>
            <a:r>
              <a:rPr lang="en-US" sz="1200" b="1" dirty="0" smtClean="0">
                <a:latin typeface="Helvetica" charset="0"/>
                <a:ea typeface="Helvetica" charset="0"/>
                <a:cs typeface="Helvetica" charset="0"/>
                <a:sym typeface="Helvetica" charset="0"/>
              </a:rPr>
              <a:t>Diversity and equity</a:t>
            </a:r>
          </a:p>
          <a:p>
            <a:pPr marL="0" indent="0" defTabSz="1296988" eaLnBrk="1">
              <a:lnSpc>
                <a:spcPct val="90000"/>
              </a:lnSpc>
              <a:spcBef>
                <a:spcPts val="600"/>
              </a:spcBef>
              <a:buClr>
                <a:srgbClr val="303A96"/>
              </a:buClr>
              <a:buNone/>
            </a:pPr>
            <a:r>
              <a:rPr lang="en-US" sz="1200" dirty="0" smtClean="0">
                <a:latin typeface="Helvetica" charset="0"/>
                <a:ea typeface="Helvetica" charset="0"/>
                <a:cs typeface="Helvetica" charset="0"/>
                <a:sym typeface="Helvetica" charset="0"/>
              </a:rPr>
              <a:t>    - To avoid bias and stereotypes – e.g.,</a:t>
            </a:r>
            <a:r>
              <a:rPr lang="en-US" sz="1200" baseline="0" dirty="0" smtClean="0">
                <a:latin typeface="Helvetica" charset="0"/>
                <a:ea typeface="Helvetica" charset="0"/>
                <a:cs typeface="Helvetica" charset="0"/>
                <a:sym typeface="Helvetica" charset="0"/>
              </a:rPr>
              <a:t> “smell of baking cookies”</a:t>
            </a:r>
            <a:endParaRPr lang="en-US" sz="1200" dirty="0" smtClean="0">
              <a:latin typeface="Helvetica" charset="0"/>
              <a:ea typeface="Helvetica" charset="0"/>
              <a:cs typeface="Helvetica" charset="0"/>
              <a:sym typeface="Helvetica" charset="0"/>
            </a:endParaRPr>
          </a:p>
          <a:p>
            <a:pPr marL="0" indent="0" defTabSz="1296988" eaLnBrk="1">
              <a:lnSpc>
                <a:spcPct val="90000"/>
              </a:lnSpc>
              <a:spcBef>
                <a:spcPts val="600"/>
              </a:spcBef>
              <a:buClr>
                <a:srgbClr val="303A96"/>
              </a:buClr>
              <a:buNone/>
            </a:pPr>
            <a:r>
              <a:rPr lang="en-US" sz="1200" dirty="0" smtClean="0">
                <a:latin typeface="Helvetica" charset="0"/>
                <a:ea typeface="Helvetica" charset="0"/>
                <a:cs typeface="Helvetica" charset="0"/>
                <a:sym typeface="Helvetica" charset="0"/>
              </a:rPr>
              <a:t>    - To represent diverse groups of students – </a:t>
            </a:r>
            <a:r>
              <a:rPr lang="en-US" sz="1200" i="1" dirty="0" smtClean="0">
                <a:latin typeface="Helvetica" charset="0"/>
                <a:ea typeface="Helvetica" charset="0"/>
                <a:cs typeface="Helvetica" charset="0"/>
                <a:sym typeface="Helvetica" charset="0"/>
              </a:rPr>
              <a:t>“local contexts,” “real world problems,</a:t>
            </a:r>
            <a:r>
              <a:rPr lang="en-US" sz="1200" i="0" dirty="0" smtClean="0">
                <a:latin typeface="Helvetica" charset="0"/>
                <a:ea typeface="Helvetica" charset="0"/>
                <a:cs typeface="Helvetica" charset="0"/>
                <a:sym typeface="Helvetica" charset="0"/>
              </a:rPr>
              <a:t>” </a:t>
            </a:r>
            <a:r>
              <a:rPr lang="en-US" sz="1200" dirty="0" smtClean="0">
                <a:latin typeface="Helvetica" charset="0"/>
                <a:ea typeface="Helvetica" charset="0"/>
                <a:cs typeface="Helvetica" charset="0"/>
                <a:sym typeface="Helvetica" charset="0"/>
              </a:rPr>
              <a:t>low cost materials</a:t>
            </a:r>
          </a:p>
          <a:p>
            <a:pPr marL="0" marR="0" indent="0" algn="l" defTabSz="1296988" rtl="0" eaLnBrk="1" fontAlgn="base" latinLnBrk="0" hangingPunct="0">
              <a:lnSpc>
                <a:spcPct val="90000"/>
              </a:lnSpc>
              <a:spcBef>
                <a:spcPts val="600"/>
              </a:spcBef>
              <a:spcAft>
                <a:spcPct val="0"/>
              </a:spcAft>
              <a:buClr>
                <a:srgbClr val="303A96"/>
              </a:buClr>
              <a:buSzTx/>
              <a:buFontTx/>
              <a:buNone/>
              <a:tabLst/>
              <a:defRPr/>
            </a:pPr>
            <a:r>
              <a:rPr lang="en-US" sz="1200" dirty="0" smtClean="0">
                <a:latin typeface="Helvetica" charset="0"/>
                <a:ea typeface="Helvetica" charset="0"/>
                <a:cs typeface="Helvetica" charset="0"/>
                <a:sym typeface="Helvetica" charset="0"/>
              </a:rPr>
              <a:t>    - To use inclusive language – </a:t>
            </a:r>
            <a:r>
              <a:rPr lang="en-US" sz="1200" i="1" dirty="0" smtClean="0">
                <a:latin typeface="Helvetica" charset="0"/>
                <a:ea typeface="Helvetica" charset="0"/>
                <a:cs typeface="Helvetica" charset="0"/>
                <a:sym typeface="Helvetica" charset="0"/>
              </a:rPr>
              <a:t>scientists</a:t>
            </a:r>
            <a:r>
              <a:rPr lang="en-US" sz="1200" i="1" baseline="0" dirty="0" smtClean="0">
                <a:latin typeface="Helvetica" charset="0"/>
                <a:ea typeface="Helvetica" charset="0"/>
                <a:cs typeface="Helvetica" charset="0"/>
                <a:sym typeface="Helvetica" charset="0"/>
              </a:rPr>
              <a:t> or engineers from diverse backgrounds</a:t>
            </a:r>
            <a:endParaRPr lang="en-US" sz="1200" i="1" dirty="0" smtClean="0">
              <a:latin typeface="Helvetica" charset="0"/>
              <a:ea typeface="Helvetica" charset="0"/>
              <a:cs typeface="Helvetica" charset="0"/>
              <a:sym typeface="Helvetica" charset="0"/>
            </a:endParaRPr>
          </a:p>
          <a:p>
            <a:pPr marL="0" indent="0" defTabSz="1296988" eaLnBrk="1">
              <a:lnSpc>
                <a:spcPct val="90000"/>
              </a:lnSpc>
              <a:spcBef>
                <a:spcPts val="600"/>
              </a:spcBef>
              <a:buClr>
                <a:srgbClr val="303A96"/>
              </a:buClr>
              <a:buNone/>
            </a:pPr>
            <a:endParaRPr lang="en-US" sz="1200" dirty="0" smtClean="0">
              <a:latin typeface="Helvetica" charset="0"/>
              <a:ea typeface="Helvetica" charset="0"/>
              <a:cs typeface="Helvetica" charset="0"/>
              <a:sym typeface="Helvetica" charset="0"/>
            </a:endParaRPr>
          </a:p>
          <a:p>
            <a:pPr defTabSz="1296988" eaLnBrk="1">
              <a:lnSpc>
                <a:spcPct val="90000"/>
              </a:lnSpc>
              <a:spcBef>
                <a:spcPts val="600"/>
              </a:spcBef>
              <a:buClr>
                <a:srgbClr val="303A96"/>
              </a:buClr>
              <a:buFont typeface="Arial" pitchFamily="34" charset="0"/>
              <a:buChar char="•"/>
            </a:pPr>
            <a:r>
              <a:rPr lang="en-US" sz="1200" b="1" dirty="0" smtClean="0">
                <a:latin typeface="Helvetica" charset="0"/>
                <a:ea typeface="Helvetica" charset="0"/>
                <a:cs typeface="Helvetica" charset="0"/>
                <a:sym typeface="Helvetica" charset="0"/>
              </a:rPr>
              <a:t>Consistency of language</a:t>
            </a:r>
          </a:p>
          <a:p>
            <a:pPr marL="0" indent="0" defTabSz="1296988" eaLnBrk="1">
              <a:lnSpc>
                <a:spcPct val="90000"/>
              </a:lnSpc>
              <a:spcBef>
                <a:spcPts val="600"/>
              </a:spcBef>
              <a:buClr>
                <a:srgbClr val="303A96"/>
              </a:buClr>
              <a:buNone/>
            </a:pPr>
            <a:r>
              <a:rPr lang="en-US" sz="1200" b="1" i="1" dirty="0" smtClean="0">
                <a:latin typeface="Helvetica" charset="0"/>
                <a:cs typeface="Helvetica" charset="0"/>
                <a:sym typeface="Helvetica" charset="0"/>
              </a:rPr>
              <a:t>    </a:t>
            </a:r>
            <a:r>
              <a:rPr lang="en-US" sz="1200" dirty="0" smtClean="0">
                <a:latin typeface="Helvetica" charset="0"/>
                <a:cs typeface="Helvetica" charset="0"/>
                <a:sym typeface="Helvetica" charset="0"/>
              </a:rPr>
              <a:t>- To enhance clear and common understanding,</a:t>
            </a:r>
          </a:p>
          <a:p>
            <a:pPr marL="0" indent="0" defTabSz="1296988" eaLnBrk="1">
              <a:lnSpc>
                <a:spcPct val="90000"/>
              </a:lnSpc>
              <a:spcBef>
                <a:spcPts val="600"/>
              </a:spcBef>
              <a:buClr>
                <a:srgbClr val="303A96"/>
              </a:buClr>
              <a:buNone/>
            </a:pPr>
            <a:r>
              <a:rPr lang="en-US" sz="1200" dirty="0" smtClean="0">
                <a:latin typeface="Helvetica" charset="0"/>
                <a:ea typeface="Helvetica" charset="0"/>
                <a:cs typeface="Helvetica" charset="0"/>
                <a:sym typeface="Helvetica" charset="0"/>
              </a:rPr>
              <a:t>      especially scientific terms</a:t>
            </a:r>
            <a:r>
              <a:rPr lang="en-US" sz="1200" baseline="0" dirty="0" smtClean="0">
                <a:latin typeface="Helvetica" charset="0"/>
                <a:ea typeface="Helvetica" charset="0"/>
                <a:cs typeface="Helvetica" charset="0"/>
                <a:sym typeface="Helvetica" charset="0"/>
              </a:rPr>
              <a:t> – e.g., </a:t>
            </a:r>
            <a:r>
              <a:rPr lang="en-US" sz="1200" i="1" baseline="0" dirty="0" smtClean="0">
                <a:latin typeface="Helvetica" charset="0"/>
                <a:ea typeface="Helvetica" charset="0"/>
                <a:cs typeface="Helvetica" charset="0"/>
                <a:sym typeface="Helvetica" charset="0"/>
              </a:rPr>
              <a:t>“draw on” evidence, “figure out”</a:t>
            </a:r>
          </a:p>
          <a:p>
            <a:pPr marL="0" indent="0" defTabSz="1296988" eaLnBrk="1">
              <a:lnSpc>
                <a:spcPct val="90000"/>
              </a:lnSpc>
              <a:spcBef>
                <a:spcPts val="600"/>
              </a:spcBef>
              <a:buClr>
                <a:srgbClr val="303A96"/>
              </a:buClr>
              <a:buNone/>
            </a:pPr>
            <a:endParaRPr lang="en-US" sz="1200" dirty="0" smtClean="0">
              <a:latin typeface="Helvetica" charset="0"/>
              <a:ea typeface="Helvetica" charset="0"/>
              <a:cs typeface="Helvetica" charset="0"/>
              <a:sym typeface="Helvetica" charset="0"/>
            </a:endParaRPr>
          </a:p>
          <a:p>
            <a:pPr defTabSz="1296988" eaLnBrk="1">
              <a:lnSpc>
                <a:spcPct val="90000"/>
              </a:lnSpc>
              <a:spcBef>
                <a:spcPts val="600"/>
              </a:spcBef>
              <a:buClr>
                <a:srgbClr val="303A96"/>
              </a:buClr>
              <a:buFont typeface="Arial" pitchFamily="34" charset="0"/>
              <a:buChar char="•"/>
            </a:pPr>
            <a:r>
              <a:rPr lang="en-US" sz="1200" b="1" dirty="0" smtClean="0">
                <a:latin typeface="Helvetica" charset="0"/>
                <a:ea typeface="Helvetica" charset="0"/>
                <a:cs typeface="Helvetica" charset="0"/>
                <a:sym typeface="Helvetica" charset="0"/>
              </a:rPr>
              <a:t>Clarity of language</a:t>
            </a:r>
          </a:p>
          <a:p>
            <a:pPr marL="0" indent="0" defTabSz="1296988" eaLnBrk="1">
              <a:lnSpc>
                <a:spcPct val="90000"/>
              </a:lnSpc>
              <a:spcBef>
                <a:spcPts val="600"/>
              </a:spcBef>
              <a:buClr>
                <a:srgbClr val="303A96"/>
              </a:buClr>
              <a:buNone/>
            </a:pPr>
            <a:r>
              <a:rPr lang="en-US" sz="1200" dirty="0" smtClean="0">
                <a:latin typeface="Helvetica" charset="0"/>
                <a:ea typeface="Helvetica" charset="0"/>
                <a:cs typeface="Helvetica" charset="0"/>
                <a:sym typeface="Helvetica" charset="0"/>
              </a:rPr>
              <a:t>    - To avoid unnecessarily difficult language</a:t>
            </a:r>
            <a:r>
              <a:rPr lang="en-US" sz="1200" baseline="0" dirty="0" smtClean="0">
                <a:latin typeface="Helvetica" charset="0"/>
                <a:ea typeface="Helvetica" charset="0"/>
                <a:cs typeface="Helvetica" charset="0"/>
                <a:sym typeface="Helvetica" charset="0"/>
              </a:rPr>
              <a:t> – sentence structure</a:t>
            </a:r>
            <a:endParaRPr lang="en-US" sz="1200" dirty="0" smtClean="0">
              <a:latin typeface="Helvetica" charset="0"/>
              <a:ea typeface="Helvetica" charset="0"/>
              <a:cs typeface="Helvetica" charset="0"/>
              <a:sym typeface="Helvetica" charset="0"/>
            </a:endParaRPr>
          </a:p>
          <a:p>
            <a:pPr marL="0" indent="0" defTabSz="1296988" eaLnBrk="1">
              <a:lnSpc>
                <a:spcPct val="90000"/>
              </a:lnSpc>
              <a:spcBef>
                <a:spcPts val="600"/>
              </a:spcBef>
              <a:buClr>
                <a:srgbClr val="303A96"/>
              </a:buClr>
              <a:buNone/>
            </a:pPr>
            <a:r>
              <a:rPr lang="en-US" sz="1200" dirty="0" smtClean="0">
                <a:latin typeface="Helvetica" charset="0"/>
                <a:ea typeface="Helvetica" charset="0"/>
                <a:cs typeface="Helvetica" charset="0"/>
                <a:sym typeface="Helvetica" charset="0"/>
              </a:rPr>
              <a:t>    - To remove unnecessary and redundant words and</a:t>
            </a:r>
            <a:r>
              <a:rPr lang="en-US" sz="1200" baseline="0" dirty="0" smtClean="0">
                <a:latin typeface="Helvetica" charset="0"/>
                <a:ea typeface="Helvetica" charset="0"/>
                <a:cs typeface="Helvetica" charset="0"/>
                <a:sym typeface="Helvetica" charset="0"/>
              </a:rPr>
              <a:t> </a:t>
            </a:r>
            <a:r>
              <a:rPr lang="en-US" sz="1200" dirty="0" smtClean="0">
                <a:latin typeface="Helvetica" charset="0"/>
                <a:ea typeface="Helvetica" charset="0"/>
                <a:cs typeface="Helvetica" charset="0"/>
                <a:sym typeface="Helvetica" charset="0"/>
              </a:rPr>
              <a:t>phrases – e.g., </a:t>
            </a:r>
            <a:r>
              <a:rPr lang="en-US" sz="1200" i="1" dirty="0" smtClean="0">
                <a:latin typeface="Helvetica" charset="0"/>
                <a:ea typeface="Helvetica" charset="0"/>
                <a:cs typeface="Helvetica" charset="0"/>
                <a:sym typeface="Helvetica" charset="0"/>
              </a:rPr>
              <a:t>“remains”</a:t>
            </a:r>
          </a:p>
          <a:p>
            <a:pPr marL="0" indent="0" defTabSz="1296988" eaLnBrk="1">
              <a:lnSpc>
                <a:spcPct val="90000"/>
              </a:lnSpc>
              <a:spcBef>
                <a:spcPts val="600"/>
              </a:spcBef>
              <a:buClr>
                <a:srgbClr val="303A96"/>
              </a:buClr>
              <a:buNone/>
            </a:pPr>
            <a:r>
              <a:rPr lang="en-US" sz="1200" baseline="0" dirty="0" smtClean="0">
                <a:latin typeface="Helvetica" charset="0"/>
                <a:ea typeface="Helvetica" charset="0"/>
                <a:cs typeface="Helvetica" charset="0"/>
                <a:sym typeface="Helvetica" charset="0"/>
              </a:rPr>
              <a:t>    - avoid use of pronouns – e.g., </a:t>
            </a:r>
            <a:r>
              <a:rPr lang="en-US" sz="1200" i="1" baseline="0" dirty="0" smtClean="0">
                <a:latin typeface="Helvetica" charset="0"/>
                <a:ea typeface="Helvetica" charset="0"/>
                <a:cs typeface="Helvetica" charset="0"/>
                <a:sym typeface="Helvetica" charset="0"/>
              </a:rPr>
              <a:t>“it” “they”</a:t>
            </a:r>
            <a:endParaRPr lang="en-US" sz="1200" i="1" dirty="0" smtClean="0">
              <a:latin typeface="Helvetica" charset="0"/>
              <a:ea typeface="Helvetica" charset="0"/>
              <a:cs typeface="Helvetica" charset="0"/>
              <a:sym typeface="Helvetica" charset="0"/>
            </a:endParaRP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Rot="1" noChangeAspect="1" noChangeArrowheads="1" noTextEdit="1"/>
          </p:cNvSpPr>
          <p:nvPr>
            <p:ph type="sldImg"/>
          </p:nvPr>
        </p:nvSpPr>
        <p:spPr/>
      </p:sp>
      <p:sp>
        <p:nvSpPr>
          <p:cNvPr id="32771" name="Rectangle 2"/>
          <p:cNvSpPr>
            <a:spLocks noGrp="1" noChangeArrowheads="1"/>
          </p:cNvSpPr>
          <p:nvPr>
            <p:ph type="body" idx="1"/>
          </p:nvPr>
        </p:nvSpPr>
        <p:spPr>
          <a:noFill/>
          <a:ln w="9525"/>
        </p:spPr>
        <p:txBody>
          <a:bodyPr/>
          <a:lstStyle/>
          <a:p>
            <a:pPr marL="0" marR="0" indent="0" algn="l" defTabSz="457058" rtl="0" eaLnBrk="1" fontAlgn="base" latinLnBrk="0" hangingPunct="0">
              <a:lnSpc>
                <a:spcPct val="100000"/>
              </a:lnSpc>
              <a:spcBef>
                <a:spcPct val="0"/>
              </a:spcBef>
              <a:spcAft>
                <a:spcPct val="0"/>
              </a:spcAft>
              <a:buClrTx/>
              <a:buSzTx/>
              <a:buFontTx/>
              <a:buNone/>
              <a:tabLst/>
              <a:defRPr/>
            </a:pPr>
            <a:r>
              <a:rPr lang="en-US" sz="2400" kern="1200" dirty="0" smtClean="0">
                <a:solidFill>
                  <a:srgbClr val="572E2D"/>
                </a:solidFill>
                <a:effectLst/>
                <a:latin typeface="Noteworthy Bold" charset="0"/>
                <a:ea typeface="Noteworthy Bold" charset="0"/>
                <a:cs typeface="Noteworthy Bold" charset="0"/>
                <a:sym typeface="Noteworthy Bold" charset="0"/>
              </a:rPr>
              <a:t>The</a:t>
            </a:r>
            <a:r>
              <a:rPr lang="en-US" sz="2400" kern="1200" baseline="0" dirty="0" smtClean="0">
                <a:solidFill>
                  <a:srgbClr val="572E2D"/>
                </a:solidFill>
                <a:effectLst/>
                <a:latin typeface="Noteworthy Bold" charset="0"/>
                <a:ea typeface="Noteworthy Bold" charset="0"/>
                <a:cs typeface="Noteworthy Bold" charset="0"/>
                <a:sym typeface="Noteworthy Bold" charset="0"/>
              </a:rPr>
              <a:t> chapter</a:t>
            </a:r>
            <a:r>
              <a:rPr lang="en-US" sz="2400" kern="1200" dirty="0" smtClean="0">
                <a:solidFill>
                  <a:srgbClr val="572E2D"/>
                </a:solidFill>
                <a:effectLst/>
                <a:latin typeface="Noteworthy Bold" charset="0"/>
                <a:ea typeface="Noteworthy Bold" charset="0"/>
                <a:cs typeface="Noteworthy Bold" charset="0"/>
                <a:sym typeface="Noteworthy Bold" charset="0"/>
              </a:rPr>
              <a:t> focuses on </a:t>
            </a:r>
            <a:r>
              <a:rPr lang="en-US" sz="2400" i="1" kern="1200" dirty="0" smtClean="0">
                <a:solidFill>
                  <a:srgbClr val="572E2D"/>
                </a:solidFill>
                <a:effectLst/>
                <a:latin typeface="Noteworthy Bold" charset="0"/>
                <a:ea typeface="Noteworthy Bold" charset="0"/>
                <a:cs typeface="Noteworthy Bold" charset="0"/>
                <a:sym typeface="Noteworthy Bold" charset="0"/>
              </a:rPr>
              <a:t>issues of student diversity and equity in relation to NGSS specifically</a:t>
            </a:r>
            <a:r>
              <a:rPr lang="en-US" sz="2400" kern="1200" dirty="0" smtClean="0">
                <a:solidFill>
                  <a:srgbClr val="572E2D"/>
                </a:solidFill>
                <a:effectLst/>
                <a:latin typeface="Noteworthy Bold" charset="0"/>
                <a:ea typeface="Noteworthy Bold" charset="0"/>
                <a:cs typeface="Noteworthy Bold" charset="0"/>
                <a:sym typeface="Noteworthy Bold" charset="0"/>
              </a:rPr>
              <a:t> as NGSS presents both learning opportunities and challenges to all students, particularly non-dominant student groups.</a:t>
            </a:r>
          </a:p>
          <a:p>
            <a:pPr marL="0" marR="0" indent="0" algn="l" defTabSz="457058" rtl="0" eaLnBrk="1" fontAlgn="base" latinLnBrk="0" hangingPunct="0">
              <a:lnSpc>
                <a:spcPct val="100000"/>
              </a:lnSpc>
              <a:spcBef>
                <a:spcPct val="0"/>
              </a:spcBef>
              <a:spcAft>
                <a:spcPct val="0"/>
              </a:spcAft>
              <a:buClrTx/>
              <a:buSzTx/>
              <a:buFontTx/>
              <a:buNone/>
              <a:tabLst/>
              <a:defRPr/>
            </a:pPr>
            <a:endParaRPr lang="en-US" sz="2400" b="0" kern="1200" baseline="0" dirty="0" smtClean="0">
              <a:solidFill>
                <a:srgbClr val="572E2D"/>
              </a:solidFill>
              <a:effectLst/>
              <a:latin typeface="Noteworthy Bold" charset="0"/>
              <a:sym typeface="Noteworthy Bold" charset="0"/>
            </a:endParaRP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Rot="1" noChangeAspect="1" noChangeArrowheads="1" noTextEdit="1"/>
          </p:cNvSpPr>
          <p:nvPr>
            <p:ph type="sldImg"/>
          </p:nvPr>
        </p:nvSpPr>
        <p:spPr/>
      </p:sp>
      <p:sp>
        <p:nvSpPr>
          <p:cNvPr id="32771" name="Rectangle 2"/>
          <p:cNvSpPr>
            <a:spLocks noGrp="1" noChangeArrowheads="1"/>
          </p:cNvSpPr>
          <p:nvPr>
            <p:ph type="body" idx="1"/>
          </p:nvPr>
        </p:nvSpPr>
        <p:spPr>
          <a:noFill/>
          <a:ln w="9525"/>
        </p:spPr>
        <p:txBody>
          <a:bodyPr/>
          <a:lstStyle/>
          <a:p>
            <a:pPr marL="0" marR="0" indent="0" algn="l" defTabSz="457058" rtl="0" eaLnBrk="1" fontAlgn="base" latinLnBrk="0" hangingPunct="0">
              <a:lnSpc>
                <a:spcPct val="100000"/>
              </a:lnSpc>
              <a:spcBef>
                <a:spcPct val="0"/>
              </a:spcBef>
              <a:spcAft>
                <a:spcPct val="0"/>
              </a:spcAft>
              <a:buClrTx/>
              <a:buSzTx/>
              <a:buFontTx/>
              <a:buNone/>
              <a:tabLst/>
              <a:defRPr/>
            </a:pPr>
            <a:r>
              <a:rPr lang="en-US" sz="1200" b="0" baseline="0" dirty="0" smtClean="0">
                <a:latin typeface="+mn-lt"/>
              </a:rPr>
              <a:t>Four NCLB or ESEA accountability groups</a:t>
            </a: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a:p>
            <a:pPr marL="0" marR="0" indent="0" algn="l" defTabSz="457058" rtl="0" eaLnBrk="1" fontAlgn="base" latinLnBrk="0" hangingPunct="0">
              <a:lnSpc>
                <a:spcPct val="100000"/>
              </a:lnSpc>
              <a:spcBef>
                <a:spcPct val="0"/>
              </a:spcBef>
              <a:spcAft>
                <a:spcPct val="0"/>
              </a:spcAft>
              <a:buClrTx/>
              <a:buSzTx/>
              <a:buFontTx/>
              <a:buNone/>
              <a:tabLst/>
              <a:defRPr/>
            </a:pPr>
            <a:r>
              <a:rPr lang="en-US" sz="2400" kern="1200" dirty="0" smtClean="0">
                <a:solidFill>
                  <a:srgbClr val="572E2D"/>
                </a:solidFill>
                <a:effectLst/>
                <a:latin typeface="Noteworthy Bold" charset="0"/>
                <a:ea typeface="Noteworthy Bold" charset="0"/>
                <a:cs typeface="Noteworthy Bold" charset="0"/>
                <a:sym typeface="Noteworthy Bold" charset="0"/>
              </a:rPr>
              <a:t>Seven demographic groups of students in science education</a:t>
            </a:r>
            <a:r>
              <a:rPr lang="en-US" sz="2400" kern="1200" baseline="0" dirty="0" smtClean="0">
                <a:solidFill>
                  <a:srgbClr val="572E2D"/>
                </a:solidFill>
                <a:effectLst/>
                <a:latin typeface="Noteworthy Bold" charset="0"/>
                <a:ea typeface="Noteworthy Bold" charset="0"/>
                <a:cs typeface="Noteworthy Bold" charset="0"/>
                <a:sym typeface="Noteworthy Bold" charset="0"/>
              </a:rPr>
              <a:t> – </a:t>
            </a:r>
            <a:r>
              <a:rPr lang="en-US" sz="2400" kern="1200" dirty="0" smtClean="0">
                <a:solidFill>
                  <a:srgbClr val="572E2D"/>
                </a:solidFill>
                <a:effectLst/>
                <a:latin typeface="Noteworthy Bold" charset="0"/>
                <a:ea typeface="Noteworthy Bold" charset="0"/>
                <a:cs typeface="Noteworthy Bold" charset="0"/>
                <a:sym typeface="Noteworthy Bold" charset="0"/>
              </a:rPr>
              <a:t>This is noteworthy because research for each student group tends to exist independently from the others.</a:t>
            </a: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Rot="1" noChangeAspect="1" noChangeArrowheads="1" noTextEdit="1"/>
          </p:cNvSpPr>
          <p:nvPr>
            <p:ph type="sldImg"/>
          </p:nvPr>
        </p:nvSpPr>
        <p:spPr/>
      </p:sp>
      <p:sp>
        <p:nvSpPr>
          <p:cNvPr id="32771" name="Rectangle 2"/>
          <p:cNvSpPr>
            <a:spLocks noGrp="1" noChangeArrowheads="1"/>
          </p:cNvSpPr>
          <p:nvPr>
            <p:ph type="body" idx="1"/>
          </p:nvPr>
        </p:nvSpPr>
        <p:spPr>
          <a:noFill/>
          <a:ln w="9525"/>
        </p:spPr>
        <p:txBody>
          <a:bodyPr/>
          <a:lstStyle/>
          <a:p>
            <a:pPr marL="0" marR="0" indent="0" algn="l" defTabSz="457058" rtl="0" eaLnBrk="1" fontAlgn="base" latinLnBrk="0" hangingPunct="0">
              <a:lnSpc>
                <a:spcPct val="100000"/>
              </a:lnSpc>
              <a:spcBef>
                <a:spcPct val="0"/>
              </a:spcBef>
              <a:spcAft>
                <a:spcPct val="0"/>
              </a:spcAft>
              <a:buClrTx/>
              <a:buSzTx/>
              <a:buFontTx/>
              <a:buNone/>
              <a:tabLst/>
              <a:defRPr/>
            </a:pPr>
            <a:r>
              <a:rPr lang="en-US" sz="1200" b="0" baseline="0" dirty="0" smtClean="0">
                <a:latin typeface="+mn-lt"/>
              </a:rPr>
              <a:t>The case studies are written by the team members in their own classrooms.</a:t>
            </a: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a:p>
            <a:pPr marL="0" marR="0" indent="0" algn="l" defTabSz="457058" rtl="0" eaLnBrk="1" fontAlgn="base" latinLnBrk="0" hangingPunct="0">
              <a:lnSpc>
                <a:spcPct val="100000"/>
              </a:lnSpc>
              <a:spcBef>
                <a:spcPct val="0"/>
              </a:spcBef>
              <a:spcAft>
                <a:spcPct val="0"/>
              </a:spcAft>
              <a:buClrTx/>
              <a:buSzTx/>
              <a:buFontTx/>
              <a:buNone/>
              <a:tabLst/>
              <a:defRPr/>
            </a:pPr>
            <a:r>
              <a:rPr lang="en-US" sz="1200" b="0" baseline="0" dirty="0" smtClean="0">
                <a:latin typeface="+mn-lt"/>
              </a:rPr>
              <a:t>Reviewed by the NGSS design team members and outside reviewers</a:t>
            </a:r>
          </a:p>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Rot="1" noChangeAspect="1" noChangeArrowheads="1" noTextEdit="1"/>
          </p:cNvSpPr>
          <p:nvPr>
            <p:ph type="sldImg"/>
          </p:nvPr>
        </p:nvSpPr>
        <p:spPr/>
      </p:sp>
      <p:sp>
        <p:nvSpPr>
          <p:cNvPr id="32771" name="Rectangle 2"/>
          <p:cNvSpPr>
            <a:spLocks noGrp="1" noChangeArrowheads="1"/>
          </p:cNvSpPr>
          <p:nvPr>
            <p:ph type="body" idx="1"/>
          </p:nvPr>
        </p:nvSpPr>
        <p:spPr>
          <a:noFill/>
          <a:ln w="9525"/>
        </p:spPr>
        <p:txBody>
          <a:bodyPr/>
          <a:lstStyle/>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Rot="1" noChangeAspect="1" noChangeArrowheads="1" noTextEdit="1"/>
          </p:cNvSpPr>
          <p:nvPr>
            <p:ph type="sldImg"/>
          </p:nvPr>
        </p:nvSpPr>
        <p:spPr/>
      </p:sp>
      <p:sp>
        <p:nvSpPr>
          <p:cNvPr id="32771" name="Rectangle 2"/>
          <p:cNvSpPr>
            <a:spLocks noGrp="1" noChangeArrowheads="1"/>
          </p:cNvSpPr>
          <p:nvPr>
            <p:ph type="body" idx="1"/>
          </p:nvPr>
        </p:nvSpPr>
        <p:spPr>
          <a:noFill/>
          <a:ln w="9525"/>
        </p:spPr>
        <p:txBody>
          <a:bodyPr/>
          <a:lstStyle/>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0" kern="1200" dirty="0" smtClean="0">
                <a:solidFill>
                  <a:srgbClr val="572E2D"/>
                </a:solidFill>
                <a:latin typeface="Noteworthy Bold" charset="0"/>
                <a:ea typeface="Noteworthy Bold" charset="0"/>
                <a:cs typeface="Noteworthy Bold" charset="0"/>
                <a:sym typeface="Noteworthy Bold" charset="0"/>
              </a:rPr>
              <a:t>“Understanding Language” project at Stanford University</a:t>
            </a:r>
          </a:p>
          <a:p>
            <a:endParaRPr lang="en-US" sz="2400" b="0" kern="1200" dirty="0" smtClean="0">
              <a:solidFill>
                <a:srgbClr val="572E2D"/>
              </a:solidFill>
              <a:latin typeface="Noteworthy Bold" charset="0"/>
              <a:ea typeface="Noteworthy Bold" charset="0"/>
              <a:cs typeface="Noteworthy Bold" charset="0"/>
              <a:sym typeface="Noteworthy Bold" charset="0"/>
            </a:endParaRPr>
          </a:p>
          <a:p>
            <a:r>
              <a:rPr lang="en-US" sz="2400" b="0" kern="1200" dirty="0" smtClean="0">
                <a:solidFill>
                  <a:srgbClr val="572E2D"/>
                </a:solidFill>
                <a:latin typeface="Noteworthy Bold" charset="0"/>
                <a:ea typeface="Noteworthy Bold" charset="0"/>
                <a:cs typeface="Noteworthy Bold" charset="0"/>
                <a:sym typeface="Noteworthy Bold" charset="0"/>
              </a:rPr>
              <a:t>Educators</a:t>
            </a:r>
            <a:r>
              <a:rPr lang="en-US" sz="2400" b="0" kern="1200" baseline="0" dirty="0" smtClean="0">
                <a:solidFill>
                  <a:srgbClr val="572E2D"/>
                </a:solidFill>
                <a:latin typeface="Noteworthy Bold" charset="0"/>
                <a:ea typeface="Noteworthy Bold" charset="0"/>
                <a:cs typeface="Noteworthy Bold" charset="0"/>
                <a:sym typeface="Noteworthy Bold" charset="0"/>
              </a:rPr>
              <a:t> in language learning and second language acquisition become concerned about lack of consideration of ELLs across CCSS for ELA and for math. They have initiated a project involving experts in second language acquisition and content areas of ELA, math, and science to address the question: </a:t>
            </a:r>
            <a:r>
              <a:rPr lang="en-US" sz="2400" b="1" kern="1200" baseline="0" dirty="0" smtClean="0">
                <a:solidFill>
                  <a:srgbClr val="572E2D"/>
                </a:solidFill>
                <a:latin typeface="Noteworthy Bold" charset="0"/>
                <a:ea typeface="Noteworthy Bold" charset="0"/>
                <a:cs typeface="Noteworthy Bold" charset="0"/>
                <a:sym typeface="Noteworthy Bold" charset="0"/>
              </a:rPr>
              <a:t>“What are language demands and opportunities as ELLs engage in CCSS in ELA, math, and science?”</a:t>
            </a:r>
          </a:p>
          <a:p>
            <a:endParaRPr lang="en-US" sz="2400" b="0" kern="1200" baseline="0" dirty="0" smtClean="0">
              <a:solidFill>
                <a:srgbClr val="572E2D"/>
              </a:solidFill>
              <a:latin typeface="Noteworthy Bold" charset="0"/>
              <a:ea typeface="Noteworthy Bold" charset="0"/>
              <a:cs typeface="Noteworthy Bold" charset="0"/>
              <a:sym typeface="Noteworthy Bold" charset="0"/>
            </a:endParaRPr>
          </a:p>
          <a:p>
            <a:r>
              <a:rPr lang="en-US" sz="2400" b="0" kern="1200" baseline="0" dirty="0" smtClean="0">
                <a:solidFill>
                  <a:srgbClr val="572E2D"/>
                </a:solidFill>
                <a:latin typeface="Noteworthy Bold" charset="0"/>
                <a:ea typeface="Noteworthy Bold" charset="0"/>
                <a:cs typeface="Noteworthy Bold" charset="0"/>
                <a:sym typeface="Noteworthy Bold" charset="0"/>
              </a:rPr>
              <a:t>For science, Helen Quinn, Chair of the Science Framework document, and I are involved in the project</a:t>
            </a:r>
          </a:p>
          <a:p>
            <a:endParaRPr lang="en-US" sz="2400" b="0" kern="1200" baseline="0" dirty="0" smtClean="0">
              <a:solidFill>
                <a:srgbClr val="572E2D"/>
              </a:solidFill>
              <a:latin typeface="Noteworthy Bold" charset="0"/>
              <a:ea typeface="Noteworthy Bold" charset="0"/>
              <a:cs typeface="Noteworthy Bold" charset="0"/>
              <a:sym typeface="Noteworthy Bold" charset="0"/>
            </a:endParaRPr>
          </a:p>
          <a:p>
            <a:r>
              <a:rPr lang="en-US" sz="2400" b="0" kern="1200" baseline="0" dirty="0" smtClean="0">
                <a:solidFill>
                  <a:srgbClr val="572E2D"/>
                </a:solidFill>
                <a:latin typeface="Noteworthy Bold" charset="0"/>
                <a:ea typeface="Noteworthy Bold" charset="0"/>
                <a:cs typeface="Noteworthy Bold" charset="0"/>
                <a:sym typeface="Noteworthy Bold" charset="0"/>
              </a:rPr>
              <a:t>One member of the project describes it as “a magical moment” where language and content people come together for ELLs</a:t>
            </a:r>
          </a:p>
          <a:p>
            <a:endParaRPr lang="en-US" sz="2400" b="0" kern="1200" baseline="0" dirty="0" smtClean="0">
              <a:solidFill>
                <a:srgbClr val="572E2D"/>
              </a:solidFill>
              <a:latin typeface="Noteworthy Bold" charset="0"/>
              <a:ea typeface="Noteworthy Bold" charset="0"/>
              <a:cs typeface="Noteworthy Bold" charset="0"/>
              <a:sym typeface="Noteworthy Bold" charset="0"/>
            </a:endParaRPr>
          </a:p>
        </p:txBody>
      </p:sp>
    </p:spTree>
    <p:extLst>
      <p:ext uri="{BB962C8B-B14F-4D97-AF65-F5344CB8AC3E}">
        <p14:creationId xmlns:p14="http://schemas.microsoft.com/office/powerpoint/2010/main" val="5404139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b="0" kern="1200" baseline="0" dirty="0" smtClean="0">
              <a:solidFill>
                <a:srgbClr val="572E2D"/>
              </a:solidFill>
              <a:latin typeface="Noteworthy Bold" charset="0"/>
              <a:ea typeface="Noteworthy Bold" charset="0"/>
              <a:cs typeface="Noteworthy Bold" charset="0"/>
              <a:sym typeface="Noteworthy Bold" charset="0"/>
            </a:endParaRPr>
          </a:p>
          <a:p>
            <a:r>
              <a:rPr lang="en-US" sz="2400" b="0" kern="1200" baseline="0" dirty="0" smtClean="0">
                <a:solidFill>
                  <a:srgbClr val="572E2D"/>
                </a:solidFill>
                <a:latin typeface="Noteworthy Bold" charset="0"/>
                <a:ea typeface="Noteworthy Bold" charset="0"/>
                <a:cs typeface="Noteworthy Bold" charset="0"/>
                <a:sym typeface="Noteworthy Bold" charset="0"/>
              </a:rPr>
              <a:t>Rigorous content</a:t>
            </a:r>
          </a:p>
          <a:p>
            <a:endParaRPr lang="en-US" sz="2400" b="0" kern="1200" baseline="0" dirty="0" smtClean="0">
              <a:solidFill>
                <a:srgbClr val="572E2D"/>
              </a:solidFill>
              <a:latin typeface="Noteworthy Bold" charset="0"/>
              <a:ea typeface="Noteworthy Bold" charset="0"/>
              <a:cs typeface="Noteworthy Bold" charset="0"/>
              <a:sym typeface="Noteworthy Bold" charset="0"/>
            </a:endParaRPr>
          </a:p>
          <a:p>
            <a:r>
              <a:rPr lang="en-US" sz="2400" b="0" kern="1200" baseline="0" dirty="0" smtClean="0">
                <a:solidFill>
                  <a:srgbClr val="572E2D"/>
                </a:solidFill>
                <a:latin typeface="Noteworthy Bold" charset="0"/>
                <a:ea typeface="Noteworthy Bold" charset="0"/>
                <a:cs typeface="Noteworthy Bold" charset="0"/>
                <a:sym typeface="Noteworthy Bold" charset="0"/>
              </a:rPr>
              <a:t>Language intensive</a:t>
            </a:r>
          </a:p>
          <a:p>
            <a:endParaRPr lang="en-US" sz="2400" b="0" kern="1200" baseline="0" dirty="0" smtClean="0">
              <a:solidFill>
                <a:srgbClr val="572E2D"/>
              </a:solidFill>
              <a:latin typeface="Noteworthy Bold" charset="0"/>
              <a:ea typeface="Noteworthy Bold" charset="0"/>
              <a:cs typeface="Noteworthy Bold" charset="0"/>
              <a:sym typeface="Noteworthy Bold" charset="0"/>
            </a:endParaRPr>
          </a:p>
          <a:p>
            <a:r>
              <a:rPr lang="en-US" sz="2400" b="0" kern="1200" baseline="0" dirty="0" smtClean="0">
                <a:solidFill>
                  <a:srgbClr val="572E2D"/>
                </a:solidFill>
                <a:latin typeface="Noteworthy Bold" charset="0"/>
                <a:ea typeface="Noteworthy Bold" charset="0"/>
                <a:cs typeface="Noteworthy Bold" charset="0"/>
                <a:sym typeface="Noteworthy Bold" charset="0"/>
              </a:rPr>
              <a:t>Discourse rich classroom</a:t>
            </a:r>
          </a:p>
          <a:p>
            <a:endParaRPr lang="en-US" sz="2400" b="0" kern="1200" baseline="0" dirty="0" smtClean="0">
              <a:solidFill>
                <a:srgbClr val="572E2D"/>
              </a:solidFill>
              <a:latin typeface="Noteworthy Bold" charset="0"/>
              <a:ea typeface="Noteworthy Bold" charset="0"/>
              <a:cs typeface="Noteworthy Bold" charset="0"/>
              <a:sym typeface="Noteworthy Bold" charset="0"/>
            </a:endParaRPr>
          </a:p>
        </p:txBody>
      </p:sp>
    </p:spTree>
    <p:extLst>
      <p:ext uri="{BB962C8B-B14F-4D97-AF65-F5344CB8AC3E}">
        <p14:creationId xmlns:p14="http://schemas.microsoft.com/office/powerpoint/2010/main" val="54041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sz="1400" b="0" baseline="0" dirty="0" smtClean="0"/>
              <a:t>On the one hand, changing demographics.  On the other hand, emerging national initiatives for standards and assessments</a:t>
            </a:r>
          </a:p>
          <a:p>
            <a:pPr>
              <a:lnSpc>
                <a:spcPct val="100000"/>
              </a:lnSpc>
            </a:pPr>
            <a:endParaRPr lang="en-US" sz="1400" b="0" baseline="0" dirty="0" smtClean="0"/>
          </a:p>
          <a:p>
            <a:pPr>
              <a:lnSpc>
                <a:spcPct val="100000"/>
              </a:lnSpc>
            </a:pPr>
            <a:r>
              <a:rPr lang="en-US" sz="1400" b="0" baseline="0" dirty="0" smtClean="0"/>
              <a:t>These initiatives are designed to promote desired outcomes for increasing student diversity to meet standards and assessments</a:t>
            </a:r>
          </a:p>
          <a:p>
            <a:pPr>
              <a:lnSpc>
                <a:spcPct val="100000"/>
              </a:lnSpc>
            </a:pPr>
            <a:endParaRPr lang="en-US" sz="1400" b="0" baseline="0" dirty="0" smtClean="0"/>
          </a:p>
        </p:txBody>
      </p:sp>
    </p:spTree>
    <p:extLst>
      <p:ext uri="{BB962C8B-B14F-4D97-AF65-F5344CB8AC3E}">
        <p14:creationId xmlns:p14="http://schemas.microsoft.com/office/powerpoint/2010/main" val="37295573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latin typeface="+mn-lt"/>
              </a:rPr>
              <a:t>Full title of the CCSS for ELA and literacy: “English Language Arts &amp; Literacy in History/Social Studies, Science, and Technical Subjects”</a:t>
            </a:r>
            <a:endParaRPr lang="en-US" sz="1200" b="0" baseline="0" dirty="0" smtClean="0">
              <a:latin typeface="+mn-lt"/>
            </a:endParaRPr>
          </a:p>
          <a:p>
            <a:pPr>
              <a:lnSpc>
                <a:spcPct val="100000"/>
              </a:lnSpc>
            </a:pPr>
            <a:endParaRPr lang="en-US" sz="1200" b="0" baseline="0" dirty="0" smtClean="0">
              <a:latin typeface="+mn-lt"/>
            </a:endParaRPr>
          </a:p>
        </p:txBody>
      </p:sp>
      <p:sp>
        <p:nvSpPr>
          <p:cNvPr id="4" name="Slide Number Placeholder 3"/>
          <p:cNvSpPr>
            <a:spLocks noGrp="1"/>
          </p:cNvSpPr>
          <p:nvPr>
            <p:ph type="sldNum" sz="quarter" idx="10"/>
          </p:nvPr>
        </p:nvSpPr>
        <p:spPr>
          <a:xfrm>
            <a:off x="5251423" y="6634538"/>
            <a:ext cx="4017433" cy="349250"/>
          </a:xfrm>
          <a:prstGeom prst="rect">
            <a:avLst/>
          </a:prstGeom>
        </p:spPr>
        <p:txBody>
          <a:bodyPr lIns="92885" tIns="46442" rIns="92885" bIns="46442"/>
          <a:lstStyle/>
          <a:p>
            <a:fld id="{C8F05E4C-3759-E940-AFFD-75F0DC8AF082}" type="slidenum">
              <a:rPr lang="en-US" smtClean="0"/>
              <a:pPr/>
              <a:t>20</a:t>
            </a:fld>
            <a:endParaRPr lang="en-US" dirty="0"/>
          </a:p>
        </p:txBody>
      </p:sp>
    </p:spTree>
    <p:extLst>
      <p:ext uri="{BB962C8B-B14F-4D97-AF65-F5344CB8AC3E}">
        <p14:creationId xmlns:p14="http://schemas.microsoft.com/office/powerpoint/2010/main" val="4235146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sz="1400" b="0" dirty="0"/>
          </a:p>
        </p:txBody>
      </p:sp>
      <p:sp>
        <p:nvSpPr>
          <p:cNvPr id="4" name="Slide Number Placeholder 3"/>
          <p:cNvSpPr>
            <a:spLocks noGrp="1"/>
          </p:cNvSpPr>
          <p:nvPr>
            <p:ph type="sldNum" sz="quarter" idx="10"/>
          </p:nvPr>
        </p:nvSpPr>
        <p:spPr>
          <a:xfrm>
            <a:off x="5251423" y="6634538"/>
            <a:ext cx="4017433" cy="349250"/>
          </a:xfrm>
          <a:prstGeom prst="rect">
            <a:avLst/>
          </a:prstGeom>
        </p:spPr>
        <p:txBody>
          <a:bodyPr lIns="92885" tIns="46442" rIns="92885" bIns="46442"/>
          <a:lstStyle/>
          <a:p>
            <a:fld id="{C8F05E4C-3759-E940-AFFD-75F0DC8AF082}" type="slidenum">
              <a:rPr lang="en-US" smtClean="0"/>
              <a:pPr/>
              <a:t>21</a:t>
            </a:fld>
            <a:endParaRPr lang="en-US" dirty="0"/>
          </a:p>
        </p:txBody>
      </p:sp>
    </p:spTree>
    <p:extLst>
      <p:ext uri="{BB962C8B-B14F-4D97-AF65-F5344CB8AC3E}">
        <p14:creationId xmlns:p14="http://schemas.microsoft.com/office/powerpoint/2010/main" val="30061240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baseline="0" dirty="0" smtClean="0">
              <a:latin typeface="+mn-lt"/>
            </a:endParaRPr>
          </a:p>
        </p:txBody>
      </p:sp>
      <p:sp>
        <p:nvSpPr>
          <p:cNvPr id="4" name="Slide Number Placeholder 3"/>
          <p:cNvSpPr>
            <a:spLocks noGrp="1"/>
          </p:cNvSpPr>
          <p:nvPr>
            <p:ph type="sldNum" sz="quarter" idx="10"/>
          </p:nvPr>
        </p:nvSpPr>
        <p:spPr>
          <a:xfrm>
            <a:off x="5251423" y="6634538"/>
            <a:ext cx="4017433" cy="349250"/>
          </a:xfrm>
          <a:prstGeom prst="rect">
            <a:avLst/>
          </a:prstGeom>
        </p:spPr>
        <p:txBody>
          <a:bodyPr lIns="92885" tIns="46442" rIns="92885" bIns="46442"/>
          <a:lstStyle/>
          <a:p>
            <a:fld id="{C8F05E4C-3759-E940-AFFD-75F0DC8AF082}" type="slidenum">
              <a:rPr lang="en-US" smtClean="0"/>
              <a:pPr/>
              <a:t>22</a:t>
            </a:fld>
            <a:endParaRPr lang="en-US" dirty="0"/>
          </a:p>
        </p:txBody>
      </p:sp>
    </p:spTree>
    <p:extLst>
      <p:ext uri="{BB962C8B-B14F-4D97-AF65-F5344CB8AC3E}">
        <p14:creationId xmlns:p14="http://schemas.microsoft.com/office/powerpoint/2010/main" val="2664617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058" rtl="0" eaLnBrk="0" fontAlgn="base" latinLnBrk="0" hangingPunct="0">
              <a:lnSpc>
                <a:spcPct val="100000"/>
              </a:lnSpc>
              <a:spcBef>
                <a:spcPct val="0"/>
              </a:spcBef>
              <a:spcAft>
                <a:spcPct val="0"/>
              </a:spcAft>
              <a:buClrTx/>
              <a:buSzTx/>
              <a:buFontTx/>
              <a:buNone/>
              <a:tabLst/>
              <a:defRPr/>
            </a:pPr>
            <a:r>
              <a:rPr lang="en-US" sz="1200" b="0" dirty="0" smtClean="0">
                <a:latin typeface="+mn-lt"/>
              </a:rPr>
              <a:t>When</a:t>
            </a:r>
            <a:r>
              <a:rPr lang="en-US" sz="1200" b="0" baseline="0" dirty="0" smtClean="0">
                <a:latin typeface="+mn-lt"/>
              </a:rPr>
              <a:t> you combine student portraits and </a:t>
            </a:r>
            <a:r>
              <a:rPr lang="en-US" sz="1200" b="0" dirty="0" smtClean="0">
                <a:latin typeface="+mn-lt"/>
              </a:rPr>
              <a:t>practices</a:t>
            </a:r>
            <a:r>
              <a:rPr lang="en-US" sz="1200" b="0" baseline="0" dirty="0" smtClean="0">
                <a:latin typeface="+mn-lt"/>
              </a:rPr>
              <a:t> from the three content areas, you get this figure</a:t>
            </a:r>
          </a:p>
          <a:p>
            <a:pPr>
              <a:lnSpc>
                <a:spcPct val="100000"/>
              </a:lnSpc>
            </a:pPr>
            <a:endParaRPr lang="en-US" sz="1400" b="0"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0" kern="1200" baseline="0" dirty="0" smtClean="0">
                <a:solidFill>
                  <a:srgbClr val="572E2D"/>
                </a:solidFill>
                <a:latin typeface="Noteworthy Bold" charset="0"/>
                <a:ea typeface="Noteworthy Bold" charset="0"/>
                <a:cs typeface="Noteworthy Bold" charset="0"/>
                <a:sym typeface="Noteworthy Bold" charset="0"/>
              </a:rPr>
              <a:t>Language intensive</a:t>
            </a:r>
          </a:p>
          <a:p>
            <a:endParaRPr lang="en-US" sz="2400" b="0" kern="1200" baseline="0" dirty="0" smtClean="0">
              <a:solidFill>
                <a:srgbClr val="572E2D"/>
              </a:solidFill>
              <a:latin typeface="Noteworthy Bold" charset="0"/>
              <a:ea typeface="Noteworthy Bold" charset="0"/>
              <a:cs typeface="Noteworthy Bold" charset="0"/>
              <a:sym typeface="Noteworthy Bold" charset="0"/>
            </a:endParaRPr>
          </a:p>
        </p:txBody>
      </p:sp>
    </p:spTree>
    <p:extLst>
      <p:ext uri="{BB962C8B-B14F-4D97-AF65-F5344CB8AC3E}">
        <p14:creationId xmlns:p14="http://schemas.microsoft.com/office/powerpoint/2010/main" val="5404139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latin typeface="Verdana" pitchFamily="34" charset="0"/>
              </a:rPr>
              <a:t>The old paradigm had a simple view of the intersection of content and language, putting the emphasis mostly on vocabulary and grammar.</a:t>
            </a:r>
          </a:p>
        </p:txBody>
      </p:sp>
      <p:sp>
        <p:nvSpPr>
          <p:cNvPr id="52228" name="Slide Number Placeholder 3"/>
          <p:cNvSpPr>
            <a:spLocks noGrp="1"/>
          </p:cNvSpPr>
          <p:nvPr>
            <p:ph type="sldNum" sz="quarter" idx="5"/>
          </p:nvPr>
        </p:nvSpPr>
        <p:spPr>
          <a:xfrm>
            <a:off x="5251153" y="6635058"/>
            <a:ext cx="4017836" cy="348788"/>
          </a:xfrm>
          <a:prstGeom prst="rect">
            <a:avLst/>
          </a:prstGeom>
          <a:noFill/>
        </p:spPr>
        <p:txBody>
          <a:bodyPr/>
          <a:lstStyle/>
          <a:p>
            <a:fld id="{09FDE466-2CFA-436B-86BC-F671CFDD3299}"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dirty="0" smtClean="0">
                <a:latin typeface="Verdana" pitchFamily="34" charset="0"/>
              </a:rPr>
              <a:t>The new paradigm raises the level of vocabulary but also adds high complex functions of language.  The overlap is greatly increased.</a:t>
            </a:r>
          </a:p>
          <a:p>
            <a:endParaRPr lang="en-US" dirty="0" smtClean="0">
              <a:latin typeface="Verdana" pitchFamily="34" charset="0"/>
            </a:endParaRPr>
          </a:p>
        </p:txBody>
      </p:sp>
      <p:sp>
        <p:nvSpPr>
          <p:cNvPr id="53252" name="Slide Number Placeholder 3"/>
          <p:cNvSpPr>
            <a:spLocks noGrp="1"/>
          </p:cNvSpPr>
          <p:nvPr>
            <p:ph type="sldNum" sz="quarter" idx="5"/>
          </p:nvPr>
        </p:nvSpPr>
        <p:spPr>
          <a:xfrm>
            <a:off x="5251153" y="6635058"/>
            <a:ext cx="4017836" cy="348788"/>
          </a:xfrm>
          <a:prstGeom prst="rect">
            <a:avLst/>
          </a:prstGeom>
          <a:noFill/>
        </p:spPr>
        <p:txBody>
          <a:bodyPr/>
          <a:lstStyle/>
          <a:p>
            <a:fld id="{F830BCAA-2651-4387-A4A7-B9C15A1350D1}"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dirty="0" smtClean="0">
                <a:latin typeface="Verdana" pitchFamily="34" charset="0"/>
              </a:rPr>
              <a:t>The overlap is greatly increased</a:t>
            </a:r>
            <a:r>
              <a:rPr lang="en-US" baseline="0" dirty="0" smtClean="0">
                <a:latin typeface="Verdana" pitchFamily="34" charset="0"/>
              </a:rPr>
              <a:t> across the three content areas</a:t>
            </a:r>
            <a:endParaRPr lang="en-US" dirty="0" smtClean="0">
              <a:latin typeface="Verdana" pitchFamily="34" charset="0"/>
            </a:endParaRPr>
          </a:p>
          <a:p>
            <a:endParaRPr lang="en-US" dirty="0" smtClean="0">
              <a:latin typeface="Verdana" pitchFamily="34" charset="0"/>
            </a:endParaRPr>
          </a:p>
        </p:txBody>
      </p:sp>
      <p:sp>
        <p:nvSpPr>
          <p:cNvPr id="53252" name="Slide Number Placeholder 3"/>
          <p:cNvSpPr>
            <a:spLocks noGrp="1"/>
          </p:cNvSpPr>
          <p:nvPr>
            <p:ph type="sldNum" sz="quarter" idx="5"/>
          </p:nvPr>
        </p:nvSpPr>
        <p:spPr>
          <a:xfrm>
            <a:off x="5251153" y="6635058"/>
            <a:ext cx="4017836" cy="348788"/>
          </a:xfrm>
          <a:prstGeom prst="rect">
            <a:avLst/>
          </a:prstGeom>
          <a:noFill/>
        </p:spPr>
        <p:txBody>
          <a:bodyPr/>
          <a:lstStyle/>
          <a:p>
            <a:fld id="{F830BCAA-2651-4387-A4A7-B9C15A1350D1}"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Rot="1" noChangeAspect="1" noChangeArrowheads="1" noTextEdit="1"/>
          </p:cNvSpPr>
          <p:nvPr>
            <p:ph type="sldImg"/>
          </p:nvPr>
        </p:nvSpPr>
        <p:spPr/>
      </p:sp>
      <p:sp>
        <p:nvSpPr>
          <p:cNvPr id="32771" name="Rectangle 2"/>
          <p:cNvSpPr>
            <a:spLocks noGrp="1" noChangeArrowheads="1"/>
          </p:cNvSpPr>
          <p:nvPr>
            <p:ph type="body" idx="1"/>
          </p:nvPr>
        </p:nvSpPr>
        <p:spPr>
          <a:noFill/>
          <a:ln w="9525"/>
        </p:spPr>
        <p:txBody>
          <a:bodyPr/>
          <a:lstStyle/>
          <a:p>
            <a:pPr marL="0" marR="0" indent="0" algn="l" defTabSz="457058" rtl="0" eaLnBrk="1" fontAlgn="base" latinLnBrk="0" hangingPunct="0">
              <a:lnSpc>
                <a:spcPct val="100000"/>
              </a:lnSpc>
              <a:spcBef>
                <a:spcPct val="0"/>
              </a:spcBef>
              <a:spcAft>
                <a:spcPct val="0"/>
              </a:spcAft>
              <a:buClrTx/>
              <a:buSzTx/>
              <a:buFontTx/>
              <a:buNone/>
              <a:tabLst/>
              <a:defRPr/>
            </a:pPr>
            <a:endParaRPr lang="en-US" sz="1200" b="0" baseline="0" dirty="0" smtClean="0">
              <a:latin typeface="+mn-lt"/>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09945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latin typeface="+mn-lt"/>
              </a:rPr>
              <a:t>“Under 19 years old</a:t>
            </a:r>
            <a:r>
              <a:rPr lang="en-US" sz="1200" b="0" baseline="0" dirty="0" smtClean="0">
                <a:latin typeface="+mn-lt"/>
              </a:rPr>
              <a:t>” indicates the school-age population.</a:t>
            </a:r>
          </a:p>
          <a:p>
            <a:endParaRPr lang="en-US" sz="1200" b="0" dirty="0" smtClean="0">
              <a:latin typeface="+mn-lt"/>
            </a:endParaRPr>
          </a:p>
          <a:p>
            <a:pPr marL="0" marR="0" lvl="0" indent="0" algn="l" defTabSz="457058" rtl="0" eaLnBrk="0" fontAlgn="base" latinLnBrk="0" hangingPunct="0">
              <a:lnSpc>
                <a:spcPts val="3500"/>
              </a:lnSpc>
              <a:spcBef>
                <a:spcPct val="0"/>
              </a:spcBef>
              <a:spcAft>
                <a:spcPct val="0"/>
              </a:spcAft>
              <a:buClrTx/>
              <a:buSzTx/>
              <a:buFontTx/>
              <a:buNone/>
              <a:tabLst/>
              <a:defRPr/>
            </a:pPr>
            <a:r>
              <a:rPr lang="en-US" sz="1200" kern="1200" dirty="0" smtClean="0">
                <a:solidFill>
                  <a:srgbClr val="572E2D"/>
                </a:solidFill>
                <a:effectLst/>
                <a:latin typeface="+mn-lt"/>
                <a:ea typeface="Noteworthy Bold" charset="0"/>
                <a:cs typeface="Noteworthy Bold" charset="0"/>
                <a:sym typeface="Noteworthy Bold" charset="0"/>
              </a:rPr>
              <a:t>It is projected that the year 2022, 10 years from</a:t>
            </a:r>
            <a:r>
              <a:rPr lang="en-US" sz="1200" kern="1200" baseline="0" dirty="0" smtClean="0">
                <a:solidFill>
                  <a:srgbClr val="572E2D"/>
                </a:solidFill>
                <a:effectLst/>
                <a:latin typeface="+mn-lt"/>
                <a:ea typeface="Noteworthy Bold" charset="0"/>
                <a:cs typeface="Noteworthy Bold" charset="0"/>
                <a:sym typeface="Noteworthy Bold" charset="0"/>
              </a:rPr>
              <a:t> now,</a:t>
            </a:r>
            <a:r>
              <a:rPr lang="en-US" sz="1200" kern="1200" dirty="0" smtClean="0">
                <a:solidFill>
                  <a:srgbClr val="572E2D"/>
                </a:solidFill>
                <a:effectLst/>
                <a:latin typeface="+mn-lt"/>
                <a:ea typeface="Noteworthy Bold" charset="0"/>
                <a:cs typeface="Noteworthy Bold" charset="0"/>
                <a:sym typeface="Noteworthy Bold" charset="0"/>
              </a:rPr>
              <a:t> will be the turning point when minorities collectively will become the majority in terms of percentage of the population but are likely to remain minorities in terms of status. After that point, there is no turning back.</a:t>
            </a:r>
          </a:p>
          <a:p>
            <a:endParaRPr lang="en-US" sz="1200" dirty="0" smtClean="0">
              <a:latin typeface="+mn-lt"/>
            </a:endParaRPr>
          </a:p>
        </p:txBody>
      </p:sp>
    </p:spTree>
    <p:extLst>
      <p:ext uri="{BB962C8B-B14F-4D97-AF65-F5344CB8AC3E}">
        <p14:creationId xmlns:p14="http://schemas.microsoft.com/office/powerpoint/2010/main" val="3729557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n-lt"/>
              </a:rPr>
              <a:t>FRL</a:t>
            </a:r>
            <a:r>
              <a:rPr lang="en-US" sz="1200" baseline="0" dirty="0" smtClean="0">
                <a:latin typeface="+mn-lt"/>
              </a:rPr>
              <a:t> source: </a:t>
            </a:r>
            <a:r>
              <a:rPr lang="en-US" sz="1200" dirty="0" smtClean="0">
                <a:hlinkClick r:id="rId3"/>
              </a:rPr>
              <a:t>http://nces.ed.gov/pubs2012/pesschools10/tables/table_07.asp</a:t>
            </a:r>
            <a:endParaRPr lang="en-US" sz="1200" dirty="0" smtClean="0">
              <a:latin typeface="+mn-lt"/>
            </a:endParaRPr>
          </a:p>
        </p:txBody>
      </p:sp>
    </p:spTree>
    <p:extLst>
      <p:ext uri="{BB962C8B-B14F-4D97-AF65-F5344CB8AC3E}">
        <p14:creationId xmlns:p14="http://schemas.microsoft.com/office/powerpoint/2010/main" val="3729557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smtClean="0">
              <a:latin typeface="+mn-lt"/>
            </a:endParaRPr>
          </a:p>
        </p:txBody>
      </p:sp>
    </p:spTree>
    <p:extLst>
      <p:ext uri="{BB962C8B-B14F-4D97-AF65-F5344CB8AC3E}">
        <p14:creationId xmlns:p14="http://schemas.microsoft.com/office/powerpoint/2010/main" val="3729557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sz="1200" b="0" baseline="0" dirty="0" smtClean="0">
                <a:latin typeface="+mn-lt"/>
              </a:rPr>
              <a:t>Review of Ed Policy Breakfast 1 on CCSS</a:t>
            </a:r>
          </a:p>
          <a:p>
            <a:pPr>
              <a:lnSpc>
                <a:spcPct val="100000"/>
              </a:lnSpc>
            </a:pPr>
            <a:endParaRPr lang="en-US" sz="1200" b="0" baseline="0" dirty="0" smtClean="0">
              <a:latin typeface="+mn-lt"/>
            </a:endParaRPr>
          </a:p>
          <a:p>
            <a:pPr>
              <a:lnSpc>
                <a:spcPct val="100000"/>
              </a:lnSpc>
            </a:pPr>
            <a:r>
              <a:rPr lang="en-US" sz="1200" b="0" baseline="0" dirty="0" smtClean="0">
                <a:latin typeface="+mn-lt"/>
              </a:rPr>
              <a:t>Review of Ed Policy Breakfast 2 on PARCC and CCSS (watch videos)</a:t>
            </a:r>
          </a:p>
          <a:p>
            <a:pPr>
              <a:lnSpc>
                <a:spcPct val="100000"/>
              </a:lnSpc>
            </a:pPr>
            <a:endParaRPr lang="en-US" sz="1200" b="0" baseline="0" dirty="0" smtClean="0">
              <a:latin typeface="+mn-lt"/>
            </a:endParaRPr>
          </a:p>
          <a:p>
            <a:pPr marL="0" marR="0" indent="0" algn="l" defTabSz="457058" rtl="0" eaLnBrk="0" fontAlgn="base" latinLnBrk="0" hangingPunct="0">
              <a:lnSpc>
                <a:spcPct val="100000"/>
              </a:lnSpc>
              <a:spcBef>
                <a:spcPct val="0"/>
              </a:spcBef>
              <a:spcAft>
                <a:spcPct val="0"/>
              </a:spcAft>
              <a:buClrTx/>
              <a:buSzTx/>
              <a:buFontTx/>
              <a:buNone/>
              <a:tabLst/>
              <a:defRPr/>
            </a:pPr>
            <a:r>
              <a:rPr lang="en-US" sz="1200" b="0" kern="1200" baseline="0" dirty="0" smtClean="0">
                <a:solidFill>
                  <a:srgbClr val="572E2D"/>
                </a:solidFill>
                <a:latin typeface="Noteworthy Bold" charset="0"/>
                <a:ea typeface="Noteworthy Bold" charset="0"/>
                <a:cs typeface="Noteworthy Bold" charset="0"/>
                <a:sym typeface="Noteworthy Bold" charset="0"/>
              </a:rPr>
              <a:t>Science standards are released in the mix of CCSS and Comprehensive Assessments</a:t>
            </a:r>
          </a:p>
          <a:p>
            <a:pPr>
              <a:lnSpc>
                <a:spcPct val="100000"/>
              </a:lnSpc>
            </a:pPr>
            <a:endParaRPr lang="en-US" sz="1200" b="0" baseline="0" dirty="0" smtClean="0">
              <a:latin typeface="+mn-lt"/>
            </a:endParaRPr>
          </a:p>
          <a:p>
            <a:pPr marL="0" marR="0" indent="0" algn="l" defTabSz="457058" rtl="0" eaLnBrk="0" fontAlgn="base" latinLnBrk="0" hangingPunct="0">
              <a:lnSpc>
                <a:spcPct val="100000"/>
              </a:lnSpc>
              <a:spcBef>
                <a:spcPct val="0"/>
              </a:spcBef>
              <a:spcAft>
                <a:spcPct val="0"/>
              </a:spcAft>
              <a:buClrTx/>
              <a:buSzTx/>
              <a:buFontTx/>
              <a:buNone/>
              <a:tabLst/>
              <a:defRPr/>
            </a:pPr>
            <a:r>
              <a:rPr lang="en-US" sz="1200" b="0" kern="1200" baseline="0" dirty="0" smtClean="0">
                <a:solidFill>
                  <a:srgbClr val="572E2D"/>
                </a:solidFill>
                <a:latin typeface="Noteworthy Bold" charset="0"/>
                <a:ea typeface="Noteworthy Bold" charset="0"/>
                <a:cs typeface="Noteworthy Bold" charset="0"/>
                <a:sym typeface="Noteworthy Bold" charset="0"/>
              </a:rPr>
              <a:t>I would like to highlight synergy across these subject areas to meet the needs of diverse student groups</a:t>
            </a:r>
          </a:p>
          <a:p>
            <a:pPr marL="0" marR="0" indent="0" algn="l" defTabSz="457058" rtl="0" eaLnBrk="0" fontAlgn="base" latinLnBrk="0" hangingPunct="0">
              <a:lnSpc>
                <a:spcPct val="100000"/>
              </a:lnSpc>
              <a:spcBef>
                <a:spcPct val="0"/>
              </a:spcBef>
              <a:spcAft>
                <a:spcPct val="0"/>
              </a:spcAft>
              <a:buClrTx/>
              <a:buSzTx/>
              <a:buFontTx/>
              <a:buNone/>
              <a:tabLst/>
              <a:defRPr/>
            </a:pPr>
            <a:endParaRPr lang="en-US" sz="1200" b="0" kern="1200" baseline="0" dirty="0" smtClean="0">
              <a:solidFill>
                <a:srgbClr val="572E2D"/>
              </a:solidFill>
              <a:latin typeface="Noteworthy Bold" charset="0"/>
              <a:ea typeface="Noteworthy Bold" charset="0"/>
              <a:cs typeface="Noteworthy Bold" charset="0"/>
              <a:sym typeface="Noteworthy Bold" charset="0"/>
            </a:endParaRPr>
          </a:p>
          <a:p>
            <a:pPr marL="0" marR="0" indent="0" algn="l" defTabSz="457058" rtl="0" eaLnBrk="0" fontAlgn="base" latinLnBrk="0" hangingPunct="0">
              <a:lnSpc>
                <a:spcPct val="100000"/>
              </a:lnSpc>
              <a:spcBef>
                <a:spcPct val="0"/>
              </a:spcBef>
              <a:spcAft>
                <a:spcPct val="0"/>
              </a:spcAft>
              <a:buClrTx/>
              <a:buSzTx/>
              <a:buFontTx/>
              <a:buNone/>
              <a:tabLst/>
              <a:defRPr/>
            </a:pPr>
            <a:r>
              <a:rPr lang="en-US" sz="1200" b="0" kern="1200" baseline="0" dirty="0" smtClean="0">
                <a:solidFill>
                  <a:srgbClr val="572E2D"/>
                </a:solidFill>
                <a:latin typeface="Noteworthy Bold" charset="0"/>
                <a:ea typeface="Noteworthy Bold" charset="0"/>
                <a:cs typeface="Noteworthy Bold" charset="0"/>
                <a:sym typeface="Noteworthy Bold" charset="0"/>
              </a:rPr>
              <a:t>Standards are out, implementation and assessment are key – I would like to speak to teachers and future teachers (my own students)</a:t>
            </a:r>
          </a:p>
          <a:p>
            <a:pPr>
              <a:lnSpc>
                <a:spcPct val="100000"/>
              </a:lnSpc>
            </a:pPr>
            <a:endParaRPr lang="en-US" sz="1200" b="0" baseline="0" dirty="0" smtClean="0">
              <a:latin typeface="+mn-lt"/>
            </a:endParaRPr>
          </a:p>
          <a:p>
            <a:pPr>
              <a:lnSpc>
                <a:spcPct val="100000"/>
              </a:lnSpc>
            </a:pPr>
            <a:endParaRPr lang="en-US" sz="1200" b="0" baseline="0" dirty="0" smtClean="0">
              <a:latin typeface="+mn-lt"/>
            </a:endParaRPr>
          </a:p>
        </p:txBody>
      </p:sp>
    </p:spTree>
    <p:extLst>
      <p:ext uri="{BB962C8B-B14F-4D97-AF65-F5344CB8AC3E}">
        <p14:creationId xmlns:p14="http://schemas.microsoft.com/office/powerpoint/2010/main" val="3729557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indent="0">
              <a:buNone/>
            </a:pPr>
            <a:endParaRPr lang="en-US" sz="1200" kern="1200" baseline="0" dirty="0" smtClean="0">
              <a:solidFill>
                <a:srgbClr val="572E2D"/>
              </a:solidFill>
              <a:latin typeface="Noteworthy Bold" charset="0"/>
              <a:ea typeface="Noteworthy Bold" charset="0"/>
              <a:cs typeface="Noteworthy Bold" charset="0"/>
              <a:sym typeface="Noteworthy Bold"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Rot="1" noChangeAspect="1" noChangeArrowheads="1" noTextEdit="1"/>
          </p:cNvSpPr>
          <p:nvPr>
            <p:ph type="sldImg"/>
          </p:nvPr>
        </p:nvSpPr>
        <p:spPr/>
      </p:sp>
      <p:sp>
        <p:nvSpPr>
          <p:cNvPr id="5123" name="Rectangle 2"/>
          <p:cNvSpPr>
            <a:spLocks noGrp="1" noChangeArrowheads="1"/>
          </p:cNvSpPr>
          <p:nvPr>
            <p:ph type="body" idx="1"/>
          </p:nvPr>
        </p:nvSpPr>
        <p:spPr>
          <a:noFill/>
          <a:ln w="9525"/>
        </p:spPr>
        <p:txBody>
          <a:bodyPr/>
          <a:lstStyle/>
          <a:p>
            <a:pPr eaLnBrk="1"/>
            <a:endParaRPr lang="en-US" sz="1400"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a little more later</a:t>
            </a:r>
          </a:p>
          <a:p>
            <a:endParaRPr lang="en-US" dirty="0" smtClean="0"/>
          </a:p>
        </p:txBody>
      </p:sp>
    </p:spTree>
    <p:extLst>
      <p:ext uri="{BB962C8B-B14F-4D97-AF65-F5344CB8AC3E}">
        <p14:creationId xmlns:p14="http://schemas.microsoft.com/office/powerpoint/2010/main" val="3899272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758613" y="1842347"/>
            <a:ext cx="11704320" cy="1625600"/>
          </a:xfrm>
        </p:spPr>
        <p:txBody>
          <a:bodyPr/>
          <a:lstStyle>
            <a:lvl1pPr algn="r">
              <a:defRPr sz="5100"/>
            </a:lvl1pPr>
          </a:lstStyle>
          <a:p>
            <a:pPr lvl="0"/>
            <a:r>
              <a:rPr lang="en-US" noProof="0" smtClean="0"/>
              <a:t>Click to edit Master title style</a:t>
            </a:r>
          </a:p>
        </p:txBody>
      </p:sp>
      <p:sp>
        <p:nvSpPr>
          <p:cNvPr id="53251" name="Rectangle 3"/>
          <p:cNvSpPr>
            <a:spLocks noGrp="1" noChangeArrowheads="1"/>
          </p:cNvSpPr>
          <p:nvPr>
            <p:ph type="subTitle" idx="1"/>
          </p:nvPr>
        </p:nvSpPr>
        <p:spPr>
          <a:xfrm>
            <a:off x="5278694" y="4009813"/>
            <a:ext cx="7184249" cy="1842347"/>
          </a:xfrm>
        </p:spPr>
        <p:txBody>
          <a:bodyPr/>
          <a:lstStyle>
            <a:lvl1pPr marL="0" indent="0" algn="r">
              <a:buFontTx/>
              <a:buNone/>
              <a:defRPr/>
            </a:lvl1pPr>
          </a:lstStyle>
          <a:p>
            <a:pPr lvl="0"/>
            <a:r>
              <a:rPr lang="en-US" noProof="0" smtClean="0"/>
              <a:t>Click to edit Master subtitle style</a:t>
            </a:r>
          </a:p>
        </p:txBody>
      </p:sp>
      <p:sp>
        <p:nvSpPr>
          <p:cNvPr id="53252" name="Rectangle 4"/>
          <p:cNvSpPr>
            <a:spLocks noGrp="1" noChangeArrowheads="1"/>
          </p:cNvSpPr>
          <p:nvPr>
            <p:ph type="dt" sz="half" idx="2"/>
          </p:nvPr>
        </p:nvSpPr>
        <p:spPr>
          <a:xfrm>
            <a:off x="433495" y="9103360"/>
            <a:ext cx="2709333" cy="650240"/>
          </a:xfrm>
        </p:spPr>
        <p:txBody>
          <a:bodyPr/>
          <a:lstStyle>
            <a:lvl1pPr>
              <a:defRPr/>
            </a:lvl1pPr>
          </a:lstStyle>
          <a:p>
            <a:pPr algn="ctr"/>
            <a:fld id="{743653DA-8BF4-4869-96FE-9BCF43372D46}" type="datetime8">
              <a:rPr lang="en-US" smtClean="0"/>
              <a:pPr algn="ctr"/>
              <a:t>2/9/2015 3:00 PM</a:t>
            </a:fld>
            <a:endParaRPr lang="en-US" sz="2800" dirty="0">
              <a:solidFill>
                <a:srgbClr val="FFFFFF"/>
              </a:solidFill>
            </a:endParaRPr>
          </a:p>
        </p:txBody>
      </p:sp>
      <p:sp>
        <p:nvSpPr>
          <p:cNvPr id="53253" name="Rectangle 5"/>
          <p:cNvSpPr>
            <a:spLocks noGrp="1" noChangeArrowheads="1"/>
          </p:cNvSpPr>
          <p:nvPr>
            <p:ph type="ftr" sz="quarter" idx="3"/>
          </p:nvPr>
        </p:nvSpPr>
        <p:spPr>
          <a:xfrm>
            <a:off x="4985173" y="9103360"/>
            <a:ext cx="4118187" cy="650240"/>
          </a:xfrm>
        </p:spPr>
        <p:txBody>
          <a:bodyPr/>
          <a:lstStyle>
            <a:lvl1pPr>
              <a:defRPr/>
            </a:lvl1pPr>
          </a:lstStyle>
          <a:p>
            <a:pPr algn="r"/>
            <a:endParaRPr lang="en-US" dirty="0">
              <a:solidFill>
                <a:schemeClr val="tx2"/>
              </a:solidFill>
            </a:endParaRPr>
          </a:p>
        </p:txBody>
      </p:sp>
      <p:sp>
        <p:nvSpPr>
          <p:cNvPr id="53254" name="Rectangle 6"/>
          <p:cNvSpPr>
            <a:spLocks noGrp="1" noChangeArrowheads="1"/>
          </p:cNvSpPr>
          <p:nvPr>
            <p:ph type="sldNum" sz="quarter" idx="4"/>
          </p:nvPr>
        </p:nvSpPr>
        <p:spPr>
          <a:xfrm>
            <a:off x="9861975" y="9103360"/>
            <a:ext cx="2709333" cy="650240"/>
          </a:xfrm>
        </p:spPr>
        <p:txBody>
          <a:bodyPr/>
          <a:lstStyle>
            <a:lvl1pPr>
              <a:defRPr/>
            </a:lvl1pPr>
          </a:lstStyle>
          <a:p>
            <a:fld id="{72AC53DF-4216-466D-99A7-94400E6C2A25}" type="slidenum">
              <a:rPr lang="en-US" smtClean="0"/>
              <a:pPr/>
              <a:t>‹#›</a:t>
            </a:fld>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C70D0AA-A564-40E6-BDF9-FE3371FD07B4}" type="datetimeFigureOut">
              <a:rPr lang="en-US" smtClean="0"/>
              <a:pPr/>
              <a:t>2/9/2015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61D2430-FB11-4C87-BF1D-6F488A17F237}" type="slidenum">
              <a:rPr lang="en-US" smtClean="0"/>
              <a:pPr/>
              <a:t>‹#›</a:t>
            </a:fld>
            <a:endParaRPr lang="en-US" dirty="0"/>
          </a:p>
        </p:txBody>
      </p:sp>
    </p:spTree>
    <p:extLst>
      <p:ext uri="{BB962C8B-B14F-4D97-AF65-F5344CB8AC3E}">
        <p14:creationId xmlns:p14="http://schemas.microsoft.com/office/powerpoint/2010/main" val="2666393147"/>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70348" y="433494"/>
            <a:ext cx="2492587" cy="805349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92587" y="433494"/>
            <a:ext cx="7261013" cy="80534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C70D0AA-A564-40E6-BDF9-FE3371FD07B4}" type="datetimeFigureOut">
              <a:rPr lang="en-US" smtClean="0"/>
              <a:pPr/>
              <a:t>2/9/2015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61D2430-FB11-4C87-BF1D-6F488A17F237}" type="slidenum">
              <a:rPr lang="en-US" smtClean="0"/>
              <a:pPr/>
              <a:t>‹#›</a:t>
            </a:fld>
            <a:endParaRPr lang="en-US" dirty="0"/>
          </a:p>
        </p:txBody>
      </p:sp>
    </p:spTree>
    <p:extLst>
      <p:ext uri="{BB962C8B-B14F-4D97-AF65-F5344CB8AC3E}">
        <p14:creationId xmlns:p14="http://schemas.microsoft.com/office/powerpoint/2010/main" val="2236662542"/>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758613" y="1842347"/>
            <a:ext cx="11704320" cy="1625600"/>
          </a:xfrm>
        </p:spPr>
        <p:txBody>
          <a:bodyPr/>
          <a:lstStyle>
            <a:lvl1pPr algn="r">
              <a:defRPr sz="5100"/>
            </a:lvl1pPr>
          </a:lstStyle>
          <a:p>
            <a:pPr lvl="0"/>
            <a:r>
              <a:rPr lang="en-US" noProof="0" smtClean="0"/>
              <a:t>Click to edit Master title style</a:t>
            </a:r>
          </a:p>
        </p:txBody>
      </p:sp>
      <p:sp>
        <p:nvSpPr>
          <p:cNvPr id="53251" name="Rectangle 3"/>
          <p:cNvSpPr>
            <a:spLocks noGrp="1" noChangeArrowheads="1"/>
          </p:cNvSpPr>
          <p:nvPr>
            <p:ph type="subTitle" idx="1"/>
          </p:nvPr>
        </p:nvSpPr>
        <p:spPr>
          <a:xfrm>
            <a:off x="5278691" y="4009813"/>
            <a:ext cx="7184249" cy="1842347"/>
          </a:xfrm>
        </p:spPr>
        <p:txBody>
          <a:bodyPr/>
          <a:lstStyle>
            <a:lvl1pPr marL="0" indent="0" algn="r">
              <a:buFontTx/>
              <a:buNone/>
              <a:defRPr/>
            </a:lvl1pPr>
          </a:lstStyle>
          <a:p>
            <a:pPr lvl="0"/>
            <a:r>
              <a:rPr lang="en-US" noProof="0" smtClean="0"/>
              <a:t>Click to edit Master subtitle style</a:t>
            </a:r>
          </a:p>
        </p:txBody>
      </p:sp>
      <p:sp>
        <p:nvSpPr>
          <p:cNvPr id="53252" name="Rectangle 4"/>
          <p:cNvSpPr>
            <a:spLocks noGrp="1" noChangeArrowheads="1"/>
          </p:cNvSpPr>
          <p:nvPr>
            <p:ph type="dt" sz="half" idx="2"/>
          </p:nvPr>
        </p:nvSpPr>
        <p:spPr>
          <a:xfrm>
            <a:off x="433495" y="9103360"/>
            <a:ext cx="2709333" cy="650240"/>
          </a:xfrm>
        </p:spPr>
        <p:txBody>
          <a:bodyPr/>
          <a:lstStyle>
            <a:lvl1pPr>
              <a:defRPr/>
            </a:lvl1pPr>
          </a:lstStyle>
          <a:p>
            <a:fld id="{F2556055-0467-4837-A1D1-D1BA1F00607E}" type="datetimeFigureOut">
              <a:rPr lang="en-US" smtClean="0">
                <a:solidFill>
                  <a:srgbClr val="000000"/>
                </a:solidFill>
              </a:rPr>
              <a:pPr/>
              <a:t>2/9/2015</a:t>
            </a:fld>
            <a:endParaRPr lang="en-US" dirty="0">
              <a:solidFill>
                <a:srgbClr val="000000"/>
              </a:solidFill>
            </a:endParaRPr>
          </a:p>
        </p:txBody>
      </p:sp>
      <p:sp>
        <p:nvSpPr>
          <p:cNvPr id="53253" name="Rectangle 5"/>
          <p:cNvSpPr>
            <a:spLocks noGrp="1" noChangeArrowheads="1"/>
          </p:cNvSpPr>
          <p:nvPr>
            <p:ph type="ftr" sz="quarter" idx="3"/>
          </p:nvPr>
        </p:nvSpPr>
        <p:spPr>
          <a:xfrm>
            <a:off x="4985173" y="9103360"/>
            <a:ext cx="4118187" cy="650240"/>
          </a:xfrm>
        </p:spPr>
        <p:txBody>
          <a:bodyPr/>
          <a:lstStyle>
            <a:lvl1pPr>
              <a:defRPr/>
            </a:lvl1pPr>
          </a:lstStyle>
          <a:p>
            <a:endParaRPr lang="en-US" dirty="0">
              <a:solidFill>
                <a:srgbClr val="000000"/>
              </a:solidFill>
            </a:endParaRPr>
          </a:p>
        </p:txBody>
      </p:sp>
      <p:sp>
        <p:nvSpPr>
          <p:cNvPr id="53254" name="Rectangle 6"/>
          <p:cNvSpPr>
            <a:spLocks noGrp="1" noChangeArrowheads="1"/>
          </p:cNvSpPr>
          <p:nvPr>
            <p:ph type="sldNum" sz="quarter" idx="4"/>
          </p:nvPr>
        </p:nvSpPr>
        <p:spPr>
          <a:xfrm>
            <a:off x="9861975" y="9103360"/>
            <a:ext cx="2709333" cy="650240"/>
          </a:xfrm>
        </p:spPr>
        <p:txBody>
          <a:bodyPr/>
          <a:lstStyle>
            <a:lvl1pPr>
              <a:defRPr/>
            </a:lvl1pPr>
          </a:lstStyle>
          <a:p>
            <a:fld id="{E4BBC68A-63E3-41AB-910E-DCF9401BA400}"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793790"/>
      </p:ext>
    </p:extLst>
  </p:cSld>
  <p:clrMapOvr>
    <a:masterClrMapping/>
  </p:clrMapOvr>
  <p:transition>
    <p:fade thruBlk="1"/>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2556055-0467-4837-A1D1-D1BA1F00607E}" type="datetimeFigureOut">
              <a:rPr lang="en-US" smtClean="0">
                <a:solidFill>
                  <a:srgbClr val="000000"/>
                </a:solidFill>
              </a:rPr>
              <a:pPr/>
              <a:t>2/9/2015</a:t>
            </a:fld>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4BBC68A-63E3-41AB-910E-DCF9401BA400}"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11305327"/>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8"/>
            <a:ext cx="11054080" cy="1937173"/>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027290" y="4133998"/>
            <a:ext cx="11054080" cy="2133599"/>
          </a:xfrm>
        </p:spPr>
        <p:txBody>
          <a:bodyPr anchor="b"/>
          <a:lstStyle>
            <a:lvl1pPr marL="0" indent="0">
              <a:buNone/>
              <a:defRPr sz="2800"/>
            </a:lvl1pPr>
            <a:lvl2pPr marL="650096" indent="0">
              <a:buNone/>
              <a:defRPr sz="2600"/>
            </a:lvl2pPr>
            <a:lvl3pPr marL="1300192" indent="0">
              <a:buNone/>
              <a:defRPr sz="2300"/>
            </a:lvl3pPr>
            <a:lvl4pPr marL="1950291" indent="0">
              <a:buNone/>
              <a:defRPr sz="2000"/>
            </a:lvl4pPr>
            <a:lvl5pPr marL="2600387" indent="0">
              <a:buNone/>
              <a:defRPr sz="2000"/>
            </a:lvl5pPr>
            <a:lvl6pPr marL="3250484" indent="0">
              <a:buNone/>
              <a:defRPr sz="2000"/>
            </a:lvl6pPr>
            <a:lvl7pPr marL="3900583" indent="0">
              <a:buNone/>
              <a:defRPr sz="2000"/>
            </a:lvl7pPr>
            <a:lvl8pPr marL="4550676" indent="0">
              <a:buNone/>
              <a:defRPr sz="2000"/>
            </a:lvl8pPr>
            <a:lvl9pPr marL="5200775" indent="0">
              <a:buNone/>
              <a:defRPr sz="20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2556055-0467-4837-A1D1-D1BA1F00607E}" type="datetimeFigureOut">
              <a:rPr lang="en-US" smtClean="0">
                <a:solidFill>
                  <a:srgbClr val="000000"/>
                </a:solidFill>
              </a:rPr>
              <a:pPr/>
              <a:t>2/9/2015</a:t>
            </a:fld>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4BBC68A-63E3-41AB-910E-DCF9401BA400}"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22887662"/>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92587" y="1984587"/>
            <a:ext cx="4876800" cy="6502400"/>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586133" y="1984587"/>
            <a:ext cx="4876800" cy="6502400"/>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2556055-0467-4837-A1D1-D1BA1F00607E}" type="datetimeFigureOut">
              <a:rPr lang="en-US" smtClean="0">
                <a:solidFill>
                  <a:srgbClr val="000000"/>
                </a:solidFill>
              </a:rPr>
              <a:pPr/>
              <a:t>2/9/2015</a:t>
            </a:fld>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4BBC68A-63E3-41AB-910E-DCF9401BA400}"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70076753"/>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096" indent="0">
              <a:buNone/>
              <a:defRPr sz="2800" b="1"/>
            </a:lvl2pPr>
            <a:lvl3pPr marL="1300192" indent="0">
              <a:buNone/>
              <a:defRPr sz="2600" b="1"/>
            </a:lvl3pPr>
            <a:lvl4pPr marL="1950291" indent="0">
              <a:buNone/>
              <a:defRPr sz="2300" b="1"/>
            </a:lvl4pPr>
            <a:lvl5pPr marL="2600387" indent="0">
              <a:buNone/>
              <a:defRPr sz="2300" b="1"/>
            </a:lvl5pPr>
            <a:lvl6pPr marL="3250484" indent="0">
              <a:buNone/>
              <a:defRPr sz="2300" b="1"/>
            </a:lvl6pPr>
            <a:lvl7pPr marL="3900583" indent="0">
              <a:buNone/>
              <a:defRPr sz="2300" b="1"/>
            </a:lvl7pPr>
            <a:lvl8pPr marL="4550676" indent="0">
              <a:buNone/>
              <a:defRPr sz="2300" b="1"/>
            </a:lvl8pPr>
            <a:lvl9pPr marL="5200775"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096" indent="0">
              <a:buNone/>
              <a:defRPr sz="2800" b="1"/>
            </a:lvl2pPr>
            <a:lvl3pPr marL="1300192" indent="0">
              <a:buNone/>
              <a:defRPr sz="2600" b="1"/>
            </a:lvl3pPr>
            <a:lvl4pPr marL="1950291" indent="0">
              <a:buNone/>
              <a:defRPr sz="2300" b="1"/>
            </a:lvl4pPr>
            <a:lvl5pPr marL="2600387" indent="0">
              <a:buNone/>
              <a:defRPr sz="2300" b="1"/>
            </a:lvl5pPr>
            <a:lvl6pPr marL="3250484" indent="0">
              <a:buNone/>
              <a:defRPr sz="2300" b="1"/>
            </a:lvl6pPr>
            <a:lvl7pPr marL="3900583" indent="0">
              <a:buNone/>
              <a:defRPr sz="2300" b="1"/>
            </a:lvl7pPr>
            <a:lvl8pPr marL="4550676" indent="0">
              <a:buNone/>
              <a:defRPr sz="2300" b="1"/>
            </a:lvl8pPr>
            <a:lvl9pPr marL="5200775"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2556055-0467-4837-A1D1-D1BA1F00607E}" type="datetimeFigureOut">
              <a:rPr lang="en-US" smtClean="0">
                <a:solidFill>
                  <a:srgbClr val="000000"/>
                </a:solidFill>
              </a:rPr>
              <a:pPr/>
              <a:t>2/9/2015</a:t>
            </a:fld>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4BBC68A-63E3-41AB-910E-DCF9401BA400}"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9842013"/>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2556055-0467-4837-A1D1-D1BA1F00607E}" type="datetimeFigureOut">
              <a:rPr lang="en-US" smtClean="0">
                <a:solidFill>
                  <a:srgbClr val="000000"/>
                </a:solidFill>
              </a:rPr>
              <a:pPr/>
              <a:t>2/9/2015</a:t>
            </a:fld>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4BBC68A-63E3-41AB-910E-DCF9401BA400}"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53944686"/>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2556055-0467-4837-A1D1-D1BA1F00607E}" type="datetimeFigureOut">
              <a:rPr lang="en-US" smtClean="0">
                <a:solidFill>
                  <a:srgbClr val="000000"/>
                </a:solidFill>
              </a:rPr>
              <a:pPr/>
              <a:t>2/9/2015</a:t>
            </a:fld>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4BBC68A-63E3-41AB-910E-DCF9401BA400}"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80849918"/>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3" y="388338"/>
            <a:ext cx="4278490" cy="1652693"/>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84516" y="388344"/>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243" y="2041033"/>
            <a:ext cx="4278490" cy="6671734"/>
          </a:xfrm>
        </p:spPr>
        <p:txBody>
          <a:bodyPr/>
          <a:lstStyle>
            <a:lvl1pPr marL="0" indent="0">
              <a:buNone/>
              <a:defRPr sz="2000"/>
            </a:lvl1pPr>
            <a:lvl2pPr marL="650096" indent="0">
              <a:buNone/>
              <a:defRPr sz="1700"/>
            </a:lvl2pPr>
            <a:lvl3pPr marL="1300192" indent="0">
              <a:buNone/>
              <a:defRPr sz="1400"/>
            </a:lvl3pPr>
            <a:lvl4pPr marL="1950291" indent="0">
              <a:buNone/>
              <a:defRPr sz="1300"/>
            </a:lvl4pPr>
            <a:lvl5pPr marL="2600387" indent="0">
              <a:buNone/>
              <a:defRPr sz="1300"/>
            </a:lvl5pPr>
            <a:lvl6pPr marL="3250484" indent="0">
              <a:buNone/>
              <a:defRPr sz="1300"/>
            </a:lvl6pPr>
            <a:lvl7pPr marL="3900583" indent="0">
              <a:buNone/>
              <a:defRPr sz="1300"/>
            </a:lvl7pPr>
            <a:lvl8pPr marL="4550676" indent="0">
              <a:buNone/>
              <a:defRPr sz="1300"/>
            </a:lvl8pPr>
            <a:lvl9pPr marL="52007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2556055-0467-4837-A1D1-D1BA1F00607E}" type="datetimeFigureOut">
              <a:rPr lang="en-US" smtClean="0">
                <a:solidFill>
                  <a:srgbClr val="000000"/>
                </a:solidFill>
              </a:rPr>
              <a:pPr/>
              <a:t>2/9/2015</a:t>
            </a:fld>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4BBC68A-63E3-41AB-910E-DCF9401BA400}"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45514896"/>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C70D0AA-A564-40E6-BDF9-FE3371FD07B4}" type="datetimeFigureOut">
              <a:rPr lang="en-US" smtClean="0"/>
              <a:pPr/>
              <a:t>2/9/2015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61D2430-FB11-4C87-BF1D-6F488A17F237}" type="slidenum">
              <a:rPr lang="en-US" smtClean="0"/>
              <a:pPr/>
              <a:t>‹#›</a:t>
            </a:fld>
            <a:endParaRPr lang="en-US" dirty="0"/>
          </a:p>
        </p:txBody>
      </p:sp>
    </p:spTree>
    <p:extLst>
      <p:ext uri="{BB962C8B-B14F-4D97-AF65-F5344CB8AC3E}">
        <p14:creationId xmlns:p14="http://schemas.microsoft.com/office/powerpoint/2010/main" val="3907016087"/>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a:lstStyle>
            <a:lvl1pPr marL="0" indent="0">
              <a:buNone/>
              <a:defRPr sz="4600"/>
            </a:lvl1pPr>
            <a:lvl2pPr marL="650096" indent="0">
              <a:buNone/>
              <a:defRPr sz="4000"/>
            </a:lvl2pPr>
            <a:lvl3pPr marL="1300192" indent="0">
              <a:buNone/>
              <a:defRPr sz="3400"/>
            </a:lvl3pPr>
            <a:lvl4pPr marL="1950291" indent="0">
              <a:buNone/>
              <a:defRPr sz="2800"/>
            </a:lvl4pPr>
            <a:lvl5pPr marL="2600387" indent="0">
              <a:buNone/>
              <a:defRPr sz="2800"/>
            </a:lvl5pPr>
            <a:lvl6pPr marL="3250484" indent="0">
              <a:buNone/>
              <a:defRPr sz="2800"/>
            </a:lvl6pPr>
            <a:lvl7pPr marL="3900583" indent="0">
              <a:buNone/>
              <a:defRPr sz="2800"/>
            </a:lvl7pPr>
            <a:lvl8pPr marL="4550676" indent="0">
              <a:buNone/>
              <a:defRPr sz="2800"/>
            </a:lvl8pPr>
            <a:lvl9pPr marL="5200775" indent="0">
              <a:buNone/>
              <a:defRPr sz="28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096" indent="0">
              <a:buNone/>
              <a:defRPr sz="1700"/>
            </a:lvl2pPr>
            <a:lvl3pPr marL="1300192" indent="0">
              <a:buNone/>
              <a:defRPr sz="1400"/>
            </a:lvl3pPr>
            <a:lvl4pPr marL="1950291" indent="0">
              <a:buNone/>
              <a:defRPr sz="1300"/>
            </a:lvl4pPr>
            <a:lvl5pPr marL="2600387" indent="0">
              <a:buNone/>
              <a:defRPr sz="1300"/>
            </a:lvl5pPr>
            <a:lvl6pPr marL="3250484" indent="0">
              <a:buNone/>
              <a:defRPr sz="1300"/>
            </a:lvl6pPr>
            <a:lvl7pPr marL="3900583" indent="0">
              <a:buNone/>
              <a:defRPr sz="1300"/>
            </a:lvl7pPr>
            <a:lvl8pPr marL="4550676" indent="0">
              <a:buNone/>
              <a:defRPr sz="1300"/>
            </a:lvl8pPr>
            <a:lvl9pPr marL="52007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2556055-0467-4837-A1D1-D1BA1F00607E}" type="datetimeFigureOut">
              <a:rPr lang="en-US" smtClean="0">
                <a:solidFill>
                  <a:srgbClr val="000000"/>
                </a:solidFill>
              </a:rPr>
              <a:pPr/>
              <a:t>2/9/2015</a:t>
            </a:fld>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4BBC68A-63E3-41AB-910E-DCF9401BA400}"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20324572"/>
      </p:ext>
    </p:extLst>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2556055-0467-4837-A1D1-D1BA1F00607E}" type="datetimeFigureOut">
              <a:rPr lang="en-US" smtClean="0">
                <a:solidFill>
                  <a:srgbClr val="000000"/>
                </a:solidFill>
              </a:rPr>
              <a:pPr/>
              <a:t>2/9/2015</a:t>
            </a:fld>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4BBC68A-63E3-41AB-910E-DCF9401BA400}"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06767189"/>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70348" y="433494"/>
            <a:ext cx="2492587" cy="805349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92587" y="433494"/>
            <a:ext cx="7261013" cy="80534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2556055-0467-4837-A1D1-D1BA1F00607E}" type="datetimeFigureOut">
              <a:rPr lang="en-US" smtClean="0">
                <a:solidFill>
                  <a:srgbClr val="000000"/>
                </a:solidFill>
              </a:rPr>
              <a:pPr/>
              <a:t>2/9/2015</a:t>
            </a:fld>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4BBC68A-63E3-41AB-910E-DCF9401BA400}"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850398024"/>
      </p:ext>
    </p:extLst>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766547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02762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035753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01522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71746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899895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5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601"/>
            <a:ext cx="11054080" cy="1937173"/>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027290" y="4134001"/>
            <a:ext cx="11054080" cy="2133599"/>
          </a:xfrm>
        </p:spPr>
        <p:txBody>
          <a:bodyPr anchor="b"/>
          <a:lstStyle>
            <a:lvl1pPr marL="0" indent="0">
              <a:buNone/>
              <a:defRPr sz="2800"/>
            </a:lvl1pPr>
            <a:lvl2pPr marL="650029" indent="0">
              <a:buNone/>
              <a:defRPr sz="2600"/>
            </a:lvl2pPr>
            <a:lvl3pPr marL="1300059" indent="0">
              <a:buNone/>
              <a:defRPr sz="2300"/>
            </a:lvl3pPr>
            <a:lvl4pPr marL="1950092" indent="0">
              <a:buNone/>
              <a:defRPr sz="2000"/>
            </a:lvl4pPr>
            <a:lvl5pPr marL="2600122" indent="0">
              <a:buNone/>
              <a:defRPr sz="2000"/>
            </a:lvl5pPr>
            <a:lvl6pPr marL="3250151" indent="0">
              <a:buNone/>
              <a:defRPr sz="2000"/>
            </a:lvl6pPr>
            <a:lvl7pPr marL="3900184" indent="0">
              <a:buNone/>
              <a:defRPr sz="2000"/>
            </a:lvl7pPr>
            <a:lvl8pPr marL="4550209" indent="0">
              <a:buNone/>
              <a:defRPr sz="2000"/>
            </a:lvl8pPr>
            <a:lvl9pPr marL="5200243" indent="0">
              <a:buNone/>
              <a:defRPr sz="20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6DED3D3-6235-4F4C-B439-DF277FB555A7}" type="datetime8">
              <a:rPr lang="en-US" smtClean="0"/>
              <a:pPr/>
              <a:t>2/9/2015 3:00 PM</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pPr algn="ctr"/>
            <a:fld id="{1AD93096-5B34-4342-9326-69289CEAE4C2}" type="slidenum">
              <a:rPr lang="en-US" smtClean="0"/>
              <a:pPr algn="ctr"/>
              <a:t>‹#›</a:t>
            </a:fld>
            <a:endParaRPr lang="en-US" sz="3400" dirty="0">
              <a:solidFill>
                <a:srgbClr val="FFFFFF"/>
              </a:solidFill>
            </a:endParaRPr>
          </a:p>
        </p:txBody>
      </p:sp>
    </p:spTree>
    <p:extLst>
      <p:ext uri="{BB962C8B-B14F-4D97-AF65-F5344CB8AC3E}">
        <p14:creationId xmlns:p14="http://schemas.microsoft.com/office/powerpoint/2010/main" val="282180587"/>
      </p:ext>
    </p:extLst>
  </p:cSld>
  <p:clrMapOvr>
    <a:masterClrMapping/>
  </p:clrMapOvr>
  <p:transition>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21365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Light"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061078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50243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223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92587" y="1984587"/>
            <a:ext cx="4876800" cy="6502400"/>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586133" y="1984587"/>
            <a:ext cx="4876800" cy="6502400"/>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C70D0AA-A564-40E6-BDF9-FE3371FD07B4}" type="datetimeFigureOut">
              <a:rPr lang="en-US" smtClean="0"/>
              <a:pPr/>
              <a:t>2/9/2015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61D2430-FB11-4C87-BF1D-6F488A17F237}" type="slidenum">
              <a:rPr lang="en-US" smtClean="0"/>
              <a:pPr/>
              <a:t>‹#›</a:t>
            </a:fld>
            <a:endParaRPr lang="en-US" dirty="0"/>
          </a:p>
        </p:txBody>
      </p:sp>
    </p:spTree>
    <p:extLst>
      <p:ext uri="{BB962C8B-B14F-4D97-AF65-F5344CB8AC3E}">
        <p14:creationId xmlns:p14="http://schemas.microsoft.com/office/powerpoint/2010/main" val="314471629"/>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029" indent="0">
              <a:buNone/>
              <a:defRPr sz="2800" b="1"/>
            </a:lvl2pPr>
            <a:lvl3pPr marL="1300059" indent="0">
              <a:buNone/>
              <a:defRPr sz="2600" b="1"/>
            </a:lvl3pPr>
            <a:lvl4pPr marL="1950092" indent="0">
              <a:buNone/>
              <a:defRPr sz="2300" b="1"/>
            </a:lvl4pPr>
            <a:lvl5pPr marL="2600122" indent="0">
              <a:buNone/>
              <a:defRPr sz="2300" b="1"/>
            </a:lvl5pPr>
            <a:lvl6pPr marL="3250151" indent="0">
              <a:buNone/>
              <a:defRPr sz="2300" b="1"/>
            </a:lvl6pPr>
            <a:lvl7pPr marL="3900184" indent="0">
              <a:buNone/>
              <a:defRPr sz="2300" b="1"/>
            </a:lvl7pPr>
            <a:lvl8pPr marL="4550209" indent="0">
              <a:buNone/>
              <a:defRPr sz="2300" b="1"/>
            </a:lvl8pPr>
            <a:lvl9pPr marL="5200243"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029" indent="0">
              <a:buNone/>
              <a:defRPr sz="2800" b="1"/>
            </a:lvl2pPr>
            <a:lvl3pPr marL="1300059" indent="0">
              <a:buNone/>
              <a:defRPr sz="2600" b="1"/>
            </a:lvl3pPr>
            <a:lvl4pPr marL="1950092" indent="0">
              <a:buNone/>
              <a:defRPr sz="2300" b="1"/>
            </a:lvl4pPr>
            <a:lvl5pPr marL="2600122" indent="0">
              <a:buNone/>
              <a:defRPr sz="2300" b="1"/>
            </a:lvl5pPr>
            <a:lvl6pPr marL="3250151" indent="0">
              <a:buNone/>
              <a:defRPr sz="2300" b="1"/>
            </a:lvl6pPr>
            <a:lvl7pPr marL="3900184" indent="0">
              <a:buNone/>
              <a:defRPr sz="2300" b="1"/>
            </a:lvl7pPr>
            <a:lvl8pPr marL="4550209" indent="0">
              <a:buNone/>
              <a:defRPr sz="2300" b="1"/>
            </a:lvl8pPr>
            <a:lvl9pPr marL="5200243"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C70D0AA-A564-40E6-BDF9-FE3371FD07B4}" type="datetimeFigureOut">
              <a:rPr lang="en-US" smtClean="0"/>
              <a:pPr/>
              <a:t>2/9/2015</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561D2430-FB11-4C87-BF1D-6F488A17F237}" type="slidenum">
              <a:rPr lang="en-US" smtClean="0"/>
              <a:pPr/>
              <a:t>‹#›</a:t>
            </a:fld>
            <a:endParaRPr lang="en-US" dirty="0"/>
          </a:p>
        </p:txBody>
      </p:sp>
    </p:spTree>
    <p:extLst>
      <p:ext uri="{BB962C8B-B14F-4D97-AF65-F5344CB8AC3E}">
        <p14:creationId xmlns:p14="http://schemas.microsoft.com/office/powerpoint/2010/main" val="1560752085"/>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C70D0AA-A564-40E6-BDF9-FE3371FD07B4}" type="datetimeFigureOut">
              <a:rPr lang="en-US" smtClean="0"/>
              <a:pPr/>
              <a:t>2/9/2015</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561D2430-FB11-4C87-BF1D-6F488A17F237}" type="slidenum">
              <a:rPr lang="en-US" smtClean="0"/>
              <a:pPr/>
              <a:t>‹#›</a:t>
            </a:fld>
            <a:endParaRPr lang="en-US" dirty="0"/>
          </a:p>
        </p:txBody>
      </p:sp>
    </p:spTree>
    <p:extLst>
      <p:ext uri="{BB962C8B-B14F-4D97-AF65-F5344CB8AC3E}">
        <p14:creationId xmlns:p14="http://schemas.microsoft.com/office/powerpoint/2010/main" val="92443712"/>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C70D0AA-A564-40E6-BDF9-FE3371FD07B4}" type="datetimeFigureOut">
              <a:rPr lang="en-US" smtClean="0"/>
              <a:pPr/>
              <a:t>2/9/2015</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561D2430-FB11-4C87-BF1D-6F488A17F237}" type="slidenum">
              <a:rPr lang="en-US" smtClean="0"/>
              <a:pPr/>
              <a:t>‹#›</a:t>
            </a:fld>
            <a:endParaRPr lang="en-US" dirty="0"/>
          </a:p>
        </p:txBody>
      </p:sp>
    </p:spTree>
    <p:extLst>
      <p:ext uri="{BB962C8B-B14F-4D97-AF65-F5344CB8AC3E}">
        <p14:creationId xmlns:p14="http://schemas.microsoft.com/office/powerpoint/2010/main" val="301907050"/>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3" y="388338"/>
            <a:ext cx="4278490" cy="1652693"/>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84516" y="388347"/>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243" y="2041033"/>
            <a:ext cx="4278490" cy="6671734"/>
          </a:xfrm>
        </p:spPr>
        <p:txBody>
          <a:bodyPr/>
          <a:lstStyle>
            <a:lvl1pPr marL="0" indent="0">
              <a:buNone/>
              <a:defRPr sz="2000"/>
            </a:lvl1pPr>
            <a:lvl2pPr marL="650029" indent="0">
              <a:buNone/>
              <a:defRPr sz="1700"/>
            </a:lvl2pPr>
            <a:lvl3pPr marL="1300059" indent="0">
              <a:buNone/>
              <a:defRPr sz="1400"/>
            </a:lvl3pPr>
            <a:lvl4pPr marL="1950092" indent="0">
              <a:buNone/>
              <a:defRPr sz="1300"/>
            </a:lvl4pPr>
            <a:lvl5pPr marL="2600122" indent="0">
              <a:buNone/>
              <a:defRPr sz="1300"/>
            </a:lvl5pPr>
            <a:lvl6pPr marL="3250151" indent="0">
              <a:buNone/>
              <a:defRPr sz="1300"/>
            </a:lvl6pPr>
            <a:lvl7pPr marL="3900184" indent="0">
              <a:buNone/>
              <a:defRPr sz="1300"/>
            </a:lvl7pPr>
            <a:lvl8pPr marL="4550209" indent="0">
              <a:buNone/>
              <a:defRPr sz="1300"/>
            </a:lvl8pPr>
            <a:lvl9pPr marL="5200243"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C70D0AA-A564-40E6-BDF9-FE3371FD07B4}" type="datetimeFigureOut">
              <a:rPr lang="en-US" smtClean="0"/>
              <a:pPr/>
              <a:t>2/9/2015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61D2430-FB11-4C87-BF1D-6F488A17F237}" type="slidenum">
              <a:rPr lang="en-US" smtClean="0"/>
              <a:pPr/>
              <a:t>‹#›</a:t>
            </a:fld>
            <a:endParaRPr lang="en-US" dirty="0"/>
          </a:p>
        </p:txBody>
      </p:sp>
    </p:spTree>
    <p:extLst>
      <p:ext uri="{BB962C8B-B14F-4D97-AF65-F5344CB8AC3E}">
        <p14:creationId xmlns:p14="http://schemas.microsoft.com/office/powerpoint/2010/main" val="2286605090"/>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a:lstStyle>
            <a:lvl1pPr marL="0" indent="0">
              <a:buNone/>
              <a:defRPr sz="4600"/>
            </a:lvl1pPr>
            <a:lvl2pPr marL="650029" indent="0">
              <a:buNone/>
              <a:defRPr sz="4000"/>
            </a:lvl2pPr>
            <a:lvl3pPr marL="1300059" indent="0">
              <a:buNone/>
              <a:defRPr sz="3400"/>
            </a:lvl3pPr>
            <a:lvl4pPr marL="1950092" indent="0">
              <a:buNone/>
              <a:defRPr sz="2800"/>
            </a:lvl4pPr>
            <a:lvl5pPr marL="2600122" indent="0">
              <a:buNone/>
              <a:defRPr sz="2800"/>
            </a:lvl5pPr>
            <a:lvl6pPr marL="3250151" indent="0">
              <a:buNone/>
              <a:defRPr sz="2800"/>
            </a:lvl6pPr>
            <a:lvl7pPr marL="3900184" indent="0">
              <a:buNone/>
              <a:defRPr sz="2800"/>
            </a:lvl7pPr>
            <a:lvl8pPr marL="4550209" indent="0">
              <a:buNone/>
              <a:defRPr sz="2800"/>
            </a:lvl8pPr>
            <a:lvl9pPr marL="5200243" indent="0">
              <a:buNone/>
              <a:defRPr sz="28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029" indent="0">
              <a:buNone/>
              <a:defRPr sz="1700"/>
            </a:lvl2pPr>
            <a:lvl3pPr marL="1300059" indent="0">
              <a:buNone/>
              <a:defRPr sz="1400"/>
            </a:lvl3pPr>
            <a:lvl4pPr marL="1950092" indent="0">
              <a:buNone/>
              <a:defRPr sz="1300"/>
            </a:lvl4pPr>
            <a:lvl5pPr marL="2600122" indent="0">
              <a:buNone/>
              <a:defRPr sz="1300"/>
            </a:lvl5pPr>
            <a:lvl6pPr marL="3250151" indent="0">
              <a:buNone/>
              <a:defRPr sz="1300"/>
            </a:lvl6pPr>
            <a:lvl7pPr marL="3900184" indent="0">
              <a:buNone/>
              <a:defRPr sz="1300"/>
            </a:lvl7pPr>
            <a:lvl8pPr marL="4550209" indent="0">
              <a:buNone/>
              <a:defRPr sz="1300"/>
            </a:lvl8pPr>
            <a:lvl9pPr marL="5200243"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C70D0AA-A564-40E6-BDF9-FE3371FD07B4}" type="datetimeFigureOut">
              <a:rPr lang="en-US" smtClean="0"/>
              <a:pPr/>
              <a:t>2/9/2015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61D2430-FB11-4C87-BF1D-6F488A17F237}" type="slidenum">
              <a:rPr lang="en-US" smtClean="0"/>
              <a:pPr/>
              <a:t>‹#›</a:t>
            </a:fld>
            <a:endParaRPr lang="en-US" dirty="0"/>
          </a:p>
        </p:txBody>
      </p:sp>
    </p:spTree>
    <p:extLst>
      <p:ext uri="{BB962C8B-B14F-4D97-AF65-F5344CB8AC3E}">
        <p14:creationId xmlns:p14="http://schemas.microsoft.com/office/powerpoint/2010/main" val="1673980744"/>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2492586" y="433493"/>
            <a:ext cx="9970347" cy="1192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005" tIns="65003" rIns="130005" bIns="65003"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2492586" y="1984587"/>
            <a:ext cx="9970347" cy="650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005" tIns="65003" rIns="130005" bIns="65003" numCol="1" anchor="t" anchorCtr="0" compatLnSpc="1">
            <a:prstTxWarp prst="textNoShape">
              <a:avLst/>
            </a:prstTxWarp>
          </a:bodyPr>
          <a:lstStyle/>
          <a:p>
            <a:pPr lvl="0"/>
            <a:r>
              <a:rPr lang="en-US" smtClean="0"/>
              <a:t>Click to edit Master text styles</a:t>
            </a:r>
          </a:p>
          <a:p>
            <a:pPr lvl="1"/>
            <a:r>
              <a:rPr lang="en-US" smtClean="0"/>
              <a:t> Second level</a:t>
            </a:r>
          </a:p>
        </p:txBody>
      </p:sp>
      <p:sp>
        <p:nvSpPr>
          <p:cNvPr id="52228" name="Rectangle 4"/>
          <p:cNvSpPr>
            <a:spLocks noGrp="1" noChangeArrowheads="1"/>
          </p:cNvSpPr>
          <p:nvPr>
            <p:ph type="dt" sz="half" idx="2"/>
          </p:nvPr>
        </p:nvSpPr>
        <p:spPr bwMode="auto">
          <a:xfrm>
            <a:off x="2709333" y="9103360"/>
            <a:ext cx="1950720" cy="65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005" tIns="65003" rIns="130005" bIns="65003" numCol="1" anchor="t" anchorCtr="0" compatLnSpc="1">
            <a:prstTxWarp prst="textNoShape">
              <a:avLst/>
            </a:prstTxWarp>
          </a:bodyPr>
          <a:lstStyle>
            <a:lvl1pPr>
              <a:lnSpc>
                <a:spcPct val="100000"/>
              </a:lnSpc>
              <a:spcBef>
                <a:spcPct val="0"/>
              </a:spcBef>
              <a:defRPr sz="2000"/>
            </a:lvl1pPr>
          </a:lstStyle>
          <a:p>
            <a:fld id="{6C70D0AA-A564-40E6-BDF9-FE3371FD07B4}" type="datetimeFigureOut">
              <a:rPr lang="en-US" smtClean="0"/>
              <a:pPr/>
              <a:t>2/9/2015</a:t>
            </a:fld>
            <a:endParaRPr lang="en-US" dirty="0"/>
          </a:p>
        </p:txBody>
      </p:sp>
      <p:sp>
        <p:nvSpPr>
          <p:cNvPr id="52229" name="Rectangle 5"/>
          <p:cNvSpPr>
            <a:spLocks noGrp="1" noChangeArrowheads="1"/>
          </p:cNvSpPr>
          <p:nvPr>
            <p:ph type="ftr" sz="quarter" idx="3"/>
          </p:nvPr>
        </p:nvSpPr>
        <p:spPr bwMode="auto">
          <a:xfrm>
            <a:off x="6138900" y="9103360"/>
            <a:ext cx="2964462" cy="65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005" tIns="65003" rIns="130005" bIns="65003" numCol="1" anchor="t" anchorCtr="0" compatLnSpc="1">
            <a:prstTxWarp prst="textNoShape">
              <a:avLst/>
            </a:prstTxWarp>
          </a:bodyPr>
          <a:lstStyle>
            <a:lvl1pPr algn="ctr">
              <a:lnSpc>
                <a:spcPct val="100000"/>
              </a:lnSpc>
              <a:spcBef>
                <a:spcPct val="0"/>
              </a:spcBef>
              <a:defRPr sz="2000"/>
            </a:lvl1pPr>
          </a:lstStyle>
          <a:p>
            <a:endParaRPr lang="en-US" dirty="0"/>
          </a:p>
        </p:txBody>
      </p:sp>
      <p:sp>
        <p:nvSpPr>
          <p:cNvPr id="52230" name="Rectangle 6"/>
          <p:cNvSpPr>
            <a:spLocks noGrp="1" noChangeArrowheads="1"/>
          </p:cNvSpPr>
          <p:nvPr>
            <p:ph type="sldNum" sz="quarter" idx="4"/>
          </p:nvPr>
        </p:nvSpPr>
        <p:spPr bwMode="auto">
          <a:xfrm>
            <a:off x="10512213" y="9103360"/>
            <a:ext cx="1950720" cy="65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005" tIns="65003" rIns="130005" bIns="65003" numCol="1" anchor="t" anchorCtr="0" compatLnSpc="1">
            <a:prstTxWarp prst="textNoShape">
              <a:avLst/>
            </a:prstTxWarp>
          </a:bodyPr>
          <a:lstStyle>
            <a:lvl1pPr algn="r">
              <a:lnSpc>
                <a:spcPct val="100000"/>
              </a:lnSpc>
              <a:spcBef>
                <a:spcPct val="0"/>
              </a:spcBef>
              <a:defRPr sz="2000"/>
            </a:lvl1pPr>
          </a:lstStyle>
          <a:p>
            <a:fld id="{561D2430-FB11-4C87-BF1D-6F488A17F23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4600" b="1">
          <a:solidFill>
            <a:srgbClr val="006666"/>
          </a:solidFill>
          <a:latin typeface="+mj-lt"/>
          <a:ea typeface="+mj-ea"/>
          <a:cs typeface="+mj-cs"/>
        </a:defRPr>
      </a:lvl1pPr>
      <a:lvl2pPr algn="l" rtl="0" eaLnBrk="1" fontAlgn="base" hangingPunct="1">
        <a:spcBef>
          <a:spcPct val="0"/>
        </a:spcBef>
        <a:spcAft>
          <a:spcPct val="0"/>
        </a:spcAft>
        <a:defRPr sz="4600" b="1">
          <a:solidFill>
            <a:srgbClr val="006666"/>
          </a:solidFill>
          <a:latin typeface="Tahoma" pitchFamily="34" charset="0"/>
        </a:defRPr>
      </a:lvl2pPr>
      <a:lvl3pPr algn="l" rtl="0" eaLnBrk="1" fontAlgn="base" hangingPunct="1">
        <a:spcBef>
          <a:spcPct val="0"/>
        </a:spcBef>
        <a:spcAft>
          <a:spcPct val="0"/>
        </a:spcAft>
        <a:defRPr sz="4600" b="1">
          <a:solidFill>
            <a:srgbClr val="006666"/>
          </a:solidFill>
          <a:latin typeface="Tahoma" pitchFamily="34" charset="0"/>
        </a:defRPr>
      </a:lvl3pPr>
      <a:lvl4pPr algn="l" rtl="0" eaLnBrk="1" fontAlgn="base" hangingPunct="1">
        <a:spcBef>
          <a:spcPct val="0"/>
        </a:spcBef>
        <a:spcAft>
          <a:spcPct val="0"/>
        </a:spcAft>
        <a:defRPr sz="4600" b="1">
          <a:solidFill>
            <a:srgbClr val="006666"/>
          </a:solidFill>
          <a:latin typeface="Tahoma" pitchFamily="34" charset="0"/>
        </a:defRPr>
      </a:lvl4pPr>
      <a:lvl5pPr algn="l" rtl="0" eaLnBrk="1" fontAlgn="base" hangingPunct="1">
        <a:spcBef>
          <a:spcPct val="0"/>
        </a:spcBef>
        <a:spcAft>
          <a:spcPct val="0"/>
        </a:spcAft>
        <a:defRPr sz="4600" b="1">
          <a:solidFill>
            <a:srgbClr val="006666"/>
          </a:solidFill>
          <a:latin typeface="Tahoma" pitchFamily="34" charset="0"/>
        </a:defRPr>
      </a:lvl5pPr>
      <a:lvl6pPr marL="650029" algn="l" rtl="0" eaLnBrk="1" fontAlgn="base" hangingPunct="1">
        <a:spcBef>
          <a:spcPct val="0"/>
        </a:spcBef>
        <a:spcAft>
          <a:spcPct val="0"/>
        </a:spcAft>
        <a:defRPr sz="4600" b="1">
          <a:solidFill>
            <a:srgbClr val="006666"/>
          </a:solidFill>
          <a:latin typeface="Tahoma" pitchFamily="34" charset="0"/>
        </a:defRPr>
      </a:lvl6pPr>
      <a:lvl7pPr marL="1300059" algn="l" rtl="0" eaLnBrk="1" fontAlgn="base" hangingPunct="1">
        <a:spcBef>
          <a:spcPct val="0"/>
        </a:spcBef>
        <a:spcAft>
          <a:spcPct val="0"/>
        </a:spcAft>
        <a:defRPr sz="4600" b="1">
          <a:solidFill>
            <a:srgbClr val="006666"/>
          </a:solidFill>
          <a:latin typeface="Tahoma" pitchFamily="34" charset="0"/>
        </a:defRPr>
      </a:lvl7pPr>
      <a:lvl8pPr marL="1950092" algn="l" rtl="0" eaLnBrk="1" fontAlgn="base" hangingPunct="1">
        <a:spcBef>
          <a:spcPct val="0"/>
        </a:spcBef>
        <a:spcAft>
          <a:spcPct val="0"/>
        </a:spcAft>
        <a:defRPr sz="4600" b="1">
          <a:solidFill>
            <a:srgbClr val="006666"/>
          </a:solidFill>
          <a:latin typeface="Tahoma" pitchFamily="34" charset="0"/>
        </a:defRPr>
      </a:lvl8pPr>
      <a:lvl9pPr marL="2600122" algn="l" rtl="0" eaLnBrk="1" fontAlgn="base" hangingPunct="1">
        <a:spcBef>
          <a:spcPct val="0"/>
        </a:spcBef>
        <a:spcAft>
          <a:spcPct val="0"/>
        </a:spcAft>
        <a:defRPr sz="4600" b="1">
          <a:solidFill>
            <a:srgbClr val="006666"/>
          </a:solidFill>
          <a:latin typeface="Tahoma" pitchFamily="34" charset="0"/>
        </a:defRPr>
      </a:lvl9pPr>
    </p:titleStyle>
    <p:bodyStyle>
      <a:lvl1pPr marL="487524" indent="-487524" algn="l" rtl="0" eaLnBrk="1" fontAlgn="base" hangingPunct="1">
        <a:spcBef>
          <a:spcPct val="50000"/>
        </a:spcBef>
        <a:spcAft>
          <a:spcPct val="0"/>
        </a:spcAft>
        <a:buChar char="•"/>
        <a:defRPr sz="3400">
          <a:solidFill>
            <a:schemeClr val="tx1"/>
          </a:solidFill>
          <a:latin typeface="+mn-lt"/>
          <a:ea typeface="+mn-ea"/>
          <a:cs typeface="+mn-cs"/>
        </a:defRPr>
      </a:lvl1pPr>
      <a:lvl2pPr marL="1056299" indent="-406268" algn="l" rtl="0" eaLnBrk="1" fontAlgn="base" hangingPunct="1">
        <a:spcBef>
          <a:spcPct val="20000"/>
        </a:spcBef>
        <a:spcAft>
          <a:spcPct val="0"/>
        </a:spcAft>
        <a:buFont typeface="Wingdings" pitchFamily="2" charset="2"/>
        <a:buChar char="Ø"/>
        <a:defRPr sz="3100" i="1">
          <a:solidFill>
            <a:schemeClr val="tx1"/>
          </a:solidFill>
          <a:latin typeface="+mn-lt"/>
        </a:defRPr>
      </a:lvl2pPr>
      <a:lvl3pPr marL="1625073" indent="-325014" algn="l" rtl="0" eaLnBrk="1" fontAlgn="base" hangingPunct="1">
        <a:spcBef>
          <a:spcPct val="20000"/>
        </a:spcBef>
        <a:spcAft>
          <a:spcPct val="0"/>
        </a:spcAft>
        <a:buChar char="•"/>
        <a:defRPr sz="2800">
          <a:solidFill>
            <a:schemeClr val="tx1"/>
          </a:solidFill>
          <a:latin typeface="+mn-lt"/>
        </a:defRPr>
      </a:lvl3pPr>
      <a:lvl4pPr marL="2275105" indent="-325014" algn="l" rtl="0" eaLnBrk="1" fontAlgn="base" hangingPunct="1">
        <a:spcBef>
          <a:spcPct val="20000"/>
        </a:spcBef>
        <a:spcAft>
          <a:spcPct val="0"/>
        </a:spcAft>
        <a:buChar char="–"/>
        <a:defRPr sz="2300">
          <a:solidFill>
            <a:schemeClr val="tx1"/>
          </a:solidFill>
          <a:latin typeface="+mn-lt"/>
        </a:defRPr>
      </a:lvl4pPr>
      <a:lvl5pPr marL="2925138" indent="-325014" algn="l" rtl="0" eaLnBrk="1" fontAlgn="base" hangingPunct="1">
        <a:spcBef>
          <a:spcPct val="20000"/>
        </a:spcBef>
        <a:spcAft>
          <a:spcPct val="0"/>
        </a:spcAft>
        <a:buChar char="»"/>
        <a:defRPr sz="1700">
          <a:solidFill>
            <a:schemeClr val="tx1"/>
          </a:solidFill>
          <a:latin typeface="+mn-lt"/>
        </a:defRPr>
      </a:lvl5pPr>
      <a:lvl6pPr marL="3575169" indent="-325014" algn="l" rtl="0" eaLnBrk="1" fontAlgn="base" hangingPunct="1">
        <a:spcBef>
          <a:spcPct val="20000"/>
        </a:spcBef>
        <a:spcAft>
          <a:spcPct val="0"/>
        </a:spcAft>
        <a:buChar char="»"/>
        <a:defRPr sz="1700">
          <a:solidFill>
            <a:schemeClr val="tx1"/>
          </a:solidFill>
          <a:latin typeface="+mn-lt"/>
        </a:defRPr>
      </a:lvl6pPr>
      <a:lvl7pPr marL="4225197" indent="-325014" algn="l" rtl="0" eaLnBrk="1" fontAlgn="base" hangingPunct="1">
        <a:spcBef>
          <a:spcPct val="20000"/>
        </a:spcBef>
        <a:spcAft>
          <a:spcPct val="0"/>
        </a:spcAft>
        <a:buChar char="»"/>
        <a:defRPr sz="1700">
          <a:solidFill>
            <a:schemeClr val="tx1"/>
          </a:solidFill>
          <a:latin typeface="+mn-lt"/>
        </a:defRPr>
      </a:lvl7pPr>
      <a:lvl8pPr marL="4875229" indent="-325014" algn="l" rtl="0" eaLnBrk="1" fontAlgn="base" hangingPunct="1">
        <a:spcBef>
          <a:spcPct val="20000"/>
        </a:spcBef>
        <a:spcAft>
          <a:spcPct val="0"/>
        </a:spcAft>
        <a:buChar char="»"/>
        <a:defRPr sz="1700">
          <a:solidFill>
            <a:schemeClr val="tx1"/>
          </a:solidFill>
          <a:latin typeface="+mn-lt"/>
        </a:defRPr>
      </a:lvl8pPr>
      <a:lvl9pPr marL="5525256" indent="-325014" algn="l" rtl="0" eaLnBrk="1" fontAlgn="base" hangingPunct="1">
        <a:spcBef>
          <a:spcPct val="20000"/>
        </a:spcBef>
        <a:spcAft>
          <a:spcPct val="0"/>
        </a:spcAft>
        <a:buChar char="»"/>
        <a:defRPr sz="1700">
          <a:solidFill>
            <a:schemeClr val="tx1"/>
          </a:solidFill>
          <a:latin typeface="+mn-lt"/>
        </a:defRPr>
      </a:lvl9pPr>
    </p:bodyStyle>
    <p:otherStyle>
      <a:defPPr>
        <a:defRPr lang="en-US"/>
      </a:defPPr>
      <a:lvl1pPr marL="0" algn="l" defTabSz="1300059" rtl="0" eaLnBrk="1" latinLnBrk="0" hangingPunct="1">
        <a:defRPr sz="2600" kern="1200">
          <a:solidFill>
            <a:schemeClr val="tx1"/>
          </a:solidFill>
          <a:latin typeface="+mn-lt"/>
          <a:ea typeface="+mn-ea"/>
          <a:cs typeface="+mn-cs"/>
        </a:defRPr>
      </a:lvl1pPr>
      <a:lvl2pPr marL="650029" algn="l" defTabSz="1300059" rtl="0" eaLnBrk="1" latinLnBrk="0" hangingPunct="1">
        <a:defRPr sz="2600" kern="1200">
          <a:solidFill>
            <a:schemeClr val="tx1"/>
          </a:solidFill>
          <a:latin typeface="+mn-lt"/>
          <a:ea typeface="+mn-ea"/>
          <a:cs typeface="+mn-cs"/>
        </a:defRPr>
      </a:lvl2pPr>
      <a:lvl3pPr marL="1300059" algn="l" defTabSz="1300059" rtl="0" eaLnBrk="1" latinLnBrk="0" hangingPunct="1">
        <a:defRPr sz="2600" kern="1200">
          <a:solidFill>
            <a:schemeClr val="tx1"/>
          </a:solidFill>
          <a:latin typeface="+mn-lt"/>
          <a:ea typeface="+mn-ea"/>
          <a:cs typeface="+mn-cs"/>
        </a:defRPr>
      </a:lvl3pPr>
      <a:lvl4pPr marL="1950092" algn="l" defTabSz="1300059" rtl="0" eaLnBrk="1" latinLnBrk="0" hangingPunct="1">
        <a:defRPr sz="2600" kern="1200">
          <a:solidFill>
            <a:schemeClr val="tx1"/>
          </a:solidFill>
          <a:latin typeface="+mn-lt"/>
          <a:ea typeface="+mn-ea"/>
          <a:cs typeface="+mn-cs"/>
        </a:defRPr>
      </a:lvl4pPr>
      <a:lvl5pPr marL="2600122" algn="l" defTabSz="1300059" rtl="0" eaLnBrk="1" latinLnBrk="0" hangingPunct="1">
        <a:defRPr sz="2600" kern="1200">
          <a:solidFill>
            <a:schemeClr val="tx1"/>
          </a:solidFill>
          <a:latin typeface="+mn-lt"/>
          <a:ea typeface="+mn-ea"/>
          <a:cs typeface="+mn-cs"/>
        </a:defRPr>
      </a:lvl5pPr>
      <a:lvl6pPr marL="3250151" algn="l" defTabSz="1300059" rtl="0" eaLnBrk="1" latinLnBrk="0" hangingPunct="1">
        <a:defRPr sz="2600" kern="1200">
          <a:solidFill>
            <a:schemeClr val="tx1"/>
          </a:solidFill>
          <a:latin typeface="+mn-lt"/>
          <a:ea typeface="+mn-ea"/>
          <a:cs typeface="+mn-cs"/>
        </a:defRPr>
      </a:lvl6pPr>
      <a:lvl7pPr marL="3900184" algn="l" defTabSz="1300059" rtl="0" eaLnBrk="1" latinLnBrk="0" hangingPunct="1">
        <a:defRPr sz="2600" kern="1200">
          <a:solidFill>
            <a:schemeClr val="tx1"/>
          </a:solidFill>
          <a:latin typeface="+mn-lt"/>
          <a:ea typeface="+mn-ea"/>
          <a:cs typeface="+mn-cs"/>
        </a:defRPr>
      </a:lvl7pPr>
      <a:lvl8pPr marL="4550209" algn="l" defTabSz="1300059" rtl="0" eaLnBrk="1" latinLnBrk="0" hangingPunct="1">
        <a:defRPr sz="2600" kern="1200">
          <a:solidFill>
            <a:schemeClr val="tx1"/>
          </a:solidFill>
          <a:latin typeface="+mn-lt"/>
          <a:ea typeface="+mn-ea"/>
          <a:cs typeface="+mn-cs"/>
        </a:defRPr>
      </a:lvl8pPr>
      <a:lvl9pPr marL="5200243" algn="l" defTabSz="1300059"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2492586" y="433493"/>
            <a:ext cx="9970347" cy="1192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019" tIns="65010" rIns="130019" bIns="65010"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2492586" y="1984587"/>
            <a:ext cx="9970347" cy="650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019" tIns="65010" rIns="130019" bIns="65010" numCol="1" anchor="t" anchorCtr="0" compatLnSpc="1">
            <a:prstTxWarp prst="textNoShape">
              <a:avLst/>
            </a:prstTxWarp>
          </a:bodyPr>
          <a:lstStyle/>
          <a:p>
            <a:pPr lvl="0"/>
            <a:r>
              <a:rPr lang="en-US" smtClean="0"/>
              <a:t>Click to edit Master text styles</a:t>
            </a:r>
          </a:p>
          <a:p>
            <a:pPr lvl="1"/>
            <a:r>
              <a:rPr lang="en-US" smtClean="0"/>
              <a:t> Second level</a:t>
            </a:r>
          </a:p>
        </p:txBody>
      </p:sp>
      <p:sp>
        <p:nvSpPr>
          <p:cNvPr id="52228" name="Rectangle 4"/>
          <p:cNvSpPr>
            <a:spLocks noGrp="1" noChangeArrowheads="1"/>
          </p:cNvSpPr>
          <p:nvPr>
            <p:ph type="dt" sz="half" idx="2"/>
          </p:nvPr>
        </p:nvSpPr>
        <p:spPr bwMode="auto">
          <a:xfrm>
            <a:off x="2709333" y="9103360"/>
            <a:ext cx="1950720" cy="65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019" tIns="65010" rIns="130019" bIns="65010" numCol="1" anchor="t" anchorCtr="0" compatLnSpc="1">
            <a:prstTxWarp prst="textNoShape">
              <a:avLst/>
            </a:prstTxWarp>
          </a:bodyPr>
          <a:lstStyle>
            <a:lvl1pPr>
              <a:lnSpc>
                <a:spcPct val="100000"/>
              </a:lnSpc>
              <a:spcBef>
                <a:spcPct val="0"/>
              </a:spcBef>
              <a:defRPr sz="2000"/>
            </a:lvl1pPr>
          </a:lstStyle>
          <a:p>
            <a:pPr algn="l" defTabSz="1300192" fontAlgn="auto" hangingPunct="1">
              <a:spcAft>
                <a:spcPts val="0"/>
              </a:spcAft>
            </a:pPr>
            <a:fld id="{F2556055-0467-4837-A1D1-D1BA1F00607E}" type="datetimeFigureOut">
              <a:rPr lang="en-US" smtClean="0">
                <a:latin typeface="Arial"/>
                <a:ea typeface="+mn-ea"/>
                <a:cs typeface="+mn-cs"/>
              </a:rPr>
              <a:pPr algn="l" defTabSz="1300192" fontAlgn="auto" hangingPunct="1">
                <a:spcAft>
                  <a:spcPts val="0"/>
                </a:spcAft>
              </a:pPr>
              <a:t>2/9/2015</a:t>
            </a:fld>
            <a:endParaRPr lang="en-US" dirty="0">
              <a:latin typeface="Arial"/>
              <a:ea typeface="+mn-ea"/>
              <a:cs typeface="+mn-cs"/>
            </a:endParaRPr>
          </a:p>
        </p:txBody>
      </p:sp>
      <p:sp>
        <p:nvSpPr>
          <p:cNvPr id="52229" name="Rectangle 5"/>
          <p:cNvSpPr>
            <a:spLocks noGrp="1" noChangeArrowheads="1"/>
          </p:cNvSpPr>
          <p:nvPr>
            <p:ph type="ftr" sz="quarter" idx="3"/>
          </p:nvPr>
        </p:nvSpPr>
        <p:spPr bwMode="auto">
          <a:xfrm>
            <a:off x="6138900" y="9103360"/>
            <a:ext cx="2964462" cy="65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019" tIns="65010" rIns="130019" bIns="65010" numCol="1" anchor="t" anchorCtr="0" compatLnSpc="1">
            <a:prstTxWarp prst="textNoShape">
              <a:avLst/>
            </a:prstTxWarp>
          </a:bodyPr>
          <a:lstStyle>
            <a:lvl1pPr algn="ctr">
              <a:lnSpc>
                <a:spcPct val="100000"/>
              </a:lnSpc>
              <a:spcBef>
                <a:spcPct val="0"/>
              </a:spcBef>
              <a:defRPr sz="2000"/>
            </a:lvl1pPr>
          </a:lstStyle>
          <a:p>
            <a:pPr defTabSz="1300192" fontAlgn="auto" hangingPunct="1">
              <a:spcAft>
                <a:spcPts val="0"/>
              </a:spcAft>
            </a:pPr>
            <a:endParaRPr lang="en-US" dirty="0">
              <a:latin typeface="Arial"/>
              <a:ea typeface="+mn-ea"/>
              <a:cs typeface="+mn-cs"/>
            </a:endParaRPr>
          </a:p>
        </p:txBody>
      </p:sp>
      <p:sp>
        <p:nvSpPr>
          <p:cNvPr id="52230" name="Rectangle 6"/>
          <p:cNvSpPr>
            <a:spLocks noGrp="1" noChangeArrowheads="1"/>
          </p:cNvSpPr>
          <p:nvPr>
            <p:ph type="sldNum" sz="quarter" idx="4"/>
          </p:nvPr>
        </p:nvSpPr>
        <p:spPr bwMode="auto">
          <a:xfrm>
            <a:off x="10512213" y="9103360"/>
            <a:ext cx="1950720" cy="65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019" tIns="65010" rIns="130019" bIns="65010" numCol="1" anchor="t" anchorCtr="0" compatLnSpc="1">
            <a:prstTxWarp prst="textNoShape">
              <a:avLst/>
            </a:prstTxWarp>
          </a:bodyPr>
          <a:lstStyle>
            <a:lvl1pPr algn="r">
              <a:lnSpc>
                <a:spcPct val="100000"/>
              </a:lnSpc>
              <a:spcBef>
                <a:spcPct val="0"/>
              </a:spcBef>
              <a:defRPr sz="2000"/>
            </a:lvl1pPr>
          </a:lstStyle>
          <a:p>
            <a:pPr defTabSz="1300192" fontAlgn="auto" hangingPunct="1">
              <a:spcAft>
                <a:spcPts val="0"/>
              </a:spcAft>
            </a:pPr>
            <a:fld id="{E4BBC68A-63E3-41AB-910E-DCF9401BA400}" type="slidenum">
              <a:rPr lang="en-US" smtClean="0">
                <a:latin typeface="Arial"/>
                <a:ea typeface="+mn-ea"/>
                <a:cs typeface="+mn-cs"/>
              </a:rPr>
              <a:pPr defTabSz="1300192" fontAlgn="auto" hangingPunct="1">
                <a:spcAft>
                  <a:spcPts val="0"/>
                </a:spcAft>
              </a:pPr>
              <a:t>‹#›</a:t>
            </a:fld>
            <a:endParaRPr lang="en-US" dirty="0">
              <a:latin typeface="Arial"/>
              <a:ea typeface="+mn-ea"/>
              <a:cs typeface="+mn-cs"/>
            </a:endParaRPr>
          </a:p>
        </p:txBody>
      </p:sp>
    </p:spTree>
    <p:extLst>
      <p:ext uri="{BB962C8B-B14F-4D97-AF65-F5344CB8AC3E}">
        <p14:creationId xmlns:p14="http://schemas.microsoft.com/office/powerpoint/2010/main" val="1558604969"/>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4600" b="1">
          <a:solidFill>
            <a:srgbClr val="006666"/>
          </a:solidFill>
          <a:latin typeface="+mj-lt"/>
          <a:ea typeface="+mj-ea"/>
          <a:cs typeface="+mj-cs"/>
        </a:defRPr>
      </a:lvl1pPr>
      <a:lvl2pPr algn="l" rtl="0" eaLnBrk="1" fontAlgn="base" hangingPunct="1">
        <a:spcBef>
          <a:spcPct val="0"/>
        </a:spcBef>
        <a:spcAft>
          <a:spcPct val="0"/>
        </a:spcAft>
        <a:defRPr sz="4600" b="1">
          <a:solidFill>
            <a:srgbClr val="006666"/>
          </a:solidFill>
          <a:latin typeface="Tahoma" pitchFamily="34" charset="0"/>
        </a:defRPr>
      </a:lvl2pPr>
      <a:lvl3pPr algn="l" rtl="0" eaLnBrk="1" fontAlgn="base" hangingPunct="1">
        <a:spcBef>
          <a:spcPct val="0"/>
        </a:spcBef>
        <a:spcAft>
          <a:spcPct val="0"/>
        </a:spcAft>
        <a:defRPr sz="4600" b="1">
          <a:solidFill>
            <a:srgbClr val="006666"/>
          </a:solidFill>
          <a:latin typeface="Tahoma" pitchFamily="34" charset="0"/>
        </a:defRPr>
      </a:lvl3pPr>
      <a:lvl4pPr algn="l" rtl="0" eaLnBrk="1" fontAlgn="base" hangingPunct="1">
        <a:spcBef>
          <a:spcPct val="0"/>
        </a:spcBef>
        <a:spcAft>
          <a:spcPct val="0"/>
        </a:spcAft>
        <a:defRPr sz="4600" b="1">
          <a:solidFill>
            <a:srgbClr val="006666"/>
          </a:solidFill>
          <a:latin typeface="Tahoma" pitchFamily="34" charset="0"/>
        </a:defRPr>
      </a:lvl4pPr>
      <a:lvl5pPr algn="l" rtl="0" eaLnBrk="1" fontAlgn="base" hangingPunct="1">
        <a:spcBef>
          <a:spcPct val="0"/>
        </a:spcBef>
        <a:spcAft>
          <a:spcPct val="0"/>
        </a:spcAft>
        <a:defRPr sz="4600" b="1">
          <a:solidFill>
            <a:srgbClr val="006666"/>
          </a:solidFill>
          <a:latin typeface="Tahoma" pitchFamily="34" charset="0"/>
        </a:defRPr>
      </a:lvl5pPr>
      <a:lvl6pPr marL="650096" algn="l" rtl="0" eaLnBrk="1" fontAlgn="base" hangingPunct="1">
        <a:spcBef>
          <a:spcPct val="0"/>
        </a:spcBef>
        <a:spcAft>
          <a:spcPct val="0"/>
        </a:spcAft>
        <a:defRPr sz="4600" b="1">
          <a:solidFill>
            <a:srgbClr val="006666"/>
          </a:solidFill>
          <a:latin typeface="Tahoma" pitchFamily="34" charset="0"/>
        </a:defRPr>
      </a:lvl6pPr>
      <a:lvl7pPr marL="1300192" algn="l" rtl="0" eaLnBrk="1" fontAlgn="base" hangingPunct="1">
        <a:spcBef>
          <a:spcPct val="0"/>
        </a:spcBef>
        <a:spcAft>
          <a:spcPct val="0"/>
        </a:spcAft>
        <a:defRPr sz="4600" b="1">
          <a:solidFill>
            <a:srgbClr val="006666"/>
          </a:solidFill>
          <a:latin typeface="Tahoma" pitchFamily="34" charset="0"/>
        </a:defRPr>
      </a:lvl7pPr>
      <a:lvl8pPr marL="1950291" algn="l" rtl="0" eaLnBrk="1" fontAlgn="base" hangingPunct="1">
        <a:spcBef>
          <a:spcPct val="0"/>
        </a:spcBef>
        <a:spcAft>
          <a:spcPct val="0"/>
        </a:spcAft>
        <a:defRPr sz="4600" b="1">
          <a:solidFill>
            <a:srgbClr val="006666"/>
          </a:solidFill>
          <a:latin typeface="Tahoma" pitchFamily="34" charset="0"/>
        </a:defRPr>
      </a:lvl8pPr>
      <a:lvl9pPr marL="2600387" algn="l" rtl="0" eaLnBrk="1" fontAlgn="base" hangingPunct="1">
        <a:spcBef>
          <a:spcPct val="0"/>
        </a:spcBef>
        <a:spcAft>
          <a:spcPct val="0"/>
        </a:spcAft>
        <a:defRPr sz="4600" b="1">
          <a:solidFill>
            <a:srgbClr val="006666"/>
          </a:solidFill>
          <a:latin typeface="Tahoma" pitchFamily="34" charset="0"/>
        </a:defRPr>
      </a:lvl9pPr>
    </p:titleStyle>
    <p:bodyStyle>
      <a:lvl1pPr marL="487573" indent="-487573" algn="l" rtl="0" eaLnBrk="1" fontAlgn="base" hangingPunct="1">
        <a:spcBef>
          <a:spcPct val="50000"/>
        </a:spcBef>
        <a:spcAft>
          <a:spcPct val="0"/>
        </a:spcAft>
        <a:buChar char="•"/>
        <a:defRPr sz="3400">
          <a:solidFill>
            <a:schemeClr val="tx1"/>
          </a:solidFill>
          <a:latin typeface="+mn-lt"/>
          <a:ea typeface="+mn-ea"/>
          <a:cs typeface="+mn-cs"/>
        </a:defRPr>
      </a:lvl1pPr>
      <a:lvl2pPr marL="1056407" indent="-406311" algn="l" rtl="0" eaLnBrk="1" fontAlgn="base" hangingPunct="1">
        <a:spcBef>
          <a:spcPct val="20000"/>
        </a:spcBef>
        <a:spcAft>
          <a:spcPct val="0"/>
        </a:spcAft>
        <a:buFont typeface="Wingdings" pitchFamily="2" charset="2"/>
        <a:buChar char="Ø"/>
        <a:defRPr sz="3100" i="1">
          <a:solidFill>
            <a:schemeClr val="tx1"/>
          </a:solidFill>
          <a:latin typeface="+mn-lt"/>
        </a:defRPr>
      </a:lvl2pPr>
      <a:lvl3pPr marL="1625240" indent="-325047" algn="l" rtl="0" eaLnBrk="1" fontAlgn="base" hangingPunct="1">
        <a:spcBef>
          <a:spcPct val="20000"/>
        </a:spcBef>
        <a:spcAft>
          <a:spcPct val="0"/>
        </a:spcAft>
        <a:buChar char="•"/>
        <a:defRPr sz="2800">
          <a:solidFill>
            <a:schemeClr val="tx1"/>
          </a:solidFill>
          <a:latin typeface="+mn-lt"/>
        </a:defRPr>
      </a:lvl3pPr>
      <a:lvl4pPr marL="2275338" indent="-325047" algn="l" rtl="0" eaLnBrk="1" fontAlgn="base" hangingPunct="1">
        <a:spcBef>
          <a:spcPct val="20000"/>
        </a:spcBef>
        <a:spcAft>
          <a:spcPct val="0"/>
        </a:spcAft>
        <a:buChar char="–"/>
        <a:defRPr sz="2300">
          <a:solidFill>
            <a:schemeClr val="tx1"/>
          </a:solidFill>
          <a:latin typeface="+mn-lt"/>
        </a:defRPr>
      </a:lvl4pPr>
      <a:lvl5pPr marL="2925437" indent="-325047" algn="l" rtl="0" eaLnBrk="1" fontAlgn="base" hangingPunct="1">
        <a:spcBef>
          <a:spcPct val="20000"/>
        </a:spcBef>
        <a:spcAft>
          <a:spcPct val="0"/>
        </a:spcAft>
        <a:buChar char="»"/>
        <a:defRPr sz="1700">
          <a:solidFill>
            <a:schemeClr val="tx1"/>
          </a:solidFill>
          <a:latin typeface="+mn-lt"/>
        </a:defRPr>
      </a:lvl5pPr>
      <a:lvl6pPr marL="3575535" indent="-325047" algn="l" rtl="0" eaLnBrk="1" fontAlgn="base" hangingPunct="1">
        <a:spcBef>
          <a:spcPct val="20000"/>
        </a:spcBef>
        <a:spcAft>
          <a:spcPct val="0"/>
        </a:spcAft>
        <a:buChar char="»"/>
        <a:defRPr sz="1700">
          <a:solidFill>
            <a:schemeClr val="tx1"/>
          </a:solidFill>
          <a:latin typeface="+mn-lt"/>
        </a:defRPr>
      </a:lvl6pPr>
      <a:lvl7pPr marL="4225629" indent="-325047" algn="l" rtl="0" eaLnBrk="1" fontAlgn="base" hangingPunct="1">
        <a:spcBef>
          <a:spcPct val="20000"/>
        </a:spcBef>
        <a:spcAft>
          <a:spcPct val="0"/>
        </a:spcAft>
        <a:buChar char="»"/>
        <a:defRPr sz="1700">
          <a:solidFill>
            <a:schemeClr val="tx1"/>
          </a:solidFill>
          <a:latin typeface="+mn-lt"/>
        </a:defRPr>
      </a:lvl7pPr>
      <a:lvl8pPr marL="4875727" indent="-325047" algn="l" rtl="0" eaLnBrk="1" fontAlgn="base" hangingPunct="1">
        <a:spcBef>
          <a:spcPct val="20000"/>
        </a:spcBef>
        <a:spcAft>
          <a:spcPct val="0"/>
        </a:spcAft>
        <a:buChar char="»"/>
        <a:defRPr sz="1700">
          <a:solidFill>
            <a:schemeClr val="tx1"/>
          </a:solidFill>
          <a:latin typeface="+mn-lt"/>
        </a:defRPr>
      </a:lvl8pPr>
      <a:lvl9pPr marL="5525822" indent="-325047" algn="l" rtl="0" eaLnBrk="1" fontAlgn="base" hangingPunct="1">
        <a:spcBef>
          <a:spcPct val="20000"/>
        </a:spcBef>
        <a:spcAft>
          <a:spcPct val="0"/>
        </a:spcAft>
        <a:buChar char="»"/>
        <a:defRPr sz="1700">
          <a:solidFill>
            <a:schemeClr val="tx1"/>
          </a:solidFill>
          <a:latin typeface="+mn-lt"/>
        </a:defRPr>
      </a:lvl9pPr>
    </p:bodyStyle>
    <p:otherStyle>
      <a:defPPr>
        <a:defRPr lang="en-US"/>
      </a:defPPr>
      <a:lvl1pPr marL="0" algn="l" defTabSz="1300192" rtl="0" eaLnBrk="1" latinLnBrk="0" hangingPunct="1">
        <a:defRPr sz="2600" kern="1200">
          <a:solidFill>
            <a:schemeClr val="tx1"/>
          </a:solidFill>
          <a:latin typeface="+mn-lt"/>
          <a:ea typeface="+mn-ea"/>
          <a:cs typeface="+mn-cs"/>
        </a:defRPr>
      </a:lvl1pPr>
      <a:lvl2pPr marL="650096" algn="l" defTabSz="1300192" rtl="0" eaLnBrk="1" latinLnBrk="0" hangingPunct="1">
        <a:defRPr sz="2600" kern="1200">
          <a:solidFill>
            <a:schemeClr val="tx1"/>
          </a:solidFill>
          <a:latin typeface="+mn-lt"/>
          <a:ea typeface="+mn-ea"/>
          <a:cs typeface="+mn-cs"/>
        </a:defRPr>
      </a:lvl2pPr>
      <a:lvl3pPr marL="1300192" algn="l" defTabSz="1300192" rtl="0" eaLnBrk="1" latinLnBrk="0" hangingPunct="1">
        <a:defRPr sz="2600" kern="1200">
          <a:solidFill>
            <a:schemeClr val="tx1"/>
          </a:solidFill>
          <a:latin typeface="+mn-lt"/>
          <a:ea typeface="+mn-ea"/>
          <a:cs typeface="+mn-cs"/>
        </a:defRPr>
      </a:lvl3pPr>
      <a:lvl4pPr marL="1950291" algn="l" defTabSz="1300192" rtl="0" eaLnBrk="1" latinLnBrk="0" hangingPunct="1">
        <a:defRPr sz="2600" kern="1200">
          <a:solidFill>
            <a:schemeClr val="tx1"/>
          </a:solidFill>
          <a:latin typeface="+mn-lt"/>
          <a:ea typeface="+mn-ea"/>
          <a:cs typeface="+mn-cs"/>
        </a:defRPr>
      </a:lvl4pPr>
      <a:lvl5pPr marL="2600387" algn="l" defTabSz="1300192" rtl="0" eaLnBrk="1" latinLnBrk="0" hangingPunct="1">
        <a:defRPr sz="2600" kern="1200">
          <a:solidFill>
            <a:schemeClr val="tx1"/>
          </a:solidFill>
          <a:latin typeface="+mn-lt"/>
          <a:ea typeface="+mn-ea"/>
          <a:cs typeface="+mn-cs"/>
        </a:defRPr>
      </a:lvl5pPr>
      <a:lvl6pPr marL="3250484" algn="l" defTabSz="1300192" rtl="0" eaLnBrk="1" latinLnBrk="0" hangingPunct="1">
        <a:defRPr sz="2600" kern="1200">
          <a:solidFill>
            <a:schemeClr val="tx1"/>
          </a:solidFill>
          <a:latin typeface="+mn-lt"/>
          <a:ea typeface="+mn-ea"/>
          <a:cs typeface="+mn-cs"/>
        </a:defRPr>
      </a:lvl6pPr>
      <a:lvl7pPr marL="3900583" algn="l" defTabSz="1300192" rtl="0" eaLnBrk="1" latinLnBrk="0" hangingPunct="1">
        <a:defRPr sz="2600" kern="1200">
          <a:solidFill>
            <a:schemeClr val="tx1"/>
          </a:solidFill>
          <a:latin typeface="+mn-lt"/>
          <a:ea typeface="+mn-ea"/>
          <a:cs typeface="+mn-cs"/>
        </a:defRPr>
      </a:lvl7pPr>
      <a:lvl8pPr marL="4550676" algn="l" defTabSz="1300192" rtl="0" eaLnBrk="1" latinLnBrk="0" hangingPunct="1">
        <a:defRPr sz="2600" kern="1200">
          <a:solidFill>
            <a:schemeClr val="tx1"/>
          </a:solidFill>
          <a:latin typeface="+mn-lt"/>
          <a:ea typeface="+mn-ea"/>
          <a:cs typeface="+mn-cs"/>
        </a:defRPr>
      </a:lvl8pPr>
      <a:lvl9pPr marL="5200775" algn="l" defTabSz="1300192" rtl="0" eaLnBrk="1" latinLnBrk="0" hangingPunct="1">
        <a:defRPr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1270000" y="254000"/>
            <a:ext cx="10464800" cy="2438400"/>
          </a:xfrm>
          <a:prstGeom prst="rect">
            <a:avLst/>
          </a:prstGeom>
          <a:noFill/>
          <a:ln w="12700">
            <a:noFill/>
            <a:miter lim="0"/>
            <a:headEnd/>
            <a:tailEnd/>
          </a:ln>
        </p:spPr>
        <p:txBody>
          <a:bodyPr vert="horz" wrap="square" lIns="50800" tIns="50800" rIns="50800" bIns="50800" numCol="1" anchor="ctr" anchorCtr="0" compatLnSpc="1">
            <a:prstTxWarp prst="textNoShape">
              <a:avLst/>
            </a:prstTxWarp>
          </a:bodyPr>
          <a:lstStyle/>
          <a:p>
            <a:pPr lvl="0"/>
            <a:r>
              <a:rPr lang="en-US" smtClean="0">
                <a:sym typeface="Helvetica Light" charset="0"/>
              </a:rPr>
              <a:t>Click to edit Master title style</a:t>
            </a:r>
          </a:p>
        </p:txBody>
      </p:sp>
      <p:sp>
        <p:nvSpPr>
          <p:cNvPr id="1027" name="Rectangle 2"/>
          <p:cNvSpPr>
            <a:spLocks noGrp="1"/>
          </p:cNvSpPr>
          <p:nvPr>
            <p:ph type="body" idx="1"/>
          </p:nvPr>
        </p:nvSpPr>
        <p:spPr bwMode="auto">
          <a:xfrm>
            <a:off x="1270000" y="2768600"/>
            <a:ext cx="10464800" cy="5715000"/>
          </a:xfrm>
          <a:prstGeom prst="rect">
            <a:avLst/>
          </a:prstGeom>
          <a:noFill/>
          <a:ln w="12700">
            <a:noFill/>
            <a:miter lim="0"/>
            <a:headEnd/>
            <a:tailEnd/>
          </a:ln>
        </p:spPr>
        <p:txBody>
          <a:bodyPr vert="horz" wrap="square" lIns="50800" tIns="50800" rIns="50800" bIns="50800" numCol="1" anchor="ctr" anchorCtr="0" compatLnSpc="1">
            <a:prstTxWarp prst="textNoShape">
              <a:avLst/>
            </a:prstTxWarp>
          </a:bodyPr>
          <a:lstStyle/>
          <a:p>
            <a:pPr lvl="0"/>
            <a:r>
              <a:rPr lang="en-US" smtClean="0">
                <a:sym typeface="Helvetica Light" charset="0"/>
              </a:rPr>
              <a:t>Click to edit Master text styles</a:t>
            </a:r>
          </a:p>
          <a:p>
            <a:pPr lvl="1"/>
            <a:r>
              <a:rPr lang="en-US" smtClean="0">
                <a:sym typeface="Helvetica Light" charset="0"/>
              </a:rPr>
              <a:t>Second level</a:t>
            </a:r>
          </a:p>
          <a:p>
            <a:pPr lvl="2"/>
            <a:r>
              <a:rPr lang="en-US" smtClean="0">
                <a:sym typeface="Helvetica Light" charset="0"/>
              </a:rPr>
              <a:t>Third level</a:t>
            </a:r>
          </a:p>
          <a:p>
            <a:pPr lvl="3"/>
            <a:r>
              <a:rPr lang="en-US" smtClean="0">
                <a:sym typeface="Helvetica Light" charset="0"/>
              </a:rPr>
              <a:t>Fourth level</a:t>
            </a:r>
          </a:p>
          <a:p>
            <a:pPr lvl="4"/>
            <a:r>
              <a:rPr lang="en-US" smtClean="0">
                <a:sym typeface="Helvetica Light" charset="0"/>
              </a:rPr>
              <a:t>Fifth level</a:t>
            </a:r>
          </a:p>
        </p:txBody>
      </p:sp>
    </p:spTree>
    <p:extLst>
      <p:ext uri="{BB962C8B-B14F-4D97-AF65-F5344CB8AC3E}">
        <p14:creationId xmlns:p14="http://schemas.microsoft.com/office/powerpoint/2010/main" val="2159242716"/>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xStyles>
    <p:titleStyle>
      <a:lvl1pPr algn="ctr" defTabSz="584200" rtl="0" eaLnBrk="0" fontAlgn="base" hangingPunct="0">
        <a:spcBef>
          <a:spcPct val="0"/>
        </a:spcBef>
        <a:spcAft>
          <a:spcPct val="0"/>
        </a:spcAft>
        <a:defRPr sz="8000">
          <a:solidFill>
            <a:srgbClr val="000000"/>
          </a:solidFill>
          <a:latin typeface="+mj-lt"/>
          <a:ea typeface="+mj-ea"/>
          <a:cs typeface="+mj-cs"/>
          <a:sym typeface="Helvetica Light" charset="0"/>
        </a:defRPr>
      </a:lvl1pPr>
      <a:lvl2pPr algn="ctr" defTabSz="584200" rtl="0" eaLnBrk="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2pPr>
      <a:lvl3pPr algn="ctr" defTabSz="584200" rtl="0" eaLnBrk="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3pPr>
      <a:lvl4pPr algn="ctr" defTabSz="584200" rtl="0" eaLnBrk="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4pPr>
      <a:lvl5pPr algn="ctr" defTabSz="584200" rtl="0" eaLnBrk="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5pPr>
      <a:lvl6pPr marL="4572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6pPr>
      <a:lvl7pPr marL="9144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7pPr>
      <a:lvl8pPr marL="13716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8pPr>
      <a:lvl9pPr marL="18288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9pPr>
    </p:titleStyle>
    <p:bodyStyle>
      <a:lvl1pPr marL="381000" indent="-381000" algn="l" defTabSz="584200" rtl="0" eaLnBrk="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1pPr>
      <a:lvl2pPr marL="762000" indent="-381000" algn="l" defTabSz="584200" rtl="0" eaLnBrk="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2pPr>
      <a:lvl3pPr marL="1143000" indent="-381000" algn="l" defTabSz="584200" rtl="0" eaLnBrk="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3pPr>
      <a:lvl4pPr marL="1524000" indent="-381000" algn="l" defTabSz="584200" rtl="0" eaLnBrk="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4pPr>
      <a:lvl5pPr marL="1905000" indent="-381000" algn="l" defTabSz="584200" rtl="0" eaLnBrk="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5pPr>
      <a:lvl6pPr marL="2362200" indent="-381000" algn="l" defTabSz="584200" rtl="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6pPr>
      <a:lvl7pPr marL="2819400" indent="-381000" algn="l" defTabSz="584200" rtl="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7pPr>
      <a:lvl8pPr marL="3276600" indent="-381000" algn="l" defTabSz="584200" rtl="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8pPr>
      <a:lvl9pPr marL="3733800" indent="-381000" algn="l" defTabSz="584200" rtl="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4.xml"/><Relationship Id="rId5" Type="http://schemas.openxmlformats.org/officeDocument/2006/relationships/hyperlink" Target="http://ell.stanford.edu/" TargetMode="Externa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4.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4.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hyperlink" Target="http://www.nextgenscience.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800" y="685800"/>
            <a:ext cx="12285133" cy="2743199"/>
          </a:xfrm>
        </p:spPr>
        <p:txBody>
          <a:bodyPr/>
          <a:lstStyle/>
          <a:p>
            <a:r>
              <a:rPr lang="en-US" sz="4800" dirty="0" smtClean="0"/>
              <a:t>Common Core State Standards and</a:t>
            </a:r>
            <a:br>
              <a:rPr lang="en-US" sz="4800" dirty="0" smtClean="0"/>
            </a:br>
            <a:r>
              <a:rPr lang="en-US" sz="4800" dirty="0" smtClean="0"/>
              <a:t>Next Generation Science Standards for</a:t>
            </a:r>
            <a:br>
              <a:rPr lang="en-US" sz="4800" dirty="0" smtClean="0"/>
            </a:br>
            <a:r>
              <a:rPr lang="en-US" sz="4800" dirty="0" smtClean="0"/>
              <a:t>Diversity and Equity</a:t>
            </a:r>
            <a:endParaRPr lang="en-US" sz="4800" dirty="0"/>
          </a:p>
        </p:txBody>
      </p:sp>
      <p:sp>
        <p:nvSpPr>
          <p:cNvPr id="3" name="Subtitle 2"/>
          <p:cNvSpPr>
            <a:spLocks noGrp="1"/>
          </p:cNvSpPr>
          <p:nvPr>
            <p:ph type="subTitle" idx="1"/>
          </p:nvPr>
        </p:nvSpPr>
        <p:spPr>
          <a:xfrm>
            <a:off x="4368800" y="4648200"/>
            <a:ext cx="8094143" cy="4572000"/>
          </a:xfrm>
        </p:spPr>
        <p:txBody>
          <a:bodyPr/>
          <a:lstStyle/>
          <a:p>
            <a:pPr>
              <a:spcBef>
                <a:spcPts val="600"/>
              </a:spcBef>
            </a:pPr>
            <a:r>
              <a:rPr lang="en-US" sz="2800" dirty="0" smtClean="0"/>
              <a:t>Education Policy Breakfast Series</a:t>
            </a:r>
          </a:p>
          <a:p>
            <a:pPr>
              <a:spcBef>
                <a:spcPts val="600"/>
              </a:spcBef>
            </a:pPr>
            <a:r>
              <a:rPr lang="en-US" sz="2800" dirty="0" smtClean="0"/>
              <a:t>The Common Core Standards:</a:t>
            </a:r>
          </a:p>
          <a:p>
            <a:pPr>
              <a:spcBef>
                <a:spcPts val="600"/>
              </a:spcBef>
            </a:pPr>
            <a:r>
              <a:rPr lang="en-US" sz="2800" dirty="0" smtClean="0"/>
              <a:t>Part III: Desired Outcomes and Potential Consequences</a:t>
            </a:r>
          </a:p>
          <a:p>
            <a:pPr>
              <a:spcBef>
                <a:spcPts val="600"/>
              </a:spcBef>
            </a:pPr>
            <a:endParaRPr lang="en-US" sz="2800" dirty="0" smtClean="0"/>
          </a:p>
          <a:p>
            <a:pPr>
              <a:spcBef>
                <a:spcPts val="600"/>
              </a:spcBef>
            </a:pPr>
            <a:r>
              <a:rPr lang="en-US" sz="2800" dirty="0" err="1" smtClean="0"/>
              <a:t>Okhee</a:t>
            </a:r>
            <a:r>
              <a:rPr lang="en-US" sz="2800" dirty="0" smtClean="0"/>
              <a:t> Lee</a:t>
            </a:r>
          </a:p>
          <a:p>
            <a:pPr>
              <a:spcBef>
                <a:spcPts val="600"/>
              </a:spcBef>
            </a:pPr>
            <a:r>
              <a:rPr lang="en-US" sz="2800" dirty="0" smtClean="0"/>
              <a:t>New York University</a:t>
            </a:r>
          </a:p>
          <a:p>
            <a:pPr>
              <a:spcBef>
                <a:spcPts val="600"/>
              </a:spcBef>
            </a:pPr>
            <a:r>
              <a:rPr lang="en-US" sz="2800" dirty="0" smtClean="0"/>
              <a:t>Steinhardt School</a:t>
            </a:r>
            <a:endParaRPr lang="en-US" sz="2800" dirty="0"/>
          </a:p>
        </p:txBody>
      </p:sp>
    </p:spTree>
    <p:extLst>
      <p:ext uri="{BB962C8B-B14F-4D97-AF65-F5344CB8AC3E}">
        <p14:creationId xmlns:p14="http://schemas.microsoft.com/office/powerpoint/2010/main" val="196523675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59" name="Rectangle 2"/>
          <p:cNvSpPr>
            <a:spLocks/>
          </p:cNvSpPr>
          <p:nvPr/>
        </p:nvSpPr>
        <p:spPr bwMode="auto">
          <a:xfrm>
            <a:off x="0" y="323850"/>
            <a:ext cx="13004800" cy="1720850"/>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p>
            <a:pPr defTabSz="584200"/>
            <a:endParaRPr lang="en-US" dirty="0"/>
          </a:p>
        </p:txBody>
      </p:sp>
      <p:pic>
        <p:nvPicPr>
          <p:cNvPr id="19460" name="Picture 3" descr="image.jpg"/>
          <p:cNvPicPr>
            <a:picLocks noChangeAspect="1"/>
          </p:cNvPicPr>
          <p:nvPr/>
        </p:nvPicPr>
        <p:blipFill>
          <a:blip r:embed="rId3" cstate="print"/>
          <a:srcRect/>
          <a:stretch>
            <a:fillRect/>
          </a:stretch>
        </p:blipFill>
        <p:spPr bwMode="auto">
          <a:xfrm>
            <a:off x="157163" y="8777288"/>
            <a:ext cx="1792287" cy="866775"/>
          </a:xfrm>
          <a:prstGeom prst="rect">
            <a:avLst/>
          </a:prstGeom>
          <a:noFill/>
          <a:ln w="12700">
            <a:noFill/>
            <a:miter lim="0"/>
            <a:headEnd/>
            <a:tailEnd/>
          </a:ln>
        </p:spPr>
      </p:pic>
      <p:sp>
        <p:nvSpPr>
          <p:cNvPr id="19461" name="Rectangle 4"/>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65" name="Rectangle 8"/>
          <p:cNvSpPr>
            <a:spLocks noGrp="1" noChangeArrowheads="1"/>
          </p:cNvSpPr>
          <p:nvPr>
            <p:ph type="title"/>
          </p:nvPr>
        </p:nvSpPr>
        <p:spPr>
          <a:xfrm>
            <a:off x="330200" y="390525"/>
            <a:ext cx="12344400" cy="1625600"/>
          </a:xfrm>
        </p:spPr>
        <p:txBody>
          <a:bodyPr lIns="126435" tIns="72248" rIns="126435" bIns="72248"/>
          <a:lstStyle/>
          <a:p>
            <a:pPr defTabSz="1296988" eaLnBrk="1"/>
            <a:r>
              <a:rPr lang="en-US" sz="4400" b="1" dirty="0" smtClean="0">
                <a:latin typeface="Helvetica" charset="0"/>
                <a:cs typeface="Helvetica" charset="0"/>
                <a:sym typeface="Helvetica" charset="0"/>
              </a:rPr>
              <a:t>NGSS Diversity and Equity:</a:t>
            </a:r>
            <a:br>
              <a:rPr lang="en-US" sz="4400" b="1" dirty="0" smtClean="0">
                <a:latin typeface="Helvetica" charset="0"/>
                <a:cs typeface="Helvetica" charset="0"/>
                <a:sym typeface="Helvetica" charset="0"/>
              </a:rPr>
            </a:br>
            <a:r>
              <a:rPr lang="en-US" sz="4400" b="1" dirty="0" smtClean="0">
                <a:latin typeface="Helvetica" charset="0"/>
                <a:cs typeface="Helvetica" charset="0"/>
                <a:sym typeface="Helvetica" charset="0"/>
              </a:rPr>
              <a:t>“All Standards, All Students”</a:t>
            </a:r>
            <a:endParaRPr lang="en-US" sz="4400" b="1" dirty="0" smtClean="0"/>
          </a:p>
        </p:txBody>
      </p:sp>
      <p:sp>
        <p:nvSpPr>
          <p:cNvPr id="19466" name="Rectangle 9"/>
          <p:cNvSpPr>
            <a:spLocks noGrp="1" noChangeArrowheads="1"/>
          </p:cNvSpPr>
          <p:nvPr>
            <p:ph type="body" idx="1"/>
          </p:nvPr>
        </p:nvSpPr>
        <p:spPr>
          <a:xfrm>
            <a:off x="787399" y="2590800"/>
            <a:ext cx="11506201" cy="6400800"/>
          </a:xfrm>
        </p:spPr>
        <p:txBody>
          <a:bodyPr lIns="126435" tIns="72248" rIns="126435" bIns="72248" anchor="t"/>
          <a:lstStyle/>
          <a:p>
            <a:pPr marL="0" indent="0" defTabSz="1296988" eaLnBrk="1">
              <a:lnSpc>
                <a:spcPct val="90000"/>
              </a:lnSpc>
              <a:spcBef>
                <a:spcPts val="600"/>
              </a:spcBef>
              <a:buClr>
                <a:srgbClr val="303A96"/>
              </a:buClr>
              <a:buNone/>
            </a:pPr>
            <a:r>
              <a:rPr lang="en-US" sz="3600" b="1" dirty="0" smtClean="0">
                <a:latin typeface="Helvetica" charset="0"/>
                <a:ea typeface="Helvetica" charset="0"/>
                <a:cs typeface="Helvetica" charset="0"/>
                <a:sym typeface="Helvetica" charset="0"/>
              </a:rPr>
              <a:t>Task 1. Bias </a:t>
            </a:r>
            <a:r>
              <a:rPr lang="en-US" sz="3600" b="1" dirty="0" smtClean="0">
                <a:latin typeface="Helvetica" pitchFamily="34" charset="0"/>
                <a:ea typeface="Helvetica" charset="0"/>
                <a:cs typeface="Helvetica" pitchFamily="34" charset="0"/>
                <a:sym typeface="Helvetica" charset="0"/>
              </a:rPr>
              <a:t>Reviews of Standards</a:t>
            </a:r>
            <a:endParaRPr lang="en-US" sz="3600" b="1" dirty="0" smtClean="0">
              <a:latin typeface="Helvetica" pitchFamily="34" charset="0"/>
              <a:cs typeface="Helvetica" pitchFamily="34" charset="0"/>
            </a:endParaRPr>
          </a:p>
          <a:p>
            <a:pPr marL="155575" indent="-155575" defTabSz="1296988" eaLnBrk="1">
              <a:lnSpc>
                <a:spcPct val="90000"/>
              </a:lnSpc>
              <a:spcBef>
                <a:spcPts val="600"/>
              </a:spcBef>
              <a:buClr>
                <a:srgbClr val="303A96"/>
              </a:buClr>
              <a:buNone/>
            </a:pPr>
            <a:endParaRPr lang="en-US" sz="3600" b="1" dirty="0" smtClean="0">
              <a:latin typeface="Helvetica" charset="0"/>
              <a:ea typeface="Helvetica" charset="0"/>
              <a:cs typeface="Helvetica" charset="0"/>
              <a:sym typeface="Helvetica" charset="0"/>
            </a:endParaRPr>
          </a:p>
          <a:p>
            <a:pPr marL="0" indent="0" defTabSz="1296988" eaLnBrk="1">
              <a:lnSpc>
                <a:spcPct val="90000"/>
              </a:lnSpc>
              <a:spcBef>
                <a:spcPts val="600"/>
              </a:spcBef>
              <a:buClr>
                <a:srgbClr val="303A96"/>
              </a:buClr>
              <a:buNone/>
            </a:pPr>
            <a:r>
              <a:rPr lang="en-US" sz="3600" b="1" dirty="0" smtClean="0">
                <a:latin typeface="Helvetica" charset="0"/>
                <a:ea typeface="Helvetica" charset="0"/>
                <a:cs typeface="Helvetica" charset="0"/>
                <a:sym typeface="Helvetica" charset="0"/>
              </a:rPr>
              <a:t>Task 2. Chapter (called “Appendix D)</a:t>
            </a:r>
          </a:p>
          <a:p>
            <a:pPr marL="155575" indent="-155575" defTabSz="1296988" eaLnBrk="1">
              <a:lnSpc>
                <a:spcPct val="90000"/>
              </a:lnSpc>
              <a:spcBef>
                <a:spcPts val="600"/>
              </a:spcBef>
              <a:buClr>
                <a:srgbClr val="303A96"/>
              </a:buClr>
              <a:buNone/>
            </a:pPr>
            <a:endParaRPr lang="en-US" sz="3600" b="1" dirty="0" smtClean="0">
              <a:latin typeface="Helvetica" charset="0"/>
              <a:ea typeface="Helvetica" charset="0"/>
              <a:cs typeface="Helvetica" charset="0"/>
              <a:sym typeface="Helvetica" charset="0"/>
            </a:endParaRPr>
          </a:p>
          <a:p>
            <a:pPr marL="155575" indent="-155575" defTabSz="1296988" eaLnBrk="1">
              <a:lnSpc>
                <a:spcPct val="90000"/>
              </a:lnSpc>
              <a:spcBef>
                <a:spcPts val="600"/>
              </a:spcBef>
              <a:buClr>
                <a:srgbClr val="303A96"/>
              </a:buClr>
              <a:buNone/>
            </a:pPr>
            <a:r>
              <a:rPr lang="en-US" sz="3600" b="1" dirty="0" smtClean="0">
                <a:latin typeface="Helvetica" charset="0"/>
                <a:ea typeface="Helvetica" charset="0"/>
                <a:cs typeface="Helvetica" charset="0"/>
                <a:sym typeface="Helvetica" charset="0"/>
              </a:rPr>
              <a:t>Task 3. Seven Case Studies</a:t>
            </a:r>
          </a:p>
          <a:p>
            <a:pPr marL="155575" indent="-155575" defTabSz="1296988" eaLnBrk="1">
              <a:lnSpc>
                <a:spcPct val="90000"/>
              </a:lnSpc>
              <a:spcBef>
                <a:spcPts val="600"/>
              </a:spcBef>
              <a:buClr>
                <a:srgbClr val="303A96"/>
              </a:buClr>
              <a:buNone/>
            </a:pPr>
            <a:endParaRPr lang="en-US" sz="3600" b="1" dirty="0">
              <a:latin typeface="Helvetica" charset="0"/>
              <a:ea typeface="Helvetica" charset="0"/>
              <a:cs typeface="Helvetica" charset="0"/>
              <a:sym typeface="Helvetica" charset="0"/>
            </a:endParaRPr>
          </a:p>
          <a:p>
            <a:pPr marL="155575" indent="-155575" defTabSz="1296988" eaLnBrk="1">
              <a:lnSpc>
                <a:spcPct val="90000"/>
              </a:lnSpc>
              <a:spcBef>
                <a:spcPts val="600"/>
              </a:spcBef>
              <a:buClr>
                <a:srgbClr val="303A96"/>
              </a:buClr>
              <a:buNone/>
            </a:pPr>
            <a:r>
              <a:rPr lang="en-US" sz="3600" b="1" dirty="0" smtClean="0">
                <a:latin typeface="Helvetica" charset="0"/>
                <a:ea typeface="Helvetica" charset="0"/>
                <a:cs typeface="Helvetica" charset="0"/>
                <a:sym typeface="Helvetica" charset="0"/>
              </a:rPr>
              <a:t>Task 4. Diversity and Equity Theme in Appendices</a:t>
            </a:r>
          </a:p>
        </p:txBody>
      </p:sp>
    </p:spTree>
    <p:extLst>
      <p:ext uri="{BB962C8B-B14F-4D97-AF65-F5344CB8AC3E}">
        <p14:creationId xmlns:p14="http://schemas.microsoft.com/office/powerpoint/2010/main" val="79804877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59" name="Rectangle 2"/>
          <p:cNvSpPr>
            <a:spLocks/>
          </p:cNvSpPr>
          <p:nvPr/>
        </p:nvSpPr>
        <p:spPr bwMode="auto">
          <a:xfrm>
            <a:off x="0" y="323850"/>
            <a:ext cx="13004800" cy="1720850"/>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p>
            <a:pPr defTabSz="584200"/>
            <a:endParaRPr lang="en-US" dirty="0"/>
          </a:p>
        </p:txBody>
      </p:sp>
      <p:pic>
        <p:nvPicPr>
          <p:cNvPr id="19460" name="Picture 3" descr="image.jpg"/>
          <p:cNvPicPr>
            <a:picLocks noChangeAspect="1"/>
          </p:cNvPicPr>
          <p:nvPr/>
        </p:nvPicPr>
        <p:blipFill>
          <a:blip r:embed="rId3" cstate="print"/>
          <a:srcRect/>
          <a:stretch>
            <a:fillRect/>
          </a:stretch>
        </p:blipFill>
        <p:spPr bwMode="auto">
          <a:xfrm>
            <a:off x="157163" y="8777288"/>
            <a:ext cx="1792287" cy="866775"/>
          </a:xfrm>
          <a:prstGeom prst="rect">
            <a:avLst/>
          </a:prstGeom>
          <a:noFill/>
          <a:ln w="12700">
            <a:noFill/>
            <a:miter lim="0"/>
            <a:headEnd/>
            <a:tailEnd/>
          </a:ln>
        </p:spPr>
      </p:pic>
      <p:sp>
        <p:nvSpPr>
          <p:cNvPr id="19461" name="Rectangle 4"/>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65" name="Rectangle 8"/>
          <p:cNvSpPr>
            <a:spLocks noGrp="1" noChangeArrowheads="1"/>
          </p:cNvSpPr>
          <p:nvPr>
            <p:ph type="title"/>
          </p:nvPr>
        </p:nvSpPr>
        <p:spPr>
          <a:xfrm>
            <a:off x="330200" y="390525"/>
            <a:ext cx="12344400" cy="1625600"/>
          </a:xfrm>
        </p:spPr>
        <p:txBody>
          <a:bodyPr lIns="126435" tIns="72248" rIns="126435" bIns="72248"/>
          <a:lstStyle/>
          <a:p>
            <a:pPr algn="l" defTabSz="1296988" eaLnBrk="1"/>
            <a:r>
              <a:rPr lang="en-US" sz="4400" b="1" dirty="0" smtClean="0">
                <a:solidFill>
                  <a:schemeClr val="tx1"/>
                </a:solidFill>
              </a:rPr>
              <a:t>NGSS Diversity and Equity Team</a:t>
            </a:r>
          </a:p>
        </p:txBody>
      </p:sp>
      <p:sp>
        <p:nvSpPr>
          <p:cNvPr id="19466" name="Rectangle 9"/>
          <p:cNvSpPr>
            <a:spLocks noGrp="1" noChangeArrowheads="1"/>
          </p:cNvSpPr>
          <p:nvPr>
            <p:ph type="body" idx="1"/>
          </p:nvPr>
        </p:nvSpPr>
        <p:spPr>
          <a:xfrm>
            <a:off x="787399" y="2590800"/>
            <a:ext cx="11506201" cy="6400800"/>
          </a:xfrm>
        </p:spPr>
        <p:txBody>
          <a:bodyPr lIns="126435" tIns="72248" rIns="126435" bIns="72248" anchor="t"/>
          <a:lstStyle/>
          <a:p>
            <a:pPr defTabSz="1296988" eaLnBrk="1">
              <a:lnSpc>
                <a:spcPct val="90000"/>
              </a:lnSpc>
              <a:spcBef>
                <a:spcPts val="600"/>
              </a:spcBef>
              <a:buFont typeface="Arial" pitchFamily="34" charset="0"/>
              <a:buChar char="•"/>
            </a:pPr>
            <a:r>
              <a:rPr lang="en-US" sz="3600" dirty="0" err="1" smtClean="0">
                <a:latin typeface="Helvetica" charset="0"/>
                <a:ea typeface="Helvetica" charset="0"/>
                <a:cs typeface="Helvetica" charset="0"/>
                <a:sym typeface="Helvetica" charset="0"/>
              </a:rPr>
              <a:t>Okhee</a:t>
            </a:r>
            <a:r>
              <a:rPr lang="en-US" sz="3600" dirty="0" smtClean="0">
                <a:latin typeface="Helvetica" charset="0"/>
                <a:ea typeface="Helvetica" charset="0"/>
                <a:cs typeface="Helvetica" charset="0"/>
                <a:sym typeface="Helvetica" charset="0"/>
              </a:rPr>
              <a:t> Lee, team leader</a:t>
            </a:r>
          </a:p>
          <a:p>
            <a:pPr defTabSz="1296988" eaLnBrk="1">
              <a:lnSpc>
                <a:spcPct val="90000"/>
              </a:lnSpc>
              <a:spcBef>
                <a:spcPts val="600"/>
              </a:spcBef>
              <a:buFont typeface="Arial" pitchFamily="34" charset="0"/>
              <a:buChar char="•"/>
            </a:pPr>
            <a:r>
              <a:rPr lang="en-US" sz="3600" dirty="0" smtClean="0"/>
              <a:t>Emily </a:t>
            </a:r>
            <a:r>
              <a:rPr lang="en-US" sz="3600" dirty="0"/>
              <a:t>Miller, </a:t>
            </a:r>
            <a:r>
              <a:rPr lang="en-US" sz="3600" dirty="0" smtClean="0"/>
              <a:t>ESOL</a:t>
            </a:r>
          </a:p>
          <a:p>
            <a:pPr defTabSz="1296988" eaLnBrk="1">
              <a:lnSpc>
                <a:spcPct val="90000"/>
              </a:lnSpc>
              <a:spcBef>
                <a:spcPts val="600"/>
              </a:spcBef>
              <a:buFont typeface="Arial" pitchFamily="34" charset="0"/>
              <a:buChar char="•"/>
            </a:pPr>
            <a:r>
              <a:rPr lang="en-US" sz="3600" dirty="0" smtClean="0"/>
              <a:t>Rita </a:t>
            </a:r>
            <a:r>
              <a:rPr lang="en-US" sz="3600" dirty="0" err="1"/>
              <a:t>Januszyk</a:t>
            </a:r>
            <a:r>
              <a:rPr lang="en-US" sz="3600" dirty="0"/>
              <a:t>, </a:t>
            </a:r>
            <a:r>
              <a:rPr lang="en-US" sz="3600" dirty="0" smtClean="0"/>
              <a:t>gifted and talented education</a:t>
            </a:r>
          </a:p>
          <a:p>
            <a:pPr defTabSz="1296988" eaLnBrk="1">
              <a:lnSpc>
                <a:spcPct val="90000"/>
              </a:lnSpc>
              <a:spcBef>
                <a:spcPts val="600"/>
              </a:spcBef>
              <a:buFont typeface="Arial" pitchFamily="34" charset="0"/>
              <a:buChar char="•"/>
            </a:pPr>
            <a:r>
              <a:rPr lang="en-US" sz="3600" dirty="0" smtClean="0"/>
              <a:t>Bernadine </a:t>
            </a:r>
            <a:r>
              <a:rPr lang="en-US" sz="3600" dirty="0" err="1"/>
              <a:t>Okoro</a:t>
            </a:r>
            <a:r>
              <a:rPr lang="en-US" sz="3600" dirty="0"/>
              <a:t>, </a:t>
            </a:r>
            <a:r>
              <a:rPr lang="en-US" sz="3600" dirty="0" smtClean="0"/>
              <a:t>alternative education</a:t>
            </a:r>
          </a:p>
          <a:p>
            <a:pPr defTabSz="1296988" eaLnBrk="1">
              <a:lnSpc>
                <a:spcPct val="90000"/>
              </a:lnSpc>
              <a:spcBef>
                <a:spcPts val="600"/>
              </a:spcBef>
              <a:buFont typeface="Arial" pitchFamily="34" charset="0"/>
              <a:buChar char="•"/>
            </a:pPr>
            <a:r>
              <a:rPr lang="en-US" sz="3600" dirty="0" smtClean="0"/>
              <a:t>Betsy </a:t>
            </a:r>
            <a:r>
              <a:rPr lang="en-US" sz="3600" dirty="0" err="1"/>
              <a:t>O’Day</a:t>
            </a:r>
            <a:r>
              <a:rPr lang="en-US" sz="3600" dirty="0" smtClean="0"/>
              <a:t>, special education</a:t>
            </a:r>
            <a:endParaRPr lang="en-US" sz="3600" dirty="0"/>
          </a:p>
          <a:p>
            <a:pPr defTabSz="1296988" eaLnBrk="1">
              <a:lnSpc>
                <a:spcPct val="90000"/>
              </a:lnSpc>
              <a:spcBef>
                <a:spcPts val="600"/>
              </a:spcBef>
              <a:buFont typeface="Arial" pitchFamily="34" charset="0"/>
              <a:buChar char="•"/>
            </a:pPr>
            <a:r>
              <a:rPr lang="en-US" sz="3600" dirty="0" err="1" smtClean="0"/>
              <a:t>Netosh</a:t>
            </a:r>
            <a:r>
              <a:rPr lang="en-US" sz="3600" dirty="0" smtClean="0"/>
              <a:t> Jones, African American students</a:t>
            </a:r>
            <a:endParaRPr lang="en-US" sz="3600" dirty="0"/>
          </a:p>
          <a:p>
            <a:pPr defTabSz="1296988" eaLnBrk="1">
              <a:lnSpc>
                <a:spcPct val="90000"/>
              </a:lnSpc>
              <a:spcBef>
                <a:spcPts val="600"/>
              </a:spcBef>
              <a:buFont typeface="Arial" pitchFamily="34" charset="0"/>
              <a:buChar char="•"/>
            </a:pPr>
            <a:r>
              <a:rPr lang="en-US" sz="3600" dirty="0" smtClean="0"/>
              <a:t>Jennifer </a:t>
            </a:r>
            <a:r>
              <a:rPr lang="en-US" sz="3600" dirty="0"/>
              <a:t>Gutierrez, district supervisor</a:t>
            </a:r>
          </a:p>
          <a:p>
            <a:pPr marL="0" indent="0" defTabSz="1296988" eaLnBrk="1">
              <a:lnSpc>
                <a:spcPct val="90000"/>
              </a:lnSpc>
              <a:spcBef>
                <a:spcPts val="600"/>
              </a:spcBef>
              <a:buClr>
                <a:srgbClr val="303A96"/>
              </a:buClr>
              <a:buNone/>
            </a:pPr>
            <a:endParaRPr lang="en-US" sz="3600" dirty="0" smtClean="0">
              <a:latin typeface="Helvetica" charset="0"/>
              <a:ea typeface="Helvetica" charset="0"/>
              <a:cs typeface="Helvetica" charset="0"/>
              <a:sym typeface="Helvetica" charset="0"/>
            </a:endParaRPr>
          </a:p>
          <a:p>
            <a:pPr marL="0" indent="0" defTabSz="1296988" eaLnBrk="1">
              <a:lnSpc>
                <a:spcPct val="90000"/>
              </a:lnSpc>
              <a:spcBef>
                <a:spcPts val="600"/>
              </a:spcBef>
              <a:buClr>
                <a:srgbClr val="303A96"/>
              </a:buClr>
              <a:buNone/>
            </a:pPr>
            <a:endParaRPr lang="en-US" sz="3600" dirty="0" smtClean="0">
              <a:latin typeface="Helvetica" charset="0"/>
              <a:ea typeface="Helvetica" charset="0"/>
              <a:cs typeface="Helvetica" charset="0"/>
              <a:sym typeface="Helvetica" charset="0"/>
            </a:endParaRPr>
          </a:p>
        </p:txBody>
      </p:sp>
    </p:spTree>
    <p:extLst>
      <p:ext uri="{BB962C8B-B14F-4D97-AF65-F5344CB8AC3E}">
        <p14:creationId xmlns:p14="http://schemas.microsoft.com/office/powerpoint/2010/main" val="176848884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59" name="Rectangle 2"/>
          <p:cNvSpPr>
            <a:spLocks/>
          </p:cNvSpPr>
          <p:nvPr/>
        </p:nvSpPr>
        <p:spPr bwMode="auto">
          <a:xfrm>
            <a:off x="0" y="323850"/>
            <a:ext cx="13004800" cy="1720850"/>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p>
            <a:pPr defTabSz="584200"/>
            <a:endParaRPr lang="en-US" dirty="0"/>
          </a:p>
        </p:txBody>
      </p:sp>
      <p:pic>
        <p:nvPicPr>
          <p:cNvPr id="19460" name="Picture 3" descr="image.jpg"/>
          <p:cNvPicPr>
            <a:picLocks noChangeAspect="1"/>
          </p:cNvPicPr>
          <p:nvPr/>
        </p:nvPicPr>
        <p:blipFill>
          <a:blip r:embed="rId3" cstate="print"/>
          <a:srcRect/>
          <a:stretch>
            <a:fillRect/>
          </a:stretch>
        </p:blipFill>
        <p:spPr bwMode="auto">
          <a:xfrm>
            <a:off x="157163" y="8777288"/>
            <a:ext cx="1792287" cy="866775"/>
          </a:xfrm>
          <a:prstGeom prst="rect">
            <a:avLst/>
          </a:prstGeom>
          <a:noFill/>
          <a:ln w="12700">
            <a:noFill/>
            <a:miter lim="0"/>
            <a:headEnd/>
            <a:tailEnd/>
          </a:ln>
        </p:spPr>
      </p:pic>
      <p:sp>
        <p:nvSpPr>
          <p:cNvPr id="19461" name="Rectangle 4"/>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65" name="Rectangle 8"/>
          <p:cNvSpPr>
            <a:spLocks noGrp="1" noChangeArrowheads="1"/>
          </p:cNvSpPr>
          <p:nvPr>
            <p:ph type="title"/>
          </p:nvPr>
        </p:nvSpPr>
        <p:spPr>
          <a:xfrm>
            <a:off x="330200" y="390525"/>
            <a:ext cx="12344400" cy="1625600"/>
          </a:xfrm>
        </p:spPr>
        <p:txBody>
          <a:bodyPr lIns="126435" tIns="72248" rIns="126435" bIns="72248"/>
          <a:lstStyle/>
          <a:p>
            <a:pPr algn="l" defTabSz="1296988" eaLnBrk="1"/>
            <a:r>
              <a:rPr lang="en-US" sz="4400" b="1" dirty="0" smtClean="0">
                <a:latin typeface="Helvetica" charset="0"/>
                <a:cs typeface="Helvetica" charset="0"/>
                <a:sym typeface="Helvetica" charset="0"/>
              </a:rPr>
              <a:t>Task 1: Bias Reviews of Standards</a:t>
            </a:r>
            <a:endParaRPr lang="en-US" sz="4400" b="1" dirty="0" smtClean="0"/>
          </a:p>
        </p:txBody>
      </p:sp>
      <p:sp>
        <p:nvSpPr>
          <p:cNvPr id="19466" name="Rectangle 9"/>
          <p:cNvSpPr>
            <a:spLocks noGrp="1" noChangeArrowheads="1"/>
          </p:cNvSpPr>
          <p:nvPr>
            <p:ph type="body" idx="1"/>
          </p:nvPr>
        </p:nvSpPr>
        <p:spPr>
          <a:xfrm>
            <a:off x="787399" y="2438400"/>
            <a:ext cx="11506201" cy="6553200"/>
          </a:xfrm>
        </p:spPr>
        <p:txBody>
          <a:bodyPr lIns="126435" tIns="72248" rIns="126435" bIns="72248" anchor="t"/>
          <a:lstStyle/>
          <a:p>
            <a:pPr defTabSz="1296988" eaLnBrk="1">
              <a:lnSpc>
                <a:spcPct val="90000"/>
              </a:lnSpc>
              <a:spcBef>
                <a:spcPts val="1200"/>
              </a:spcBef>
              <a:buClr>
                <a:srgbClr val="303A96"/>
              </a:buClr>
              <a:buFont typeface="Arial" pitchFamily="34" charset="0"/>
              <a:buChar char="•"/>
            </a:pPr>
            <a:r>
              <a:rPr lang="en-US" sz="3600" b="1" dirty="0" smtClean="0">
                <a:latin typeface="Helvetica" charset="0"/>
                <a:ea typeface="Helvetica" charset="0"/>
                <a:cs typeface="Helvetica" charset="0"/>
                <a:sym typeface="Helvetica" charset="0"/>
              </a:rPr>
              <a:t>Diversity and equity</a:t>
            </a:r>
          </a:p>
          <a:p>
            <a:pPr marL="0" indent="0" defTabSz="1296988" eaLnBrk="1">
              <a:lnSpc>
                <a:spcPct val="90000"/>
              </a:lnSpc>
              <a:spcBef>
                <a:spcPts val="1200"/>
              </a:spcBef>
              <a:buClr>
                <a:srgbClr val="303A96"/>
              </a:buClr>
              <a:buNone/>
            </a:pPr>
            <a:r>
              <a:rPr lang="en-US" sz="3600" dirty="0" smtClean="0">
                <a:latin typeface="Helvetica" charset="0"/>
                <a:ea typeface="Helvetica" charset="0"/>
                <a:cs typeface="Helvetica" charset="0"/>
                <a:sym typeface="Helvetica" charset="0"/>
              </a:rPr>
              <a:t>    - To avoid bias and stereotypes</a:t>
            </a:r>
          </a:p>
          <a:p>
            <a:pPr marL="0" indent="0" defTabSz="1296988" eaLnBrk="1">
              <a:lnSpc>
                <a:spcPct val="90000"/>
              </a:lnSpc>
              <a:spcBef>
                <a:spcPts val="1200"/>
              </a:spcBef>
              <a:buClr>
                <a:srgbClr val="303A96"/>
              </a:buClr>
              <a:buNone/>
            </a:pPr>
            <a:r>
              <a:rPr lang="en-US" sz="3600" dirty="0" smtClean="0">
                <a:latin typeface="Helvetica" charset="0"/>
                <a:ea typeface="Helvetica" charset="0"/>
                <a:cs typeface="Helvetica" charset="0"/>
                <a:sym typeface="Helvetica" charset="0"/>
              </a:rPr>
              <a:t>    - To represent diverse groups of students</a:t>
            </a:r>
          </a:p>
          <a:p>
            <a:pPr marL="0" indent="0" defTabSz="1296988" eaLnBrk="1">
              <a:lnSpc>
                <a:spcPct val="90000"/>
              </a:lnSpc>
              <a:spcBef>
                <a:spcPts val="12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To use inclusive language</a:t>
            </a:r>
          </a:p>
          <a:p>
            <a:pPr defTabSz="1296988" eaLnBrk="1">
              <a:lnSpc>
                <a:spcPct val="90000"/>
              </a:lnSpc>
              <a:spcBef>
                <a:spcPts val="1200"/>
              </a:spcBef>
              <a:buClr>
                <a:srgbClr val="303A96"/>
              </a:buClr>
              <a:buFont typeface="Arial" pitchFamily="34" charset="0"/>
              <a:buChar char="•"/>
            </a:pPr>
            <a:r>
              <a:rPr lang="en-US" sz="3600" b="1" dirty="0" smtClean="0">
                <a:latin typeface="Helvetica" charset="0"/>
                <a:ea typeface="Helvetica" charset="0"/>
                <a:cs typeface="Helvetica" charset="0"/>
                <a:sym typeface="Helvetica" charset="0"/>
              </a:rPr>
              <a:t>Consistency of language</a:t>
            </a:r>
          </a:p>
          <a:p>
            <a:pPr marL="0" indent="0" defTabSz="1296988" eaLnBrk="1">
              <a:lnSpc>
                <a:spcPct val="90000"/>
              </a:lnSpc>
              <a:spcBef>
                <a:spcPts val="1200"/>
              </a:spcBef>
              <a:buClr>
                <a:srgbClr val="303A96"/>
              </a:buClr>
              <a:buNone/>
            </a:pPr>
            <a:r>
              <a:rPr lang="en-US" sz="3600" b="1" i="1" dirty="0">
                <a:latin typeface="Helvetica" charset="0"/>
                <a:cs typeface="Helvetica" charset="0"/>
                <a:sym typeface="Helvetica" charset="0"/>
              </a:rPr>
              <a:t> </a:t>
            </a:r>
            <a:r>
              <a:rPr lang="en-US" sz="3600" b="1" i="1" dirty="0" smtClean="0">
                <a:latin typeface="Helvetica" charset="0"/>
                <a:cs typeface="Helvetica" charset="0"/>
                <a:sym typeface="Helvetica" charset="0"/>
              </a:rPr>
              <a:t>   </a:t>
            </a:r>
            <a:r>
              <a:rPr lang="en-US" sz="3600" dirty="0" smtClean="0">
                <a:latin typeface="Helvetica" charset="0"/>
                <a:cs typeface="Helvetica" charset="0"/>
                <a:sym typeface="Helvetica" charset="0"/>
              </a:rPr>
              <a:t>- To enhance clear and common understanding,</a:t>
            </a:r>
          </a:p>
          <a:p>
            <a:pPr marL="0" indent="0" defTabSz="1296988" eaLnBrk="1">
              <a:lnSpc>
                <a:spcPct val="90000"/>
              </a:lnSpc>
              <a:spcBef>
                <a:spcPts val="1200"/>
              </a:spcBef>
              <a:buClr>
                <a:srgbClr val="303A96"/>
              </a:buClr>
              <a:buNone/>
            </a:pPr>
            <a:r>
              <a:rPr lang="en-US" sz="3600" dirty="0" smtClean="0">
                <a:latin typeface="Helvetica" charset="0"/>
                <a:ea typeface="Helvetica" charset="0"/>
                <a:cs typeface="Helvetica" charset="0"/>
                <a:sym typeface="Helvetica" charset="0"/>
              </a:rPr>
              <a:t>      especially scientific terms</a:t>
            </a:r>
          </a:p>
          <a:p>
            <a:pPr defTabSz="1296988" eaLnBrk="1">
              <a:lnSpc>
                <a:spcPct val="90000"/>
              </a:lnSpc>
              <a:spcBef>
                <a:spcPts val="1200"/>
              </a:spcBef>
              <a:buClr>
                <a:srgbClr val="303A96"/>
              </a:buClr>
              <a:buFont typeface="Arial" pitchFamily="34" charset="0"/>
              <a:buChar char="•"/>
            </a:pPr>
            <a:r>
              <a:rPr lang="en-US" sz="3600" b="1" dirty="0" smtClean="0">
                <a:latin typeface="Helvetica" charset="0"/>
                <a:ea typeface="Helvetica" charset="0"/>
                <a:cs typeface="Helvetica" charset="0"/>
                <a:sym typeface="Helvetica" charset="0"/>
              </a:rPr>
              <a:t>Clarity of language</a:t>
            </a:r>
            <a:endParaRPr lang="en-US" sz="3600" b="1" dirty="0">
              <a:latin typeface="Helvetica" charset="0"/>
              <a:ea typeface="Helvetica" charset="0"/>
              <a:cs typeface="Helvetica" charset="0"/>
              <a:sym typeface="Helvetica" charset="0"/>
            </a:endParaRPr>
          </a:p>
          <a:p>
            <a:pPr marL="0" indent="0" defTabSz="1296988" eaLnBrk="1">
              <a:lnSpc>
                <a:spcPct val="90000"/>
              </a:lnSpc>
              <a:spcBef>
                <a:spcPts val="1200"/>
              </a:spcBef>
              <a:buClr>
                <a:srgbClr val="303A96"/>
              </a:buClr>
              <a:buNone/>
            </a:pPr>
            <a:r>
              <a:rPr lang="en-US" sz="3600" dirty="0" smtClean="0">
                <a:latin typeface="Helvetica" charset="0"/>
                <a:ea typeface="Helvetica" charset="0"/>
                <a:cs typeface="Helvetica" charset="0"/>
                <a:sym typeface="Helvetica" charset="0"/>
              </a:rPr>
              <a:t>    - To avoid unnecessarily difficult language</a:t>
            </a:r>
          </a:p>
          <a:p>
            <a:pPr marL="0" indent="0" defTabSz="1296988" eaLnBrk="1">
              <a:lnSpc>
                <a:spcPct val="90000"/>
              </a:lnSpc>
              <a:spcBef>
                <a:spcPts val="12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To remove ambiguous words and phrases</a:t>
            </a:r>
          </a:p>
        </p:txBody>
      </p:sp>
    </p:spTree>
    <p:extLst>
      <p:ext uri="{BB962C8B-B14F-4D97-AF65-F5344CB8AC3E}">
        <p14:creationId xmlns:p14="http://schemas.microsoft.com/office/powerpoint/2010/main" val="2745353359"/>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59" name="Rectangle 2"/>
          <p:cNvSpPr>
            <a:spLocks/>
          </p:cNvSpPr>
          <p:nvPr/>
        </p:nvSpPr>
        <p:spPr bwMode="auto">
          <a:xfrm>
            <a:off x="0" y="323850"/>
            <a:ext cx="13004800" cy="1720850"/>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p>
            <a:pPr defTabSz="584200"/>
            <a:endParaRPr lang="en-US" dirty="0"/>
          </a:p>
        </p:txBody>
      </p:sp>
      <p:pic>
        <p:nvPicPr>
          <p:cNvPr id="19460" name="Picture 3" descr="image.jpg"/>
          <p:cNvPicPr>
            <a:picLocks noChangeAspect="1"/>
          </p:cNvPicPr>
          <p:nvPr/>
        </p:nvPicPr>
        <p:blipFill>
          <a:blip r:embed="rId3" cstate="print"/>
          <a:srcRect/>
          <a:stretch>
            <a:fillRect/>
          </a:stretch>
        </p:blipFill>
        <p:spPr bwMode="auto">
          <a:xfrm>
            <a:off x="157163" y="8777288"/>
            <a:ext cx="1792287" cy="866775"/>
          </a:xfrm>
          <a:prstGeom prst="rect">
            <a:avLst/>
          </a:prstGeom>
          <a:noFill/>
          <a:ln w="12700">
            <a:noFill/>
            <a:miter lim="0"/>
            <a:headEnd/>
            <a:tailEnd/>
          </a:ln>
        </p:spPr>
      </p:pic>
      <p:sp>
        <p:nvSpPr>
          <p:cNvPr id="19461" name="Rectangle 4"/>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65" name="Rectangle 8"/>
          <p:cNvSpPr>
            <a:spLocks noGrp="1" noChangeArrowheads="1"/>
          </p:cNvSpPr>
          <p:nvPr>
            <p:ph type="title"/>
          </p:nvPr>
        </p:nvSpPr>
        <p:spPr>
          <a:xfrm>
            <a:off x="330200" y="390525"/>
            <a:ext cx="12344400" cy="1625600"/>
          </a:xfrm>
        </p:spPr>
        <p:txBody>
          <a:bodyPr lIns="126435" tIns="72248" rIns="126435" bIns="72248"/>
          <a:lstStyle/>
          <a:p>
            <a:pPr algn="l" defTabSz="1296988" eaLnBrk="1"/>
            <a:r>
              <a:rPr lang="en-US" sz="4400" b="1" dirty="0" smtClean="0">
                <a:latin typeface="Helvetica" charset="0"/>
                <a:cs typeface="Helvetica" charset="0"/>
                <a:sym typeface="Helvetica" charset="0"/>
              </a:rPr>
              <a:t>Task 2: Chapter (Appendix D) </a:t>
            </a:r>
            <a:endParaRPr lang="en-US" sz="4400" b="1" dirty="0" smtClean="0"/>
          </a:p>
        </p:txBody>
      </p:sp>
      <p:sp>
        <p:nvSpPr>
          <p:cNvPr id="19466" name="Rectangle 9"/>
          <p:cNvSpPr>
            <a:spLocks noGrp="1" noChangeArrowheads="1"/>
          </p:cNvSpPr>
          <p:nvPr>
            <p:ph type="body" idx="1"/>
          </p:nvPr>
        </p:nvSpPr>
        <p:spPr>
          <a:xfrm>
            <a:off x="482600" y="2438400"/>
            <a:ext cx="12039600" cy="6934200"/>
          </a:xfrm>
        </p:spPr>
        <p:txBody>
          <a:bodyPr lIns="126435" tIns="72248" rIns="126435" bIns="72248" anchor="t"/>
          <a:lstStyle/>
          <a:p>
            <a:pPr marL="0" indent="0" defTabSz="1296988" eaLnBrk="1">
              <a:lnSpc>
                <a:spcPct val="90000"/>
              </a:lnSpc>
              <a:spcBef>
                <a:spcPts val="600"/>
              </a:spcBef>
              <a:buClr>
                <a:srgbClr val="303A96"/>
              </a:buClr>
              <a:buNone/>
            </a:pPr>
            <a:r>
              <a:rPr lang="en-US" sz="3600" b="1" dirty="0" smtClean="0">
                <a:latin typeface="Helvetica" charset="0"/>
                <a:ea typeface="Helvetica" charset="0"/>
                <a:cs typeface="Helvetica" charset="0"/>
                <a:sym typeface="Helvetica" charset="0"/>
              </a:rPr>
              <a:t>Section 1:	NGSS Learning </a:t>
            </a:r>
            <a:r>
              <a:rPr lang="en-US" sz="3600" b="1" dirty="0">
                <a:latin typeface="Helvetica" charset="0"/>
                <a:ea typeface="Helvetica" charset="0"/>
                <a:cs typeface="Helvetica" charset="0"/>
                <a:sym typeface="Helvetica" charset="0"/>
              </a:rPr>
              <a:t>O</a:t>
            </a:r>
            <a:r>
              <a:rPr lang="en-US" sz="3600" b="1" dirty="0" smtClean="0">
                <a:latin typeface="Helvetica" charset="0"/>
                <a:ea typeface="Helvetica" charset="0"/>
                <a:cs typeface="Helvetica" charset="0"/>
                <a:sym typeface="Helvetica" charset="0"/>
              </a:rPr>
              <a:t>pportunities and</a:t>
            </a:r>
          </a:p>
          <a:p>
            <a:pPr marL="0" indent="0" defTabSz="1296988" eaLnBrk="1">
              <a:lnSpc>
                <a:spcPct val="90000"/>
              </a:lnSpc>
              <a:spcBef>
                <a:spcPts val="600"/>
              </a:spcBef>
              <a:buClr>
                <a:srgbClr val="303A96"/>
              </a:buClr>
              <a:buNone/>
            </a:pPr>
            <a:r>
              <a:rPr lang="en-US" sz="3600" b="1" dirty="0">
                <a:latin typeface="Helvetica" charset="0"/>
                <a:ea typeface="Helvetica" charset="0"/>
                <a:cs typeface="Helvetica" charset="0"/>
                <a:sym typeface="Helvetica" charset="0"/>
              </a:rPr>
              <a:t>	</a:t>
            </a:r>
            <a:r>
              <a:rPr lang="en-US" sz="3600" b="1" dirty="0" smtClean="0">
                <a:latin typeface="Helvetica" charset="0"/>
                <a:ea typeface="Helvetica" charset="0"/>
                <a:cs typeface="Helvetica" charset="0"/>
                <a:sym typeface="Helvetica" charset="0"/>
              </a:rPr>
              <a:t>	Demands</a:t>
            </a:r>
            <a:r>
              <a:rPr lang="en-US" sz="3600" b="1" dirty="0">
                <a:latin typeface="Helvetica" charset="0"/>
                <a:ea typeface="Helvetica" charset="0"/>
                <a:cs typeface="Helvetica" charset="0"/>
                <a:sym typeface="Helvetica" charset="0"/>
              </a:rPr>
              <a:t> </a:t>
            </a:r>
            <a:r>
              <a:rPr lang="en-US" sz="3600" b="1" dirty="0" smtClean="0">
                <a:latin typeface="Helvetica" charset="0"/>
                <a:ea typeface="Helvetica" charset="0"/>
                <a:cs typeface="Helvetica" charset="0"/>
                <a:sym typeface="Helvetica" charset="0"/>
              </a:rPr>
              <a:t>for Student Diversity</a:t>
            </a:r>
          </a:p>
          <a:p>
            <a:pPr marL="0" indent="0" defTabSz="1296988" eaLnBrk="1">
              <a:lnSpc>
                <a:spcPct val="90000"/>
              </a:lnSpc>
              <a:spcBef>
                <a:spcPts val="600"/>
              </a:spcBef>
              <a:buClr>
                <a:srgbClr val="303A96"/>
              </a:buClr>
              <a:buNone/>
            </a:pPr>
            <a:endParaRPr lang="en-US" sz="1800" dirty="0">
              <a:latin typeface="Helvetica" charset="0"/>
              <a:ea typeface="Helvetica" charset="0"/>
              <a:cs typeface="Helvetica" charset="0"/>
              <a:sym typeface="Helvetica" charset="0"/>
            </a:endParaRPr>
          </a:p>
          <a:p>
            <a:pPr marL="0" indent="0" defTabSz="1296988" eaLnBrk="1">
              <a:lnSpc>
                <a:spcPct val="90000"/>
              </a:lnSpc>
              <a:spcBef>
                <a:spcPts val="600"/>
              </a:spcBef>
              <a:buClr>
                <a:srgbClr val="303A96"/>
              </a:buClr>
              <a:buNone/>
            </a:pPr>
            <a:r>
              <a:rPr lang="en-US" sz="3600" b="1" dirty="0" smtClean="0">
                <a:latin typeface="Helvetica" charset="0"/>
                <a:ea typeface="Helvetica" charset="0"/>
                <a:cs typeface="Helvetica" charset="0"/>
                <a:sym typeface="Helvetica" charset="0"/>
              </a:rPr>
              <a:t>Section 2:	Implementation of Effective </a:t>
            </a:r>
            <a:r>
              <a:rPr lang="en-US" sz="3600" b="1" dirty="0">
                <a:latin typeface="Helvetica" charset="0"/>
                <a:ea typeface="Helvetica" charset="0"/>
                <a:cs typeface="Helvetica" charset="0"/>
                <a:sym typeface="Helvetica" charset="0"/>
              </a:rPr>
              <a:t>S</a:t>
            </a:r>
            <a:r>
              <a:rPr lang="en-US" sz="3600" b="1" dirty="0" smtClean="0">
                <a:latin typeface="Helvetica" charset="0"/>
                <a:ea typeface="Helvetica" charset="0"/>
                <a:cs typeface="Helvetica" charset="0"/>
                <a:sym typeface="Helvetica" charset="0"/>
              </a:rPr>
              <a:t>trategies in</a:t>
            </a:r>
          </a:p>
          <a:p>
            <a:pPr marL="0" indent="0" defTabSz="1296988" eaLnBrk="1">
              <a:lnSpc>
                <a:spcPct val="90000"/>
              </a:lnSpc>
              <a:spcBef>
                <a:spcPts val="6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Science classroom</a:t>
            </a:r>
          </a:p>
          <a:p>
            <a:pPr marL="0" indent="0" defTabSz="1296988" eaLnBrk="1">
              <a:lnSpc>
                <a:spcPct val="90000"/>
              </a:lnSpc>
              <a:spcBef>
                <a:spcPts val="6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Home and community</a:t>
            </a:r>
          </a:p>
          <a:p>
            <a:pPr marL="0" indent="0" defTabSz="1296988" eaLnBrk="1">
              <a:lnSpc>
                <a:spcPct val="90000"/>
              </a:lnSpc>
              <a:spcBef>
                <a:spcPts val="6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School resources</a:t>
            </a:r>
          </a:p>
          <a:p>
            <a:pPr marL="0" indent="0" defTabSz="1296988" eaLnBrk="1">
              <a:lnSpc>
                <a:spcPct val="90000"/>
              </a:lnSpc>
              <a:spcBef>
                <a:spcPts val="600"/>
              </a:spcBef>
              <a:buClr>
                <a:srgbClr val="303A96"/>
              </a:buClr>
              <a:buNone/>
            </a:pPr>
            <a:endParaRPr lang="en-US" sz="1800" dirty="0">
              <a:latin typeface="Helvetica" charset="0"/>
              <a:ea typeface="Helvetica" charset="0"/>
              <a:cs typeface="Helvetica" charset="0"/>
              <a:sym typeface="Helvetica" charset="0"/>
            </a:endParaRPr>
          </a:p>
          <a:p>
            <a:pPr marL="0" indent="0" defTabSz="1296988" eaLnBrk="1">
              <a:lnSpc>
                <a:spcPct val="90000"/>
              </a:lnSpc>
              <a:spcBef>
                <a:spcPts val="600"/>
              </a:spcBef>
              <a:buClr>
                <a:srgbClr val="303A96"/>
              </a:buClr>
              <a:buNone/>
            </a:pPr>
            <a:r>
              <a:rPr lang="en-US" sz="3600" b="1" dirty="0" smtClean="0">
                <a:latin typeface="Helvetica" charset="0"/>
                <a:ea typeface="Helvetica" charset="0"/>
                <a:cs typeface="Helvetica" charset="0"/>
                <a:sym typeface="Helvetica" charset="0"/>
              </a:rPr>
              <a:t>Section 3:	Context</a:t>
            </a:r>
          </a:p>
          <a:p>
            <a:pPr marL="0" indent="0" defTabSz="1296988" eaLnBrk="1">
              <a:lnSpc>
                <a:spcPct val="90000"/>
              </a:lnSpc>
              <a:spcBef>
                <a:spcPts val="6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Demographics</a:t>
            </a:r>
          </a:p>
          <a:p>
            <a:pPr marL="0" indent="0" defTabSz="1296988" eaLnBrk="1">
              <a:lnSpc>
                <a:spcPct val="90000"/>
              </a:lnSpc>
              <a:spcBef>
                <a:spcPts val="6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Science achievement</a:t>
            </a:r>
          </a:p>
          <a:p>
            <a:pPr marL="0" indent="0" defTabSz="1296988" eaLnBrk="1">
              <a:lnSpc>
                <a:spcPct val="90000"/>
              </a:lnSpc>
              <a:spcBef>
                <a:spcPts val="6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Educational policy</a:t>
            </a:r>
          </a:p>
        </p:txBody>
      </p:sp>
    </p:spTree>
    <p:extLst>
      <p:ext uri="{BB962C8B-B14F-4D97-AF65-F5344CB8AC3E}">
        <p14:creationId xmlns:p14="http://schemas.microsoft.com/office/powerpoint/2010/main" val="2396668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59" name="Rectangle 2"/>
          <p:cNvSpPr>
            <a:spLocks/>
          </p:cNvSpPr>
          <p:nvPr/>
        </p:nvSpPr>
        <p:spPr bwMode="auto">
          <a:xfrm>
            <a:off x="0" y="323850"/>
            <a:ext cx="13004800" cy="1720850"/>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p>
            <a:pPr defTabSz="584200"/>
            <a:endParaRPr lang="en-US" dirty="0"/>
          </a:p>
        </p:txBody>
      </p:sp>
      <p:pic>
        <p:nvPicPr>
          <p:cNvPr id="19460" name="Picture 3" descr="image.jpg"/>
          <p:cNvPicPr>
            <a:picLocks noChangeAspect="1"/>
          </p:cNvPicPr>
          <p:nvPr/>
        </p:nvPicPr>
        <p:blipFill>
          <a:blip r:embed="rId3" cstate="print"/>
          <a:srcRect/>
          <a:stretch>
            <a:fillRect/>
          </a:stretch>
        </p:blipFill>
        <p:spPr bwMode="auto">
          <a:xfrm>
            <a:off x="157163" y="8777288"/>
            <a:ext cx="1792287" cy="866775"/>
          </a:xfrm>
          <a:prstGeom prst="rect">
            <a:avLst/>
          </a:prstGeom>
          <a:noFill/>
          <a:ln w="12700">
            <a:noFill/>
            <a:miter lim="0"/>
            <a:headEnd/>
            <a:tailEnd/>
          </a:ln>
        </p:spPr>
      </p:pic>
      <p:sp>
        <p:nvSpPr>
          <p:cNvPr id="19461" name="Rectangle 4"/>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65" name="Rectangle 8"/>
          <p:cNvSpPr>
            <a:spLocks noGrp="1" noChangeArrowheads="1"/>
          </p:cNvSpPr>
          <p:nvPr>
            <p:ph type="title"/>
          </p:nvPr>
        </p:nvSpPr>
        <p:spPr>
          <a:xfrm>
            <a:off x="330200" y="390525"/>
            <a:ext cx="12344400" cy="1625600"/>
          </a:xfrm>
        </p:spPr>
        <p:txBody>
          <a:bodyPr lIns="126435" tIns="72248" rIns="126435" bIns="72248"/>
          <a:lstStyle/>
          <a:p>
            <a:pPr algn="l" defTabSz="1296988" eaLnBrk="1"/>
            <a:r>
              <a:rPr lang="en-US" sz="4400" b="1" dirty="0">
                <a:latin typeface="Helvetica" charset="0"/>
                <a:cs typeface="Helvetica" charset="0"/>
                <a:sym typeface="Helvetica" charset="0"/>
              </a:rPr>
              <a:t>Task 2: Chapter (Appendix D) </a:t>
            </a:r>
            <a:endParaRPr lang="en-US" sz="4400" b="1" dirty="0" smtClean="0"/>
          </a:p>
        </p:txBody>
      </p:sp>
      <p:sp>
        <p:nvSpPr>
          <p:cNvPr id="19466" name="Rectangle 9"/>
          <p:cNvSpPr>
            <a:spLocks noGrp="1" noChangeArrowheads="1"/>
          </p:cNvSpPr>
          <p:nvPr>
            <p:ph type="body" idx="1"/>
          </p:nvPr>
        </p:nvSpPr>
        <p:spPr>
          <a:xfrm>
            <a:off x="635001" y="2438400"/>
            <a:ext cx="11734800" cy="6553200"/>
          </a:xfrm>
        </p:spPr>
        <p:txBody>
          <a:bodyPr lIns="126435" tIns="72248" rIns="126435" bIns="72248" anchor="t"/>
          <a:lstStyle/>
          <a:p>
            <a:pPr marL="0" indent="0" defTabSz="1296988" eaLnBrk="1">
              <a:lnSpc>
                <a:spcPct val="90000"/>
              </a:lnSpc>
              <a:spcBef>
                <a:spcPts val="600"/>
              </a:spcBef>
              <a:buClr>
                <a:srgbClr val="303A96"/>
              </a:buClr>
              <a:buNone/>
            </a:pPr>
            <a:r>
              <a:rPr lang="en-US" sz="3600" b="1" dirty="0" smtClean="0">
                <a:latin typeface="Helvetica" charset="0"/>
                <a:ea typeface="Helvetica" charset="0"/>
                <a:cs typeface="Helvetica" charset="0"/>
                <a:sym typeface="Helvetica" charset="0"/>
              </a:rPr>
              <a:t>Four Accountability Groups</a:t>
            </a:r>
          </a:p>
          <a:p>
            <a:pPr marL="1123950" lvl="1" indent="-742950" defTabSz="1296988" eaLnBrk="1">
              <a:lnSpc>
                <a:spcPct val="90000"/>
              </a:lnSpc>
              <a:spcBef>
                <a:spcPts val="600"/>
              </a:spcBef>
              <a:buAutoNum type="arabicPeriod"/>
            </a:pPr>
            <a:r>
              <a:rPr lang="en-US" sz="3600" dirty="0"/>
              <a:t>E</a:t>
            </a:r>
            <a:r>
              <a:rPr lang="en-US" sz="3600" dirty="0" smtClean="0"/>
              <a:t>conomically </a:t>
            </a:r>
            <a:r>
              <a:rPr lang="en-US" sz="3600" dirty="0"/>
              <a:t>disadvantaged </a:t>
            </a:r>
            <a:r>
              <a:rPr lang="en-US" sz="3600" dirty="0" smtClean="0"/>
              <a:t>students</a:t>
            </a:r>
          </a:p>
          <a:p>
            <a:pPr marL="1123950" lvl="1" indent="-742950" defTabSz="1296988" eaLnBrk="1">
              <a:lnSpc>
                <a:spcPct val="90000"/>
              </a:lnSpc>
              <a:spcBef>
                <a:spcPts val="600"/>
              </a:spcBef>
              <a:buAutoNum type="arabicPeriod"/>
            </a:pPr>
            <a:r>
              <a:rPr lang="en-US" sz="3600" dirty="0"/>
              <a:t>S</a:t>
            </a:r>
            <a:r>
              <a:rPr lang="en-US" sz="3600" dirty="0" smtClean="0"/>
              <a:t>tudents </a:t>
            </a:r>
            <a:r>
              <a:rPr lang="en-US" sz="3600" dirty="0"/>
              <a:t>from major racial and ethnic </a:t>
            </a:r>
            <a:r>
              <a:rPr lang="en-US" sz="3600" dirty="0" smtClean="0"/>
              <a:t>groups</a:t>
            </a:r>
          </a:p>
          <a:p>
            <a:pPr marL="1123950" lvl="1" indent="-742950" defTabSz="1296988" eaLnBrk="1">
              <a:lnSpc>
                <a:spcPct val="90000"/>
              </a:lnSpc>
              <a:spcBef>
                <a:spcPts val="600"/>
              </a:spcBef>
              <a:buAutoNum type="arabicPeriod"/>
            </a:pPr>
            <a:r>
              <a:rPr lang="en-US" sz="3600" dirty="0"/>
              <a:t>S</a:t>
            </a:r>
            <a:r>
              <a:rPr lang="en-US" sz="3600" dirty="0" smtClean="0"/>
              <a:t>tudents </a:t>
            </a:r>
            <a:r>
              <a:rPr lang="en-US" sz="3600" dirty="0"/>
              <a:t>with </a:t>
            </a:r>
            <a:r>
              <a:rPr lang="en-US" sz="3600" dirty="0" smtClean="0"/>
              <a:t>disabilities</a:t>
            </a:r>
          </a:p>
          <a:p>
            <a:pPr marL="1123950" lvl="1" indent="-742950" defTabSz="1296988" eaLnBrk="1">
              <a:lnSpc>
                <a:spcPct val="90000"/>
              </a:lnSpc>
              <a:spcBef>
                <a:spcPts val="600"/>
              </a:spcBef>
              <a:buAutoNum type="arabicPeriod"/>
            </a:pPr>
            <a:r>
              <a:rPr lang="en-US" sz="3600" dirty="0"/>
              <a:t>S</a:t>
            </a:r>
            <a:r>
              <a:rPr lang="en-US" sz="3600" dirty="0" smtClean="0"/>
              <a:t>tudents </a:t>
            </a:r>
            <a:r>
              <a:rPr lang="en-US" sz="3600" dirty="0"/>
              <a:t>with limited English proficiency</a:t>
            </a:r>
            <a:endParaRPr lang="en-US" sz="3600" dirty="0" smtClean="0">
              <a:latin typeface="Helvetica" charset="0"/>
              <a:ea typeface="Helvetica" charset="0"/>
              <a:cs typeface="Helvetica" charset="0"/>
              <a:sym typeface="Helvetica" charset="0"/>
            </a:endParaRPr>
          </a:p>
          <a:p>
            <a:pPr marL="0" indent="0" defTabSz="1296988" eaLnBrk="1">
              <a:lnSpc>
                <a:spcPct val="90000"/>
              </a:lnSpc>
              <a:spcBef>
                <a:spcPts val="600"/>
              </a:spcBef>
              <a:buClr>
                <a:srgbClr val="303A96"/>
              </a:buClr>
              <a:buNone/>
            </a:pPr>
            <a:endParaRPr lang="en-US" sz="3600" dirty="0" smtClean="0">
              <a:latin typeface="Helvetica" charset="0"/>
              <a:ea typeface="Helvetica" charset="0"/>
              <a:cs typeface="Helvetica" charset="0"/>
              <a:sym typeface="Helvetica" charset="0"/>
            </a:endParaRPr>
          </a:p>
          <a:p>
            <a:pPr marL="0" indent="0" defTabSz="1296988" eaLnBrk="1">
              <a:lnSpc>
                <a:spcPct val="90000"/>
              </a:lnSpc>
              <a:spcBef>
                <a:spcPts val="600"/>
              </a:spcBef>
              <a:buClr>
                <a:srgbClr val="303A96"/>
              </a:buClr>
              <a:buNone/>
            </a:pPr>
            <a:r>
              <a:rPr lang="en-US" sz="3600" b="1" dirty="0" smtClean="0">
                <a:latin typeface="Helvetica" charset="0"/>
                <a:ea typeface="Helvetica" charset="0"/>
                <a:cs typeface="Helvetica" charset="0"/>
                <a:sym typeface="Helvetica" charset="0"/>
              </a:rPr>
              <a:t>Three Additional Groups</a:t>
            </a:r>
          </a:p>
          <a:p>
            <a:pPr marL="1123950" lvl="1" indent="-742950" defTabSz="1296988" eaLnBrk="1">
              <a:lnSpc>
                <a:spcPct val="90000"/>
              </a:lnSpc>
              <a:spcBef>
                <a:spcPts val="600"/>
              </a:spcBef>
              <a:buFont typeface="+mj-lt"/>
              <a:buAutoNum type="arabicPeriod" startAt="5"/>
            </a:pPr>
            <a:r>
              <a:rPr lang="en-US" sz="3600" dirty="0" smtClean="0"/>
              <a:t>Gender</a:t>
            </a:r>
            <a:endParaRPr lang="en-US" sz="3600" dirty="0"/>
          </a:p>
          <a:p>
            <a:pPr marL="1123950" lvl="1" indent="-742950" defTabSz="1296988" eaLnBrk="1">
              <a:lnSpc>
                <a:spcPct val="90000"/>
              </a:lnSpc>
              <a:spcBef>
                <a:spcPts val="600"/>
              </a:spcBef>
              <a:buFont typeface="+mj-lt"/>
              <a:buAutoNum type="arabicPeriod" startAt="5"/>
            </a:pPr>
            <a:r>
              <a:rPr lang="en-US" sz="3600" dirty="0"/>
              <a:t>S</a:t>
            </a:r>
            <a:r>
              <a:rPr lang="en-US" sz="3600" dirty="0" smtClean="0"/>
              <a:t>tudents </a:t>
            </a:r>
            <a:r>
              <a:rPr lang="en-US" sz="3600" dirty="0"/>
              <a:t>in alternative education </a:t>
            </a:r>
            <a:r>
              <a:rPr lang="en-US" sz="3600" dirty="0" smtClean="0"/>
              <a:t>programs</a:t>
            </a:r>
          </a:p>
          <a:p>
            <a:pPr marL="1123950" lvl="1" indent="-742950" defTabSz="1296988" eaLnBrk="1">
              <a:lnSpc>
                <a:spcPct val="90000"/>
              </a:lnSpc>
              <a:spcBef>
                <a:spcPts val="600"/>
              </a:spcBef>
              <a:buFont typeface="+mj-lt"/>
              <a:buAutoNum type="arabicPeriod" startAt="5"/>
            </a:pPr>
            <a:r>
              <a:rPr lang="en-US" sz="3600" dirty="0"/>
              <a:t>G</a:t>
            </a:r>
            <a:r>
              <a:rPr lang="en-US" sz="3600" dirty="0" smtClean="0"/>
              <a:t>ifted </a:t>
            </a:r>
            <a:r>
              <a:rPr lang="en-US" sz="3600" dirty="0"/>
              <a:t>and talented students</a:t>
            </a:r>
            <a:endParaRPr lang="en-US" sz="3600" dirty="0" smtClean="0">
              <a:latin typeface="Helvetica" charset="0"/>
              <a:ea typeface="Helvetica" charset="0"/>
              <a:cs typeface="Helvetica" charset="0"/>
              <a:sym typeface="Helvetica" charset="0"/>
            </a:endParaRPr>
          </a:p>
        </p:txBody>
      </p:sp>
    </p:spTree>
    <p:extLst>
      <p:ext uri="{BB962C8B-B14F-4D97-AF65-F5344CB8AC3E}">
        <p14:creationId xmlns:p14="http://schemas.microsoft.com/office/powerpoint/2010/main" val="3836178978"/>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59" name="Rectangle 2"/>
          <p:cNvSpPr>
            <a:spLocks/>
          </p:cNvSpPr>
          <p:nvPr/>
        </p:nvSpPr>
        <p:spPr bwMode="auto">
          <a:xfrm>
            <a:off x="0" y="323850"/>
            <a:ext cx="13004800" cy="1720850"/>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p>
            <a:pPr defTabSz="584200"/>
            <a:endParaRPr lang="en-US" dirty="0"/>
          </a:p>
        </p:txBody>
      </p:sp>
      <p:pic>
        <p:nvPicPr>
          <p:cNvPr id="19460" name="Picture 3" descr="image.jpg"/>
          <p:cNvPicPr>
            <a:picLocks noChangeAspect="1"/>
          </p:cNvPicPr>
          <p:nvPr/>
        </p:nvPicPr>
        <p:blipFill>
          <a:blip r:embed="rId3" cstate="print"/>
          <a:srcRect/>
          <a:stretch>
            <a:fillRect/>
          </a:stretch>
        </p:blipFill>
        <p:spPr bwMode="auto">
          <a:xfrm>
            <a:off x="157163" y="8777288"/>
            <a:ext cx="1792287" cy="866775"/>
          </a:xfrm>
          <a:prstGeom prst="rect">
            <a:avLst/>
          </a:prstGeom>
          <a:noFill/>
          <a:ln w="12700">
            <a:noFill/>
            <a:miter lim="0"/>
            <a:headEnd/>
            <a:tailEnd/>
          </a:ln>
        </p:spPr>
      </p:pic>
      <p:sp>
        <p:nvSpPr>
          <p:cNvPr id="19465" name="Rectangle 8"/>
          <p:cNvSpPr>
            <a:spLocks noGrp="1" noChangeArrowheads="1"/>
          </p:cNvSpPr>
          <p:nvPr>
            <p:ph type="title"/>
          </p:nvPr>
        </p:nvSpPr>
        <p:spPr>
          <a:xfrm>
            <a:off x="330200" y="390525"/>
            <a:ext cx="12344400" cy="1625600"/>
          </a:xfrm>
        </p:spPr>
        <p:txBody>
          <a:bodyPr lIns="126435" tIns="72248" rIns="126435" bIns="72248"/>
          <a:lstStyle/>
          <a:p>
            <a:pPr algn="l" defTabSz="1296988" eaLnBrk="1"/>
            <a:r>
              <a:rPr lang="en-US" sz="4400" b="1" dirty="0" smtClean="0"/>
              <a:t>Task 3: Seven Case Studies</a:t>
            </a:r>
          </a:p>
        </p:txBody>
      </p:sp>
      <p:sp>
        <p:nvSpPr>
          <p:cNvPr id="19466" name="Rectangle 9"/>
          <p:cNvSpPr>
            <a:spLocks noGrp="1" noChangeArrowheads="1"/>
          </p:cNvSpPr>
          <p:nvPr>
            <p:ph type="body" idx="1"/>
          </p:nvPr>
        </p:nvSpPr>
        <p:spPr>
          <a:xfrm>
            <a:off x="558800" y="2362200"/>
            <a:ext cx="11887199" cy="6848474"/>
          </a:xfrm>
        </p:spPr>
        <p:txBody>
          <a:bodyPr lIns="126435" tIns="72248" rIns="126435" bIns="72248" anchor="t"/>
          <a:lstStyle/>
          <a:p>
            <a:pPr marL="742950" lvl="0" indent="-742950" defTabSz="1296988" eaLnBrk="1">
              <a:lnSpc>
                <a:spcPct val="150000"/>
              </a:lnSpc>
              <a:spcBef>
                <a:spcPts val="600"/>
              </a:spcBef>
              <a:buAutoNum type="arabicPeriod"/>
            </a:pPr>
            <a:r>
              <a:rPr lang="en-US" sz="3600" dirty="0" smtClean="0"/>
              <a:t>Economically </a:t>
            </a:r>
            <a:r>
              <a:rPr lang="en-US" sz="3600" dirty="0"/>
              <a:t>disadvantaged – 9</a:t>
            </a:r>
            <a:r>
              <a:rPr lang="en-US" sz="3600" baseline="30000" dirty="0"/>
              <a:t>th</a:t>
            </a:r>
            <a:r>
              <a:rPr lang="en-US" sz="3600" dirty="0"/>
              <a:t> grade </a:t>
            </a:r>
            <a:r>
              <a:rPr lang="en-US" sz="3600" dirty="0" smtClean="0"/>
              <a:t>chemistry</a:t>
            </a:r>
          </a:p>
          <a:p>
            <a:pPr marL="742950" indent="-742950" defTabSz="1296988" eaLnBrk="1">
              <a:lnSpc>
                <a:spcPct val="150000"/>
              </a:lnSpc>
              <a:spcBef>
                <a:spcPts val="600"/>
              </a:spcBef>
              <a:buFontTx/>
              <a:buAutoNum type="arabicPeriod"/>
            </a:pPr>
            <a:r>
              <a:rPr lang="en-US" sz="3600" dirty="0"/>
              <a:t>Racial and ethnic groups – 8</a:t>
            </a:r>
            <a:r>
              <a:rPr lang="en-US" sz="3600" baseline="30000" dirty="0"/>
              <a:t>th</a:t>
            </a:r>
            <a:r>
              <a:rPr lang="en-US" sz="3600" dirty="0"/>
              <a:t> grade life science</a:t>
            </a:r>
          </a:p>
          <a:p>
            <a:pPr marL="742950" indent="-742950" defTabSz="1296988" eaLnBrk="1">
              <a:lnSpc>
                <a:spcPct val="150000"/>
              </a:lnSpc>
              <a:spcBef>
                <a:spcPts val="600"/>
              </a:spcBef>
              <a:buFontTx/>
              <a:buAutoNum type="arabicPeriod"/>
            </a:pPr>
            <a:r>
              <a:rPr lang="en-US" sz="3600" dirty="0"/>
              <a:t>Disabilities – 6</a:t>
            </a:r>
            <a:r>
              <a:rPr lang="en-US" sz="3600" baseline="30000" dirty="0"/>
              <a:t>th</a:t>
            </a:r>
            <a:r>
              <a:rPr lang="en-US" sz="3600" dirty="0"/>
              <a:t> grade space science</a:t>
            </a:r>
          </a:p>
          <a:p>
            <a:pPr marL="742950" indent="-742950" defTabSz="1296988" eaLnBrk="1">
              <a:lnSpc>
                <a:spcPct val="150000"/>
              </a:lnSpc>
              <a:spcBef>
                <a:spcPts val="600"/>
              </a:spcBef>
              <a:buFontTx/>
              <a:buAutoNum type="arabicPeriod"/>
            </a:pPr>
            <a:r>
              <a:rPr lang="en-US" sz="3600" dirty="0"/>
              <a:t>English language learners – 2</a:t>
            </a:r>
            <a:r>
              <a:rPr lang="en-US" sz="3600" baseline="30000" dirty="0"/>
              <a:t>nd</a:t>
            </a:r>
            <a:r>
              <a:rPr lang="en-US" sz="3600" dirty="0"/>
              <a:t> grade earth science</a:t>
            </a:r>
          </a:p>
          <a:p>
            <a:pPr marL="742950" indent="-742950" defTabSz="1296988" eaLnBrk="1">
              <a:lnSpc>
                <a:spcPct val="150000"/>
              </a:lnSpc>
              <a:spcBef>
                <a:spcPts val="600"/>
              </a:spcBef>
              <a:buFontTx/>
              <a:buAutoNum type="arabicPeriod"/>
            </a:pPr>
            <a:r>
              <a:rPr lang="en-US" sz="3600" dirty="0"/>
              <a:t>Gender – 3</a:t>
            </a:r>
            <a:r>
              <a:rPr lang="en-US" sz="3600" baseline="30000" dirty="0"/>
              <a:t>rd</a:t>
            </a:r>
            <a:r>
              <a:rPr lang="en-US" sz="3600" dirty="0"/>
              <a:t> grade engineering</a:t>
            </a:r>
          </a:p>
          <a:p>
            <a:pPr marL="742950" indent="-742950" defTabSz="1296988" eaLnBrk="1">
              <a:lnSpc>
                <a:spcPct val="150000"/>
              </a:lnSpc>
              <a:spcBef>
                <a:spcPts val="600"/>
              </a:spcBef>
              <a:buFontTx/>
              <a:buAutoNum type="arabicPeriod"/>
            </a:pPr>
            <a:r>
              <a:rPr lang="en-US" sz="3600" dirty="0"/>
              <a:t>Alternative education – 10</a:t>
            </a:r>
            <a:r>
              <a:rPr lang="en-US" sz="3600" baseline="30000" dirty="0"/>
              <a:t>th</a:t>
            </a:r>
            <a:r>
              <a:rPr lang="en-US" sz="3600" dirty="0"/>
              <a:t> and 11</a:t>
            </a:r>
            <a:r>
              <a:rPr lang="en-US" sz="3600" baseline="30000" dirty="0"/>
              <a:t>th</a:t>
            </a:r>
            <a:r>
              <a:rPr lang="en-US" sz="3600" dirty="0"/>
              <a:t> grade chemistry</a:t>
            </a:r>
          </a:p>
          <a:p>
            <a:pPr marL="742950" indent="-742950" defTabSz="1296988" eaLnBrk="1">
              <a:lnSpc>
                <a:spcPct val="150000"/>
              </a:lnSpc>
              <a:spcBef>
                <a:spcPts val="600"/>
              </a:spcBef>
              <a:buFontTx/>
              <a:buAutoNum type="arabicPeriod"/>
            </a:pPr>
            <a:r>
              <a:rPr lang="en-US" sz="3600" dirty="0"/>
              <a:t>Gifted and talented students – 4</a:t>
            </a:r>
            <a:r>
              <a:rPr lang="en-US" sz="3600" baseline="30000" dirty="0"/>
              <a:t>th</a:t>
            </a:r>
            <a:r>
              <a:rPr lang="en-US" sz="3600" dirty="0"/>
              <a:t> grade life </a:t>
            </a:r>
            <a:r>
              <a:rPr lang="en-US" sz="3600" dirty="0" smtClean="0"/>
              <a:t>science</a:t>
            </a:r>
            <a:endParaRPr lang="en-US" sz="3600" dirty="0"/>
          </a:p>
        </p:txBody>
      </p:sp>
    </p:spTree>
    <p:extLst>
      <p:ext uri="{BB962C8B-B14F-4D97-AF65-F5344CB8AC3E}">
        <p14:creationId xmlns:p14="http://schemas.microsoft.com/office/powerpoint/2010/main" val="3339702284"/>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59" name="Rectangle 2"/>
          <p:cNvSpPr>
            <a:spLocks/>
          </p:cNvSpPr>
          <p:nvPr/>
        </p:nvSpPr>
        <p:spPr bwMode="auto">
          <a:xfrm>
            <a:off x="0" y="323850"/>
            <a:ext cx="13004800" cy="1720850"/>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p>
            <a:pPr defTabSz="584200"/>
            <a:endParaRPr lang="en-US" dirty="0"/>
          </a:p>
        </p:txBody>
      </p:sp>
      <p:pic>
        <p:nvPicPr>
          <p:cNvPr id="19460" name="Picture 3" descr="image.jpg"/>
          <p:cNvPicPr>
            <a:picLocks noChangeAspect="1"/>
          </p:cNvPicPr>
          <p:nvPr/>
        </p:nvPicPr>
        <p:blipFill>
          <a:blip r:embed="rId3" cstate="print"/>
          <a:srcRect/>
          <a:stretch>
            <a:fillRect/>
          </a:stretch>
        </p:blipFill>
        <p:spPr bwMode="auto">
          <a:xfrm>
            <a:off x="157163" y="8777288"/>
            <a:ext cx="1792287" cy="866775"/>
          </a:xfrm>
          <a:prstGeom prst="rect">
            <a:avLst/>
          </a:prstGeom>
          <a:noFill/>
          <a:ln w="12700">
            <a:noFill/>
            <a:miter lim="0"/>
            <a:headEnd/>
            <a:tailEnd/>
          </a:ln>
        </p:spPr>
      </p:pic>
      <p:sp>
        <p:nvSpPr>
          <p:cNvPr id="19461" name="Rectangle 4"/>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65" name="Rectangle 8"/>
          <p:cNvSpPr>
            <a:spLocks noGrp="1" noChangeArrowheads="1"/>
          </p:cNvSpPr>
          <p:nvPr>
            <p:ph type="title"/>
          </p:nvPr>
        </p:nvSpPr>
        <p:spPr>
          <a:xfrm>
            <a:off x="330200" y="390525"/>
            <a:ext cx="12344400" cy="1625600"/>
          </a:xfrm>
        </p:spPr>
        <p:txBody>
          <a:bodyPr lIns="126435" tIns="72248" rIns="126435" bIns="72248"/>
          <a:lstStyle/>
          <a:p>
            <a:pPr algn="l" defTabSz="1296988" eaLnBrk="1"/>
            <a:r>
              <a:rPr lang="en-US" sz="4400" b="1" dirty="0" smtClean="0"/>
              <a:t>Task 3: Seven Case Studies</a:t>
            </a:r>
          </a:p>
        </p:txBody>
      </p:sp>
      <p:sp>
        <p:nvSpPr>
          <p:cNvPr id="19466" name="Rectangle 9"/>
          <p:cNvSpPr>
            <a:spLocks noGrp="1" noChangeArrowheads="1"/>
          </p:cNvSpPr>
          <p:nvPr>
            <p:ph type="body" idx="1"/>
          </p:nvPr>
        </p:nvSpPr>
        <p:spPr>
          <a:xfrm>
            <a:off x="635000" y="2362200"/>
            <a:ext cx="11810999" cy="6848474"/>
          </a:xfrm>
        </p:spPr>
        <p:txBody>
          <a:bodyPr lIns="126435" tIns="72248" rIns="126435" bIns="72248" anchor="t"/>
          <a:lstStyle/>
          <a:p>
            <a:pPr defTabSz="1296988" eaLnBrk="1">
              <a:lnSpc>
                <a:spcPct val="90000"/>
              </a:lnSpc>
              <a:spcBef>
                <a:spcPts val="600"/>
              </a:spcBef>
              <a:buClr>
                <a:srgbClr val="303A96"/>
              </a:buClr>
              <a:buFont typeface="Arial" pitchFamily="34" charset="0"/>
              <a:buChar char="•"/>
            </a:pPr>
            <a:r>
              <a:rPr lang="en-US" sz="3600" b="1" dirty="0" smtClean="0">
                <a:latin typeface="Helvetica" charset="0"/>
                <a:ea typeface="Helvetica" charset="0"/>
                <a:cs typeface="Helvetica" charset="0"/>
                <a:sym typeface="Helvetica" charset="0"/>
              </a:rPr>
              <a:t>Vignette Highlighting:</a:t>
            </a:r>
          </a:p>
          <a:p>
            <a:pPr marL="0" indent="0" defTabSz="1296988" eaLnBrk="1">
              <a:lnSpc>
                <a:spcPct val="90000"/>
              </a:lnSpc>
              <a:spcBef>
                <a:spcPts val="6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NGSS connections</a:t>
            </a:r>
          </a:p>
          <a:p>
            <a:pPr marL="0" indent="0" defTabSz="1296988" eaLnBrk="1">
              <a:lnSpc>
                <a:spcPct val="90000"/>
              </a:lnSpc>
              <a:spcBef>
                <a:spcPts val="6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CCSS ELA and math connections</a:t>
            </a:r>
          </a:p>
          <a:p>
            <a:pPr marL="0" indent="0" defTabSz="1296988" eaLnBrk="1">
              <a:lnSpc>
                <a:spcPct val="90000"/>
              </a:lnSpc>
              <a:spcBef>
                <a:spcPts val="6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Effective classroom strategies</a:t>
            </a:r>
          </a:p>
          <a:p>
            <a:pPr marL="0" indent="0" defTabSz="1296988" eaLnBrk="1">
              <a:lnSpc>
                <a:spcPct val="90000"/>
              </a:lnSpc>
              <a:spcBef>
                <a:spcPts val="600"/>
              </a:spcBef>
              <a:buClr>
                <a:srgbClr val="303A96"/>
              </a:buClr>
              <a:buNone/>
            </a:pPr>
            <a:endParaRPr lang="en-US" sz="3600" dirty="0" smtClean="0">
              <a:latin typeface="Helvetica" charset="0"/>
              <a:ea typeface="Helvetica" charset="0"/>
              <a:cs typeface="Helvetica" charset="0"/>
              <a:sym typeface="Helvetica" charset="0"/>
            </a:endParaRPr>
          </a:p>
          <a:p>
            <a:pPr defTabSz="1296988" eaLnBrk="1">
              <a:lnSpc>
                <a:spcPct val="90000"/>
              </a:lnSpc>
              <a:spcBef>
                <a:spcPts val="600"/>
              </a:spcBef>
              <a:buClr>
                <a:srgbClr val="303A96"/>
              </a:buClr>
              <a:buFont typeface="Arial" pitchFamily="34" charset="0"/>
              <a:buChar char="•"/>
            </a:pPr>
            <a:r>
              <a:rPr lang="en-US" sz="3600" b="1" dirty="0" smtClean="0">
                <a:latin typeface="Helvetica" charset="0"/>
                <a:ea typeface="Helvetica" charset="0"/>
                <a:cs typeface="Helvetica" charset="0"/>
                <a:sym typeface="Helvetica" charset="0"/>
              </a:rPr>
              <a:t>Research-Based Classroom Strategies</a:t>
            </a:r>
          </a:p>
          <a:p>
            <a:pPr marL="0" indent="0" defTabSz="1296988" eaLnBrk="1">
              <a:lnSpc>
                <a:spcPct val="90000"/>
              </a:lnSpc>
              <a:spcBef>
                <a:spcPts val="600"/>
              </a:spcBef>
              <a:buClr>
                <a:srgbClr val="303A96"/>
              </a:buClr>
              <a:buNone/>
            </a:pPr>
            <a:endParaRPr lang="en-US" sz="3600" b="1" dirty="0">
              <a:latin typeface="Helvetica" charset="0"/>
              <a:ea typeface="Helvetica" charset="0"/>
              <a:cs typeface="Helvetica" charset="0"/>
              <a:sym typeface="Helvetica" charset="0"/>
            </a:endParaRPr>
          </a:p>
          <a:p>
            <a:pPr defTabSz="1296988" eaLnBrk="1">
              <a:lnSpc>
                <a:spcPct val="90000"/>
              </a:lnSpc>
              <a:spcBef>
                <a:spcPts val="600"/>
              </a:spcBef>
              <a:buClr>
                <a:srgbClr val="303A96"/>
              </a:buClr>
              <a:buFont typeface="Arial" pitchFamily="34" charset="0"/>
              <a:buChar char="•"/>
            </a:pPr>
            <a:r>
              <a:rPr lang="en-US" sz="3600" b="1" dirty="0" smtClean="0">
                <a:latin typeface="Helvetica" charset="0"/>
                <a:ea typeface="Helvetica" charset="0"/>
                <a:cs typeface="Helvetica" charset="0"/>
                <a:sym typeface="Helvetica" charset="0"/>
              </a:rPr>
              <a:t>Context:</a:t>
            </a:r>
          </a:p>
          <a:p>
            <a:pPr marL="155575" indent="-155575" defTabSz="1296988" eaLnBrk="1">
              <a:lnSpc>
                <a:spcPct val="90000"/>
              </a:lnSpc>
              <a:spcBef>
                <a:spcPts val="6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a:t>
            </a: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Demographics</a:t>
            </a:r>
          </a:p>
          <a:p>
            <a:pPr marL="155575" indent="-155575" defTabSz="1296988" eaLnBrk="1">
              <a:lnSpc>
                <a:spcPct val="90000"/>
              </a:lnSpc>
              <a:spcBef>
                <a:spcPts val="6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Science achievement</a:t>
            </a:r>
          </a:p>
          <a:p>
            <a:pPr marL="155575" indent="-155575" defTabSz="1296988" eaLnBrk="1">
              <a:lnSpc>
                <a:spcPct val="90000"/>
              </a:lnSpc>
              <a:spcBef>
                <a:spcPts val="600"/>
              </a:spcBef>
              <a:buClr>
                <a:srgbClr val="303A96"/>
              </a:buClr>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 Educational policy</a:t>
            </a:r>
          </a:p>
          <a:p>
            <a:pPr marL="155575" indent="-155575" defTabSz="1296988" eaLnBrk="1">
              <a:lnSpc>
                <a:spcPct val="90000"/>
              </a:lnSpc>
              <a:spcBef>
                <a:spcPts val="600"/>
              </a:spcBef>
              <a:buClr>
                <a:srgbClr val="303A96"/>
              </a:buClr>
              <a:buNone/>
            </a:pPr>
            <a:endParaRPr lang="en-US" sz="1400" dirty="0">
              <a:latin typeface="Helvetica" charset="0"/>
              <a:ea typeface="Helvetica" charset="0"/>
              <a:cs typeface="Helvetica" charset="0"/>
              <a:sym typeface="Helvetica" charset="0"/>
            </a:endParaRPr>
          </a:p>
        </p:txBody>
      </p:sp>
    </p:spTree>
    <p:extLst>
      <p:ext uri="{BB962C8B-B14F-4D97-AF65-F5344CB8AC3E}">
        <p14:creationId xmlns:p14="http://schemas.microsoft.com/office/powerpoint/2010/main" val="295704456"/>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59" name="Rectangle 2"/>
          <p:cNvSpPr>
            <a:spLocks/>
          </p:cNvSpPr>
          <p:nvPr/>
        </p:nvSpPr>
        <p:spPr bwMode="auto">
          <a:xfrm>
            <a:off x="0" y="323850"/>
            <a:ext cx="13004800" cy="1720850"/>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p>
            <a:pPr defTabSz="584200"/>
            <a:endParaRPr lang="en-US" dirty="0"/>
          </a:p>
        </p:txBody>
      </p:sp>
      <p:pic>
        <p:nvPicPr>
          <p:cNvPr id="19460" name="Picture 3" descr="image.jpg"/>
          <p:cNvPicPr>
            <a:picLocks noChangeAspect="1"/>
          </p:cNvPicPr>
          <p:nvPr/>
        </p:nvPicPr>
        <p:blipFill>
          <a:blip r:embed="rId3" cstate="print"/>
          <a:srcRect/>
          <a:stretch>
            <a:fillRect/>
          </a:stretch>
        </p:blipFill>
        <p:spPr bwMode="auto">
          <a:xfrm>
            <a:off x="157163" y="8777288"/>
            <a:ext cx="1792287" cy="866775"/>
          </a:xfrm>
          <a:prstGeom prst="rect">
            <a:avLst/>
          </a:prstGeom>
          <a:noFill/>
          <a:ln w="12700">
            <a:noFill/>
            <a:miter lim="0"/>
            <a:headEnd/>
            <a:tailEnd/>
          </a:ln>
        </p:spPr>
      </p:pic>
      <p:sp>
        <p:nvSpPr>
          <p:cNvPr id="19461" name="Rectangle 4"/>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pPr defTabSz="584200"/>
            <a:endParaRPr lang="en-US" dirty="0"/>
          </a:p>
        </p:txBody>
      </p:sp>
      <p:sp>
        <p:nvSpPr>
          <p:cNvPr id="19465" name="Rectangle 8"/>
          <p:cNvSpPr>
            <a:spLocks noGrp="1" noChangeArrowheads="1"/>
          </p:cNvSpPr>
          <p:nvPr>
            <p:ph type="title"/>
          </p:nvPr>
        </p:nvSpPr>
        <p:spPr>
          <a:xfrm>
            <a:off x="330200" y="390525"/>
            <a:ext cx="12344400" cy="1625600"/>
          </a:xfrm>
        </p:spPr>
        <p:txBody>
          <a:bodyPr lIns="126435" tIns="72248" rIns="126435" bIns="72248"/>
          <a:lstStyle/>
          <a:p>
            <a:pPr algn="l" defTabSz="1296988" eaLnBrk="1"/>
            <a:r>
              <a:rPr lang="en-US" sz="4400" b="1" dirty="0" smtClean="0"/>
              <a:t>Task 4: Diversity and Equity Theme in</a:t>
            </a:r>
            <a:br>
              <a:rPr lang="en-US" sz="4400" b="1" dirty="0" smtClean="0"/>
            </a:br>
            <a:r>
              <a:rPr lang="en-US" sz="4400" b="1" dirty="0"/>
              <a:t> </a:t>
            </a:r>
            <a:r>
              <a:rPr lang="en-US" sz="4400" b="1" dirty="0" smtClean="0"/>
              <a:t>            Appendices</a:t>
            </a:r>
          </a:p>
        </p:txBody>
      </p:sp>
      <p:sp>
        <p:nvSpPr>
          <p:cNvPr id="19466" name="Rectangle 9"/>
          <p:cNvSpPr>
            <a:spLocks noGrp="1" noChangeArrowheads="1"/>
          </p:cNvSpPr>
          <p:nvPr>
            <p:ph type="body" idx="1"/>
          </p:nvPr>
        </p:nvSpPr>
        <p:spPr>
          <a:xfrm>
            <a:off x="558800" y="2819400"/>
            <a:ext cx="11887199" cy="6391274"/>
          </a:xfrm>
        </p:spPr>
        <p:txBody>
          <a:bodyPr lIns="126435" tIns="72248" rIns="126435" bIns="72248" anchor="t"/>
          <a:lstStyle/>
          <a:p>
            <a:pPr defTabSz="1296988" eaLnBrk="1">
              <a:lnSpc>
                <a:spcPct val="90000"/>
              </a:lnSpc>
              <a:spcBef>
                <a:spcPts val="1200"/>
              </a:spcBef>
              <a:buFont typeface="Arial" pitchFamily="34" charset="0"/>
              <a:buChar char="•"/>
            </a:pPr>
            <a:r>
              <a:rPr lang="en-US" sz="3600" dirty="0" smtClean="0">
                <a:latin typeface="Helvetica" charset="0"/>
                <a:ea typeface="Helvetica" charset="0"/>
                <a:cs typeface="Helvetica" charset="0"/>
                <a:sym typeface="Helvetica" charset="0"/>
              </a:rPr>
              <a:t>Front Matter</a:t>
            </a:r>
          </a:p>
          <a:p>
            <a:pPr defTabSz="1296988" eaLnBrk="1">
              <a:lnSpc>
                <a:spcPct val="90000"/>
              </a:lnSpc>
              <a:spcBef>
                <a:spcPts val="1200"/>
              </a:spcBef>
              <a:buFont typeface="Arial" pitchFamily="34" charset="0"/>
              <a:buChar char="•"/>
            </a:pPr>
            <a:r>
              <a:rPr lang="en-US" sz="3600" dirty="0" smtClean="0">
                <a:latin typeface="Helvetica" charset="0"/>
                <a:ea typeface="Helvetica" charset="0"/>
                <a:cs typeface="Helvetica" charset="0"/>
                <a:sym typeface="Helvetica" charset="0"/>
              </a:rPr>
              <a:t>Appendix C: College and Career Readiness</a:t>
            </a:r>
          </a:p>
          <a:p>
            <a:pPr defTabSz="1296988" eaLnBrk="1">
              <a:lnSpc>
                <a:spcPct val="90000"/>
              </a:lnSpc>
              <a:spcBef>
                <a:spcPts val="1200"/>
              </a:spcBef>
              <a:buFont typeface="Arial" pitchFamily="34" charset="0"/>
              <a:buChar char="•"/>
            </a:pPr>
            <a:r>
              <a:rPr lang="en-US" sz="3600" dirty="0" smtClean="0">
                <a:latin typeface="Helvetica" charset="0"/>
                <a:ea typeface="Helvetica" charset="0"/>
                <a:cs typeface="Helvetica" charset="0"/>
                <a:sym typeface="Helvetica" charset="0"/>
              </a:rPr>
              <a:t>Appendix D: All Standards, All Students (</a:t>
            </a:r>
            <a:r>
              <a:rPr lang="en-US" sz="3600" i="1" dirty="0" smtClean="0">
                <a:latin typeface="Helvetica" charset="0"/>
                <a:ea typeface="Helvetica" charset="0"/>
                <a:cs typeface="Helvetica" charset="0"/>
                <a:sym typeface="Helvetica" charset="0"/>
              </a:rPr>
              <a:t>of course</a:t>
            </a:r>
            <a:r>
              <a:rPr lang="en-US" sz="3600" dirty="0" smtClean="0">
                <a:latin typeface="Helvetica" charset="0"/>
                <a:ea typeface="Helvetica" charset="0"/>
                <a:cs typeface="Helvetica" charset="0"/>
                <a:sym typeface="Helvetica" charset="0"/>
              </a:rPr>
              <a:t>)</a:t>
            </a:r>
          </a:p>
          <a:p>
            <a:pPr defTabSz="1296988" eaLnBrk="1">
              <a:lnSpc>
                <a:spcPct val="90000"/>
              </a:lnSpc>
              <a:spcBef>
                <a:spcPts val="1200"/>
              </a:spcBef>
              <a:buFont typeface="Arial" pitchFamily="34" charset="0"/>
              <a:buChar char="•"/>
            </a:pPr>
            <a:r>
              <a:rPr lang="en-US" sz="3600" dirty="0" smtClean="0">
                <a:latin typeface="Helvetica" charset="0"/>
                <a:ea typeface="Helvetica" charset="0"/>
                <a:cs typeface="Helvetica" charset="0"/>
                <a:sym typeface="Helvetica" charset="0"/>
              </a:rPr>
              <a:t>Appendix F: Science and Engineering Practices</a:t>
            </a:r>
          </a:p>
          <a:p>
            <a:pPr defTabSz="1296988" eaLnBrk="1">
              <a:lnSpc>
                <a:spcPct val="90000"/>
              </a:lnSpc>
              <a:spcBef>
                <a:spcPts val="1200"/>
              </a:spcBef>
              <a:buFont typeface="Arial" pitchFamily="34" charset="0"/>
              <a:buChar char="•"/>
            </a:pPr>
            <a:r>
              <a:rPr lang="en-US" sz="3600" dirty="0" smtClean="0">
                <a:latin typeface="Helvetica" charset="0"/>
                <a:ea typeface="Helvetica" charset="0"/>
                <a:cs typeface="Helvetica" charset="0"/>
                <a:sym typeface="Helvetica" charset="0"/>
              </a:rPr>
              <a:t>Appendix G: Crosscutting Concepts</a:t>
            </a:r>
          </a:p>
          <a:p>
            <a:pPr defTabSz="1296988" eaLnBrk="1">
              <a:lnSpc>
                <a:spcPct val="90000"/>
              </a:lnSpc>
              <a:spcBef>
                <a:spcPts val="1200"/>
              </a:spcBef>
              <a:buFont typeface="Arial" pitchFamily="34" charset="0"/>
              <a:buChar char="•"/>
            </a:pPr>
            <a:r>
              <a:rPr lang="en-US" sz="3600" dirty="0" smtClean="0">
                <a:latin typeface="Helvetica" charset="0"/>
                <a:ea typeface="Helvetica" charset="0"/>
                <a:cs typeface="Helvetica" charset="0"/>
                <a:sym typeface="Helvetica" charset="0"/>
              </a:rPr>
              <a:t>Appendix I:  Engineering Design, Technology, and the</a:t>
            </a:r>
          </a:p>
          <a:p>
            <a:pPr marL="0" indent="0" defTabSz="1296988" eaLnBrk="1">
              <a:lnSpc>
                <a:spcPct val="90000"/>
              </a:lnSpc>
              <a:spcBef>
                <a:spcPts val="1200"/>
              </a:spcBef>
              <a:buNone/>
            </a:pPr>
            <a:r>
              <a:rPr lang="en-US" sz="3600" dirty="0">
                <a:latin typeface="Helvetica" charset="0"/>
                <a:ea typeface="Helvetica" charset="0"/>
                <a:cs typeface="Helvetica" charset="0"/>
                <a:sym typeface="Helvetica" charset="0"/>
              </a:rPr>
              <a:t> </a:t>
            </a:r>
            <a:r>
              <a:rPr lang="en-US" sz="3600" dirty="0" smtClean="0">
                <a:latin typeface="Helvetica" charset="0"/>
                <a:ea typeface="Helvetica" charset="0"/>
                <a:cs typeface="Helvetica" charset="0"/>
                <a:sym typeface="Helvetica" charset="0"/>
              </a:rPr>
              <a:t>                      Applications of Science</a:t>
            </a:r>
          </a:p>
        </p:txBody>
      </p:sp>
    </p:spTree>
    <p:extLst>
      <p:ext uri="{BB962C8B-B14F-4D97-AF65-F5344CB8AC3E}">
        <p14:creationId xmlns:p14="http://schemas.microsoft.com/office/powerpoint/2010/main" val="2349187914"/>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1"/>
          <p:cNvSpPr>
            <a:spLocks/>
          </p:cNvSpPr>
          <p:nvPr/>
        </p:nvSpPr>
        <p:spPr bwMode="auto">
          <a:xfrm>
            <a:off x="2259" y="4516"/>
            <a:ext cx="1167270" cy="1165013"/>
          </a:xfrm>
          <a:custGeom>
            <a:avLst/>
            <a:gdLst>
              <a:gd name="T0" fmla="*/ 2147483647 w 21600"/>
              <a:gd name="T1" fmla="*/ 0 h 21600"/>
              <a:gd name="T2" fmla="*/ 2147483647 w 21600"/>
              <a:gd name="T3" fmla="*/ 0 h 21600"/>
              <a:gd name="T4" fmla="*/ 2147483647 w 21600"/>
              <a:gd name="T5" fmla="*/ 2147483647 h 21600"/>
              <a:gd name="T6" fmla="*/ 0 w 21600"/>
              <a:gd name="T7" fmla="*/ 2147483647 h 21600"/>
              <a:gd name="T8" fmla="*/ 2147483647 w 21600"/>
              <a:gd name="T9" fmla="*/ 0 h 21600"/>
              <a:gd name="T10" fmla="*/ 2147483647 w 21600"/>
              <a:gd name="T11" fmla="*/ 0 h 21600"/>
              <a:gd name="T12" fmla="*/ 2147483647 w 21600"/>
              <a:gd name="T13" fmla="*/ 0 h 21600"/>
              <a:gd name="T14" fmla="*/ 0 60000 65536"/>
              <a:gd name="T15" fmla="*/ 0 60000 65536"/>
              <a:gd name="T16" fmla="*/ 0 60000 65536"/>
              <a:gd name="T17" fmla="*/ 0 60000 65536"/>
              <a:gd name="T18" fmla="*/ 0 60000 65536"/>
              <a:gd name="T19" fmla="*/ 0 60000 65536"/>
              <a:gd name="T20" fmla="*/ 0 60000 65536"/>
              <a:gd name="T21" fmla="*/ 0 w 21600"/>
              <a:gd name="T22" fmla="*/ 0 h 21600"/>
              <a:gd name="T23" fmla="*/ 21600 w 21600"/>
              <a:gd name="T24" fmla="*/ 21600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21600" y="0"/>
                </a:moveTo>
                <a:lnTo>
                  <a:pt x="21600" y="0"/>
                </a:lnTo>
                <a:cubicBezTo>
                  <a:pt x="21600" y="11929"/>
                  <a:pt x="11935" y="21600"/>
                  <a:pt x="13" y="21600"/>
                </a:cubicBezTo>
                <a:cubicBezTo>
                  <a:pt x="9" y="21600"/>
                  <a:pt x="4" y="21600"/>
                  <a:pt x="0" y="21600"/>
                </a:cubicBezTo>
                <a:lnTo>
                  <a:pt x="13" y="0"/>
                </a:lnTo>
                <a:lnTo>
                  <a:pt x="21600" y="0"/>
                </a:lnTo>
                <a:close/>
                <a:moveTo>
                  <a:pt x="21600" y="0"/>
                </a:moveTo>
              </a:path>
            </a:pathLst>
          </a:custGeom>
          <a:solidFill>
            <a:srgbClr val="FEFAF4">
              <a:alpha val="31764"/>
            </a:srgbClr>
          </a:solidFill>
          <a:ln w="3175" cap="rnd">
            <a:solidFill>
              <a:srgbClr val="D2C39E"/>
            </a:solidFill>
            <a:round/>
            <a:headEnd/>
            <a:tailEnd/>
          </a:ln>
        </p:spPr>
        <p:txBody>
          <a:bodyPr lIns="0" tIns="0" rIns="0" bIns="0"/>
          <a:lstStyle/>
          <a:p>
            <a:endParaRPr lang="en-US"/>
          </a:p>
        </p:txBody>
      </p:sp>
      <p:sp>
        <p:nvSpPr>
          <p:cNvPr id="32771" name="Oval 2"/>
          <p:cNvSpPr>
            <a:spLocks/>
          </p:cNvSpPr>
          <p:nvPr/>
        </p:nvSpPr>
        <p:spPr bwMode="auto">
          <a:xfrm>
            <a:off x="239325" y="29352"/>
            <a:ext cx="2422596" cy="2422595"/>
          </a:xfrm>
          <a:prstGeom prst="ellipse">
            <a:avLst/>
          </a:prstGeom>
          <a:noFill/>
          <a:ln w="27305" cap="rnd">
            <a:solidFill>
              <a:srgbClr val="FFF6DB"/>
            </a:solidFill>
            <a:round/>
            <a:headEnd/>
            <a:tailEnd/>
          </a:ln>
          <a:effectLst>
            <a:outerShdw dist="25399" dir="5400000" algn="ctr" rotWithShape="0">
              <a:schemeClr val="bg2">
                <a:alpha val="84998"/>
              </a:schemeClr>
            </a:outerShdw>
          </a:effectLst>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32772"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809" y="1474330"/>
            <a:ext cx="1663983" cy="1663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Rectangle 4"/>
          <p:cNvSpPr>
            <a:spLocks/>
          </p:cNvSpPr>
          <p:nvPr/>
        </p:nvSpPr>
        <p:spPr bwMode="auto">
          <a:xfrm>
            <a:off x="1342613" y="0"/>
            <a:ext cx="11564338" cy="9753600"/>
          </a:xfrm>
          <a:prstGeom prst="rect">
            <a:avLst/>
          </a:prstGeom>
          <a:solidFill>
            <a:srgbClr val="FFFFFF"/>
          </a:solidFill>
          <a:ln>
            <a:noFill/>
          </a:ln>
          <a:extLst>
            <a:ext uri="{91240B29-F687-4F45-9708-019B960494DF}">
              <a14:hiddenLine xmlns:a14="http://schemas.microsoft.com/office/drawing/2010/main" w="25400" cap="rnd">
                <a:solidFill>
                  <a:srgbClr val="000000"/>
                </a:solidFill>
                <a:miter lim="800000"/>
                <a:headEnd/>
                <a:tailEnd/>
              </a14:hiddenLine>
            </a:ext>
          </a:extLst>
        </p:spPr>
        <p:txBody>
          <a:bodyPr lIns="0" tIns="0" rIns="0" bIns="0"/>
          <a:lstStyle/>
          <a:p>
            <a:endParaRPr lang="en-US"/>
          </a:p>
        </p:txBody>
      </p:sp>
      <p:sp>
        <p:nvSpPr>
          <p:cNvPr id="32775" name="Rectangle 6"/>
          <p:cNvSpPr>
            <a:spLocks/>
          </p:cNvSpPr>
          <p:nvPr/>
        </p:nvSpPr>
        <p:spPr bwMode="auto">
          <a:xfrm>
            <a:off x="1442721" y="0"/>
            <a:ext cx="103858" cy="9753600"/>
          </a:xfrm>
          <a:prstGeom prst="rect">
            <a:avLst/>
          </a:prstGeom>
          <a:solidFill>
            <a:srgbClr val="FFFFFF"/>
          </a:solidFill>
          <a:ln>
            <a:noFill/>
          </a:ln>
          <a:effectLst>
            <a:outerShdw dist="38099" dir="10800000" algn="ctr"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lIns="0" tIns="0" rIns="0" bIns="0"/>
          <a:lstStyle/>
          <a:p>
            <a:endParaRPr lang="en-US"/>
          </a:p>
        </p:txBody>
      </p:sp>
      <p:pic>
        <p:nvPicPr>
          <p:cNvPr id="32777" name="Picture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120" y="216747"/>
            <a:ext cx="975360" cy="8561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8" name="Title 1"/>
          <p:cNvSpPr>
            <a:spLocks noGrp="1"/>
          </p:cNvSpPr>
          <p:nvPr>
            <p:ph type="title"/>
          </p:nvPr>
        </p:nvSpPr>
        <p:spPr>
          <a:xfrm>
            <a:off x="1898792" y="267830"/>
            <a:ext cx="10693964" cy="2413000"/>
          </a:xfrm>
        </p:spPr>
        <p:txBody>
          <a:bodyPr/>
          <a:lstStyle/>
          <a:p>
            <a:r>
              <a:rPr lang="en-US" sz="5400" b="1" dirty="0">
                <a:latin typeface="Helvetica" pitchFamily="34" charset="0"/>
                <a:cs typeface="Helvetica" pitchFamily="34" charset="0"/>
                <a:sym typeface="Helvetica" charset="0"/>
              </a:rPr>
              <a:t>Understanding Language </a:t>
            </a:r>
            <a:r>
              <a:rPr lang="en-US" sz="5400" b="1" dirty="0" smtClean="0">
                <a:latin typeface="Helvetica" pitchFamily="34" charset="0"/>
                <a:cs typeface="Helvetica" pitchFamily="34" charset="0"/>
                <a:sym typeface="Helvetica" charset="0"/>
              </a:rPr>
              <a:t>Initiative</a:t>
            </a:r>
            <a:endParaRPr lang="en-US" sz="5400" dirty="0" smtClean="0">
              <a:latin typeface="Arial" pitchFamily="34" charset="0"/>
              <a:cs typeface="Arial" pitchFamily="34" charset="0"/>
            </a:endParaRPr>
          </a:p>
        </p:txBody>
      </p:sp>
      <p:sp>
        <p:nvSpPr>
          <p:cNvPr id="32779" name="Content Placeholder 2"/>
          <p:cNvSpPr>
            <a:spLocks noGrp="1"/>
          </p:cNvSpPr>
          <p:nvPr>
            <p:ph idx="1"/>
          </p:nvPr>
        </p:nvSpPr>
        <p:spPr>
          <a:xfrm>
            <a:off x="1898792" y="2743201"/>
            <a:ext cx="10379770" cy="6599030"/>
          </a:xfrm>
        </p:spPr>
        <p:txBody>
          <a:bodyPr/>
          <a:lstStyle/>
          <a:p>
            <a:pPr marL="742912" indent="-742912">
              <a:spcBef>
                <a:spcPts val="600"/>
              </a:spcBef>
              <a:buClr>
                <a:srgbClr val="303A96"/>
              </a:buClr>
            </a:pPr>
            <a:r>
              <a:rPr lang="en-US" sz="3600" dirty="0">
                <a:latin typeface="Helvetica" pitchFamily="34" charset="0"/>
                <a:ea typeface="Helvetica" charset="0"/>
                <a:cs typeface="Helvetica" pitchFamily="34" charset="0"/>
                <a:sym typeface="Helvetica" charset="0"/>
              </a:rPr>
              <a:t>Engage in a healthy public dialogue around what the CCSS and NGSS imply for English language learners (ELLs</a:t>
            </a:r>
            <a:r>
              <a:rPr lang="en-US" sz="3600" dirty="0" smtClean="0">
                <a:latin typeface="Helvetica" pitchFamily="34" charset="0"/>
                <a:ea typeface="Helvetica" charset="0"/>
                <a:cs typeface="Helvetica" pitchFamily="34" charset="0"/>
                <a:sym typeface="Helvetica" charset="0"/>
              </a:rPr>
              <a:t>)</a:t>
            </a:r>
          </a:p>
          <a:p>
            <a:pPr marL="0" indent="0">
              <a:spcBef>
                <a:spcPts val="600"/>
              </a:spcBef>
              <a:buClr>
                <a:srgbClr val="303A96"/>
              </a:buClr>
              <a:buNone/>
            </a:pPr>
            <a:endParaRPr lang="en-US" sz="3600" dirty="0">
              <a:latin typeface="Helvetica" pitchFamily="34" charset="0"/>
              <a:ea typeface="Helvetica" charset="0"/>
              <a:cs typeface="Helvetica" pitchFamily="34" charset="0"/>
              <a:sym typeface="Helvetica" charset="0"/>
            </a:endParaRPr>
          </a:p>
          <a:p>
            <a:pPr marL="742912" indent="-742912">
              <a:spcBef>
                <a:spcPts val="600"/>
              </a:spcBef>
              <a:buClr>
                <a:srgbClr val="303A96"/>
              </a:buClr>
            </a:pPr>
            <a:r>
              <a:rPr lang="en-US" sz="3600" dirty="0">
                <a:latin typeface="Helvetica" pitchFamily="34" charset="0"/>
                <a:ea typeface="Helvetica" charset="0"/>
                <a:cs typeface="Helvetica" pitchFamily="34" charset="0"/>
                <a:sym typeface="Helvetica" charset="0"/>
              </a:rPr>
              <a:t>Develop exemplars of what CCSS and NGSS-aligned instruction looks </a:t>
            </a:r>
            <a:r>
              <a:rPr lang="en-US" sz="3600" dirty="0" smtClean="0">
                <a:latin typeface="Helvetica" pitchFamily="34" charset="0"/>
                <a:ea typeface="Helvetica" charset="0"/>
                <a:cs typeface="Helvetica" pitchFamily="34" charset="0"/>
                <a:sym typeface="Helvetica" charset="0"/>
              </a:rPr>
              <a:t>like</a:t>
            </a:r>
          </a:p>
          <a:p>
            <a:pPr marL="0" indent="0">
              <a:spcBef>
                <a:spcPts val="600"/>
              </a:spcBef>
              <a:buClr>
                <a:srgbClr val="303A96"/>
              </a:buClr>
              <a:buNone/>
            </a:pPr>
            <a:endParaRPr lang="en-US" sz="3600" dirty="0">
              <a:latin typeface="Helvetica" pitchFamily="34" charset="0"/>
              <a:ea typeface="Helvetica" charset="0"/>
              <a:cs typeface="Helvetica" pitchFamily="34" charset="0"/>
              <a:sym typeface="Helvetica" charset="0"/>
            </a:endParaRPr>
          </a:p>
          <a:p>
            <a:pPr marL="742912" indent="-742912">
              <a:spcBef>
                <a:spcPts val="600"/>
              </a:spcBef>
              <a:buClr>
                <a:srgbClr val="303A96"/>
              </a:buClr>
            </a:pPr>
            <a:r>
              <a:rPr lang="en-US" sz="3600" dirty="0">
                <a:latin typeface="Helvetica" pitchFamily="34" charset="0"/>
                <a:ea typeface="Helvetica" charset="0"/>
                <a:cs typeface="Helvetica" pitchFamily="34" charset="0"/>
                <a:sym typeface="Helvetica" charset="0"/>
              </a:rPr>
              <a:t>Develop a vibrant, inquisitive, engaging  online </a:t>
            </a:r>
            <a:r>
              <a:rPr lang="en-US" sz="3600" dirty="0" smtClean="0">
                <a:latin typeface="Helvetica" pitchFamily="34" charset="0"/>
                <a:ea typeface="Helvetica" charset="0"/>
                <a:cs typeface="Helvetica" pitchFamily="34" charset="0"/>
                <a:sym typeface="Helvetica" charset="0"/>
              </a:rPr>
              <a:t>community</a:t>
            </a:r>
          </a:p>
          <a:p>
            <a:pPr marL="0" indent="0">
              <a:spcBef>
                <a:spcPts val="600"/>
              </a:spcBef>
              <a:buClr>
                <a:srgbClr val="303A96"/>
              </a:buClr>
              <a:buNone/>
            </a:pPr>
            <a:endParaRPr lang="en-US" sz="3600" dirty="0">
              <a:latin typeface="Helvetica" pitchFamily="34" charset="0"/>
              <a:ea typeface="Helvetica" charset="0"/>
              <a:cs typeface="Helvetica" pitchFamily="34" charset="0"/>
              <a:sym typeface="Helvetica" charset="0"/>
            </a:endParaRPr>
          </a:p>
          <a:p>
            <a:pPr marL="731472" indent="-731472">
              <a:spcBef>
                <a:spcPts val="600"/>
              </a:spcBef>
              <a:buNone/>
            </a:pPr>
            <a:r>
              <a:rPr lang="en-US" sz="3600" b="1" i="1" dirty="0">
                <a:solidFill>
                  <a:schemeClr val="tx1"/>
                </a:solidFill>
                <a:hlinkClick r:id="rId5"/>
              </a:rPr>
              <a:t>http://</a:t>
            </a:r>
            <a:r>
              <a:rPr lang="en-US" sz="3600" b="1" i="1" dirty="0" smtClean="0">
                <a:solidFill>
                  <a:schemeClr val="tx1"/>
                </a:solidFill>
                <a:hlinkClick r:id="rId5"/>
              </a:rPr>
              <a:t>ell.stanford.edu</a:t>
            </a:r>
            <a:endParaRPr lang="en-US" sz="3600" i="1" dirty="0">
              <a:solidFill>
                <a:schemeClr val="tx1"/>
              </a:solidFill>
            </a:endParaRPr>
          </a:p>
        </p:txBody>
      </p:sp>
    </p:spTree>
    <p:extLst>
      <p:ext uri="{BB962C8B-B14F-4D97-AF65-F5344CB8AC3E}">
        <p14:creationId xmlns:p14="http://schemas.microsoft.com/office/powerpoint/2010/main" val="1464015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1"/>
          <p:cNvSpPr>
            <a:spLocks/>
          </p:cNvSpPr>
          <p:nvPr/>
        </p:nvSpPr>
        <p:spPr bwMode="auto">
          <a:xfrm>
            <a:off x="2259" y="4516"/>
            <a:ext cx="1167270" cy="1165013"/>
          </a:xfrm>
          <a:custGeom>
            <a:avLst/>
            <a:gdLst>
              <a:gd name="T0" fmla="*/ 2147483647 w 21600"/>
              <a:gd name="T1" fmla="*/ 0 h 21600"/>
              <a:gd name="T2" fmla="*/ 2147483647 w 21600"/>
              <a:gd name="T3" fmla="*/ 0 h 21600"/>
              <a:gd name="T4" fmla="*/ 2147483647 w 21600"/>
              <a:gd name="T5" fmla="*/ 2147483647 h 21600"/>
              <a:gd name="T6" fmla="*/ 0 w 21600"/>
              <a:gd name="T7" fmla="*/ 2147483647 h 21600"/>
              <a:gd name="T8" fmla="*/ 2147483647 w 21600"/>
              <a:gd name="T9" fmla="*/ 0 h 21600"/>
              <a:gd name="T10" fmla="*/ 2147483647 w 21600"/>
              <a:gd name="T11" fmla="*/ 0 h 21600"/>
              <a:gd name="T12" fmla="*/ 2147483647 w 21600"/>
              <a:gd name="T13" fmla="*/ 0 h 21600"/>
              <a:gd name="T14" fmla="*/ 0 60000 65536"/>
              <a:gd name="T15" fmla="*/ 0 60000 65536"/>
              <a:gd name="T16" fmla="*/ 0 60000 65536"/>
              <a:gd name="T17" fmla="*/ 0 60000 65536"/>
              <a:gd name="T18" fmla="*/ 0 60000 65536"/>
              <a:gd name="T19" fmla="*/ 0 60000 65536"/>
              <a:gd name="T20" fmla="*/ 0 60000 65536"/>
              <a:gd name="T21" fmla="*/ 0 w 21600"/>
              <a:gd name="T22" fmla="*/ 0 h 21600"/>
              <a:gd name="T23" fmla="*/ 21600 w 21600"/>
              <a:gd name="T24" fmla="*/ 21600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21600" y="0"/>
                </a:moveTo>
                <a:lnTo>
                  <a:pt x="21600" y="0"/>
                </a:lnTo>
                <a:cubicBezTo>
                  <a:pt x="21600" y="11929"/>
                  <a:pt x="11935" y="21600"/>
                  <a:pt x="13" y="21600"/>
                </a:cubicBezTo>
                <a:cubicBezTo>
                  <a:pt x="9" y="21600"/>
                  <a:pt x="4" y="21600"/>
                  <a:pt x="0" y="21600"/>
                </a:cubicBezTo>
                <a:lnTo>
                  <a:pt x="13" y="0"/>
                </a:lnTo>
                <a:lnTo>
                  <a:pt x="21600" y="0"/>
                </a:lnTo>
                <a:close/>
                <a:moveTo>
                  <a:pt x="21600" y="0"/>
                </a:moveTo>
              </a:path>
            </a:pathLst>
          </a:custGeom>
          <a:solidFill>
            <a:srgbClr val="FEFAF4">
              <a:alpha val="31764"/>
            </a:srgbClr>
          </a:solidFill>
          <a:ln w="3175" cap="rnd">
            <a:solidFill>
              <a:srgbClr val="D2C39E"/>
            </a:solidFill>
            <a:round/>
            <a:headEnd/>
            <a:tailEnd/>
          </a:ln>
        </p:spPr>
        <p:txBody>
          <a:bodyPr lIns="0" tIns="0" rIns="0" bIns="0"/>
          <a:lstStyle/>
          <a:p>
            <a:endParaRPr lang="en-US"/>
          </a:p>
        </p:txBody>
      </p:sp>
      <p:sp>
        <p:nvSpPr>
          <p:cNvPr id="32771" name="Oval 2"/>
          <p:cNvSpPr>
            <a:spLocks/>
          </p:cNvSpPr>
          <p:nvPr/>
        </p:nvSpPr>
        <p:spPr bwMode="auto">
          <a:xfrm>
            <a:off x="239325" y="29352"/>
            <a:ext cx="2422596" cy="2422595"/>
          </a:xfrm>
          <a:prstGeom prst="ellipse">
            <a:avLst/>
          </a:prstGeom>
          <a:noFill/>
          <a:ln w="27305" cap="rnd">
            <a:solidFill>
              <a:srgbClr val="FFF6DB"/>
            </a:solidFill>
            <a:round/>
            <a:headEnd/>
            <a:tailEnd/>
          </a:ln>
          <a:effectLst>
            <a:outerShdw dist="25399" dir="5400000" algn="ctr" rotWithShape="0">
              <a:schemeClr val="bg2">
                <a:alpha val="84998"/>
              </a:schemeClr>
            </a:outerShdw>
          </a:effectLst>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32772"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809" y="1474330"/>
            <a:ext cx="1663983" cy="1663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Rectangle 4"/>
          <p:cNvSpPr>
            <a:spLocks/>
          </p:cNvSpPr>
          <p:nvPr/>
        </p:nvSpPr>
        <p:spPr bwMode="auto">
          <a:xfrm>
            <a:off x="1342613" y="0"/>
            <a:ext cx="11564338" cy="9753600"/>
          </a:xfrm>
          <a:prstGeom prst="rect">
            <a:avLst/>
          </a:prstGeom>
          <a:solidFill>
            <a:srgbClr val="FFFFFF"/>
          </a:solidFill>
          <a:ln>
            <a:noFill/>
          </a:ln>
          <a:extLst>
            <a:ext uri="{91240B29-F687-4F45-9708-019B960494DF}">
              <a14:hiddenLine xmlns:a14="http://schemas.microsoft.com/office/drawing/2010/main" w="25400" cap="rnd">
                <a:solidFill>
                  <a:srgbClr val="000000"/>
                </a:solidFill>
                <a:miter lim="800000"/>
                <a:headEnd/>
                <a:tailEnd/>
              </a14:hiddenLine>
            </a:ext>
          </a:extLst>
        </p:spPr>
        <p:txBody>
          <a:bodyPr lIns="0" tIns="0" rIns="0" bIns="0"/>
          <a:lstStyle/>
          <a:p>
            <a:endParaRPr lang="en-US"/>
          </a:p>
        </p:txBody>
      </p:sp>
      <p:sp>
        <p:nvSpPr>
          <p:cNvPr id="32775" name="Rectangle 6"/>
          <p:cNvSpPr>
            <a:spLocks/>
          </p:cNvSpPr>
          <p:nvPr/>
        </p:nvSpPr>
        <p:spPr bwMode="auto">
          <a:xfrm>
            <a:off x="1442721" y="0"/>
            <a:ext cx="103858" cy="9753600"/>
          </a:xfrm>
          <a:prstGeom prst="rect">
            <a:avLst/>
          </a:prstGeom>
          <a:solidFill>
            <a:srgbClr val="FFFFFF"/>
          </a:solidFill>
          <a:ln>
            <a:noFill/>
          </a:ln>
          <a:effectLst>
            <a:outerShdw dist="38099" dir="10800000" algn="ctr"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lIns="0" tIns="0" rIns="0" bIns="0"/>
          <a:lstStyle/>
          <a:p>
            <a:endParaRPr lang="en-US"/>
          </a:p>
        </p:txBody>
      </p:sp>
      <p:pic>
        <p:nvPicPr>
          <p:cNvPr id="32777" name="Picture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120" y="216747"/>
            <a:ext cx="975360" cy="8561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8" name="Title 1"/>
          <p:cNvSpPr>
            <a:spLocks noGrp="1"/>
          </p:cNvSpPr>
          <p:nvPr>
            <p:ph type="title"/>
          </p:nvPr>
        </p:nvSpPr>
        <p:spPr>
          <a:xfrm>
            <a:off x="1898792" y="267830"/>
            <a:ext cx="10693964" cy="2413000"/>
          </a:xfrm>
        </p:spPr>
        <p:txBody>
          <a:bodyPr/>
          <a:lstStyle/>
          <a:p>
            <a:r>
              <a:rPr lang="en-US" sz="5400" b="1" dirty="0">
                <a:latin typeface="Helvetica" pitchFamily="34" charset="0"/>
                <a:cs typeface="Helvetica" pitchFamily="34" charset="0"/>
                <a:sym typeface="Helvetica" charset="0"/>
              </a:rPr>
              <a:t>The New Standards . . </a:t>
            </a:r>
            <a:r>
              <a:rPr lang="en-US" sz="5400" b="1" dirty="0" smtClean="0">
                <a:latin typeface="Helvetica" pitchFamily="34" charset="0"/>
                <a:cs typeface="Helvetica" pitchFamily="34" charset="0"/>
                <a:sym typeface="Helvetica" charset="0"/>
              </a:rPr>
              <a:t>.</a:t>
            </a:r>
            <a:br>
              <a:rPr lang="en-US" sz="5400" b="1" dirty="0" smtClean="0">
                <a:latin typeface="Helvetica" pitchFamily="34" charset="0"/>
                <a:cs typeface="Helvetica" pitchFamily="34" charset="0"/>
                <a:sym typeface="Helvetica" charset="0"/>
              </a:rPr>
            </a:br>
            <a:r>
              <a:rPr lang="en-US" sz="5400" b="1" dirty="0" smtClean="0">
                <a:latin typeface="Helvetica" pitchFamily="34" charset="0"/>
                <a:cs typeface="Helvetica" pitchFamily="34" charset="0"/>
                <a:sym typeface="Helvetica" charset="0"/>
              </a:rPr>
              <a:t>from </a:t>
            </a:r>
            <a:r>
              <a:rPr lang="en-US" sz="5400" b="1" u="sng" dirty="0" smtClean="0">
                <a:latin typeface="Helvetica" pitchFamily="34" charset="0"/>
                <a:cs typeface="Helvetica" pitchFamily="34" charset="0"/>
                <a:sym typeface="Helvetica" charset="0"/>
              </a:rPr>
              <a:t>Content Perspective</a:t>
            </a:r>
            <a:endParaRPr lang="en-US" sz="5400" u="sng" dirty="0" smtClean="0">
              <a:latin typeface="Arial" pitchFamily="34" charset="0"/>
              <a:cs typeface="Arial" pitchFamily="34" charset="0"/>
            </a:endParaRPr>
          </a:p>
        </p:txBody>
      </p:sp>
      <p:sp>
        <p:nvSpPr>
          <p:cNvPr id="32779" name="Content Placeholder 2"/>
          <p:cNvSpPr>
            <a:spLocks noGrp="1"/>
          </p:cNvSpPr>
          <p:nvPr>
            <p:ph idx="1"/>
          </p:nvPr>
        </p:nvSpPr>
        <p:spPr>
          <a:xfrm>
            <a:off x="1898792" y="2971800"/>
            <a:ext cx="10379770" cy="4800600"/>
          </a:xfrm>
        </p:spPr>
        <p:txBody>
          <a:bodyPr/>
          <a:lstStyle/>
          <a:p>
            <a:pPr defTabSz="1296988" eaLnBrk="1">
              <a:lnSpc>
                <a:spcPct val="90000"/>
              </a:lnSpc>
              <a:spcBef>
                <a:spcPts val="600"/>
              </a:spcBef>
              <a:buClr>
                <a:srgbClr val="303A96"/>
              </a:buClr>
              <a:buFont typeface="Arial" pitchFamily="34" charset="0"/>
              <a:buChar char="•"/>
            </a:pPr>
            <a:r>
              <a:rPr lang="en-US" sz="4000" dirty="0" smtClean="0">
                <a:solidFill>
                  <a:schemeClr val="tx1"/>
                </a:solidFill>
                <a:latin typeface="Arial Rounded MT Bold" pitchFamily="34" charset="0"/>
              </a:rPr>
              <a:t>raise </a:t>
            </a:r>
            <a:r>
              <a:rPr lang="en-US" sz="4000" dirty="0">
                <a:solidFill>
                  <a:schemeClr val="tx1"/>
                </a:solidFill>
                <a:latin typeface="Arial Rounded MT Bold" pitchFamily="34" charset="0"/>
              </a:rPr>
              <a:t>the </a:t>
            </a:r>
            <a:r>
              <a:rPr lang="en-US" sz="4000" dirty="0" smtClean="0">
                <a:solidFill>
                  <a:schemeClr val="tx1"/>
                </a:solidFill>
                <a:latin typeface="Arial Rounded MT Bold" pitchFamily="34" charset="0"/>
              </a:rPr>
              <a:t>bar for content</a:t>
            </a:r>
          </a:p>
          <a:p>
            <a:pPr marL="0" indent="0" defTabSz="1296988" eaLnBrk="1">
              <a:lnSpc>
                <a:spcPct val="90000"/>
              </a:lnSpc>
              <a:spcBef>
                <a:spcPts val="600"/>
              </a:spcBef>
              <a:buClr>
                <a:srgbClr val="303A96"/>
              </a:buClr>
              <a:buNone/>
            </a:pPr>
            <a:endParaRPr lang="en-US" sz="4000" dirty="0" smtClean="0">
              <a:solidFill>
                <a:schemeClr val="tx1"/>
              </a:solidFill>
              <a:latin typeface="Arial Rounded MT Bold" pitchFamily="34" charset="0"/>
            </a:endParaRPr>
          </a:p>
          <a:p>
            <a:pPr defTabSz="1296988" eaLnBrk="1">
              <a:lnSpc>
                <a:spcPct val="90000"/>
              </a:lnSpc>
              <a:spcBef>
                <a:spcPts val="600"/>
              </a:spcBef>
              <a:buClr>
                <a:srgbClr val="303A96"/>
              </a:buClr>
              <a:buFont typeface="Arial" pitchFamily="34" charset="0"/>
              <a:buChar char="•"/>
            </a:pPr>
            <a:r>
              <a:rPr lang="en-US" sz="4000" dirty="0" smtClean="0">
                <a:solidFill>
                  <a:schemeClr val="tx1"/>
                </a:solidFill>
                <a:latin typeface="Arial Rounded MT Bold" pitchFamily="34" charset="0"/>
              </a:rPr>
              <a:t>raise </a:t>
            </a:r>
            <a:r>
              <a:rPr lang="en-US" sz="4000" dirty="0">
                <a:solidFill>
                  <a:schemeClr val="tx1"/>
                </a:solidFill>
                <a:latin typeface="Arial Rounded MT Bold" pitchFamily="34" charset="0"/>
              </a:rPr>
              <a:t>the </a:t>
            </a:r>
            <a:r>
              <a:rPr lang="en-US" sz="4000" dirty="0" smtClean="0">
                <a:solidFill>
                  <a:schemeClr val="tx1"/>
                </a:solidFill>
                <a:latin typeface="Arial Rounded MT Bold" pitchFamily="34" charset="0"/>
              </a:rPr>
              <a:t>bar for language</a:t>
            </a:r>
          </a:p>
          <a:p>
            <a:pPr marL="0" indent="0" defTabSz="1296988" eaLnBrk="1">
              <a:lnSpc>
                <a:spcPct val="90000"/>
              </a:lnSpc>
              <a:spcBef>
                <a:spcPts val="600"/>
              </a:spcBef>
              <a:buClr>
                <a:srgbClr val="303A96"/>
              </a:buClr>
              <a:buNone/>
            </a:pPr>
            <a:endParaRPr lang="en-US" sz="4000" dirty="0" smtClean="0">
              <a:solidFill>
                <a:schemeClr val="tx1"/>
              </a:solidFill>
              <a:latin typeface="Arial Rounded MT Bold" pitchFamily="34" charset="0"/>
            </a:endParaRPr>
          </a:p>
          <a:p>
            <a:pPr defTabSz="1296988" eaLnBrk="1">
              <a:lnSpc>
                <a:spcPct val="90000"/>
              </a:lnSpc>
              <a:spcBef>
                <a:spcPts val="600"/>
              </a:spcBef>
              <a:buClr>
                <a:srgbClr val="303A96"/>
              </a:buClr>
              <a:buFont typeface="Arial" pitchFamily="34" charset="0"/>
              <a:buChar char="•"/>
            </a:pPr>
            <a:r>
              <a:rPr lang="en-US" sz="4000" dirty="0" smtClean="0">
                <a:solidFill>
                  <a:schemeClr val="tx1"/>
                </a:solidFill>
                <a:latin typeface="Arial Rounded MT Bold" pitchFamily="34" charset="0"/>
              </a:rPr>
              <a:t>call </a:t>
            </a:r>
            <a:r>
              <a:rPr lang="en-US" sz="4000" dirty="0">
                <a:solidFill>
                  <a:schemeClr val="tx1"/>
                </a:solidFill>
                <a:latin typeface="Arial Rounded MT Bold" pitchFamily="34" charset="0"/>
              </a:rPr>
              <a:t>for a high </a:t>
            </a:r>
            <a:r>
              <a:rPr lang="en-US" sz="4000" dirty="0">
                <a:latin typeface="Arial Rounded MT Bold" pitchFamily="34" charset="0"/>
              </a:rPr>
              <a:t>level of classroom </a:t>
            </a:r>
            <a:r>
              <a:rPr lang="en-US" sz="4000" dirty="0" smtClean="0">
                <a:latin typeface="Arial Rounded MT Bold" pitchFamily="34" charset="0"/>
              </a:rPr>
              <a:t>discourse </a:t>
            </a:r>
            <a:r>
              <a:rPr lang="en-US" sz="4000" dirty="0">
                <a:latin typeface="Arial Rounded MT Bold" pitchFamily="34" charset="0"/>
              </a:rPr>
              <a:t>across all </a:t>
            </a:r>
            <a:r>
              <a:rPr lang="en-US" sz="4000" dirty="0" smtClean="0">
                <a:latin typeface="Arial Rounded MT Bold" pitchFamily="34" charset="0"/>
              </a:rPr>
              <a:t>content areas for all students, including English language learners</a:t>
            </a:r>
            <a:endParaRPr lang="en-US" sz="4000" dirty="0">
              <a:latin typeface="Arial Rounded MT Bold" pitchFamily="34" charset="0"/>
            </a:endParaRPr>
          </a:p>
        </p:txBody>
      </p:sp>
    </p:spTree>
    <p:extLst>
      <p:ext uri="{BB962C8B-B14F-4D97-AF65-F5344CB8AC3E}">
        <p14:creationId xmlns:p14="http://schemas.microsoft.com/office/powerpoint/2010/main" val="3622012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6600" y="457200"/>
            <a:ext cx="10210800" cy="1219199"/>
          </a:xfrm>
        </p:spPr>
        <p:txBody>
          <a:bodyPr>
            <a:normAutofit/>
          </a:bodyPr>
          <a:lstStyle/>
          <a:p>
            <a:pPr algn="ctr"/>
            <a:r>
              <a:rPr lang="en-US" sz="5400" dirty="0">
                <a:cs typeface="Helvetica" pitchFamily="34" charset="0"/>
              </a:rPr>
              <a:t>Topics</a:t>
            </a:r>
          </a:p>
        </p:txBody>
      </p:sp>
      <p:sp>
        <p:nvSpPr>
          <p:cNvPr id="5" name="Content Placeholder 4"/>
          <p:cNvSpPr>
            <a:spLocks noGrp="1"/>
          </p:cNvSpPr>
          <p:nvPr>
            <p:ph idx="1"/>
          </p:nvPr>
        </p:nvSpPr>
        <p:spPr>
          <a:xfrm>
            <a:off x="2616199" y="1828800"/>
            <a:ext cx="9982201" cy="7543800"/>
          </a:xfrm>
        </p:spPr>
        <p:txBody>
          <a:bodyPr>
            <a:normAutofit/>
          </a:bodyPr>
          <a:lstStyle/>
          <a:p>
            <a:pPr marL="742950" indent="-742950">
              <a:buAutoNum type="arabicPeriod"/>
            </a:pPr>
            <a:r>
              <a:rPr lang="en-US" sz="3600" b="1" dirty="0" smtClean="0">
                <a:latin typeface="Helvetica" pitchFamily="34" charset="0"/>
                <a:cs typeface="Helvetica" pitchFamily="34" charset="0"/>
              </a:rPr>
              <a:t>Context: National and New York</a:t>
            </a:r>
          </a:p>
          <a:p>
            <a:pPr marL="1311725" lvl="1" indent="-742950">
              <a:buFont typeface="Arial" pitchFamily="34" charset="0"/>
              <a:buChar char="•"/>
            </a:pPr>
            <a:r>
              <a:rPr lang="en-US" sz="3600" i="0" dirty="0" smtClean="0">
                <a:latin typeface="Helvetica" pitchFamily="34" charset="0"/>
                <a:cs typeface="Helvetica" pitchFamily="34" charset="0"/>
              </a:rPr>
              <a:t>Increasing diversity in demographics</a:t>
            </a:r>
          </a:p>
          <a:p>
            <a:pPr marL="1311725" lvl="1" indent="-742950">
              <a:buFont typeface="Arial" pitchFamily="34" charset="0"/>
              <a:buChar char="•"/>
            </a:pPr>
            <a:r>
              <a:rPr lang="en-US" sz="3600" i="0" dirty="0" smtClean="0">
                <a:latin typeface="Helvetica" pitchFamily="34" charset="0"/>
                <a:cs typeface="Helvetica" pitchFamily="34" charset="0"/>
              </a:rPr>
              <a:t>Emerging educational  policies for standards and assessments</a:t>
            </a:r>
            <a:endParaRPr lang="en-US" sz="3600" b="1" dirty="0" smtClean="0">
              <a:latin typeface="Helvetica" pitchFamily="34" charset="0"/>
              <a:cs typeface="Helvetica" pitchFamily="34" charset="0"/>
            </a:endParaRPr>
          </a:p>
          <a:p>
            <a:pPr marL="742950" indent="-742950">
              <a:buAutoNum type="arabicPeriod"/>
            </a:pPr>
            <a:r>
              <a:rPr lang="en-US" sz="3600" b="1" dirty="0" smtClean="0">
                <a:latin typeface="Helvetica" pitchFamily="34" charset="0"/>
                <a:cs typeface="Helvetica" pitchFamily="34" charset="0"/>
              </a:rPr>
              <a:t>National Initiatives</a:t>
            </a:r>
          </a:p>
          <a:p>
            <a:pPr marL="1311725" lvl="1" indent="-742950">
              <a:buFont typeface="Arial" pitchFamily="34" charset="0"/>
              <a:buChar char="•"/>
            </a:pPr>
            <a:r>
              <a:rPr lang="en-US" sz="3600" dirty="0" smtClean="0">
                <a:latin typeface="Helvetica" pitchFamily="34" charset="0"/>
                <a:cs typeface="Helvetica" pitchFamily="34" charset="0"/>
              </a:rPr>
              <a:t>Next Generation Science Standards (NGSS) Diversity and Equity</a:t>
            </a:r>
          </a:p>
          <a:p>
            <a:pPr marL="1311725" lvl="1" indent="-742950">
              <a:buFont typeface="Arial" pitchFamily="34" charset="0"/>
              <a:buChar char="•"/>
            </a:pPr>
            <a:r>
              <a:rPr lang="en-US" sz="3600" dirty="0" smtClean="0">
                <a:latin typeface="Helvetica" pitchFamily="34" charset="0"/>
                <a:cs typeface="Helvetica" pitchFamily="34" charset="0"/>
              </a:rPr>
              <a:t>Understanding Language Initiative</a:t>
            </a:r>
          </a:p>
          <a:p>
            <a:pPr marL="742950" indent="-742950">
              <a:buAutoNum type="arabicPeriod" startAt="3"/>
            </a:pPr>
            <a:r>
              <a:rPr lang="en-US" sz="3600" b="1" dirty="0" smtClean="0">
                <a:latin typeface="Helvetica" pitchFamily="34" charset="0"/>
                <a:cs typeface="Helvetica" pitchFamily="34" charset="0"/>
              </a:rPr>
              <a:t>Promote Desired Outcomes (and Avoid Negative Consequences)</a:t>
            </a:r>
            <a:endParaRPr lang="en-US" sz="3600" b="1" dirty="0">
              <a:latin typeface="Helvetica" pitchFamily="34" charset="0"/>
              <a:cs typeface="Helvetica" pitchFamily="34" charset="0"/>
            </a:endParaRPr>
          </a:p>
        </p:txBody>
      </p:sp>
    </p:spTree>
    <p:extLst>
      <p:ext uri="{BB962C8B-B14F-4D97-AF65-F5344CB8AC3E}">
        <p14:creationId xmlns:p14="http://schemas.microsoft.com/office/powerpoint/2010/main" val="1538425338"/>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25600" y="533400"/>
            <a:ext cx="9103360" cy="596053"/>
          </a:xfrm>
        </p:spPr>
        <p:txBody>
          <a:bodyPr>
            <a:noAutofit/>
          </a:bodyPr>
          <a:lstStyle/>
          <a:p>
            <a:r>
              <a:rPr lang="en-US" sz="4400" b="1" dirty="0" smtClean="0">
                <a:latin typeface="Helvetica" pitchFamily="34" charset="0"/>
                <a:ea typeface="+mj-ea"/>
                <a:cs typeface="Helvetica" pitchFamily="34" charset="0"/>
                <a:sym typeface="Helvetica" charset="0"/>
              </a:rPr>
              <a:t>ELA and Literacy Standards</a:t>
            </a:r>
            <a:endParaRPr lang="en-US" sz="4400" b="1" dirty="0">
              <a:latin typeface="Helvetica" pitchFamily="34" charset="0"/>
              <a:ea typeface="+mj-ea"/>
              <a:cs typeface="Helvetica" pitchFamily="34" charset="0"/>
              <a:sym typeface="Helvetica"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70273395"/>
              </p:ext>
            </p:extLst>
          </p:nvPr>
        </p:nvGraphicFramePr>
        <p:xfrm>
          <a:off x="330200" y="1600200"/>
          <a:ext cx="12344400" cy="7772400"/>
        </p:xfrm>
        <a:graphic>
          <a:graphicData uri="http://schemas.openxmlformats.org/drawingml/2006/table">
            <a:tbl>
              <a:tblPr firstRow="1" bandRow="1">
                <a:tableStyleId>{5940675A-B579-460E-94D1-54222C63F5DA}</a:tableStyleId>
              </a:tblPr>
              <a:tblGrid>
                <a:gridCol w="6254012"/>
                <a:gridCol w="6090388"/>
              </a:tblGrid>
              <a:tr h="7772400">
                <a:tc>
                  <a:txBody>
                    <a:bodyPr/>
                    <a:lstStyle/>
                    <a:p>
                      <a:pPr marL="342900" indent="-342900">
                        <a:buNone/>
                      </a:pPr>
                      <a:r>
                        <a:rPr lang="en-US" sz="3600" b="1" i="0" u="none" strike="noStrike" kern="1200" baseline="0" dirty="0" smtClean="0">
                          <a:solidFill>
                            <a:srgbClr val="FF0000"/>
                          </a:solidFill>
                          <a:latin typeface="Helvetica" pitchFamily="34" charset="0"/>
                          <a:ea typeface="+mn-ea"/>
                          <a:cs typeface="Helvetica" pitchFamily="34" charset="0"/>
                        </a:rPr>
                        <a:t>Student Portraits</a:t>
                      </a:r>
                    </a:p>
                    <a:p>
                      <a:pPr marL="342900" indent="-342900">
                        <a:buNone/>
                      </a:pPr>
                      <a:endParaRPr lang="en-US" sz="1400" b="1" i="0" u="none" strike="noStrike" kern="1200" baseline="0" dirty="0" smtClean="0">
                        <a:solidFill>
                          <a:srgbClr val="FF0000"/>
                        </a:solidFill>
                        <a:latin typeface="Helvetica" pitchFamily="34" charset="0"/>
                        <a:ea typeface="+mn-ea"/>
                        <a:cs typeface="Helvetica" pitchFamily="34" charset="0"/>
                      </a:endParaRPr>
                    </a:p>
                    <a:p>
                      <a:pPr marL="0" indent="0">
                        <a:buNone/>
                      </a:pPr>
                      <a:r>
                        <a:rPr lang="en-US" sz="2800" b="0" i="0" u="none" strike="noStrike" kern="1200" baseline="0" dirty="0" smtClean="0">
                          <a:solidFill>
                            <a:schemeClr val="tx1"/>
                          </a:solidFill>
                          <a:latin typeface="Helvetica" pitchFamily="34" charset="0"/>
                          <a:ea typeface="+mn-ea"/>
                          <a:cs typeface="Helvetica" pitchFamily="34" charset="0"/>
                        </a:rPr>
                        <a:t> </a:t>
                      </a:r>
                      <a:r>
                        <a:rPr lang="en-US" sz="3000" b="0" i="0" u="none" strike="noStrike" kern="1200" baseline="0" dirty="0" smtClean="0">
                          <a:solidFill>
                            <a:schemeClr val="tx1"/>
                          </a:solidFill>
                          <a:latin typeface="Helvetica" pitchFamily="34" charset="0"/>
                          <a:ea typeface="+mn-ea"/>
                          <a:cs typeface="Helvetica" pitchFamily="34" charset="0"/>
                        </a:rPr>
                        <a:t>1. Demonstrate independence</a:t>
                      </a:r>
                    </a:p>
                    <a:p>
                      <a:pPr marL="0" indent="0">
                        <a:buNone/>
                      </a:pPr>
                      <a:r>
                        <a:rPr lang="en-US" sz="3000" b="0" i="0" u="none" strike="noStrike" kern="1200" baseline="0" dirty="0" smtClean="0">
                          <a:solidFill>
                            <a:schemeClr val="tx1"/>
                          </a:solidFill>
                          <a:latin typeface="Helvetica" pitchFamily="34" charset="0"/>
                          <a:ea typeface="+mn-ea"/>
                          <a:cs typeface="Helvetica" pitchFamily="34" charset="0"/>
                        </a:rPr>
                        <a:t> 2. Build strong content knowledge</a:t>
                      </a:r>
                    </a:p>
                    <a:p>
                      <a:pPr marL="0" indent="0">
                        <a:buNone/>
                      </a:pPr>
                      <a:r>
                        <a:rPr lang="en-US" sz="3000" b="0" i="0" u="none" strike="noStrike" kern="1200" baseline="0" dirty="0" smtClean="0">
                          <a:solidFill>
                            <a:schemeClr val="tx1"/>
                          </a:solidFill>
                          <a:latin typeface="Helvetica" pitchFamily="34" charset="0"/>
                          <a:ea typeface="+mn-ea"/>
                          <a:cs typeface="Helvetica" pitchFamily="34" charset="0"/>
                        </a:rPr>
                        <a:t> 3. Respond to the varying</a:t>
                      </a:r>
                    </a:p>
                    <a:p>
                      <a:pPr marL="0" indent="0">
                        <a:buNone/>
                      </a:pPr>
                      <a:r>
                        <a:rPr lang="en-US" sz="3000" b="0" i="0" u="none" strike="noStrike" kern="1200" baseline="0" dirty="0" smtClean="0">
                          <a:solidFill>
                            <a:schemeClr val="tx1"/>
                          </a:solidFill>
                          <a:latin typeface="Helvetica" pitchFamily="34" charset="0"/>
                          <a:ea typeface="+mn-ea"/>
                          <a:cs typeface="Helvetica" pitchFamily="34" charset="0"/>
                        </a:rPr>
                        <a:t>     demands of audience, task,</a:t>
                      </a:r>
                    </a:p>
                    <a:p>
                      <a:pPr marL="0" indent="0">
                        <a:buNone/>
                      </a:pPr>
                      <a:r>
                        <a:rPr lang="en-US" sz="3000" b="0" i="0" u="none" strike="noStrike" kern="1200" baseline="0" dirty="0" smtClean="0">
                          <a:solidFill>
                            <a:schemeClr val="tx1"/>
                          </a:solidFill>
                          <a:latin typeface="Helvetica" pitchFamily="34" charset="0"/>
                          <a:ea typeface="+mn-ea"/>
                          <a:cs typeface="Helvetica" pitchFamily="34" charset="0"/>
                        </a:rPr>
                        <a:t>     purpose, and discipline</a:t>
                      </a:r>
                    </a:p>
                    <a:p>
                      <a:pPr marL="0" indent="0">
                        <a:buNone/>
                      </a:pPr>
                      <a:r>
                        <a:rPr lang="en-US" sz="3000" b="0" i="0" u="none" strike="noStrike" kern="1200" baseline="0" dirty="0" smtClean="0">
                          <a:solidFill>
                            <a:schemeClr val="tx1"/>
                          </a:solidFill>
                          <a:latin typeface="Helvetica" pitchFamily="34" charset="0"/>
                          <a:ea typeface="+mn-ea"/>
                          <a:cs typeface="Helvetica" pitchFamily="34" charset="0"/>
                        </a:rPr>
                        <a:t> 4. Comprehend as well as critique</a:t>
                      </a:r>
                    </a:p>
                    <a:p>
                      <a:pPr marL="0" indent="0">
                        <a:buNone/>
                      </a:pPr>
                      <a:r>
                        <a:rPr lang="en-US" sz="3000" b="0" i="0" u="none" strike="noStrike" kern="1200" baseline="0" dirty="0" smtClean="0">
                          <a:solidFill>
                            <a:schemeClr val="tx1"/>
                          </a:solidFill>
                          <a:latin typeface="Helvetica" pitchFamily="34" charset="0"/>
                          <a:ea typeface="+mn-ea"/>
                          <a:cs typeface="Helvetica" pitchFamily="34" charset="0"/>
                        </a:rPr>
                        <a:t> 5. Value evidence</a:t>
                      </a:r>
                    </a:p>
                    <a:p>
                      <a:pPr marL="0" indent="0">
                        <a:buNone/>
                      </a:pPr>
                      <a:r>
                        <a:rPr lang="en-US" sz="3000" b="0" i="0" u="none" strike="noStrike" kern="1200" baseline="0" dirty="0" smtClean="0">
                          <a:solidFill>
                            <a:schemeClr val="tx1"/>
                          </a:solidFill>
                          <a:latin typeface="Helvetica" pitchFamily="34" charset="0"/>
                          <a:ea typeface="+mn-ea"/>
                          <a:cs typeface="Helvetica" pitchFamily="34" charset="0"/>
                        </a:rPr>
                        <a:t> 6. Use technology and digital</a:t>
                      </a:r>
                    </a:p>
                    <a:p>
                      <a:pPr marL="0" indent="0">
                        <a:buNone/>
                      </a:pPr>
                      <a:r>
                        <a:rPr lang="en-US" sz="3000" b="0" i="0" u="none" strike="noStrike" kern="1200" baseline="0" dirty="0" smtClean="0">
                          <a:solidFill>
                            <a:schemeClr val="tx1"/>
                          </a:solidFill>
                          <a:latin typeface="Helvetica" pitchFamily="34" charset="0"/>
                          <a:ea typeface="+mn-ea"/>
                          <a:cs typeface="Helvetica" pitchFamily="34" charset="0"/>
                        </a:rPr>
                        <a:t>     media strategically and capably </a:t>
                      </a:r>
                    </a:p>
                    <a:p>
                      <a:pPr marL="0" indent="0">
                        <a:buNone/>
                      </a:pPr>
                      <a:r>
                        <a:rPr lang="en-US" sz="3000" b="0" i="0" u="none" strike="noStrike" kern="1200" baseline="0" dirty="0" smtClean="0">
                          <a:solidFill>
                            <a:schemeClr val="tx1"/>
                          </a:solidFill>
                          <a:latin typeface="Helvetica" pitchFamily="34" charset="0"/>
                          <a:ea typeface="+mn-ea"/>
                          <a:cs typeface="Helvetica" pitchFamily="34" charset="0"/>
                        </a:rPr>
                        <a:t> 7. Understand other perspectives</a:t>
                      </a:r>
                    </a:p>
                    <a:p>
                      <a:pPr marL="0" indent="0">
                        <a:buNone/>
                      </a:pPr>
                      <a:r>
                        <a:rPr lang="en-US" sz="3000" b="0" i="0" u="none" strike="noStrike" kern="1200" baseline="0" dirty="0" smtClean="0">
                          <a:solidFill>
                            <a:schemeClr val="tx1"/>
                          </a:solidFill>
                          <a:latin typeface="Helvetica" pitchFamily="34" charset="0"/>
                          <a:ea typeface="+mn-ea"/>
                          <a:cs typeface="Helvetica" pitchFamily="34" charset="0"/>
                        </a:rPr>
                        <a:t>     and cultures</a:t>
                      </a:r>
                    </a:p>
                    <a:p>
                      <a:endParaRPr lang="en-US" sz="2600" b="0" i="0" u="none" strike="noStrike" kern="1200" baseline="0" dirty="0" smtClean="0">
                        <a:solidFill>
                          <a:schemeClr val="tx1"/>
                        </a:solidFill>
                        <a:latin typeface="+mn-lt"/>
                        <a:ea typeface="+mn-ea"/>
                        <a:cs typeface="+mn-cs"/>
                      </a:endParaRPr>
                    </a:p>
                  </a:txBody>
                  <a:tcPr marL="130048" marR="130048" marT="65024" marB="65024"/>
                </a:tc>
                <a:tc>
                  <a:txBody>
                    <a:bodyPr/>
                    <a:lstStyle/>
                    <a:p>
                      <a:r>
                        <a:rPr lang="en-US" sz="3600" b="1" i="0" u="none" strike="noStrike" kern="1200" baseline="0" dirty="0" smtClean="0">
                          <a:solidFill>
                            <a:schemeClr val="tx1"/>
                          </a:solidFill>
                          <a:latin typeface="Helvetica" pitchFamily="34" charset="0"/>
                          <a:ea typeface="+mn-ea"/>
                          <a:cs typeface="Helvetica" pitchFamily="34" charset="0"/>
                        </a:rPr>
                        <a:t>Key Features</a:t>
                      </a:r>
                    </a:p>
                    <a:p>
                      <a:endParaRPr lang="en-US" sz="1400" b="1" i="0" u="none" strike="noStrike" kern="1200" baseline="0" dirty="0" smtClean="0">
                        <a:solidFill>
                          <a:srgbClr val="00B050"/>
                        </a:solidFill>
                        <a:latin typeface="Helvetica" pitchFamily="34" charset="0"/>
                        <a:ea typeface="+mn-ea"/>
                        <a:cs typeface="Helvetica" pitchFamily="34" charset="0"/>
                      </a:endParaRPr>
                    </a:p>
                    <a:p>
                      <a:r>
                        <a:rPr lang="en-US" sz="3000" b="0" i="0" u="sng" strike="noStrike" kern="1200" baseline="0" dirty="0" smtClean="0">
                          <a:solidFill>
                            <a:schemeClr val="tx1"/>
                          </a:solidFill>
                          <a:latin typeface="Helvetica" pitchFamily="34" charset="0"/>
                          <a:ea typeface="+mn-ea"/>
                          <a:cs typeface="Helvetica" pitchFamily="34" charset="0"/>
                        </a:rPr>
                        <a:t>Reading</a:t>
                      </a:r>
                      <a:r>
                        <a:rPr lang="en-US" sz="3000" b="0" i="0" u="none" strike="noStrike" kern="1200" baseline="0" dirty="0" smtClean="0">
                          <a:solidFill>
                            <a:schemeClr val="tx1"/>
                          </a:solidFill>
                          <a:latin typeface="Helvetica" pitchFamily="34" charset="0"/>
                          <a:ea typeface="+mn-ea"/>
                          <a:cs typeface="Helvetica" pitchFamily="34" charset="0"/>
                        </a:rPr>
                        <a:t>: Text complexity and the growth of comprehension</a:t>
                      </a:r>
                    </a:p>
                    <a:p>
                      <a:endParaRPr lang="en-US" sz="2400" b="0" i="0" u="none" strike="noStrike" kern="1200" baseline="0" dirty="0" smtClean="0">
                        <a:solidFill>
                          <a:schemeClr val="tx1"/>
                        </a:solidFill>
                        <a:latin typeface="Helvetica" pitchFamily="34" charset="0"/>
                        <a:ea typeface="+mn-ea"/>
                        <a:cs typeface="Helvetica" pitchFamily="34" charset="0"/>
                      </a:endParaRPr>
                    </a:p>
                    <a:p>
                      <a:r>
                        <a:rPr lang="en-US" sz="3000" b="0" i="0" u="sng" strike="noStrike" kern="1200" baseline="0" dirty="0" smtClean="0">
                          <a:solidFill>
                            <a:schemeClr val="tx1"/>
                          </a:solidFill>
                          <a:latin typeface="Helvetica" pitchFamily="34" charset="0"/>
                          <a:ea typeface="+mn-ea"/>
                          <a:cs typeface="Helvetica" pitchFamily="34" charset="0"/>
                        </a:rPr>
                        <a:t>Writing</a:t>
                      </a:r>
                      <a:r>
                        <a:rPr lang="en-US" sz="3000" b="0" i="0" u="none" strike="noStrike" kern="1200" baseline="0" dirty="0" smtClean="0">
                          <a:solidFill>
                            <a:schemeClr val="tx1"/>
                          </a:solidFill>
                          <a:latin typeface="Helvetica" pitchFamily="34" charset="0"/>
                          <a:ea typeface="+mn-ea"/>
                          <a:cs typeface="Helvetica" pitchFamily="34" charset="0"/>
                        </a:rPr>
                        <a:t>: Text types, responding to reading, and research</a:t>
                      </a:r>
                    </a:p>
                    <a:p>
                      <a:endParaRPr lang="en-US" sz="2400" b="0" i="0" u="none" strike="noStrike" kern="1200" baseline="0" dirty="0" smtClean="0">
                        <a:solidFill>
                          <a:schemeClr val="tx1"/>
                        </a:solidFill>
                        <a:latin typeface="Helvetica" pitchFamily="34" charset="0"/>
                        <a:ea typeface="+mn-ea"/>
                        <a:cs typeface="Helvetica" pitchFamily="34" charset="0"/>
                      </a:endParaRPr>
                    </a:p>
                    <a:p>
                      <a:r>
                        <a:rPr lang="en-US" sz="3000" b="0" i="0" u="sng" strike="noStrike" kern="1200" baseline="0" dirty="0" smtClean="0">
                          <a:solidFill>
                            <a:schemeClr val="tx1"/>
                          </a:solidFill>
                          <a:latin typeface="Helvetica" pitchFamily="34" charset="0"/>
                          <a:ea typeface="+mn-ea"/>
                          <a:cs typeface="Helvetica" pitchFamily="34" charset="0"/>
                        </a:rPr>
                        <a:t>Speaking &amp; Listening</a:t>
                      </a:r>
                      <a:r>
                        <a:rPr lang="en-US" sz="3000" b="0" i="0" u="none" strike="noStrike" kern="1200" baseline="0" dirty="0" smtClean="0">
                          <a:solidFill>
                            <a:schemeClr val="tx1"/>
                          </a:solidFill>
                          <a:latin typeface="Helvetica" pitchFamily="34" charset="0"/>
                          <a:ea typeface="+mn-ea"/>
                          <a:cs typeface="Helvetica" pitchFamily="34" charset="0"/>
                        </a:rPr>
                        <a:t>: Flexible communication &amp; collaboration</a:t>
                      </a:r>
                    </a:p>
                    <a:p>
                      <a:endParaRPr lang="en-US" sz="2400" b="0" i="0" u="none" strike="noStrike" kern="1200" baseline="0" dirty="0" smtClean="0">
                        <a:solidFill>
                          <a:schemeClr val="tx1"/>
                        </a:solidFill>
                        <a:latin typeface="Helvetica" pitchFamily="34" charset="0"/>
                        <a:ea typeface="+mn-ea"/>
                        <a:cs typeface="Helvetica" pitchFamily="34" charset="0"/>
                      </a:endParaRPr>
                    </a:p>
                    <a:p>
                      <a:r>
                        <a:rPr lang="en-US" sz="3000" b="0" i="0" u="sng" strike="noStrike" kern="1200" baseline="0" dirty="0" smtClean="0">
                          <a:solidFill>
                            <a:schemeClr val="tx1"/>
                          </a:solidFill>
                          <a:latin typeface="Helvetica" pitchFamily="34" charset="0"/>
                          <a:ea typeface="+mn-ea"/>
                          <a:cs typeface="Helvetica" pitchFamily="34" charset="0"/>
                        </a:rPr>
                        <a:t>Language</a:t>
                      </a:r>
                      <a:r>
                        <a:rPr lang="en-US" sz="3000" b="0" i="0" u="none" strike="noStrike" kern="1200" baseline="0" dirty="0" smtClean="0">
                          <a:solidFill>
                            <a:schemeClr val="tx1"/>
                          </a:solidFill>
                          <a:latin typeface="Helvetica" pitchFamily="34" charset="0"/>
                          <a:ea typeface="+mn-ea"/>
                          <a:cs typeface="Helvetica" pitchFamily="34" charset="0"/>
                        </a:rPr>
                        <a:t>: Conventions, effective use, and vocabulary</a:t>
                      </a:r>
                      <a:endParaRPr lang="en-US" sz="3000" b="0" i="0" u="sng" strike="noStrike" kern="1200" baseline="0" dirty="0" smtClean="0">
                        <a:solidFill>
                          <a:schemeClr val="tx1"/>
                        </a:solidFill>
                        <a:latin typeface="Helvetica" pitchFamily="34" charset="0"/>
                        <a:ea typeface="+mn-ea"/>
                        <a:cs typeface="Helvetica" pitchFamily="34" charset="0"/>
                      </a:endParaRPr>
                    </a:p>
                  </a:txBody>
                  <a:tcPr marL="130048" marR="130048" marT="65024" marB="65024"/>
                </a:tc>
              </a:tr>
            </a:tbl>
          </a:graphicData>
        </a:graphic>
      </p:graphicFrame>
    </p:spTree>
    <p:extLst>
      <p:ext uri="{BB962C8B-B14F-4D97-AF65-F5344CB8AC3E}">
        <p14:creationId xmlns:p14="http://schemas.microsoft.com/office/powerpoint/2010/main" val="1234828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0400" y="381000"/>
            <a:ext cx="9103360" cy="748453"/>
          </a:xfrm>
        </p:spPr>
        <p:txBody>
          <a:bodyPr>
            <a:noAutofit/>
          </a:bodyPr>
          <a:lstStyle/>
          <a:p>
            <a:r>
              <a:rPr lang="en-US" sz="4400" b="1" dirty="0" smtClean="0">
                <a:latin typeface="Helvetica" pitchFamily="34" charset="0"/>
                <a:cs typeface="Helvetica" pitchFamily="34" charset="0"/>
              </a:rPr>
              <a:t>Math </a:t>
            </a:r>
            <a:r>
              <a:rPr lang="en-US" sz="4400" b="1" dirty="0">
                <a:latin typeface="Helvetica" pitchFamily="34" charset="0"/>
                <a:cs typeface="Helvetica" pitchFamily="34" charset="0"/>
              </a:rPr>
              <a:t>Standards</a:t>
            </a:r>
          </a:p>
        </p:txBody>
      </p:sp>
      <p:graphicFrame>
        <p:nvGraphicFramePr>
          <p:cNvPr id="5" name="Table 4"/>
          <p:cNvGraphicFramePr>
            <a:graphicFrameLocks noGrp="1"/>
          </p:cNvGraphicFramePr>
          <p:nvPr>
            <p:extLst>
              <p:ext uri="{D42A27DB-BD31-4B8C-83A1-F6EECF244321}">
                <p14:modId xmlns:p14="http://schemas.microsoft.com/office/powerpoint/2010/main" val="2624585383"/>
              </p:ext>
            </p:extLst>
          </p:nvPr>
        </p:nvGraphicFramePr>
        <p:xfrm>
          <a:off x="482600" y="1363472"/>
          <a:ext cx="12115800" cy="8085328"/>
        </p:xfrm>
        <a:graphic>
          <a:graphicData uri="http://schemas.openxmlformats.org/drawingml/2006/table">
            <a:tbl>
              <a:tblPr firstRow="1" bandRow="1">
                <a:tableStyleId>{5940675A-B579-460E-94D1-54222C63F5DA}</a:tableStyleId>
              </a:tblPr>
              <a:tblGrid>
                <a:gridCol w="6289602"/>
                <a:gridCol w="5826198"/>
              </a:tblGrid>
              <a:tr h="7924800">
                <a:tc>
                  <a:txBody>
                    <a:bodyPr/>
                    <a:lstStyle/>
                    <a:p>
                      <a:pPr marL="0" indent="0">
                        <a:buNone/>
                      </a:pPr>
                      <a:r>
                        <a:rPr lang="en-US" sz="3600" b="1" i="0" u="none" strike="noStrike" kern="1200" baseline="0" dirty="0" smtClean="0">
                          <a:solidFill>
                            <a:srgbClr val="FF0000"/>
                          </a:solidFill>
                          <a:latin typeface="Helvetica" pitchFamily="34" charset="0"/>
                          <a:ea typeface="+mn-ea"/>
                          <a:cs typeface="Helvetica" pitchFamily="34" charset="0"/>
                        </a:rPr>
                        <a:t>Mathematical Practices</a:t>
                      </a:r>
                    </a:p>
                    <a:p>
                      <a:pPr marL="0" indent="0">
                        <a:buNone/>
                      </a:pPr>
                      <a:endParaRPr lang="en-US" sz="1400" b="0" i="0" u="none" strike="noStrike" kern="1200" baseline="0" dirty="0" smtClean="0">
                        <a:solidFill>
                          <a:srgbClr val="FF0000"/>
                        </a:solidFill>
                        <a:latin typeface="Helvetica" pitchFamily="34" charset="0"/>
                        <a:ea typeface="+mn-ea"/>
                        <a:cs typeface="Helvetica" pitchFamily="34" charset="0"/>
                      </a:endParaRPr>
                    </a:p>
                    <a:p>
                      <a:pPr marL="0" indent="0" algn="l" defTabSz="914400" rtl="0" eaLnBrk="1" latinLnBrk="0" hangingPunct="1">
                        <a:buNone/>
                      </a:pPr>
                      <a:r>
                        <a:rPr lang="en-US" sz="2000" b="0" i="0" u="none" strike="noStrike" kern="1200" baseline="0" dirty="0" smtClean="0">
                          <a:solidFill>
                            <a:schemeClr val="tx1"/>
                          </a:solidFill>
                          <a:latin typeface="Helvetica" pitchFamily="34" charset="0"/>
                          <a:ea typeface="+mn-ea"/>
                          <a:cs typeface="Helvetica" pitchFamily="34" charset="0"/>
                        </a:rPr>
                        <a:t> </a:t>
                      </a:r>
                      <a:r>
                        <a:rPr lang="en-US" sz="3000" b="0" i="0" u="none" strike="noStrike" kern="1200" baseline="0" dirty="0" smtClean="0">
                          <a:solidFill>
                            <a:schemeClr val="tx1"/>
                          </a:solidFill>
                          <a:latin typeface="Helvetica" pitchFamily="34" charset="0"/>
                          <a:ea typeface="+mn-ea"/>
                          <a:cs typeface="Helvetica" pitchFamily="34" charset="0"/>
                        </a:rPr>
                        <a:t>1. </a:t>
                      </a:r>
                      <a:r>
                        <a:rPr lang="en-US" sz="2800" b="0" i="0" u="none" strike="noStrike" kern="1200" baseline="0" dirty="0" smtClean="0">
                          <a:solidFill>
                            <a:schemeClr val="tx1"/>
                          </a:solidFill>
                          <a:latin typeface="Helvetica" pitchFamily="34" charset="0"/>
                          <a:ea typeface="+mn-ea"/>
                          <a:cs typeface="Helvetica" pitchFamily="34" charset="0"/>
                        </a:rPr>
                        <a:t>Make sense of problems and</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persevere in solving them</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2. Reason abstractly and</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quantitatively</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3. Construct viable arguments and</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critique the reasoning of others</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4. Model with mathematics</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5. Use appropriate tools</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strategically</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6. Attend to precision </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7. Look for and make use of</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structure</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8. Look for and express regularity</a:t>
                      </a:r>
                    </a:p>
                    <a:p>
                      <a:pPr marL="0" indent="0" algn="l" defTabSz="914400" rtl="0" eaLnBrk="1" latinLnBrk="0" hangingPunct="1">
                        <a:buNone/>
                      </a:pPr>
                      <a:r>
                        <a:rPr lang="en-US" sz="2800" b="0" i="0" u="none" strike="noStrike" kern="1200" baseline="0" dirty="0" smtClean="0">
                          <a:solidFill>
                            <a:schemeClr val="tx1"/>
                          </a:solidFill>
                          <a:latin typeface="Helvetica" pitchFamily="34" charset="0"/>
                          <a:ea typeface="+mn-ea"/>
                          <a:cs typeface="Helvetica" pitchFamily="34" charset="0"/>
                        </a:rPr>
                        <a:t>     in repeated reasoning</a:t>
                      </a:r>
                    </a:p>
                    <a:p>
                      <a:pPr marL="0" indent="0">
                        <a:buNone/>
                      </a:pPr>
                      <a:endParaRPr lang="en-US" sz="2600" b="0" i="0" u="none" strike="noStrike" kern="1200" baseline="0" dirty="0" smtClean="0">
                        <a:solidFill>
                          <a:schemeClr val="tx1"/>
                        </a:solidFill>
                        <a:latin typeface="+mn-lt"/>
                        <a:ea typeface="+mn-ea"/>
                        <a:cs typeface="+mn-cs"/>
                      </a:endParaRPr>
                    </a:p>
                  </a:txBody>
                  <a:tcPr marL="130048" marR="130048" marT="65024" marB="65024"/>
                </a:tc>
                <a:tc>
                  <a:txBody>
                    <a:bodyPr/>
                    <a:lstStyle/>
                    <a:p>
                      <a:r>
                        <a:rPr lang="en-US" sz="3600" b="1" i="0" u="none" strike="noStrike" kern="1200" baseline="0" dirty="0" smtClean="0">
                          <a:solidFill>
                            <a:schemeClr val="tx1"/>
                          </a:solidFill>
                          <a:latin typeface="Helvetica" pitchFamily="34" charset="0"/>
                          <a:ea typeface="+mn-ea"/>
                          <a:cs typeface="Helvetica" pitchFamily="34" charset="0"/>
                        </a:rPr>
                        <a:t>Core Ideas</a:t>
                      </a:r>
                      <a:endParaRPr lang="en-US" sz="3600" b="1" i="0" u="sng" strike="noStrike" kern="1200" baseline="0" dirty="0" smtClean="0">
                        <a:solidFill>
                          <a:schemeClr val="tx1"/>
                        </a:solidFill>
                        <a:latin typeface="Helvetica" pitchFamily="34" charset="0"/>
                        <a:ea typeface="+mn-ea"/>
                        <a:cs typeface="Helvetica" pitchFamily="34" charset="0"/>
                      </a:endParaRPr>
                    </a:p>
                    <a:p>
                      <a:endParaRPr lang="en-US" sz="1400" b="1" i="0" u="sng" strike="noStrike" kern="1200" baseline="0" dirty="0" smtClean="0">
                        <a:solidFill>
                          <a:schemeClr val="tx1"/>
                        </a:solidFill>
                        <a:latin typeface="Helvetica" pitchFamily="34" charset="0"/>
                        <a:ea typeface="+mn-ea"/>
                        <a:cs typeface="Helvetica" pitchFamily="34" charset="0"/>
                      </a:endParaRPr>
                    </a:p>
                    <a:p>
                      <a:r>
                        <a:rPr lang="en-US" sz="2400" b="0" i="0" u="sng" strike="noStrike" kern="1200" baseline="0" dirty="0" smtClean="0">
                          <a:solidFill>
                            <a:schemeClr val="tx1"/>
                          </a:solidFill>
                          <a:latin typeface="Helvetica" pitchFamily="34" charset="0"/>
                          <a:ea typeface="+mn-ea"/>
                          <a:cs typeface="Helvetica" pitchFamily="34" charset="0"/>
                        </a:rPr>
                        <a:t>K-5</a:t>
                      </a:r>
                    </a:p>
                    <a:p>
                      <a:r>
                        <a:rPr lang="en-US" sz="2000" b="0" i="0" u="none" strike="noStrike" kern="1200" baseline="0" dirty="0" smtClean="0">
                          <a:solidFill>
                            <a:schemeClr val="tx1"/>
                          </a:solidFill>
                          <a:latin typeface="Helvetica" pitchFamily="34" charset="0"/>
                          <a:ea typeface="+mn-ea"/>
                          <a:cs typeface="Helvetica" pitchFamily="34" charset="0"/>
                        </a:rPr>
                        <a:t>  Counting &amp; Cardinality (K)</a:t>
                      </a:r>
                    </a:p>
                    <a:p>
                      <a:r>
                        <a:rPr lang="en-US" sz="2000" b="0" i="0" u="none" strike="noStrike" kern="1200" baseline="0" dirty="0" smtClean="0">
                          <a:solidFill>
                            <a:schemeClr val="tx1"/>
                          </a:solidFill>
                          <a:latin typeface="Helvetica" pitchFamily="34" charset="0"/>
                          <a:ea typeface="+mn-ea"/>
                          <a:cs typeface="Helvetica" pitchFamily="34" charset="0"/>
                        </a:rPr>
                        <a:t>  Operations &amp; Algebraic Thinking</a:t>
                      </a:r>
                    </a:p>
                    <a:p>
                      <a:r>
                        <a:rPr lang="en-US" sz="2000" b="0" i="0" u="none" strike="noStrike" kern="1200" baseline="0" dirty="0" smtClean="0">
                          <a:solidFill>
                            <a:schemeClr val="tx1"/>
                          </a:solidFill>
                          <a:latin typeface="Helvetica" pitchFamily="34" charset="0"/>
                          <a:ea typeface="+mn-ea"/>
                          <a:cs typeface="Helvetica" pitchFamily="34" charset="0"/>
                        </a:rPr>
                        <a:t>  Number &amp; Operations</a:t>
                      </a:r>
                    </a:p>
                    <a:p>
                      <a:r>
                        <a:rPr lang="en-US" sz="2000" b="0" i="0" u="none" strike="noStrike" kern="1200" baseline="0" dirty="0" smtClean="0">
                          <a:solidFill>
                            <a:schemeClr val="tx1"/>
                          </a:solidFill>
                          <a:latin typeface="Helvetica" pitchFamily="34" charset="0"/>
                          <a:ea typeface="+mn-ea"/>
                          <a:cs typeface="Helvetica" pitchFamily="34" charset="0"/>
                        </a:rPr>
                        <a:t>        Fractions (3)</a:t>
                      </a:r>
                    </a:p>
                    <a:p>
                      <a:r>
                        <a:rPr lang="en-US" sz="2000" b="0" i="0" u="none" strike="noStrike" kern="1200" baseline="0" dirty="0" smtClean="0">
                          <a:solidFill>
                            <a:schemeClr val="tx1"/>
                          </a:solidFill>
                          <a:latin typeface="Helvetica" pitchFamily="34" charset="0"/>
                          <a:ea typeface="+mn-ea"/>
                          <a:cs typeface="Helvetica" pitchFamily="34" charset="0"/>
                        </a:rPr>
                        <a:t>  Measurement &amp; Data</a:t>
                      </a:r>
                    </a:p>
                    <a:p>
                      <a:r>
                        <a:rPr lang="en-US" sz="2000" b="0" i="0" u="none" strike="noStrike" kern="1200" baseline="0" dirty="0" smtClean="0">
                          <a:solidFill>
                            <a:schemeClr val="tx1"/>
                          </a:solidFill>
                          <a:latin typeface="Helvetica" pitchFamily="34" charset="0"/>
                          <a:ea typeface="+mn-ea"/>
                          <a:cs typeface="Helvetica" pitchFamily="34" charset="0"/>
                        </a:rPr>
                        <a:t>  Geometry</a:t>
                      </a:r>
                    </a:p>
                    <a:p>
                      <a:endParaRPr lang="en-US" sz="2000" b="0" i="0" u="none" strike="noStrike" kern="1200" baseline="0" dirty="0" smtClean="0">
                        <a:solidFill>
                          <a:schemeClr val="tx1"/>
                        </a:solidFill>
                        <a:latin typeface="Helvetica" pitchFamily="34" charset="0"/>
                        <a:ea typeface="+mn-ea"/>
                        <a:cs typeface="Helvetica" pitchFamily="34" charset="0"/>
                      </a:endParaRPr>
                    </a:p>
                    <a:p>
                      <a:r>
                        <a:rPr lang="en-US" sz="2400" b="0" i="0" u="sng" strike="noStrike" kern="1200" baseline="0" dirty="0" smtClean="0">
                          <a:solidFill>
                            <a:schemeClr val="tx1"/>
                          </a:solidFill>
                          <a:latin typeface="Helvetica" pitchFamily="34" charset="0"/>
                          <a:ea typeface="+mn-ea"/>
                          <a:cs typeface="Helvetica" pitchFamily="34" charset="0"/>
                        </a:rPr>
                        <a:t>6-8</a:t>
                      </a:r>
                      <a:endParaRPr lang="en-US" sz="2400" b="0" i="0" u="none" strike="noStrike" kern="1200" baseline="0" dirty="0" smtClean="0">
                        <a:solidFill>
                          <a:schemeClr val="tx1"/>
                        </a:solidFill>
                        <a:latin typeface="Helvetica" pitchFamily="34" charset="0"/>
                        <a:ea typeface="+mn-ea"/>
                        <a:cs typeface="Helvetica" pitchFamily="34" charset="0"/>
                      </a:endParaRPr>
                    </a:p>
                    <a:p>
                      <a:r>
                        <a:rPr lang="en-US" sz="2000" b="0" i="0" u="none" strike="noStrike" kern="1200" baseline="0" dirty="0" smtClean="0">
                          <a:solidFill>
                            <a:schemeClr val="tx1"/>
                          </a:solidFill>
                          <a:latin typeface="Helvetica" pitchFamily="34" charset="0"/>
                          <a:ea typeface="+mn-ea"/>
                          <a:cs typeface="Helvetica" pitchFamily="34" charset="0"/>
                        </a:rPr>
                        <a:t>  Ratios &amp; Proportional Relationships</a:t>
                      </a:r>
                    </a:p>
                    <a:p>
                      <a:r>
                        <a:rPr lang="en-US" sz="2000" b="0" i="0" u="none" strike="noStrike" kern="1200" baseline="0" dirty="0" smtClean="0">
                          <a:solidFill>
                            <a:schemeClr val="tx1"/>
                          </a:solidFill>
                          <a:latin typeface="Helvetica" pitchFamily="34" charset="0"/>
                          <a:ea typeface="+mn-ea"/>
                          <a:cs typeface="Helvetica" pitchFamily="34" charset="0"/>
                        </a:rPr>
                        <a:t>  Number System</a:t>
                      </a:r>
                    </a:p>
                    <a:p>
                      <a:r>
                        <a:rPr lang="en-US" sz="2000" b="0" i="0" u="none" strike="noStrike" kern="1200" baseline="0" dirty="0" smtClean="0">
                          <a:solidFill>
                            <a:schemeClr val="tx1"/>
                          </a:solidFill>
                          <a:latin typeface="Helvetica" pitchFamily="34" charset="0"/>
                          <a:ea typeface="+mn-ea"/>
                          <a:cs typeface="Helvetica" pitchFamily="34" charset="0"/>
                        </a:rPr>
                        <a:t>  Expressions &amp; Equations</a:t>
                      </a:r>
                    </a:p>
                    <a:p>
                      <a:r>
                        <a:rPr lang="en-US" sz="2000" b="0" i="0" u="none" strike="noStrike" kern="1200" baseline="0" dirty="0" smtClean="0">
                          <a:solidFill>
                            <a:schemeClr val="tx1"/>
                          </a:solidFill>
                          <a:latin typeface="Helvetica" pitchFamily="34" charset="0"/>
                          <a:ea typeface="+mn-ea"/>
                          <a:cs typeface="Helvetica" pitchFamily="34" charset="0"/>
                        </a:rPr>
                        <a:t>       Functions (8)</a:t>
                      </a:r>
                    </a:p>
                    <a:p>
                      <a:r>
                        <a:rPr lang="en-US" sz="2000" b="0" i="0" u="none" strike="noStrike" kern="1200" baseline="0" dirty="0" smtClean="0">
                          <a:solidFill>
                            <a:schemeClr val="tx1"/>
                          </a:solidFill>
                          <a:latin typeface="Helvetica" pitchFamily="34" charset="0"/>
                          <a:ea typeface="+mn-ea"/>
                          <a:cs typeface="Helvetica" pitchFamily="34" charset="0"/>
                        </a:rPr>
                        <a:t>  Geometry</a:t>
                      </a:r>
                    </a:p>
                    <a:p>
                      <a:r>
                        <a:rPr lang="en-US" sz="2000" b="0" i="0" u="none" strike="noStrike" kern="1200" baseline="0" dirty="0" smtClean="0">
                          <a:solidFill>
                            <a:schemeClr val="tx1"/>
                          </a:solidFill>
                          <a:latin typeface="Helvetica" pitchFamily="34" charset="0"/>
                          <a:ea typeface="+mn-ea"/>
                          <a:cs typeface="Helvetica" pitchFamily="34" charset="0"/>
                        </a:rPr>
                        <a:t>  Statistics &amp; Probability</a:t>
                      </a:r>
                    </a:p>
                    <a:p>
                      <a:endParaRPr lang="en-US" sz="2000" b="0" i="0" u="none" strike="noStrike" kern="1200" baseline="0" dirty="0" smtClean="0">
                        <a:solidFill>
                          <a:schemeClr val="tx1"/>
                        </a:solidFill>
                        <a:latin typeface="Helvetica" pitchFamily="34" charset="0"/>
                        <a:ea typeface="+mn-ea"/>
                        <a:cs typeface="Helvetica" pitchFamily="34" charset="0"/>
                      </a:endParaRPr>
                    </a:p>
                    <a:p>
                      <a:r>
                        <a:rPr lang="en-US" sz="2400" b="0" i="0" u="sng" strike="noStrike" kern="1200" baseline="0" dirty="0" smtClean="0">
                          <a:solidFill>
                            <a:schemeClr val="tx1"/>
                          </a:solidFill>
                          <a:latin typeface="Helvetica" pitchFamily="34" charset="0"/>
                          <a:ea typeface="+mn-ea"/>
                          <a:cs typeface="Helvetica" pitchFamily="34" charset="0"/>
                        </a:rPr>
                        <a:t>9-12</a:t>
                      </a:r>
                      <a:endParaRPr lang="en-US" sz="2400" b="0" i="0" u="none" strike="noStrike" kern="1200" baseline="0" dirty="0" smtClean="0">
                        <a:solidFill>
                          <a:schemeClr val="tx1"/>
                        </a:solidFill>
                        <a:latin typeface="Helvetica" pitchFamily="34" charset="0"/>
                        <a:ea typeface="+mn-ea"/>
                        <a:cs typeface="Helvetica" pitchFamily="34" charset="0"/>
                      </a:endParaRPr>
                    </a:p>
                    <a:p>
                      <a:r>
                        <a:rPr lang="en-US" sz="2000" b="0" i="0" u="none" strike="noStrike" kern="1200" baseline="0" dirty="0" smtClean="0">
                          <a:solidFill>
                            <a:schemeClr val="tx1"/>
                          </a:solidFill>
                          <a:latin typeface="Helvetica" pitchFamily="34" charset="0"/>
                          <a:ea typeface="+mn-ea"/>
                          <a:cs typeface="Helvetica" pitchFamily="34" charset="0"/>
                        </a:rPr>
                        <a:t>  Number &amp; Quantity</a:t>
                      </a:r>
                    </a:p>
                    <a:p>
                      <a:r>
                        <a:rPr lang="en-US" sz="2000" b="0" i="0" u="none" strike="noStrike" kern="1200" baseline="0" dirty="0" smtClean="0">
                          <a:solidFill>
                            <a:schemeClr val="tx1"/>
                          </a:solidFill>
                          <a:latin typeface="Helvetica" pitchFamily="34" charset="0"/>
                          <a:ea typeface="+mn-ea"/>
                          <a:cs typeface="Helvetica" pitchFamily="34" charset="0"/>
                        </a:rPr>
                        <a:t>  Algebra</a:t>
                      </a:r>
                    </a:p>
                    <a:p>
                      <a:r>
                        <a:rPr lang="en-US" sz="2000" b="0" i="0" u="none" strike="noStrike" kern="1200" baseline="0" dirty="0" smtClean="0">
                          <a:solidFill>
                            <a:schemeClr val="tx1"/>
                          </a:solidFill>
                          <a:latin typeface="Helvetica" pitchFamily="34" charset="0"/>
                          <a:ea typeface="+mn-ea"/>
                          <a:cs typeface="Helvetica" pitchFamily="34" charset="0"/>
                        </a:rPr>
                        <a:t>  Functions</a:t>
                      </a:r>
                    </a:p>
                    <a:p>
                      <a:r>
                        <a:rPr lang="en-US" sz="2000" b="0" i="0" u="none" strike="noStrike" kern="1200" baseline="0" dirty="0" smtClean="0">
                          <a:solidFill>
                            <a:schemeClr val="tx1"/>
                          </a:solidFill>
                          <a:latin typeface="Helvetica" pitchFamily="34" charset="0"/>
                          <a:ea typeface="+mn-ea"/>
                          <a:cs typeface="Helvetica" pitchFamily="34" charset="0"/>
                        </a:rPr>
                        <a:t>  Modeling</a:t>
                      </a:r>
                    </a:p>
                    <a:p>
                      <a:r>
                        <a:rPr lang="en-US" sz="2000" b="0" i="0" u="none" strike="noStrike" kern="1200" baseline="0" dirty="0" smtClean="0">
                          <a:solidFill>
                            <a:schemeClr val="tx1"/>
                          </a:solidFill>
                          <a:latin typeface="Helvetica" pitchFamily="34" charset="0"/>
                          <a:ea typeface="+mn-ea"/>
                          <a:cs typeface="Helvetica" pitchFamily="34" charset="0"/>
                        </a:rPr>
                        <a:t>  Geometry</a:t>
                      </a:r>
                    </a:p>
                    <a:p>
                      <a:r>
                        <a:rPr lang="en-US" sz="2000" b="0" i="0" u="none" strike="noStrike" kern="1200" baseline="0" dirty="0" smtClean="0">
                          <a:solidFill>
                            <a:schemeClr val="tx1"/>
                          </a:solidFill>
                          <a:latin typeface="+mn-lt"/>
                          <a:ea typeface="+mn-ea"/>
                          <a:cs typeface="+mn-cs"/>
                        </a:rPr>
                        <a:t>  Statistics &amp; Probability</a:t>
                      </a:r>
                      <a:endParaRPr lang="en-US" sz="2000" b="0" i="0" u="sng" strike="noStrike" kern="1200" baseline="0" dirty="0" smtClean="0">
                        <a:solidFill>
                          <a:schemeClr val="tx1"/>
                        </a:solidFill>
                        <a:latin typeface="+mn-lt"/>
                        <a:ea typeface="+mn-ea"/>
                        <a:cs typeface="+mn-cs"/>
                      </a:endParaRPr>
                    </a:p>
                  </a:txBody>
                  <a:tcPr marL="130048" marR="130048" marT="65024" marB="65024"/>
                </a:tc>
              </a:tr>
            </a:tbl>
          </a:graphicData>
        </a:graphic>
      </p:graphicFrame>
    </p:spTree>
    <p:extLst>
      <p:ext uri="{BB962C8B-B14F-4D97-AF65-F5344CB8AC3E}">
        <p14:creationId xmlns:p14="http://schemas.microsoft.com/office/powerpoint/2010/main" val="1265066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6400" y="381000"/>
            <a:ext cx="12192000" cy="685799"/>
          </a:xfrm>
        </p:spPr>
        <p:txBody>
          <a:bodyPr>
            <a:noAutofit/>
          </a:bodyPr>
          <a:lstStyle/>
          <a:p>
            <a:r>
              <a:rPr lang="en-US" sz="4400" b="1" dirty="0" smtClean="0">
                <a:latin typeface="Helvetica" pitchFamily="34" charset="0"/>
                <a:cs typeface="Helvetica" pitchFamily="34" charset="0"/>
              </a:rPr>
              <a:t>Science Standards</a:t>
            </a:r>
            <a:endParaRPr lang="en-US" sz="4400" b="1" dirty="0">
              <a:latin typeface="Helvetica" pitchFamily="34" charset="0"/>
              <a:cs typeface="Helvetica"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36919253"/>
              </p:ext>
            </p:extLst>
          </p:nvPr>
        </p:nvGraphicFramePr>
        <p:xfrm>
          <a:off x="330200" y="1371600"/>
          <a:ext cx="12268200" cy="7924800"/>
        </p:xfrm>
        <a:graphic>
          <a:graphicData uri="http://schemas.openxmlformats.org/drawingml/2006/table">
            <a:tbl>
              <a:tblPr firstRow="1" bandRow="1">
                <a:tableStyleId>{5940675A-B579-460E-94D1-54222C63F5DA}</a:tableStyleId>
              </a:tblPr>
              <a:tblGrid>
                <a:gridCol w="6096000"/>
                <a:gridCol w="6172200"/>
              </a:tblGrid>
              <a:tr h="7924800">
                <a:tc>
                  <a:txBody>
                    <a:bodyPr/>
                    <a:lstStyle/>
                    <a:p>
                      <a:r>
                        <a:rPr lang="en-US" sz="3200" b="1" i="0" u="none" strike="noStrike" kern="1200" baseline="0" dirty="0" smtClean="0">
                          <a:solidFill>
                            <a:srgbClr val="FF0000"/>
                          </a:solidFill>
                          <a:latin typeface="Helvetica" pitchFamily="34" charset="0"/>
                          <a:ea typeface="+mn-ea"/>
                          <a:cs typeface="Helvetica" pitchFamily="34" charset="0"/>
                        </a:rPr>
                        <a:t>Science &amp; Engineering Practices</a:t>
                      </a:r>
                    </a:p>
                    <a:p>
                      <a:endParaRPr lang="en-US" sz="1000" b="1" i="0" u="none" strike="noStrike" kern="1200" baseline="0" dirty="0" smtClean="0">
                        <a:solidFill>
                          <a:srgbClr val="FF0000"/>
                        </a:solidFill>
                        <a:latin typeface="Helvetica" pitchFamily="34" charset="0"/>
                        <a:ea typeface="+mn-ea"/>
                        <a:cs typeface="Helvetica" pitchFamily="34" charset="0"/>
                      </a:endParaRPr>
                    </a:p>
                    <a:p>
                      <a:r>
                        <a:rPr lang="en-US" sz="2800" b="0" i="0" u="none" strike="noStrike" kern="1200" baseline="0" dirty="0" smtClean="0">
                          <a:solidFill>
                            <a:schemeClr val="tx1"/>
                          </a:solidFill>
                          <a:latin typeface="Helvetica" pitchFamily="34" charset="0"/>
                          <a:ea typeface="+mn-ea"/>
                          <a:cs typeface="Helvetica" pitchFamily="34" charset="0"/>
                        </a:rPr>
                        <a:t> 1. Ask questions (for science) and</a:t>
                      </a:r>
                    </a:p>
                    <a:p>
                      <a:r>
                        <a:rPr lang="en-US" sz="2800" b="0" i="0" u="none" strike="noStrike" kern="1200" baseline="0" dirty="0" smtClean="0">
                          <a:solidFill>
                            <a:schemeClr val="tx1"/>
                          </a:solidFill>
                          <a:latin typeface="Helvetica" pitchFamily="34" charset="0"/>
                          <a:ea typeface="+mn-ea"/>
                          <a:cs typeface="Helvetica" pitchFamily="34" charset="0"/>
                        </a:rPr>
                        <a:t>    define problems (for engineering)</a:t>
                      </a:r>
                    </a:p>
                    <a:p>
                      <a:r>
                        <a:rPr lang="en-US" sz="2800" b="0" i="0" u="none" strike="noStrike" kern="1200" baseline="0" dirty="0" smtClean="0">
                          <a:solidFill>
                            <a:schemeClr val="tx1"/>
                          </a:solidFill>
                          <a:latin typeface="Helvetica" pitchFamily="34" charset="0"/>
                          <a:ea typeface="+mn-ea"/>
                          <a:cs typeface="Helvetica" pitchFamily="34" charset="0"/>
                        </a:rPr>
                        <a:t> 2. Develop and use models</a:t>
                      </a:r>
                    </a:p>
                    <a:p>
                      <a:r>
                        <a:rPr lang="en-US" sz="2800" b="0" i="0" u="none" strike="noStrike" kern="1200" baseline="0" dirty="0" smtClean="0">
                          <a:solidFill>
                            <a:schemeClr val="tx1"/>
                          </a:solidFill>
                          <a:latin typeface="Helvetica" pitchFamily="34" charset="0"/>
                          <a:ea typeface="+mn-ea"/>
                          <a:cs typeface="Helvetica" pitchFamily="34" charset="0"/>
                        </a:rPr>
                        <a:t> 3. Plan and carry out investigations</a:t>
                      </a:r>
                    </a:p>
                    <a:p>
                      <a:r>
                        <a:rPr lang="en-US" sz="2800" b="0" i="0" u="none" strike="noStrike" kern="1200" baseline="0" dirty="0" smtClean="0">
                          <a:solidFill>
                            <a:schemeClr val="tx1"/>
                          </a:solidFill>
                          <a:latin typeface="Helvetica" pitchFamily="34" charset="0"/>
                          <a:ea typeface="+mn-ea"/>
                          <a:cs typeface="Helvetica" pitchFamily="34" charset="0"/>
                        </a:rPr>
                        <a:t> 4. Analyze and interpret data</a:t>
                      </a:r>
                    </a:p>
                    <a:p>
                      <a:r>
                        <a:rPr lang="en-US" sz="2800" b="0" i="0" u="none" strike="noStrike" kern="1200" baseline="0" dirty="0" smtClean="0">
                          <a:solidFill>
                            <a:schemeClr val="tx1"/>
                          </a:solidFill>
                          <a:latin typeface="Helvetica" pitchFamily="34" charset="0"/>
                          <a:ea typeface="+mn-ea"/>
                          <a:cs typeface="Helvetica" pitchFamily="34" charset="0"/>
                        </a:rPr>
                        <a:t> 5. Use mathematics and</a:t>
                      </a:r>
                    </a:p>
                    <a:p>
                      <a:r>
                        <a:rPr lang="en-US" sz="2800" b="0" i="0" u="none" strike="noStrike" kern="1200" baseline="0" dirty="0" smtClean="0">
                          <a:solidFill>
                            <a:schemeClr val="tx1"/>
                          </a:solidFill>
                          <a:latin typeface="Helvetica" pitchFamily="34" charset="0"/>
                          <a:ea typeface="+mn-ea"/>
                          <a:cs typeface="Helvetica" pitchFamily="34" charset="0"/>
                        </a:rPr>
                        <a:t>     computational thinking</a:t>
                      </a:r>
                    </a:p>
                    <a:p>
                      <a:r>
                        <a:rPr lang="en-US" sz="2800" b="0" i="0" u="none" strike="noStrike" kern="1200" baseline="0" dirty="0" smtClean="0">
                          <a:solidFill>
                            <a:schemeClr val="tx1"/>
                          </a:solidFill>
                          <a:latin typeface="Helvetica" pitchFamily="34" charset="0"/>
                          <a:ea typeface="+mn-ea"/>
                          <a:cs typeface="Helvetica" pitchFamily="34" charset="0"/>
                        </a:rPr>
                        <a:t> 6. Construct explanations (for</a:t>
                      </a:r>
                    </a:p>
                    <a:p>
                      <a:r>
                        <a:rPr lang="en-US" sz="2800" b="0" i="0" u="none" strike="noStrike" kern="1200" baseline="0" dirty="0" smtClean="0">
                          <a:solidFill>
                            <a:schemeClr val="tx1"/>
                          </a:solidFill>
                          <a:latin typeface="Helvetica" pitchFamily="34" charset="0"/>
                          <a:ea typeface="+mn-ea"/>
                          <a:cs typeface="Helvetica" pitchFamily="34" charset="0"/>
                        </a:rPr>
                        <a:t>     science) and design solutions</a:t>
                      </a:r>
                    </a:p>
                    <a:p>
                      <a:r>
                        <a:rPr lang="en-US" sz="2800" b="0" i="0" u="none" strike="noStrike" kern="1200" baseline="0" dirty="0" smtClean="0">
                          <a:solidFill>
                            <a:schemeClr val="tx1"/>
                          </a:solidFill>
                          <a:latin typeface="Helvetica" pitchFamily="34" charset="0"/>
                          <a:ea typeface="+mn-ea"/>
                          <a:cs typeface="Helvetica" pitchFamily="34" charset="0"/>
                        </a:rPr>
                        <a:t>     (for engineering)</a:t>
                      </a:r>
                    </a:p>
                    <a:p>
                      <a:r>
                        <a:rPr lang="en-US" sz="2800" b="0" i="0" u="none" strike="noStrike" kern="1200" baseline="0" dirty="0" smtClean="0">
                          <a:solidFill>
                            <a:schemeClr val="tx1"/>
                          </a:solidFill>
                          <a:latin typeface="Helvetica" pitchFamily="34" charset="0"/>
                          <a:ea typeface="+mn-ea"/>
                          <a:cs typeface="Helvetica" pitchFamily="34" charset="0"/>
                        </a:rPr>
                        <a:t> 7. Engage in argument from</a:t>
                      </a:r>
                    </a:p>
                    <a:p>
                      <a:r>
                        <a:rPr lang="en-US" sz="2800" b="0" i="0" u="none" strike="noStrike" kern="1200" baseline="0" dirty="0" smtClean="0">
                          <a:solidFill>
                            <a:schemeClr val="tx1"/>
                          </a:solidFill>
                          <a:latin typeface="Helvetica" pitchFamily="34" charset="0"/>
                          <a:ea typeface="+mn-ea"/>
                          <a:cs typeface="Helvetica" pitchFamily="34" charset="0"/>
                        </a:rPr>
                        <a:t>     evidence</a:t>
                      </a:r>
                    </a:p>
                    <a:p>
                      <a:r>
                        <a:rPr lang="en-US" sz="2800" b="0" i="0" u="none" strike="noStrike" kern="1200" baseline="0" dirty="0" smtClean="0">
                          <a:solidFill>
                            <a:schemeClr val="tx1"/>
                          </a:solidFill>
                          <a:latin typeface="Helvetica" pitchFamily="34" charset="0"/>
                          <a:ea typeface="+mn-ea"/>
                          <a:cs typeface="Helvetica" pitchFamily="34" charset="0"/>
                        </a:rPr>
                        <a:t> 8. Obtain, evaluate, and</a:t>
                      </a:r>
                    </a:p>
                    <a:p>
                      <a:r>
                        <a:rPr lang="en-US" sz="2800" b="0" i="0" u="none" strike="noStrike" kern="1200" baseline="0" dirty="0" smtClean="0">
                          <a:solidFill>
                            <a:schemeClr val="tx1"/>
                          </a:solidFill>
                          <a:latin typeface="Helvetica" pitchFamily="34" charset="0"/>
                          <a:ea typeface="+mn-ea"/>
                          <a:cs typeface="Helvetica" pitchFamily="34" charset="0"/>
                        </a:rPr>
                        <a:t>     communicate information</a:t>
                      </a:r>
                    </a:p>
                    <a:p>
                      <a:endParaRPr lang="en-US" sz="800" b="0" i="0" u="none" strike="noStrike" kern="1200" baseline="0" dirty="0" smtClean="0">
                        <a:solidFill>
                          <a:schemeClr val="tx1"/>
                        </a:solidFill>
                        <a:latin typeface="+mn-lt"/>
                        <a:ea typeface="+mn-ea"/>
                        <a:cs typeface="+mn-cs"/>
                      </a:endParaRPr>
                    </a:p>
                  </a:txBody>
                  <a:tcPr marL="130048" marR="130048" marT="65024" marB="65024"/>
                </a:tc>
                <a:tc>
                  <a:txBody>
                    <a:bodyPr/>
                    <a:lstStyle/>
                    <a:p>
                      <a:r>
                        <a:rPr lang="en-US" sz="3200" b="1" i="0" u="none" strike="noStrike" kern="1200" baseline="0" dirty="0" smtClean="0">
                          <a:solidFill>
                            <a:schemeClr val="tx1"/>
                          </a:solidFill>
                          <a:latin typeface="Helvetica" pitchFamily="34" charset="0"/>
                          <a:ea typeface="+mn-ea"/>
                          <a:cs typeface="Helvetica" pitchFamily="34" charset="0"/>
                        </a:rPr>
                        <a:t>Crosscutting Concepts</a:t>
                      </a:r>
                    </a:p>
                    <a:p>
                      <a:endParaRPr lang="en-US" sz="1400" b="0" i="0" u="none" strike="noStrike" kern="1200" baseline="0" dirty="0" smtClean="0">
                        <a:solidFill>
                          <a:schemeClr val="tx1"/>
                        </a:solidFill>
                        <a:latin typeface="Helvetica" pitchFamily="34" charset="0"/>
                        <a:ea typeface="+mn-ea"/>
                        <a:cs typeface="Helvetica" pitchFamily="34" charset="0"/>
                      </a:endParaRPr>
                    </a:p>
                    <a:p>
                      <a:r>
                        <a:rPr lang="en-US" sz="2800" b="0" i="0" u="none" strike="noStrike" kern="1200" baseline="0" dirty="0" smtClean="0">
                          <a:solidFill>
                            <a:schemeClr val="tx1"/>
                          </a:solidFill>
                          <a:latin typeface="Helvetica" pitchFamily="34" charset="0"/>
                          <a:ea typeface="+mn-ea"/>
                          <a:cs typeface="Helvetica" pitchFamily="34" charset="0"/>
                        </a:rPr>
                        <a:t>1. Patterns</a:t>
                      </a:r>
                    </a:p>
                    <a:p>
                      <a:r>
                        <a:rPr lang="en-US" sz="2800" b="0" i="0" u="none" strike="noStrike" kern="1200" baseline="0" dirty="0" smtClean="0">
                          <a:solidFill>
                            <a:schemeClr val="tx1"/>
                          </a:solidFill>
                          <a:latin typeface="Helvetica" pitchFamily="34" charset="0"/>
                          <a:ea typeface="+mn-ea"/>
                          <a:cs typeface="Helvetica" pitchFamily="34" charset="0"/>
                        </a:rPr>
                        <a:t> 2. Cause and effect</a:t>
                      </a:r>
                    </a:p>
                    <a:p>
                      <a:r>
                        <a:rPr lang="en-US" sz="2800" b="0" i="0" u="none" strike="noStrike" kern="1200" baseline="0" dirty="0" smtClean="0">
                          <a:solidFill>
                            <a:schemeClr val="tx1"/>
                          </a:solidFill>
                          <a:latin typeface="Helvetica" pitchFamily="34" charset="0"/>
                          <a:ea typeface="+mn-ea"/>
                          <a:cs typeface="Helvetica" pitchFamily="34" charset="0"/>
                        </a:rPr>
                        <a:t> 3. Scale, proportion and quantity</a:t>
                      </a:r>
                    </a:p>
                    <a:p>
                      <a:r>
                        <a:rPr lang="en-US" sz="2800" b="0" i="0" u="none" strike="noStrike" kern="1200" baseline="0" dirty="0" smtClean="0">
                          <a:solidFill>
                            <a:schemeClr val="tx1"/>
                          </a:solidFill>
                          <a:latin typeface="Helvetica" pitchFamily="34" charset="0"/>
                          <a:ea typeface="+mn-ea"/>
                          <a:cs typeface="Helvetica" pitchFamily="34" charset="0"/>
                        </a:rPr>
                        <a:t> 4. Systems and system models</a:t>
                      </a:r>
                    </a:p>
                    <a:p>
                      <a:r>
                        <a:rPr lang="en-US" sz="2800" b="0" i="0" u="none" strike="noStrike" kern="1200" baseline="0" dirty="0" smtClean="0">
                          <a:solidFill>
                            <a:schemeClr val="tx1"/>
                          </a:solidFill>
                          <a:latin typeface="Helvetica" pitchFamily="34" charset="0"/>
                          <a:ea typeface="+mn-ea"/>
                          <a:cs typeface="Helvetica" pitchFamily="34" charset="0"/>
                        </a:rPr>
                        <a:t> 5. Energy and matter</a:t>
                      </a:r>
                    </a:p>
                    <a:p>
                      <a:r>
                        <a:rPr lang="en-US" sz="2800" b="0" i="0" u="none" strike="noStrike" kern="1200" baseline="0" dirty="0" smtClean="0">
                          <a:solidFill>
                            <a:schemeClr val="tx1"/>
                          </a:solidFill>
                          <a:latin typeface="Helvetica" pitchFamily="34" charset="0"/>
                          <a:ea typeface="+mn-ea"/>
                          <a:cs typeface="Helvetica" pitchFamily="34" charset="0"/>
                        </a:rPr>
                        <a:t> 6. Structure and function</a:t>
                      </a:r>
                    </a:p>
                    <a:p>
                      <a:r>
                        <a:rPr lang="en-US" sz="2800" b="0" i="0" u="none" strike="noStrike" kern="1200" baseline="0" dirty="0" smtClean="0">
                          <a:solidFill>
                            <a:schemeClr val="tx1"/>
                          </a:solidFill>
                          <a:latin typeface="Helvetica" pitchFamily="34" charset="0"/>
                          <a:ea typeface="+mn-ea"/>
                          <a:cs typeface="Helvetica" pitchFamily="34" charset="0"/>
                        </a:rPr>
                        <a:t> 7. Stability and change</a:t>
                      </a:r>
                    </a:p>
                    <a:p>
                      <a:endParaRPr lang="en-US" sz="2400" b="0" i="0" u="none" strike="noStrike" kern="1200" baseline="0" dirty="0" smtClean="0">
                        <a:solidFill>
                          <a:schemeClr val="tx1"/>
                        </a:solidFill>
                        <a:latin typeface="Helvetica" pitchFamily="34" charset="0"/>
                        <a:ea typeface="+mn-ea"/>
                        <a:cs typeface="Helvetica" pitchFamily="34" charset="0"/>
                      </a:endParaRPr>
                    </a:p>
                    <a:p>
                      <a:r>
                        <a:rPr lang="en-US" sz="3200" b="1" i="0" u="none" strike="noStrike" kern="1200" baseline="0" dirty="0" smtClean="0">
                          <a:solidFill>
                            <a:schemeClr val="tx1"/>
                          </a:solidFill>
                          <a:latin typeface="Helvetica" pitchFamily="34" charset="0"/>
                          <a:ea typeface="+mn-ea"/>
                          <a:cs typeface="Helvetica" pitchFamily="34" charset="0"/>
                        </a:rPr>
                        <a:t>Core Ideas</a:t>
                      </a:r>
                    </a:p>
                    <a:p>
                      <a:endParaRPr lang="en-US" sz="1000" b="0" i="0" u="none" strike="noStrike" kern="1200" baseline="0" dirty="0" smtClean="0">
                        <a:solidFill>
                          <a:schemeClr val="tx1"/>
                        </a:solidFill>
                        <a:latin typeface="Helvetica" pitchFamily="34" charset="0"/>
                        <a:ea typeface="+mn-ea"/>
                        <a:cs typeface="Helvetica" pitchFamily="34" charset="0"/>
                      </a:endParaRPr>
                    </a:p>
                    <a:p>
                      <a:r>
                        <a:rPr lang="en-US" sz="2800" b="0" i="0" u="none" strike="noStrike" kern="1200" baseline="0" dirty="0" smtClean="0">
                          <a:solidFill>
                            <a:schemeClr val="tx1"/>
                          </a:solidFill>
                          <a:latin typeface="Helvetica" pitchFamily="34" charset="0"/>
                          <a:ea typeface="+mn-ea"/>
                          <a:cs typeface="Helvetica" pitchFamily="34" charset="0"/>
                        </a:rPr>
                        <a:t>1. Physical Sciences</a:t>
                      </a:r>
                    </a:p>
                    <a:p>
                      <a:r>
                        <a:rPr lang="en-US" sz="2800" b="0" i="0" u="none" strike="noStrike" kern="1200" baseline="0" dirty="0" smtClean="0">
                          <a:solidFill>
                            <a:schemeClr val="tx1"/>
                          </a:solidFill>
                          <a:latin typeface="Helvetica" pitchFamily="34" charset="0"/>
                          <a:ea typeface="+mn-ea"/>
                          <a:cs typeface="Helvetica" pitchFamily="34" charset="0"/>
                        </a:rPr>
                        <a:t>2. Life Sciences</a:t>
                      </a:r>
                    </a:p>
                    <a:p>
                      <a:r>
                        <a:rPr lang="en-US" sz="2800" b="0" i="0" u="none" strike="noStrike" kern="1200" baseline="0" dirty="0" smtClean="0">
                          <a:solidFill>
                            <a:schemeClr val="tx1"/>
                          </a:solidFill>
                          <a:latin typeface="Helvetica" pitchFamily="34" charset="0"/>
                          <a:ea typeface="+mn-ea"/>
                          <a:cs typeface="Helvetica" pitchFamily="34" charset="0"/>
                        </a:rPr>
                        <a:t>3. Earth and Space Sciences</a:t>
                      </a:r>
                    </a:p>
                    <a:p>
                      <a:r>
                        <a:rPr lang="en-US" sz="2800" b="0" i="0" u="none" strike="noStrike" kern="1200" baseline="0" dirty="0" smtClean="0">
                          <a:solidFill>
                            <a:schemeClr val="tx1"/>
                          </a:solidFill>
                          <a:latin typeface="Helvetica" pitchFamily="34" charset="0"/>
                          <a:ea typeface="+mn-ea"/>
                          <a:cs typeface="Helvetica" pitchFamily="34" charset="0"/>
                        </a:rPr>
                        <a:t>4. Engineering, Technology and</a:t>
                      </a:r>
                    </a:p>
                    <a:p>
                      <a:r>
                        <a:rPr lang="en-US" sz="2800" b="0" i="0" u="none" strike="noStrike" kern="1200" baseline="0" dirty="0" smtClean="0">
                          <a:solidFill>
                            <a:schemeClr val="tx1"/>
                          </a:solidFill>
                          <a:latin typeface="Helvetica" pitchFamily="34" charset="0"/>
                          <a:ea typeface="+mn-ea"/>
                          <a:cs typeface="Helvetica" pitchFamily="34" charset="0"/>
                        </a:rPr>
                        <a:t>    Applications of Science</a:t>
                      </a:r>
                    </a:p>
                  </a:txBody>
                  <a:tcPr marL="130048" marR="130048" marT="65024" marB="65024"/>
                </a:tc>
              </a:tr>
            </a:tbl>
          </a:graphicData>
        </a:graphic>
      </p:graphicFrame>
    </p:spTree>
    <p:extLst>
      <p:ext uri="{BB962C8B-B14F-4D97-AF65-F5344CB8AC3E}">
        <p14:creationId xmlns:p14="http://schemas.microsoft.com/office/powerpoint/2010/main" val="92407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1"/>
          <p:cNvSpPr>
            <a:spLocks/>
          </p:cNvSpPr>
          <p:nvPr/>
        </p:nvSpPr>
        <p:spPr bwMode="auto">
          <a:xfrm>
            <a:off x="3994151" y="1"/>
            <a:ext cx="9010650" cy="762000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800" y="0"/>
                </a:moveTo>
                <a:cubicBezTo>
                  <a:pt x="4835" y="0"/>
                  <a:pt x="0" y="4835"/>
                  <a:pt x="0" y="10799"/>
                </a:cubicBezTo>
                <a:lnTo>
                  <a:pt x="0" y="10800"/>
                </a:lnTo>
                <a:cubicBezTo>
                  <a:pt x="0" y="16764"/>
                  <a:pt x="4835" y="21600"/>
                  <a:pt x="10800" y="21600"/>
                </a:cubicBezTo>
                <a:cubicBezTo>
                  <a:pt x="10800" y="21600"/>
                  <a:pt x="10800" y="21600"/>
                  <a:pt x="10800" y="21600"/>
                </a:cubicBezTo>
                <a:cubicBezTo>
                  <a:pt x="16764" y="21600"/>
                  <a:pt x="21600" y="16764"/>
                  <a:pt x="21600" y="10800"/>
                </a:cubicBezTo>
                <a:cubicBezTo>
                  <a:pt x="21600" y="4835"/>
                  <a:pt x="16764" y="0"/>
                  <a:pt x="10800" y="0"/>
                </a:cubicBezTo>
                <a:close/>
              </a:path>
            </a:pathLst>
          </a:custGeom>
          <a:solidFill>
            <a:srgbClr val="303A96">
              <a:alpha val="39999"/>
            </a:srgbClr>
          </a:solidFill>
          <a:ln w="36124" cap="flat" cmpd="sng">
            <a:solidFill>
              <a:srgbClr val="303A96"/>
            </a:solidFill>
            <a:prstDash val="solid"/>
            <a:round/>
            <a:headEnd/>
            <a:tailEnd/>
          </a:ln>
        </p:spPr>
        <p:txBody>
          <a:bodyPr lIns="72245" tIns="72245" rIns="72245" bIns="72245" anchor="ctr"/>
          <a:lstStyle/>
          <a:p>
            <a:endParaRPr lang="en-US" dirty="0"/>
          </a:p>
        </p:txBody>
      </p:sp>
      <p:sp>
        <p:nvSpPr>
          <p:cNvPr id="23555" name="AutoShape 2"/>
          <p:cNvSpPr>
            <a:spLocks/>
          </p:cNvSpPr>
          <p:nvPr/>
        </p:nvSpPr>
        <p:spPr bwMode="auto">
          <a:xfrm>
            <a:off x="0" y="1"/>
            <a:ext cx="9604375" cy="762000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800" y="0"/>
                </a:moveTo>
                <a:cubicBezTo>
                  <a:pt x="4835" y="0"/>
                  <a:pt x="0" y="4835"/>
                  <a:pt x="0" y="10799"/>
                </a:cubicBezTo>
                <a:lnTo>
                  <a:pt x="0" y="10800"/>
                </a:lnTo>
                <a:cubicBezTo>
                  <a:pt x="0" y="16764"/>
                  <a:pt x="4835" y="21600"/>
                  <a:pt x="10799" y="21600"/>
                </a:cubicBezTo>
                <a:cubicBezTo>
                  <a:pt x="10799" y="21600"/>
                  <a:pt x="10799" y="21600"/>
                  <a:pt x="10800" y="21600"/>
                </a:cubicBezTo>
                <a:cubicBezTo>
                  <a:pt x="16764" y="21600"/>
                  <a:pt x="21600" y="16764"/>
                  <a:pt x="21600" y="10800"/>
                </a:cubicBezTo>
                <a:cubicBezTo>
                  <a:pt x="21600" y="4835"/>
                  <a:pt x="16764" y="0"/>
                  <a:pt x="10800" y="0"/>
                </a:cubicBezTo>
                <a:close/>
              </a:path>
            </a:pathLst>
          </a:custGeom>
          <a:solidFill>
            <a:srgbClr val="92D050">
              <a:alpha val="27058"/>
            </a:srgbClr>
          </a:solidFill>
          <a:ln w="36124" cap="flat" cmpd="sng">
            <a:solidFill>
              <a:srgbClr val="92D050"/>
            </a:solidFill>
            <a:prstDash val="solid"/>
            <a:round/>
            <a:headEnd/>
            <a:tailEnd/>
          </a:ln>
        </p:spPr>
        <p:txBody>
          <a:bodyPr lIns="72245" tIns="72245" rIns="72245" bIns="72245" anchor="ctr"/>
          <a:lstStyle/>
          <a:p>
            <a:endParaRPr lang="en-US" dirty="0"/>
          </a:p>
        </p:txBody>
      </p:sp>
      <p:sp>
        <p:nvSpPr>
          <p:cNvPr id="23556" name="Rectangle 3"/>
          <p:cNvSpPr>
            <a:spLocks/>
          </p:cNvSpPr>
          <p:nvPr/>
        </p:nvSpPr>
        <p:spPr bwMode="auto">
          <a:xfrm>
            <a:off x="5084763" y="1327150"/>
            <a:ext cx="3830638" cy="1335088"/>
          </a:xfrm>
          <a:prstGeom prst="rect">
            <a:avLst/>
          </a:prstGeom>
          <a:noFill/>
          <a:ln w="12700">
            <a:noFill/>
            <a:miter lim="0"/>
            <a:headEnd/>
            <a:tailEnd/>
          </a:ln>
        </p:spPr>
        <p:txBody>
          <a:bodyPr lIns="126428" tIns="72245" rIns="126428" bIns="72245"/>
          <a:lstStyle/>
          <a:p>
            <a:pPr algn="l" defTabSz="1300097"/>
            <a:r>
              <a:rPr lang="en-US" sz="2600" b="1" dirty="0">
                <a:solidFill>
                  <a:schemeClr val="tx1"/>
                </a:solidFill>
                <a:latin typeface="Helvetica" charset="0"/>
                <a:ea typeface="Helvetica" charset="0"/>
                <a:cs typeface="Helvetica" charset="0"/>
                <a:sym typeface="Helvetica" charset="0"/>
              </a:rPr>
              <a:t>S5. </a:t>
            </a:r>
            <a:r>
              <a:rPr lang="en-US" sz="2500" dirty="0">
                <a:solidFill>
                  <a:schemeClr val="tx1"/>
                </a:solidFill>
                <a:latin typeface="Helvetica" charset="0"/>
                <a:ea typeface="Helvetica" charset="0"/>
                <a:cs typeface="Helvetica" charset="0"/>
                <a:sym typeface="Helvetica" charset="0"/>
              </a:rPr>
              <a:t>Use mathematics &amp; computational thinking</a:t>
            </a:r>
            <a:endParaRPr lang="en-US" sz="2500" dirty="0">
              <a:solidFill>
                <a:schemeClr val="tx1"/>
              </a:solidFill>
            </a:endParaRPr>
          </a:p>
        </p:txBody>
      </p:sp>
      <p:sp>
        <p:nvSpPr>
          <p:cNvPr id="23557" name="Rectangle 4"/>
          <p:cNvSpPr>
            <a:spLocks/>
          </p:cNvSpPr>
          <p:nvPr/>
        </p:nvSpPr>
        <p:spPr bwMode="auto">
          <a:xfrm>
            <a:off x="1028701" y="1808163"/>
            <a:ext cx="3678238" cy="938212"/>
          </a:xfrm>
          <a:prstGeom prst="rect">
            <a:avLst/>
          </a:prstGeom>
          <a:noFill/>
          <a:ln w="12700">
            <a:noFill/>
            <a:miter lim="0"/>
            <a:headEnd/>
            <a:tailEnd/>
          </a:ln>
        </p:spPr>
        <p:txBody>
          <a:bodyPr lIns="126428" tIns="72245" rIns="126428" bIns="72245"/>
          <a:lstStyle/>
          <a:p>
            <a:pPr algn="l" defTabSz="1300097"/>
            <a:r>
              <a:rPr lang="en-US" sz="2600" b="1" dirty="0">
                <a:latin typeface="Helvetica" charset="0"/>
                <a:ea typeface="Helvetica" charset="0"/>
                <a:cs typeface="Helvetica" charset="0"/>
                <a:sym typeface="Helvetica" charset="0"/>
              </a:rPr>
              <a:t>M6.</a:t>
            </a:r>
            <a:r>
              <a:rPr lang="en-US" sz="2600" dirty="0">
                <a:latin typeface="Helvetica" charset="0"/>
                <a:ea typeface="Helvetica" charset="0"/>
                <a:cs typeface="Helvetica" charset="0"/>
                <a:sym typeface="Helvetica" charset="0"/>
              </a:rPr>
              <a:t> </a:t>
            </a:r>
            <a:r>
              <a:rPr lang="en-US" sz="2500" dirty="0">
                <a:latin typeface="Helvetica" charset="0"/>
                <a:ea typeface="Helvetica" charset="0"/>
                <a:cs typeface="Helvetica" charset="0"/>
                <a:sym typeface="Helvetica" charset="0"/>
              </a:rPr>
              <a:t>Attend to precision</a:t>
            </a:r>
            <a:endParaRPr lang="en-US" sz="2500" dirty="0"/>
          </a:p>
        </p:txBody>
      </p:sp>
      <p:sp>
        <p:nvSpPr>
          <p:cNvPr id="23558" name="Rectangle 5"/>
          <p:cNvSpPr>
            <a:spLocks/>
          </p:cNvSpPr>
          <p:nvPr/>
        </p:nvSpPr>
        <p:spPr bwMode="auto">
          <a:xfrm>
            <a:off x="606426" y="2335214"/>
            <a:ext cx="3492500" cy="939800"/>
          </a:xfrm>
          <a:prstGeom prst="rect">
            <a:avLst/>
          </a:prstGeom>
          <a:noFill/>
          <a:ln w="12700">
            <a:noFill/>
            <a:miter lim="0"/>
            <a:headEnd/>
            <a:tailEnd/>
          </a:ln>
        </p:spPr>
        <p:txBody>
          <a:bodyPr lIns="126428" tIns="72245" rIns="126428" bIns="72245"/>
          <a:lstStyle/>
          <a:p>
            <a:pPr algn="l" defTabSz="1300097"/>
            <a:r>
              <a:rPr lang="en-US" sz="2600" b="1" dirty="0">
                <a:latin typeface="Helvetica" charset="0"/>
                <a:ea typeface="Helvetica" charset="0"/>
                <a:cs typeface="Helvetica" charset="0"/>
                <a:sym typeface="Helvetica" charset="0"/>
              </a:rPr>
              <a:t>M7.</a:t>
            </a:r>
            <a:r>
              <a:rPr lang="en-US" sz="2600" dirty="0">
                <a:latin typeface="Helvetica" charset="0"/>
                <a:ea typeface="Helvetica" charset="0"/>
                <a:cs typeface="Helvetica" charset="0"/>
                <a:sym typeface="Helvetica" charset="0"/>
              </a:rPr>
              <a:t> </a:t>
            </a:r>
            <a:r>
              <a:rPr lang="en-US" sz="2500" dirty="0">
                <a:latin typeface="Helvetica" charset="0"/>
                <a:ea typeface="Helvetica" charset="0"/>
                <a:cs typeface="Helvetica" charset="0"/>
                <a:sym typeface="Helvetica" charset="0"/>
              </a:rPr>
              <a:t>Look for &amp; make use of structure</a:t>
            </a:r>
            <a:endParaRPr lang="en-US" sz="2500" dirty="0"/>
          </a:p>
        </p:txBody>
      </p:sp>
      <p:sp>
        <p:nvSpPr>
          <p:cNvPr id="23559" name="AutoShape 6"/>
          <p:cNvSpPr>
            <a:spLocks/>
          </p:cNvSpPr>
          <p:nvPr/>
        </p:nvSpPr>
        <p:spPr bwMode="auto">
          <a:xfrm>
            <a:off x="2193926" y="2546350"/>
            <a:ext cx="8362950" cy="72072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800" y="0"/>
                </a:moveTo>
                <a:cubicBezTo>
                  <a:pt x="4835" y="0"/>
                  <a:pt x="0" y="4835"/>
                  <a:pt x="0" y="10799"/>
                </a:cubicBezTo>
                <a:lnTo>
                  <a:pt x="0" y="10800"/>
                </a:lnTo>
                <a:cubicBezTo>
                  <a:pt x="0" y="16764"/>
                  <a:pt x="4835" y="21600"/>
                  <a:pt x="10800" y="21600"/>
                </a:cubicBezTo>
                <a:cubicBezTo>
                  <a:pt x="10800" y="21600"/>
                  <a:pt x="10800" y="21600"/>
                  <a:pt x="10800" y="21600"/>
                </a:cubicBezTo>
                <a:cubicBezTo>
                  <a:pt x="16764" y="21600"/>
                  <a:pt x="21600" y="16764"/>
                  <a:pt x="21600" y="10800"/>
                </a:cubicBezTo>
                <a:cubicBezTo>
                  <a:pt x="21600" y="4835"/>
                  <a:pt x="16764" y="0"/>
                  <a:pt x="10800" y="0"/>
                </a:cubicBezTo>
                <a:close/>
              </a:path>
            </a:pathLst>
          </a:custGeom>
          <a:solidFill>
            <a:srgbClr val="F57E20">
              <a:alpha val="32156"/>
            </a:srgbClr>
          </a:solidFill>
          <a:ln w="36124" cap="flat" cmpd="sng">
            <a:solidFill>
              <a:srgbClr val="F57E20"/>
            </a:solidFill>
            <a:prstDash val="solid"/>
            <a:round/>
            <a:headEnd/>
            <a:tailEnd/>
          </a:ln>
        </p:spPr>
        <p:txBody>
          <a:bodyPr lIns="72245" tIns="72245" rIns="72245" bIns="72245" anchor="ctr"/>
          <a:lstStyle/>
          <a:p>
            <a:endParaRPr lang="en-US" dirty="0"/>
          </a:p>
        </p:txBody>
      </p:sp>
      <p:sp>
        <p:nvSpPr>
          <p:cNvPr id="23560" name="Rectangle 7"/>
          <p:cNvSpPr>
            <a:spLocks/>
          </p:cNvSpPr>
          <p:nvPr/>
        </p:nvSpPr>
        <p:spPr bwMode="auto">
          <a:xfrm>
            <a:off x="2963863" y="8001000"/>
            <a:ext cx="7075487" cy="831851"/>
          </a:xfrm>
          <a:prstGeom prst="rect">
            <a:avLst/>
          </a:prstGeom>
          <a:noFill/>
          <a:ln w="12700">
            <a:noFill/>
            <a:miter lim="0"/>
            <a:headEnd/>
            <a:tailEnd/>
          </a:ln>
        </p:spPr>
        <p:txBody>
          <a:bodyPr lIns="126428" tIns="72245" rIns="126428" bIns="72245"/>
          <a:lstStyle/>
          <a:p>
            <a:pPr defTabSz="1300097"/>
            <a:r>
              <a:rPr lang="en-US" sz="2600" b="1" dirty="0">
                <a:latin typeface="Helvetica" charset="0"/>
                <a:ea typeface="Helvetica" charset="0"/>
                <a:cs typeface="Helvetica" charset="0"/>
                <a:sym typeface="Helvetica" charset="0"/>
              </a:rPr>
              <a:t>E3. </a:t>
            </a:r>
            <a:r>
              <a:rPr lang="en-US" sz="2500" dirty="0">
                <a:latin typeface="Helvetica" charset="0"/>
                <a:ea typeface="Helvetica" charset="0"/>
                <a:cs typeface="Helvetica" charset="0"/>
                <a:sym typeface="Helvetica" charset="0"/>
              </a:rPr>
              <a:t>Respond to the varying demands </a:t>
            </a:r>
            <a:r>
              <a:rPr lang="en-US" sz="2500" dirty="0" smtClean="0">
                <a:latin typeface="Helvetica" charset="0"/>
                <a:ea typeface="Helvetica" charset="0"/>
                <a:cs typeface="Helvetica" charset="0"/>
                <a:sym typeface="Helvetica" charset="0"/>
              </a:rPr>
              <a:t>of audience</a:t>
            </a:r>
            <a:r>
              <a:rPr lang="en-US" sz="2500" dirty="0">
                <a:latin typeface="Helvetica" charset="0"/>
                <a:ea typeface="Helvetica" charset="0"/>
                <a:cs typeface="Helvetica" charset="0"/>
                <a:sym typeface="Helvetica" charset="0"/>
              </a:rPr>
              <a:t>, talk, purpose, &amp; discipline</a:t>
            </a:r>
            <a:endParaRPr lang="en-US" sz="2500" dirty="0"/>
          </a:p>
        </p:txBody>
      </p:sp>
      <p:sp>
        <p:nvSpPr>
          <p:cNvPr id="23561" name="Rectangle 8"/>
          <p:cNvSpPr>
            <a:spLocks/>
          </p:cNvSpPr>
          <p:nvPr/>
        </p:nvSpPr>
        <p:spPr bwMode="auto">
          <a:xfrm>
            <a:off x="4395789" y="7620000"/>
            <a:ext cx="5208587" cy="1090613"/>
          </a:xfrm>
          <a:prstGeom prst="rect">
            <a:avLst/>
          </a:prstGeom>
          <a:noFill/>
          <a:ln w="12700">
            <a:noFill/>
            <a:miter lim="0"/>
            <a:headEnd/>
            <a:tailEnd/>
          </a:ln>
        </p:spPr>
        <p:txBody>
          <a:bodyPr lIns="126428" tIns="72245" rIns="126428" bIns="72245"/>
          <a:lstStyle/>
          <a:p>
            <a:pPr algn="l" defTabSz="1300097"/>
            <a:r>
              <a:rPr lang="en-US" sz="2500" b="1" dirty="0">
                <a:latin typeface="Helvetica" charset="0"/>
                <a:ea typeface="Helvetica" charset="0"/>
                <a:cs typeface="Helvetica" charset="0"/>
                <a:sym typeface="Helvetica" charset="0"/>
              </a:rPr>
              <a:t>E1.</a:t>
            </a:r>
            <a:r>
              <a:rPr lang="en-US" sz="2500" dirty="0">
                <a:latin typeface="Helvetica" charset="0"/>
                <a:ea typeface="Helvetica" charset="0"/>
                <a:cs typeface="Helvetica" charset="0"/>
                <a:sym typeface="Helvetica" charset="0"/>
              </a:rPr>
              <a:t>Demonstrate independence</a:t>
            </a:r>
            <a:endParaRPr lang="en-US" sz="2500" dirty="0"/>
          </a:p>
        </p:txBody>
      </p:sp>
      <p:sp>
        <p:nvSpPr>
          <p:cNvPr id="23562" name="Rectangle 9"/>
          <p:cNvSpPr>
            <a:spLocks/>
          </p:cNvSpPr>
          <p:nvPr/>
        </p:nvSpPr>
        <p:spPr bwMode="auto">
          <a:xfrm>
            <a:off x="4098926" y="8763000"/>
            <a:ext cx="4659312" cy="1163638"/>
          </a:xfrm>
          <a:prstGeom prst="rect">
            <a:avLst/>
          </a:prstGeom>
          <a:noFill/>
          <a:ln w="12700">
            <a:noFill/>
            <a:miter lim="0"/>
            <a:headEnd/>
            <a:tailEnd/>
          </a:ln>
        </p:spPr>
        <p:txBody>
          <a:bodyPr lIns="126428" tIns="72245" rIns="126428" bIns="72245"/>
          <a:lstStyle/>
          <a:p>
            <a:pPr defTabSz="1300097"/>
            <a:r>
              <a:rPr lang="en-US" sz="2600" b="1" dirty="0">
                <a:latin typeface="Helvetica" charset="0"/>
                <a:ea typeface="Helvetica" charset="0"/>
                <a:cs typeface="Helvetica" charset="0"/>
                <a:sym typeface="Helvetica" charset="0"/>
              </a:rPr>
              <a:t>E7. </a:t>
            </a:r>
            <a:r>
              <a:rPr lang="en-US" sz="2500" dirty="0">
                <a:latin typeface="Helvetica" charset="0"/>
                <a:ea typeface="Helvetica" charset="0"/>
                <a:cs typeface="Helvetica" charset="0"/>
                <a:sym typeface="Helvetica" charset="0"/>
              </a:rPr>
              <a:t>Come to understand other perspectives &amp; cultures</a:t>
            </a:r>
          </a:p>
        </p:txBody>
      </p:sp>
      <p:sp>
        <p:nvSpPr>
          <p:cNvPr id="23563" name="Rectangle 10"/>
          <p:cNvSpPr>
            <a:spLocks/>
          </p:cNvSpPr>
          <p:nvPr/>
        </p:nvSpPr>
        <p:spPr bwMode="auto">
          <a:xfrm>
            <a:off x="5391151" y="601662"/>
            <a:ext cx="2752725" cy="938212"/>
          </a:xfrm>
          <a:prstGeom prst="rect">
            <a:avLst/>
          </a:prstGeom>
          <a:noFill/>
          <a:ln w="12700">
            <a:noFill/>
            <a:miter lim="0"/>
            <a:headEnd/>
            <a:tailEnd/>
          </a:ln>
        </p:spPr>
        <p:txBody>
          <a:bodyPr lIns="126428" tIns="72245" rIns="126428" bIns="72245"/>
          <a:lstStyle/>
          <a:p>
            <a:pPr defTabSz="1300097"/>
            <a:r>
              <a:rPr lang="en-US" sz="2600" b="1" dirty="0">
                <a:solidFill>
                  <a:schemeClr val="tx1"/>
                </a:solidFill>
                <a:latin typeface="Helvetica" charset="0"/>
                <a:ea typeface="Helvetica" charset="0"/>
                <a:cs typeface="Helvetica" charset="0"/>
                <a:sym typeface="Helvetica" charset="0"/>
              </a:rPr>
              <a:t>S2. </a:t>
            </a:r>
            <a:r>
              <a:rPr lang="en-US" sz="2500" dirty="0">
                <a:solidFill>
                  <a:schemeClr val="tx1"/>
                </a:solidFill>
                <a:latin typeface="Helvetica" charset="0"/>
                <a:ea typeface="Helvetica" charset="0"/>
                <a:cs typeface="Helvetica" charset="0"/>
                <a:sym typeface="Helvetica" charset="0"/>
              </a:rPr>
              <a:t>Develop </a:t>
            </a:r>
          </a:p>
          <a:p>
            <a:pPr defTabSz="1300097"/>
            <a:r>
              <a:rPr lang="en-US" sz="2500" dirty="0">
                <a:solidFill>
                  <a:schemeClr val="tx1"/>
                </a:solidFill>
                <a:latin typeface="Helvetica" charset="0"/>
                <a:ea typeface="Helvetica" charset="0"/>
                <a:cs typeface="Helvetica" charset="0"/>
                <a:sym typeface="Helvetica" charset="0"/>
              </a:rPr>
              <a:t>and use models</a:t>
            </a:r>
            <a:endParaRPr lang="en-US" sz="2500" dirty="0">
              <a:solidFill>
                <a:schemeClr val="tx1"/>
              </a:solidFill>
            </a:endParaRPr>
          </a:p>
        </p:txBody>
      </p:sp>
      <p:sp>
        <p:nvSpPr>
          <p:cNvPr id="23564" name="Rectangle 11"/>
          <p:cNvSpPr>
            <a:spLocks/>
          </p:cNvSpPr>
          <p:nvPr/>
        </p:nvSpPr>
        <p:spPr bwMode="auto">
          <a:xfrm>
            <a:off x="4735514" y="2036764"/>
            <a:ext cx="4964112" cy="939800"/>
          </a:xfrm>
          <a:prstGeom prst="rect">
            <a:avLst/>
          </a:prstGeom>
          <a:noFill/>
          <a:ln w="12700">
            <a:noFill/>
            <a:miter lim="0"/>
            <a:headEnd/>
            <a:tailEnd/>
          </a:ln>
        </p:spPr>
        <p:txBody>
          <a:bodyPr lIns="126428" tIns="72245" rIns="126428" bIns="72245"/>
          <a:lstStyle/>
          <a:p>
            <a:pPr algn="l" defTabSz="1300097"/>
            <a:r>
              <a:rPr lang="en-US" sz="2600" b="1" dirty="0">
                <a:latin typeface="Helvetica" charset="0"/>
                <a:ea typeface="Helvetica" charset="0"/>
                <a:cs typeface="Helvetica" charset="0"/>
                <a:sym typeface="Helvetica" charset="0"/>
              </a:rPr>
              <a:t>M4. </a:t>
            </a:r>
            <a:r>
              <a:rPr lang="en-US" sz="2500" dirty="0">
                <a:latin typeface="Helvetica" charset="0"/>
                <a:ea typeface="Helvetica" charset="0"/>
                <a:cs typeface="Helvetica" charset="0"/>
                <a:sym typeface="Helvetica" charset="0"/>
              </a:rPr>
              <a:t>Model with mathematics</a:t>
            </a:r>
            <a:endParaRPr lang="en-US" sz="2500" dirty="0"/>
          </a:p>
        </p:txBody>
      </p:sp>
      <p:sp>
        <p:nvSpPr>
          <p:cNvPr id="23565" name="Rectangle 12"/>
          <p:cNvSpPr>
            <a:spLocks/>
          </p:cNvSpPr>
          <p:nvPr/>
        </p:nvSpPr>
        <p:spPr bwMode="auto">
          <a:xfrm>
            <a:off x="2319338" y="530226"/>
            <a:ext cx="4129087" cy="541338"/>
          </a:xfrm>
          <a:prstGeom prst="rect">
            <a:avLst/>
          </a:prstGeom>
          <a:noFill/>
          <a:ln w="12700">
            <a:noFill/>
            <a:miter lim="0"/>
            <a:headEnd/>
            <a:tailEnd/>
          </a:ln>
        </p:spPr>
        <p:txBody>
          <a:bodyPr lIns="126428" tIns="72245" rIns="126428" bIns="72245"/>
          <a:lstStyle/>
          <a:p>
            <a:pPr algn="l" defTabSz="1300097"/>
            <a:r>
              <a:rPr lang="en-US" sz="2600" b="1" dirty="0">
                <a:latin typeface="Helvetica" charset="0"/>
                <a:ea typeface="Helvetica" charset="0"/>
                <a:cs typeface="Helvetica" charset="0"/>
                <a:sym typeface="Helvetica" charset="0"/>
              </a:rPr>
              <a:t>M1.</a:t>
            </a:r>
            <a:r>
              <a:rPr lang="en-US" sz="2600" dirty="0">
                <a:latin typeface="Helvetica" charset="0"/>
                <a:ea typeface="Helvetica" charset="0"/>
                <a:cs typeface="Helvetica" charset="0"/>
                <a:sym typeface="Helvetica" charset="0"/>
              </a:rPr>
              <a:t> </a:t>
            </a:r>
            <a:r>
              <a:rPr lang="en-US" sz="2500" dirty="0" smtClean="0">
                <a:latin typeface="Helvetica" charset="0"/>
                <a:ea typeface="Helvetica" charset="0"/>
                <a:cs typeface="Helvetica" charset="0"/>
                <a:sym typeface="Helvetica" charset="0"/>
              </a:rPr>
              <a:t>Make sense of</a:t>
            </a:r>
            <a:endParaRPr lang="en-US" sz="2500" dirty="0"/>
          </a:p>
        </p:txBody>
      </p:sp>
      <p:sp>
        <p:nvSpPr>
          <p:cNvPr id="23566" name="Rectangle 13"/>
          <p:cNvSpPr>
            <a:spLocks/>
          </p:cNvSpPr>
          <p:nvPr/>
        </p:nvSpPr>
        <p:spPr bwMode="auto">
          <a:xfrm>
            <a:off x="1684338" y="846138"/>
            <a:ext cx="3509962" cy="1735137"/>
          </a:xfrm>
          <a:prstGeom prst="rect">
            <a:avLst/>
          </a:prstGeom>
          <a:noFill/>
          <a:ln w="12700">
            <a:noFill/>
            <a:miter lim="0"/>
            <a:headEnd/>
            <a:tailEnd/>
          </a:ln>
        </p:spPr>
        <p:txBody>
          <a:bodyPr lIns="126428" tIns="72245" rIns="126428" bIns="72245"/>
          <a:lstStyle/>
          <a:p>
            <a:pPr algn="l" defTabSz="1300097"/>
            <a:r>
              <a:rPr lang="en-US" sz="2500" dirty="0" smtClean="0">
                <a:latin typeface="Helvetica" charset="0"/>
                <a:ea typeface="Helvetica" charset="0"/>
                <a:cs typeface="Helvetica" charset="0"/>
                <a:sym typeface="Helvetica" charset="0"/>
              </a:rPr>
              <a:t>problems &amp; persevere in solving them</a:t>
            </a:r>
            <a:endParaRPr lang="en-US" sz="2500" dirty="0">
              <a:latin typeface="Helvetica" charset="0"/>
              <a:ea typeface="Helvetica" charset="0"/>
              <a:cs typeface="Helvetica" charset="0"/>
              <a:sym typeface="Helvetica" charset="0"/>
            </a:endParaRPr>
          </a:p>
        </p:txBody>
      </p:sp>
      <p:sp>
        <p:nvSpPr>
          <p:cNvPr id="23567" name="Rectangle 14"/>
          <p:cNvSpPr>
            <a:spLocks/>
          </p:cNvSpPr>
          <p:nvPr/>
        </p:nvSpPr>
        <p:spPr bwMode="auto">
          <a:xfrm>
            <a:off x="1" y="3109914"/>
            <a:ext cx="3916363" cy="542925"/>
          </a:xfrm>
          <a:prstGeom prst="rect">
            <a:avLst/>
          </a:prstGeom>
          <a:noFill/>
          <a:ln w="12700">
            <a:noFill/>
            <a:miter lim="0"/>
            <a:headEnd/>
            <a:tailEnd/>
          </a:ln>
        </p:spPr>
        <p:txBody>
          <a:bodyPr lIns="126428" tIns="72245" rIns="126428" bIns="72245"/>
          <a:lstStyle/>
          <a:p>
            <a:pPr algn="l" defTabSz="1300097"/>
            <a:r>
              <a:rPr lang="en-US" sz="2600" b="1" dirty="0">
                <a:latin typeface="Helvetica" charset="0"/>
                <a:ea typeface="Helvetica" charset="0"/>
                <a:cs typeface="Helvetica" charset="0"/>
                <a:sym typeface="Helvetica" charset="0"/>
              </a:rPr>
              <a:t>M8.</a:t>
            </a:r>
            <a:r>
              <a:rPr lang="en-US" sz="2600" dirty="0">
                <a:latin typeface="Helvetica" charset="0"/>
                <a:ea typeface="Helvetica" charset="0"/>
                <a:cs typeface="Helvetica" charset="0"/>
                <a:sym typeface="Helvetica" charset="0"/>
              </a:rPr>
              <a:t> </a:t>
            </a:r>
            <a:r>
              <a:rPr lang="en-US" sz="2500" dirty="0">
                <a:latin typeface="Helvetica" charset="0"/>
                <a:ea typeface="Helvetica" charset="0"/>
                <a:cs typeface="Helvetica" charset="0"/>
                <a:sym typeface="Helvetica" charset="0"/>
              </a:rPr>
              <a:t>Look for &amp; </a:t>
            </a:r>
            <a:r>
              <a:rPr lang="en-US" sz="2500" dirty="0" smtClean="0">
                <a:latin typeface="Helvetica" charset="0"/>
                <a:ea typeface="Helvetica" charset="0"/>
                <a:cs typeface="Helvetica" charset="0"/>
                <a:sym typeface="Helvetica" charset="0"/>
              </a:rPr>
              <a:t>express</a:t>
            </a:r>
            <a:endParaRPr lang="en-US" sz="2500" dirty="0"/>
          </a:p>
        </p:txBody>
      </p:sp>
      <p:sp>
        <p:nvSpPr>
          <p:cNvPr id="23568" name="Rectangle 15"/>
          <p:cNvSpPr>
            <a:spLocks/>
          </p:cNvSpPr>
          <p:nvPr/>
        </p:nvSpPr>
        <p:spPr bwMode="auto">
          <a:xfrm>
            <a:off x="1" y="3473451"/>
            <a:ext cx="3584575" cy="985838"/>
          </a:xfrm>
          <a:prstGeom prst="rect">
            <a:avLst/>
          </a:prstGeom>
          <a:noFill/>
          <a:ln w="12700">
            <a:noFill/>
            <a:miter lim="0"/>
            <a:headEnd/>
            <a:tailEnd/>
          </a:ln>
        </p:spPr>
        <p:txBody>
          <a:bodyPr lIns="126428" tIns="72245" rIns="126428" bIns="72245"/>
          <a:lstStyle/>
          <a:p>
            <a:pPr algn="l" defTabSz="1300097"/>
            <a:r>
              <a:rPr lang="en-US" sz="2500" dirty="0">
                <a:latin typeface="Helvetica" charset="0"/>
                <a:ea typeface="Helvetica" charset="0"/>
                <a:cs typeface="Helvetica" charset="0"/>
                <a:sym typeface="Helvetica" charset="0"/>
              </a:rPr>
              <a:t>regularity in repeated reasoning</a:t>
            </a:r>
            <a:endParaRPr lang="en-US" sz="2500" dirty="0"/>
          </a:p>
        </p:txBody>
      </p:sp>
      <p:sp>
        <p:nvSpPr>
          <p:cNvPr id="23569" name="Rectangle 16"/>
          <p:cNvSpPr>
            <a:spLocks/>
          </p:cNvSpPr>
          <p:nvPr/>
        </p:nvSpPr>
        <p:spPr bwMode="auto">
          <a:xfrm>
            <a:off x="7950199" y="530226"/>
            <a:ext cx="3136899" cy="541338"/>
          </a:xfrm>
          <a:prstGeom prst="rect">
            <a:avLst/>
          </a:prstGeom>
          <a:noFill/>
          <a:ln w="12700">
            <a:noFill/>
            <a:miter lim="0"/>
            <a:headEnd/>
            <a:tailEnd/>
          </a:ln>
        </p:spPr>
        <p:txBody>
          <a:bodyPr lIns="126428" tIns="72245" rIns="126428" bIns="72245"/>
          <a:lstStyle/>
          <a:p>
            <a:pPr algn="l" defTabSz="1300097"/>
            <a:r>
              <a:rPr lang="en-US" sz="2600" b="1" dirty="0">
                <a:latin typeface="Helvetica" charset="0"/>
                <a:ea typeface="Helvetica" charset="0"/>
                <a:cs typeface="Helvetica" charset="0"/>
                <a:sym typeface="Helvetica" charset="0"/>
              </a:rPr>
              <a:t>S1. </a:t>
            </a:r>
            <a:r>
              <a:rPr lang="en-US" sz="2500" dirty="0">
                <a:latin typeface="Helvetica" charset="0"/>
                <a:ea typeface="Helvetica" charset="0"/>
                <a:cs typeface="Helvetica" charset="0"/>
                <a:sym typeface="Helvetica" charset="0"/>
              </a:rPr>
              <a:t>Ask questions &amp;</a:t>
            </a:r>
            <a:endParaRPr lang="en-US" sz="2500" dirty="0"/>
          </a:p>
        </p:txBody>
      </p:sp>
      <p:sp>
        <p:nvSpPr>
          <p:cNvPr id="23570" name="Rectangle 17"/>
          <p:cNvSpPr>
            <a:spLocks/>
          </p:cNvSpPr>
          <p:nvPr/>
        </p:nvSpPr>
        <p:spPr bwMode="auto">
          <a:xfrm>
            <a:off x="8331200" y="846138"/>
            <a:ext cx="2649539" cy="542925"/>
          </a:xfrm>
          <a:prstGeom prst="rect">
            <a:avLst/>
          </a:prstGeom>
          <a:noFill/>
          <a:ln w="12700">
            <a:noFill/>
            <a:miter lim="0"/>
            <a:headEnd/>
            <a:tailEnd/>
          </a:ln>
        </p:spPr>
        <p:txBody>
          <a:bodyPr lIns="126428" tIns="72245" rIns="126428" bIns="72245"/>
          <a:lstStyle/>
          <a:p>
            <a:pPr algn="l" defTabSz="1300097"/>
            <a:r>
              <a:rPr lang="en-US" sz="2500" dirty="0">
                <a:latin typeface="Helvetica" charset="0"/>
                <a:ea typeface="Helvetica" charset="0"/>
                <a:cs typeface="Helvetica" charset="0"/>
                <a:sym typeface="Helvetica" charset="0"/>
              </a:rPr>
              <a:t>define problems</a:t>
            </a:r>
            <a:endParaRPr lang="en-US" sz="2500" dirty="0"/>
          </a:p>
        </p:txBody>
      </p:sp>
      <p:sp>
        <p:nvSpPr>
          <p:cNvPr id="23571" name="Rectangle 18"/>
          <p:cNvSpPr>
            <a:spLocks/>
          </p:cNvSpPr>
          <p:nvPr/>
        </p:nvSpPr>
        <p:spPr bwMode="auto">
          <a:xfrm>
            <a:off x="8788400" y="1270000"/>
            <a:ext cx="3357564" cy="541338"/>
          </a:xfrm>
          <a:prstGeom prst="rect">
            <a:avLst/>
          </a:prstGeom>
          <a:noFill/>
          <a:ln w="12700">
            <a:noFill/>
            <a:miter lim="0"/>
            <a:headEnd/>
            <a:tailEnd/>
          </a:ln>
        </p:spPr>
        <p:txBody>
          <a:bodyPr lIns="126428" tIns="72245" rIns="126428" bIns="72245"/>
          <a:lstStyle/>
          <a:p>
            <a:pPr algn="l" defTabSz="1300097"/>
            <a:r>
              <a:rPr lang="en-US" sz="2600" b="1" dirty="0">
                <a:latin typeface="Helvetica" charset="0"/>
                <a:ea typeface="Helvetica" charset="0"/>
                <a:cs typeface="Helvetica" charset="0"/>
                <a:sym typeface="Helvetica" charset="0"/>
              </a:rPr>
              <a:t>S3. </a:t>
            </a:r>
            <a:r>
              <a:rPr lang="en-US" sz="2500" dirty="0">
                <a:latin typeface="Helvetica" charset="0"/>
                <a:ea typeface="Helvetica" charset="0"/>
                <a:cs typeface="Helvetica" charset="0"/>
                <a:sym typeface="Helvetica" charset="0"/>
              </a:rPr>
              <a:t>Plan &amp; carry out</a:t>
            </a:r>
            <a:endParaRPr lang="en-US" sz="2500" dirty="0"/>
          </a:p>
        </p:txBody>
      </p:sp>
      <p:sp>
        <p:nvSpPr>
          <p:cNvPr id="23572" name="Rectangle 19"/>
          <p:cNvSpPr>
            <a:spLocks/>
          </p:cNvSpPr>
          <p:nvPr/>
        </p:nvSpPr>
        <p:spPr bwMode="auto">
          <a:xfrm>
            <a:off x="9093200" y="1614488"/>
            <a:ext cx="2320926" cy="542925"/>
          </a:xfrm>
          <a:prstGeom prst="rect">
            <a:avLst/>
          </a:prstGeom>
          <a:noFill/>
          <a:ln w="12700">
            <a:noFill/>
            <a:miter lim="0"/>
            <a:headEnd/>
            <a:tailEnd/>
          </a:ln>
        </p:spPr>
        <p:txBody>
          <a:bodyPr lIns="126428" tIns="72245" rIns="126428" bIns="72245"/>
          <a:lstStyle/>
          <a:p>
            <a:pPr algn="l" defTabSz="1300097"/>
            <a:r>
              <a:rPr lang="en-US" sz="2500" dirty="0">
                <a:latin typeface="Helvetica" charset="0"/>
                <a:ea typeface="Helvetica" charset="0"/>
                <a:cs typeface="Helvetica" charset="0"/>
                <a:sym typeface="Helvetica" charset="0"/>
              </a:rPr>
              <a:t>investigations</a:t>
            </a:r>
            <a:endParaRPr lang="en-US" sz="2500" dirty="0"/>
          </a:p>
        </p:txBody>
      </p:sp>
      <p:sp>
        <p:nvSpPr>
          <p:cNvPr id="23573" name="Rectangle 20"/>
          <p:cNvSpPr>
            <a:spLocks/>
          </p:cNvSpPr>
          <p:nvPr/>
        </p:nvSpPr>
        <p:spPr bwMode="auto">
          <a:xfrm>
            <a:off x="9321799" y="2114550"/>
            <a:ext cx="3565525" cy="541338"/>
          </a:xfrm>
          <a:prstGeom prst="rect">
            <a:avLst/>
          </a:prstGeom>
          <a:noFill/>
          <a:ln w="12700">
            <a:noFill/>
            <a:miter lim="0"/>
            <a:headEnd/>
            <a:tailEnd/>
          </a:ln>
        </p:spPr>
        <p:txBody>
          <a:bodyPr lIns="126428" tIns="72245" rIns="126428" bIns="72245"/>
          <a:lstStyle/>
          <a:p>
            <a:pPr algn="l" defTabSz="1300097"/>
            <a:r>
              <a:rPr lang="en-US" sz="2600" b="1" dirty="0">
                <a:latin typeface="Helvetica" charset="0"/>
                <a:ea typeface="Helvetica" charset="0"/>
                <a:cs typeface="Helvetica" charset="0"/>
                <a:sym typeface="Helvetica" charset="0"/>
              </a:rPr>
              <a:t>S4. </a:t>
            </a:r>
            <a:r>
              <a:rPr lang="en-US" sz="2500" dirty="0">
                <a:latin typeface="Helvetica" charset="0"/>
                <a:ea typeface="Helvetica" charset="0"/>
                <a:cs typeface="Helvetica" charset="0"/>
                <a:sym typeface="Helvetica" charset="0"/>
              </a:rPr>
              <a:t>Analyze &amp; interpret</a:t>
            </a:r>
            <a:endParaRPr lang="en-US" sz="2500" dirty="0"/>
          </a:p>
        </p:txBody>
      </p:sp>
      <p:sp>
        <p:nvSpPr>
          <p:cNvPr id="23574" name="Rectangle 21"/>
          <p:cNvSpPr>
            <a:spLocks/>
          </p:cNvSpPr>
          <p:nvPr/>
        </p:nvSpPr>
        <p:spPr bwMode="auto">
          <a:xfrm>
            <a:off x="9469439" y="2479676"/>
            <a:ext cx="1906587" cy="541338"/>
          </a:xfrm>
          <a:prstGeom prst="rect">
            <a:avLst/>
          </a:prstGeom>
          <a:noFill/>
          <a:ln w="12700">
            <a:noFill/>
            <a:miter lim="0"/>
            <a:headEnd/>
            <a:tailEnd/>
          </a:ln>
        </p:spPr>
        <p:txBody>
          <a:bodyPr lIns="126428" tIns="72245" rIns="126428" bIns="72245"/>
          <a:lstStyle/>
          <a:p>
            <a:pPr algn="l" defTabSz="1300097"/>
            <a:r>
              <a:rPr lang="en-US" sz="2600" dirty="0">
                <a:latin typeface="Helvetica" charset="0"/>
                <a:ea typeface="Helvetica" charset="0"/>
                <a:cs typeface="Helvetica" charset="0"/>
                <a:sym typeface="Helvetica" charset="0"/>
              </a:rPr>
              <a:t>data</a:t>
            </a:r>
            <a:endParaRPr lang="en-US" dirty="0"/>
          </a:p>
        </p:txBody>
      </p:sp>
      <p:sp>
        <p:nvSpPr>
          <p:cNvPr id="23575" name="AutoShape 22"/>
          <p:cNvSpPr>
            <a:spLocks/>
          </p:cNvSpPr>
          <p:nvPr/>
        </p:nvSpPr>
        <p:spPr bwMode="auto">
          <a:xfrm>
            <a:off x="2166937" y="2490788"/>
            <a:ext cx="8410576" cy="45529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347" y="21600"/>
                </a:moveTo>
                <a:lnTo>
                  <a:pt x="49" y="19210"/>
                </a:lnTo>
                <a:lnTo>
                  <a:pt x="0" y="17831"/>
                </a:lnTo>
                <a:lnTo>
                  <a:pt x="0" y="16912"/>
                </a:lnTo>
                <a:lnTo>
                  <a:pt x="0" y="16085"/>
                </a:lnTo>
                <a:lnTo>
                  <a:pt x="49" y="15165"/>
                </a:lnTo>
                <a:lnTo>
                  <a:pt x="148" y="14154"/>
                </a:lnTo>
                <a:lnTo>
                  <a:pt x="248" y="13327"/>
                </a:lnTo>
                <a:lnTo>
                  <a:pt x="496" y="11857"/>
                </a:lnTo>
                <a:lnTo>
                  <a:pt x="844" y="10478"/>
                </a:lnTo>
                <a:lnTo>
                  <a:pt x="1291" y="9099"/>
                </a:lnTo>
                <a:lnTo>
                  <a:pt x="1837" y="7445"/>
                </a:lnTo>
                <a:lnTo>
                  <a:pt x="2383" y="6250"/>
                </a:lnTo>
                <a:lnTo>
                  <a:pt x="3028" y="5055"/>
                </a:lnTo>
                <a:lnTo>
                  <a:pt x="3426" y="4595"/>
                </a:lnTo>
                <a:lnTo>
                  <a:pt x="3823" y="4044"/>
                </a:lnTo>
                <a:lnTo>
                  <a:pt x="4518" y="3125"/>
                </a:lnTo>
                <a:lnTo>
                  <a:pt x="5313" y="2481"/>
                </a:lnTo>
                <a:lnTo>
                  <a:pt x="5859" y="1838"/>
                </a:lnTo>
                <a:lnTo>
                  <a:pt x="6604" y="1194"/>
                </a:lnTo>
                <a:lnTo>
                  <a:pt x="7299" y="827"/>
                </a:lnTo>
                <a:lnTo>
                  <a:pt x="7895" y="551"/>
                </a:lnTo>
                <a:lnTo>
                  <a:pt x="8739" y="275"/>
                </a:lnTo>
                <a:lnTo>
                  <a:pt x="9235" y="91"/>
                </a:lnTo>
                <a:lnTo>
                  <a:pt x="10030" y="0"/>
                </a:lnTo>
                <a:lnTo>
                  <a:pt x="11371" y="91"/>
                </a:lnTo>
                <a:lnTo>
                  <a:pt x="12165" y="91"/>
                </a:lnTo>
                <a:lnTo>
                  <a:pt x="12761" y="183"/>
                </a:lnTo>
                <a:lnTo>
                  <a:pt x="13655" y="551"/>
                </a:lnTo>
                <a:lnTo>
                  <a:pt x="14350" y="919"/>
                </a:lnTo>
                <a:lnTo>
                  <a:pt x="15144" y="1378"/>
                </a:lnTo>
                <a:lnTo>
                  <a:pt x="15889" y="1930"/>
                </a:lnTo>
                <a:lnTo>
                  <a:pt x="16584" y="2573"/>
                </a:lnTo>
                <a:lnTo>
                  <a:pt x="17379" y="3492"/>
                </a:lnTo>
                <a:lnTo>
                  <a:pt x="17925" y="4319"/>
                </a:lnTo>
                <a:lnTo>
                  <a:pt x="18471" y="5147"/>
                </a:lnTo>
                <a:lnTo>
                  <a:pt x="19067" y="6066"/>
                </a:lnTo>
                <a:lnTo>
                  <a:pt x="19663" y="7169"/>
                </a:lnTo>
                <a:lnTo>
                  <a:pt x="20060" y="8272"/>
                </a:lnTo>
                <a:lnTo>
                  <a:pt x="20507" y="9559"/>
                </a:lnTo>
                <a:lnTo>
                  <a:pt x="20904" y="11029"/>
                </a:lnTo>
                <a:lnTo>
                  <a:pt x="21302" y="12776"/>
                </a:lnTo>
                <a:lnTo>
                  <a:pt x="21500" y="14154"/>
                </a:lnTo>
                <a:lnTo>
                  <a:pt x="21600" y="15625"/>
                </a:lnTo>
                <a:lnTo>
                  <a:pt x="21600" y="17004"/>
                </a:lnTo>
                <a:lnTo>
                  <a:pt x="21500" y="19118"/>
                </a:lnTo>
                <a:lnTo>
                  <a:pt x="21302" y="20497"/>
                </a:lnTo>
                <a:lnTo>
                  <a:pt x="21153" y="21324"/>
                </a:lnTo>
                <a:lnTo>
                  <a:pt x="347" y="21600"/>
                </a:lnTo>
                <a:close/>
              </a:path>
            </a:pathLst>
          </a:custGeom>
          <a:solidFill>
            <a:srgbClr val="A6A6A6"/>
          </a:solidFill>
          <a:ln w="36124" cap="flat" cmpd="sng">
            <a:solidFill>
              <a:srgbClr val="A6A6A6"/>
            </a:solidFill>
            <a:prstDash val="solid"/>
            <a:round/>
            <a:headEnd/>
            <a:tailEnd/>
          </a:ln>
        </p:spPr>
        <p:txBody>
          <a:bodyPr lIns="72245" tIns="72245" rIns="72245" bIns="72245" anchor="ctr"/>
          <a:lstStyle/>
          <a:p>
            <a:endParaRPr lang="en-US" dirty="0"/>
          </a:p>
        </p:txBody>
      </p:sp>
      <p:sp>
        <p:nvSpPr>
          <p:cNvPr id="23576" name="AutoShape 23"/>
          <p:cNvSpPr>
            <a:spLocks/>
          </p:cNvSpPr>
          <p:nvPr/>
        </p:nvSpPr>
        <p:spPr bwMode="auto">
          <a:xfrm>
            <a:off x="2338389" y="6946901"/>
            <a:ext cx="8104186" cy="673099"/>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3085"/>
                </a:moveTo>
                <a:lnTo>
                  <a:pt x="1077" y="8022"/>
                </a:lnTo>
                <a:lnTo>
                  <a:pt x="2924" y="15428"/>
                </a:lnTo>
                <a:lnTo>
                  <a:pt x="4617" y="19748"/>
                </a:lnTo>
                <a:lnTo>
                  <a:pt x="6208" y="20982"/>
                </a:lnTo>
                <a:lnTo>
                  <a:pt x="7490" y="20982"/>
                </a:lnTo>
                <a:lnTo>
                  <a:pt x="9286" y="19131"/>
                </a:lnTo>
                <a:lnTo>
                  <a:pt x="10620" y="15428"/>
                </a:lnTo>
                <a:lnTo>
                  <a:pt x="11441" y="12342"/>
                </a:lnTo>
                <a:lnTo>
                  <a:pt x="11595" y="11725"/>
                </a:lnTo>
                <a:lnTo>
                  <a:pt x="12723" y="16662"/>
                </a:lnTo>
                <a:lnTo>
                  <a:pt x="14263" y="19748"/>
                </a:lnTo>
                <a:lnTo>
                  <a:pt x="15443" y="20982"/>
                </a:lnTo>
                <a:lnTo>
                  <a:pt x="16777" y="21600"/>
                </a:lnTo>
                <a:lnTo>
                  <a:pt x="18008" y="20365"/>
                </a:lnTo>
                <a:lnTo>
                  <a:pt x="19085" y="17897"/>
                </a:lnTo>
                <a:lnTo>
                  <a:pt x="20060" y="15428"/>
                </a:lnTo>
                <a:lnTo>
                  <a:pt x="21035" y="11108"/>
                </a:lnTo>
                <a:lnTo>
                  <a:pt x="21240" y="9257"/>
                </a:lnTo>
                <a:lnTo>
                  <a:pt x="21600" y="0"/>
                </a:lnTo>
                <a:lnTo>
                  <a:pt x="0" y="3085"/>
                </a:lnTo>
                <a:close/>
              </a:path>
            </a:pathLst>
          </a:custGeom>
          <a:solidFill>
            <a:srgbClr val="A6A6A6"/>
          </a:solidFill>
          <a:ln w="36124" cap="flat" cmpd="sng">
            <a:solidFill>
              <a:srgbClr val="A6A6A6"/>
            </a:solidFill>
            <a:prstDash val="solid"/>
            <a:round/>
            <a:headEnd/>
            <a:tailEnd/>
          </a:ln>
        </p:spPr>
        <p:txBody>
          <a:bodyPr lIns="0" tIns="0" rIns="0" bIns="0" anchor="ctr"/>
          <a:lstStyle/>
          <a:p>
            <a:endParaRPr lang="en-US" dirty="0"/>
          </a:p>
        </p:txBody>
      </p:sp>
      <p:sp>
        <p:nvSpPr>
          <p:cNvPr id="23577" name="Rectangle 24"/>
          <p:cNvSpPr>
            <a:spLocks/>
          </p:cNvSpPr>
          <p:nvPr/>
        </p:nvSpPr>
        <p:spPr bwMode="auto">
          <a:xfrm>
            <a:off x="2300289" y="3048000"/>
            <a:ext cx="8151812" cy="4933951"/>
          </a:xfrm>
          <a:prstGeom prst="rect">
            <a:avLst/>
          </a:prstGeom>
          <a:noFill/>
          <a:ln w="12700">
            <a:noFill/>
            <a:miter lim="0"/>
            <a:headEnd/>
            <a:tailEnd/>
          </a:ln>
        </p:spPr>
        <p:txBody>
          <a:bodyPr lIns="126428" tIns="72245" rIns="126428" bIns="72245"/>
          <a:lstStyle/>
          <a:p>
            <a:pPr defTabSz="1300097"/>
            <a:r>
              <a:rPr lang="en-US" sz="2600" b="1" dirty="0">
                <a:latin typeface="Helvetica" charset="0"/>
                <a:ea typeface="Helvetica" charset="0"/>
                <a:cs typeface="Helvetica" charset="0"/>
                <a:sym typeface="Helvetica" charset="0"/>
              </a:rPr>
              <a:t>E2. </a:t>
            </a:r>
            <a:r>
              <a:rPr lang="en-US" sz="2500" dirty="0">
                <a:latin typeface="Helvetica" charset="0"/>
                <a:ea typeface="Helvetica" charset="0"/>
                <a:cs typeface="Helvetica" charset="0"/>
                <a:sym typeface="Helvetica" charset="0"/>
              </a:rPr>
              <a:t>Build strong content </a:t>
            </a:r>
            <a:r>
              <a:rPr lang="en-US" sz="2500" dirty="0" smtClean="0">
                <a:latin typeface="Helvetica" charset="0"/>
                <a:ea typeface="Helvetica" charset="0"/>
                <a:cs typeface="Helvetica" charset="0"/>
                <a:sym typeface="Helvetica" charset="0"/>
              </a:rPr>
              <a:t> knowledge</a:t>
            </a:r>
            <a:endParaRPr lang="en-US" sz="2500" dirty="0">
              <a:latin typeface="Helvetica" charset="0"/>
              <a:ea typeface="Helvetica" charset="0"/>
              <a:cs typeface="Helvetica" charset="0"/>
              <a:sym typeface="Helvetica" charset="0"/>
            </a:endParaRPr>
          </a:p>
          <a:p>
            <a:pPr defTabSz="1300097"/>
            <a:r>
              <a:rPr lang="en-US" sz="2600" b="1" dirty="0">
                <a:latin typeface="Helvetica" charset="0"/>
                <a:ea typeface="Helvetica" charset="0"/>
                <a:cs typeface="Helvetica" charset="0"/>
                <a:sym typeface="Helvetica" charset="0"/>
              </a:rPr>
              <a:t>E4. </a:t>
            </a:r>
            <a:r>
              <a:rPr lang="en-US" sz="2500" dirty="0">
                <a:latin typeface="Helvetica" charset="0"/>
                <a:ea typeface="Helvetica" charset="0"/>
                <a:cs typeface="Helvetica" charset="0"/>
                <a:sym typeface="Helvetica" charset="0"/>
              </a:rPr>
              <a:t>Comprehend as well as critique</a:t>
            </a:r>
          </a:p>
          <a:p>
            <a:pPr defTabSz="1300097"/>
            <a:r>
              <a:rPr lang="en-US" sz="2600" b="1" dirty="0">
                <a:latin typeface="Helvetica" charset="0"/>
                <a:ea typeface="Helvetica" charset="0"/>
                <a:cs typeface="Helvetica" charset="0"/>
                <a:sym typeface="Helvetica" charset="0"/>
              </a:rPr>
              <a:t>E5. </a:t>
            </a:r>
            <a:r>
              <a:rPr lang="en-US" sz="2500" dirty="0">
                <a:latin typeface="Helvetica" charset="0"/>
                <a:ea typeface="Helvetica" charset="0"/>
                <a:cs typeface="Helvetica" charset="0"/>
                <a:sym typeface="Helvetica" charset="0"/>
              </a:rPr>
              <a:t>Value evidence</a:t>
            </a:r>
          </a:p>
          <a:p>
            <a:pPr defTabSz="1300097"/>
            <a:r>
              <a:rPr lang="en-US" sz="2600" b="1" dirty="0">
                <a:latin typeface="Helvetica" charset="0"/>
                <a:ea typeface="Helvetica" charset="0"/>
                <a:cs typeface="Helvetica" charset="0"/>
                <a:sym typeface="Helvetica" charset="0"/>
              </a:rPr>
              <a:t>M2. </a:t>
            </a:r>
            <a:r>
              <a:rPr lang="en-US" sz="2500" dirty="0">
                <a:latin typeface="Helvetica" charset="0"/>
                <a:ea typeface="Helvetica" charset="0"/>
                <a:cs typeface="Helvetica" charset="0"/>
                <a:sym typeface="Helvetica" charset="0"/>
              </a:rPr>
              <a:t>Reason abstractly &amp; quantitatively</a:t>
            </a:r>
          </a:p>
          <a:p>
            <a:pPr defTabSz="1300097"/>
            <a:r>
              <a:rPr lang="en-US" sz="2600" b="1" dirty="0">
                <a:latin typeface="Helvetica" charset="0"/>
                <a:ea typeface="Helvetica" charset="0"/>
                <a:cs typeface="Helvetica" charset="0"/>
                <a:sym typeface="Helvetica" charset="0"/>
              </a:rPr>
              <a:t>M3. </a:t>
            </a:r>
            <a:r>
              <a:rPr lang="en-US" sz="2500" dirty="0">
                <a:latin typeface="Helvetica" charset="0"/>
                <a:ea typeface="Helvetica" charset="0"/>
                <a:cs typeface="Helvetica" charset="0"/>
                <a:sym typeface="Helvetica" charset="0"/>
              </a:rPr>
              <a:t>Construct viable argument &amp; critique </a:t>
            </a:r>
            <a:r>
              <a:rPr lang="en-US" sz="2500" dirty="0" smtClean="0">
                <a:latin typeface="Helvetica" charset="0"/>
                <a:ea typeface="Helvetica" charset="0"/>
                <a:cs typeface="Helvetica" charset="0"/>
                <a:sym typeface="Helvetica" charset="0"/>
              </a:rPr>
              <a:t>reasoning of others</a:t>
            </a:r>
            <a:endParaRPr lang="en-US" sz="2500" dirty="0">
              <a:latin typeface="Helvetica" charset="0"/>
              <a:ea typeface="Helvetica" charset="0"/>
              <a:cs typeface="Helvetica" charset="0"/>
              <a:sym typeface="Helvetica" charset="0"/>
            </a:endParaRPr>
          </a:p>
          <a:p>
            <a:pPr defTabSz="1300097"/>
            <a:r>
              <a:rPr lang="en-US" sz="2600" b="1" dirty="0">
                <a:solidFill>
                  <a:schemeClr val="tx1"/>
                </a:solidFill>
                <a:latin typeface="Helvetica" charset="0"/>
                <a:ea typeface="Helvetica" charset="0"/>
                <a:cs typeface="Helvetica" charset="0"/>
                <a:sym typeface="Helvetica" charset="0"/>
              </a:rPr>
              <a:t>S7. </a:t>
            </a:r>
            <a:r>
              <a:rPr lang="en-US" sz="2500" dirty="0">
                <a:solidFill>
                  <a:schemeClr val="tx1"/>
                </a:solidFill>
                <a:latin typeface="Helvetica" charset="0"/>
                <a:ea typeface="Helvetica" charset="0"/>
                <a:cs typeface="Helvetica" charset="0"/>
                <a:sym typeface="Helvetica" charset="0"/>
              </a:rPr>
              <a:t>Engage in argument from evidence</a:t>
            </a:r>
          </a:p>
          <a:p>
            <a:pPr defTabSz="1300097"/>
            <a:r>
              <a:rPr lang="en-US" sz="2600" b="1" dirty="0">
                <a:solidFill>
                  <a:schemeClr val="tx1"/>
                </a:solidFill>
                <a:latin typeface="Helvetica" charset="0"/>
                <a:ea typeface="Helvetica" charset="0"/>
                <a:cs typeface="Helvetica" charset="0"/>
                <a:sym typeface="Helvetica" charset="0"/>
              </a:rPr>
              <a:t>S6. </a:t>
            </a:r>
            <a:r>
              <a:rPr lang="en-US" sz="2500" dirty="0">
                <a:solidFill>
                  <a:schemeClr val="tx1"/>
                </a:solidFill>
                <a:latin typeface="Helvetica" charset="0"/>
                <a:ea typeface="Helvetica" charset="0"/>
                <a:cs typeface="Helvetica" charset="0"/>
                <a:sym typeface="Helvetica" charset="0"/>
              </a:rPr>
              <a:t>Construct explanations &amp; design solutions</a:t>
            </a:r>
          </a:p>
          <a:p>
            <a:pPr defTabSz="1300097"/>
            <a:r>
              <a:rPr lang="en-US" sz="2600" b="1" dirty="0">
                <a:solidFill>
                  <a:schemeClr val="tx1"/>
                </a:solidFill>
                <a:latin typeface="Helvetica" charset="0"/>
                <a:ea typeface="Helvetica" charset="0"/>
                <a:cs typeface="Helvetica" charset="0"/>
                <a:sym typeface="Helvetica" charset="0"/>
              </a:rPr>
              <a:t>S8. </a:t>
            </a:r>
            <a:r>
              <a:rPr lang="en-US" sz="2500" dirty="0">
                <a:solidFill>
                  <a:schemeClr val="tx1"/>
                </a:solidFill>
                <a:latin typeface="Helvetica" charset="0"/>
                <a:ea typeface="Helvetica" charset="0"/>
                <a:cs typeface="Helvetica" charset="0"/>
                <a:sym typeface="Helvetica" charset="0"/>
              </a:rPr>
              <a:t>Obtain, evaluate &amp; communicate information</a:t>
            </a:r>
          </a:p>
          <a:p>
            <a:pPr defTabSz="1300097"/>
            <a:r>
              <a:rPr lang="en-US" sz="2600" b="1" dirty="0">
                <a:latin typeface="Helvetica" charset="0"/>
                <a:ea typeface="Helvetica" charset="0"/>
                <a:cs typeface="Helvetica" charset="0"/>
                <a:sym typeface="Helvetica" charset="0"/>
              </a:rPr>
              <a:t>E6</a:t>
            </a:r>
            <a:r>
              <a:rPr lang="en-US" sz="2600" dirty="0">
                <a:latin typeface="Helvetica" charset="0"/>
                <a:ea typeface="Helvetica" charset="0"/>
                <a:cs typeface="Helvetica" charset="0"/>
                <a:sym typeface="Helvetica" charset="0"/>
              </a:rPr>
              <a:t>. </a:t>
            </a:r>
            <a:r>
              <a:rPr lang="en-US" sz="2500" dirty="0">
                <a:latin typeface="Helvetica" charset="0"/>
                <a:ea typeface="Helvetica" charset="0"/>
                <a:cs typeface="Helvetica" charset="0"/>
                <a:sym typeface="Helvetica" charset="0"/>
              </a:rPr>
              <a:t>Use technology &amp; digital </a:t>
            </a:r>
            <a:r>
              <a:rPr lang="en-US" sz="2500" dirty="0" smtClean="0">
                <a:latin typeface="Helvetica" charset="0"/>
                <a:ea typeface="Helvetica" charset="0"/>
                <a:cs typeface="Helvetica" charset="0"/>
                <a:sym typeface="Helvetica" charset="0"/>
              </a:rPr>
              <a:t>media</a:t>
            </a:r>
            <a:endParaRPr lang="en-US" sz="2500" dirty="0">
              <a:latin typeface="Helvetica" charset="0"/>
              <a:ea typeface="Helvetica" charset="0"/>
              <a:cs typeface="Helvetica" charset="0"/>
              <a:sym typeface="Helvetica" charset="0"/>
            </a:endParaRPr>
          </a:p>
          <a:p>
            <a:pPr defTabSz="1300097"/>
            <a:r>
              <a:rPr lang="en-US" sz="2600" b="1" dirty="0">
                <a:latin typeface="Helvetica" charset="0"/>
                <a:ea typeface="Helvetica" charset="0"/>
                <a:cs typeface="Helvetica" charset="0"/>
                <a:sym typeface="Helvetica" charset="0"/>
              </a:rPr>
              <a:t>M5</a:t>
            </a:r>
            <a:r>
              <a:rPr lang="en-US" sz="2600" dirty="0">
                <a:latin typeface="Helvetica" charset="0"/>
                <a:ea typeface="Helvetica" charset="0"/>
                <a:cs typeface="Helvetica" charset="0"/>
                <a:sym typeface="Helvetica" charset="0"/>
              </a:rPr>
              <a:t>. </a:t>
            </a:r>
            <a:r>
              <a:rPr lang="en-US" sz="2500" dirty="0">
                <a:latin typeface="Helvetica" charset="0"/>
                <a:ea typeface="Helvetica" charset="0"/>
                <a:cs typeface="Helvetica" charset="0"/>
                <a:sym typeface="Helvetica" charset="0"/>
              </a:rPr>
              <a:t>Use appropriate tools strategically</a:t>
            </a:r>
            <a:endParaRPr lang="en-US" sz="2500" dirty="0"/>
          </a:p>
        </p:txBody>
      </p:sp>
      <p:sp>
        <p:nvSpPr>
          <p:cNvPr id="23578" name="Rectangle 25"/>
          <p:cNvSpPr>
            <a:spLocks/>
          </p:cNvSpPr>
          <p:nvPr/>
        </p:nvSpPr>
        <p:spPr bwMode="auto">
          <a:xfrm>
            <a:off x="330201" y="228601"/>
            <a:ext cx="1409700" cy="587375"/>
          </a:xfrm>
          <a:prstGeom prst="rect">
            <a:avLst/>
          </a:prstGeom>
          <a:noFill/>
          <a:ln w="12700">
            <a:noFill/>
            <a:miter lim="0"/>
            <a:headEnd/>
            <a:tailEnd/>
          </a:ln>
        </p:spPr>
        <p:txBody>
          <a:bodyPr lIns="126428" tIns="72245" rIns="126428" bIns="72245"/>
          <a:lstStyle/>
          <a:p>
            <a:pPr algn="l" defTabSz="1300097"/>
            <a:r>
              <a:rPr lang="en-US" sz="3100" b="1" dirty="0">
                <a:latin typeface="Helvetica" charset="0"/>
                <a:ea typeface="Helvetica" charset="0"/>
                <a:cs typeface="Helvetica" charset="0"/>
                <a:sym typeface="Helvetica" charset="0"/>
              </a:rPr>
              <a:t>MATH</a:t>
            </a:r>
            <a:endParaRPr lang="en-US" b="1" dirty="0"/>
          </a:p>
        </p:txBody>
      </p:sp>
      <p:sp>
        <p:nvSpPr>
          <p:cNvPr id="23579" name="Rectangle 26"/>
          <p:cNvSpPr>
            <a:spLocks/>
          </p:cNvSpPr>
          <p:nvPr/>
        </p:nvSpPr>
        <p:spPr bwMode="auto">
          <a:xfrm>
            <a:off x="10922001" y="152402"/>
            <a:ext cx="2082800" cy="457200"/>
          </a:xfrm>
          <a:prstGeom prst="rect">
            <a:avLst/>
          </a:prstGeom>
          <a:noFill/>
          <a:ln w="12700">
            <a:noFill/>
            <a:miter lim="0"/>
            <a:headEnd/>
            <a:tailEnd/>
          </a:ln>
        </p:spPr>
        <p:txBody>
          <a:bodyPr lIns="126428" tIns="72245" rIns="126428" bIns="72245"/>
          <a:lstStyle/>
          <a:p>
            <a:pPr algn="l" defTabSz="1300097"/>
            <a:r>
              <a:rPr lang="en-US" sz="3100" b="1" dirty="0">
                <a:latin typeface="Helvetica" charset="0"/>
                <a:ea typeface="Helvetica" charset="0"/>
                <a:cs typeface="Helvetica" charset="0"/>
                <a:sym typeface="Helvetica" charset="0"/>
              </a:rPr>
              <a:t>SCIENCE</a:t>
            </a:r>
            <a:endParaRPr lang="en-US" b="1" dirty="0"/>
          </a:p>
        </p:txBody>
      </p:sp>
      <p:sp>
        <p:nvSpPr>
          <p:cNvPr id="23580" name="Rectangle 27"/>
          <p:cNvSpPr>
            <a:spLocks/>
          </p:cNvSpPr>
          <p:nvPr/>
        </p:nvSpPr>
        <p:spPr bwMode="auto">
          <a:xfrm>
            <a:off x="2387600" y="8885239"/>
            <a:ext cx="1143000" cy="614362"/>
          </a:xfrm>
          <a:prstGeom prst="rect">
            <a:avLst/>
          </a:prstGeom>
          <a:noFill/>
          <a:ln w="12700">
            <a:noFill/>
            <a:miter lim="0"/>
            <a:headEnd/>
            <a:tailEnd/>
          </a:ln>
        </p:spPr>
        <p:txBody>
          <a:bodyPr lIns="126428" tIns="72245" rIns="126428" bIns="72245"/>
          <a:lstStyle/>
          <a:p>
            <a:pPr algn="l" defTabSz="1300097"/>
            <a:r>
              <a:rPr lang="en-US" sz="3100" b="1" dirty="0">
                <a:latin typeface="Helvetica" charset="0"/>
                <a:ea typeface="Helvetica" charset="0"/>
                <a:cs typeface="Helvetica" charset="0"/>
                <a:sym typeface="Helvetica" charset="0"/>
              </a:rPr>
              <a:t>ELA</a:t>
            </a:r>
            <a:endParaRPr lang="en-US" b="1" dirty="0"/>
          </a:p>
        </p:txBody>
      </p:sp>
      <p:sp>
        <p:nvSpPr>
          <p:cNvPr id="23581" name="Rectangle 28"/>
          <p:cNvSpPr>
            <a:spLocks/>
          </p:cNvSpPr>
          <p:nvPr/>
        </p:nvSpPr>
        <p:spPr bwMode="auto">
          <a:xfrm>
            <a:off x="8777289" y="9102726"/>
            <a:ext cx="4227511" cy="754064"/>
          </a:xfrm>
          <a:prstGeom prst="rect">
            <a:avLst/>
          </a:prstGeom>
          <a:noFill/>
          <a:ln w="12700">
            <a:noFill/>
            <a:miter lim="0"/>
            <a:headEnd/>
            <a:tailEnd/>
          </a:ln>
        </p:spPr>
        <p:txBody>
          <a:bodyPr lIns="126428" tIns="72245" rIns="126428" bIns="72245"/>
          <a:lstStyle/>
          <a:p>
            <a:pPr algn="l" defTabSz="1300097"/>
            <a:r>
              <a:rPr lang="en-US" sz="1800" dirty="0">
                <a:latin typeface="Helvetica" charset="0"/>
                <a:ea typeface="Helvetica" charset="0"/>
                <a:cs typeface="Helvetica" charset="0"/>
                <a:sym typeface="Helvetica" charset="0"/>
              </a:rPr>
              <a:t>Source: Working </a:t>
            </a:r>
            <a:r>
              <a:rPr lang="en-US" sz="1800" dirty="0" smtClean="0">
                <a:latin typeface="Helvetica" charset="0"/>
                <a:ea typeface="Helvetica" charset="0"/>
                <a:cs typeface="Helvetica" charset="0"/>
                <a:sym typeface="Helvetica" charset="0"/>
              </a:rPr>
              <a:t>Draft, 12-6-11 </a:t>
            </a:r>
            <a:r>
              <a:rPr lang="en-US" sz="1800" dirty="0">
                <a:latin typeface="Helvetica" charset="0"/>
                <a:ea typeface="Helvetica" charset="0"/>
                <a:cs typeface="Helvetica" charset="0"/>
                <a:sym typeface="Helvetica" charset="0"/>
              </a:rPr>
              <a:t>by Tina Cheuk, ell.stanford.edu</a:t>
            </a:r>
            <a:endParaRPr lang="en-US" dirty="0"/>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1"/>
          <p:cNvSpPr>
            <a:spLocks/>
          </p:cNvSpPr>
          <p:nvPr/>
        </p:nvSpPr>
        <p:spPr bwMode="auto">
          <a:xfrm>
            <a:off x="2259" y="4516"/>
            <a:ext cx="1167270" cy="1165013"/>
          </a:xfrm>
          <a:custGeom>
            <a:avLst/>
            <a:gdLst>
              <a:gd name="T0" fmla="*/ 2147483647 w 21600"/>
              <a:gd name="T1" fmla="*/ 0 h 21600"/>
              <a:gd name="T2" fmla="*/ 2147483647 w 21600"/>
              <a:gd name="T3" fmla="*/ 0 h 21600"/>
              <a:gd name="T4" fmla="*/ 2147483647 w 21600"/>
              <a:gd name="T5" fmla="*/ 2147483647 h 21600"/>
              <a:gd name="T6" fmla="*/ 0 w 21600"/>
              <a:gd name="T7" fmla="*/ 2147483647 h 21600"/>
              <a:gd name="T8" fmla="*/ 2147483647 w 21600"/>
              <a:gd name="T9" fmla="*/ 0 h 21600"/>
              <a:gd name="T10" fmla="*/ 2147483647 w 21600"/>
              <a:gd name="T11" fmla="*/ 0 h 21600"/>
              <a:gd name="T12" fmla="*/ 2147483647 w 21600"/>
              <a:gd name="T13" fmla="*/ 0 h 21600"/>
              <a:gd name="T14" fmla="*/ 0 60000 65536"/>
              <a:gd name="T15" fmla="*/ 0 60000 65536"/>
              <a:gd name="T16" fmla="*/ 0 60000 65536"/>
              <a:gd name="T17" fmla="*/ 0 60000 65536"/>
              <a:gd name="T18" fmla="*/ 0 60000 65536"/>
              <a:gd name="T19" fmla="*/ 0 60000 65536"/>
              <a:gd name="T20" fmla="*/ 0 60000 65536"/>
              <a:gd name="T21" fmla="*/ 0 w 21600"/>
              <a:gd name="T22" fmla="*/ 0 h 21600"/>
              <a:gd name="T23" fmla="*/ 21600 w 21600"/>
              <a:gd name="T24" fmla="*/ 21600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21600" y="0"/>
                </a:moveTo>
                <a:lnTo>
                  <a:pt x="21600" y="0"/>
                </a:lnTo>
                <a:cubicBezTo>
                  <a:pt x="21600" y="11929"/>
                  <a:pt x="11935" y="21600"/>
                  <a:pt x="13" y="21600"/>
                </a:cubicBezTo>
                <a:cubicBezTo>
                  <a:pt x="9" y="21600"/>
                  <a:pt x="4" y="21600"/>
                  <a:pt x="0" y="21600"/>
                </a:cubicBezTo>
                <a:lnTo>
                  <a:pt x="13" y="0"/>
                </a:lnTo>
                <a:lnTo>
                  <a:pt x="21600" y="0"/>
                </a:lnTo>
                <a:close/>
                <a:moveTo>
                  <a:pt x="21600" y="0"/>
                </a:moveTo>
              </a:path>
            </a:pathLst>
          </a:custGeom>
          <a:solidFill>
            <a:srgbClr val="FEFAF4">
              <a:alpha val="31764"/>
            </a:srgbClr>
          </a:solidFill>
          <a:ln w="3175" cap="rnd">
            <a:solidFill>
              <a:srgbClr val="D2C39E"/>
            </a:solidFill>
            <a:round/>
            <a:headEnd/>
            <a:tailEnd/>
          </a:ln>
        </p:spPr>
        <p:txBody>
          <a:bodyPr lIns="0" tIns="0" rIns="0" bIns="0"/>
          <a:lstStyle/>
          <a:p>
            <a:endParaRPr lang="en-US"/>
          </a:p>
        </p:txBody>
      </p:sp>
      <p:sp>
        <p:nvSpPr>
          <p:cNvPr id="32771" name="Oval 2"/>
          <p:cNvSpPr>
            <a:spLocks/>
          </p:cNvSpPr>
          <p:nvPr/>
        </p:nvSpPr>
        <p:spPr bwMode="auto">
          <a:xfrm>
            <a:off x="239325" y="29352"/>
            <a:ext cx="2422596" cy="2422595"/>
          </a:xfrm>
          <a:prstGeom prst="ellipse">
            <a:avLst/>
          </a:prstGeom>
          <a:noFill/>
          <a:ln w="27305" cap="rnd">
            <a:solidFill>
              <a:srgbClr val="FFF6DB"/>
            </a:solidFill>
            <a:round/>
            <a:headEnd/>
            <a:tailEnd/>
          </a:ln>
          <a:effectLst>
            <a:outerShdw dist="25399" dir="5400000" algn="ctr" rotWithShape="0">
              <a:schemeClr val="bg2">
                <a:alpha val="84998"/>
              </a:schemeClr>
            </a:outerShdw>
          </a:effectLst>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32772"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809" y="1474330"/>
            <a:ext cx="1663983" cy="1663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Rectangle 4"/>
          <p:cNvSpPr>
            <a:spLocks/>
          </p:cNvSpPr>
          <p:nvPr/>
        </p:nvSpPr>
        <p:spPr bwMode="auto">
          <a:xfrm>
            <a:off x="1342613" y="0"/>
            <a:ext cx="11564338" cy="9753600"/>
          </a:xfrm>
          <a:prstGeom prst="rect">
            <a:avLst/>
          </a:prstGeom>
          <a:solidFill>
            <a:srgbClr val="FFFFFF"/>
          </a:solidFill>
          <a:ln>
            <a:noFill/>
          </a:ln>
          <a:extLst>
            <a:ext uri="{91240B29-F687-4F45-9708-019B960494DF}">
              <a14:hiddenLine xmlns:a14="http://schemas.microsoft.com/office/drawing/2010/main" w="25400" cap="rnd">
                <a:solidFill>
                  <a:srgbClr val="000000"/>
                </a:solidFill>
                <a:miter lim="800000"/>
                <a:headEnd/>
                <a:tailEnd/>
              </a14:hiddenLine>
            </a:ext>
          </a:extLst>
        </p:spPr>
        <p:txBody>
          <a:bodyPr lIns="0" tIns="0" rIns="0" bIns="0"/>
          <a:lstStyle/>
          <a:p>
            <a:endParaRPr lang="en-US"/>
          </a:p>
        </p:txBody>
      </p:sp>
      <p:sp>
        <p:nvSpPr>
          <p:cNvPr id="32775" name="Rectangle 6"/>
          <p:cNvSpPr>
            <a:spLocks/>
          </p:cNvSpPr>
          <p:nvPr/>
        </p:nvSpPr>
        <p:spPr bwMode="auto">
          <a:xfrm>
            <a:off x="1442721" y="0"/>
            <a:ext cx="103858" cy="9753600"/>
          </a:xfrm>
          <a:prstGeom prst="rect">
            <a:avLst/>
          </a:prstGeom>
          <a:solidFill>
            <a:srgbClr val="FFFFFF"/>
          </a:solidFill>
          <a:ln>
            <a:noFill/>
          </a:ln>
          <a:effectLst>
            <a:outerShdw dist="38099" dir="10800000" algn="ctr"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lIns="0" tIns="0" rIns="0" bIns="0"/>
          <a:lstStyle/>
          <a:p>
            <a:endParaRPr lang="en-US"/>
          </a:p>
        </p:txBody>
      </p:sp>
      <p:pic>
        <p:nvPicPr>
          <p:cNvPr id="32777" name="Picture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120" y="216747"/>
            <a:ext cx="975360" cy="8561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8" name="Title 1"/>
          <p:cNvSpPr>
            <a:spLocks noGrp="1"/>
          </p:cNvSpPr>
          <p:nvPr>
            <p:ph type="title"/>
          </p:nvPr>
        </p:nvSpPr>
        <p:spPr>
          <a:xfrm>
            <a:off x="1898792" y="267830"/>
            <a:ext cx="10693964" cy="2413000"/>
          </a:xfrm>
        </p:spPr>
        <p:txBody>
          <a:bodyPr/>
          <a:lstStyle/>
          <a:p>
            <a:r>
              <a:rPr lang="en-US" sz="5400" b="1" dirty="0">
                <a:latin typeface="Helvetica" pitchFamily="34" charset="0"/>
                <a:cs typeface="Helvetica" pitchFamily="34" charset="0"/>
                <a:sym typeface="Helvetica" charset="0"/>
              </a:rPr>
              <a:t>The New Standards . . </a:t>
            </a:r>
            <a:r>
              <a:rPr lang="en-US" sz="5400" b="1" dirty="0" smtClean="0">
                <a:latin typeface="Helvetica" pitchFamily="34" charset="0"/>
                <a:cs typeface="Helvetica" pitchFamily="34" charset="0"/>
                <a:sym typeface="Helvetica" charset="0"/>
              </a:rPr>
              <a:t>.</a:t>
            </a:r>
            <a:br>
              <a:rPr lang="en-US" sz="5400" b="1" dirty="0" smtClean="0">
                <a:latin typeface="Helvetica" pitchFamily="34" charset="0"/>
                <a:cs typeface="Helvetica" pitchFamily="34" charset="0"/>
                <a:sym typeface="Helvetica" charset="0"/>
              </a:rPr>
            </a:br>
            <a:r>
              <a:rPr lang="en-US" sz="5400" b="1" dirty="0">
                <a:latin typeface="Helvetica" pitchFamily="34" charset="0"/>
                <a:cs typeface="Helvetica" pitchFamily="34" charset="0"/>
                <a:sym typeface="Helvetica" charset="0"/>
              </a:rPr>
              <a:t>f</a:t>
            </a:r>
            <a:r>
              <a:rPr lang="en-US" sz="5400" b="1" dirty="0" smtClean="0">
                <a:latin typeface="Helvetica" pitchFamily="34" charset="0"/>
                <a:cs typeface="Helvetica" pitchFamily="34" charset="0"/>
                <a:sym typeface="Helvetica" charset="0"/>
              </a:rPr>
              <a:t>rom </a:t>
            </a:r>
            <a:r>
              <a:rPr lang="en-US" sz="5400" b="1" u="sng" dirty="0" smtClean="0">
                <a:latin typeface="Helvetica" pitchFamily="34" charset="0"/>
                <a:cs typeface="Helvetica" pitchFamily="34" charset="0"/>
                <a:sym typeface="Helvetica" charset="0"/>
              </a:rPr>
              <a:t>Language </a:t>
            </a:r>
            <a:r>
              <a:rPr lang="en-US" sz="5400" b="1" u="sng" dirty="0">
                <a:latin typeface="Helvetica" pitchFamily="34" charset="0"/>
                <a:cs typeface="Helvetica" pitchFamily="34" charset="0"/>
                <a:sym typeface="Helvetica" charset="0"/>
              </a:rPr>
              <a:t>P</a:t>
            </a:r>
            <a:r>
              <a:rPr lang="en-US" sz="5400" b="1" u="sng" dirty="0" smtClean="0">
                <a:latin typeface="Helvetica" pitchFamily="34" charset="0"/>
                <a:cs typeface="Helvetica" pitchFamily="34" charset="0"/>
                <a:sym typeface="Helvetica" charset="0"/>
              </a:rPr>
              <a:t>erspective</a:t>
            </a:r>
            <a:endParaRPr lang="en-US" sz="5400" u="sng" dirty="0" smtClean="0">
              <a:latin typeface="Arial" pitchFamily="34" charset="0"/>
              <a:cs typeface="Arial" pitchFamily="34" charset="0"/>
            </a:endParaRPr>
          </a:p>
        </p:txBody>
      </p:sp>
      <p:sp>
        <p:nvSpPr>
          <p:cNvPr id="32779" name="Content Placeholder 2"/>
          <p:cNvSpPr>
            <a:spLocks noGrp="1"/>
          </p:cNvSpPr>
          <p:nvPr>
            <p:ph idx="1"/>
          </p:nvPr>
        </p:nvSpPr>
        <p:spPr>
          <a:xfrm>
            <a:off x="1898792" y="3138312"/>
            <a:ext cx="10379770" cy="4481688"/>
          </a:xfrm>
        </p:spPr>
        <p:txBody>
          <a:bodyPr/>
          <a:lstStyle/>
          <a:p>
            <a:pPr defTabSz="1296988" eaLnBrk="1">
              <a:lnSpc>
                <a:spcPct val="90000"/>
              </a:lnSpc>
              <a:spcBef>
                <a:spcPts val="600"/>
              </a:spcBef>
              <a:buClr>
                <a:srgbClr val="303A96"/>
              </a:buClr>
              <a:buFont typeface="Arial" pitchFamily="34" charset="0"/>
              <a:buChar char="•"/>
            </a:pPr>
            <a:r>
              <a:rPr lang="en-US" sz="4000" dirty="0">
                <a:solidFill>
                  <a:schemeClr val="tx1"/>
                </a:solidFill>
                <a:latin typeface="Arial Rounded MT Bold" pitchFamily="34" charset="0"/>
              </a:rPr>
              <a:t>raise the bar </a:t>
            </a:r>
            <a:r>
              <a:rPr lang="en-US" sz="4000" dirty="0" smtClean="0">
                <a:solidFill>
                  <a:schemeClr val="tx1"/>
                </a:solidFill>
                <a:latin typeface="Arial Rounded MT Bold" pitchFamily="34" charset="0"/>
              </a:rPr>
              <a:t>for language</a:t>
            </a:r>
            <a:endParaRPr lang="en-US" sz="4000" dirty="0">
              <a:solidFill>
                <a:schemeClr val="tx1"/>
              </a:solidFill>
              <a:latin typeface="Arial Rounded MT Bold" pitchFamily="34" charset="0"/>
            </a:endParaRPr>
          </a:p>
          <a:p>
            <a:pPr marL="0" indent="0" defTabSz="1296988" eaLnBrk="1">
              <a:lnSpc>
                <a:spcPct val="90000"/>
              </a:lnSpc>
              <a:spcBef>
                <a:spcPts val="600"/>
              </a:spcBef>
              <a:buClr>
                <a:srgbClr val="303A96"/>
              </a:buClr>
              <a:buNone/>
            </a:pPr>
            <a:endParaRPr lang="en-US" sz="4000" dirty="0">
              <a:solidFill>
                <a:schemeClr val="tx1"/>
              </a:solidFill>
              <a:latin typeface="Arial Rounded MT Bold" pitchFamily="34" charset="0"/>
            </a:endParaRPr>
          </a:p>
          <a:p>
            <a:pPr defTabSz="1296988" eaLnBrk="1">
              <a:lnSpc>
                <a:spcPct val="90000"/>
              </a:lnSpc>
              <a:spcBef>
                <a:spcPts val="600"/>
              </a:spcBef>
              <a:buClr>
                <a:srgbClr val="303A96"/>
              </a:buClr>
              <a:buFont typeface="Arial" pitchFamily="34" charset="0"/>
              <a:buChar char="•"/>
            </a:pPr>
            <a:r>
              <a:rPr lang="en-US" sz="4000" dirty="0">
                <a:solidFill>
                  <a:schemeClr val="tx1"/>
                </a:solidFill>
                <a:latin typeface="Arial Rounded MT Bold" pitchFamily="34" charset="0"/>
              </a:rPr>
              <a:t>raise the bar </a:t>
            </a:r>
            <a:r>
              <a:rPr lang="en-US" sz="4000" dirty="0" smtClean="0">
                <a:solidFill>
                  <a:schemeClr val="tx1"/>
                </a:solidFill>
                <a:latin typeface="Arial Rounded MT Bold" pitchFamily="34" charset="0"/>
              </a:rPr>
              <a:t>for content</a:t>
            </a:r>
            <a:endParaRPr lang="en-US" sz="4000" dirty="0">
              <a:solidFill>
                <a:schemeClr val="tx1"/>
              </a:solidFill>
              <a:latin typeface="Arial Rounded MT Bold" pitchFamily="34" charset="0"/>
            </a:endParaRPr>
          </a:p>
          <a:p>
            <a:pPr marL="0" indent="0" defTabSz="1296988" eaLnBrk="1">
              <a:lnSpc>
                <a:spcPct val="90000"/>
              </a:lnSpc>
              <a:spcBef>
                <a:spcPts val="600"/>
              </a:spcBef>
              <a:buClr>
                <a:srgbClr val="303A96"/>
              </a:buClr>
              <a:buNone/>
            </a:pPr>
            <a:endParaRPr lang="en-US" sz="4000" dirty="0" smtClean="0">
              <a:solidFill>
                <a:schemeClr val="tx1"/>
              </a:solidFill>
              <a:latin typeface="Arial Rounded MT Bold" pitchFamily="34" charset="0"/>
            </a:endParaRPr>
          </a:p>
          <a:p>
            <a:pPr defTabSz="1296988" eaLnBrk="1">
              <a:lnSpc>
                <a:spcPct val="90000"/>
              </a:lnSpc>
              <a:spcBef>
                <a:spcPts val="600"/>
              </a:spcBef>
              <a:buClr>
                <a:srgbClr val="303A96"/>
              </a:buClr>
              <a:buFont typeface="Arial" pitchFamily="34" charset="0"/>
              <a:buChar char="•"/>
            </a:pPr>
            <a:r>
              <a:rPr lang="en-US" sz="4000" dirty="0">
                <a:solidFill>
                  <a:schemeClr val="tx1"/>
                </a:solidFill>
                <a:latin typeface="Arial Rounded MT Bold" pitchFamily="34" charset="0"/>
              </a:rPr>
              <a:t>call for a high </a:t>
            </a:r>
            <a:r>
              <a:rPr lang="en-US" sz="4000" dirty="0">
                <a:latin typeface="Arial Rounded MT Bold" pitchFamily="34" charset="0"/>
              </a:rPr>
              <a:t>level of classroom discourse across all </a:t>
            </a:r>
            <a:r>
              <a:rPr lang="en-US" sz="4000" dirty="0" smtClean="0">
                <a:latin typeface="Arial Rounded MT Bold" pitchFamily="34" charset="0"/>
              </a:rPr>
              <a:t>content </a:t>
            </a:r>
            <a:r>
              <a:rPr lang="en-US" sz="4000" dirty="0">
                <a:latin typeface="Arial Rounded MT Bold" pitchFamily="34" charset="0"/>
              </a:rPr>
              <a:t>areas for all students, including English language learners</a:t>
            </a:r>
          </a:p>
        </p:txBody>
      </p:sp>
    </p:spTree>
    <p:extLst>
      <p:ext uri="{BB962C8B-B14F-4D97-AF65-F5344CB8AC3E}">
        <p14:creationId xmlns:p14="http://schemas.microsoft.com/office/powerpoint/2010/main" val="3914011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p:txBody>
          <a:bodyPr/>
          <a:lstStyle/>
          <a:p>
            <a:r>
              <a:rPr lang="en-US" dirty="0" smtClean="0">
                <a:solidFill>
                  <a:schemeClr val="tx1"/>
                </a:solidFill>
                <a:latin typeface="Arial Rounded MT Bold" pitchFamily="34" charset="0"/>
              </a:rPr>
              <a:t>Old Paradigm</a:t>
            </a:r>
          </a:p>
        </p:txBody>
      </p:sp>
      <p:grpSp>
        <p:nvGrpSpPr>
          <p:cNvPr id="2" name="Group 7"/>
          <p:cNvGrpSpPr>
            <a:grpSpLocks/>
          </p:cNvGrpSpPr>
          <p:nvPr/>
        </p:nvGrpSpPr>
        <p:grpSpPr bwMode="auto">
          <a:xfrm>
            <a:off x="1701800" y="2817707"/>
            <a:ext cx="9601200" cy="5418667"/>
            <a:chOff x="1981200" y="2438400"/>
            <a:chExt cx="6172200" cy="3810000"/>
          </a:xfrm>
        </p:grpSpPr>
        <p:sp>
          <p:nvSpPr>
            <p:cNvPr id="6" name="Oval 5"/>
            <p:cNvSpPr/>
            <p:nvPr/>
          </p:nvSpPr>
          <p:spPr>
            <a:xfrm>
              <a:off x="1981200" y="2438400"/>
              <a:ext cx="3581400" cy="3810000"/>
            </a:xfrm>
            <a:prstGeom prst="ellipse">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en-US" sz="3400" dirty="0">
                  <a:solidFill>
                    <a:schemeClr val="tx1"/>
                  </a:solidFill>
                </a:rPr>
                <a:t>Content</a:t>
              </a:r>
              <a:endParaRPr lang="en-US" dirty="0">
                <a:solidFill>
                  <a:schemeClr val="tx1"/>
                </a:solidFill>
              </a:endParaRPr>
            </a:p>
          </p:txBody>
        </p:sp>
        <p:sp>
          <p:nvSpPr>
            <p:cNvPr id="7" name="Oval 6"/>
            <p:cNvSpPr/>
            <p:nvPr/>
          </p:nvSpPr>
          <p:spPr>
            <a:xfrm>
              <a:off x="4572000" y="2438400"/>
              <a:ext cx="3581400" cy="3810000"/>
            </a:xfrm>
            <a:prstGeom prst="ellipse">
              <a:avLst/>
            </a:prstGeom>
            <a:solidFill>
              <a:srgbClr val="F11B5D">
                <a:alpha val="44706"/>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3400" dirty="0">
                  <a:solidFill>
                    <a:schemeClr val="tx1"/>
                  </a:solidFill>
                </a:rPr>
                <a:t>Language</a:t>
              </a:r>
              <a:endParaRPr lang="en-US" dirty="0">
                <a:solidFill>
                  <a:schemeClr val="tx1"/>
                </a:solidFill>
              </a:endParaRPr>
            </a:p>
          </p:txBody>
        </p:sp>
      </p:grpSp>
      <p:sp>
        <p:nvSpPr>
          <p:cNvPr id="26629" name="TextBox 8"/>
          <p:cNvSpPr txBox="1">
            <a:spLocks noChangeArrowheads="1"/>
          </p:cNvSpPr>
          <p:nvPr/>
        </p:nvSpPr>
        <p:spPr bwMode="auto">
          <a:xfrm rot="-5400000">
            <a:off x="4669238" y="4551364"/>
            <a:ext cx="4007247" cy="1793309"/>
          </a:xfrm>
          <a:prstGeom prst="rect">
            <a:avLst/>
          </a:prstGeom>
          <a:noFill/>
          <a:ln w="9525">
            <a:noFill/>
            <a:miter lim="800000"/>
            <a:headEnd/>
            <a:tailEnd/>
          </a:ln>
        </p:spPr>
        <p:txBody>
          <a:bodyPr wrap="none" lIns="130046" tIns="65023" rIns="130046" bIns="65023">
            <a:spAutoFit/>
          </a:bodyPr>
          <a:lstStyle/>
          <a:p>
            <a:pPr algn="ctr"/>
            <a:r>
              <a:rPr lang="en-US" dirty="0" smtClean="0"/>
              <a:t>Vocabulary</a:t>
            </a:r>
            <a:endParaRPr lang="en-US" dirty="0"/>
          </a:p>
          <a:p>
            <a:pPr algn="ctr"/>
            <a:r>
              <a:rPr lang="en-US" dirty="0" smtClean="0"/>
              <a:t>Grammar</a:t>
            </a:r>
          </a:p>
          <a:p>
            <a:pPr algn="ctr"/>
            <a:r>
              <a:rPr lang="en-US" dirty="0" smtClean="0"/>
              <a:t>Native-like fluency</a:t>
            </a:r>
            <a:endParaRPr lang="en-US" dirty="0"/>
          </a:p>
        </p:txBody>
      </p:sp>
    </p:spTree>
    <p:extLst>
      <p:ext uri="{BB962C8B-B14F-4D97-AF65-F5344CB8AC3E}">
        <p14:creationId xmlns:p14="http://schemas.microsoft.com/office/powerpoint/2010/main" val="674125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lstStyle/>
          <a:p>
            <a:r>
              <a:rPr lang="en-US" smtClean="0">
                <a:solidFill>
                  <a:schemeClr val="tx1"/>
                </a:solidFill>
                <a:latin typeface="Arial Rounded MT Bold" pitchFamily="34" charset="0"/>
              </a:rPr>
              <a:t>New Paradigm</a:t>
            </a:r>
          </a:p>
        </p:txBody>
      </p:sp>
      <p:sp>
        <p:nvSpPr>
          <p:cNvPr id="6" name="Oval 5"/>
          <p:cNvSpPr/>
          <p:nvPr/>
        </p:nvSpPr>
        <p:spPr>
          <a:xfrm>
            <a:off x="1842347" y="2817707"/>
            <a:ext cx="6394027" cy="5869093"/>
          </a:xfrm>
          <a:prstGeom prst="ellipse">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lgn="ctr">
              <a:defRPr/>
            </a:pPr>
            <a:endParaRPr lang="en-US" dirty="0"/>
          </a:p>
        </p:txBody>
      </p:sp>
      <p:sp>
        <p:nvSpPr>
          <p:cNvPr id="7" name="Oval 6"/>
          <p:cNvSpPr/>
          <p:nvPr/>
        </p:nvSpPr>
        <p:spPr>
          <a:xfrm>
            <a:off x="4768427" y="2817707"/>
            <a:ext cx="6177280" cy="5869093"/>
          </a:xfrm>
          <a:prstGeom prst="ellipse">
            <a:avLst/>
          </a:prstGeom>
          <a:solidFill>
            <a:srgbClr val="F11B5D">
              <a:alpha val="44706"/>
            </a:srgb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lgn="ctr">
              <a:defRPr/>
            </a:pPr>
            <a:endParaRPr lang="en-US" dirty="0"/>
          </a:p>
        </p:txBody>
      </p:sp>
      <p:sp>
        <p:nvSpPr>
          <p:cNvPr id="27653" name="TextBox 8"/>
          <p:cNvSpPr txBox="1">
            <a:spLocks noChangeArrowheads="1"/>
          </p:cNvSpPr>
          <p:nvPr/>
        </p:nvSpPr>
        <p:spPr bwMode="auto">
          <a:xfrm>
            <a:off x="4445527" y="3505200"/>
            <a:ext cx="4269495" cy="3763079"/>
          </a:xfrm>
          <a:prstGeom prst="rect">
            <a:avLst/>
          </a:prstGeom>
          <a:noFill/>
          <a:ln w="9525">
            <a:noFill/>
            <a:miter lim="800000"/>
            <a:headEnd/>
            <a:tailEnd/>
          </a:ln>
        </p:spPr>
        <p:txBody>
          <a:bodyPr wrap="square" lIns="130046" tIns="65023" rIns="130046" bIns="65023">
            <a:spAutoFit/>
          </a:bodyPr>
          <a:lstStyle/>
          <a:p>
            <a:pPr algn="ctr"/>
            <a:endParaRPr lang="en-US" sz="1200" dirty="0" smtClean="0"/>
          </a:p>
          <a:p>
            <a:pPr algn="ctr"/>
            <a:r>
              <a:rPr lang="en-US" sz="2800" dirty="0" smtClean="0"/>
              <a:t>Discourse</a:t>
            </a:r>
            <a:endParaRPr lang="en-US" sz="2800" dirty="0"/>
          </a:p>
          <a:p>
            <a:pPr algn="ctr"/>
            <a:r>
              <a:rPr lang="en-US" sz="2800" dirty="0"/>
              <a:t>Text (complex text)</a:t>
            </a:r>
          </a:p>
          <a:p>
            <a:pPr algn="ctr"/>
            <a:r>
              <a:rPr lang="en-US" sz="2800" dirty="0"/>
              <a:t>Explanation</a:t>
            </a:r>
          </a:p>
          <a:p>
            <a:pPr algn="ctr"/>
            <a:r>
              <a:rPr lang="en-US" sz="2800" dirty="0"/>
              <a:t>Argumentation</a:t>
            </a:r>
          </a:p>
          <a:p>
            <a:pPr algn="ctr"/>
            <a:r>
              <a:rPr lang="en-US" sz="2800" dirty="0"/>
              <a:t>Purpose</a:t>
            </a:r>
          </a:p>
          <a:p>
            <a:pPr algn="ctr"/>
            <a:r>
              <a:rPr lang="en-US" sz="2800" dirty="0" smtClean="0"/>
              <a:t>Text structure</a:t>
            </a:r>
            <a:endParaRPr lang="en-US" sz="2800" dirty="0"/>
          </a:p>
          <a:p>
            <a:pPr algn="ctr"/>
            <a:r>
              <a:rPr lang="en-US" sz="2800" dirty="0"/>
              <a:t>Sentence </a:t>
            </a:r>
            <a:r>
              <a:rPr lang="en-US" sz="2800" dirty="0" smtClean="0"/>
              <a:t>structure</a:t>
            </a:r>
            <a:endParaRPr lang="en-US" sz="2800" dirty="0"/>
          </a:p>
          <a:p>
            <a:pPr algn="ctr"/>
            <a:r>
              <a:rPr lang="en-US" sz="2800" dirty="0" smtClean="0"/>
              <a:t>Vocabulary</a:t>
            </a:r>
          </a:p>
        </p:txBody>
      </p:sp>
      <p:sp>
        <p:nvSpPr>
          <p:cNvPr id="27654" name="TextBox 10"/>
          <p:cNvSpPr txBox="1">
            <a:spLocks noChangeArrowheads="1"/>
          </p:cNvSpPr>
          <p:nvPr/>
        </p:nvSpPr>
        <p:spPr bwMode="auto">
          <a:xfrm>
            <a:off x="8436195" y="5201921"/>
            <a:ext cx="2199061" cy="654536"/>
          </a:xfrm>
          <a:prstGeom prst="rect">
            <a:avLst/>
          </a:prstGeom>
          <a:noFill/>
          <a:ln w="9525">
            <a:noFill/>
            <a:miter lim="800000"/>
            <a:headEnd/>
            <a:tailEnd/>
          </a:ln>
        </p:spPr>
        <p:txBody>
          <a:bodyPr wrap="none" lIns="130046" tIns="65023" rIns="130046" bIns="65023">
            <a:spAutoFit/>
          </a:bodyPr>
          <a:lstStyle/>
          <a:p>
            <a:r>
              <a:rPr lang="en-US" sz="3400" dirty="0"/>
              <a:t>Language</a:t>
            </a:r>
            <a:endParaRPr lang="en-US" dirty="0"/>
          </a:p>
        </p:txBody>
      </p:sp>
      <p:sp>
        <p:nvSpPr>
          <p:cNvPr id="27655" name="TextBox 7"/>
          <p:cNvSpPr txBox="1">
            <a:spLocks noChangeArrowheads="1"/>
          </p:cNvSpPr>
          <p:nvPr/>
        </p:nvSpPr>
        <p:spPr bwMode="auto">
          <a:xfrm>
            <a:off x="2463801" y="5201921"/>
            <a:ext cx="1981726" cy="654536"/>
          </a:xfrm>
          <a:prstGeom prst="rect">
            <a:avLst/>
          </a:prstGeom>
          <a:noFill/>
          <a:ln w="9525">
            <a:noFill/>
            <a:miter lim="800000"/>
            <a:headEnd/>
            <a:tailEnd/>
          </a:ln>
        </p:spPr>
        <p:txBody>
          <a:bodyPr wrap="square" lIns="130046" tIns="65023" rIns="130046" bIns="65023">
            <a:spAutoFit/>
          </a:bodyPr>
          <a:lstStyle/>
          <a:p>
            <a:r>
              <a:rPr lang="en-US" sz="3400" dirty="0"/>
              <a:t>Content</a:t>
            </a:r>
            <a:endParaRPr lang="en-US" dirty="0"/>
          </a:p>
        </p:txBody>
      </p:sp>
    </p:spTree>
    <p:extLst>
      <p:ext uri="{BB962C8B-B14F-4D97-AF65-F5344CB8AC3E}">
        <p14:creationId xmlns:p14="http://schemas.microsoft.com/office/powerpoint/2010/main" val="26238199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a:xfrm>
            <a:off x="1296054" y="0"/>
            <a:ext cx="10464800" cy="1366404"/>
          </a:xfrm>
        </p:spPr>
        <p:txBody>
          <a:bodyPr/>
          <a:lstStyle/>
          <a:p>
            <a:r>
              <a:rPr lang="en-US" dirty="0" smtClean="0">
                <a:solidFill>
                  <a:schemeClr val="tx1"/>
                </a:solidFill>
                <a:latin typeface="Arial Rounded MT Bold" pitchFamily="34" charset="0"/>
              </a:rPr>
              <a:t>New Paradigm</a:t>
            </a:r>
          </a:p>
        </p:txBody>
      </p:sp>
      <p:sp>
        <p:nvSpPr>
          <p:cNvPr id="7" name="Oval 6"/>
          <p:cNvSpPr/>
          <p:nvPr/>
        </p:nvSpPr>
        <p:spPr>
          <a:xfrm>
            <a:off x="3471118" y="2328658"/>
            <a:ext cx="6177280" cy="5582596"/>
          </a:xfrm>
          <a:prstGeom prst="ellipse">
            <a:avLst/>
          </a:prstGeom>
          <a:solidFill>
            <a:srgbClr val="F11B5D">
              <a:alpha val="44706"/>
            </a:srgb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lgn="ctr">
              <a:defRPr/>
            </a:pPr>
            <a:endParaRPr lang="en-US" dirty="0"/>
          </a:p>
        </p:txBody>
      </p:sp>
      <p:sp>
        <p:nvSpPr>
          <p:cNvPr id="27655" name="TextBox 7"/>
          <p:cNvSpPr txBox="1">
            <a:spLocks noChangeArrowheads="1"/>
          </p:cNvSpPr>
          <p:nvPr/>
        </p:nvSpPr>
        <p:spPr bwMode="auto">
          <a:xfrm>
            <a:off x="1408853" y="5339644"/>
            <a:ext cx="1808481" cy="657014"/>
          </a:xfrm>
          <a:prstGeom prst="rect">
            <a:avLst/>
          </a:prstGeom>
          <a:noFill/>
          <a:ln w="9525">
            <a:noFill/>
            <a:miter lim="800000"/>
            <a:headEnd/>
            <a:tailEnd/>
          </a:ln>
        </p:spPr>
        <p:txBody>
          <a:bodyPr wrap="none" lIns="130046" tIns="65023" rIns="130046" bIns="65023">
            <a:spAutoFit/>
          </a:bodyPr>
          <a:lstStyle/>
          <a:p>
            <a:r>
              <a:rPr lang="en-US" sz="3400">
                <a:solidFill>
                  <a:schemeClr val="bg1"/>
                </a:solidFill>
              </a:rPr>
              <a:t>Content</a:t>
            </a:r>
            <a:endParaRPr lang="en-US">
              <a:solidFill>
                <a:schemeClr val="bg1"/>
              </a:solidFill>
            </a:endParaRPr>
          </a:p>
        </p:txBody>
      </p:sp>
      <p:sp>
        <p:nvSpPr>
          <p:cNvPr id="16" name="Oval 15"/>
          <p:cNvSpPr/>
          <p:nvPr/>
        </p:nvSpPr>
        <p:spPr>
          <a:xfrm>
            <a:off x="1963708" y="1366404"/>
            <a:ext cx="5527040" cy="4768427"/>
          </a:xfrm>
          <a:prstGeom prst="ellipse">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lgn="ctr">
              <a:defRPr/>
            </a:pPr>
            <a:endParaRPr lang="en-US" sz="5700" dirty="0">
              <a:solidFill>
                <a:schemeClr val="tx1"/>
              </a:solidFill>
              <a:latin typeface="Arial Rounded MT Bold" pitchFamily="34" charset="0"/>
              <a:cs typeface="AngsanaUPC" pitchFamily="18" charset="-34"/>
            </a:endParaRPr>
          </a:p>
        </p:txBody>
      </p:sp>
      <p:sp>
        <p:nvSpPr>
          <p:cNvPr id="18" name="Oval 17"/>
          <p:cNvSpPr/>
          <p:nvPr/>
        </p:nvSpPr>
        <p:spPr>
          <a:xfrm>
            <a:off x="3759200" y="4795135"/>
            <a:ext cx="5364480" cy="4822870"/>
          </a:xfrm>
          <a:prstGeom prst="ellipse">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lgn="ctr">
              <a:defRPr/>
            </a:pPr>
            <a:endParaRPr lang="en-US" dirty="0"/>
          </a:p>
        </p:txBody>
      </p:sp>
      <p:sp>
        <p:nvSpPr>
          <p:cNvPr id="19" name="Oval 18"/>
          <p:cNvSpPr/>
          <p:nvPr/>
        </p:nvSpPr>
        <p:spPr>
          <a:xfrm>
            <a:off x="5755974" y="1366404"/>
            <a:ext cx="5527040" cy="4971241"/>
          </a:xfrm>
          <a:prstGeom prst="ellipse">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lgn="ctr">
              <a:defRPr/>
            </a:pPr>
            <a:endParaRPr lang="en-US" dirty="0"/>
          </a:p>
        </p:txBody>
      </p:sp>
      <p:sp>
        <p:nvSpPr>
          <p:cNvPr id="20" name="TextBox 8"/>
          <p:cNvSpPr txBox="1">
            <a:spLocks noChangeArrowheads="1"/>
          </p:cNvSpPr>
          <p:nvPr/>
        </p:nvSpPr>
        <p:spPr bwMode="auto">
          <a:xfrm rot="2063952">
            <a:off x="3270047" y="3091710"/>
            <a:ext cx="2940328" cy="2593528"/>
          </a:xfrm>
          <a:prstGeom prst="rect">
            <a:avLst/>
          </a:prstGeom>
          <a:noFill/>
          <a:ln w="9525">
            <a:noFill/>
            <a:miter lim="800000"/>
            <a:headEnd/>
            <a:tailEnd/>
          </a:ln>
        </p:spPr>
        <p:txBody>
          <a:bodyPr wrap="square" lIns="130046" tIns="65023" rIns="130046" bIns="65023">
            <a:spAutoFit/>
          </a:bodyPr>
          <a:lstStyle/>
          <a:p>
            <a:pPr algn="ctr"/>
            <a:r>
              <a:rPr lang="en-US" sz="2000" dirty="0"/>
              <a:t>Discourse</a:t>
            </a:r>
          </a:p>
          <a:p>
            <a:pPr algn="ctr"/>
            <a:r>
              <a:rPr lang="en-US" sz="2000" dirty="0"/>
              <a:t>Text (complex text)</a:t>
            </a:r>
          </a:p>
          <a:p>
            <a:pPr algn="ctr"/>
            <a:r>
              <a:rPr lang="en-US" sz="2000" dirty="0"/>
              <a:t>Explanation</a:t>
            </a:r>
          </a:p>
          <a:p>
            <a:pPr algn="ctr"/>
            <a:r>
              <a:rPr lang="en-US" sz="2000" dirty="0"/>
              <a:t>Argumentation</a:t>
            </a:r>
          </a:p>
          <a:p>
            <a:pPr algn="ctr"/>
            <a:r>
              <a:rPr lang="en-US" sz="2000" dirty="0"/>
              <a:t>Purpose</a:t>
            </a:r>
          </a:p>
          <a:p>
            <a:pPr algn="ctr"/>
            <a:r>
              <a:rPr lang="en-US" sz="2000" dirty="0" smtClean="0"/>
              <a:t>Text structure</a:t>
            </a:r>
            <a:endParaRPr lang="en-US" sz="2000" dirty="0"/>
          </a:p>
          <a:p>
            <a:pPr algn="ctr"/>
            <a:r>
              <a:rPr lang="en-US" sz="2000" dirty="0"/>
              <a:t>Sentence </a:t>
            </a:r>
            <a:r>
              <a:rPr lang="en-US" sz="2000" dirty="0" smtClean="0"/>
              <a:t>structure</a:t>
            </a:r>
            <a:endParaRPr lang="en-US" sz="2000" dirty="0"/>
          </a:p>
          <a:p>
            <a:pPr algn="ctr"/>
            <a:r>
              <a:rPr lang="en-US" sz="2000" dirty="0" smtClean="0"/>
              <a:t>Vocabulary</a:t>
            </a:r>
            <a:endParaRPr lang="en-US" sz="2000" dirty="0"/>
          </a:p>
        </p:txBody>
      </p:sp>
      <p:sp>
        <p:nvSpPr>
          <p:cNvPr id="21" name="TextBox 8"/>
          <p:cNvSpPr txBox="1">
            <a:spLocks noChangeArrowheads="1"/>
          </p:cNvSpPr>
          <p:nvPr/>
        </p:nvSpPr>
        <p:spPr bwMode="auto">
          <a:xfrm rot="18937103">
            <a:off x="7270052" y="3089826"/>
            <a:ext cx="2498885" cy="2593528"/>
          </a:xfrm>
          <a:prstGeom prst="rect">
            <a:avLst/>
          </a:prstGeom>
          <a:noFill/>
          <a:ln w="9525">
            <a:noFill/>
            <a:miter lim="800000"/>
            <a:headEnd/>
            <a:tailEnd/>
          </a:ln>
        </p:spPr>
        <p:txBody>
          <a:bodyPr wrap="square" lIns="130046" tIns="65023" rIns="130046" bIns="65023">
            <a:spAutoFit/>
          </a:bodyPr>
          <a:lstStyle/>
          <a:p>
            <a:pPr algn="ctr"/>
            <a:r>
              <a:rPr lang="en-US" sz="2000" dirty="0"/>
              <a:t>Discourse</a:t>
            </a:r>
          </a:p>
          <a:p>
            <a:pPr algn="ctr"/>
            <a:r>
              <a:rPr lang="en-US" sz="2000" dirty="0"/>
              <a:t>Text (complex text)</a:t>
            </a:r>
          </a:p>
          <a:p>
            <a:pPr algn="ctr"/>
            <a:r>
              <a:rPr lang="en-US" sz="2000" dirty="0"/>
              <a:t>Explanation</a:t>
            </a:r>
          </a:p>
          <a:p>
            <a:pPr algn="ctr"/>
            <a:r>
              <a:rPr lang="en-US" sz="2000" dirty="0"/>
              <a:t>Argumentation</a:t>
            </a:r>
          </a:p>
          <a:p>
            <a:pPr algn="ctr"/>
            <a:r>
              <a:rPr lang="en-US" sz="2000" dirty="0"/>
              <a:t>Purpose</a:t>
            </a:r>
          </a:p>
          <a:p>
            <a:pPr algn="ctr"/>
            <a:r>
              <a:rPr lang="en-US" sz="2000" dirty="0" smtClean="0"/>
              <a:t>Text structure</a:t>
            </a:r>
            <a:endParaRPr lang="en-US" sz="2000" dirty="0"/>
          </a:p>
          <a:p>
            <a:pPr algn="ctr"/>
            <a:r>
              <a:rPr lang="en-US" sz="2000" dirty="0"/>
              <a:t>Sentence </a:t>
            </a:r>
            <a:r>
              <a:rPr lang="en-US" sz="2000" dirty="0" smtClean="0"/>
              <a:t>structure</a:t>
            </a:r>
            <a:endParaRPr lang="en-US" sz="2000" dirty="0"/>
          </a:p>
          <a:p>
            <a:pPr algn="ctr"/>
            <a:r>
              <a:rPr lang="en-US" sz="2000" dirty="0" smtClean="0"/>
              <a:t>Vocabulary</a:t>
            </a:r>
            <a:endParaRPr lang="en-US" dirty="0"/>
          </a:p>
        </p:txBody>
      </p:sp>
      <p:sp>
        <p:nvSpPr>
          <p:cNvPr id="22" name="TextBox 8"/>
          <p:cNvSpPr txBox="1">
            <a:spLocks noChangeArrowheads="1"/>
          </p:cNvSpPr>
          <p:nvPr/>
        </p:nvSpPr>
        <p:spPr bwMode="auto">
          <a:xfrm>
            <a:off x="5254027" y="5201920"/>
            <a:ext cx="2548854" cy="2901305"/>
          </a:xfrm>
          <a:prstGeom prst="rect">
            <a:avLst/>
          </a:prstGeom>
          <a:noFill/>
          <a:ln w="9525">
            <a:noFill/>
            <a:miter lim="800000"/>
            <a:headEnd/>
            <a:tailEnd/>
          </a:ln>
        </p:spPr>
        <p:txBody>
          <a:bodyPr wrap="square" lIns="130046" tIns="65023" rIns="130046" bIns="65023">
            <a:spAutoFit/>
          </a:bodyPr>
          <a:lstStyle/>
          <a:p>
            <a:pPr algn="ctr"/>
            <a:endParaRPr lang="en-US" sz="2000" dirty="0" smtClean="0"/>
          </a:p>
          <a:p>
            <a:pPr algn="ctr"/>
            <a:r>
              <a:rPr lang="en-US" sz="2000" dirty="0" smtClean="0"/>
              <a:t>Discourse</a:t>
            </a:r>
            <a:endParaRPr lang="en-US" sz="2000" dirty="0"/>
          </a:p>
          <a:p>
            <a:pPr algn="ctr"/>
            <a:r>
              <a:rPr lang="en-US" sz="2000" dirty="0"/>
              <a:t>Text (complex text)</a:t>
            </a:r>
          </a:p>
          <a:p>
            <a:pPr algn="ctr"/>
            <a:r>
              <a:rPr lang="en-US" sz="2000" dirty="0"/>
              <a:t>Explanation</a:t>
            </a:r>
          </a:p>
          <a:p>
            <a:pPr algn="ctr"/>
            <a:r>
              <a:rPr lang="en-US" sz="2000" dirty="0"/>
              <a:t>Argumentation</a:t>
            </a:r>
          </a:p>
          <a:p>
            <a:pPr algn="ctr"/>
            <a:r>
              <a:rPr lang="en-US" sz="2000" dirty="0"/>
              <a:t>Purpose</a:t>
            </a:r>
          </a:p>
          <a:p>
            <a:pPr algn="ctr"/>
            <a:r>
              <a:rPr lang="en-US" sz="2000" dirty="0" smtClean="0"/>
              <a:t>Text structure</a:t>
            </a:r>
          </a:p>
          <a:p>
            <a:pPr algn="ctr"/>
            <a:r>
              <a:rPr lang="en-US" sz="2000" dirty="0" smtClean="0"/>
              <a:t>Sentence structure</a:t>
            </a:r>
            <a:endParaRPr lang="en-US" sz="2000" dirty="0"/>
          </a:p>
          <a:p>
            <a:pPr algn="ctr"/>
            <a:r>
              <a:rPr lang="en-US" sz="2000" dirty="0" smtClean="0"/>
              <a:t>Vocabulary</a:t>
            </a:r>
            <a:endParaRPr lang="en-US" sz="2000" dirty="0"/>
          </a:p>
        </p:txBody>
      </p:sp>
      <p:sp>
        <p:nvSpPr>
          <p:cNvPr id="23" name="TextBox 22"/>
          <p:cNvSpPr txBox="1"/>
          <p:nvPr/>
        </p:nvSpPr>
        <p:spPr>
          <a:xfrm rot="19121135">
            <a:off x="2712363" y="2320623"/>
            <a:ext cx="1575491" cy="839202"/>
          </a:xfrm>
          <a:prstGeom prst="rect">
            <a:avLst/>
          </a:prstGeom>
          <a:noFill/>
        </p:spPr>
        <p:txBody>
          <a:bodyPr wrap="none" lIns="130046" tIns="65023" rIns="130046" bIns="65023" rtlCol="0">
            <a:spAutoFit/>
          </a:bodyPr>
          <a:lstStyle/>
          <a:p>
            <a:r>
              <a:rPr lang="en-US" sz="4600" dirty="0">
                <a:latin typeface="Arial Rounded MT Bold" pitchFamily="34" charset="0"/>
              </a:rPr>
              <a:t>Math</a:t>
            </a:r>
          </a:p>
        </p:txBody>
      </p:sp>
      <p:sp>
        <p:nvSpPr>
          <p:cNvPr id="24" name="TextBox 23"/>
          <p:cNvSpPr txBox="1"/>
          <p:nvPr/>
        </p:nvSpPr>
        <p:spPr>
          <a:xfrm>
            <a:off x="4445000" y="8163307"/>
            <a:ext cx="4070854" cy="839202"/>
          </a:xfrm>
          <a:prstGeom prst="rect">
            <a:avLst/>
          </a:prstGeom>
          <a:noFill/>
        </p:spPr>
        <p:txBody>
          <a:bodyPr wrap="none" lIns="130046" tIns="65023" rIns="130046" bIns="65023" rtlCol="0">
            <a:spAutoFit/>
          </a:bodyPr>
          <a:lstStyle/>
          <a:p>
            <a:r>
              <a:rPr lang="en-US" sz="4600" dirty="0">
                <a:latin typeface="Arial Rounded MT Bold" pitchFamily="34" charset="0"/>
              </a:rPr>
              <a:t>Language Arts</a:t>
            </a:r>
          </a:p>
        </p:txBody>
      </p:sp>
      <p:sp>
        <p:nvSpPr>
          <p:cNvPr id="25" name="TextBox 24"/>
          <p:cNvSpPr txBox="1"/>
          <p:nvPr/>
        </p:nvSpPr>
        <p:spPr>
          <a:xfrm rot="2264438">
            <a:off x="8417097" y="2311665"/>
            <a:ext cx="2362566" cy="839202"/>
          </a:xfrm>
          <a:prstGeom prst="rect">
            <a:avLst/>
          </a:prstGeom>
          <a:noFill/>
        </p:spPr>
        <p:txBody>
          <a:bodyPr wrap="none" lIns="130046" tIns="65023" rIns="130046" bIns="65023" rtlCol="0">
            <a:spAutoFit/>
          </a:bodyPr>
          <a:lstStyle/>
          <a:p>
            <a:r>
              <a:rPr lang="en-US" sz="4600" dirty="0">
                <a:latin typeface="Arial Rounded MT Bold" pitchFamily="34" charset="0"/>
              </a:rPr>
              <a:t>Science</a:t>
            </a:r>
          </a:p>
        </p:txBody>
      </p:sp>
    </p:spTree>
    <p:extLst>
      <p:ext uri="{BB962C8B-B14F-4D97-AF65-F5344CB8AC3E}">
        <p14:creationId xmlns:p14="http://schemas.microsoft.com/office/powerpoint/2010/main" val="17389448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3" descr="image.jpg"/>
          <p:cNvPicPr>
            <a:picLocks noChangeAspect="1"/>
          </p:cNvPicPr>
          <p:nvPr/>
        </p:nvPicPr>
        <p:blipFill>
          <a:blip r:embed="rId3" cstate="print"/>
          <a:srcRect/>
          <a:stretch>
            <a:fillRect/>
          </a:stretch>
        </p:blipFill>
        <p:spPr bwMode="auto">
          <a:xfrm>
            <a:off x="157163" y="8777288"/>
            <a:ext cx="1792287" cy="866775"/>
          </a:xfrm>
          <a:prstGeom prst="rect">
            <a:avLst/>
          </a:prstGeom>
          <a:noFill/>
          <a:ln w="12700">
            <a:noFill/>
            <a:miter lim="0"/>
            <a:headEnd/>
            <a:tailEnd/>
          </a:ln>
        </p:spPr>
      </p:pic>
      <p:sp>
        <p:nvSpPr>
          <p:cNvPr id="19465" name="Rectangle 8"/>
          <p:cNvSpPr>
            <a:spLocks noGrp="1" noChangeArrowheads="1"/>
          </p:cNvSpPr>
          <p:nvPr>
            <p:ph type="title" idx="4294967295"/>
          </p:nvPr>
        </p:nvSpPr>
        <p:spPr>
          <a:xfrm>
            <a:off x="2082800" y="228600"/>
            <a:ext cx="10922000" cy="1625600"/>
          </a:xfrm>
        </p:spPr>
        <p:txBody>
          <a:bodyPr lIns="126435" tIns="72248" rIns="126435" bIns="72248"/>
          <a:lstStyle/>
          <a:p>
            <a:pPr algn="l" defTabSz="1296988" eaLnBrk="1"/>
            <a:r>
              <a:rPr lang="en-US" b="1" dirty="0" smtClean="0">
                <a:solidFill>
                  <a:schemeClr val="tx1"/>
                </a:solidFill>
              </a:rPr>
              <a:t>Promote Desired Outcomes</a:t>
            </a:r>
            <a:br>
              <a:rPr lang="en-US" b="1" dirty="0" smtClean="0">
                <a:solidFill>
                  <a:schemeClr val="tx1"/>
                </a:solidFill>
              </a:rPr>
            </a:br>
            <a:r>
              <a:rPr lang="en-US" b="1" dirty="0" smtClean="0">
                <a:solidFill>
                  <a:schemeClr val="tx1"/>
                </a:solidFill>
              </a:rPr>
              <a:t>(and Avoid Negative Consequences)</a:t>
            </a:r>
          </a:p>
        </p:txBody>
      </p:sp>
      <p:sp>
        <p:nvSpPr>
          <p:cNvPr id="19466" name="Rectangle 9"/>
          <p:cNvSpPr>
            <a:spLocks noGrp="1" noChangeArrowheads="1"/>
          </p:cNvSpPr>
          <p:nvPr>
            <p:ph type="body" idx="4294967295"/>
          </p:nvPr>
        </p:nvSpPr>
        <p:spPr>
          <a:xfrm>
            <a:off x="2311400" y="2209800"/>
            <a:ext cx="10591800" cy="7000875"/>
          </a:xfrm>
        </p:spPr>
        <p:txBody>
          <a:bodyPr lIns="126435" tIns="72248" rIns="126435" bIns="72248" anchor="t"/>
          <a:lstStyle/>
          <a:p>
            <a:pPr>
              <a:spcBef>
                <a:spcPts val="600"/>
              </a:spcBef>
            </a:pPr>
            <a:r>
              <a:rPr lang="en-US" sz="3000" b="1" dirty="0" smtClean="0">
                <a:solidFill>
                  <a:schemeClr val="tx1"/>
                </a:solidFill>
              </a:rPr>
              <a:t>High academic standards, to be followed by resources and opportunities for all students</a:t>
            </a:r>
          </a:p>
          <a:p>
            <a:pPr marL="0" indent="0">
              <a:spcBef>
                <a:spcPts val="600"/>
              </a:spcBef>
              <a:buNone/>
            </a:pPr>
            <a:endParaRPr lang="en-US" sz="1200" dirty="0" smtClean="0">
              <a:solidFill>
                <a:schemeClr val="tx1"/>
              </a:solidFill>
            </a:endParaRPr>
          </a:p>
          <a:p>
            <a:pPr>
              <a:spcBef>
                <a:spcPts val="600"/>
              </a:spcBef>
            </a:pPr>
            <a:r>
              <a:rPr lang="en-US" sz="3000" b="1" dirty="0" smtClean="0">
                <a:solidFill>
                  <a:schemeClr val="tx1"/>
                </a:solidFill>
              </a:rPr>
              <a:t>NGSS Diversity and Equity</a:t>
            </a:r>
            <a:endParaRPr lang="en-US" sz="3000" b="1" dirty="0">
              <a:solidFill>
                <a:schemeClr val="tx1"/>
              </a:solidFill>
            </a:endParaRPr>
          </a:p>
          <a:p>
            <a:pPr marL="0" indent="0">
              <a:spcBef>
                <a:spcPts val="600"/>
              </a:spcBef>
              <a:buNone/>
            </a:pPr>
            <a:r>
              <a:rPr lang="en-US" sz="3000" dirty="0">
                <a:solidFill>
                  <a:schemeClr val="tx1"/>
                </a:solidFill>
              </a:rPr>
              <a:t>	</a:t>
            </a:r>
            <a:r>
              <a:rPr lang="en-US" sz="3000" dirty="0" smtClean="0">
                <a:solidFill>
                  <a:schemeClr val="tx1"/>
                </a:solidFill>
              </a:rPr>
              <a:t>- State adoption</a:t>
            </a:r>
            <a:endParaRPr lang="en-US" sz="3000" dirty="0">
              <a:solidFill>
                <a:schemeClr val="tx1"/>
              </a:solidFill>
            </a:endParaRPr>
          </a:p>
          <a:p>
            <a:pPr marL="0" indent="0">
              <a:spcBef>
                <a:spcPts val="600"/>
              </a:spcBef>
              <a:buNone/>
            </a:pPr>
            <a:r>
              <a:rPr lang="en-US" sz="3000" dirty="0" smtClean="0">
                <a:solidFill>
                  <a:schemeClr val="tx1"/>
                </a:solidFill>
              </a:rPr>
              <a:t>	- State implementation addressing diversity </a:t>
            </a:r>
            <a:r>
              <a:rPr lang="en-US" sz="3000" dirty="0">
                <a:solidFill>
                  <a:schemeClr val="tx1"/>
                </a:solidFill>
              </a:rPr>
              <a:t>and </a:t>
            </a:r>
            <a:r>
              <a:rPr lang="en-US" sz="3000" dirty="0" smtClean="0">
                <a:solidFill>
                  <a:schemeClr val="tx1"/>
                </a:solidFill>
              </a:rPr>
              <a:t>equity</a:t>
            </a:r>
            <a:endParaRPr lang="en-US" sz="3000" dirty="0">
              <a:solidFill>
                <a:schemeClr val="tx1"/>
              </a:solidFill>
            </a:endParaRPr>
          </a:p>
          <a:p>
            <a:pPr marL="0" indent="0">
              <a:spcBef>
                <a:spcPts val="600"/>
              </a:spcBef>
              <a:buNone/>
            </a:pPr>
            <a:r>
              <a:rPr lang="en-US" sz="3000" dirty="0">
                <a:solidFill>
                  <a:schemeClr val="tx1"/>
                </a:solidFill>
              </a:rPr>
              <a:t>	</a:t>
            </a:r>
            <a:r>
              <a:rPr lang="en-US" sz="3000" dirty="0" smtClean="0">
                <a:solidFill>
                  <a:schemeClr val="tx1"/>
                </a:solidFill>
              </a:rPr>
              <a:t>- Implications for Common Core for ELA and math</a:t>
            </a:r>
          </a:p>
          <a:p>
            <a:pPr marL="0" indent="0">
              <a:spcBef>
                <a:spcPts val="600"/>
              </a:spcBef>
              <a:buNone/>
            </a:pPr>
            <a:endParaRPr lang="en-US" sz="1200" dirty="0" smtClean="0">
              <a:solidFill>
                <a:schemeClr val="tx1"/>
              </a:solidFill>
            </a:endParaRPr>
          </a:p>
          <a:p>
            <a:pPr>
              <a:spcBef>
                <a:spcPts val="600"/>
              </a:spcBef>
            </a:pPr>
            <a:r>
              <a:rPr lang="en-US" sz="3000" b="1" dirty="0">
                <a:solidFill>
                  <a:schemeClr val="tx1"/>
                </a:solidFill>
              </a:rPr>
              <a:t>Understanding Language </a:t>
            </a:r>
            <a:r>
              <a:rPr lang="en-US" sz="3000" b="1" dirty="0" smtClean="0">
                <a:solidFill>
                  <a:schemeClr val="tx1"/>
                </a:solidFill>
              </a:rPr>
              <a:t>Initiative</a:t>
            </a:r>
          </a:p>
          <a:p>
            <a:pPr marL="0" indent="0">
              <a:spcBef>
                <a:spcPts val="600"/>
              </a:spcBef>
              <a:buNone/>
            </a:pPr>
            <a:r>
              <a:rPr lang="en-US" sz="3000" dirty="0">
                <a:solidFill>
                  <a:schemeClr val="tx1"/>
                </a:solidFill>
              </a:rPr>
              <a:t>	</a:t>
            </a:r>
            <a:r>
              <a:rPr lang="en-US" sz="3000" dirty="0" smtClean="0">
                <a:solidFill>
                  <a:schemeClr val="tx1"/>
                </a:solidFill>
              </a:rPr>
              <a:t>- English </a:t>
            </a:r>
            <a:r>
              <a:rPr lang="en-US" sz="3000" dirty="0">
                <a:solidFill>
                  <a:schemeClr val="tx1"/>
                </a:solidFill>
              </a:rPr>
              <a:t>language proficiency/development standards </a:t>
            </a:r>
            <a:r>
              <a:rPr lang="en-US" sz="3000" dirty="0" smtClean="0">
                <a:solidFill>
                  <a:schemeClr val="tx1"/>
                </a:solidFill>
              </a:rPr>
              <a:t>	  aligned with CCSS and NGSS</a:t>
            </a:r>
          </a:p>
          <a:p>
            <a:pPr marL="0" indent="0">
              <a:spcBef>
                <a:spcPts val="600"/>
              </a:spcBef>
              <a:buNone/>
            </a:pPr>
            <a:r>
              <a:rPr lang="en-US" sz="3000" dirty="0">
                <a:solidFill>
                  <a:schemeClr val="tx1"/>
                </a:solidFill>
              </a:rPr>
              <a:t>	</a:t>
            </a:r>
            <a:r>
              <a:rPr lang="en-US" sz="3000" dirty="0" smtClean="0">
                <a:solidFill>
                  <a:schemeClr val="tx1"/>
                </a:solidFill>
              </a:rPr>
              <a:t>- Implications for other diverse student groups</a:t>
            </a:r>
          </a:p>
          <a:p>
            <a:pPr marL="0" indent="0">
              <a:spcBef>
                <a:spcPts val="600"/>
              </a:spcBef>
              <a:buNone/>
            </a:pPr>
            <a:endParaRPr lang="en-US" sz="1200" dirty="0" smtClean="0">
              <a:solidFill>
                <a:schemeClr val="tx1"/>
              </a:solidFill>
            </a:endParaRPr>
          </a:p>
          <a:p>
            <a:pPr>
              <a:spcBef>
                <a:spcPts val="600"/>
              </a:spcBef>
            </a:pPr>
            <a:r>
              <a:rPr lang="en-US" sz="3000" b="1" dirty="0" smtClean="0">
                <a:solidFill>
                  <a:schemeClr val="tx1"/>
                </a:solidFill>
              </a:rPr>
              <a:t>Collaboration </a:t>
            </a:r>
            <a:r>
              <a:rPr lang="en-US" sz="3000" b="1" dirty="0">
                <a:solidFill>
                  <a:schemeClr val="tx1"/>
                </a:solidFill>
              </a:rPr>
              <a:t>among </a:t>
            </a:r>
            <a:r>
              <a:rPr lang="en-US" sz="3000" b="1" dirty="0" smtClean="0">
                <a:solidFill>
                  <a:schemeClr val="tx1"/>
                </a:solidFill>
              </a:rPr>
              <a:t>content and diversity educators</a:t>
            </a:r>
            <a:endParaRPr lang="en-US" sz="3000" b="1" dirty="0">
              <a:solidFill>
                <a:schemeClr val="tx1"/>
              </a:solidFill>
            </a:endParaRPr>
          </a:p>
        </p:txBody>
      </p:sp>
    </p:spTree>
    <p:extLst>
      <p:ext uri="{BB962C8B-B14F-4D97-AF65-F5344CB8AC3E}">
        <p14:creationId xmlns:p14="http://schemas.microsoft.com/office/powerpoint/2010/main" val="3957457139"/>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6000" dirty="0" smtClean="0"/>
              <a:t>Thank you!</a:t>
            </a:r>
            <a:endParaRPr lang="en-US" sz="6000" dirty="0"/>
          </a:p>
        </p:txBody>
      </p:sp>
    </p:spTree>
    <p:extLst>
      <p:ext uri="{BB962C8B-B14F-4D97-AF65-F5344CB8AC3E}">
        <p14:creationId xmlns:p14="http://schemas.microsoft.com/office/powerpoint/2010/main" val="2142909620"/>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6600" y="838200"/>
            <a:ext cx="10744200" cy="1524000"/>
          </a:xfrm>
        </p:spPr>
        <p:txBody>
          <a:bodyPr>
            <a:noAutofit/>
          </a:bodyPr>
          <a:lstStyle/>
          <a:p>
            <a:pPr algn="ctr"/>
            <a:r>
              <a:rPr lang="en-US" sz="4400" dirty="0" smtClean="0">
                <a:cs typeface="Helvetica" pitchFamily="34" charset="0"/>
              </a:rPr>
              <a:t>Student Demographics:</a:t>
            </a:r>
            <a:br>
              <a:rPr lang="en-US" sz="4400" dirty="0" smtClean="0">
                <a:cs typeface="Helvetica" pitchFamily="34" charset="0"/>
              </a:rPr>
            </a:br>
            <a:r>
              <a:rPr lang="en-US" sz="4400" dirty="0" smtClean="0">
                <a:cs typeface="Helvetica" pitchFamily="34" charset="0"/>
              </a:rPr>
              <a:t>National Context</a:t>
            </a:r>
            <a:endParaRPr lang="en-US" sz="4400" dirty="0">
              <a:cs typeface="Helvetica" pitchFamily="34" charset="0"/>
            </a:endParaRPr>
          </a:p>
        </p:txBody>
      </p:sp>
      <p:sp>
        <p:nvSpPr>
          <p:cNvPr id="5" name="Content Placeholder 4"/>
          <p:cNvSpPr>
            <a:spLocks noGrp="1"/>
          </p:cNvSpPr>
          <p:nvPr>
            <p:ph idx="1"/>
          </p:nvPr>
        </p:nvSpPr>
        <p:spPr>
          <a:xfrm>
            <a:off x="2616200" y="2667000"/>
            <a:ext cx="9753601" cy="6324600"/>
          </a:xfrm>
        </p:spPr>
        <p:txBody>
          <a:bodyPr>
            <a:normAutofit/>
          </a:bodyPr>
          <a:lstStyle/>
          <a:p>
            <a:pPr>
              <a:buFont typeface="Arial" pitchFamily="34" charset="0"/>
              <a:buChar char="•"/>
            </a:pPr>
            <a:r>
              <a:rPr lang="en-US" sz="3600" dirty="0" smtClean="0"/>
              <a:t>45</a:t>
            </a:r>
            <a:r>
              <a:rPr lang="en-US" sz="3600" dirty="0"/>
              <a:t>% of the U.S. population under 19 years old are </a:t>
            </a:r>
            <a:r>
              <a:rPr lang="en-US" sz="3600" dirty="0" smtClean="0"/>
              <a:t>racial minorities (2010 </a:t>
            </a:r>
            <a:r>
              <a:rPr lang="en-US" sz="3600" dirty="0"/>
              <a:t>U.S. </a:t>
            </a:r>
            <a:r>
              <a:rPr lang="en-US" sz="3600" dirty="0" smtClean="0"/>
              <a:t>Census)</a:t>
            </a:r>
          </a:p>
          <a:p>
            <a:pPr lvl="0">
              <a:buFont typeface="Arial" pitchFamily="34" charset="0"/>
              <a:buChar char="•"/>
            </a:pPr>
            <a:r>
              <a:rPr lang="en-US" sz="3600" dirty="0"/>
              <a:t>22% of children live in poverty, the highest rate since the American Community Survey began in </a:t>
            </a:r>
            <a:r>
              <a:rPr lang="en-US" sz="3600" dirty="0" smtClean="0"/>
              <a:t>2001 (2010 U.S. Census)</a:t>
            </a:r>
          </a:p>
          <a:p>
            <a:pPr>
              <a:buFont typeface="Arial" pitchFamily="34" charset="0"/>
              <a:buChar char="•"/>
            </a:pPr>
            <a:r>
              <a:rPr lang="en-US" sz="3600" dirty="0" smtClean="0"/>
              <a:t>48</a:t>
            </a:r>
            <a:r>
              <a:rPr lang="en-US" sz="3600" dirty="0"/>
              <a:t>% of students were eligible for free or reduced price lunch in </a:t>
            </a:r>
            <a:r>
              <a:rPr lang="en-US" sz="3600" dirty="0" smtClean="0"/>
              <a:t>2010 (National Center for Education Statistics)</a:t>
            </a:r>
            <a:endParaRPr lang="en-US" sz="3600" dirty="0"/>
          </a:p>
        </p:txBody>
      </p:sp>
    </p:spTree>
    <p:extLst>
      <p:ext uri="{BB962C8B-B14F-4D97-AF65-F5344CB8AC3E}">
        <p14:creationId xmlns:p14="http://schemas.microsoft.com/office/powerpoint/2010/main" val="2093716161"/>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6600" y="457201"/>
            <a:ext cx="10744200" cy="1143000"/>
          </a:xfrm>
        </p:spPr>
        <p:txBody>
          <a:bodyPr>
            <a:noAutofit/>
          </a:bodyPr>
          <a:lstStyle/>
          <a:p>
            <a:pPr algn="ctr"/>
            <a:r>
              <a:rPr lang="en-US" sz="4400" dirty="0" smtClean="0">
                <a:cs typeface="Helvetica" pitchFamily="34" charset="0"/>
              </a:rPr>
              <a:t>Student Demographics:</a:t>
            </a:r>
            <a:br>
              <a:rPr lang="en-US" sz="4400" dirty="0" smtClean="0">
                <a:cs typeface="Helvetica" pitchFamily="34" charset="0"/>
              </a:rPr>
            </a:br>
            <a:r>
              <a:rPr lang="en-US" sz="4400" dirty="0" smtClean="0">
                <a:cs typeface="Helvetica" pitchFamily="34" charset="0"/>
              </a:rPr>
              <a:t>National Context</a:t>
            </a:r>
            <a:endParaRPr lang="en-US" sz="4400" dirty="0">
              <a:cs typeface="Helvetica" pitchFamily="34" charset="0"/>
            </a:endParaRPr>
          </a:p>
        </p:txBody>
      </p:sp>
      <p:sp>
        <p:nvSpPr>
          <p:cNvPr id="5" name="Content Placeholder 4"/>
          <p:cNvSpPr>
            <a:spLocks noGrp="1"/>
          </p:cNvSpPr>
          <p:nvPr>
            <p:ph idx="1"/>
          </p:nvPr>
        </p:nvSpPr>
        <p:spPr>
          <a:xfrm>
            <a:off x="2616199" y="2057400"/>
            <a:ext cx="9829801" cy="7086600"/>
          </a:xfrm>
        </p:spPr>
        <p:txBody>
          <a:bodyPr>
            <a:normAutofit/>
          </a:bodyPr>
          <a:lstStyle/>
          <a:p>
            <a:pPr lvl="0">
              <a:buFont typeface="Arial" pitchFamily="34" charset="0"/>
              <a:buChar char="•"/>
            </a:pPr>
            <a:r>
              <a:rPr lang="en-US" sz="3600" dirty="0" smtClean="0"/>
              <a:t>13% of </a:t>
            </a:r>
            <a:r>
              <a:rPr lang="en-US" sz="3600" dirty="0"/>
              <a:t>children and youth ages 3-21 </a:t>
            </a:r>
            <a:r>
              <a:rPr lang="en-US" sz="3600" dirty="0" smtClean="0"/>
              <a:t>receive </a:t>
            </a:r>
            <a:r>
              <a:rPr lang="en-US" sz="3600" dirty="0"/>
              <a:t>special education services under Individuals with Disabilities Education Act (</a:t>
            </a:r>
            <a:r>
              <a:rPr lang="en-US" sz="3600" dirty="0" smtClean="0"/>
              <a:t>IDEA) in 2009</a:t>
            </a:r>
            <a:endParaRPr lang="en-US" sz="3600" dirty="0"/>
          </a:p>
          <a:p>
            <a:pPr>
              <a:buFont typeface="Arial" pitchFamily="34" charset="0"/>
              <a:buChar char="•"/>
            </a:pPr>
            <a:r>
              <a:rPr lang="en-US" sz="3600" dirty="0" smtClean="0"/>
              <a:t>21% </a:t>
            </a:r>
            <a:r>
              <a:rPr lang="en-US" sz="3600" dirty="0"/>
              <a:t>of school age children speak a language other than </a:t>
            </a:r>
            <a:r>
              <a:rPr lang="en-US" sz="3600" dirty="0" smtClean="0"/>
              <a:t>English as their primary language </a:t>
            </a:r>
            <a:r>
              <a:rPr lang="en-US" sz="3600" dirty="0"/>
              <a:t>at </a:t>
            </a:r>
            <a:r>
              <a:rPr lang="en-US" sz="3600" dirty="0" smtClean="0"/>
              <a:t>home in 2007</a:t>
            </a:r>
          </a:p>
          <a:p>
            <a:pPr>
              <a:buFont typeface="Arial" pitchFamily="34" charset="0"/>
              <a:buChar char="•"/>
            </a:pPr>
            <a:r>
              <a:rPr lang="en-US" sz="3600" dirty="0" smtClean="0"/>
              <a:t>Limited </a:t>
            </a:r>
            <a:r>
              <a:rPr lang="en-US" sz="3600" dirty="0"/>
              <a:t>English Proficient (</a:t>
            </a:r>
            <a:r>
              <a:rPr lang="en-US" sz="3600" dirty="0" smtClean="0"/>
              <a:t>LEP) students </a:t>
            </a:r>
            <a:r>
              <a:rPr lang="en-US" sz="3600" dirty="0"/>
              <a:t>(the federal term) have more than doubled from </a:t>
            </a:r>
            <a:r>
              <a:rPr lang="en-US" sz="3600" dirty="0" smtClean="0"/>
              <a:t>5</a:t>
            </a:r>
            <a:r>
              <a:rPr lang="en-US" sz="3600" dirty="0"/>
              <a:t>% </a:t>
            </a:r>
            <a:r>
              <a:rPr lang="en-US" sz="3600" dirty="0" smtClean="0"/>
              <a:t>in </a:t>
            </a:r>
            <a:r>
              <a:rPr lang="en-US" sz="3600" dirty="0"/>
              <a:t>1993 to 11% in </a:t>
            </a:r>
            <a:r>
              <a:rPr lang="en-US" sz="3600" dirty="0" smtClean="0"/>
              <a:t>2007</a:t>
            </a:r>
          </a:p>
          <a:p>
            <a:pPr marL="0" indent="0">
              <a:buNone/>
            </a:pPr>
            <a:r>
              <a:rPr lang="en-US" sz="3600" b="1" dirty="0"/>
              <a:t> </a:t>
            </a:r>
            <a:r>
              <a:rPr lang="en-US" sz="3600" b="1" dirty="0" smtClean="0"/>
              <a:t>   </a:t>
            </a:r>
            <a:r>
              <a:rPr lang="en-US" sz="3600" dirty="0" smtClean="0"/>
              <a:t>(National </a:t>
            </a:r>
            <a:r>
              <a:rPr lang="en-US" sz="3600" dirty="0"/>
              <a:t>Center for Education </a:t>
            </a:r>
            <a:r>
              <a:rPr lang="en-US" sz="3600" dirty="0" smtClean="0"/>
              <a:t>Statistics)</a:t>
            </a:r>
            <a:endParaRPr lang="en-US" sz="3600" dirty="0"/>
          </a:p>
          <a:p>
            <a:pPr>
              <a:buFont typeface="Arial" pitchFamily="34" charset="0"/>
              <a:buChar char="•"/>
            </a:pPr>
            <a:endParaRPr lang="en-US" sz="3600" dirty="0" smtClean="0"/>
          </a:p>
        </p:txBody>
      </p:sp>
    </p:spTree>
    <p:extLst>
      <p:ext uri="{BB962C8B-B14F-4D97-AF65-F5344CB8AC3E}">
        <p14:creationId xmlns:p14="http://schemas.microsoft.com/office/powerpoint/2010/main" val="1667104104"/>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6600" y="457201"/>
            <a:ext cx="10744200" cy="1143000"/>
          </a:xfrm>
        </p:spPr>
        <p:txBody>
          <a:bodyPr>
            <a:noAutofit/>
          </a:bodyPr>
          <a:lstStyle/>
          <a:p>
            <a:pPr algn="ctr"/>
            <a:r>
              <a:rPr lang="en-US" sz="4400" dirty="0" smtClean="0">
                <a:cs typeface="Helvetica" pitchFamily="34" charset="0"/>
              </a:rPr>
              <a:t>Student Demographics:</a:t>
            </a:r>
            <a:br>
              <a:rPr lang="en-US" sz="4400" dirty="0" smtClean="0">
                <a:cs typeface="Helvetica" pitchFamily="34" charset="0"/>
              </a:rPr>
            </a:br>
            <a:r>
              <a:rPr lang="en-US" sz="4400" dirty="0" smtClean="0">
                <a:cs typeface="Helvetica" pitchFamily="34" charset="0"/>
              </a:rPr>
              <a:t>New York City</a:t>
            </a:r>
            <a:endParaRPr lang="en-US" sz="4400" dirty="0">
              <a:cs typeface="Helvetica" pitchFamily="34" charset="0"/>
            </a:endParaRPr>
          </a:p>
        </p:txBody>
      </p:sp>
      <p:sp>
        <p:nvSpPr>
          <p:cNvPr id="5" name="Content Placeholder 4"/>
          <p:cNvSpPr>
            <a:spLocks noGrp="1"/>
          </p:cNvSpPr>
          <p:nvPr>
            <p:ph idx="1"/>
          </p:nvPr>
        </p:nvSpPr>
        <p:spPr>
          <a:xfrm>
            <a:off x="2616199" y="2362200"/>
            <a:ext cx="9753601" cy="6781800"/>
          </a:xfrm>
        </p:spPr>
        <p:txBody>
          <a:bodyPr>
            <a:normAutofit/>
          </a:bodyPr>
          <a:lstStyle/>
          <a:p>
            <a:pPr lvl="0"/>
            <a:r>
              <a:rPr lang="en-US" sz="3600" dirty="0" smtClean="0"/>
              <a:t>16</a:t>
            </a:r>
            <a:r>
              <a:rPr lang="en-US" sz="3600" dirty="0"/>
              <a:t>% </a:t>
            </a:r>
            <a:r>
              <a:rPr lang="en-US" sz="3600" dirty="0" smtClean="0"/>
              <a:t>received </a:t>
            </a:r>
            <a:r>
              <a:rPr lang="en-US" sz="3600" dirty="0"/>
              <a:t>special education </a:t>
            </a:r>
            <a:r>
              <a:rPr lang="en-US" sz="3600" dirty="0" smtClean="0"/>
              <a:t>services in 2010</a:t>
            </a:r>
            <a:endParaRPr lang="en-US" sz="3600" dirty="0"/>
          </a:p>
          <a:p>
            <a:r>
              <a:rPr lang="en-US" sz="3600" dirty="0" smtClean="0"/>
              <a:t>41</a:t>
            </a:r>
            <a:r>
              <a:rPr lang="en-US" sz="3600" dirty="0"/>
              <a:t>% </a:t>
            </a:r>
            <a:r>
              <a:rPr lang="en-US" sz="3600" dirty="0" smtClean="0"/>
              <a:t>reported </a:t>
            </a:r>
            <a:r>
              <a:rPr lang="en-US" sz="3600" dirty="0"/>
              <a:t>speaking a language other than English as the primary language at </a:t>
            </a:r>
            <a:r>
              <a:rPr lang="en-US" sz="3600" dirty="0" smtClean="0"/>
              <a:t>home in 2010</a:t>
            </a:r>
            <a:endParaRPr lang="en-US" sz="3600" dirty="0"/>
          </a:p>
          <a:p>
            <a:pPr lvl="0"/>
            <a:r>
              <a:rPr lang="en-US" sz="3600" dirty="0" smtClean="0"/>
              <a:t>14% </a:t>
            </a:r>
            <a:r>
              <a:rPr lang="en-US" sz="3600" dirty="0"/>
              <a:t>of the student population </a:t>
            </a:r>
            <a:r>
              <a:rPr lang="en-US" sz="3600" dirty="0" smtClean="0"/>
              <a:t>were English language learners in 2010</a:t>
            </a:r>
            <a:endParaRPr lang="en-US" sz="3600" dirty="0"/>
          </a:p>
        </p:txBody>
      </p:sp>
    </p:spTree>
    <p:extLst>
      <p:ext uri="{BB962C8B-B14F-4D97-AF65-F5344CB8AC3E}">
        <p14:creationId xmlns:p14="http://schemas.microsoft.com/office/powerpoint/2010/main" val="789880090"/>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0" y="457200"/>
            <a:ext cx="10896600" cy="1371599"/>
          </a:xfrm>
        </p:spPr>
        <p:txBody>
          <a:bodyPr>
            <a:noAutofit/>
          </a:bodyPr>
          <a:lstStyle/>
          <a:p>
            <a:pPr algn="ctr"/>
            <a:r>
              <a:rPr lang="en-US" sz="4200" dirty="0" smtClean="0">
                <a:cs typeface="Helvetica" pitchFamily="34" charset="0"/>
              </a:rPr>
              <a:t>Educational Policies:</a:t>
            </a:r>
            <a:br>
              <a:rPr lang="en-US" sz="4200" dirty="0" smtClean="0">
                <a:cs typeface="Helvetica" pitchFamily="34" charset="0"/>
              </a:rPr>
            </a:br>
            <a:r>
              <a:rPr lang="en-US" sz="4200" dirty="0" smtClean="0">
                <a:cs typeface="Helvetica" pitchFamily="34" charset="0"/>
              </a:rPr>
              <a:t>National Context and New York State</a:t>
            </a:r>
            <a:endParaRPr lang="en-US" sz="4200" dirty="0">
              <a:cs typeface="Helvetica" pitchFamily="34" charset="0"/>
            </a:endParaRPr>
          </a:p>
        </p:txBody>
      </p:sp>
      <p:sp>
        <p:nvSpPr>
          <p:cNvPr id="5" name="Content Placeholder 4"/>
          <p:cNvSpPr>
            <a:spLocks noGrp="1"/>
          </p:cNvSpPr>
          <p:nvPr>
            <p:ph idx="1"/>
          </p:nvPr>
        </p:nvSpPr>
        <p:spPr>
          <a:xfrm>
            <a:off x="2235200" y="2209801"/>
            <a:ext cx="10363200" cy="6705599"/>
          </a:xfrm>
        </p:spPr>
        <p:txBody>
          <a:bodyPr>
            <a:normAutofit/>
          </a:bodyPr>
          <a:lstStyle/>
          <a:p>
            <a:r>
              <a:rPr lang="en-US" sz="3600" dirty="0" smtClean="0">
                <a:latin typeface="Helvetica" pitchFamily="34" charset="0"/>
                <a:ea typeface="MS PGothic" pitchFamily="34" charset="-128"/>
                <a:cs typeface="Helvetica" pitchFamily="34" charset="0"/>
              </a:rPr>
              <a:t>Common </a:t>
            </a:r>
            <a:r>
              <a:rPr lang="en-US" sz="3600" dirty="0">
                <a:latin typeface="Helvetica" pitchFamily="34" charset="0"/>
                <a:ea typeface="MS PGothic" pitchFamily="34" charset="-128"/>
                <a:cs typeface="Helvetica" pitchFamily="34" charset="0"/>
              </a:rPr>
              <a:t>Core </a:t>
            </a:r>
            <a:r>
              <a:rPr lang="en-US" sz="3600" dirty="0" smtClean="0">
                <a:latin typeface="Helvetica" pitchFamily="34" charset="0"/>
                <a:ea typeface="MS PGothic" pitchFamily="34" charset="-128"/>
                <a:cs typeface="Helvetica" pitchFamily="34" charset="0"/>
              </a:rPr>
              <a:t>State Standards (CCSS) for English Language Arts and Math – </a:t>
            </a:r>
            <a:r>
              <a:rPr lang="en-US" sz="3600" dirty="0">
                <a:latin typeface="Helvetica" pitchFamily="34" charset="0"/>
                <a:ea typeface="MS PGothic" pitchFamily="34" charset="-128"/>
                <a:cs typeface="Helvetica" pitchFamily="34" charset="0"/>
              </a:rPr>
              <a:t>45 </a:t>
            </a:r>
            <a:r>
              <a:rPr lang="en-US" sz="3600" dirty="0" smtClean="0">
                <a:latin typeface="Helvetica" pitchFamily="34" charset="0"/>
                <a:ea typeface="MS PGothic" pitchFamily="34" charset="-128"/>
                <a:cs typeface="Helvetica" pitchFamily="34" charset="0"/>
              </a:rPr>
              <a:t>states and 3 territories </a:t>
            </a:r>
            <a:r>
              <a:rPr lang="en-US" sz="3600" dirty="0">
                <a:latin typeface="Helvetica" pitchFamily="34" charset="0"/>
                <a:ea typeface="MS PGothic" pitchFamily="34" charset="-128"/>
                <a:cs typeface="Helvetica" pitchFamily="34" charset="0"/>
              </a:rPr>
              <a:t>including D.C</a:t>
            </a:r>
            <a:r>
              <a:rPr lang="en-US" sz="3600" dirty="0" smtClean="0">
                <a:latin typeface="Helvetica" pitchFamily="34" charset="0"/>
                <a:ea typeface="MS PGothic" pitchFamily="34" charset="-128"/>
                <a:cs typeface="Helvetica" pitchFamily="34" charset="0"/>
              </a:rPr>
              <a:t>.</a:t>
            </a:r>
          </a:p>
          <a:p>
            <a:pPr marL="0" indent="0">
              <a:buNone/>
            </a:pPr>
            <a:r>
              <a:rPr lang="en-US" sz="2400" baseline="30000" dirty="0">
                <a:latin typeface="Helvetica" pitchFamily="34" charset="0"/>
                <a:ea typeface="MS PGothic" pitchFamily="34" charset="-128"/>
                <a:cs typeface="Helvetica" pitchFamily="34" charset="0"/>
              </a:rPr>
              <a:t>	</a:t>
            </a:r>
            <a:r>
              <a:rPr lang="en-US" sz="2600" dirty="0" smtClean="0">
                <a:latin typeface="Helvetica" pitchFamily="34" charset="0"/>
                <a:ea typeface="MS PGothic" pitchFamily="34" charset="-128"/>
                <a:cs typeface="Helvetica" pitchFamily="34" charset="0"/>
              </a:rPr>
              <a:t>New York State “Common Core Learning Standards (CCLS)”</a:t>
            </a:r>
            <a:endParaRPr lang="en-US" sz="2600" baseline="30000" dirty="0">
              <a:latin typeface="Helvetica" pitchFamily="34" charset="0"/>
              <a:ea typeface="MS PGothic" pitchFamily="34" charset="-128"/>
              <a:cs typeface="Helvetica" pitchFamily="34" charset="0"/>
            </a:endParaRPr>
          </a:p>
          <a:p>
            <a:r>
              <a:rPr lang="en-US" sz="3600" dirty="0" smtClean="0">
                <a:solidFill>
                  <a:srgbClr val="262626"/>
                </a:solidFill>
                <a:latin typeface="Helvetica" pitchFamily="34" charset="0"/>
                <a:ea typeface="MS PGothic" pitchFamily="34" charset="-128"/>
                <a:cs typeface="Helvetica" pitchFamily="34" charset="0"/>
              </a:rPr>
              <a:t>Comprehensive Assessment Consortia (PARCC and Smarter Balanced) to measure CCSS</a:t>
            </a:r>
          </a:p>
          <a:p>
            <a:pPr marL="0" indent="0">
              <a:buNone/>
            </a:pPr>
            <a:r>
              <a:rPr lang="en-US" sz="2400" baseline="30000" dirty="0">
                <a:latin typeface="Helvetica" pitchFamily="34" charset="0"/>
                <a:ea typeface="MS PGothic" pitchFamily="34" charset="-128"/>
                <a:cs typeface="Helvetica" pitchFamily="34" charset="0"/>
              </a:rPr>
              <a:t>	</a:t>
            </a:r>
            <a:r>
              <a:rPr lang="en-US" sz="2600" dirty="0" smtClean="0">
                <a:latin typeface="Helvetica" pitchFamily="34" charset="0"/>
                <a:ea typeface="MS PGothic" pitchFamily="34" charset="-128"/>
                <a:cs typeface="Helvetica" pitchFamily="34" charset="0"/>
              </a:rPr>
              <a:t>New York State belongs to PARCC</a:t>
            </a:r>
            <a:endParaRPr lang="en-US" sz="2600" dirty="0" smtClean="0">
              <a:solidFill>
                <a:srgbClr val="262626"/>
              </a:solidFill>
              <a:latin typeface="Helvetica" pitchFamily="34" charset="0"/>
              <a:ea typeface="MS PGothic" pitchFamily="34" charset="-128"/>
              <a:cs typeface="Helvetica" pitchFamily="34" charset="0"/>
            </a:endParaRPr>
          </a:p>
          <a:p>
            <a:r>
              <a:rPr lang="en-US" sz="3600" dirty="0" smtClean="0">
                <a:solidFill>
                  <a:srgbClr val="262626"/>
                </a:solidFill>
                <a:latin typeface="Helvetica" pitchFamily="34" charset="0"/>
                <a:ea typeface="MS PGothic" pitchFamily="34" charset="-128"/>
                <a:cs typeface="Helvetica" pitchFamily="34" charset="0"/>
              </a:rPr>
              <a:t>Next Generation Science Standards (NGSS)</a:t>
            </a:r>
          </a:p>
          <a:p>
            <a:pPr marL="0" indent="0">
              <a:buNone/>
            </a:pPr>
            <a:r>
              <a:rPr lang="en-US" sz="3600" baseline="30000" dirty="0">
                <a:latin typeface="Helvetica" pitchFamily="34" charset="0"/>
                <a:ea typeface="MS PGothic" pitchFamily="34" charset="-128"/>
                <a:cs typeface="Helvetica" pitchFamily="34" charset="0"/>
              </a:rPr>
              <a:t>	</a:t>
            </a:r>
            <a:r>
              <a:rPr lang="en-US" sz="2600" dirty="0" smtClean="0">
                <a:latin typeface="Helvetica" pitchFamily="34" charset="0"/>
                <a:ea typeface="MS PGothic" pitchFamily="34" charset="-128"/>
                <a:cs typeface="Helvetica" pitchFamily="34" charset="0"/>
              </a:rPr>
              <a:t>New </a:t>
            </a:r>
            <a:r>
              <a:rPr lang="en-US" sz="2600" dirty="0">
                <a:latin typeface="Helvetica" pitchFamily="34" charset="0"/>
                <a:ea typeface="MS PGothic" pitchFamily="34" charset="-128"/>
                <a:cs typeface="Helvetica" pitchFamily="34" charset="0"/>
              </a:rPr>
              <a:t>York </a:t>
            </a:r>
            <a:r>
              <a:rPr lang="en-US" sz="2600" dirty="0" smtClean="0">
                <a:latin typeface="Helvetica" pitchFamily="34" charset="0"/>
                <a:ea typeface="MS PGothic" pitchFamily="34" charset="-128"/>
                <a:cs typeface="Helvetica" pitchFamily="34" charset="0"/>
              </a:rPr>
              <a:t>State is one of the 26 Lead State Partners</a:t>
            </a:r>
            <a:endParaRPr lang="en-US" sz="2600" dirty="0">
              <a:solidFill>
                <a:srgbClr val="262626"/>
              </a:solidFill>
              <a:latin typeface="Helvetica" pitchFamily="34" charset="0"/>
              <a:ea typeface="MS PGothic" pitchFamily="34" charset="-128"/>
              <a:cs typeface="Helvetica" pitchFamily="34" charset="0"/>
            </a:endParaRPr>
          </a:p>
        </p:txBody>
      </p:sp>
    </p:spTree>
    <p:extLst>
      <p:ext uri="{BB962C8B-B14F-4D97-AF65-F5344CB8AC3E}">
        <p14:creationId xmlns:p14="http://schemas.microsoft.com/office/powerpoint/2010/main" val="4203787979"/>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170" name="Rectangle 1"/>
          <p:cNvSpPr>
            <a:spLocks/>
          </p:cNvSpPr>
          <p:nvPr/>
        </p:nvSpPr>
        <p:spPr bwMode="auto">
          <a:xfrm>
            <a:off x="0" y="3581400"/>
            <a:ext cx="13004800" cy="3352800"/>
          </a:xfrm>
          <a:prstGeom prst="rect">
            <a:avLst/>
          </a:prstGeom>
          <a:gradFill rotWithShape="0">
            <a:gsLst>
              <a:gs pos="0">
                <a:srgbClr val="9BBB59"/>
              </a:gs>
              <a:gs pos="42999">
                <a:srgbClr val="C3D69B"/>
              </a:gs>
              <a:gs pos="98000">
                <a:srgbClr val="FFFFFF"/>
              </a:gs>
              <a:gs pos="100000">
                <a:srgbClr val="FFFFFF"/>
              </a:gs>
            </a:gsLst>
            <a:lin ang="18900000"/>
          </a:gradFill>
          <a:ln w="54186">
            <a:solidFill>
              <a:srgbClr val="F79646"/>
            </a:solidFill>
            <a:round/>
            <a:headEnd/>
            <a:tailEnd/>
          </a:ln>
        </p:spPr>
        <p:txBody>
          <a:bodyPr lIns="88900" tIns="50800" rIns="88900" bIns="50800"/>
          <a:lstStyle/>
          <a:p>
            <a:pPr defTabSz="1300163">
              <a:lnSpc>
                <a:spcPts val="8200"/>
              </a:lnSpc>
              <a:spcBef>
                <a:spcPts val="1800"/>
              </a:spcBef>
            </a:pPr>
            <a:r>
              <a:rPr lang="en-US" sz="6000" b="1" dirty="0" smtClean="0">
                <a:latin typeface="Helvetica" charset="0"/>
                <a:ea typeface="Helvetica" charset="0"/>
                <a:cs typeface="Helvetica" charset="0"/>
                <a:sym typeface="Helvetica" charset="0"/>
              </a:rPr>
              <a:t>Next Generation Science Standards (NGSS):</a:t>
            </a:r>
            <a:br>
              <a:rPr lang="en-US" sz="6000" b="1" dirty="0" smtClean="0">
                <a:latin typeface="Helvetica" charset="0"/>
                <a:ea typeface="Helvetica" charset="0"/>
                <a:cs typeface="Helvetica" charset="0"/>
                <a:sym typeface="Helvetica" charset="0"/>
              </a:rPr>
            </a:br>
            <a:r>
              <a:rPr lang="en-US" sz="6000" b="1" dirty="0" smtClean="0">
                <a:solidFill>
                  <a:schemeClr val="tx1"/>
                </a:solidFill>
                <a:latin typeface="Helvetica" charset="0"/>
                <a:ea typeface="Helvetica" charset="0"/>
                <a:cs typeface="Helvetica" charset="0"/>
                <a:sym typeface="Helvetica" charset="0"/>
              </a:rPr>
              <a:t>Diversity and Equity</a:t>
            </a:r>
            <a:endParaRPr lang="en-US" sz="6000" dirty="0">
              <a:solidFill>
                <a:schemeClr val="tx1"/>
              </a:solidFill>
            </a:endParaRPr>
          </a:p>
        </p:txBody>
      </p:sp>
      <p:pic>
        <p:nvPicPr>
          <p:cNvPr id="4" name="Picture 3"/>
          <p:cNvPicPr>
            <a:picLocks noChangeAspect="1"/>
          </p:cNvPicPr>
          <p:nvPr/>
        </p:nvPicPr>
        <p:blipFill>
          <a:blip r:embed="rId4" cstate="print"/>
          <a:srcRect/>
          <a:stretch>
            <a:fillRect/>
          </a:stretch>
        </p:blipFill>
        <p:spPr bwMode="auto">
          <a:xfrm>
            <a:off x="3876327" y="457200"/>
            <a:ext cx="5252145" cy="2143330"/>
          </a:xfrm>
          <a:prstGeom prst="rect">
            <a:avLst/>
          </a:prstGeom>
          <a:noFill/>
          <a:ln w="9525">
            <a:noFill/>
            <a:miter lim="800000"/>
            <a:headEnd/>
            <a:tailEnd/>
          </a:ln>
        </p:spPr>
      </p:pic>
    </p:spTree>
    <p:extLst>
      <p:ext uri="{BB962C8B-B14F-4D97-AF65-F5344CB8AC3E}">
        <p14:creationId xmlns:p14="http://schemas.microsoft.com/office/powerpoint/2010/main" val="128795826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0" y="2058988"/>
            <a:ext cx="13004800" cy="7694612"/>
          </a:xfrm>
          <a:prstGeom prst="rect">
            <a:avLst/>
          </a:prstGeom>
          <a:solidFill>
            <a:srgbClr val="000000">
              <a:alpha val="0"/>
            </a:srgbClr>
          </a:solidFill>
          <a:ln w="36124">
            <a:solidFill>
              <a:srgbClr val="385D8A"/>
            </a:solidFill>
            <a:round/>
            <a:headEnd/>
            <a:tailEnd/>
          </a:ln>
        </p:spPr>
        <p:txBody>
          <a:bodyPr lIns="0" tIns="0" rIns="0" bIns="0" anchor="ctr"/>
          <a:lstStyle/>
          <a:p>
            <a:endParaRPr lang="en-US" dirty="0"/>
          </a:p>
        </p:txBody>
      </p:sp>
      <p:sp>
        <p:nvSpPr>
          <p:cNvPr id="3075" name="Rectangle 2"/>
          <p:cNvSpPr>
            <a:spLocks/>
          </p:cNvSpPr>
          <p:nvPr/>
        </p:nvSpPr>
        <p:spPr bwMode="auto">
          <a:xfrm>
            <a:off x="0" y="323850"/>
            <a:ext cx="13004800" cy="1720850"/>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p>
            <a:endParaRPr lang="en-US" dirty="0"/>
          </a:p>
        </p:txBody>
      </p:sp>
      <p:pic>
        <p:nvPicPr>
          <p:cNvPr id="3076" name="Picture 3" descr="image.jpg"/>
          <p:cNvPicPr>
            <a:picLocks noChangeAspect="1"/>
          </p:cNvPicPr>
          <p:nvPr/>
        </p:nvPicPr>
        <p:blipFill>
          <a:blip r:embed="rId3" cstate="print"/>
          <a:srcRect/>
          <a:stretch>
            <a:fillRect/>
          </a:stretch>
        </p:blipFill>
        <p:spPr bwMode="auto">
          <a:xfrm>
            <a:off x="157163" y="8777288"/>
            <a:ext cx="1792287" cy="866775"/>
          </a:xfrm>
          <a:prstGeom prst="rect">
            <a:avLst/>
          </a:prstGeom>
          <a:noFill/>
          <a:ln w="12700">
            <a:noFill/>
            <a:miter lim="0"/>
            <a:headEnd/>
            <a:tailEnd/>
          </a:ln>
        </p:spPr>
      </p:pic>
      <p:sp>
        <p:nvSpPr>
          <p:cNvPr id="3077" name="Rectangle 5"/>
          <p:cNvSpPr>
            <a:spLocks/>
          </p:cNvSpPr>
          <p:nvPr/>
        </p:nvSpPr>
        <p:spPr bwMode="auto">
          <a:xfrm>
            <a:off x="0" y="323850"/>
            <a:ext cx="13004800" cy="1720850"/>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p>
            <a:endParaRPr lang="en-US" dirty="0"/>
          </a:p>
        </p:txBody>
      </p:sp>
      <p:pic>
        <p:nvPicPr>
          <p:cNvPr id="3078" name="Picture 6" descr="image.jpg"/>
          <p:cNvPicPr>
            <a:picLocks noChangeAspect="1"/>
          </p:cNvPicPr>
          <p:nvPr/>
        </p:nvPicPr>
        <p:blipFill>
          <a:blip r:embed="rId3" cstate="print"/>
          <a:srcRect/>
          <a:stretch>
            <a:fillRect/>
          </a:stretch>
        </p:blipFill>
        <p:spPr bwMode="auto">
          <a:xfrm>
            <a:off x="157163" y="8777288"/>
            <a:ext cx="1792287" cy="866775"/>
          </a:xfrm>
          <a:prstGeom prst="rect">
            <a:avLst/>
          </a:prstGeom>
          <a:noFill/>
          <a:ln w="12700">
            <a:noFill/>
            <a:miter lim="0"/>
            <a:headEnd/>
            <a:tailEnd/>
          </a:ln>
        </p:spPr>
      </p:pic>
      <p:sp>
        <p:nvSpPr>
          <p:cNvPr id="3080" name="Rectangle 8"/>
          <p:cNvSpPr>
            <a:spLocks noGrp="1" noChangeArrowheads="1"/>
          </p:cNvSpPr>
          <p:nvPr>
            <p:ph type="title"/>
          </p:nvPr>
        </p:nvSpPr>
        <p:spPr>
          <a:xfrm>
            <a:off x="406400" y="390525"/>
            <a:ext cx="12115800" cy="1625600"/>
          </a:xfrm>
        </p:spPr>
        <p:txBody>
          <a:bodyPr lIns="126435" tIns="72248" rIns="126435" bIns="72248"/>
          <a:lstStyle/>
          <a:p>
            <a:pPr algn="l" defTabSz="1296988" eaLnBrk="1"/>
            <a:r>
              <a:rPr lang="en-US" sz="4400" b="1" dirty="0" smtClean="0">
                <a:latin typeface="Helvetica" pitchFamily="34" charset="0"/>
                <a:cs typeface="Helvetica" pitchFamily="34" charset="0"/>
              </a:rPr>
              <a:t>Next Generation Science Standards (NGSS)</a:t>
            </a:r>
          </a:p>
        </p:txBody>
      </p:sp>
      <p:sp>
        <p:nvSpPr>
          <p:cNvPr id="9226" name="Rectangle 9"/>
          <p:cNvSpPr>
            <a:spLocks noGrp="1" noChangeArrowheads="1"/>
          </p:cNvSpPr>
          <p:nvPr>
            <p:ph type="body" idx="1"/>
          </p:nvPr>
        </p:nvSpPr>
        <p:spPr>
          <a:xfrm>
            <a:off x="444500" y="2285999"/>
            <a:ext cx="12001500" cy="6587445"/>
          </a:xfrm>
        </p:spPr>
        <p:txBody>
          <a:bodyPr lIns="126435" tIns="72248" rIns="126435" bIns="72248" anchor="t"/>
          <a:lstStyle/>
          <a:p>
            <a:pPr marL="514350" indent="-514350" defTabSz="1296988" eaLnBrk="1">
              <a:lnSpc>
                <a:spcPct val="90000"/>
              </a:lnSpc>
              <a:spcBef>
                <a:spcPts val="600"/>
              </a:spcBef>
              <a:defRPr/>
            </a:pPr>
            <a:r>
              <a:rPr lang="en-US" sz="3600" dirty="0" smtClean="0">
                <a:solidFill>
                  <a:schemeClr val="tx1"/>
                </a:solidFill>
                <a:latin typeface="Helvetica" pitchFamily="34" charset="0"/>
                <a:cs typeface="Helvetica" pitchFamily="34" charset="0"/>
              </a:rPr>
              <a:t>Achieve, Inc. is overseeing the development</a:t>
            </a:r>
            <a:endParaRPr lang="en-US" sz="3600" dirty="0" smtClean="0">
              <a:solidFill>
                <a:schemeClr val="tx1"/>
              </a:solidFill>
              <a:latin typeface="Helvetica" charset="0"/>
              <a:ea typeface="Helvetica" charset="0"/>
              <a:cs typeface="Helvetica" charset="0"/>
              <a:sym typeface="Helvetica" charset="0"/>
            </a:endParaRPr>
          </a:p>
          <a:p>
            <a:pPr marL="514350" indent="-514350" defTabSz="1296988" eaLnBrk="1">
              <a:lnSpc>
                <a:spcPct val="90000"/>
              </a:lnSpc>
              <a:spcBef>
                <a:spcPts val="600"/>
              </a:spcBef>
              <a:buNone/>
              <a:defRPr/>
            </a:pPr>
            <a:endParaRPr lang="en-US" sz="1000" dirty="0" smtClean="0">
              <a:solidFill>
                <a:schemeClr val="tx1"/>
              </a:solidFill>
              <a:latin typeface="Helvetica" pitchFamily="34" charset="0"/>
              <a:cs typeface="Helvetica" pitchFamily="34" charset="0"/>
            </a:endParaRPr>
          </a:p>
          <a:p>
            <a:pPr marL="514350" indent="-514350" defTabSz="1296988" eaLnBrk="1">
              <a:lnSpc>
                <a:spcPct val="90000"/>
              </a:lnSpc>
              <a:spcBef>
                <a:spcPts val="600"/>
              </a:spcBef>
              <a:defRPr/>
            </a:pPr>
            <a:r>
              <a:rPr lang="en-US" sz="3600" dirty="0" smtClean="0">
                <a:solidFill>
                  <a:schemeClr val="tx1"/>
                </a:solidFill>
                <a:latin typeface="Helvetica" pitchFamily="34" charset="0"/>
                <a:cs typeface="Helvetica" pitchFamily="34" charset="0"/>
              </a:rPr>
              <a:t>The 41 writing team members consist of classroom teachers, state and district supervisors, faculty from higher education institutions, and representatives from the private sector</a:t>
            </a:r>
            <a:endParaRPr lang="en-US" sz="3600" dirty="0" smtClean="0">
              <a:latin typeface="Helvetica" pitchFamily="34" charset="0"/>
              <a:cs typeface="Helvetica" pitchFamily="34" charset="0"/>
            </a:endParaRPr>
          </a:p>
          <a:p>
            <a:pPr marL="514350" indent="-514350" defTabSz="1296988" eaLnBrk="1">
              <a:lnSpc>
                <a:spcPct val="90000"/>
              </a:lnSpc>
              <a:spcBef>
                <a:spcPts val="600"/>
              </a:spcBef>
              <a:buNone/>
              <a:defRPr/>
            </a:pPr>
            <a:endParaRPr lang="en-US" sz="1000" dirty="0" smtClean="0">
              <a:latin typeface="Helvetica" pitchFamily="34" charset="0"/>
              <a:ea typeface="Helvetica" charset="0"/>
              <a:cs typeface="Helvetica" pitchFamily="34" charset="0"/>
              <a:sym typeface="Helvetica" charset="0"/>
            </a:endParaRPr>
          </a:p>
          <a:p>
            <a:pPr marL="514350" indent="-514350" defTabSz="1296988" eaLnBrk="1">
              <a:lnSpc>
                <a:spcPct val="90000"/>
              </a:lnSpc>
              <a:spcBef>
                <a:spcPts val="600"/>
              </a:spcBef>
              <a:defRPr/>
            </a:pPr>
            <a:r>
              <a:rPr lang="en-US" sz="3600" dirty="0" smtClean="0">
                <a:latin typeface="Helvetica" pitchFamily="34" charset="0"/>
                <a:ea typeface="Helvetica" charset="0"/>
                <a:cs typeface="Helvetica" pitchFamily="34" charset="0"/>
                <a:sym typeface="Helvetica" charset="0"/>
              </a:rPr>
              <a:t>There were two rounds of public release of drafts for feedback – May 2012 and January 2013</a:t>
            </a:r>
          </a:p>
          <a:p>
            <a:pPr marL="514350" indent="-514350" defTabSz="1296988" eaLnBrk="1">
              <a:lnSpc>
                <a:spcPct val="90000"/>
              </a:lnSpc>
              <a:spcBef>
                <a:spcPts val="600"/>
              </a:spcBef>
              <a:buNone/>
              <a:defRPr/>
            </a:pPr>
            <a:endParaRPr lang="en-US" sz="1000" dirty="0" smtClean="0">
              <a:latin typeface="Helvetica" pitchFamily="34" charset="0"/>
              <a:ea typeface="Helvetica" charset="0"/>
              <a:cs typeface="Helvetica" pitchFamily="34" charset="0"/>
              <a:sym typeface="Helvetica" charset="0"/>
            </a:endParaRPr>
          </a:p>
          <a:p>
            <a:pPr marL="514350" indent="-514350" defTabSz="1296988" eaLnBrk="1">
              <a:lnSpc>
                <a:spcPct val="90000"/>
              </a:lnSpc>
              <a:spcBef>
                <a:spcPts val="600"/>
              </a:spcBef>
              <a:defRPr/>
            </a:pPr>
            <a:r>
              <a:rPr lang="en-US" sz="3600" dirty="0" smtClean="0">
                <a:latin typeface="Helvetica" pitchFamily="34" charset="0"/>
                <a:ea typeface="Helvetica" charset="0"/>
                <a:cs typeface="Helvetica" pitchFamily="34" charset="0"/>
                <a:sym typeface="Helvetica" charset="0"/>
              </a:rPr>
              <a:t>The final NGSS were released on April 9, 2013 (and will continue until late April)</a:t>
            </a:r>
          </a:p>
          <a:p>
            <a:pPr marL="514350" indent="-514350" defTabSz="1296988" eaLnBrk="1">
              <a:lnSpc>
                <a:spcPct val="90000"/>
              </a:lnSpc>
              <a:spcBef>
                <a:spcPts val="600"/>
              </a:spcBef>
              <a:buClr>
                <a:srgbClr val="303A96"/>
              </a:buClr>
              <a:buNone/>
              <a:defRPr/>
            </a:pPr>
            <a:endParaRPr lang="en-US" sz="1000" dirty="0">
              <a:latin typeface="Helvetica" charset="0"/>
              <a:cs typeface="Helvetica" charset="0"/>
              <a:sym typeface="Helvetica" charset="0"/>
              <a:hlinkClick r:id="rId4"/>
            </a:endParaRPr>
          </a:p>
          <a:p>
            <a:pPr marL="514350" indent="-514350" defTabSz="1296988" eaLnBrk="1">
              <a:lnSpc>
                <a:spcPct val="90000"/>
              </a:lnSpc>
              <a:spcBef>
                <a:spcPts val="600"/>
              </a:spcBef>
              <a:buClr>
                <a:srgbClr val="303A96"/>
              </a:buClr>
              <a:buNone/>
              <a:defRPr/>
            </a:pPr>
            <a:r>
              <a:rPr lang="en-US" sz="3200" dirty="0" smtClean="0">
                <a:solidFill>
                  <a:schemeClr val="tx1"/>
                </a:solidFill>
                <a:latin typeface="Helvetica" pitchFamily="34" charset="0"/>
                <a:cs typeface="Helvetica" pitchFamily="34" charset="0"/>
                <a:hlinkClick r:id="rId4"/>
              </a:rPr>
              <a:t>http</a:t>
            </a:r>
            <a:r>
              <a:rPr lang="en-US" sz="3200" dirty="0">
                <a:solidFill>
                  <a:schemeClr val="tx1"/>
                </a:solidFill>
                <a:latin typeface="Helvetica" pitchFamily="34" charset="0"/>
                <a:cs typeface="Helvetica" pitchFamily="34" charset="0"/>
                <a:hlinkClick r:id="rId4"/>
              </a:rPr>
              <a:t>://www.nextgenscience.org/</a:t>
            </a:r>
            <a:r>
              <a:rPr lang="en-US" sz="3200" dirty="0">
                <a:solidFill>
                  <a:schemeClr val="tx1"/>
                </a:solidFill>
                <a:latin typeface="Helvetica" pitchFamily="34" charset="0"/>
                <a:cs typeface="Helvetica" pitchFamily="34" charset="0"/>
              </a:rPr>
              <a:t> </a:t>
            </a:r>
          </a:p>
          <a:p>
            <a:pPr marL="514350" indent="-514350" defTabSz="1296988" eaLnBrk="1">
              <a:lnSpc>
                <a:spcPct val="90000"/>
              </a:lnSpc>
              <a:spcBef>
                <a:spcPts val="600"/>
              </a:spcBef>
              <a:buClr>
                <a:srgbClr val="303A96"/>
              </a:buClr>
              <a:buNone/>
              <a:defRPr/>
            </a:pPr>
            <a:endParaRPr lang="en-US" sz="3200" dirty="0" smtClean="0">
              <a:latin typeface="Helvetica" charset="0"/>
              <a:ea typeface="Helvetica" charset="0"/>
              <a:cs typeface="Helvetica" charset="0"/>
              <a:sym typeface="Helvetica" charset="0"/>
            </a:endParaRPr>
          </a:p>
          <a:p>
            <a:pPr marL="447675" indent="-447675" defTabSz="1296988" eaLnBrk="1">
              <a:lnSpc>
                <a:spcPct val="90000"/>
              </a:lnSpc>
              <a:spcBef>
                <a:spcPts val="600"/>
              </a:spcBef>
              <a:buClr>
                <a:srgbClr val="303A96"/>
              </a:buClr>
              <a:buFontTx/>
              <a:buNone/>
              <a:defRPr/>
            </a:pPr>
            <a:r>
              <a:rPr lang="en-US" sz="3200" dirty="0" smtClean="0">
                <a:latin typeface="Helvetica" charset="0"/>
                <a:ea typeface="Helvetica" charset="0"/>
                <a:cs typeface="Helvetica" charset="0"/>
                <a:sym typeface="Helvetica" charset="0"/>
              </a:rPr>
              <a:t> </a:t>
            </a:r>
            <a:endParaRPr lang="en-US" sz="3200" dirty="0" smtClean="0"/>
          </a:p>
        </p:txBody>
      </p:sp>
    </p:spTree>
    <p:extLst>
      <p:ext uri="{BB962C8B-B14F-4D97-AF65-F5344CB8AC3E}">
        <p14:creationId xmlns:p14="http://schemas.microsoft.com/office/powerpoint/2010/main" val="50488436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cstate="print"/>
          <a:srcRect l="3491"/>
          <a:stretch/>
        </p:blipFill>
        <p:spPr>
          <a:xfrm>
            <a:off x="637042" y="2824164"/>
            <a:ext cx="5868987" cy="5710237"/>
          </a:xfrm>
          <a:prstGeom prst="rect">
            <a:avLst/>
          </a:prstGeom>
          <a:ln>
            <a:solidFill>
              <a:schemeClr val="tx1"/>
            </a:solidFill>
          </a:ln>
          <a:effectLst>
            <a:outerShdw blurRad="50800" dist="38100" dir="2700000" algn="tl" rotWithShape="0">
              <a:prstClr val="black">
                <a:alpha val="40000"/>
              </a:prstClr>
            </a:outerShdw>
          </a:effectLst>
        </p:spPr>
      </p:pic>
      <p:sp>
        <p:nvSpPr>
          <p:cNvPr id="65539" name="Rectangle 5"/>
          <p:cNvSpPr>
            <a:spLocks/>
          </p:cNvSpPr>
          <p:nvPr/>
        </p:nvSpPr>
        <p:spPr bwMode="auto">
          <a:xfrm>
            <a:off x="0" y="457201"/>
            <a:ext cx="13004800" cy="1720851"/>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p>
            <a:pPr algn="l"/>
            <a:r>
              <a:rPr lang="en-US" sz="4400" dirty="0">
                <a:latin typeface="Calibri" pitchFamily="34" charset="0"/>
                <a:cs typeface="Calibri" pitchFamily="34" charset="0"/>
              </a:rPr>
              <a:t>      </a:t>
            </a:r>
            <a:r>
              <a:rPr lang="en-US" sz="4400" b="1" dirty="0" smtClean="0">
                <a:latin typeface="Helvetica" pitchFamily="34" charset="0"/>
                <a:cs typeface="Helvetica" pitchFamily="34" charset="0"/>
              </a:rPr>
              <a:t>Three </a:t>
            </a:r>
            <a:r>
              <a:rPr lang="en-US" sz="4400" b="1" dirty="0">
                <a:latin typeface="Helvetica" pitchFamily="34" charset="0"/>
                <a:cs typeface="Helvetica" pitchFamily="34" charset="0"/>
              </a:rPr>
              <a:t>Dimensions Intertwined</a:t>
            </a:r>
          </a:p>
        </p:txBody>
      </p:sp>
      <p:pic>
        <p:nvPicPr>
          <p:cNvPr id="65541" name="Picture 10"/>
          <p:cNvPicPr>
            <a:picLocks noChangeAspect="1"/>
          </p:cNvPicPr>
          <p:nvPr/>
        </p:nvPicPr>
        <p:blipFill>
          <a:blip r:embed="rId4" cstate="print"/>
          <a:srcRect/>
          <a:stretch>
            <a:fillRect/>
          </a:stretch>
        </p:blipFill>
        <p:spPr bwMode="auto">
          <a:xfrm>
            <a:off x="134938" y="8770941"/>
            <a:ext cx="1719262" cy="788987"/>
          </a:xfrm>
          <a:prstGeom prst="rect">
            <a:avLst/>
          </a:prstGeom>
          <a:noFill/>
          <a:ln w="9525">
            <a:noFill/>
            <a:miter lim="800000"/>
            <a:headEnd/>
            <a:tailEnd/>
          </a:ln>
        </p:spPr>
      </p:pic>
      <p:sp>
        <p:nvSpPr>
          <p:cNvPr id="65542" name="Content Placeholder 6"/>
          <p:cNvSpPr>
            <a:spLocks noGrp="1"/>
          </p:cNvSpPr>
          <p:nvPr>
            <p:ph idx="1"/>
          </p:nvPr>
        </p:nvSpPr>
        <p:spPr>
          <a:xfrm>
            <a:off x="7188200" y="2787879"/>
            <a:ext cx="5156200" cy="5740400"/>
          </a:xfrm>
          <a:ln>
            <a:solidFill>
              <a:schemeClr val="tx1"/>
            </a:solidFill>
          </a:ln>
        </p:spPr>
        <p:txBody>
          <a:bodyPr/>
          <a:lstStyle/>
          <a:p>
            <a:pPr eaLnBrk="1" hangingPunct="1">
              <a:lnSpc>
                <a:spcPct val="90000"/>
              </a:lnSpc>
              <a:spcBef>
                <a:spcPct val="50000"/>
              </a:spcBef>
              <a:spcAft>
                <a:spcPct val="50000"/>
              </a:spcAft>
              <a:buFont typeface="Wingdings 2" charset="0"/>
              <a:buChar char=""/>
              <a:defRPr/>
            </a:pPr>
            <a:r>
              <a:rPr lang="en-US" sz="3600" dirty="0" smtClean="0">
                <a:solidFill>
                  <a:srgbClr val="262626"/>
                </a:solidFill>
                <a:latin typeface="Helvetica" pitchFamily="34" charset="0"/>
                <a:ea typeface="ＭＳ Ｐゴシック" charset="0"/>
                <a:cs typeface="Helvetica" pitchFamily="34" charset="0"/>
                <a:sym typeface="Gill Sans MT" charset="0"/>
              </a:rPr>
              <a:t>Science </a:t>
            </a:r>
            <a:r>
              <a:rPr lang="en-US" sz="3600" dirty="0">
                <a:solidFill>
                  <a:srgbClr val="262626"/>
                </a:solidFill>
                <a:latin typeface="Helvetica" pitchFamily="34" charset="0"/>
                <a:ea typeface="ＭＳ Ｐゴシック" charset="0"/>
                <a:cs typeface="Helvetica" pitchFamily="34" charset="0"/>
                <a:sym typeface="Gill Sans MT" charset="0"/>
              </a:rPr>
              <a:t>and engineering practices</a:t>
            </a:r>
          </a:p>
          <a:p>
            <a:pPr eaLnBrk="1" hangingPunct="1">
              <a:lnSpc>
                <a:spcPct val="90000"/>
              </a:lnSpc>
              <a:spcBef>
                <a:spcPct val="50000"/>
              </a:spcBef>
              <a:spcAft>
                <a:spcPct val="50000"/>
              </a:spcAft>
              <a:buFont typeface="Wingdings 2" charset="0"/>
              <a:buChar char=""/>
              <a:defRPr/>
            </a:pPr>
            <a:r>
              <a:rPr lang="en-US" sz="3600" dirty="0">
                <a:solidFill>
                  <a:srgbClr val="262626"/>
                </a:solidFill>
                <a:latin typeface="Helvetica" pitchFamily="34" charset="0"/>
                <a:ea typeface="ＭＳ Ｐゴシック" charset="0"/>
                <a:cs typeface="Helvetica" pitchFamily="34" charset="0"/>
                <a:sym typeface="Gill Sans MT" charset="0"/>
              </a:rPr>
              <a:t>Crosscutting concepts</a:t>
            </a:r>
          </a:p>
          <a:p>
            <a:pPr eaLnBrk="1" hangingPunct="1">
              <a:lnSpc>
                <a:spcPct val="90000"/>
              </a:lnSpc>
              <a:spcBef>
                <a:spcPct val="50000"/>
              </a:spcBef>
              <a:spcAft>
                <a:spcPct val="50000"/>
              </a:spcAft>
              <a:buFont typeface="Wingdings 2" charset="0"/>
              <a:buChar char=""/>
              <a:defRPr/>
            </a:pPr>
            <a:r>
              <a:rPr lang="en-US" sz="3600" dirty="0">
                <a:solidFill>
                  <a:srgbClr val="262626"/>
                </a:solidFill>
                <a:latin typeface="Helvetica" pitchFamily="34" charset="0"/>
                <a:ea typeface="ＭＳ Ｐゴシック" charset="0"/>
                <a:cs typeface="Helvetica" pitchFamily="34" charset="0"/>
                <a:sym typeface="Gill Sans MT" charset="0"/>
              </a:rPr>
              <a:t>Disciplinary core </a:t>
            </a:r>
            <a:r>
              <a:rPr lang="en-US" sz="3600" dirty="0" smtClean="0">
                <a:solidFill>
                  <a:srgbClr val="262626"/>
                </a:solidFill>
                <a:latin typeface="Helvetica" pitchFamily="34" charset="0"/>
                <a:ea typeface="ＭＳ Ｐゴシック" charset="0"/>
                <a:cs typeface="Helvetica" pitchFamily="34" charset="0"/>
                <a:sym typeface="Gill Sans MT" charset="0"/>
              </a:rPr>
              <a:t>ideas</a:t>
            </a:r>
            <a:endParaRPr lang="en-US" sz="3600" dirty="0">
              <a:solidFill>
                <a:srgbClr val="262626"/>
              </a:solidFill>
              <a:latin typeface="Helvetica" pitchFamily="34" charset="0"/>
              <a:ea typeface="ＭＳ Ｐゴシック" charset="0"/>
              <a:cs typeface="Helvetica" pitchFamily="34" charset="0"/>
              <a:sym typeface="Gill Sans MT" charset="0"/>
            </a:endParaRPr>
          </a:p>
        </p:txBody>
      </p:sp>
    </p:spTree>
    <p:extLst>
      <p:ext uri="{BB962C8B-B14F-4D97-AF65-F5344CB8AC3E}">
        <p14:creationId xmlns:p14="http://schemas.microsoft.com/office/powerpoint/2010/main" val="424028112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eme1">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eme1">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7106</TotalTime>
  <Words>2265</Words>
  <Application>Microsoft Office PowerPoint</Application>
  <PresentationFormat>Custom</PresentationFormat>
  <Paragraphs>420</Paragraphs>
  <Slides>29</Slides>
  <Notes>29</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Theme1</vt:lpstr>
      <vt:lpstr>1_Theme1</vt:lpstr>
      <vt:lpstr>Office Theme</vt:lpstr>
      <vt:lpstr>Common Core State Standards and Next Generation Science Standards for Diversity and Equity</vt:lpstr>
      <vt:lpstr>Topics</vt:lpstr>
      <vt:lpstr>Student Demographics: National Context</vt:lpstr>
      <vt:lpstr>Student Demographics: National Context</vt:lpstr>
      <vt:lpstr>Student Demographics: New York City</vt:lpstr>
      <vt:lpstr>Educational Policies: National Context and New York State</vt:lpstr>
      <vt:lpstr>PowerPoint Presentation</vt:lpstr>
      <vt:lpstr>Next Generation Science Standards (NGSS)</vt:lpstr>
      <vt:lpstr>PowerPoint Presentation</vt:lpstr>
      <vt:lpstr>NGSS Diversity and Equity: “All Standards, All Students”</vt:lpstr>
      <vt:lpstr>NGSS Diversity and Equity Team</vt:lpstr>
      <vt:lpstr>Task 1: Bias Reviews of Standards</vt:lpstr>
      <vt:lpstr>Task 2: Chapter (Appendix D) </vt:lpstr>
      <vt:lpstr>Task 2: Chapter (Appendix D) </vt:lpstr>
      <vt:lpstr>Task 3: Seven Case Studies</vt:lpstr>
      <vt:lpstr>Task 3: Seven Case Studies</vt:lpstr>
      <vt:lpstr>Task 4: Diversity and Equity Theme in              Appendices</vt:lpstr>
      <vt:lpstr>Understanding Language Initiative</vt:lpstr>
      <vt:lpstr>The New Standards . . . from Content Perspective</vt:lpstr>
      <vt:lpstr>PowerPoint Presentation</vt:lpstr>
      <vt:lpstr>PowerPoint Presentation</vt:lpstr>
      <vt:lpstr>PowerPoint Presentation</vt:lpstr>
      <vt:lpstr>PowerPoint Presentation</vt:lpstr>
      <vt:lpstr>The New Standards . . . from Language Perspective</vt:lpstr>
      <vt:lpstr>Old Paradigm</vt:lpstr>
      <vt:lpstr>New Paradigm</vt:lpstr>
      <vt:lpstr>New Paradigm</vt:lpstr>
      <vt:lpstr>Promote Desired Outcomes (and Avoid Negative Consequences)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Pruitt</dc:creator>
  <cp:lastModifiedBy>Peter McLaren</cp:lastModifiedBy>
  <cp:revision>439</cp:revision>
  <cp:lastPrinted>2012-03-26T01:21:35Z</cp:lastPrinted>
  <dcterms:created xsi:type="dcterms:W3CDTF">2012-03-09T15:26:38Z</dcterms:created>
  <dcterms:modified xsi:type="dcterms:W3CDTF">2015-02-09T20:00:38Z</dcterms:modified>
</cp:coreProperties>
</file>