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7"/>
  </p:notesMasterIdLst>
  <p:sldIdLst>
    <p:sldId id="262" r:id="rId2"/>
    <p:sldId id="276" r:id="rId3"/>
    <p:sldId id="275" r:id="rId4"/>
    <p:sldId id="277" r:id="rId5"/>
    <p:sldId id="278" r:id="rId6"/>
    <p:sldId id="279" r:id="rId7"/>
    <p:sldId id="280" r:id="rId8"/>
    <p:sldId id="281" r:id="rId9"/>
    <p:sldId id="282" r:id="rId10"/>
    <p:sldId id="272" r:id="rId11"/>
    <p:sldId id="283" r:id="rId12"/>
    <p:sldId id="284" r:id="rId13"/>
    <p:sldId id="285" r:id="rId14"/>
    <p:sldId id="286" r:id="rId15"/>
    <p:sldId id="28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15043-DF04-490E-9391-571086FFC016}" v="2" dt="2022-01-26T16:29:52.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751" autoAdjust="0"/>
  </p:normalViewPr>
  <p:slideViewPr>
    <p:cSldViewPr snapToGrid="0">
      <p:cViewPr varScale="1">
        <p:scale>
          <a:sx n="79" d="100"/>
          <a:sy n="79" d="100"/>
        </p:scale>
        <p:origin x="11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gliaro, Susan" userId="eb5c7594-c8b2-47c3-8715-e877f89ef8af" providerId="ADAL" clId="{84A15043-DF04-490E-9391-571086FFC016}"/>
    <pc:docChg chg="custSel modSld">
      <pc:chgData name="Pagliaro, Susan" userId="eb5c7594-c8b2-47c3-8715-e877f89ef8af" providerId="ADAL" clId="{84A15043-DF04-490E-9391-571086FFC016}" dt="2022-01-26T16:29:15.623" v="127" actId="3626"/>
      <pc:docMkLst>
        <pc:docMk/>
      </pc:docMkLst>
      <pc:sldChg chg="modSp mod">
        <pc:chgData name="Pagliaro, Susan" userId="eb5c7594-c8b2-47c3-8715-e877f89ef8af" providerId="ADAL" clId="{84A15043-DF04-490E-9391-571086FFC016}" dt="2022-01-26T16:19:40.777" v="17" actId="20577"/>
        <pc:sldMkLst>
          <pc:docMk/>
          <pc:sldMk cId="167634760" sldId="262"/>
        </pc:sldMkLst>
        <pc:spChg chg="mod">
          <ac:chgData name="Pagliaro, Susan" userId="eb5c7594-c8b2-47c3-8715-e877f89ef8af" providerId="ADAL" clId="{84A15043-DF04-490E-9391-571086FFC016}" dt="2022-01-26T16:19:40.777" v="17" actId="20577"/>
          <ac:spMkLst>
            <pc:docMk/>
            <pc:sldMk cId="167634760" sldId="262"/>
            <ac:spMk id="2" creationId="{00000000-0000-0000-0000-000000000000}"/>
          </ac:spMkLst>
        </pc:spChg>
      </pc:sldChg>
      <pc:sldChg chg="modSp mod">
        <pc:chgData name="Pagliaro, Susan" userId="eb5c7594-c8b2-47c3-8715-e877f89ef8af" providerId="ADAL" clId="{84A15043-DF04-490E-9391-571086FFC016}" dt="2022-01-26T16:29:15.623" v="127" actId="3626"/>
        <pc:sldMkLst>
          <pc:docMk/>
          <pc:sldMk cId="340282803" sldId="286"/>
        </pc:sldMkLst>
        <pc:spChg chg="mod">
          <ac:chgData name="Pagliaro, Susan" userId="eb5c7594-c8b2-47c3-8715-e877f89ef8af" providerId="ADAL" clId="{84A15043-DF04-490E-9391-571086FFC016}" dt="2022-01-26T16:29:15.623" v="127" actId="3626"/>
          <ac:spMkLst>
            <pc:docMk/>
            <pc:sldMk cId="340282803" sldId="28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09DB5-0E65-4194-A026-AABBDB8A7669}" type="datetimeFigureOut">
              <a:rPr lang="en-US" smtClean="0"/>
              <a:t>1/26/2022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4233B-8611-419A-A905-75458B5F86D5}" type="slidenum">
              <a:rPr lang="en-US" smtClean="0"/>
              <a:t>‹#›</a:t>
            </a:fld>
            <a:endParaRPr lang="en-US" dirty="0"/>
          </a:p>
        </p:txBody>
      </p:sp>
    </p:spTree>
    <p:extLst>
      <p:ext uri="{BB962C8B-B14F-4D97-AF65-F5344CB8AC3E}">
        <p14:creationId xmlns:p14="http://schemas.microsoft.com/office/powerpoint/2010/main" val="174606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ricas.pearsonsupport.com/released-items/math/"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RICAS Mathematics module, Calibrating</a:t>
            </a:r>
            <a:r>
              <a:rPr lang="en-US" baseline="0" dirty="0"/>
              <a:t> Expectations Using Existing Student Work Samples. </a:t>
            </a:r>
            <a:endParaRPr lang="en-US" dirty="0"/>
          </a:p>
        </p:txBody>
      </p:sp>
      <p:sp>
        <p:nvSpPr>
          <p:cNvPr id="4" name="Slide Number Placeholder 3"/>
          <p:cNvSpPr>
            <a:spLocks noGrp="1"/>
          </p:cNvSpPr>
          <p:nvPr>
            <p:ph type="sldNum" sz="quarter" idx="10"/>
          </p:nvPr>
        </p:nvSpPr>
        <p:spPr/>
        <p:txBody>
          <a:bodyPr/>
          <a:lstStyle/>
          <a:p>
            <a:fld id="{B614233B-8611-419A-A905-75458B5F86D5}" type="slidenum">
              <a:rPr lang="en-US" smtClean="0"/>
              <a:t>1</a:t>
            </a:fld>
            <a:endParaRPr lang="en-US" dirty="0"/>
          </a:p>
        </p:txBody>
      </p:sp>
    </p:spTree>
    <p:extLst>
      <p:ext uri="{BB962C8B-B14F-4D97-AF65-F5344CB8AC3E}">
        <p14:creationId xmlns:p14="http://schemas.microsoft.com/office/powerpoint/2010/main" val="1608005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Resume</a:t>
            </a:r>
            <a:r>
              <a:rPr lang="en-US" b="1" baseline="0" dirty="0">
                <a:cs typeface="Calibri"/>
              </a:rPr>
              <a:t> the presentation.</a:t>
            </a:r>
          </a:p>
          <a:p>
            <a:endParaRPr lang="en-US" b="1" baseline="0" dirty="0">
              <a:cs typeface="Calibri"/>
            </a:endParaRPr>
          </a:p>
          <a:p>
            <a:r>
              <a:rPr lang="en-US" dirty="0">
                <a:cs typeface="Calibri"/>
              </a:rPr>
              <a:t>Now that you have worked the task and thought about alternate strategies, possible misconceptions, and your expectations for proficiency, take some time to consider the Scoring Guide. </a:t>
            </a:r>
          </a:p>
          <a:p>
            <a:endParaRPr lang="en-US" dirty="0">
              <a:cs typeface="Calibri"/>
            </a:endParaRPr>
          </a:p>
          <a:p>
            <a:r>
              <a:rPr lang="en-US" dirty="0">
                <a:cs typeface="Calibri"/>
              </a:rPr>
              <a:t>RICAS Scoring Guides are different in nature from rubrics you may be familiar with from past assessments. They highlight the text of the standard, comment on the degree of understanding (e.g., exemplary, good, fair, or minimal), and make references to the quantity of evidence present (e.g., significant or mixed)</a:t>
            </a:r>
            <a:r>
              <a:rPr lang="en-US" dirty="0"/>
              <a:t> in a response. They do not give specific guidance on acceptable answers, strategies, or suggested responses. Analysis of student work and calibrating conversations will give groups a more expansive grounding in expectations.</a:t>
            </a:r>
            <a:endParaRPr lang="en-US" dirty="0">
              <a:cs typeface="Calibri"/>
            </a:endParaRPr>
          </a:p>
          <a:p>
            <a:endParaRPr lang="en-US" dirty="0">
              <a:cs typeface="Calibri"/>
            </a:endParaRPr>
          </a:p>
          <a:p>
            <a:r>
              <a:rPr lang="en-US" b="1" dirty="0">
                <a:cs typeface="Calibri"/>
              </a:rPr>
              <a:t>Pause the presentation here to give time to review and analyze the Scoring Guide.</a:t>
            </a:r>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B614233B-8611-419A-A905-75458B5F86D5}" type="slidenum">
              <a:rPr lang="en-US" smtClean="0"/>
              <a:t>10</a:t>
            </a:fld>
            <a:endParaRPr lang="en-US" dirty="0"/>
          </a:p>
        </p:txBody>
      </p:sp>
    </p:spTree>
    <p:extLst>
      <p:ext uri="{BB962C8B-B14F-4D97-AF65-F5344CB8AC3E}">
        <p14:creationId xmlns:p14="http://schemas.microsoft.com/office/powerpoint/2010/main" val="147195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Resume the presentation.</a:t>
            </a:r>
          </a:p>
          <a:p>
            <a:endParaRPr lang="en-US" b="1" dirty="0">
              <a:cs typeface="Calibri"/>
            </a:endParaRPr>
          </a:p>
          <a:p>
            <a:r>
              <a:rPr lang="en-US" dirty="0">
                <a:cs typeface="Calibri"/>
              </a:rPr>
              <a:t>Now it is time to actually dig into the student work samples. Your facilitator has prepared a small packet of work samples from which the assigned scores have been removed. </a:t>
            </a:r>
          </a:p>
          <a:p>
            <a:endParaRPr lang="en-US" dirty="0">
              <a:cs typeface="Calibri"/>
            </a:endParaRPr>
          </a:p>
          <a:p>
            <a:r>
              <a:rPr lang="en-US" dirty="0">
                <a:cs typeface="Calibri"/>
              </a:rPr>
              <a:t>Each participant will work individually to rank order the pieces of student work from highest to lowest. Use the Scoring Guide and your notes from earlier in the session to assign a score to each piece. When assigning scores, seek out evidence in each piece of work to substantiate your choice. It is helpful to annotate the work as you go so you can refer to it during group discussion. </a:t>
            </a:r>
          </a:p>
          <a:p>
            <a:endParaRPr lang="en-US" dirty="0">
              <a:cs typeface="Calibri"/>
            </a:endParaRPr>
          </a:p>
          <a:p>
            <a:r>
              <a:rPr lang="en-US" dirty="0">
                <a:cs typeface="Calibri"/>
              </a:rPr>
              <a:t>Once all participants have completed their individual scoring, the facilitator(s) will ask each person to share their numerical scores and he or she will record them on the Master Scoring Sheet. Participants may also choose to record the scores of their groupmates to use as a reference during conversation.</a:t>
            </a:r>
          </a:p>
          <a:p>
            <a:endParaRPr lang="en-US" dirty="0">
              <a:cs typeface="Calibri"/>
            </a:endParaRPr>
          </a:p>
          <a:p>
            <a:r>
              <a:rPr lang="en-US" dirty="0">
                <a:cs typeface="Calibri"/>
              </a:rPr>
              <a:t>Generally speaking, the facilitator(s) has a paper copy of the Master Scoring Sheet. Of course other alternatives include a digital copy which can be displayed or a poster version. Both of these options may help facilitate group participation and transparent record keeping.</a:t>
            </a:r>
          </a:p>
          <a:p>
            <a:endParaRPr lang="en-US" dirty="0">
              <a:cs typeface="Calibri"/>
            </a:endParaRPr>
          </a:p>
          <a:p>
            <a:r>
              <a:rPr lang="en-US" b="1" dirty="0">
                <a:cs typeface="Calibri"/>
              </a:rPr>
              <a:t>Pause the presentation here to allow time for participants to score student work.</a:t>
            </a:r>
            <a:endParaRPr lang="en-US" dirty="0">
              <a:cs typeface="Calibri"/>
            </a:endParaRPr>
          </a:p>
        </p:txBody>
      </p:sp>
      <p:sp>
        <p:nvSpPr>
          <p:cNvPr id="4" name="Slide Number Placeholder 3"/>
          <p:cNvSpPr>
            <a:spLocks noGrp="1"/>
          </p:cNvSpPr>
          <p:nvPr>
            <p:ph type="sldNum" sz="quarter" idx="5"/>
          </p:nvPr>
        </p:nvSpPr>
        <p:spPr/>
        <p:txBody>
          <a:bodyPr/>
          <a:lstStyle/>
          <a:p>
            <a:fld id="{B614233B-8611-419A-A905-75458B5F86D5}" type="slidenum">
              <a:rPr lang="en-US" smtClean="0"/>
              <a:t>11</a:t>
            </a:fld>
            <a:endParaRPr lang="en-US" dirty="0"/>
          </a:p>
        </p:txBody>
      </p:sp>
    </p:spTree>
    <p:extLst>
      <p:ext uri="{BB962C8B-B14F-4D97-AF65-F5344CB8AC3E}">
        <p14:creationId xmlns:p14="http://schemas.microsoft.com/office/powerpoint/2010/main" val="2360788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Resume the presentation.</a:t>
            </a:r>
          </a:p>
          <a:p>
            <a:endParaRPr lang="en-US" b="1" dirty="0">
              <a:cs typeface="Calibri"/>
            </a:endParaRPr>
          </a:p>
          <a:p>
            <a:r>
              <a:rPr lang="en-US" dirty="0">
                <a:cs typeface="Calibri"/>
              </a:rPr>
              <a:t>Now the fun begins! The most beneficial aspect of the calibration process is the sharing of ideas and arriving at consensus. These conversations can be passionate and sometimes challenging. It is important to acknowledge this fact up front and to have a set of norms to keep conversations on track and professional. Possible norms to consider include:</a:t>
            </a:r>
          </a:p>
          <a:p>
            <a:pPr marL="628650" lvl="1" indent="-171450">
              <a:buFont typeface="Arial"/>
              <a:buChar char="•"/>
            </a:pPr>
            <a:r>
              <a:rPr lang="en-US" dirty="0">
                <a:cs typeface="Calibri"/>
              </a:rPr>
              <a:t>Active listening</a:t>
            </a:r>
          </a:p>
          <a:p>
            <a:pPr marL="628650" lvl="1" indent="-171450">
              <a:buFont typeface="Arial"/>
              <a:buChar char="•"/>
            </a:pPr>
            <a:r>
              <a:rPr lang="en-US" dirty="0">
                <a:cs typeface="Calibri"/>
              </a:rPr>
              <a:t>Equity of voice</a:t>
            </a:r>
          </a:p>
          <a:p>
            <a:pPr marL="628650" lvl="1" indent="-171450">
              <a:buFont typeface="Arial"/>
              <a:buChar char="•"/>
            </a:pPr>
            <a:r>
              <a:rPr lang="en-US" dirty="0">
                <a:cs typeface="Calibri"/>
              </a:rPr>
              <a:t>Respectful all opinions</a:t>
            </a:r>
          </a:p>
          <a:p>
            <a:pPr marL="628650" lvl="1" indent="-171450">
              <a:buFont typeface="Arial"/>
              <a:buChar char="•"/>
            </a:pPr>
            <a:r>
              <a:rPr lang="en-US" dirty="0">
                <a:cs typeface="Calibri"/>
              </a:rPr>
              <a:t>Safety to share</a:t>
            </a:r>
          </a:p>
          <a:p>
            <a:pPr marL="628650" lvl="1" indent="-171450">
              <a:buFont typeface="Arial"/>
              <a:buChar char="•"/>
            </a:pPr>
            <a:r>
              <a:rPr lang="en-US" dirty="0">
                <a:cs typeface="Calibri"/>
              </a:rPr>
              <a:t>Link back to the evidence, avoid assumptions</a:t>
            </a:r>
          </a:p>
          <a:p>
            <a:pPr marL="171450" indent="-171450">
              <a:buFont typeface="Arial"/>
              <a:buChar char="•"/>
            </a:pPr>
            <a:endParaRPr lang="en-US" dirty="0">
              <a:cs typeface="Calibri"/>
            </a:endParaRPr>
          </a:p>
          <a:p>
            <a:pPr marL="0" indent="0">
              <a:buFont typeface="Arial"/>
              <a:buNone/>
            </a:pPr>
            <a:r>
              <a:rPr lang="en-US" dirty="0">
                <a:cs typeface="Calibri"/>
              </a:rPr>
              <a:t>Once a set of norms has been established, dis</a:t>
            </a:r>
            <a:r>
              <a:rPr lang="en-US" baseline="0" dirty="0">
                <a:cs typeface="Calibri"/>
              </a:rPr>
              <a:t>cussion can begin. Upon arriving at a consensus score, the facilitator will record it in the Master Scoring Sheet along with any pertinent notes from the conversation.</a:t>
            </a:r>
            <a:endParaRPr lang="en-US" dirty="0">
              <a:cs typeface="Calibri"/>
            </a:endParaRPr>
          </a:p>
          <a:p>
            <a:endParaRPr lang="en-US" dirty="0">
              <a:cs typeface="Calibri"/>
            </a:endParaRPr>
          </a:p>
          <a:p>
            <a:r>
              <a:rPr lang="en-US" b="1" dirty="0">
                <a:cs typeface="Calibri"/>
              </a:rPr>
              <a:t>Pause the presentation here to have a group discussion</a:t>
            </a:r>
          </a:p>
          <a:p>
            <a:endParaRPr lang="en-US" dirty="0">
              <a:cs typeface="Calibri"/>
            </a:endParaRPr>
          </a:p>
        </p:txBody>
      </p:sp>
      <p:sp>
        <p:nvSpPr>
          <p:cNvPr id="4" name="Slide Number Placeholder 3"/>
          <p:cNvSpPr>
            <a:spLocks noGrp="1"/>
          </p:cNvSpPr>
          <p:nvPr>
            <p:ph type="sldNum" sz="quarter" idx="5"/>
          </p:nvPr>
        </p:nvSpPr>
        <p:spPr/>
        <p:txBody>
          <a:bodyPr/>
          <a:lstStyle/>
          <a:p>
            <a:fld id="{B614233B-8611-419A-A905-75458B5F86D5}" type="slidenum">
              <a:rPr lang="en-US" smtClean="0"/>
              <a:t>12</a:t>
            </a:fld>
            <a:endParaRPr lang="en-US" dirty="0"/>
          </a:p>
        </p:txBody>
      </p:sp>
    </p:spTree>
    <p:extLst>
      <p:ext uri="{BB962C8B-B14F-4D97-AF65-F5344CB8AC3E}">
        <p14:creationId xmlns:p14="http://schemas.microsoft.com/office/powerpoint/2010/main" val="4199716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Resume the presentation.</a:t>
            </a:r>
          </a:p>
          <a:p>
            <a:endParaRPr lang="en-US" b="1" dirty="0"/>
          </a:p>
          <a:p>
            <a:r>
              <a:rPr lang="en-US" dirty="0"/>
              <a:t>As a result of that first round of conversation, your</a:t>
            </a:r>
            <a:r>
              <a:rPr lang="en-US" baseline="0" dirty="0"/>
              <a:t> group should have begun to shape a set of common expectations for demonstrating proficiency on the task. There may still be some questions in everyone’s minds, but this is normal given the abbreviated number of student samples and the absence of a traditional task-specific rubric.</a:t>
            </a:r>
          </a:p>
          <a:p>
            <a:endParaRPr lang="en-US" baseline="0" dirty="0"/>
          </a:p>
          <a:p>
            <a:r>
              <a:rPr lang="en-US" baseline="0" dirty="0"/>
              <a:t>Some of these questions may be addressed when the group reviews the official scores.</a:t>
            </a:r>
          </a:p>
          <a:p>
            <a:endParaRPr lang="en-US" baseline="0" dirty="0"/>
          </a:p>
          <a:p>
            <a:r>
              <a:rPr lang="en-US" baseline="0" dirty="0"/>
              <a:t>As the facilitator shares the official scores of each piece of student work, group members should take some time to process them in light of the evidence the group highlighted and language in the Scoring Guide. This is especially important since there are no annotations provided to concretely illuminate the assignation of a score. There may be discrepancies between the group consensus score and the official scores. Talk these through and think of annotations that can be made on each piece of student work and the Scoring Guide to better define parameters for performance. </a:t>
            </a:r>
          </a:p>
          <a:p>
            <a:endParaRPr lang="en-US" baseline="0" dirty="0"/>
          </a:p>
          <a:p>
            <a:r>
              <a:rPr lang="en-US" baseline="0" dirty="0"/>
              <a:t>Think about whether your expectations for performance were higher or lower than those illustrated by the official scores? If they were high, are there some things that you still want your students to aspire to during instruction, but have come to understand that sometimes more leeway is given in high stake assessments? If your expectations were low, are there changes that need to made during instruction to better help your students achieve proficiency?</a:t>
            </a:r>
          </a:p>
          <a:p>
            <a:endParaRPr lang="en-US" baseline="0" dirty="0"/>
          </a:p>
          <a:p>
            <a:r>
              <a:rPr lang="en-US" baseline="0" dirty="0"/>
              <a:t>As a group, formulate a series of next steps. These may include re-examining standards to attain a common understanding of the required rigor or making adjustments to instructional practices or materials. To gain more practice in interpreting the Scoring Guide and refining common expectations, you may consider administering the task to your students. This will provide you with a larger sample of student work and more opportunity to discuss exactly what characterizes each level of performance for this standard. The actions you decide to take should meet your particular needs.</a:t>
            </a:r>
          </a:p>
          <a:p>
            <a:endParaRPr lang="en-US" baseline="0" dirty="0"/>
          </a:p>
          <a:p>
            <a:r>
              <a:rPr lang="en-US" b="1" baseline="0" dirty="0"/>
              <a:t>Pause the presentation to allow time for discussion.</a:t>
            </a:r>
          </a:p>
          <a:p>
            <a:endParaRPr lang="en-US" baseline="0" dirty="0"/>
          </a:p>
        </p:txBody>
      </p:sp>
      <p:sp>
        <p:nvSpPr>
          <p:cNvPr id="4" name="Slide Number Placeholder 3"/>
          <p:cNvSpPr>
            <a:spLocks noGrp="1"/>
          </p:cNvSpPr>
          <p:nvPr>
            <p:ph type="sldNum" sz="quarter" idx="10"/>
          </p:nvPr>
        </p:nvSpPr>
        <p:spPr/>
        <p:txBody>
          <a:bodyPr/>
          <a:lstStyle/>
          <a:p>
            <a:fld id="{B614233B-8611-419A-A905-75458B5F86D5}" type="slidenum">
              <a:rPr lang="en-US" smtClean="0"/>
              <a:t>13</a:t>
            </a:fld>
            <a:endParaRPr lang="en-US" dirty="0"/>
          </a:p>
        </p:txBody>
      </p:sp>
    </p:spTree>
    <p:extLst>
      <p:ext uri="{BB962C8B-B14F-4D97-AF65-F5344CB8AC3E}">
        <p14:creationId xmlns:p14="http://schemas.microsoft.com/office/powerpoint/2010/main" val="2659662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Resume the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Welcome back and thank you for joining the </a:t>
            </a:r>
            <a:r>
              <a:rPr lang="en-US" dirty="0"/>
              <a:t>RICAS Mathematics module Calibrating</a:t>
            </a:r>
            <a:r>
              <a:rPr lang="en-US" baseline="0" dirty="0"/>
              <a:t> Expectations Using Existing Student Work Samples.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hope this calibration session has provided you with an opportunity and a structure to gain a common understanding of expectations for performance on RICAS.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Please use the resources displayed on this page to help you conduct a calibration session for other RICAS mathematics released items.</a:t>
            </a:r>
            <a:endParaRPr lang="en-US" dirty="0"/>
          </a:p>
          <a:p>
            <a:endParaRPr lang="en-US" baseline="0" dirty="0"/>
          </a:p>
        </p:txBody>
      </p:sp>
      <p:sp>
        <p:nvSpPr>
          <p:cNvPr id="4" name="Slide Number Placeholder 3"/>
          <p:cNvSpPr>
            <a:spLocks noGrp="1"/>
          </p:cNvSpPr>
          <p:nvPr>
            <p:ph type="sldNum" sz="quarter" idx="10"/>
          </p:nvPr>
        </p:nvSpPr>
        <p:spPr/>
        <p:txBody>
          <a:bodyPr/>
          <a:lstStyle/>
          <a:p>
            <a:fld id="{B614233B-8611-419A-A905-75458B5F86D5}" type="slidenum">
              <a:rPr lang="en-US" smtClean="0"/>
              <a:t>14</a:t>
            </a:fld>
            <a:endParaRPr lang="en-US" dirty="0"/>
          </a:p>
        </p:txBody>
      </p:sp>
    </p:spTree>
    <p:extLst>
      <p:ext uri="{BB962C8B-B14F-4D97-AF65-F5344CB8AC3E}">
        <p14:creationId xmlns:p14="http://schemas.microsoft.com/office/powerpoint/2010/main" val="844144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Should you have any questions, please contact us at the address displayed on the screen.</a:t>
            </a:r>
          </a:p>
        </p:txBody>
      </p:sp>
      <p:sp>
        <p:nvSpPr>
          <p:cNvPr id="4" name="Slide Number Placeholder 3"/>
          <p:cNvSpPr>
            <a:spLocks noGrp="1"/>
          </p:cNvSpPr>
          <p:nvPr>
            <p:ph type="sldNum" sz="quarter" idx="10"/>
          </p:nvPr>
        </p:nvSpPr>
        <p:spPr/>
        <p:txBody>
          <a:bodyPr/>
          <a:lstStyle/>
          <a:p>
            <a:fld id="{B614233B-8611-419A-A905-75458B5F86D5}" type="slidenum">
              <a:rPr lang="en-US" smtClean="0"/>
              <a:t>15</a:t>
            </a:fld>
            <a:endParaRPr lang="en-US" dirty="0"/>
          </a:p>
        </p:txBody>
      </p:sp>
    </p:spTree>
    <p:extLst>
      <p:ext uri="{BB962C8B-B14F-4D97-AF65-F5344CB8AC3E}">
        <p14:creationId xmlns:p14="http://schemas.microsoft.com/office/powerpoint/2010/main" val="772123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goal for this session is to provide a structure for calibrating expectations for student performance on the RICAS mathematics assessment. To help us accomplish this goal, we will use a fifth grade item released from the Spring of 2018 administration. </a:t>
            </a:r>
          </a:p>
          <a:p>
            <a:endParaRPr lang="en-US" baseline="0" dirty="0"/>
          </a:p>
          <a:p>
            <a:r>
              <a:rPr lang="en-US" baseline="0" dirty="0"/>
              <a:t>There will be times during the session when you will be asked to pause the presentation and work individually or with your small group. The total time to work through the module can vary, but we advise you to set aside a minimum of two hours to allow for deep and thoughtful conversations.</a:t>
            </a:r>
            <a:endParaRPr lang="en-US" dirty="0"/>
          </a:p>
        </p:txBody>
      </p:sp>
      <p:sp>
        <p:nvSpPr>
          <p:cNvPr id="4" name="Slide Number Placeholder 3"/>
          <p:cNvSpPr>
            <a:spLocks noGrp="1"/>
          </p:cNvSpPr>
          <p:nvPr>
            <p:ph type="sldNum" sz="quarter" idx="10"/>
          </p:nvPr>
        </p:nvSpPr>
        <p:spPr/>
        <p:txBody>
          <a:bodyPr/>
          <a:lstStyle/>
          <a:p>
            <a:fld id="{B614233B-8611-419A-A905-75458B5F86D5}" type="slidenum">
              <a:rPr lang="en-US" smtClean="0"/>
              <a:t>2</a:t>
            </a:fld>
            <a:endParaRPr lang="en-US" dirty="0"/>
          </a:p>
        </p:txBody>
      </p:sp>
    </p:spTree>
    <p:extLst>
      <p:ext uri="{BB962C8B-B14F-4D97-AF65-F5344CB8AC3E}">
        <p14:creationId xmlns:p14="http://schemas.microsoft.com/office/powerpoint/2010/main" val="355819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calibrate?</a:t>
            </a:r>
            <a:r>
              <a:rPr lang="en-US" baseline="0" dirty="0"/>
              <a:t> Just as manufacturers calibrate their instruments to ensure the production of reliable, high-quality products, educators should calibrate their expectations for student work to ensure consistency, reliability, and fairness. A given piece of student work should receive the same score from any reviewer. This is dependent on there being a common agreement in how to evaluate the evidence in a piece of work, how to interpret the scoring guide or rubric, and how to interpret the required rigor of the standards. Consistency is the key, thus the need for calibration.</a:t>
            </a:r>
            <a:endParaRPr lang="en-US" dirty="0"/>
          </a:p>
        </p:txBody>
      </p:sp>
      <p:sp>
        <p:nvSpPr>
          <p:cNvPr id="4" name="Slide Number Placeholder 3"/>
          <p:cNvSpPr>
            <a:spLocks noGrp="1"/>
          </p:cNvSpPr>
          <p:nvPr>
            <p:ph type="sldNum" sz="quarter" idx="10"/>
          </p:nvPr>
        </p:nvSpPr>
        <p:spPr/>
        <p:txBody>
          <a:bodyPr/>
          <a:lstStyle/>
          <a:p>
            <a:fld id="{B614233B-8611-419A-A905-75458B5F86D5}" type="slidenum">
              <a:rPr lang="en-US" smtClean="0"/>
              <a:t>3</a:t>
            </a:fld>
            <a:endParaRPr lang="en-US" dirty="0"/>
          </a:p>
        </p:txBody>
      </p:sp>
    </p:spTree>
    <p:extLst>
      <p:ext uri="{BB962C8B-B14F-4D97-AF65-F5344CB8AC3E}">
        <p14:creationId xmlns:p14="http://schemas.microsoft.com/office/powerpoint/2010/main" val="207662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preparation </a:t>
            </a:r>
            <a:r>
              <a:rPr lang="en-US" dirty="0"/>
              <a:t>for a calibration</a:t>
            </a:r>
            <a:r>
              <a:rPr lang="en-US" baseline="0" dirty="0"/>
              <a:t> session, your facilitator(s) had some basic tasks to complete. They needed to:</a:t>
            </a:r>
          </a:p>
          <a:p>
            <a:endParaRPr lang="en-US" baseline="0" dirty="0"/>
          </a:p>
          <a:p>
            <a:pPr marL="628650" lvl="1" indent="-171450">
              <a:buFont typeface="Courier New" panose="02070309020205020404" pitchFamily="49" charset="0"/>
              <a:buChar char="o"/>
            </a:pPr>
            <a:r>
              <a:rPr lang="en-US" baseline="0" dirty="0"/>
              <a:t>Identify the task that will be used for the session and make a blank copy for each participant. </a:t>
            </a:r>
          </a:p>
          <a:p>
            <a:pPr marL="628650" lvl="1" indent="-171450">
              <a:buFont typeface="Courier New" panose="02070309020205020404" pitchFamily="49" charset="0"/>
              <a:buChar char="o"/>
            </a:pPr>
            <a:r>
              <a:rPr lang="en-US" baseline="0" dirty="0"/>
              <a:t>Make copies of the standard(s) to which the task is written.</a:t>
            </a:r>
          </a:p>
          <a:p>
            <a:pPr marL="628650" lvl="1" indent="-171450">
              <a:buFont typeface="Courier New" panose="02070309020205020404" pitchFamily="49" charset="0"/>
              <a:buChar char="o"/>
            </a:pPr>
            <a:r>
              <a:rPr lang="en-US" baseline="0" dirty="0"/>
              <a:t>Create packets of student work for each participant. They </a:t>
            </a:r>
            <a:r>
              <a:rPr lang="en-US" b="1" baseline="0" dirty="0"/>
              <a:t>removed the scores </a:t>
            </a:r>
            <a:r>
              <a:rPr lang="en-US" baseline="0" dirty="0"/>
              <a:t>from each piece and </a:t>
            </a:r>
            <a:r>
              <a:rPr lang="en-US" b="1" baseline="0" dirty="0"/>
              <a:t>arranged them in random order</a:t>
            </a:r>
            <a:r>
              <a:rPr lang="en-US" baseline="0" dirty="0"/>
              <a:t>. Participants will be asked to rank order and score papers on their own so the random ordering and lack of discernable scores are important. We have chosen to use an alphabetical code for each piece of work.  The codes have no relation to the actual scores given to each piece of work.</a:t>
            </a:r>
          </a:p>
          <a:p>
            <a:pPr marL="628650" lvl="1" indent="-171450">
              <a:buFont typeface="Courier New" panose="02070309020205020404" pitchFamily="49" charset="0"/>
              <a:buChar char="o"/>
            </a:pPr>
            <a:r>
              <a:rPr lang="en-US" baseline="0" dirty="0"/>
              <a:t>Create and copy an answer key document for each participant. </a:t>
            </a:r>
          </a:p>
          <a:p>
            <a:pPr marL="628650" lvl="1" indent="-171450">
              <a:buFont typeface="Courier New" panose="02070309020205020404" pitchFamily="49" charset="0"/>
              <a:buChar char="o"/>
            </a:pPr>
            <a:r>
              <a:rPr lang="en-US" baseline="0" dirty="0"/>
              <a:t>Create a Master Scoring Sheet which will enable the collection of the initial scores given by each participant, the consensus score that the group arrives at, the official scores, and any notes or action steps that result from group conversations.</a:t>
            </a:r>
          </a:p>
          <a:p>
            <a:pPr marL="628650" lvl="1" indent="-171450">
              <a:buFont typeface="Courier New" panose="02070309020205020404" pitchFamily="49" charset="0"/>
              <a:buChar char="o"/>
            </a:pPr>
            <a:endParaRPr lang="en-US" baseline="0" dirty="0"/>
          </a:p>
        </p:txBody>
      </p:sp>
      <p:sp>
        <p:nvSpPr>
          <p:cNvPr id="4" name="Slide Number Placeholder 3"/>
          <p:cNvSpPr>
            <a:spLocks noGrp="1"/>
          </p:cNvSpPr>
          <p:nvPr>
            <p:ph type="sldNum" sz="quarter" idx="10"/>
          </p:nvPr>
        </p:nvSpPr>
        <p:spPr/>
        <p:txBody>
          <a:bodyPr/>
          <a:lstStyle/>
          <a:p>
            <a:fld id="{B614233B-8611-419A-A905-75458B5F86D5}" type="slidenum">
              <a:rPr lang="en-US" smtClean="0"/>
              <a:t>4</a:t>
            </a:fld>
            <a:endParaRPr lang="en-US" dirty="0"/>
          </a:p>
        </p:txBody>
      </p:sp>
    </p:spTree>
    <p:extLst>
      <p:ext uri="{BB962C8B-B14F-4D97-AF65-F5344CB8AC3E}">
        <p14:creationId xmlns:p14="http://schemas.microsoft.com/office/powerpoint/2010/main" val="96126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an overview of the steps for</a:t>
            </a:r>
            <a:r>
              <a:rPr lang="en-US" baseline="0" dirty="0"/>
              <a:t> a RICAS released item calibration session. Given that there are limited work samples for current RICAS released items, these steps may differ in scope from what you may have seen in other calibration protocols where there is a greater quantity of student work samples.</a:t>
            </a:r>
          </a:p>
          <a:p>
            <a:endParaRPr lang="en-US" baseline="0" dirty="0"/>
          </a:p>
          <a:p>
            <a:r>
              <a:rPr lang="en-US" baseline="0" dirty="0"/>
              <a:t>The session begins with individual time in which participants process the requirements of the task and their own expectations for performance. This is followed by periods of group discussion with the ultimate goal of establishing a communal understanding of expectations.</a:t>
            </a:r>
          </a:p>
          <a:p>
            <a:endParaRPr lang="en-US" baseline="0" dirty="0"/>
          </a:p>
          <a:p>
            <a:r>
              <a:rPr lang="en-US" b="1" baseline="0" dirty="0"/>
              <a:t>Let’s walk through each step together. As we do so, you will be prompted when to pause the recording to allow for work time.</a:t>
            </a:r>
          </a:p>
          <a:p>
            <a:endParaRPr lang="en-US" b="1" dirty="0"/>
          </a:p>
        </p:txBody>
      </p:sp>
      <p:sp>
        <p:nvSpPr>
          <p:cNvPr id="4" name="Slide Number Placeholder 3"/>
          <p:cNvSpPr>
            <a:spLocks noGrp="1"/>
          </p:cNvSpPr>
          <p:nvPr>
            <p:ph type="sldNum" sz="quarter" idx="10"/>
          </p:nvPr>
        </p:nvSpPr>
        <p:spPr/>
        <p:txBody>
          <a:bodyPr/>
          <a:lstStyle/>
          <a:p>
            <a:fld id="{B614233B-8611-419A-A905-75458B5F86D5}" type="slidenum">
              <a:rPr lang="en-US" smtClean="0"/>
              <a:t>5</a:t>
            </a:fld>
            <a:endParaRPr lang="en-US" dirty="0"/>
          </a:p>
        </p:txBody>
      </p:sp>
    </p:spTree>
    <p:extLst>
      <p:ext uri="{BB962C8B-B14F-4D97-AF65-F5344CB8AC3E}">
        <p14:creationId xmlns:p14="http://schemas.microsoft.com/office/powerpoint/2010/main" val="67078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calibration</a:t>
            </a:r>
            <a:r>
              <a:rPr lang="en-US" baseline="0" dirty="0"/>
              <a:t> session should begin with a full understanding of the standard(s) which is being assessed. Generally speaking, participants read the standard on their own. The facilitator may choose to have a brief discussion about the rigor of the standard before moving on.</a:t>
            </a:r>
          </a:p>
          <a:p>
            <a:endParaRPr lang="en-US" baseline="0" dirty="0"/>
          </a:p>
          <a:p>
            <a:r>
              <a:rPr lang="en-US" b="1" baseline="0" dirty="0"/>
              <a:t>Pause the presentation at this time to review and discuss the standard.</a:t>
            </a:r>
            <a:endParaRPr lang="en-US" b="1" dirty="0"/>
          </a:p>
        </p:txBody>
      </p:sp>
      <p:sp>
        <p:nvSpPr>
          <p:cNvPr id="4" name="Slide Number Placeholder 3"/>
          <p:cNvSpPr>
            <a:spLocks noGrp="1"/>
          </p:cNvSpPr>
          <p:nvPr>
            <p:ph type="sldNum" sz="quarter" idx="10"/>
          </p:nvPr>
        </p:nvSpPr>
        <p:spPr/>
        <p:txBody>
          <a:bodyPr/>
          <a:lstStyle/>
          <a:p>
            <a:fld id="{B614233B-8611-419A-A905-75458B5F86D5}" type="slidenum">
              <a:rPr lang="en-US" smtClean="0"/>
              <a:t>6</a:t>
            </a:fld>
            <a:endParaRPr lang="en-US" dirty="0"/>
          </a:p>
        </p:txBody>
      </p:sp>
    </p:spTree>
    <p:extLst>
      <p:ext uri="{BB962C8B-B14F-4D97-AF65-F5344CB8AC3E}">
        <p14:creationId xmlns:p14="http://schemas.microsoft.com/office/powerpoint/2010/main" val="347206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Resume</a:t>
            </a:r>
            <a:r>
              <a:rPr lang="en-US" b="1" baseline="0" dirty="0"/>
              <a:t> the presentation.</a:t>
            </a:r>
          </a:p>
          <a:p>
            <a:endParaRPr lang="en-US" baseline="0" dirty="0"/>
          </a:p>
          <a:p>
            <a:r>
              <a:rPr lang="en-US" dirty="0"/>
              <a:t>As previously</a:t>
            </a:r>
            <a:r>
              <a:rPr lang="en-US" baseline="0" dirty="0"/>
              <a:t> mentioned, the task for this calibration session is from the Spring 2018 released items. If you choose to access the item electronically, please Google the RICAS Resource Center. Once you arrive at the home page, click on the “Released Item” tab at the top right-hand side of the window’s banner. After doing so, you will arrive at the Released Items page. On that page, off to the right, there are tabs for ELA and Mathematics. After clicking “Mathematics” you will arrive at the page displayed on this screen. </a:t>
            </a:r>
          </a:p>
          <a:p>
            <a:endParaRPr lang="en-US" baseline="0" dirty="0"/>
          </a:p>
          <a:p>
            <a:r>
              <a:rPr lang="en-US" baseline="0" dirty="0"/>
              <a:t>I have clicked on the Grade 5 tab, and as you can see, it provides access to the released items for 2018 and 2017. Please click on the Computer-Based Released Items tab for 2018.</a:t>
            </a:r>
          </a:p>
          <a:p>
            <a:endParaRPr lang="en-US" dirty="0">
              <a:cs typeface="Calibri" panose="020F0502020204030204"/>
            </a:endParaRPr>
          </a:p>
          <a:p>
            <a:r>
              <a:rPr lang="en-US" dirty="0">
                <a:hlinkClick r:id="rId3"/>
              </a:rPr>
              <a:t>http://ricas.pearsonsupport.com/released-items/math/</a:t>
            </a:r>
            <a:r>
              <a:rPr lang="en-US" dirty="0"/>
              <a:t> </a:t>
            </a:r>
          </a:p>
          <a:p>
            <a:endParaRPr lang="en-US" dirty="0">
              <a:cs typeface="Calibri"/>
            </a:endParaRPr>
          </a:p>
          <a:p>
            <a:r>
              <a:rPr lang="en-US" b="1" dirty="0">
                <a:cs typeface="Calibri"/>
              </a:rPr>
              <a:t>Pause the presentation here if needed.</a:t>
            </a:r>
          </a:p>
        </p:txBody>
      </p:sp>
      <p:sp>
        <p:nvSpPr>
          <p:cNvPr id="4" name="Slide Number Placeholder 3"/>
          <p:cNvSpPr>
            <a:spLocks noGrp="1"/>
          </p:cNvSpPr>
          <p:nvPr>
            <p:ph type="sldNum" sz="quarter" idx="10"/>
          </p:nvPr>
        </p:nvSpPr>
        <p:spPr/>
        <p:txBody>
          <a:bodyPr/>
          <a:lstStyle/>
          <a:p>
            <a:fld id="{B614233B-8611-419A-A905-75458B5F86D5}" type="slidenum">
              <a:rPr lang="en-US" smtClean="0"/>
              <a:t>7</a:t>
            </a:fld>
            <a:endParaRPr lang="en-US" dirty="0"/>
          </a:p>
        </p:txBody>
      </p:sp>
    </p:spTree>
    <p:extLst>
      <p:ext uri="{BB962C8B-B14F-4D97-AF65-F5344CB8AC3E}">
        <p14:creationId xmlns:p14="http://schemas.microsoft.com/office/powerpoint/2010/main" val="1792901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Resume</a:t>
            </a:r>
            <a:r>
              <a:rPr lang="en-US" b="1" baseline="0" dirty="0">
                <a:cs typeface="Calibri"/>
              </a:rPr>
              <a:t> the presentation as needed.</a:t>
            </a:r>
          </a:p>
          <a:p>
            <a:endParaRPr lang="en-US" b="1" baseline="0" dirty="0">
              <a:cs typeface="Calibri"/>
            </a:endParaRPr>
          </a:p>
          <a:p>
            <a:r>
              <a:rPr lang="en-US" dirty="0">
                <a:cs typeface="Calibri"/>
              </a:rPr>
              <a:t>After clicking on that tab you should arrive at the</a:t>
            </a:r>
            <a:r>
              <a:rPr lang="en-US" baseline="0" dirty="0">
                <a:cs typeface="Calibri"/>
              </a:rPr>
              <a:t> TestNav 8</a:t>
            </a:r>
            <a:r>
              <a:rPr lang="en-US" dirty="0">
                <a:cs typeface="Calibri"/>
              </a:rPr>
              <a:t> screen which is the entry page for the collection of grade 5 Computer-based Released Items from Spring 2018. This collection of items is a mini test called an ePAT (electronic practice assessment tool). Page through the ePAT screens until you get to the fifth item. (</a:t>
            </a:r>
            <a:r>
              <a:rPr lang="en-US" b="1" dirty="0">
                <a:cs typeface="Calibri"/>
              </a:rPr>
              <a:t>Note</a:t>
            </a:r>
            <a:r>
              <a:rPr lang="en-US" dirty="0">
                <a:cs typeface="Calibri"/>
              </a:rPr>
              <a:t>:</a:t>
            </a:r>
            <a:r>
              <a:rPr lang="en-US" baseline="0" dirty="0">
                <a:cs typeface="Calibri"/>
              </a:rPr>
              <a:t> This was item #7 on the live assessment)</a:t>
            </a:r>
            <a:r>
              <a:rPr lang="en-US" dirty="0">
                <a:cs typeface="Calibri"/>
              </a:rPr>
              <a:t> </a:t>
            </a:r>
          </a:p>
          <a:p>
            <a:endParaRPr lang="en-US" dirty="0">
              <a:cs typeface="Calibri"/>
            </a:endParaRPr>
          </a:p>
          <a:p>
            <a:r>
              <a:rPr lang="en-US" b="1" dirty="0">
                <a:cs typeface="Calibri"/>
              </a:rPr>
              <a:t>Pause the presentation here as needed.</a:t>
            </a:r>
          </a:p>
        </p:txBody>
      </p:sp>
      <p:sp>
        <p:nvSpPr>
          <p:cNvPr id="4" name="Slide Number Placeholder 3"/>
          <p:cNvSpPr>
            <a:spLocks noGrp="1"/>
          </p:cNvSpPr>
          <p:nvPr>
            <p:ph type="sldNum" sz="quarter" idx="5"/>
          </p:nvPr>
        </p:nvSpPr>
        <p:spPr/>
        <p:txBody>
          <a:bodyPr/>
          <a:lstStyle/>
          <a:p>
            <a:fld id="{B614233B-8611-419A-A905-75458B5F86D5}" type="slidenum">
              <a:rPr lang="en-US" smtClean="0"/>
              <a:t>8</a:t>
            </a:fld>
            <a:endParaRPr lang="en-US" dirty="0"/>
          </a:p>
        </p:txBody>
      </p:sp>
    </p:spTree>
    <p:extLst>
      <p:ext uri="{BB962C8B-B14F-4D97-AF65-F5344CB8AC3E}">
        <p14:creationId xmlns:p14="http://schemas.microsoft.com/office/powerpoint/2010/main" val="308419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Resume the presentation as needed.</a:t>
            </a:r>
          </a:p>
          <a:p>
            <a:endParaRPr lang="en-US" b="1" dirty="0">
              <a:cs typeface="Calibri"/>
            </a:endParaRPr>
          </a:p>
          <a:p>
            <a:r>
              <a:rPr lang="en-US" dirty="0">
                <a:cs typeface="Calibri"/>
              </a:rPr>
              <a:t>Here we see the text of the item minus the answer entry spaces. </a:t>
            </a:r>
          </a:p>
          <a:p>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Connecting with the task is a</a:t>
            </a:r>
            <a:r>
              <a:rPr lang="en-US" baseline="0" dirty="0">
                <a:cs typeface="Calibri"/>
              </a:rPr>
              <a:t> vital</a:t>
            </a:r>
            <a:r>
              <a:rPr lang="en-US" dirty="0">
                <a:cs typeface="Calibri"/>
              </a:rPr>
              <a:t> step in the calibration</a:t>
            </a:r>
            <a:r>
              <a:rPr lang="en-US" baseline="0" dirty="0">
                <a:cs typeface="Calibri"/>
              </a:rPr>
              <a:t> process. </a:t>
            </a:r>
            <a:r>
              <a:rPr lang="en-US" dirty="0">
                <a:cs typeface="Calibri"/>
              </a:rPr>
              <a:t>Take some time here to read and work through the task. As you work, think of and make notes on alternate strategies students may employ, possible misconceptions they could have, and what your expectations are for performance to demonstrate proficiency. </a:t>
            </a:r>
          </a:p>
          <a:p>
            <a:endParaRPr lang="en-US" dirty="0">
              <a:cs typeface="Calibri"/>
            </a:endParaRPr>
          </a:p>
          <a:p>
            <a:r>
              <a:rPr lang="en-US" b="1" dirty="0">
                <a:cs typeface="Calibri"/>
              </a:rPr>
              <a:t>Pause the presentation here to allow for work time.</a:t>
            </a:r>
          </a:p>
        </p:txBody>
      </p:sp>
      <p:sp>
        <p:nvSpPr>
          <p:cNvPr id="4" name="Slide Number Placeholder 3"/>
          <p:cNvSpPr>
            <a:spLocks noGrp="1"/>
          </p:cNvSpPr>
          <p:nvPr>
            <p:ph type="sldNum" sz="quarter" idx="5"/>
          </p:nvPr>
        </p:nvSpPr>
        <p:spPr/>
        <p:txBody>
          <a:bodyPr/>
          <a:lstStyle/>
          <a:p>
            <a:fld id="{B614233B-8611-419A-A905-75458B5F86D5}" type="slidenum">
              <a:rPr lang="en-US" smtClean="0"/>
              <a:t>9</a:t>
            </a:fld>
            <a:endParaRPr lang="en-US" dirty="0"/>
          </a:p>
        </p:txBody>
      </p:sp>
    </p:spTree>
    <p:extLst>
      <p:ext uri="{BB962C8B-B14F-4D97-AF65-F5344CB8AC3E}">
        <p14:creationId xmlns:p14="http://schemas.microsoft.com/office/powerpoint/2010/main" val="334338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53C21-A744-4D1D-B4E9-DE82375AD7F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24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424798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61986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248420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53C21-A744-4D1D-B4E9-DE82375AD7F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727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388204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363888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29590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146371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4D06BE-0DDB-4468-9504-F4989AFCDBF4}" type="datetimeFigureOut">
              <a:rPr lang="en-US" smtClean="0"/>
              <a:t>1/26/2022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753C21-A744-4D1D-B4E9-DE82375AD7FF}" type="slidenum">
              <a:rPr lang="en-US" smtClean="0"/>
              <a:t>‹#›</a:t>
            </a:fld>
            <a:endParaRPr lang="en-US" dirty="0"/>
          </a:p>
        </p:txBody>
      </p:sp>
    </p:spTree>
    <p:extLst>
      <p:ext uri="{BB962C8B-B14F-4D97-AF65-F5344CB8AC3E}">
        <p14:creationId xmlns:p14="http://schemas.microsoft.com/office/powerpoint/2010/main" val="360350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4D06BE-0DDB-4468-9504-F4989AFCDBF4}"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53C21-A744-4D1D-B4E9-DE82375AD7FF}" type="slidenum">
              <a:rPr lang="en-US" smtClean="0"/>
              <a:t>‹#›</a:t>
            </a:fld>
            <a:endParaRPr lang="en-US" dirty="0"/>
          </a:p>
        </p:txBody>
      </p:sp>
    </p:spTree>
    <p:extLst>
      <p:ext uri="{BB962C8B-B14F-4D97-AF65-F5344CB8AC3E}">
        <p14:creationId xmlns:p14="http://schemas.microsoft.com/office/powerpoint/2010/main" val="2772288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A4D06BE-0DDB-4468-9504-F4989AFCDBF4}" type="datetimeFigureOut">
              <a:rPr lang="en-US" smtClean="0"/>
              <a:t>1/26/2022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753C21-A744-4D1D-B4E9-DE82375AD7F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04459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www.ride.ri.gov/InstructionAssessment/Assessment/RICASAssessments.aspx#39551515-test-design-mathematics-information" TargetMode="External"/><Relationship Id="rId5" Type="http://schemas.openxmlformats.org/officeDocument/2006/relationships/hyperlink" Target="https://www.ride.ri.gov/InstructionAssessment/Assessment/ReleasedItemsPracticeTests.aspx#42501797-rhode-island-comprehensive-assessment-system-ricas" TargetMode="External"/><Relationship Id="rId4" Type="http://schemas.openxmlformats.org/officeDocument/2006/relationships/hyperlink" Target="http://ricas.pearsonsupport.com/released-item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mailto:assessment@ride.ri.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620" y="993680"/>
            <a:ext cx="10737410" cy="4031873"/>
          </a:xfrm>
          <a:prstGeom prst="rect">
            <a:avLst/>
          </a:prstGeom>
        </p:spPr>
        <p:txBody>
          <a:bodyPr wrap="square">
            <a:spAutoFit/>
          </a:bodyPr>
          <a:lstStyle/>
          <a:p>
            <a:pPr algn="ctr"/>
            <a:r>
              <a:rPr lang="en-US" sz="4400" dirty="0">
                <a:latin typeface="Calibri" panose="020F0502020204030204" pitchFamily="34" charset="0"/>
                <a:cs typeface="Calibri" panose="020F0502020204030204" pitchFamily="34" charset="0"/>
              </a:rPr>
              <a:t>RICAS Mathematics: </a:t>
            </a:r>
            <a:br>
              <a:rPr lang="en-US" sz="44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Calibrating Expectations</a:t>
            </a:r>
          </a:p>
          <a:p>
            <a:pPr algn="ctr"/>
            <a:r>
              <a:rPr lang="en-US" sz="4000" dirty="0">
                <a:latin typeface="Calibri" panose="020F0502020204030204" pitchFamily="34" charset="0"/>
                <a:cs typeface="Calibri" panose="020F0502020204030204" pitchFamily="34" charset="0"/>
              </a:rPr>
              <a:t> Using Existing Student Work Samples</a:t>
            </a:r>
            <a:endParaRPr lang="en-US" sz="2400" dirty="0">
              <a:latin typeface="Calibri" panose="020F0502020204030204" pitchFamily="34" charset="0"/>
              <a:cs typeface="Calibri" panose="020F0502020204030204" pitchFamily="34" charset="0"/>
            </a:endParaRPr>
          </a:p>
          <a:p>
            <a:pPr algn="ctr"/>
            <a:endParaRPr lang="en-US" sz="2400" dirty="0">
              <a:latin typeface="Calibri" panose="020F0502020204030204" pitchFamily="34" charset="0"/>
              <a:cs typeface="Calibri" panose="020F0502020204030204" pitchFamily="34" charset="0"/>
            </a:endParaRPr>
          </a:p>
          <a:p>
            <a:pPr algn="ctr"/>
            <a:endParaRPr lang="en-US" sz="2400" dirty="0">
              <a:latin typeface="Calibri" panose="020F0502020204030204" pitchFamily="34" charset="0"/>
              <a:cs typeface="Calibri" panose="020F0502020204030204" pitchFamily="34" charset="0"/>
            </a:endParaRPr>
          </a:p>
          <a:p>
            <a:pPr algn="ctr"/>
            <a:endParaRPr lang="en-US" sz="2400" dirty="0">
              <a:latin typeface="Calibri" panose="020F0502020204030204" pitchFamily="34" charset="0"/>
              <a:cs typeface="Calibri" panose="020F0502020204030204" pitchFamily="34" charset="0"/>
            </a:endParaRPr>
          </a:p>
          <a:p>
            <a:pPr algn="ctr"/>
            <a:r>
              <a:rPr lang="en-US" sz="2400" i="1" dirty="0">
                <a:latin typeface="Calibri" panose="020F0502020204030204" pitchFamily="34" charset="0"/>
                <a:cs typeface="Calibri" panose="020F0502020204030204" pitchFamily="34" charset="0"/>
              </a:rPr>
              <a:t>Winter 2019</a:t>
            </a:r>
          </a:p>
          <a:p>
            <a:pPr algn="ctr"/>
            <a:r>
              <a:rPr lang="en-US" sz="1000" i="1" dirty="0">
                <a:latin typeface="Calibri" panose="020F0502020204030204" pitchFamily="34" charset="0"/>
                <a:cs typeface="Calibri" panose="020F0502020204030204" pitchFamily="34" charset="0"/>
              </a:rPr>
              <a:t>(updated 1/26/22)</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17" y="5080315"/>
            <a:ext cx="4154021" cy="1030774"/>
          </a:xfrm>
          <a:prstGeom prst="rect">
            <a:avLst/>
          </a:prstGeom>
        </p:spPr>
      </p:pic>
    </p:spTree>
    <p:extLst>
      <p:ext uri="{BB962C8B-B14F-4D97-AF65-F5344CB8AC3E}">
        <p14:creationId xmlns:p14="http://schemas.microsoft.com/office/powerpoint/2010/main" val="16763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850" y="971914"/>
            <a:ext cx="10177844" cy="2800767"/>
          </a:xfrm>
          <a:prstGeom prst="rect">
            <a:avLst/>
          </a:prstGeom>
        </p:spPr>
        <p:txBody>
          <a:bodyPr wrap="square">
            <a:spAutoFit/>
          </a:bodyPr>
          <a:lstStyle/>
          <a:p>
            <a:pPr algn="ctr"/>
            <a:r>
              <a:rPr lang="en-US" sz="4400" dirty="0"/>
              <a:t>Review the Scoring Guide</a:t>
            </a:r>
          </a:p>
          <a:p>
            <a:endParaRPr lang="en-US" dirty="0"/>
          </a:p>
          <a:p>
            <a:pPr algn="ctr"/>
            <a:endParaRPr lang="en-US" sz="3200" dirty="0"/>
          </a:p>
          <a:p>
            <a:pPr marL="514350" indent="-514350">
              <a:buAutoNum type="arabicPeriod"/>
            </a:pPr>
            <a:endParaRPr lang="en-US" sz="3200" dirty="0"/>
          </a:p>
          <a:p>
            <a:endParaRPr lang="en-US" dirty="0"/>
          </a:p>
          <a:p>
            <a:pPr marL="514350" indent="-514350">
              <a:buAutoNum type="arabicPeriod"/>
            </a:pPr>
            <a:endParaRPr lang="en-US" sz="3200" dirty="0"/>
          </a:p>
        </p:txBody>
      </p:sp>
      <p:pic>
        <p:nvPicPr>
          <p:cNvPr id="5" name="Picture 4"/>
          <p:cNvPicPr>
            <a:picLocks noChangeAspect="1"/>
          </p:cNvPicPr>
          <p:nvPr/>
        </p:nvPicPr>
        <p:blipFill>
          <a:blip r:embed="rId3"/>
          <a:stretch>
            <a:fillRect/>
          </a:stretch>
        </p:blipFill>
        <p:spPr>
          <a:xfrm>
            <a:off x="3192087" y="1845927"/>
            <a:ext cx="5590136" cy="4088927"/>
          </a:xfrm>
          <a:prstGeom prst="rect">
            <a:avLst/>
          </a:prstGeom>
        </p:spPr>
      </p:pic>
    </p:spTree>
    <p:extLst>
      <p:ext uri="{BB962C8B-B14F-4D97-AF65-F5344CB8AC3E}">
        <p14:creationId xmlns:p14="http://schemas.microsoft.com/office/powerpoint/2010/main" val="79739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4216539"/>
          </a:xfrm>
          <a:prstGeom prst="rect">
            <a:avLst/>
          </a:prstGeom>
          <a:noFill/>
        </p:spPr>
        <p:txBody>
          <a:bodyPr wrap="square" rtlCol="0">
            <a:spAutoFit/>
          </a:bodyPr>
          <a:lstStyle/>
          <a:p>
            <a:pPr algn="ctr"/>
            <a:r>
              <a:rPr lang="en-US" sz="4400" dirty="0"/>
              <a:t>Scoring the Student Work</a:t>
            </a:r>
          </a:p>
          <a:p>
            <a:endParaRPr lang="en-US" dirty="0"/>
          </a:p>
          <a:p>
            <a:r>
              <a:rPr lang="en-US" dirty="0"/>
              <a:t>Individually, each participant:</a:t>
            </a:r>
          </a:p>
          <a:p>
            <a:pPr marL="742950" lvl="1" indent="-285750">
              <a:buFont typeface="Arial" panose="020B0604020202020204" pitchFamily="34" charset="0"/>
              <a:buChar char="•"/>
            </a:pPr>
            <a:r>
              <a:rPr lang="en-US" dirty="0"/>
              <a:t>uses the Scoring Guide to rank order the pieces of student work from highest to lowest and assigns a score to each</a:t>
            </a:r>
          </a:p>
          <a:p>
            <a:pPr marL="742950" lvl="1" indent="-285750">
              <a:buFont typeface="Arial" panose="020B0604020202020204" pitchFamily="34" charset="0"/>
              <a:buChar char="•"/>
            </a:pPr>
            <a:r>
              <a:rPr lang="en-US" dirty="0"/>
              <a:t>annotates the work with evidence and language from the Scoring Guide to support each score</a:t>
            </a:r>
          </a:p>
          <a:p>
            <a:pPr marL="742950" lvl="1" indent="-285750">
              <a:buFont typeface="Arial" panose="020B0604020202020204" pitchFamily="34" charset="0"/>
              <a:buChar char="•"/>
            </a:pPr>
            <a:r>
              <a:rPr lang="en-US" dirty="0"/>
              <a:t>shares individual scores with the group facilitator who will record them on the Master Scoring Sheet</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algn="ctr"/>
            <a:endParaRPr lang="en-US" sz="4400" dirty="0"/>
          </a:p>
        </p:txBody>
      </p:sp>
    </p:spTree>
    <p:extLst>
      <p:ext uri="{BB962C8B-B14F-4D97-AF65-F5344CB8AC3E}">
        <p14:creationId xmlns:p14="http://schemas.microsoft.com/office/powerpoint/2010/main" val="94803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1008081" y="1429950"/>
            <a:ext cx="10176094" cy="2431435"/>
          </a:xfrm>
          <a:prstGeom prst="rect">
            <a:avLst/>
          </a:prstGeom>
          <a:noFill/>
        </p:spPr>
        <p:txBody>
          <a:bodyPr wrap="square" rtlCol="0" anchor="t">
            <a:spAutoFit/>
          </a:bodyPr>
          <a:lstStyle/>
          <a:p>
            <a:pPr algn="ctr"/>
            <a:r>
              <a:rPr lang="en-US" sz="4400" dirty="0"/>
              <a:t>Group Discussion Round I</a:t>
            </a:r>
          </a:p>
          <a:p>
            <a:endParaRPr lang="en-US" dirty="0"/>
          </a:p>
          <a:p>
            <a:r>
              <a:rPr lang="en-US" dirty="0"/>
              <a:t>As a  whole group:</a:t>
            </a:r>
          </a:p>
          <a:p>
            <a:pPr marL="742950" lvl="1" indent="-285750">
              <a:buFont typeface="Arial" panose="020B0604020202020204" pitchFamily="34" charset="0"/>
              <a:buChar char="•"/>
            </a:pPr>
            <a:r>
              <a:rPr lang="en-US" dirty="0">
                <a:cs typeface="Calibri" panose="020F0502020204030204"/>
              </a:rPr>
              <a:t>establish a set of norms for group discussion</a:t>
            </a:r>
          </a:p>
          <a:p>
            <a:pPr marL="742950" lvl="1" indent="-285750">
              <a:buFont typeface="Arial" panose="020B0604020202020204" pitchFamily="34" charset="0"/>
              <a:buChar char="•"/>
            </a:pPr>
            <a:r>
              <a:rPr lang="en-US" dirty="0">
                <a:cs typeface="Calibri" panose="020F0502020204030204"/>
              </a:rPr>
              <a:t>discuss individual scores and arrive at a group consensus for each piece of student work</a:t>
            </a:r>
          </a:p>
          <a:p>
            <a:pPr marL="1200150" lvl="2" indent="-285750">
              <a:buFont typeface="Courier New" panose="02070309020205020404" pitchFamily="49" charset="0"/>
              <a:buChar char="o"/>
            </a:pPr>
            <a:r>
              <a:rPr lang="en-US" dirty="0">
                <a:cs typeface="Calibri" panose="020F0502020204030204"/>
              </a:rPr>
              <a:t>refer to evidence from student work and notations in the Scoring Guide</a:t>
            </a:r>
          </a:p>
          <a:p>
            <a:pPr marL="1200150" lvl="2" indent="-285750">
              <a:buFont typeface="Courier New" panose="02070309020205020404" pitchFamily="49" charset="0"/>
              <a:buChar char="o"/>
            </a:pPr>
            <a:r>
              <a:rPr lang="en-US" dirty="0">
                <a:cs typeface="Calibri" panose="020F0502020204030204"/>
              </a:rPr>
              <a:t>record consensus score and notes in the Master Scoring Sheet</a:t>
            </a:r>
          </a:p>
        </p:txBody>
      </p:sp>
    </p:spTree>
    <p:extLst>
      <p:ext uri="{BB962C8B-B14F-4D97-AF65-F5344CB8AC3E}">
        <p14:creationId xmlns:p14="http://schemas.microsoft.com/office/powerpoint/2010/main" val="316023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4924425"/>
          </a:xfrm>
          <a:prstGeom prst="rect">
            <a:avLst/>
          </a:prstGeom>
          <a:noFill/>
        </p:spPr>
        <p:txBody>
          <a:bodyPr wrap="square" rtlCol="0">
            <a:spAutoFit/>
          </a:bodyPr>
          <a:lstStyle/>
          <a:p>
            <a:pPr algn="ctr"/>
            <a:r>
              <a:rPr lang="en-US" sz="4400" dirty="0"/>
              <a:t>Group Discussion Round II</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Facilitator distributes to each participant the official scores attributed to each piece of student work.</a:t>
            </a:r>
          </a:p>
          <a:p>
            <a:pPr marL="742950" lvl="1" indent="-285750">
              <a:buFont typeface="Arial" panose="020B0604020202020204" pitchFamily="34" charset="0"/>
              <a:buChar char="•"/>
            </a:pPr>
            <a:r>
              <a:rPr lang="en-US" dirty="0"/>
              <a:t>The group discusses any discrepancies between the group and official scores.</a:t>
            </a:r>
          </a:p>
          <a:p>
            <a:pPr marL="742950" lvl="1" indent="-285750">
              <a:buFont typeface="Arial" panose="020B0604020202020204" pitchFamily="34" charset="0"/>
              <a:buChar char="•"/>
            </a:pPr>
            <a:r>
              <a:rPr lang="en-US" dirty="0"/>
              <a:t>Collaboratively, the group crafts additional annotations for the pieces of student work in order to highlight evidence of performance and guidance for expectations. </a:t>
            </a:r>
          </a:p>
          <a:p>
            <a:pPr marL="742950" lvl="1" indent="-285750">
              <a:buFont typeface="Arial" panose="020B0604020202020204" pitchFamily="34" charset="0"/>
              <a:buChar char="•"/>
            </a:pPr>
            <a:r>
              <a:rPr lang="en-US" dirty="0"/>
              <a:t>The group augments the Scoring Guide by providing additional notes to better inform expectations at each performance level. </a:t>
            </a:r>
          </a:p>
          <a:p>
            <a:pPr marL="742950" lvl="1" indent="-285750">
              <a:buFont typeface="Arial" panose="020B0604020202020204" pitchFamily="34" charset="0"/>
              <a:buChar char="•"/>
            </a:pPr>
            <a:r>
              <a:rPr lang="en-US" dirty="0"/>
              <a:t>The group formulates a series of next steps (e.g., analyzing standards to attain a common understanding of required rigor, adjusting curriculum and instruction/assessment practices to standards’ analysis, revising in-class rubrics).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0296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5755422"/>
          </a:xfrm>
          <a:prstGeom prst="rect">
            <a:avLst/>
          </a:prstGeom>
          <a:noFill/>
        </p:spPr>
        <p:txBody>
          <a:bodyPr wrap="square" rtlCol="0">
            <a:spAutoFit/>
          </a:bodyPr>
          <a:lstStyle/>
          <a:p>
            <a:pPr algn="ctr"/>
            <a:r>
              <a:rPr lang="en-US" sz="4400" dirty="0"/>
              <a:t>Resources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hlinkClick r:id="rId4"/>
              </a:rPr>
              <a:t>RICAS Resource Center</a:t>
            </a:r>
            <a:endParaRPr lang="en-US" dirty="0"/>
          </a:p>
          <a:p>
            <a:pPr marL="742950" lvl="1" indent="-285750">
              <a:buFont typeface="Courier New" panose="02070309020205020404" pitchFamily="49" charset="0"/>
              <a:buChar char="o"/>
            </a:pPr>
            <a:r>
              <a:rPr lang="en-US" dirty="0"/>
              <a:t>Computer-based RICAS Released Items</a:t>
            </a:r>
          </a:p>
          <a:p>
            <a:pPr marL="742950" lvl="1" indent="-285750">
              <a:buFont typeface="Courier New" panose="02070309020205020404" pitchFamily="49" charset="0"/>
              <a:buChar char="o"/>
            </a:pPr>
            <a:r>
              <a:rPr lang="en-US" dirty="0"/>
              <a:t>Student Work link -  provides access to student samples housed on the Massachusetts Department of Education website</a:t>
            </a:r>
          </a:p>
          <a:p>
            <a:pPr marL="742950" lvl="1" indent="-285750">
              <a:buFont typeface="Courier New" panose="02070309020205020404" pitchFamily="49" charset="0"/>
              <a:buChar char="o"/>
            </a:pPr>
            <a:r>
              <a:rPr lang="en-US" dirty="0"/>
              <a:t>Released Item Answer Key - provides Scoring Guide for constructed response items. (</a:t>
            </a:r>
            <a:r>
              <a:rPr lang="en-US" b="1" dirty="0"/>
              <a:t>Note</a:t>
            </a:r>
            <a:r>
              <a:rPr lang="en-US" dirty="0"/>
              <a:t>: Item numbers correspond to the original Computer-based administration numbers and not the </a:t>
            </a:r>
            <a:r>
              <a:rPr lang="en-US" dirty="0" err="1"/>
              <a:t>ePAT</a:t>
            </a:r>
            <a:r>
              <a:rPr lang="en-US" dirty="0"/>
              <a:t> numbers.)</a:t>
            </a:r>
          </a:p>
          <a:p>
            <a:pPr lvl="1"/>
            <a:endParaRPr lang="en-US" dirty="0"/>
          </a:p>
          <a:p>
            <a:pPr marL="285750" indent="-285750">
              <a:buFont typeface="Arial" panose="020B0604020202020204" pitchFamily="34" charset="0"/>
              <a:buChar char="•"/>
            </a:pPr>
            <a:r>
              <a:rPr lang="en-US" dirty="0">
                <a:hlinkClick r:id="rId5"/>
              </a:rPr>
              <a:t>RICAS Released Items and Practice Tests</a:t>
            </a:r>
            <a:endParaRPr lang="en-US" dirty="0"/>
          </a:p>
          <a:p>
            <a:pPr marL="742950" lvl="1" indent="-285750">
              <a:buFont typeface="Courier New" panose="02070309020205020404" pitchFamily="49" charset="0"/>
              <a:buChar char="o"/>
            </a:pPr>
            <a:r>
              <a:rPr lang="en-US" dirty="0"/>
              <a:t>Printable version of Paper-based RICAS Released Items</a:t>
            </a:r>
          </a:p>
          <a:p>
            <a:pPr marL="742950" lvl="1" indent="-285750">
              <a:buFont typeface="Courier New" panose="02070309020205020404" pitchFamily="49" charset="0"/>
              <a:buChar char="o"/>
            </a:pPr>
            <a:r>
              <a:rPr lang="en-US" dirty="0"/>
              <a:t>Access to RICAS Digital Item Library</a:t>
            </a:r>
          </a:p>
          <a:p>
            <a:endParaRPr lang="en-US" dirty="0"/>
          </a:p>
          <a:p>
            <a:pPr marL="285750" indent="-285750">
              <a:buFont typeface="Arial" panose="020B0604020202020204" pitchFamily="34" charset="0"/>
              <a:buChar char="•"/>
            </a:pPr>
            <a:r>
              <a:rPr lang="en-US" dirty="0">
                <a:hlinkClick r:id="rId6"/>
              </a:rPr>
              <a:t>RICAS Mathematics Test Design and Supporting Resources</a:t>
            </a:r>
            <a:endParaRPr lang="en-US" dirty="0"/>
          </a:p>
          <a:p>
            <a:pPr lvl="1"/>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0282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4339650"/>
          </a:xfrm>
          <a:prstGeom prst="rect">
            <a:avLst/>
          </a:prstGeom>
          <a:noFill/>
        </p:spPr>
        <p:txBody>
          <a:bodyPr wrap="square" rtlCol="0">
            <a:spAutoFit/>
          </a:bodyPr>
          <a:lstStyle/>
          <a:p>
            <a:pPr algn="ctr"/>
            <a:r>
              <a:rPr lang="en-US" sz="4400" dirty="0"/>
              <a:t>Questions</a:t>
            </a:r>
            <a:endParaRPr lang="en-US" dirty="0"/>
          </a:p>
          <a:p>
            <a:pPr lvl="1"/>
            <a:endParaRPr lang="en-US" dirty="0"/>
          </a:p>
          <a:p>
            <a:pPr lvl="1"/>
            <a:r>
              <a:rPr lang="en-US" sz="3200" dirty="0"/>
              <a:t>Please direct all correspondence to:</a:t>
            </a:r>
          </a:p>
          <a:p>
            <a:pPr lvl="1"/>
            <a:r>
              <a:rPr lang="en-US" sz="3200" dirty="0"/>
              <a:t>	</a:t>
            </a:r>
            <a:r>
              <a:rPr lang="en-US" sz="3200" dirty="0">
                <a:hlinkClick r:id="rId4"/>
              </a:rPr>
              <a:t>assessment@ride.ri.gov</a:t>
            </a:r>
            <a:r>
              <a:rPr lang="en-US" sz="3200" dirty="0"/>
              <a:t> </a:t>
            </a:r>
          </a:p>
          <a:p>
            <a:pPr lvl="1"/>
            <a:endParaRPr lang="en-US" sz="3200" dirty="0"/>
          </a:p>
          <a:p>
            <a:pPr lvl="1"/>
            <a:r>
              <a:rPr lang="en-US" sz="3200" dirty="0"/>
              <a:t>In the subject line of the inquiry include:</a:t>
            </a:r>
          </a:p>
          <a:p>
            <a:pPr lvl="1"/>
            <a:r>
              <a:rPr lang="en-US" sz="3200" dirty="0"/>
              <a:t>	RICAS: Mathematics Calibration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58613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896293" y="1892174"/>
            <a:ext cx="10176094" cy="2523768"/>
          </a:xfrm>
          <a:prstGeom prst="rect">
            <a:avLst/>
          </a:prstGeom>
          <a:noFill/>
        </p:spPr>
        <p:txBody>
          <a:bodyPr wrap="square" rtlCol="0">
            <a:spAutoFit/>
          </a:bodyPr>
          <a:lstStyle/>
          <a:p>
            <a:pPr algn="ctr"/>
            <a:r>
              <a:rPr lang="en-US" sz="4400" dirty="0"/>
              <a:t>Session Goal</a:t>
            </a:r>
          </a:p>
          <a:p>
            <a:endParaRPr lang="en-US" dirty="0"/>
          </a:p>
          <a:p>
            <a:r>
              <a:rPr lang="en-US" sz="3200" dirty="0"/>
              <a:t>Use existing samples of student work from RICAS released items to calibrate expectations for student performance in mathematics.</a:t>
            </a:r>
          </a:p>
        </p:txBody>
      </p:sp>
    </p:spTree>
    <p:extLst>
      <p:ext uri="{BB962C8B-B14F-4D97-AF65-F5344CB8AC3E}">
        <p14:creationId xmlns:p14="http://schemas.microsoft.com/office/powerpoint/2010/main" val="177406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4" name="Rectangle 3"/>
          <p:cNvSpPr/>
          <p:nvPr/>
        </p:nvSpPr>
        <p:spPr>
          <a:xfrm>
            <a:off x="1617785" y="1566952"/>
            <a:ext cx="8493369" cy="3293209"/>
          </a:xfrm>
          <a:prstGeom prst="rect">
            <a:avLst/>
          </a:prstGeom>
        </p:spPr>
        <p:txBody>
          <a:bodyPr wrap="square">
            <a:spAutoFit/>
          </a:bodyPr>
          <a:lstStyle/>
          <a:p>
            <a:pPr algn="ctr"/>
            <a:r>
              <a:rPr lang="en-US" sz="4400" dirty="0"/>
              <a:t>Purpose of Calibration</a:t>
            </a:r>
          </a:p>
          <a:p>
            <a:endParaRPr lang="en-US" sz="2400" dirty="0"/>
          </a:p>
          <a:p>
            <a:r>
              <a:rPr lang="en-US" sz="2800" dirty="0"/>
              <a:t>Build CONSISTENCY in:</a:t>
            </a:r>
          </a:p>
          <a:p>
            <a:pPr marL="800100" lvl="1" indent="-342900">
              <a:buFont typeface="Arial" panose="020B0604020202020204" pitchFamily="34" charset="0"/>
              <a:buChar char="•"/>
            </a:pPr>
            <a:r>
              <a:rPr lang="en-US" sz="2800" dirty="0"/>
              <a:t>evaluating evidence found in student work</a:t>
            </a:r>
          </a:p>
          <a:p>
            <a:pPr marL="800100" lvl="1" indent="-342900">
              <a:buFont typeface="Arial" panose="020B0604020202020204" pitchFamily="34" charset="0"/>
              <a:buChar char="•"/>
            </a:pPr>
            <a:r>
              <a:rPr lang="en-US" sz="2800" dirty="0"/>
              <a:t>interpreting a Scoring Guide</a:t>
            </a:r>
          </a:p>
          <a:p>
            <a:pPr marL="800100" lvl="1" indent="-342900">
              <a:buFont typeface="Arial" panose="020B0604020202020204" pitchFamily="34" charset="0"/>
              <a:buChar char="•"/>
            </a:pPr>
            <a:r>
              <a:rPr lang="en-US" sz="2800" dirty="0"/>
              <a:t>aligning expectations for student work to the rigor of the standards</a:t>
            </a:r>
          </a:p>
        </p:txBody>
      </p:sp>
    </p:spTree>
    <p:extLst>
      <p:ext uri="{BB962C8B-B14F-4D97-AF65-F5344CB8AC3E}">
        <p14:creationId xmlns:p14="http://schemas.microsoft.com/office/powerpoint/2010/main" val="3834342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1089724" y="1206374"/>
            <a:ext cx="10176094" cy="4616648"/>
          </a:xfrm>
          <a:prstGeom prst="rect">
            <a:avLst/>
          </a:prstGeom>
          <a:noFill/>
        </p:spPr>
        <p:txBody>
          <a:bodyPr wrap="square" rtlCol="0">
            <a:spAutoFit/>
          </a:bodyPr>
          <a:lstStyle/>
          <a:p>
            <a:pPr algn="ctr"/>
            <a:r>
              <a:rPr lang="en-US" sz="4400" dirty="0"/>
              <a:t>Preparation for a Successful RICAS Mathematics</a:t>
            </a:r>
          </a:p>
          <a:p>
            <a:pPr algn="ctr"/>
            <a:r>
              <a:rPr lang="en-US" sz="4400" dirty="0"/>
              <a:t>Released Item Calibration Session</a:t>
            </a:r>
          </a:p>
          <a:p>
            <a:endParaRPr lang="en-US" dirty="0"/>
          </a:p>
          <a:p>
            <a:r>
              <a:rPr lang="en-US" dirty="0"/>
              <a:t>The session facilitator(s):</a:t>
            </a:r>
          </a:p>
          <a:p>
            <a:pPr marL="914400" lvl="1" indent="-457200">
              <a:buFont typeface="Arial" panose="020B0604020202020204" pitchFamily="34" charset="0"/>
              <a:buChar char="•"/>
            </a:pPr>
            <a:r>
              <a:rPr lang="en-US" dirty="0"/>
              <a:t>makes copies of the task and the standard it assesses</a:t>
            </a:r>
          </a:p>
          <a:p>
            <a:pPr marL="914400" lvl="1" indent="-457200">
              <a:buFont typeface="Arial" panose="020B0604020202020204" pitchFamily="34" charset="0"/>
              <a:buChar char="•"/>
            </a:pPr>
            <a:r>
              <a:rPr lang="en-US" dirty="0"/>
              <a:t>makes copies of the Scoring Guide</a:t>
            </a:r>
          </a:p>
          <a:p>
            <a:pPr marL="914400" lvl="1" indent="-457200">
              <a:buFont typeface="Arial" panose="020B0604020202020204" pitchFamily="34" charset="0"/>
              <a:buChar char="•"/>
            </a:pPr>
            <a:r>
              <a:rPr lang="en-US" dirty="0"/>
              <a:t>copies versions of student work samples for each participant that </a:t>
            </a:r>
            <a:r>
              <a:rPr lang="en-US" b="1" dirty="0"/>
              <a:t>do not </a:t>
            </a:r>
            <a:r>
              <a:rPr lang="en-US" dirty="0"/>
              <a:t>show scores</a:t>
            </a:r>
          </a:p>
          <a:p>
            <a:pPr marL="914400" lvl="1" indent="-457200">
              <a:buFont typeface="Arial" panose="020B0604020202020204" pitchFamily="34" charset="0"/>
              <a:buChar char="•"/>
            </a:pPr>
            <a:r>
              <a:rPr lang="en-US" dirty="0"/>
              <a:t>creates and copies a document revealing the official scores for each piece of student work for each participant </a:t>
            </a:r>
          </a:p>
          <a:p>
            <a:pPr marL="914400" lvl="1" indent="-457200">
              <a:buFont typeface="Arial" panose="020B0604020202020204" pitchFamily="34" charset="0"/>
              <a:buChar char="•"/>
            </a:pPr>
            <a:r>
              <a:rPr lang="en-US" dirty="0"/>
              <a:t>creates a Master Scoring Sheet</a:t>
            </a:r>
          </a:p>
          <a:p>
            <a:pPr marL="914400" lvl="1" indent="-457200">
              <a:buFontTx/>
              <a:buAutoNum type="arabicPeriod"/>
            </a:pPr>
            <a:endParaRPr lang="en-US" dirty="0"/>
          </a:p>
        </p:txBody>
      </p:sp>
    </p:spTree>
    <p:extLst>
      <p:ext uri="{BB962C8B-B14F-4D97-AF65-F5344CB8AC3E}">
        <p14:creationId xmlns:p14="http://schemas.microsoft.com/office/powerpoint/2010/main" val="206792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1437675" y="995882"/>
            <a:ext cx="9686050" cy="1446550"/>
          </a:xfrm>
          <a:prstGeom prst="rect">
            <a:avLst/>
          </a:prstGeom>
          <a:noFill/>
        </p:spPr>
        <p:txBody>
          <a:bodyPr wrap="none" rtlCol="0">
            <a:spAutoFit/>
          </a:bodyPr>
          <a:lstStyle/>
          <a:p>
            <a:pPr algn="ctr"/>
            <a:r>
              <a:rPr lang="en-US" sz="4400" dirty="0"/>
              <a:t>Steps for a Successful RICAS Mathematics</a:t>
            </a:r>
          </a:p>
          <a:p>
            <a:pPr algn="ctr"/>
            <a:r>
              <a:rPr lang="en-US" sz="4400" dirty="0"/>
              <a:t>Released Item Calibration Session</a:t>
            </a:r>
          </a:p>
        </p:txBody>
      </p:sp>
      <p:sp>
        <p:nvSpPr>
          <p:cNvPr id="4" name="TextBox 3"/>
          <p:cNvSpPr txBox="1"/>
          <p:nvPr/>
        </p:nvSpPr>
        <p:spPr>
          <a:xfrm>
            <a:off x="1034216" y="2442432"/>
            <a:ext cx="10492967" cy="3970318"/>
          </a:xfrm>
          <a:prstGeom prst="rect">
            <a:avLst/>
          </a:prstGeom>
          <a:noFill/>
        </p:spPr>
        <p:txBody>
          <a:bodyPr wrap="square" rtlCol="0" anchor="t">
            <a:spAutoFit/>
          </a:bodyPr>
          <a:lstStyle/>
          <a:p>
            <a:r>
              <a:rPr lang="en-US" b="1" dirty="0"/>
              <a:t>Individually:</a:t>
            </a:r>
          </a:p>
          <a:p>
            <a:pPr marL="342900" indent="-342900">
              <a:buAutoNum type="arabicPeriod"/>
            </a:pPr>
            <a:r>
              <a:rPr lang="en-US" dirty="0"/>
              <a:t>Read the standard to which the task is written.</a:t>
            </a:r>
            <a:endParaRPr lang="en-US" dirty="0">
              <a:cs typeface="Calibri"/>
            </a:endParaRPr>
          </a:p>
          <a:p>
            <a:pPr marL="342900" indent="-342900">
              <a:buAutoNum type="arabicPeriod"/>
            </a:pPr>
            <a:r>
              <a:rPr lang="en-US" dirty="0"/>
              <a:t>Read and work the task.</a:t>
            </a:r>
            <a:endParaRPr lang="en-US" dirty="0">
              <a:cs typeface="Calibri"/>
            </a:endParaRPr>
          </a:p>
          <a:p>
            <a:pPr marL="342900" indent="-342900">
              <a:buFont typeface="+mj-lt"/>
              <a:buAutoNum type="arabicPeriod"/>
            </a:pPr>
            <a:r>
              <a:rPr lang="en-US" dirty="0"/>
              <a:t>Take note of your expectations for student performance and anticipate alternate student strategies and possible misconceptions.</a:t>
            </a:r>
            <a:endParaRPr lang="en-US" dirty="0">
              <a:cs typeface="Calibri"/>
            </a:endParaRPr>
          </a:p>
          <a:p>
            <a:pPr marL="342900" indent="-342900">
              <a:buFont typeface="+mj-lt"/>
              <a:buAutoNum type="arabicPeriod"/>
            </a:pPr>
            <a:r>
              <a:rPr lang="en-US" dirty="0"/>
              <a:t>Review the Scoring Guide and the point distribution for the task.</a:t>
            </a:r>
            <a:endParaRPr lang="en-US" dirty="0">
              <a:cs typeface="Calibri"/>
            </a:endParaRPr>
          </a:p>
          <a:p>
            <a:pPr marL="342900" indent="-342900">
              <a:buFont typeface="+mj-lt"/>
              <a:buAutoNum type="arabicPeriod"/>
            </a:pPr>
            <a:r>
              <a:rPr lang="en-US" dirty="0"/>
              <a:t>Rank order the pieces of student work from highest to lowest and assign a score.</a:t>
            </a:r>
            <a:endParaRPr lang="en-US" dirty="0">
              <a:cs typeface="Calibri"/>
            </a:endParaRPr>
          </a:p>
          <a:p>
            <a:r>
              <a:rPr lang="en-US" b="1" dirty="0"/>
              <a:t>As a small group:</a:t>
            </a:r>
            <a:r>
              <a:rPr lang="en-US" dirty="0"/>
              <a:t> </a:t>
            </a:r>
            <a:endParaRPr lang="en-US" dirty="0">
              <a:cs typeface="Calibri"/>
            </a:endParaRPr>
          </a:p>
          <a:p>
            <a:pPr marL="342900" indent="-342900">
              <a:buAutoNum type="arabicPeriod" startAt="6"/>
            </a:pPr>
            <a:r>
              <a:rPr lang="en-US" dirty="0"/>
              <a:t>Record individual scores on the Master Scoring Sheet.</a:t>
            </a:r>
            <a:endParaRPr lang="en-US" dirty="0">
              <a:cs typeface="Calibri"/>
            </a:endParaRPr>
          </a:p>
          <a:p>
            <a:pPr marL="342900" indent="-342900">
              <a:buAutoNum type="arabicPeriod" startAt="6"/>
            </a:pPr>
            <a:r>
              <a:rPr lang="en-US" dirty="0"/>
              <a:t>Discuss and determine final scores based on evidence from the student work and Scoring Guide language. </a:t>
            </a:r>
          </a:p>
          <a:p>
            <a:pPr marL="342900" indent="-342900">
              <a:buAutoNum type="arabicPeriod" startAt="7"/>
            </a:pPr>
            <a:r>
              <a:rPr lang="en-US" dirty="0"/>
              <a:t>Compare the group’s final scores with the official scores.</a:t>
            </a:r>
          </a:p>
          <a:p>
            <a:pPr marL="342900" indent="-342900">
              <a:buAutoNum type="arabicPeriod" startAt="7"/>
            </a:pPr>
            <a:r>
              <a:rPr lang="en-US" dirty="0"/>
              <a:t>Discuss any discrepancies between the group’s scores and the official scores.</a:t>
            </a:r>
          </a:p>
          <a:p>
            <a:pPr marL="342900" indent="-342900">
              <a:buAutoNum type="arabicPeriod" startAt="6"/>
            </a:pPr>
            <a:r>
              <a:rPr lang="en-US" dirty="0"/>
              <a:t>Discuss possible adjustments to curriculum, instruction, and assessment to align with expectations. </a:t>
            </a:r>
            <a:endParaRPr lang="en-US" dirty="0">
              <a:cs typeface="Calibri" panose="020F0502020204030204"/>
            </a:endParaRPr>
          </a:p>
          <a:p>
            <a:pPr marL="342900" indent="-342900">
              <a:buAutoNum type="arabicPeriod" startAt="7"/>
            </a:pPr>
            <a:endParaRPr lang="en-US" dirty="0"/>
          </a:p>
        </p:txBody>
      </p:sp>
    </p:spTree>
    <p:extLst>
      <p:ext uri="{BB962C8B-B14F-4D97-AF65-F5344CB8AC3E}">
        <p14:creationId xmlns:p14="http://schemas.microsoft.com/office/powerpoint/2010/main" val="269657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3231654"/>
          </a:xfrm>
          <a:prstGeom prst="rect">
            <a:avLst/>
          </a:prstGeom>
          <a:noFill/>
        </p:spPr>
        <p:txBody>
          <a:bodyPr wrap="square" rtlCol="0">
            <a:spAutoFit/>
          </a:bodyPr>
          <a:lstStyle/>
          <a:p>
            <a:pPr algn="ctr"/>
            <a:r>
              <a:rPr lang="en-US" sz="4400" dirty="0"/>
              <a:t>Read the Standard</a:t>
            </a:r>
          </a:p>
          <a:p>
            <a:endParaRPr lang="en-US" sz="3200" dirty="0"/>
          </a:p>
          <a:p>
            <a:r>
              <a:rPr lang="en-US" sz="3200" b="1" dirty="0"/>
              <a:t>5.MD.A.01</a:t>
            </a:r>
            <a:r>
              <a:rPr lang="en-US" sz="3200" dirty="0"/>
              <a:t> - Convert among different-sized standard measurement units within a given measurement system (e.g., convert 5 cm to 0.05 m), and use these conversions in solving multi-step, real world problems.</a:t>
            </a:r>
          </a:p>
        </p:txBody>
      </p:sp>
    </p:spTree>
    <p:extLst>
      <p:ext uri="{BB962C8B-B14F-4D97-AF65-F5344CB8AC3E}">
        <p14:creationId xmlns:p14="http://schemas.microsoft.com/office/powerpoint/2010/main" val="266951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1036970" y="696420"/>
            <a:ext cx="10176094" cy="1261884"/>
          </a:xfrm>
          <a:prstGeom prst="rect">
            <a:avLst/>
          </a:prstGeom>
          <a:noFill/>
        </p:spPr>
        <p:txBody>
          <a:bodyPr wrap="square" rtlCol="0">
            <a:spAutoFit/>
          </a:bodyPr>
          <a:lstStyle/>
          <a:p>
            <a:pPr algn="ctr"/>
            <a:r>
              <a:rPr lang="en-US" sz="4400" dirty="0"/>
              <a:t>Read and Work the Task</a:t>
            </a:r>
          </a:p>
          <a:p>
            <a:endParaRPr lang="en-US" sz="3200" dirty="0"/>
          </a:p>
        </p:txBody>
      </p:sp>
      <p:pic>
        <p:nvPicPr>
          <p:cNvPr id="5" name="Picture 4"/>
          <p:cNvPicPr>
            <a:picLocks noChangeAspect="1"/>
          </p:cNvPicPr>
          <p:nvPr/>
        </p:nvPicPr>
        <p:blipFill>
          <a:blip r:embed="rId4"/>
          <a:stretch>
            <a:fillRect/>
          </a:stretch>
        </p:blipFill>
        <p:spPr>
          <a:xfrm>
            <a:off x="2547870" y="1546005"/>
            <a:ext cx="6799914" cy="4330932"/>
          </a:xfrm>
          <a:prstGeom prst="rect">
            <a:avLst/>
          </a:prstGeom>
        </p:spPr>
      </p:pic>
    </p:spTree>
    <p:extLst>
      <p:ext uri="{BB962C8B-B14F-4D97-AF65-F5344CB8AC3E}">
        <p14:creationId xmlns:p14="http://schemas.microsoft.com/office/powerpoint/2010/main" val="160201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57839" y="1399805"/>
            <a:ext cx="10176094" cy="769441"/>
          </a:xfrm>
          <a:prstGeom prst="rect">
            <a:avLst/>
          </a:prstGeom>
          <a:noFill/>
        </p:spPr>
        <p:txBody>
          <a:bodyPr wrap="square" rtlCol="0">
            <a:spAutoFit/>
          </a:bodyPr>
          <a:lstStyle/>
          <a:p>
            <a:pPr algn="ctr"/>
            <a:r>
              <a:rPr lang="en-US" sz="4400" dirty="0"/>
              <a:t>Read and Work the Task</a:t>
            </a:r>
          </a:p>
        </p:txBody>
      </p:sp>
      <p:pic>
        <p:nvPicPr>
          <p:cNvPr id="4" name="Picture 3"/>
          <p:cNvPicPr>
            <a:picLocks noChangeAspect="1"/>
          </p:cNvPicPr>
          <p:nvPr/>
        </p:nvPicPr>
        <p:blipFill>
          <a:blip r:embed="rId4"/>
          <a:stretch>
            <a:fillRect/>
          </a:stretch>
        </p:blipFill>
        <p:spPr>
          <a:xfrm>
            <a:off x="1997761" y="2534016"/>
            <a:ext cx="8096250" cy="3038475"/>
          </a:xfrm>
          <a:prstGeom prst="rect">
            <a:avLst/>
          </a:prstGeom>
        </p:spPr>
      </p:pic>
    </p:spTree>
    <p:extLst>
      <p:ext uri="{BB962C8B-B14F-4D97-AF65-F5344CB8AC3E}">
        <p14:creationId xmlns:p14="http://schemas.microsoft.com/office/powerpoint/2010/main" val="539565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2" y="155230"/>
            <a:ext cx="2525918" cy="626778"/>
          </a:xfrm>
          <a:prstGeom prst="rect">
            <a:avLst/>
          </a:prstGeom>
        </p:spPr>
      </p:pic>
      <p:sp>
        <p:nvSpPr>
          <p:cNvPr id="3" name="TextBox 2"/>
          <p:cNvSpPr txBox="1"/>
          <p:nvPr/>
        </p:nvSpPr>
        <p:spPr>
          <a:xfrm>
            <a:off x="949047" y="658915"/>
            <a:ext cx="10176094" cy="7386638"/>
          </a:xfrm>
          <a:prstGeom prst="rect">
            <a:avLst/>
          </a:prstGeom>
          <a:noFill/>
        </p:spPr>
        <p:txBody>
          <a:bodyPr wrap="square" rtlCol="0">
            <a:spAutoFit/>
          </a:bodyPr>
          <a:lstStyle/>
          <a:p>
            <a:pPr algn="ctr"/>
            <a:r>
              <a:rPr lang="en-US" sz="4400" dirty="0"/>
              <a:t>Read and Work the Task</a:t>
            </a:r>
            <a:endParaRPr lang="en-US" dirty="0"/>
          </a:p>
          <a:p>
            <a:pPr algn="ctr"/>
            <a:endParaRPr lang="en-US" sz="3200" dirty="0"/>
          </a:p>
          <a:p>
            <a:r>
              <a:rPr lang="en-US" b="1" dirty="0"/>
              <a:t>This question has three parts.</a:t>
            </a:r>
          </a:p>
          <a:p>
            <a:r>
              <a:rPr lang="en-US" dirty="0"/>
              <a:t>Ben walked a distance of 1.2 kilometers. Alice walked a distance of 0.85 kilometer. Walter walked a distance of 50 </a:t>
            </a:r>
            <a:r>
              <a:rPr lang="en-US" b="1" dirty="0"/>
              <a:t>meters</a:t>
            </a:r>
            <a:r>
              <a:rPr lang="en-US" dirty="0"/>
              <a:t>.</a:t>
            </a:r>
          </a:p>
          <a:p>
            <a:endParaRPr lang="en-US" dirty="0"/>
          </a:p>
          <a:p>
            <a:r>
              <a:rPr lang="en-US" b="1" dirty="0"/>
              <a:t>Part A</a:t>
            </a:r>
          </a:p>
          <a:p>
            <a:r>
              <a:rPr lang="en-US" dirty="0"/>
              <a:t>What is the distance, in meters, that Ben walked? Show or explain how you got your answer.</a:t>
            </a:r>
          </a:p>
          <a:p>
            <a:r>
              <a:rPr lang="en-US" dirty="0"/>
              <a:t>Enter your answer and your work or explanation in the space provided.</a:t>
            </a:r>
          </a:p>
          <a:p>
            <a:endParaRPr lang="en-US" dirty="0"/>
          </a:p>
          <a:p>
            <a:r>
              <a:rPr lang="en-US" b="1" dirty="0"/>
              <a:t>Part B</a:t>
            </a:r>
          </a:p>
          <a:p>
            <a:r>
              <a:rPr lang="en-US" dirty="0"/>
              <a:t>How many more meters did Ben walk than Alice walked? Show or explain how you got your answer.</a:t>
            </a:r>
          </a:p>
          <a:p>
            <a:r>
              <a:rPr lang="en-US" dirty="0"/>
              <a:t>Enter your answer and your work or explanation in the space provided.</a:t>
            </a:r>
          </a:p>
          <a:p>
            <a:endParaRPr lang="en-US" dirty="0"/>
          </a:p>
          <a:p>
            <a:r>
              <a:rPr lang="en-US" b="1" dirty="0"/>
              <a:t>Part C</a:t>
            </a:r>
          </a:p>
          <a:p>
            <a:r>
              <a:rPr lang="en-US" dirty="0"/>
              <a:t>What is the total distance, in </a:t>
            </a:r>
            <a:r>
              <a:rPr lang="en-US" b="1" dirty="0"/>
              <a:t>kilometers</a:t>
            </a:r>
            <a:r>
              <a:rPr lang="en-US" dirty="0"/>
              <a:t>, that Ben, Alice, and Walter walked? Show or explain how you got your answer.</a:t>
            </a:r>
          </a:p>
          <a:p>
            <a:r>
              <a:rPr lang="en-US" dirty="0"/>
              <a:t>Enter your answer and your work or explanation in the space provided.</a:t>
            </a:r>
          </a:p>
          <a:p>
            <a:endParaRPr lang="en-US" dirty="0"/>
          </a:p>
          <a:p>
            <a:endParaRPr lang="en-US" dirty="0"/>
          </a:p>
          <a:p>
            <a:endParaRPr lang="en-US" dirty="0"/>
          </a:p>
          <a:p>
            <a:endParaRPr lang="en-US" dirty="0"/>
          </a:p>
          <a:p>
            <a:endParaRPr lang="en-US" dirty="0"/>
          </a:p>
          <a:p>
            <a:endParaRPr lang="en-US" sz="2000" dirty="0"/>
          </a:p>
        </p:txBody>
      </p:sp>
    </p:spTree>
    <p:extLst>
      <p:ext uri="{BB962C8B-B14F-4D97-AF65-F5344CB8AC3E}">
        <p14:creationId xmlns:p14="http://schemas.microsoft.com/office/powerpoint/2010/main" val="402025308"/>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687</TotalTime>
  <Words>2745</Words>
  <Application>Microsoft Office PowerPoint</Application>
  <PresentationFormat>Widescreen</PresentationFormat>
  <Paragraphs>222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Pagliaro, Susan</dc:creator>
  <cp:lastModifiedBy>Pagliaro, Susan</cp:lastModifiedBy>
  <cp:revision>28</cp:revision>
  <dcterms:created xsi:type="dcterms:W3CDTF">2019-02-15T19:21:54Z</dcterms:created>
  <dcterms:modified xsi:type="dcterms:W3CDTF">2022-01-26T16:30:18Z</dcterms:modified>
</cp:coreProperties>
</file>