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20"/>
  </p:notesMasterIdLst>
  <p:handoutMasterIdLst>
    <p:handoutMasterId r:id="rId21"/>
  </p:handoutMasterIdLst>
  <p:sldIdLst>
    <p:sldId id="392" r:id="rId3"/>
    <p:sldId id="393" r:id="rId4"/>
    <p:sldId id="396" r:id="rId5"/>
    <p:sldId id="308" r:id="rId6"/>
    <p:sldId id="304" r:id="rId7"/>
    <p:sldId id="403" r:id="rId8"/>
    <p:sldId id="405" r:id="rId9"/>
    <p:sldId id="407" r:id="rId10"/>
    <p:sldId id="409" r:id="rId11"/>
    <p:sldId id="411" r:id="rId12"/>
    <p:sldId id="413" r:id="rId13"/>
    <p:sldId id="415" r:id="rId14"/>
    <p:sldId id="417" r:id="rId15"/>
    <p:sldId id="419" r:id="rId16"/>
    <p:sldId id="421" r:id="rId17"/>
    <p:sldId id="399" r:id="rId18"/>
    <p:sldId id="401"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5D00"/>
    <a:srgbClr val="FFCF37"/>
    <a:srgbClr val="FF6600"/>
    <a:srgbClr val="FF9933"/>
    <a:srgbClr val="FF3300"/>
    <a:srgbClr val="AEDC84"/>
    <a:srgbClr val="E57269"/>
    <a:srgbClr val="DD4337"/>
    <a:srgbClr val="E05348"/>
    <a:srgbClr val="F2B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7" autoAdjust="0"/>
    <p:restoredTop sz="95380" autoAdjust="0"/>
  </p:normalViewPr>
  <p:slideViewPr>
    <p:cSldViewPr snapToGrid="0">
      <p:cViewPr varScale="1">
        <p:scale>
          <a:sx n="71" d="100"/>
          <a:sy n="71" d="100"/>
        </p:scale>
        <p:origin x="420"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0" d="100"/>
          <a:sy n="80" d="100"/>
        </p:scale>
        <p:origin x="295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475" cy="466725"/>
          </a:xfrm>
          <a:prstGeom prst="rect">
            <a:avLst/>
          </a:prstGeom>
        </p:spPr>
        <p:txBody>
          <a:bodyPr vert="horz" lIns="91400" tIns="45699" rIns="91400" bIns="45699" rtlCol="0"/>
          <a:lstStyle>
            <a:lvl1pPr algn="l">
              <a:defRPr sz="1200"/>
            </a:lvl1pPr>
          </a:lstStyle>
          <a:p>
            <a:endParaRPr lang="en-US" dirty="0"/>
          </a:p>
        </p:txBody>
      </p:sp>
      <p:sp>
        <p:nvSpPr>
          <p:cNvPr id="3" name="Date Placeholder 2"/>
          <p:cNvSpPr>
            <a:spLocks noGrp="1"/>
          </p:cNvSpPr>
          <p:nvPr>
            <p:ph type="dt" sz="quarter" idx="1"/>
          </p:nvPr>
        </p:nvSpPr>
        <p:spPr>
          <a:xfrm>
            <a:off x="3970341" y="3"/>
            <a:ext cx="3038475" cy="466725"/>
          </a:xfrm>
          <a:prstGeom prst="rect">
            <a:avLst/>
          </a:prstGeom>
        </p:spPr>
        <p:txBody>
          <a:bodyPr vert="horz" lIns="91400" tIns="45699" rIns="91400" bIns="45699" rtlCol="0"/>
          <a:lstStyle>
            <a:lvl1pPr algn="r">
              <a:defRPr sz="1200"/>
            </a:lvl1pPr>
          </a:lstStyle>
          <a:p>
            <a:fld id="{61B2EDA8-9358-45A2-AF96-21570778BC71}" type="datetimeFigureOut">
              <a:rPr lang="en-US" smtClean="0"/>
              <a:t>8/18/2021</a:t>
            </a:fld>
            <a:endParaRPr lang="en-US" dirty="0"/>
          </a:p>
        </p:txBody>
      </p:sp>
      <p:sp>
        <p:nvSpPr>
          <p:cNvPr id="4" name="Footer Placeholder 3"/>
          <p:cNvSpPr>
            <a:spLocks noGrp="1"/>
          </p:cNvSpPr>
          <p:nvPr>
            <p:ph type="ftr" sz="quarter" idx="2"/>
          </p:nvPr>
        </p:nvSpPr>
        <p:spPr>
          <a:xfrm>
            <a:off x="3" y="8829678"/>
            <a:ext cx="3038475" cy="466725"/>
          </a:xfrm>
          <a:prstGeom prst="rect">
            <a:avLst/>
          </a:prstGeom>
        </p:spPr>
        <p:txBody>
          <a:bodyPr vert="horz" lIns="91400" tIns="45699" rIns="91400" bIns="4569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829678"/>
            <a:ext cx="3038475" cy="466725"/>
          </a:xfrm>
          <a:prstGeom prst="rect">
            <a:avLst/>
          </a:prstGeom>
        </p:spPr>
        <p:txBody>
          <a:bodyPr vert="horz" lIns="91400" tIns="45699" rIns="91400" bIns="45699" rtlCol="0" anchor="b"/>
          <a:lstStyle>
            <a:lvl1pPr algn="r">
              <a:defRPr sz="1200"/>
            </a:lvl1pPr>
          </a:lstStyle>
          <a:p>
            <a:fld id="{480E86FF-69AB-4CDC-AFE4-55A5D5BF95B5}" type="slidenum">
              <a:rPr lang="en-US" smtClean="0"/>
              <a:t>‹#›</a:t>
            </a:fld>
            <a:endParaRPr lang="en-US" dirty="0"/>
          </a:p>
        </p:txBody>
      </p:sp>
    </p:spTree>
    <p:extLst>
      <p:ext uri="{BB962C8B-B14F-4D97-AF65-F5344CB8AC3E}">
        <p14:creationId xmlns:p14="http://schemas.microsoft.com/office/powerpoint/2010/main" val="332988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36" tIns="46569" rIns="93136" bIns="4656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36" tIns="46569" rIns="93136" bIns="46569" rtlCol="0"/>
          <a:lstStyle>
            <a:lvl1pPr algn="r">
              <a:defRPr sz="1200"/>
            </a:lvl1pPr>
          </a:lstStyle>
          <a:p>
            <a:fld id="{A24C3B37-24E4-4FB3-9D0D-4ADBC0E03A5B}" type="datetimeFigureOut">
              <a:rPr lang="en-US" smtClean="0"/>
              <a:t>8/18/2021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36" tIns="46569" rIns="93136" bIns="4656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36" tIns="46569" rIns="93136" bIns="4656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36" tIns="46569" rIns="93136" bIns="4656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36" tIns="46569" rIns="93136" bIns="46569" rtlCol="0" anchor="b"/>
          <a:lstStyle>
            <a:lvl1pPr algn="r">
              <a:defRPr sz="1200"/>
            </a:lvl1pPr>
          </a:lstStyle>
          <a:p>
            <a:fld id="{13C49406-DB53-4EB0-8E0D-75FB9A2CB70C}" type="slidenum">
              <a:rPr lang="en-US" smtClean="0"/>
              <a:t>‹#›</a:t>
            </a:fld>
            <a:endParaRPr lang="en-US" dirty="0"/>
          </a:p>
        </p:txBody>
      </p:sp>
    </p:spTree>
    <p:extLst>
      <p:ext uri="{BB962C8B-B14F-4D97-AF65-F5344CB8AC3E}">
        <p14:creationId xmlns:p14="http://schemas.microsoft.com/office/powerpoint/2010/main" val="420269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C868639-343F-4845-A1AF-AA77C5E099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FCF10CBE-8F41-40B9-B971-3DA8EC0EB8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a:extLst>
              <a:ext uri="{FF2B5EF4-FFF2-40B4-BE49-F238E27FC236}">
                <a16:creationId xmlns:a16="http://schemas.microsoft.com/office/drawing/2014/main" id="{5F40D4B9-BBE5-473E-96FD-14C494F443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143AA8-700B-4F33-9089-6AA83B2E5758}"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EA74737-5207-4971-841D-4B1A2C23C8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DD9C2AD-13F8-43F0-81A7-01D5B76778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a:extLst>
              <a:ext uri="{FF2B5EF4-FFF2-40B4-BE49-F238E27FC236}">
                <a16:creationId xmlns:a16="http://schemas.microsoft.com/office/drawing/2014/main" id="{E3D1031E-637F-43E4-89EC-DB1B63F840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4D5602-EE8F-4CDB-AFB8-EDE4D5B2F2A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37406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EA74737-5207-4971-841D-4B1A2C23C8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DD9C2AD-13F8-43F0-81A7-01D5B76778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a:extLst>
              <a:ext uri="{FF2B5EF4-FFF2-40B4-BE49-F238E27FC236}">
                <a16:creationId xmlns:a16="http://schemas.microsoft.com/office/drawing/2014/main" id="{E3D1031E-637F-43E4-89EC-DB1B63F840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4D5602-EE8F-4CDB-AFB8-EDE4D5B2F2A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546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EA74737-5207-4971-841D-4B1A2C23C8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DD9C2AD-13F8-43F0-81A7-01D5B76778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a:extLst>
              <a:ext uri="{FF2B5EF4-FFF2-40B4-BE49-F238E27FC236}">
                <a16:creationId xmlns:a16="http://schemas.microsoft.com/office/drawing/2014/main" id="{E3D1031E-637F-43E4-89EC-DB1B63F840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4D5602-EE8F-4CDB-AFB8-EDE4D5B2F2A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7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719EBE7-24D4-47E8-9FAD-EE456AD5FA4E}" type="slidenum">
              <a:rPr lang="en-US" altLang="en-US">
                <a:latin typeface="Calibri" pitchFamily="34" charset="0"/>
              </a:rPr>
              <a:pPr/>
              <a:t>7</a:t>
            </a:fld>
            <a:endParaRPr lang="en-US" altLang="en-US"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79EC1B2-6918-4461-AFD6-A929CB76D6B7}" type="slidenum">
              <a:rPr lang="en-US" altLang="en-US">
                <a:solidFill>
                  <a:srgbClr val="000000"/>
                </a:solidFill>
                <a:latin typeface="Calibri" pitchFamily="34" charset="0"/>
              </a:rPr>
              <a:pPr/>
              <a:t>9</a:t>
            </a:fld>
            <a:endParaRPr lang="en-US" altLang="en-US" dirty="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A2033A3-3BDD-484C-928F-E63EB165850A}" type="slidenum">
              <a:rPr lang="en-US" altLang="en-US">
                <a:solidFill>
                  <a:srgbClr val="000000"/>
                </a:solidFill>
                <a:latin typeface="Calibri" pitchFamily="34" charset="0"/>
              </a:rPr>
              <a:pPr/>
              <a:t>10</a:t>
            </a:fld>
            <a:endParaRPr lang="en-US" altLang="en-US" dirty="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F1992C7-AC96-4593-A232-70D5636511E1}" type="slidenum">
              <a:rPr lang="en-US" altLang="en-US">
                <a:solidFill>
                  <a:srgbClr val="000000"/>
                </a:solidFill>
                <a:latin typeface="Calibri" pitchFamily="34" charset="0"/>
              </a:rPr>
              <a:pPr/>
              <a:t>11</a:t>
            </a:fld>
            <a:endParaRPr lang="en-US" altLang="en-US" dirty="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8B58B10-F138-478E-9B39-7AD9F2217E6E}" type="slidenum">
              <a:rPr lang="en-US" altLang="en-US">
                <a:solidFill>
                  <a:srgbClr val="000000"/>
                </a:solidFill>
                <a:latin typeface="Calibri" pitchFamily="34" charset="0"/>
              </a:rPr>
              <a:pPr/>
              <a:t>12</a:t>
            </a:fld>
            <a:endParaRPr lang="en-US" altLang="en-US" dirty="0">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84ADDE2-55B9-4FE4-9CE9-8DC4DAD5CF00}" type="slidenum">
              <a:rPr lang="en-US" altLang="en-US">
                <a:solidFill>
                  <a:srgbClr val="000000"/>
                </a:solidFill>
                <a:latin typeface="Calibri" pitchFamily="34" charset="0"/>
              </a:rPr>
              <a:pPr/>
              <a:t>13</a:t>
            </a:fld>
            <a:endParaRPr lang="en-US" altLang="en-US" dirty="0">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7677DF2-9C8D-48E0-B5FF-8F64DD7FB79A}" type="slidenum">
              <a:rPr lang="en-US" altLang="en-US">
                <a:solidFill>
                  <a:srgbClr val="000000"/>
                </a:solidFill>
                <a:latin typeface="Calibri" pitchFamily="34" charset="0"/>
              </a:rPr>
              <a:pPr/>
              <a:t>14</a:t>
            </a:fld>
            <a:endParaRPr lang="en-US" altLang="en-US" dirty="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D08439B-483D-4DD5-8E98-0ABF0F204091}"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6FB533-3330-4284-A687-2E7961CDE511}" type="slidenum">
              <a:rPr lang="en-US" smtClean="0"/>
              <a:t>‹#›</a:t>
            </a:fld>
            <a:endParaRPr lang="en-US" dirty="0"/>
          </a:p>
        </p:txBody>
      </p:sp>
    </p:spTree>
    <p:extLst>
      <p:ext uri="{BB962C8B-B14F-4D97-AF65-F5344CB8AC3E}">
        <p14:creationId xmlns:p14="http://schemas.microsoft.com/office/powerpoint/2010/main" val="517316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8439B-483D-4DD5-8E98-0ABF0F204091}"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6FB533-3330-4284-A687-2E7961CDE511}" type="slidenum">
              <a:rPr lang="en-US" smtClean="0"/>
              <a:t>‹#›</a:t>
            </a:fld>
            <a:endParaRPr lang="en-US" dirty="0"/>
          </a:p>
        </p:txBody>
      </p:sp>
    </p:spTree>
    <p:extLst>
      <p:ext uri="{BB962C8B-B14F-4D97-AF65-F5344CB8AC3E}">
        <p14:creationId xmlns:p14="http://schemas.microsoft.com/office/powerpoint/2010/main" val="196488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8439B-483D-4DD5-8E98-0ABF0F204091}"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6FB533-3330-4284-A687-2E7961CDE511}" type="slidenum">
              <a:rPr lang="en-US" smtClean="0"/>
              <a:t>‹#›</a:t>
            </a:fld>
            <a:endParaRPr lang="en-US" dirty="0"/>
          </a:p>
        </p:txBody>
      </p:sp>
    </p:spTree>
    <p:extLst>
      <p:ext uri="{BB962C8B-B14F-4D97-AF65-F5344CB8AC3E}">
        <p14:creationId xmlns:p14="http://schemas.microsoft.com/office/powerpoint/2010/main" val="3587161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31A7F-51D9-4ED7-9D79-7797CCEE6A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8016F5-047F-497C-9FE9-9A2741E40D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266366-015B-449D-8D67-740AB892A09D}"/>
              </a:ext>
            </a:extLst>
          </p:cNvPr>
          <p:cNvSpPr>
            <a:spLocks noGrp="1"/>
          </p:cNvSpPr>
          <p:nvPr>
            <p:ph type="dt" sz="half" idx="10"/>
          </p:nvPr>
        </p:nvSpPr>
        <p:spPr/>
        <p:txBody>
          <a:bodyPr/>
          <a:lstStyle/>
          <a:p>
            <a:pPr>
              <a:defRPr/>
            </a:pPr>
            <a:fld id="{71AA58DF-1E96-4254-9F4B-DF5AA5F7BC9D}" type="datetime1">
              <a:rPr lang="en-US" smtClean="0"/>
              <a:pPr>
                <a:defRPr/>
              </a:pPr>
              <a:t>8/18/2021</a:t>
            </a:fld>
            <a:endParaRPr lang="en-US" dirty="0"/>
          </a:p>
        </p:txBody>
      </p:sp>
      <p:sp>
        <p:nvSpPr>
          <p:cNvPr id="5" name="Footer Placeholder 4">
            <a:extLst>
              <a:ext uri="{FF2B5EF4-FFF2-40B4-BE49-F238E27FC236}">
                <a16:creationId xmlns:a16="http://schemas.microsoft.com/office/drawing/2014/main" id="{5611B6A7-D7E1-449B-8F36-2B979D6DEAAE}"/>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C3D90FDB-6290-4A1B-BD77-A7029A5E5044}"/>
              </a:ext>
            </a:extLst>
          </p:cNvPr>
          <p:cNvSpPr>
            <a:spLocks noGrp="1"/>
          </p:cNvSpPr>
          <p:nvPr>
            <p:ph type="sldNum" sz="quarter" idx="12"/>
          </p:nvPr>
        </p:nvSpPr>
        <p:spPr/>
        <p:txBody>
          <a:bodyPr/>
          <a:lstStyle/>
          <a:p>
            <a:pPr>
              <a:defRPr/>
            </a:pPr>
            <a:fld id="{E2C8DF60-5A5E-4A49-957B-DD6932A0BBCB}" type="slidenum">
              <a:rPr lang="en-US" altLang="en-US" smtClean="0"/>
              <a:pPr>
                <a:defRPr/>
              </a:pPr>
              <a:t>‹#›</a:t>
            </a:fld>
            <a:endParaRPr lang="en-US" altLang="en-US" dirty="0"/>
          </a:p>
        </p:txBody>
      </p:sp>
    </p:spTree>
    <p:extLst>
      <p:ext uri="{BB962C8B-B14F-4D97-AF65-F5344CB8AC3E}">
        <p14:creationId xmlns:p14="http://schemas.microsoft.com/office/powerpoint/2010/main" val="2970828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34AC-F5BC-4774-BFB4-42C0347D33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249C59-67E1-4343-B4E3-0D7C08EFAC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C5937-463C-4A42-BA6F-EA80B31980A8}"/>
              </a:ext>
            </a:extLst>
          </p:cNvPr>
          <p:cNvSpPr>
            <a:spLocks noGrp="1"/>
          </p:cNvSpPr>
          <p:nvPr>
            <p:ph type="dt" sz="half" idx="10"/>
          </p:nvPr>
        </p:nvSpPr>
        <p:spPr/>
        <p:txBody>
          <a:bodyPr/>
          <a:lstStyle/>
          <a:p>
            <a:pPr>
              <a:defRPr/>
            </a:pPr>
            <a:fld id="{A3451B3F-79EF-4E14-991D-6B5BAC87123F}" type="datetime1">
              <a:rPr lang="en-US" smtClean="0"/>
              <a:pPr>
                <a:defRPr/>
              </a:pPr>
              <a:t>8/18/2021</a:t>
            </a:fld>
            <a:endParaRPr lang="en-US" dirty="0"/>
          </a:p>
        </p:txBody>
      </p:sp>
      <p:sp>
        <p:nvSpPr>
          <p:cNvPr id="5" name="Footer Placeholder 4">
            <a:extLst>
              <a:ext uri="{FF2B5EF4-FFF2-40B4-BE49-F238E27FC236}">
                <a16:creationId xmlns:a16="http://schemas.microsoft.com/office/drawing/2014/main" id="{02102B70-256E-420F-B722-0EDE673A4271}"/>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E99B0137-6B39-46FE-849D-C4E124AEEDC1}"/>
              </a:ext>
            </a:extLst>
          </p:cNvPr>
          <p:cNvSpPr>
            <a:spLocks noGrp="1"/>
          </p:cNvSpPr>
          <p:nvPr>
            <p:ph type="sldNum" sz="quarter" idx="12"/>
          </p:nvPr>
        </p:nvSpPr>
        <p:spPr/>
        <p:txBody>
          <a:bodyPr/>
          <a:lstStyle/>
          <a:p>
            <a:pPr>
              <a:defRPr/>
            </a:pPr>
            <a:fld id="{02F04C7D-FDF4-463E-8A1C-D407A998684E}" type="slidenum">
              <a:rPr lang="en-US" altLang="en-US" smtClean="0"/>
              <a:pPr>
                <a:defRPr/>
              </a:pPr>
              <a:t>‹#›</a:t>
            </a:fld>
            <a:endParaRPr lang="en-US" altLang="en-US" dirty="0"/>
          </a:p>
        </p:txBody>
      </p:sp>
    </p:spTree>
    <p:extLst>
      <p:ext uri="{BB962C8B-B14F-4D97-AF65-F5344CB8AC3E}">
        <p14:creationId xmlns:p14="http://schemas.microsoft.com/office/powerpoint/2010/main" val="3666140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CCC5B-ECB6-49F1-AEC1-A12A034C4B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043E34-61B4-43EA-8A36-AFE23EB83F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1AD3CE-AEA7-4A17-8136-58B6AA76BF24}"/>
              </a:ext>
            </a:extLst>
          </p:cNvPr>
          <p:cNvSpPr>
            <a:spLocks noGrp="1"/>
          </p:cNvSpPr>
          <p:nvPr>
            <p:ph type="dt" sz="half" idx="10"/>
          </p:nvPr>
        </p:nvSpPr>
        <p:spPr/>
        <p:txBody>
          <a:bodyPr/>
          <a:lstStyle/>
          <a:p>
            <a:pPr>
              <a:defRPr/>
            </a:pPr>
            <a:fld id="{A19CFBC8-2468-42B4-97EF-5AB64F6F3C74}" type="datetime1">
              <a:rPr lang="en-US" smtClean="0"/>
              <a:pPr>
                <a:defRPr/>
              </a:pPr>
              <a:t>8/18/2021</a:t>
            </a:fld>
            <a:endParaRPr lang="en-US" dirty="0"/>
          </a:p>
        </p:txBody>
      </p:sp>
      <p:sp>
        <p:nvSpPr>
          <p:cNvPr id="5" name="Footer Placeholder 4">
            <a:extLst>
              <a:ext uri="{FF2B5EF4-FFF2-40B4-BE49-F238E27FC236}">
                <a16:creationId xmlns:a16="http://schemas.microsoft.com/office/drawing/2014/main" id="{55C8EE27-D12A-41D5-A0AB-B2B01FA784A4}"/>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843416AD-0450-4374-B260-1E31DC11B908}"/>
              </a:ext>
            </a:extLst>
          </p:cNvPr>
          <p:cNvSpPr>
            <a:spLocks noGrp="1"/>
          </p:cNvSpPr>
          <p:nvPr>
            <p:ph type="sldNum" sz="quarter" idx="12"/>
          </p:nvPr>
        </p:nvSpPr>
        <p:spPr/>
        <p:txBody>
          <a:bodyPr/>
          <a:lstStyle/>
          <a:p>
            <a:pPr>
              <a:defRPr/>
            </a:pPr>
            <a:fld id="{5F1714C7-E723-4D03-AFE4-2E2EEC7F4BC5}" type="slidenum">
              <a:rPr lang="en-US" altLang="en-US" smtClean="0"/>
              <a:pPr>
                <a:defRPr/>
              </a:pPr>
              <a:t>‹#›</a:t>
            </a:fld>
            <a:endParaRPr lang="en-US" altLang="en-US" dirty="0"/>
          </a:p>
        </p:txBody>
      </p:sp>
    </p:spTree>
    <p:extLst>
      <p:ext uri="{BB962C8B-B14F-4D97-AF65-F5344CB8AC3E}">
        <p14:creationId xmlns:p14="http://schemas.microsoft.com/office/powerpoint/2010/main" val="2323911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39EF0-2447-424B-B172-0D5A82D6FE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31A35C-BC7D-460A-89A0-65BFDEBFF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E453E6-0285-4128-8308-D55E4FE377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8ECC52-907B-4F64-B004-146049E3EF14}"/>
              </a:ext>
            </a:extLst>
          </p:cNvPr>
          <p:cNvSpPr>
            <a:spLocks noGrp="1"/>
          </p:cNvSpPr>
          <p:nvPr>
            <p:ph type="dt" sz="half" idx="10"/>
          </p:nvPr>
        </p:nvSpPr>
        <p:spPr/>
        <p:txBody>
          <a:bodyPr/>
          <a:lstStyle/>
          <a:p>
            <a:pPr>
              <a:defRPr/>
            </a:pPr>
            <a:fld id="{6B1AB75F-C632-40ED-A903-D5BAE152E676}" type="datetime1">
              <a:rPr lang="en-US" smtClean="0"/>
              <a:pPr>
                <a:defRPr/>
              </a:pPr>
              <a:t>8/18/2021</a:t>
            </a:fld>
            <a:endParaRPr lang="en-US" dirty="0"/>
          </a:p>
        </p:txBody>
      </p:sp>
      <p:sp>
        <p:nvSpPr>
          <p:cNvPr id="6" name="Footer Placeholder 5">
            <a:extLst>
              <a:ext uri="{FF2B5EF4-FFF2-40B4-BE49-F238E27FC236}">
                <a16:creationId xmlns:a16="http://schemas.microsoft.com/office/drawing/2014/main" id="{163C387B-96B3-42C8-B740-594C27B327D1}"/>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09B76F2C-54CB-415C-9081-6B730BA0701B}"/>
              </a:ext>
            </a:extLst>
          </p:cNvPr>
          <p:cNvSpPr>
            <a:spLocks noGrp="1"/>
          </p:cNvSpPr>
          <p:nvPr>
            <p:ph type="sldNum" sz="quarter" idx="12"/>
          </p:nvPr>
        </p:nvSpPr>
        <p:spPr/>
        <p:txBody>
          <a:bodyPr/>
          <a:lstStyle/>
          <a:p>
            <a:pPr>
              <a:defRPr/>
            </a:pPr>
            <a:fld id="{19005085-06F6-4064-8A45-34393AFC90D5}" type="slidenum">
              <a:rPr lang="en-US" altLang="en-US" smtClean="0"/>
              <a:pPr>
                <a:defRPr/>
              </a:pPr>
              <a:t>‹#›</a:t>
            </a:fld>
            <a:endParaRPr lang="en-US" altLang="en-US" dirty="0"/>
          </a:p>
        </p:txBody>
      </p:sp>
    </p:spTree>
    <p:extLst>
      <p:ext uri="{BB962C8B-B14F-4D97-AF65-F5344CB8AC3E}">
        <p14:creationId xmlns:p14="http://schemas.microsoft.com/office/powerpoint/2010/main" val="1320638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7B39-8D67-4742-9B85-44B60D4DF7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D09732-49EC-4853-B2CB-3661DD5D0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B55A9B-4057-4501-AB0D-F0F6EAB3AA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96753C-583E-41F5-A777-7E99DE104C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98CC0F-AC28-4C3D-96B8-990D20EE97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7286F8-1B2A-41EA-841D-29B8C432823A}"/>
              </a:ext>
            </a:extLst>
          </p:cNvPr>
          <p:cNvSpPr>
            <a:spLocks noGrp="1"/>
          </p:cNvSpPr>
          <p:nvPr>
            <p:ph type="dt" sz="half" idx="10"/>
          </p:nvPr>
        </p:nvSpPr>
        <p:spPr/>
        <p:txBody>
          <a:bodyPr/>
          <a:lstStyle/>
          <a:p>
            <a:pPr>
              <a:defRPr/>
            </a:pPr>
            <a:fld id="{FCFD5816-BF92-49E8-81C7-48EF0B2CA3EE}" type="datetime1">
              <a:rPr lang="en-US" smtClean="0"/>
              <a:pPr>
                <a:defRPr/>
              </a:pPr>
              <a:t>8/18/2021</a:t>
            </a:fld>
            <a:endParaRPr lang="en-US" dirty="0"/>
          </a:p>
        </p:txBody>
      </p:sp>
      <p:sp>
        <p:nvSpPr>
          <p:cNvPr id="8" name="Footer Placeholder 7">
            <a:extLst>
              <a:ext uri="{FF2B5EF4-FFF2-40B4-BE49-F238E27FC236}">
                <a16:creationId xmlns:a16="http://schemas.microsoft.com/office/drawing/2014/main" id="{63C3BB68-77D6-4158-A2FE-12A6827572F3}"/>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D954E5C3-494D-4A02-A7BA-C02802F1F818}"/>
              </a:ext>
            </a:extLst>
          </p:cNvPr>
          <p:cNvSpPr>
            <a:spLocks noGrp="1"/>
          </p:cNvSpPr>
          <p:nvPr>
            <p:ph type="sldNum" sz="quarter" idx="12"/>
          </p:nvPr>
        </p:nvSpPr>
        <p:spPr/>
        <p:txBody>
          <a:bodyPr/>
          <a:lstStyle/>
          <a:p>
            <a:pPr>
              <a:defRPr/>
            </a:pPr>
            <a:fld id="{BC5756B6-7F19-4A85-B232-9C3E8C6D7A04}" type="slidenum">
              <a:rPr lang="en-US" altLang="en-US" smtClean="0"/>
              <a:pPr>
                <a:defRPr/>
              </a:pPr>
              <a:t>‹#›</a:t>
            </a:fld>
            <a:endParaRPr lang="en-US" altLang="en-US" dirty="0"/>
          </a:p>
        </p:txBody>
      </p:sp>
    </p:spTree>
    <p:extLst>
      <p:ext uri="{BB962C8B-B14F-4D97-AF65-F5344CB8AC3E}">
        <p14:creationId xmlns:p14="http://schemas.microsoft.com/office/powerpoint/2010/main" val="2355096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D038-B2F8-45EA-8C19-A2CFCC6FA6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DA1FB5-A6F9-488A-9B2F-3B974E169131}"/>
              </a:ext>
            </a:extLst>
          </p:cNvPr>
          <p:cNvSpPr>
            <a:spLocks noGrp="1"/>
          </p:cNvSpPr>
          <p:nvPr>
            <p:ph type="dt" sz="half" idx="10"/>
          </p:nvPr>
        </p:nvSpPr>
        <p:spPr/>
        <p:txBody>
          <a:bodyPr/>
          <a:lstStyle/>
          <a:p>
            <a:pPr>
              <a:defRPr/>
            </a:pPr>
            <a:fld id="{821EB34C-8D3D-464D-A027-4E96C576C811}" type="datetime1">
              <a:rPr lang="en-US" smtClean="0"/>
              <a:pPr>
                <a:defRPr/>
              </a:pPr>
              <a:t>8/18/2021</a:t>
            </a:fld>
            <a:endParaRPr lang="en-US" dirty="0"/>
          </a:p>
        </p:txBody>
      </p:sp>
      <p:sp>
        <p:nvSpPr>
          <p:cNvPr id="4" name="Footer Placeholder 3">
            <a:extLst>
              <a:ext uri="{FF2B5EF4-FFF2-40B4-BE49-F238E27FC236}">
                <a16:creationId xmlns:a16="http://schemas.microsoft.com/office/drawing/2014/main" id="{EF739D9E-1423-4A40-B41C-82B0F4DFE7AC}"/>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FFA393A7-3345-4F25-A696-489D59DF83A2}"/>
              </a:ext>
            </a:extLst>
          </p:cNvPr>
          <p:cNvSpPr>
            <a:spLocks noGrp="1"/>
          </p:cNvSpPr>
          <p:nvPr>
            <p:ph type="sldNum" sz="quarter" idx="12"/>
          </p:nvPr>
        </p:nvSpPr>
        <p:spPr/>
        <p:txBody>
          <a:bodyPr/>
          <a:lstStyle/>
          <a:p>
            <a:pPr>
              <a:defRPr/>
            </a:pPr>
            <a:fld id="{41A92F96-12E6-4A9B-810D-954C54C90C8D}" type="slidenum">
              <a:rPr lang="en-US" altLang="en-US" smtClean="0"/>
              <a:pPr>
                <a:defRPr/>
              </a:pPr>
              <a:t>‹#›</a:t>
            </a:fld>
            <a:endParaRPr lang="en-US" altLang="en-US" dirty="0"/>
          </a:p>
        </p:txBody>
      </p:sp>
    </p:spTree>
    <p:extLst>
      <p:ext uri="{BB962C8B-B14F-4D97-AF65-F5344CB8AC3E}">
        <p14:creationId xmlns:p14="http://schemas.microsoft.com/office/powerpoint/2010/main" val="830595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A0323D-E1CE-4B2F-92D8-08ED455E4E6E}"/>
              </a:ext>
            </a:extLst>
          </p:cNvPr>
          <p:cNvSpPr>
            <a:spLocks noGrp="1"/>
          </p:cNvSpPr>
          <p:nvPr>
            <p:ph type="dt" sz="half" idx="10"/>
          </p:nvPr>
        </p:nvSpPr>
        <p:spPr/>
        <p:txBody>
          <a:bodyPr/>
          <a:lstStyle/>
          <a:p>
            <a:pPr>
              <a:defRPr/>
            </a:pPr>
            <a:fld id="{6CC1F3F4-E0DE-4562-8D56-CE17F6E8BEA8}" type="datetime1">
              <a:rPr lang="en-US" smtClean="0"/>
              <a:pPr>
                <a:defRPr/>
              </a:pPr>
              <a:t>8/18/2021</a:t>
            </a:fld>
            <a:endParaRPr lang="en-US" dirty="0"/>
          </a:p>
        </p:txBody>
      </p:sp>
      <p:sp>
        <p:nvSpPr>
          <p:cNvPr id="3" name="Footer Placeholder 2">
            <a:extLst>
              <a:ext uri="{FF2B5EF4-FFF2-40B4-BE49-F238E27FC236}">
                <a16:creationId xmlns:a16="http://schemas.microsoft.com/office/drawing/2014/main" id="{02DF6420-BA46-480D-8889-CAAF792DCC9E}"/>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7C2C2CB0-0488-4304-9E14-753B708E32A3}"/>
              </a:ext>
            </a:extLst>
          </p:cNvPr>
          <p:cNvSpPr>
            <a:spLocks noGrp="1"/>
          </p:cNvSpPr>
          <p:nvPr>
            <p:ph type="sldNum" sz="quarter" idx="12"/>
          </p:nvPr>
        </p:nvSpPr>
        <p:spPr/>
        <p:txBody>
          <a:bodyPr/>
          <a:lstStyle/>
          <a:p>
            <a:pPr>
              <a:defRPr/>
            </a:pPr>
            <a:fld id="{FE01501B-6A0D-4391-A524-10DDF9E23596}" type="slidenum">
              <a:rPr lang="en-US" altLang="en-US" smtClean="0"/>
              <a:pPr>
                <a:defRPr/>
              </a:pPr>
              <a:t>‹#›</a:t>
            </a:fld>
            <a:endParaRPr lang="en-US" altLang="en-US" dirty="0"/>
          </a:p>
        </p:txBody>
      </p:sp>
    </p:spTree>
    <p:extLst>
      <p:ext uri="{BB962C8B-B14F-4D97-AF65-F5344CB8AC3E}">
        <p14:creationId xmlns:p14="http://schemas.microsoft.com/office/powerpoint/2010/main" val="636543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6276A-5660-4492-9FD9-B3CCC70B4A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2DB0BA-9977-442E-9277-534900B79B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5CDA8B-F884-4FD1-BAE4-C00192843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630D24-9FE1-435E-8880-39AE3EF1E386}"/>
              </a:ext>
            </a:extLst>
          </p:cNvPr>
          <p:cNvSpPr>
            <a:spLocks noGrp="1"/>
          </p:cNvSpPr>
          <p:nvPr>
            <p:ph type="dt" sz="half" idx="10"/>
          </p:nvPr>
        </p:nvSpPr>
        <p:spPr/>
        <p:txBody>
          <a:bodyPr/>
          <a:lstStyle/>
          <a:p>
            <a:pPr>
              <a:defRPr/>
            </a:pPr>
            <a:fld id="{6174AD03-60F2-47B6-8A55-9A1C6331E3FB}" type="datetime1">
              <a:rPr lang="en-US" smtClean="0"/>
              <a:pPr>
                <a:defRPr/>
              </a:pPr>
              <a:t>8/18/2021</a:t>
            </a:fld>
            <a:endParaRPr lang="en-US" dirty="0"/>
          </a:p>
        </p:txBody>
      </p:sp>
      <p:sp>
        <p:nvSpPr>
          <p:cNvPr id="6" name="Footer Placeholder 5">
            <a:extLst>
              <a:ext uri="{FF2B5EF4-FFF2-40B4-BE49-F238E27FC236}">
                <a16:creationId xmlns:a16="http://schemas.microsoft.com/office/drawing/2014/main" id="{825102F5-3756-4EA3-9173-25EFA85D12CD}"/>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3E39EEE7-17DA-4D28-9399-347B1D1A504C}"/>
              </a:ext>
            </a:extLst>
          </p:cNvPr>
          <p:cNvSpPr>
            <a:spLocks noGrp="1"/>
          </p:cNvSpPr>
          <p:nvPr>
            <p:ph type="sldNum" sz="quarter" idx="12"/>
          </p:nvPr>
        </p:nvSpPr>
        <p:spPr/>
        <p:txBody>
          <a:bodyPr/>
          <a:lstStyle/>
          <a:p>
            <a:pPr>
              <a:defRPr/>
            </a:pPr>
            <a:fld id="{3E587930-C1DE-4866-A7D4-030D296029A7}" type="slidenum">
              <a:rPr lang="en-US" altLang="en-US" smtClean="0"/>
              <a:pPr>
                <a:defRPr/>
              </a:pPr>
              <a:t>‹#›</a:t>
            </a:fld>
            <a:endParaRPr lang="en-US" altLang="en-US" dirty="0"/>
          </a:p>
        </p:txBody>
      </p:sp>
    </p:spTree>
    <p:extLst>
      <p:ext uri="{BB962C8B-B14F-4D97-AF65-F5344CB8AC3E}">
        <p14:creationId xmlns:p14="http://schemas.microsoft.com/office/powerpoint/2010/main" val="137909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8439B-483D-4DD5-8E98-0ABF0F204091}"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6FB533-3330-4284-A687-2E7961CDE511}" type="slidenum">
              <a:rPr lang="en-US" smtClean="0"/>
              <a:t>‹#›</a:t>
            </a:fld>
            <a:endParaRPr lang="en-US" dirty="0"/>
          </a:p>
        </p:txBody>
      </p:sp>
    </p:spTree>
    <p:extLst>
      <p:ext uri="{BB962C8B-B14F-4D97-AF65-F5344CB8AC3E}">
        <p14:creationId xmlns:p14="http://schemas.microsoft.com/office/powerpoint/2010/main" val="3434434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4229B-63FE-464B-B43C-476F6BFA3D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DC99E4-22A3-47D9-B26E-39BE5DC682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C14F973-3C30-440B-8DAA-7324623B81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FFFE2-0E2D-4BA2-B4B0-A5219DE20632}"/>
              </a:ext>
            </a:extLst>
          </p:cNvPr>
          <p:cNvSpPr>
            <a:spLocks noGrp="1"/>
          </p:cNvSpPr>
          <p:nvPr>
            <p:ph type="dt" sz="half" idx="10"/>
          </p:nvPr>
        </p:nvSpPr>
        <p:spPr/>
        <p:txBody>
          <a:bodyPr/>
          <a:lstStyle/>
          <a:p>
            <a:pPr>
              <a:defRPr/>
            </a:pPr>
            <a:fld id="{824809C1-B788-486C-8C8D-0C1D05AFF50B}" type="datetime1">
              <a:rPr lang="en-US" smtClean="0"/>
              <a:pPr>
                <a:defRPr/>
              </a:pPr>
              <a:t>8/18/2021</a:t>
            </a:fld>
            <a:endParaRPr lang="en-US" dirty="0"/>
          </a:p>
        </p:txBody>
      </p:sp>
      <p:sp>
        <p:nvSpPr>
          <p:cNvPr id="6" name="Footer Placeholder 5">
            <a:extLst>
              <a:ext uri="{FF2B5EF4-FFF2-40B4-BE49-F238E27FC236}">
                <a16:creationId xmlns:a16="http://schemas.microsoft.com/office/drawing/2014/main" id="{9890A4FF-2FDF-4C31-9DE2-327BEB3237F3}"/>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59A63CBD-3A01-4405-A535-2F5C4A91CDAF}"/>
              </a:ext>
            </a:extLst>
          </p:cNvPr>
          <p:cNvSpPr>
            <a:spLocks noGrp="1"/>
          </p:cNvSpPr>
          <p:nvPr>
            <p:ph type="sldNum" sz="quarter" idx="12"/>
          </p:nvPr>
        </p:nvSpPr>
        <p:spPr/>
        <p:txBody>
          <a:bodyPr/>
          <a:lstStyle/>
          <a:p>
            <a:pPr>
              <a:defRPr/>
            </a:pPr>
            <a:fld id="{A46F3407-C8F5-4B95-A4E5-4DCC976C491D}" type="slidenum">
              <a:rPr lang="en-US" altLang="en-US" smtClean="0"/>
              <a:pPr>
                <a:defRPr/>
              </a:pPr>
              <a:t>‹#›</a:t>
            </a:fld>
            <a:endParaRPr lang="en-US" altLang="en-US" dirty="0"/>
          </a:p>
        </p:txBody>
      </p:sp>
    </p:spTree>
    <p:extLst>
      <p:ext uri="{BB962C8B-B14F-4D97-AF65-F5344CB8AC3E}">
        <p14:creationId xmlns:p14="http://schemas.microsoft.com/office/powerpoint/2010/main" val="3172129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D8420-97EE-49F9-A54D-F7060CBC78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4D6775-A03F-4CD7-B825-2E680FFC53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453B13-C299-4230-8C26-D71C042600DF}"/>
              </a:ext>
            </a:extLst>
          </p:cNvPr>
          <p:cNvSpPr>
            <a:spLocks noGrp="1"/>
          </p:cNvSpPr>
          <p:nvPr>
            <p:ph type="dt" sz="half" idx="10"/>
          </p:nvPr>
        </p:nvSpPr>
        <p:spPr/>
        <p:txBody>
          <a:bodyPr/>
          <a:lstStyle/>
          <a:p>
            <a:pPr>
              <a:defRPr/>
            </a:pPr>
            <a:fld id="{2EAC9274-96EC-44BD-8803-BAFFD528F5E3}" type="datetime1">
              <a:rPr lang="en-US" smtClean="0"/>
              <a:pPr>
                <a:defRPr/>
              </a:pPr>
              <a:t>8/18/2021</a:t>
            </a:fld>
            <a:endParaRPr lang="en-US" dirty="0"/>
          </a:p>
        </p:txBody>
      </p:sp>
      <p:sp>
        <p:nvSpPr>
          <p:cNvPr id="5" name="Footer Placeholder 4">
            <a:extLst>
              <a:ext uri="{FF2B5EF4-FFF2-40B4-BE49-F238E27FC236}">
                <a16:creationId xmlns:a16="http://schemas.microsoft.com/office/drawing/2014/main" id="{9E10F751-E360-4195-B43D-34CD2CEF3C4A}"/>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7B0E5D64-B4B3-4FEC-8CB9-40F6099DC4E8}"/>
              </a:ext>
            </a:extLst>
          </p:cNvPr>
          <p:cNvSpPr>
            <a:spLocks noGrp="1"/>
          </p:cNvSpPr>
          <p:nvPr>
            <p:ph type="sldNum" sz="quarter" idx="12"/>
          </p:nvPr>
        </p:nvSpPr>
        <p:spPr/>
        <p:txBody>
          <a:bodyPr/>
          <a:lstStyle/>
          <a:p>
            <a:pPr>
              <a:defRPr/>
            </a:pPr>
            <a:fld id="{7B261EF2-FC54-425D-A3D6-22F674FDCBC3}" type="slidenum">
              <a:rPr lang="en-US" altLang="en-US" smtClean="0"/>
              <a:pPr>
                <a:defRPr/>
              </a:pPr>
              <a:t>‹#›</a:t>
            </a:fld>
            <a:endParaRPr lang="en-US" altLang="en-US" dirty="0"/>
          </a:p>
        </p:txBody>
      </p:sp>
    </p:spTree>
    <p:extLst>
      <p:ext uri="{BB962C8B-B14F-4D97-AF65-F5344CB8AC3E}">
        <p14:creationId xmlns:p14="http://schemas.microsoft.com/office/powerpoint/2010/main" val="1289359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ABC830-774B-43E7-A12A-773A6ED957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5619E6-F113-459D-A605-3BF832E05A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E1A76C-9EC5-4BA9-9EAD-62F1139B4B20}"/>
              </a:ext>
            </a:extLst>
          </p:cNvPr>
          <p:cNvSpPr>
            <a:spLocks noGrp="1"/>
          </p:cNvSpPr>
          <p:nvPr>
            <p:ph type="dt" sz="half" idx="10"/>
          </p:nvPr>
        </p:nvSpPr>
        <p:spPr/>
        <p:txBody>
          <a:bodyPr/>
          <a:lstStyle/>
          <a:p>
            <a:pPr>
              <a:defRPr/>
            </a:pPr>
            <a:fld id="{917BB3D7-84B8-46CB-A0B3-37DB6950FE45}" type="datetime1">
              <a:rPr lang="en-US" smtClean="0"/>
              <a:pPr>
                <a:defRPr/>
              </a:pPr>
              <a:t>8/18/2021</a:t>
            </a:fld>
            <a:endParaRPr lang="en-US" dirty="0"/>
          </a:p>
        </p:txBody>
      </p:sp>
      <p:sp>
        <p:nvSpPr>
          <p:cNvPr id="5" name="Footer Placeholder 4">
            <a:extLst>
              <a:ext uri="{FF2B5EF4-FFF2-40B4-BE49-F238E27FC236}">
                <a16:creationId xmlns:a16="http://schemas.microsoft.com/office/drawing/2014/main" id="{DCB678DB-45E9-4BD5-85EC-8102734B2BAC}"/>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8159DF55-7F4A-42EE-885C-80D9258966AB}"/>
              </a:ext>
            </a:extLst>
          </p:cNvPr>
          <p:cNvSpPr>
            <a:spLocks noGrp="1"/>
          </p:cNvSpPr>
          <p:nvPr>
            <p:ph type="sldNum" sz="quarter" idx="12"/>
          </p:nvPr>
        </p:nvSpPr>
        <p:spPr/>
        <p:txBody>
          <a:bodyPr/>
          <a:lstStyle/>
          <a:p>
            <a:pPr>
              <a:defRPr/>
            </a:pPr>
            <a:fld id="{F55876B5-F744-4AF0-B3CB-FE52E99D28D9}" type="slidenum">
              <a:rPr lang="en-US" altLang="en-US" smtClean="0"/>
              <a:pPr>
                <a:defRPr/>
              </a:pPr>
              <a:t>‹#›</a:t>
            </a:fld>
            <a:endParaRPr lang="en-US" altLang="en-US" dirty="0"/>
          </a:p>
        </p:txBody>
      </p:sp>
    </p:spTree>
    <p:extLst>
      <p:ext uri="{BB962C8B-B14F-4D97-AF65-F5344CB8AC3E}">
        <p14:creationId xmlns:p14="http://schemas.microsoft.com/office/powerpoint/2010/main" val="2728450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08439B-483D-4DD5-8E98-0ABF0F204091}"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6FB533-3330-4284-A687-2E7961CDE511}" type="slidenum">
              <a:rPr lang="en-US" smtClean="0"/>
              <a:t>‹#›</a:t>
            </a:fld>
            <a:endParaRPr lang="en-US" dirty="0"/>
          </a:p>
        </p:txBody>
      </p:sp>
    </p:spTree>
    <p:extLst>
      <p:ext uri="{BB962C8B-B14F-4D97-AF65-F5344CB8AC3E}">
        <p14:creationId xmlns:p14="http://schemas.microsoft.com/office/powerpoint/2010/main" val="149065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08439B-483D-4DD5-8E98-0ABF0F204091}"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6FB533-3330-4284-A687-2E7961CDE511}" type="slidenum">
              <a:rPr lang="en-US" smtClean="0"/>
              <a:t>‹#›</a:t>
            </a:fld>
            <a:endParaRPr lang="en-US" dirty="0"/>
          </a:p>
        </p:txBody>
      </p:sp>
    </p:spTree>
    <p:extLst>
      <p:ext uri="{BB962C8B-B14F-4D97-AF65-F5344CB8AC3E}">
        <p14:creationId xmlns:p14="http://schemas.microsoft.com/office/powerpoint/2010/main" val="1310655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08439B-483D-4DD5-8E98-0ABF0F204091}" type="datetimeFigureOut">
              <a:rPr lang="en-US" smtClean="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6FB533-3330-4284-A687-2E7961CDE511}" type="slidenum">
              <a:rPr lang="en-US" smtClean="0"/>
              <a:t>‹#›</a:t>
            </a:fld>
            <a:endParaRPr lang="en-US" dirty="0"/>
          </a:p>
        </p:txBody>
      </p:sp>
    </p:spTree>
    <p:extLst>
      <p:ext uri="{BB962C8B-B14F-4D97-AF65-F5344CB8AC3E}">
        <p14:creationId xmlns:p14="http://schemas.microsoft.com/office/powerpoint/2010/main" val="4095060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08439B-483D-4DD5-8E98-0ABF0F204091}"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6FB533-3330-4284-A687-2E7961CDE511}" type="slidenum">
              <a:rPr lang="en-US" smtClean="0"/>
              <a:t>‹#›</a:t>
            </a:fld>
            <a:endParaRPr lang="en-US" dirty="0"/>
          </a:p>
        </p:txBody>
      </p:sp>
    </p:spTree>
    <p:extLst>
      <p:ext uri="{BB962C8B-B14F-4D97-AF65-F5344CB8AC3E}">
        <p14:creationId xmlns:p14="http://schemas.microsoft.com/office/powerpoint/2010/main" val="299362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8439B-483D-4DD5-8E98-0ABF0F204091}" type="datetimeFigureOut">
              <a:rPr lang="en-US" smtClean="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6FB533-3330-4284-A687-2E7961CDE511}" type="slidenum">
              <a:rPr lang="en-US" smtClean="0"/>
              <a:t>‹#›</a:t>
            </a:fld>
            <a:endParaRPr lang="en-US" dirty="0"/>
          </a:p>
        </p:txBody>
      </p:sp>
    </p:spTree>
    <p:extLst>
      <p:ext uri="{BB962C8B-B14F-4D97-AF65-F5344CB8AC3E}">
        <p14:creationId xmlns:p14="http://schemas.microsoft.com/office/powerpoint/2010/main" val="353456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08439B-483D-4DD5-8E98-0ABF0F204091}"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6FB533-3330-4284-A687-2E7961CDE511}" type="slidenum">
              <a:rPr lang="en-US" smtClean="0"/>
              <a:t>‹#›</a:t>
            </a:fld>
            <a:endParaRPr lang="en-US" dirty="0"/>
          </a:p>
        </p:txBody>
      </p:sp>
    </p:spTree>
    <p:extLst>
      <p:ext uri="{BB962C8B-B14F-4D97-AF65-F5344CB8AC3E}">
        <p14:creationId xmlns:p14="http://schemas.microsoft.com/office/powerpoint/2010/main" val="328051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08439B-483D-4DD5-8E98-0ABF0F204091}"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6FB533-3330-4284-A687-2E7961CDE511}" type="slidenum">
              <a:rPr lang="en-US" smtClean="0"/>
              <a:t>‹#›</a:t>
            </a:fld>
            <a:endParaRPr lang="en-US" dirty="0"/>
          </a:p>
        </p:txBody>
      </p:sp>
    </p:spTree>
    <p:extLst>
      <p:ext uri="{BB962C8B-B14F-4D97-AF65-F5344CB8AC3E}">
        <p14:creationId xmlns:p14="http://schemas.microsoft.com/office/powerpoint/2010/main" val="153671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55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8439B-483D-4DD5-8E98-0ABF0F204091}" type="datetimeFigureOut">
              <a:rPr lang="en-US" smtClean="0"/>
              <a:t>8/18/2021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FB533-3330-4284-A687-2E7961CDE511}" type="slidenum">
              <a:rPr lang="en-US" smtClean="0"/>
              <a:t>‹#›</a:t>
            </a:fld>
            <a:endParaRPr lang="en-US" dirty="0"/>
          </a:p>
        </p:txBody>
      </p:sp>
    </p:spTree>
    <p:extLst>
      <p:ext uri="{BB962C8B-B14F-4D97-AF65-F5344CB8AC3E}">
        <p14:creationId xmlns:p14="http://schemas.microsoft.com/office/powerpoint/2010/main" val="234989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D43EFD-1A16-4F39-B31D-902C75812F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C6F939-CA11-403B-A4FF-7595042F87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B71F7-A8ED-4AB2-8087-AA37139164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8439B-483D-4DD5-8E98-0ABF0F204091}" type="datetimeFigureOut">
              <a:rPr lang="en-US" smtClean="0"/>
              <a:t>8/18/2021</a:t>
            </a:fld>
            <a:endParaRPr lang="en-US" dirty="0"/>
          </a:p>
        </p:txBody>
      </p:sp>
      <p:sp>
        <p:nvSpPr>
          <p:cNvPr id="5" name="Footer Placeholder 4">
            <a:extLst>
              <a:ext uri="{FF2B5EF4-FFF2-40B4-BE49-F238E27FC236}">
                <a16:creationId xmlns:a16="http://schemas.microsoft.com/office/drawing/2014/main" id="{6CB09D1E-FEC6-4C4F-9580-A22FE596F8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52E6BC-3A0E-4A58-939B-A5170982D1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FB533-3330-4284-A687-2E7961CDE511}" type="slidenum">
              <a:rPr lang="en-US" smtClean="0"/>
              <a:t>‹#›</a:t>
            </a:fld>
            <a:endParaRPr lang="en-US" dirty="0"/>
          </a:p>
        </p:txBody>
      </p:sp>
    </p:spTree>
    <p:extLst>
      <p:ext uri="{BB962C8B-B14F-4D97-AF65-F5344CB8AC3E}">
        <p14:creationId xmlns:p14="http://schemas.microsoft.com/office/powerpoint/2010/main" val="7916212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odeo.ri.gov/offices/mbeco/mbe-wbe.php"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odeo.ri.gov/offices/mbeco/mbe-wbe.php#section4"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odeo.ri.gov/offices/mbeco/mbe-wbe.php#section3"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odeo.ri.gov/offices/mbeco/mbe-wbe.php#section3"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mailto:Dorinda.Keene@doa.ri.gov" TargetMode="External"/><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hyperlink" Target="https://www.google.com/imgres?imgurl=https://baltimore21stcenturyschools.org/sites/default/files/styles/cta_image/public/arundel_rendering_11_15_smaller_2.jpg?itok%3DPm3-FYH9&amp;imgrefurl=https://baltimore21stcenturyschools.org/&amp;docid=sDHFUOnAXjrDmM&amp;tbnid=QdnKKaz_8IrWhM:&amp;vet=10ahUKEwiV96GokerkAhVsUt8KHY7rD2QQMwh5KAEwAQ..i&amp;w=480&amp;h=274&amp;bih=783&amp;biw=1440&amp;q=school%20building&amp;ved=0ahUKEwiV96GokerkAhVsUt8KHY7rD2QQMwh5KAEwAQ&amp;iact=mrc&amp;uact=8" TargetMode="External"/><Relationship Id="rId5" Type="http://schemas.openxmlformats.org/officeDocument/2006/relationships/hyperlink" Target="mailto:Elvys.Ruiz@doa.ri.gov" TargetMode="External"/><Relationship Id="rId4" Type="http://schemas.openxmlformats.org/officeDocument/2006/relationships/hyperlink" Target="mailto:Jean.M.Heiss@doa.ri.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imgres?imgurl=https://baltimore21stcenturyschools.org/sites/default/files/styles/cta_image/public/arundel_rendering_11_15_smaller_2.jpg?itok%3DPm3-FYH9&amp;imgrefurl=https://baltimore21stcenturyschools.org/&amp;docid=sDHFUOnAXjrDmM&amp;tbnid=QdnKKaz_8IrWhM:&amp;vet=10ahUKEwiV96GokerkAhVsUt8KHY7rD2QQMwh5KAEwAQ..i&amp;w=480&amp;h=274&amp;bih=783&amp;biw=1440&amp;q=school%20building&amp;ved=0ahUKEwiV96GokerkAhVsUt8KHY7rD2QQMwh5KAEwAQ&amp;iact=mrc&amp;uact=8"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odeo.ri.gov/offices/mbeco/mbe-wbe.php"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mailto:Dorinda.Keene@doa.ri.gov"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5D0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3629AF-FE84-4EAD-900C-049FCCECB969}"/>
              </a:ext>
            </a:extLst>
          </p:cNvPr>
          <p:cNvSpPr txBox="1">
            <a:spLocks/>
          </p:cNvSpPr>
          <p:nvPr/>
        </p:nvSpPr>
        <p:spPr>
          <a:xfrm>
            <a:off x="-1338720" y="1719089"/>
            <a:ext cx="8557847" cy="3480555"/>
          </a:xfrm>
          <a:prstGeom prst="ellipse">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b="1" dirty="0">
                <a:effectLst>
                  <a:outerShdw blurRad="38100" dist="38100" dir="2700000" algn="tl">
                    <a:srgbClr val="000000">
                      <a:alpha val="43137"/>
                    </a:srgbClr>
                  </a:outerShdw>
                </a:effectLst>
              </a:rPr>
              <a:t>RIDE School Construction Projects – MBE Participation</a:t>
            </a:r>
          </a:p>
          <a:p>
            <a:pPr algn="ctr">
              <a:spcAft>
                <a:spcPts val="600"/>
              </a:spcAft>
            </a:pPr>
            <a:endParaRPr lang="en-US" b="1" dirty="0">
              <a:effectLst>
                <a:outerShdw blurRad="38100" dist="38100" dir="2700000" algn="tl">
                  <a:srgbClr val="000000">
                    <a:alpha val="43137"/>
                  </a:srgbClr>
                </a:outerShdw>
              </a:effectLst>
            </a:endParaRPr>
          </a:p>
          <a:p>
            <a:pPr algn="ctr">
              <a:spcAft>
                <a:spcPts val="600"/>
              </a:spcAft>
            </a:pPr>
            <a:r>
              <a:rPr lang="en-US" sz="1800" b="1" dirty="0">
                <a:effectLst>
                  <a:outerShdw blurRad="38100" dist="38100" dir="2700000" algn="tl">
                    <a:srgbClr val="000000">
                      <a:alpha val="43137"/>
                    </a:srgbClr>
                  </a:outerShdw>
                </a:effectLst>
              </a:rPr>
              <a:t>January 31, 2020</a:t>
            </a:r>
          </a:p>
          <a:p>
            <a:pPr algn="ctr">
              <a:spcAft>
                <a:spcPts val="600"/>
              </a:spcAft>
            </a:pPr>
            <a:endParaRPr lang="en-US" b="1" dirty="0">
              <a:effectLst>
                <a:outerShdw blurRad="38100" dist="38100" dir="2700000" algn="tl">
                  <a:srgbClr val="000000">
                    <a:alpha val="43137"/>
                  </a:srgbClr>
                </a:outerShdw>
              </a:effectLst>
            </a:endParaRPr>
          </a:p>
        </p:txBody>
      </p:sp>
      <p:sp>
        <p:nvSpPr>
          <p:cNvPr id="70" name="Freeform: Shape 69">
            <a:extLst>
              <a:ext uri="{FF2B5EF4-FFF2-40B4-BE49-F238E27FC236}">
                <a16:creationId xmlns:a16="http://schemas.microsoft.com/office/drawing/2014/main" id="{BCC55ACC-A2F6-403C-A3A4-D59B3734D4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90968722-55CF-4345-AF59-FCF0D5BF9E8C}"/>
              </a:ext>
            </a:extLst>
          </p:cNvPr>
          <p:cNvSpPr txBox="1">
            <a:spLocks/>
          </p:cNvSpPr>
          <p:nvPr/>
        </p:nvSpPr>
        <p:spPr>
          <a:xfrm>
            <a:off x="117871" y="5559754"/>
            <a:ext cx="5644666" cy="1233508"/>
          </a:xfrm>
          <a:prstGeom prst="ellipse">
            <a:avLst/>
          </a:prstGeom>
          <a:solidFill>
            <a:srgbClr val="FFCF37"/>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800" b="1" u="sng" dirty="0"/>
              <a:t>Presented by</a:t>
            </a:r>
            <a:r>
              <a:rPr lang="en-US" sz="1800" b="1" dirty="0"/>
              <a:t>: </a:t>
            </a:r>
          </a:p>
          <a:p>
            <a:pPr>
              <a:lnSpc>
                <a:spcPct val="100000"/>
              </a:lnSpc>
            </a:pPr>
            <a:r>
              <a:rPr lang="en-US" sz="1800" b="1" i="1" dirty="0"/>
              <a:t>RI Department of Administration</a:t>
            </a:r>
          </a:p>
          <a:p>
            <a:pPr>
              <a:lnSpc>
                <a:spcPct val="100000"/>
              </a:lnSpc>
            </a:pPr>
            <a:r>
              <a:rPr lang="en-US" sz="1800" b="1" i="1" dirty="0"/>
              <a:t>Office of Diversity, Equity and Opportunity</a:t>
            </a:r>
          </a:p>
        </p:txBody>
      </p:sp>
      <p:pic>
        <p:nvPicPr>
          <p:cNvPr id="10" name="Picture 9" descr="A picture containing gear&#10;&#10;Description generated with high confidence">
            <a:extLst>
              <a:ext uri="{FF2B5EF4-FFF2-40B4-BE49-F238E27FC236}">
                <a16:creationId xmlns:a16="http://schemas.microsoft.com/office/drawing/2014/main" id="{0D24EB3D-C40A-4FED-84B6-548143D11408}"/>
              </a:ext>
            </a:extLst>
          </p:cNvPr>
          <p:cNvPicPr>
            <a:picLocks noChangeAspect="1"/>
          </p:cNvPicPr>
          <p:nvPr/>
        </p:nvPicPr>
        <p:blipFill rotWithShape="1">
          <a:blip r:embed="rId2"/>
          <a:srcRect/>
          <a:stretch/>
        </p:blipFill>
        <p:spPr>
          <a:xfrm>
            <a:off x="2234962" y="184193"/>
            <a:ext cx="1665526" cy="1534896"/>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CA5D621D-C3E7-4D7E-85C0-34DD6C0B22CD}"/>
              </a:ext>
            </a:extLst>
          </p:cNvPr>
          <p:cNvPicPr>
            <a:picLocks noChangeAspect="1"/>
          </p:cNvPicPr>
          <p:nvPr/>
        </p:nvPicPr>
        <p:blipFill>
          <a:blip r:embed="rId3"/>
          <a:stretch>
            <a:fillRect/>
          </a:stretch>
        </p:blipFill>
        <p:spPr>
          <a:xfrm>
            <a:off x="5857311" y="0"/>
            <a:ext cx="6334689" cy="6858000"/>
          </a:xfrm>
          <a:prstGeom prst="rect">
            <a:avLst/>
          </a:prstGeom>
        </p:spPr>
      </p:pic>
    </p:spTree>
    <p:extLst>
      <p:ext uri="{BB962C8B-B14F-4D97-AF65-F5344CB8AC3E}">
        <p14:creationId xmlns:p14="http://schemas.microsoft.com/office/powerpoint/2010/main" val="3610074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altLang="en-US" b="1" dirty="0"/>
              <a:t>Where Can I Find MBE/WBE Firms?</a:t>
            </a:r>
          </a:p>
        </p:txBody>
      </p:sp>
      <p:sp>
        <p:nvSpPr>
          <p:cNvPr id="18435" name="Content Placeholder 2">
            <a:extLst/>
          </p:cNvPr>
          <p:cNvSpPr>
            <a:spLocks noGrp="1"/>
          </p:cNvSpPr>
          <p:nvPr>
            <p:ph sz="half" idx="1"/>
          </p:nvPr>
        </p:nvSpPr>
        <p:spPr>
          <a:xfrm>
            <a:off x="168966" y="1490870"/>
            <a:ext cx="5650810" cy="4376530"/>
          </a:xfrm>
        </p:spPr>
        <p:txBody>
          <a:bodyPr anchor="ctr">
            <a:normAutofit/>
          </a:bodyPr>
          <a:lstStyle/>
          <a:p>
            <a:pPr>
              <a:defRPr/>
            </a:pPr>
            <a:r>
              <a:rPr lang="en-US" altLang="en-US" sz="2400" dirty="0"/>
              <a:t>ODEO/MBECO is the sole certification authority for MBE and WBE certification.</a:t>
            </a:r>
          </a:p>
          <a:p>
            <a:pPr>
              <a:defRPr/>
            </a:pPr>
            <a:r>
              <a:rPr lang="en-US" altLang="en-US" sz="2400" dirty="0"/>
              <a:t>The current directory of certified MBE and WBE firms is available on the ODEO website at </a:t>
            </a:r>
            <a:r>
              <a:rPr lang="en-US" altLang="en-US" sz="2400" dirty="0">
                <a:solidFill>
                  <a:srgbClr val="C00000"/>
                </a:solidFill>
                <a:hlinkClick r:id="rId3"/>
              </a:rPr>
              <a:t>http://odeo.ri.gov/offices/mbeco/mbe-wbe.php</a:t>
            </a:r>
            <a:r>
              <a:rPr lang="en-US" altLang="en-US" sz="2400" dirty="0">
                <a:solidFill>
                  <a:srgbClr val="C00000"/>
                </a:solidFill>
              </a:rPr>
              <a:t> </a:t>
            </a:r>
          </a:p>
          <a:p>
            <a:pPr marL="0" indent="0">
              <a:buFont typeface="Franklin Gothic Book" pitchFamily="34" charset="0"/>
              <a:buNone/>
              <a:defRPr/>
            </a:pPr>
            <a:r>
              <a:rPr lang="en-US" altLang="en-US" sz="2400" dirty="0"/>
              <a:t>  </a:t>
            </a:r>
          </a:p>
        </p:txBody>
      </p:sp>
      <p:pic>
        <p:nvPicPr>
          <p:cNvPr id="14340" name="Picture 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715000" y="1471613"/>
            <a:ext cx="6400800" cy="51371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245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altLang="en-US" b="1" dirty="0"/>
              <a:t>Contract and Reporting Requirements</a:t>
            </a:r>
          </a:p>
        </p:txBody>
      </p:sp>
      <p:sp>
        <p:nvSpPr>
          <p:cNvPr id="19459" name="Content Placeholder 2"/>
          <p:cNvSpPr>
            <a:spLocks noGrp="1"/>
          </p:cNvSpPr>
          <p:nvPr>
            <p:ph sz="half" idx="1"/>
          </p:nvPr>
        </p:nvSpPr>
        <p:spPr>
          <a:xfrm>
            <a:off x="556592" y="1311965"/>
            <a:ext cx="6112566" cy="5307496"/>
          </a:xfrm>
        </p:spPr>
        <p:txBody>
          <a:bodyPr>
            <a:normAutofit fontScale="92500"/>
          </a:bodyPr>
          <a:lstStyle/>
          <a:p>
            <a:r>
              <a:rPr lang="en-US" altLang="en-US" sz="2400" dirty="0"/>
              <a:t>An MBE Utilization Plan must be submitted to ODEO/MBECO for review and approval prior to commencement of work.  Plan forms are available on the ODEO website at </a:t>
            </a:r>
            <a:r>
              <a:rPr lang="en-US" altLang="en-US" sz="2400" dirty="0">
                <a:solidFill>
                  <a:srgbClr val="C00000"/>
                </a:solidFill>
                <a:hlinkClick r:id="rId3"/>
              </a:rPr>
              <a:t>http://odeo.ri.gov/offices/mbeco/mbe-wbe.php#section4</a:t>
            </a:r>
            <a:r>
              <a:rPr lang="en-US" altLang="en-US" sz="2400" dirty="0">
                <a:solidFill>
                  <a:srgbClr val="C00000"/>
                </a:solidFill>
              </a:rPr>
              <a:t> </a:t>
            </a:r>
          </a:p>
          <a:p>
            <a:r>
              <a:rPr lang="en-US" altLang="en-US" sz="2400" dirty="0"/>
              <a:t>MBE/WBE firms must be certified by ODEO/MBECO at the time of submission of an MBE Utilization Plan</a:t>
            </a:r>
          </a:p>
          <a:p>
            <a:r>
              <a:rPr lang="en-US" altLang="en-US" sz="2400" dirty="0"/>
              <a:t>During the course of the project, periodic reporting, including the submission of subcontracts, invoices and cancelled checks for payment to MBEs is required. The MBE Project Reporting Form is available on the ODEO website at </a:t>
            </a:r>
            <a:r>
              <a:rPr lang="en-US" altLang="en-US" sz="2400" dirty="0">
                <a:solidFill>
                  <a:srgbClr val="C00000"/>
                </a:solidFill>
                <a:hlinkClick r:id="rId3"/>
              </a:rPr>
              <a:t>http://odeo.ri.gov/offices/mbeco/mbe-wbe.php#section4</a:t>
            </a:r>
            <a:r>
              <a:rPr lang="en-US" altLang="en-US" sz="2400" dirty="0">
                <a:solidFill>
                  <a:srgbClr val="C00000"/>
                </a:solidFill>
              </a:rPr>
              <a:t>  </a:t>
            </a:r>
          </a:p>
          <a:p>
            <a:endParaRPr lang="en-US" altLang="en-US" sz="2400" dirty="0"/>
          </a:p>
        </p:txBody>
      </p:sp>
      <p:pic>
        <p:nvPicPr>
          <p:cNvPr id="1946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9099" y="1420812"/>
            <a:ext cx="5019397" cy="4860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9229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en-US" altLang="en-US" b="1" dirty="0"/>
              <a:t>Good Faith Efforts</a:t>
            </a:r>
          </a:p>
        </p:txBody>
      </p:sp>
      <p:sp>
        <p:nvSpPr>
          <p:cNvPr id="20483" name="Content Placeholder 2"/>
          <p:cNvSpPr>
            <a:spLocks noGrp="1"/>
          </p:cNvSpPr>
          <p:nvPr>
            <p:ph idx="1"/>
          </p:nvPr>
        </p:nvSpPr>
        <p:spPr>
          <a:xfrm>
            <a:off x="596348" y="1590675"/>
            <a:ext cx="6560102" cy="4402621"/>
          </a:xfrm>
        </p:spPr>
        <p:txBody>
          <a:bodyPr anchor="ctr"/>
          <a:lstStyle/>
          <a:p>
            <a:r>
              <a:rPr lang="en-US" altLang="en-US" sz="2400" dirty="0"/>
              <a:t>Vendors are required to actively and aggressively seek MBE participation for all available opportunities for participation.</a:t>
            </a:r>
          </a:p>
          <a:p>
            <a:r>
              <a:rPr lang="en-US" altLang="en-US" sz="2400" dirty="0"/>
              <a:t>Specific regulations and guidance regarding whether a vendor, consultant, or prime contractor has made a “Good Faith Effort” to fulfill the pertinent MBE/WBE participation requirements are available on the ODEO website at </a:t>
            </a:r>
            <a:r>
              <a:rPr lang="en-US" altLang="en-US" sz="2400" dirty="0">
                <a:solidFill>
                  <a:srgbClr val="C00000"/>
                </a:solidFill>
                <a:hlinkClick r:id="rId3"/>
              </a:rPr>
              <a:t>http://odeo.ri.gov/offices/mbeco/mbe-wbe.php#section3</a:t>
            </a:r>
            <a:r>
              <a:rPr lang="en-US" altLang="en-US" sz="2400" dirty="0">
                <a:solidFill>
                  <a:srgbClr val="C00000"/>
                </a:solidFill>
              </a:rPr>
              <a:t> </a:t>
            </a:r>
          </a:p>
        </p:txBody>
      </p:sp>
      <p:pic>
        <p:nvPicPr>
          <p:cNvPr id="3" name="Picture 2">
            <a:extLst/>
          </p:cNvPr>
          <p:cNvPicPr>
            <a:picLocks noChangeAspect="1"/>
          </p:cNvPicPr>
          <p:nvPr/>
        </p:nvPicPr>
        <p:blipFill>
          <a:blip r:embed="rId4"/>
          <a:stretch>
            <a:fillRect/>
          </a:stretch>
        </p:blipFill>
        <p:spPr>
          <a:xfrm>
            <a:off x="7265988" y="2008188"/>
            <a:ext cx="4710112" cy="3441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8888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441450" y="825500"/>
            <a:ext cx="9601200" cy="1261717"/>
          </a:xfrm>
        </p:spPr>
        <p:txBody>
          <a:bodyPr/>
          <a:lstStyle/>
          <a:p>
            <a:pPr algn="ctr"/>
            <a:r>
              <a:rPr lang="en-US" altLang="en-US" b="1" dirty="0"/>
              <a:t>Waiver Requests</a:t>
            </a:r>
          </a:p>
        </p:txBody>
      </p:sp>
      <p:sp>
        <p:nvSpPr>
          <p:cNvPr id="21507" name="Content Placeholder 2"/>
          <p:cNvSpPr>
            <a:spLocks noGrp="1"/>
          </p:cNvSpPr>
          <p:nvPr>
            <p:ph idx="1"/>
          </p:nvPr>
        </p:nvSpPr>
        <p:spPr>
          <a:xfrm>
            <a:off x="924339" y="1990725"/>
            <a:ext cx="10088149" cy="4280866"/>
          </a:xfrm>
        </p:spPr>
        <p:txBody>
          <a:bodyPr/>
          <a:lstStyle/>
          <a:p>
            <a:pPr eaLnBrk="1" hangingPunct="1"/>
            <a:r>
              <a:rPr lang="en-US" altLang="en-US" sz="2400" dirty="0"/>
              <a:t>If a bidder, vendor, or contractor is unable to comply with the MBE participation requirement for state funded contracts and projects, a request for a waiver or partial waiver of the participation requirement may be submitted to the ODEO/MBECO for review and approval.</a:t>
            </a:r>
          </a:p>
          <a:p>
            <a:pPr lvl="1" eaLnBrk="1" hangingPunct="1"/>
            <a:r>
              <a:rPr lang="en-US" altLang="en-US" i="0" dirty="0"/>
              <a:t>No waiver of the MBE participation requirement shall be granted without written documentation of good faith efforts to achieve same.</a:t>
            </a:r>
          </a:p>
          <a:p>
            <a:pPr lvl="1" eaLnBrk="1" hangingPunct="1"/>
            <a:r>
              <a:rPr lang="en-US" altLang="en-US" i="0" dirty="0"/>
              <a:t>Waiver requests should be submitted for approval prior to the release of contracts and/or commencement of work on a contract.</a:t>
            </a:r>
          </a:p>
          <a:p>
            <a:pPr lvl="1" eaLnBrk="1" hangingPunct="1"/>
            <a:r>
              <a:rPr lang="en-US" altLang="en-US" i="0" dirty="0"/>
              <a:t>No request for a waiver of the MBE participation requirement will be entertained after the contract or project has been, or is substantially completed.</a:t>
            </a:r>
          </a:p>
          <a:p>
            <a:endParaRPr lang="en-US" altLang="en-US" dirty="0"/>
          </a:p>
        </p:txBody>
      </p:sp>
      <p:pic>
        <p:nvPicPr>
          <p:cNvPr id="21508" name="Picture 4">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0150" y="271463"/>
            <a:ext cx="1905000" cy="1905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074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r"/>
            <a:r>
              <a:rPr lang="en-US" altLang="en-US" b="1" dirty="0"/>
              <a:t>Substitution of MBEs/WBEs</a:t>
            </a:r>
          </a:p>
        </p:txBody>
      </p:sp>
      <p:sp>
        <p:nvSpPr>
          <p:cNvPr id="22531" name="Content Placeholder 2"/>
          <p:cNvSpPr>
            <a:spLocks noGrp="1"/>
          </p:cNvSpPr>
          <p:nvPr>
            <p:ph idx="1"/>
          </p:nvPr>
        </p:nvSpPr>
        <p:spPr>
          <a:xfrm>
            <a:off x="838200" y="2439987"/>
            <a:ext cx="10515600" cy="3811726"/>
          </a:xfrm>
        </p:spPr>
        <p:txBody>
          <a:bodyPr/>
          <a:lstStyle/>
          <a:p>
            <a:endParaRPr lang="en-US" altLang="en-US" sz="2200" dirty="0"/>
          </a:p>
          <a:p>
            <a:r>
              <a:rPr lang="en-US" altLang="en-US" sz="2400" dirty="0"/>
              <a:t>Substitution of MBE/WBEs as identified in approved MBE/WBE plans will only be allowed for cause as per regulations.</a:t>
            </a:r>
          </a:p>
          <a:p>
            <a:r>
              <a:rPr lang="en-US" altLang="en-US" sz="2400" dirty="0"/>
              <a:t>Substitutions must be approved, in writing, by ODEO/MBECO prior to commencement of work.</a:t>
            </a:r>
          </a:p>
          <a:p>
            <a:r>
              <a:rPr lang="en-US" altLang="en-US" sz="2400" dirty="0"/>
              <a:t>Under no circumstances will substitution be allowed for convenience.</a:t>
            </a:r>
          </a:p>
          <a:p>
            <a:r>
              <a:rPr lang="en-US" altLang="en-US" sz="2400" dirty="0"/>
              <a:t>The rules regarding the substitution of MBE/WBEs are available on the ODEO website located at  </a:t>
            </a:r>
            <a:r>
              <a:rPr lang="en-US" altLang="en-US" sz="2400" dirty="0">
                <a:solidFill>
                  <a:srgbClr val="C00000"/>
                </a:solidFill>
                <a:hlinkClick r:id="rId3"/>
              </a:rPr>
              <a:t>http://odeo.ri.gov/offices/mbeco/mbe-wbe.php#section3</a:t>
            </a:r>
            <a:r>
              <a:rPr lang="en-US" altLang="en-US" sz="2400" dirty="0">
                <a:solidFill>
                  <a:srgbClr val="C00000"/>
                </a:solidFill>
              </a:rPr>
              <a:t> </a:t>
            </a:r>
          </a:p>
          <a:p>
            <a:endParaRPr lang="en-US" altLang="en-US" dirty="0"/>
          </a:p>
        </p:txBody>
      </p:sp>
      <p:pic>
        <p:nvPicPr>
          <p:cNvPr id="22532" name="Picture 4">
            <a:extLst/>
          </p:cNvPr>
          <p:cNvPicPr>
            <a:picLocks noChangeAspect="1" noChangeArrowheads="1"/>
          </p:cNvPicPr>
          <p:nvPr/>
        </p:nvPicPr>
        <p:blipFill>
          <a:blip r:embed="rId4"/>
          <a:srcRect/>
          <a:stretch>
            <a:fillRect/>
          </a:stretch>
        </p:blipFill>
        <p:spPr bwMode="auto">
          <a:xfrm>
            <a:off x="901700" y="415925"/>
            <a:ext cx="2852738" cy="2024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864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altLang="en-US" b="1" dirty="0"/>
              <a:t>Project Close-Out Documentation</a:t>
            </a:r>
          </a:p>
        </p:txBody>
      </p:sp>
      <p:sp>
        <p:nvSpPr>
          <p:cNvPr id="23555" name="Content Placeholder 2"/>
          <p:cNvSpPr>
            <a:spLocks noGrp="1"/>
          </p:cNvSpPr>
          <p:nvPr>
            <p:ph sz="half" idx="1"/>
          </p:nvPr>
        </p:nvSpPr>
        <p:spPr>
          <a:xfrm>
            <a:off x="993914" y="1660525"/>
            <a:ext cx="5347252" cy="4651375"/>
          </a:xfrm>
        </p:spPr>
        <p:txBody>
          <a:bodyPr anchor="ctr"/>
          <a:lstStyle/>
          <a:p>
            <a:r>
              <a:rPr lang="en-US" altLang="en-US" sz="2600" dirty="0"/>
              <a:t>LEAs will be required to provide project close-out documents to ODEO in order to receive final verification of compliance with RIGL 37-14.1.  </a:t>
            </a:r>
          </a:p>
          <a:p>
            <a:r>
              <a:rPr lang="en-US" altLang="en-US" sz="2600" dirty="0"/>
              <a:t>Fulfillment of the MBE participation requirement is one criterion for School Housing Aid</a:t>
            </a:r>
            <a:r>
              <a:rPr lang="en-US" altLang="en-US" sz="2400" dirty="0"/>
              <a:t>.</a:t>
            </a:r>
          </a:p>
          <a:p>
            <a:endParaRPr lang="en-US" altLang="en-US" dirty="0"/>
          </a:p>
          <a:p>
            <a:endParaRPr lang="en-US" altLang="en-US" dirty="0"/>
          </a:p>
        </p:txBody>
      </p:sp>
      <p:pic>
        <p:nvPicPr>
          <p:cNvPr id="23556" name="Picture 2">
            <a:extLst/>
          </p:cNvPr>
          <p:cNvPicPr>
            <a:picLocks noGrp="1" noChangeAspect="1" noChangeArrowheads="1"/>
          </p:cNvPicPr>
          <p:nvPr>
            <p:ph sz="half" idx="2"/>
          </p:nvPr>
        </p:nvPicPr>
        <p:blipFill>
          <a:blip r:embed="rId2"/>
          <a:srcRect/>
          <a:stretch>
            <a:fillRect/>
          </a:stretch>
        </p:blipFill>
        <p:spPr>
          <a:xfrm>
            <a:off x="6869113" y="1692275"/>
            <a:ext cx="3586162" cy="4483100"/>
          </a:xfrm>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59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DA78C811-ADC8-4BFF-B14C-C946EA34C1AD}"/>
              </a:ext>
            </a:extLst>
          </p:cNvPr>
          <p:cNvSpPr>
            <a:spLocks noGrp="1"/>
          </p:cNvSpPr>
          <p:nvPr>
            <p:ph type="title"/>
          </p:nvPr>
        </p:nvSpPr>
        <p:spPr>
          <a:xfrm>
            <a:off x="960100" y="646044"/>
            <a:ext cx="10588434" cy="854765"/>
          </a:xfrm>
        </p:spPr>
        <p:txBody>
          <a:bodyPr vert="horz" lIns="91440" tIns="45720" rIns="91440" bIns="45720" rtlCol="0" anchor="ctr">
            <a:normAutofit/>
          </a:bodyPr>
          <a:lstStyle/>
          <a:p>
            <a:pPr algn="ctr"/>
            <a:r>
              <a:rPr lang="en-US" altLang="en-US" b="1" kern="1200" dirty="0">
                <a:solidFill>
                  <a:schemeClr val="tx1"/>
                </a:solidFill>
                <a:latin typeface="+mj-lt"/>
                <a:ea typeface="+mj-ea"/>
                <a:cs typeface="+mj-cs"/>
              </a:rPr>
              <a:t>			Contacts</a:t>
            </a:r>
          </a:p>
        </p:txBody>
      </p:sp>
      <p:sp>
        <p:nvSpPr>
          <p:cNvPr id="14339" name="Content Placeholder 5">
            <a:extLst>
              <a:ext uri="{FF2B5EF4-FFF2-40B4-BE49-F238E27FC236}">
                <a16:creationId xmlns:a16="http://schemas.microsoft.com/office/drawing/2014/main" id="{B08507FC-81E4-41D6-88BA-289D6F9DE18A}"/>
              </a:ext>
            </a:extLst>
          </p:cNvPr>
          <p:cNvSpPr>
            <a:spLocks noGrp="1"/>
          </p:cNvSpPr>
          <p:nvPr>
            <p:ph sz="half" idx="2"/>
          </p:nvPr>
        </p:nvSpPr>
        <p:spPr>
          <a:xfrm>
            <a:off x="4164496" y="1590261"/>
            <a:ext cx="7901608" cy="5138529"/>
          </a:xfrm>
        </p:spPr>
        <p:txBody>
          <a:bodyPr vert="horz" lIns="91440" tIns="45720" rIns="91440" bIns="45720" numCol="2" rtlCol="0">
            <a:normAutofit/>
          </a:bodyPr>
          <a:lstStyle/>
          <a:p>
            <a:pPr marL="274320" indent="-274320" defTabSz="457200">
              <a:lnSpc>
                <a:spcPct val="50000"/>
              </a:lnSpc>
              <a:buClr>
                <a:srgbClr val="90C226"/>
              </a:buClr>
              <a:buSzPct val="80000"/>
              <a:buNone/>
              <a:defRPr/>
            </a:pPr>
            <a:r>
              <a:rPr lang="en-US" altLang="en-US" sz="1800" dirty="0">
                <a:solidFill>
                  <a:prstClr val="black">
                    <a:lumMod val="75000"/>
                    <a:lumOff val="25000"/>
                  </a:prstClr>
                </a:solidFill>
                <a:cs typeface="Arial" panose="020B0604020202020204" pitchFamily="34" charset="0"/>
              </a:rPr>
              <a:t>Dorinda L. Keene</a:t>
            </a:r>
          </a:p>
          <a:p>
            <a:pPr marL="274320" indent="-274320" defTabSz="457200">
              <a:lnSpc>
                <a:spcPct val="50000"/>
              </a:lnSpc>
              <a:buClr>
                <a:srgbClr val="90C226"/>
              </a:buClr>
              <a:buSzPct val="80000"/>
              <a:buNone/>
              <a:defRPr/>
            </a:pPr>
            <a:r>
              <a:rPr lang="en-US" altLang="en-US" sz="1800" dirty="0">
                <a:solidFill>
                  <a:prstClr val="black">
                    <a:lumMod val="75000"/>
                    <a:lumOff val="25000"/>
                  </a:prstClr>
                </a:solidFill>
                <a:cs typeface="Arial" panose="020B0604020202020204" pitchFamily="34" charset="0"/>
              </a:rPr>
              <a:t>Assistant Administrator - MBE</a:t>
            </a:r>
          </a:p>
          <a:p>
            <a:pPr marL="274320" indent="-274320" defTabSz="457200">
              <a:lnSpc>
                <a:spcPct val="50000"/>
              </a:lnSpc>
              <a:buClr>
                <a:srgbClr val="90C226"/>
              </a:buClr>
              <a:buSzPct val="80000"/>
              <a:buNone/>
              <a:defRPr/>
            </a:pPr>
            <a:r>
              <a:rPr lang="en-US" altLang="en-US" sz="1800" dirty="0">
                <a:solidFill>
                  <a:prstClr val="black">
                    <a:lumMod val="75000"/>
                    <a:lumOff val="25000"/>
                  </a:prstClr>
                </a:solidFill>
                <a:cs typeface="Arial" panose="020B0604020202020204" pitchFamily="34" charset="0"/>
              </a:rPr>
              <a:t>Office of Diversity, Equity &amp; Opportunity</a:t>
            </a:r>
          </a:p>
          <a:p>
            <a:pPr marL="274320" indent="-274320" defTabSz="457200">
              <a:lnSpc>
                <a:spcPct val="50000"/>
              </a:lnSpc>
              <a:buClr>
                <a:srgbClr val="90C226"/>
              </a:buClr>
              <a:buSzPct val="80000"/>
              <a:buNone/>
              <a:defRPr/>
            </a:pPr>
            <a:r>
              <a:rPr lang="en-US" altLang="en-US" sz="1800" dirty="0">
                <a:solidFill>
                  <a:prstClr val="black">
                    <a:lumMod val="75000"/>
                    <a:lumOff val="25000"/>
                  </a:prstClr>
                </a:solidFill>
                <a:cs typeface="Arial" panose="020B0604020202020204" pitchFamily="34" charset="0"/>
              </a:rPr>
              <a:t>MBE Compliance Office</a:t>
            </a:r>
          </a:p>
          <a:p>
            <a:pPr marL="274320" indent="-274320" defTabSz="457200">
              <a:lnSpc>
                <a:spcPct val="50000"/>
              </a:lnSpc>
              <a:buClr>
                <a:srgbClr val="90C226"/>
              </a:buClr>
              <a:buSzPct val="80000"/>
              <a:buNone/>
              <a:defRPr/>
            </a:pPr>
            <a:r>
              <a:rPr lang="en-US" altLang="en-US" sz="1800" dirty="0">
                <a:solidFill>
                  <a:prstClr val="black">
                    <a:lumMod val="75000"/>
                    <a:lumOff val="25000"/>
                  </a:prstClr>
                </a:solidFill>
                <a:cs typeface="Arial" panose="020B0604020202020204" pitchFamily="34" charset="0"/>
              </a:rPr>
              <a:t>One Capital Hill, 3</a:t>
            </a:r>
            <a:r>
              <a:rPr lang="en-US" altLang="en-US" sz="1800" baseline="30000" dirty="0">
                <a:solidFill>
                  <a:prstClr val="black">
                    <a:lumMod val="75000"/>
                    <a:lumOff val="25000"/>
                  </a:prstClr>
                </a:solidFill>
                <a:cs typeface="Arial" panose="020B0604020202020204" pitchFamily="34" charset="0"/>
              </a:rPr>
              <a:t>rd</a:t>
            </a:r>
            <a:r>
              <a:rPr lang="en-US" altLang="en-US" sz="1800" dirty="0">
                <a:solidFill>
                  <a:prstClr val="black">
                    <a:lumMod val="75000"/>
                    <a:lumOff val="25000"/>
                  </a:prstClr>
                </a:solidFill>
                <a:cs typeface="Arial" panose="020B0604020202020204" pitchFamily="34" charset="0"/>
              </a:rPr>
              <a:t> Floor</a:t>
            </a:r>
          </a:p>
          <a:p>
            <a:pPr marL="274320" indent="-274320" defTabSz="457200">
              <a:lnSpc>
                <a:spcPct val="50000"/>
              </a:lnSpc>
              <a:buClr>
                <a:srgbClr val="90C226"/>
              </a:buClr>
              <a:buSzPct val="80000"/>
              <a:buNone/>
              <a:defRPr/>
            </a:pPr>
            <a:r>
              <a:rPr lang="en-US" altLang="en-US" sz="1800" dirty="0">
                <a:solidFill>
                  <a:prstClr val="black">
                    <a:lumMod val="75000"/>
                    <a:lumOff val="25000"/>
                  </a:prstClr>
                </a:solidFill>
                <a:cs typeface="Arial" panose="020B0604020202020204" pitchFamily="34" charset="0"/>
              </a:rPr>
              <a:t>Providence, RI  02908</a:t>
            </a:r>
          </a:p>
          <a:p>
            <a:pPr marL="274320" indent="-274320" defTabSz="457200">
              <a:lnSpc>
                <a:spcPct val="50000"/>
              </a:lnSpc>
              <a:buClr>
                <a:srgbClr val="90C226"/>
              </a:buClr>
              <a:buSzPct val="80000"/>
              <a:buNone/>
              <a:defRPr/>
            </a:pPr>
            <a:r>
              <a:rPr lang="en-US" altLang="en-US" sz="1800" dirty="0">
                <a:solidFill>
                  <a:prstClr val="black">
                    <a:lumMod val="75000"/>
                    <a:lumOff val="25000"/>
                  </a:prstClr>
                </a:solidFill>
                <a:cs typeface="Arial" panose="020B0604020202020204" pitchFamily="34" charset="0"/>
              </a:rPr>
              <a:t>(401) 574-8670</a:t>
            </a:r>
          </a:p>
          <a:p>
            <a:pPr marL="274320" indent="-274320" defTabSz="457200">
              <a:lnSpc>
                <a:spcPct val="50000"/>
              </a:lnSpc>
              <a:buClr>
                <a:srgbClr val="90C226"/>
              </a:buClr>
              <a:buSzPct val="80000"/>
              <a:buNone/>
              <a:defRPr/>
            </a:pPr>
            <a:r>
              <a:rPr lang="en-US" altLang="en-US" sz="1800" dirty="0">
                <a:solidFill>
                  <a:srgbClr val="C00000"/>
                </a:solidFill>
                <a:cs typeface="Arial" panose="020B0604020202020204" pitchFamily="34" charset="0"/>
                <a:hlinkClick r:id="rId3">
                  <a:extLst/>
                </a:hlinkClick>
              </a:rPr>
              <a:t>Dorinda.Keene@doa.ri.gov</a:t>
            </a:r>
            <a:r>
              <a:rPr lang="en-US" altLang="en-US" sz="1800" dirty="0">
                <a:solidFill>
                  <a:srgbClr val="C00000"/>
                </a:solidFill>
                <a:cs typeface="Arial" panose="020B0604020202020204" pitchFamily="34" charset="0"/>
              </a:rPr>
              <a:t> </a:t>
            </a:r>
          </a:p>
          <a:p>
            <a:pPr marL="274320" indent="-274320" algn="ctr" defTabSz="457200">
              <a:lnSpc>
                <a:spcPct val="50000"/>
              </a:lnSpc>
              <a:buClr>
                <a:srgbClr val="90C226"/>
              </a:buClr>
              <a:buSzPct val="80000"/>
              <a:buNone/>
              <a:defRPr/>
            </a:pPr>
            <a:endParaRPr lang="en-US" altLang="en-US" sz="1800" b="1" u="sng" dirty="0">
              <a:solidFill>
                <a:srgbClr val="C00000"/>
              </a:solidFill>
              <a:cs typeface="Arial" panose="020B0604020202020204" pitchFamily="34" charset="0"/>
            </a:endParaRPr>
          </a:p>
          <a:p>
            <a:pPr marL="274320" indent="-274320" defTabSz="457200">
              <a:lnSpc>
                <a:spcPct val="50000"/>
              </a:lnSpc>
              <a:buClr>
                <a:srgbClr val="90C226"/>
              </a:buClr>
              <a:buSzPct val="80000"/>
              <a:buNone/>
              <a:defRPr/>
            </a:pPr>
            <a:r>
              <a:rPr lang="en-US" altLang="en-US" sz="1800" dirty="0">
                <a:solidFill>
                  <a:prstClr val="black">
                    <a:lumMod val="75000"/>
                    <a:lumOff val="25000"/>
                  </a:prstClr>
                </a:solidFill>
                <a:cs typeface="Arial" panose="020B0604020202020204" pitchFamily="34" charset="0"/>
              </a:rPr>
              <a:t>Jean M. Heiss</a:t>
            </a:r>
          </a:p>
          <a:p>
            <a:pPr marL="274320" indent="-274320" defTabSz="457200">
              <a:lnSpc>
                <a:spcPct val="50000"/>
              </a:lnSpc>
              <a:buClr>
                <a:srgbClr val="90C226"/>
              </a:buClr>
              <a:buSzPct val="80000"/>
              <a:buNone/>
              <a:defRPr/>
            </a:pPr>
            <a:r>
              <a:rPr lang="en-US" altLang="en-US" sz="1800" dirty="0">
                <a:solidFill>
                  <a:prstClr val="black">
                    <a:lumMod val="75000"/>
                    <a:lumOff val="25000"/>
                  </a:prstClr>
                </a:solidFill>
                <a:cs typeface="Arial" panose="020B0604020202020204" pitchFamily="34" charset="0"/>
              </a:rPr>
              <a:t>Programming Service Officer</a:t>
            </a:r>
          </a:p>
          <a:p>
            <a:pPr marL="274320" indent="-274320" defTabSz="457200">
              <a:lnSpc>
                <a:spcPct val="50000"/>
              </a:lnSpc>
              <a:buClr>
                <a:srgbClr val="90C226"/>
              </a:buClr>
              <a:buSzPct val="80000"/>
              <a:buNone/>
              <a:defRPr/>
            </a:pPr>
            <a:r>
              <a:rPr lang="en-US" altLang="en-US" sz="1800" dirty="0">
                <a:solidFill>
                  <a:prstClr val="black">
                    <a:lumMod val="75000"/>
                    <a:lumOff val="25000"/>
                  </a:prstClr>
                </a:solidFill>
                <a:cs typeface="Arial" panose="020B0604020202020204" pitchFamily="34" charset="0"/>
              </a:rPr>
              <a:t>Office of Diversity, Equity &amp; Opportunity</a:t>
            </a:r>
          </a:p>
          <a:p>
            <a:pPr marL="274320" indent="-274320" defTabSz="457200">
              <a:lnSpc>
                <a:spcPct val="50000"/>
              </a:lnSpc>
              <a:buClr>
                <a:srgbClr val="90C226"/>
              </a:buClr>
              <a:buSzPct val="80000"/>
              <a:buNone/>
              <a:defRPr/>
            </a:pPr>
            <a:r>
              <a:rPr lang="en-US" altLang="en-US" sz="1800" dirty="0">
                <a:solidFill>
                  <a:prstClr val="black">
                    <a:lumMod val="75000"/>
                    <a:lumOff val="25000"/>
                  </a:prstClr>
                </a:solidFill>
                <a:cs typeface="Arial" panose="020B0604020202020204" pitchFamily="34" charset="0"/>
              </a:rPr>
              <a:t>MBE Compliance Office</a:t>
            </a:r>
          </a:p>
          <a:p>
            <a:pPr marL="274320" indent="-274320" defTabSz="457200">
              <a:lnSpc>
                <a:spcPct val="50000"/>
              </a:lnSpc>
              <a:buClr>
                <a:srgbClr val="90C226"/>
              </a:buClr>
              <a:buSzPct val="80000"/>
              <a:buNone/>
              <a:defRPr/>
            </a:pPr>
            <a:r>
              <a:rPr lang="en-US" altLang="en-US" sz="1800" dirty="0">
                <a:solidFill>
                  <a:prstClr val="black">
                    <a:lumMod val="75000"/>
                    <a:lumOff val="25000"/>
                  </a:prstClr>
                </a:solidFill>
                <a:cs typeface="Arial" panose="020B0604020202020204" pitchFamily="34" charset="0"/>
              </a:rPr>
              <a:t>One Capital Hill, 3</a:t>
            </a:r>
            <a:r>
              <a:rPr lang="en-US" altLang="en-US" sz="1800" baseline="30000" dirty="0">
                <a:solidFill>
                  <a:prstClr val="black">
                    <a:lumMod val="75000"/>
                    <a:lumOff val="25000"/>
                  </a:prstClr>
                </a:solidFill>
                <a:cs typeface="Arial" panose="020B0604020202020204" pitchFamily="34" charset="0"/>
              </a:rPr>
              <a:t>rd</a:t>
            </a:r>
            <a:r>
              <a:rPr lang="en-US" altLang="en-US" sz="1800" dirty="0">
                <a:solidFill>
                  <a:prstClr val="black">
                    <a:lumMod val="75000"/>
                    <a:lumOff val="25000"/>
                  </a:prstClr>
                </a:solidFill>
                <a:cs typeface="Arial" panose="020B0604020202020204" pitchFamily="34" charset="0"/>
              </a:rPr>
              <a:t> Floor</a:t>
            </a:r>
          </a:p>
          <a:p>
            <a:pPr marL="274320" indent="-274320" defTabSz="457200">
              <a:lnSpc>
                <a:spcPct val="50000"/>
              </a:lnSpc>
              <a:buClr>
                <a:srgbClr val="90C226"/>
              </a:buClr>
              <a:buSzPct val="80000"/>
              <a:buNone/>
              <a:defRPr/>
            </a:pPr>
            <a:r>
              <a:rPr lang="en-US" altLang="en-US" sz="1800" dirty="0">
                <a:solidFill>
                  <a:prstClr val="black">
                    <a:lumMod val="75000"/>
                    <a:lumOff val="25000"/>
                  </a:prstClr>
                </a:solidFill>
                <a:cs typeface="Arial" panose="020B0604020202020204" pitchFamily="34" charset="0"/>
              </a:rPr>
              <a:t>Providence, RI  02908</a:t>
            </a:r>
          </a:p>
          <a:p>
            <a:pPr marL="274320" indent="-274320" defTabSz="457200">
              <a:lnSpc>
                <a:spcPct val="50000"/>
              </a:lnSpc>
              <a:buClr>
                <a:srgbClr val="90C226"/>
              </a:buClr>
              <a:buSzPct val="80000"/>
              <a:buNone/>
              <a:defRPr/>
            </a:pPr>
            <a:r>
              <a:rPr lang="en-US" altLang="en-US" sz="1800" dirty="0">
                <a:solidFill>
                  <a:prstClr val="black">
                    <a:lumMod val="75000"/>
                    <a:lumOff val="25000"/>
                  </a:prstClr>
                </a:solidFill>
                <a:cs typeface="Arial" panose="020B0604020202020204" pitchFamily="34" charset="0"/>
              </a:rPr>
              <a:t>(401) 574-8356</a:t>
            </a:r>
          </a:p>
          <a:p>
            <a:pPr marL="274320" indent="-274320" defTabSz="457200">
              <a:lnSpc>
                <a:spcPct val="50000"/>
              </a:lnSpc>
              <a:buClr>
                <a:srgbClr val="90C226"/>
              </a:buClr>
              <a:buSzPct val="80000"/>
              <a:buNone/>
              <a:defRPr/>
            </a:pPr>
            <a:r>
              <a:rPr lang="en-US" altLang="en-US" sz="1800" dirty="0">
                <a:solidFill>
                  <a:srgbClr val="C00000"/>
                </a:solidFill>
                <a:cs typeface="Arial" panose="020B0604020202020204" pitchFamily="34" charset="0"/>
                <a:hlinkClick r:id="rId4">
                  <a:extLst/>
                </a:hlinkClick>
              </a:rPr>
              <a:t>Jean.M.Heiss@doa.ri.gov</a:t>
            </a:r>
            <a:r>
              <a:rPr lang="en-US" altLang="en-US" sz="1800" dirty="0">
                <a:solidFill>
                  <a:srgbClr val="C00000"/>
                </a:solidFill>
                <a:cs typeface="Arial" panose="020B0604020202020204" pitchFamily="34" charset="0"/>
              </a:rPr>
              <a:t> </a:t>
            </a:r>
          </a:p>
          <a:p>
            <a:pPr marL="274320" indent="-274320" algn="ctr" defTabSz="457200">
              <a:lnSpc>
                <a:spcPct val="50000"/>
              </a:lnSpc>
              <a:buClr>
                <a:srgbClr val="90C226"/>
              </a:buClr>
              <a:buSzPct val="80000"/>
              <a:buNone/>
              <a:defRPr/>
            </a:pPr>
            <a:endParaRPr lang="en-US" altLang="en-US" sz="1400" dirty="0">
              <a:solidFill>
                <a:prstClr val="black">
                  <a:lumMod val="75000"/>
                  <a:lumOff val="25000"/>
                </a:prstClr>
              </a:solidFill>
              <a:cs typeface="Arial" panose="020B0604020202020204" pitchFamily="34" charset="0"/>
            </a:endParaRPr>
          </a:p>
          <a:p>
            <a:pPr marL="274320" indent="-274320" defTabSz="457200">
              <a:lnSpc>
                <a:spcPct val="50000"/>
              </a:lnSpc>
              <a:buClr>
                <a:srgbClr val="90C226"/>
              </a:buClr>
              <a:buSzPct val="80000"/>
              <a:buNone/>
              <a:defRPr/>
            </a:pPr>
            <a:endParaRPr lang="en-US" altLang="en-US" sz="1400" dirty="0">
              <a:solidFill>
                <a:prstClr val="black">
                  <a:lumMod val="75000"/>
                  <a:lumOff val="25000"/>
                </a:prstClr>
              </a:solidFill>
              <a:cs typeface="Arial" panose="020B0604020202020204" pitchFamily="34" charset="0"/>
            </a:endParaRPr>
          </a:p>
          <a:p>
            <a:pPr marL="274320" indent="-274320" defTabSz="457200">
              <a:lnSpc>
                <a:spcPct val="50000"/>
              </a:lnSpc>
              <a:buClr>
                <a:srgbClr val="90C226"/>
              </a:buClr>
              <a:buSzPct val="80000"/>
              <a:buNone/>
              <a:defRPr/>
            </a:pPr>
            <a:r>
              <a:rPr lang="en-US" altLang="en-US" sz="1800" dirty="0">
                <a:solidFill>
                  <a:prstClr val="black">
                    <a:lumMod val="75000"/>
                    <a:lumOff val="25000"/>
                  </a:prstClr>
                </a:solidFill>
                <a:cs typeface="Arial" panose="020B0604020202020204" pitchFamily="34" charset="0"/>
              </a:rPr>
              <a:t>Elvys Ruiz</a:t>
            </a:r>
          </a:p>
          <a:p>
            <a:pPr marL="274320" indent="-274320" defTabSz="457200">
              <a:lnSpc>
                <a:spcPct val="50000"/>
              </a:lnSpc>
              <a:buClr>
                <a:srgbClr val="90C226"/>
              </a:buClr>
              <a:buSzPct val="80000"/>
              <a:buNone/>
              <a:defRPr/>
            </a:pPr>
            <a:r>
              <a:rPr lang="en-US" altLang="en-US" sz="1800" dirty="0">
                <a:solidFill>
                  <a:prstClr val="black">
                    <a:lumMod val="75000"/>
                    <a:lumOff val="25000"/>
                  </a:prstClr>
                </a:solidFill>
                <a:cs typeface="Arial" panose="020B0604020202020204" pitchFamily="34" charset="0"/>
              </a:rPr>
              <a:t>Chief Program Development</a:t>
            </a:r>
          </a:p>
          <a:p>
            <a:pPr marL="274320" indent="-274320" defTabSz="457200">
              <a:lnSpc>
                <a:spcPct val="50000"/>
              </a:lnSpc>
              <a:buClr>
                <a:srgbClr val="90C226"/>
              </a:buClr>
              <a:buSzPct val="80000"/>
              <a:buNone/>
              <a:defRPr/>
            </a:pPr>
            <a:r>
              <a:rPr lang="en-US" altLang="en-US" sz="1800" dirty="0">
                <a:solidFill>
                  <a:prstClr val="black">
                    <a:lumMod val="75000"/>
                    <a:lumOff val="25000"/>
                  </a:prstClr>
                </a:solidFill>
                <a:cs typeface="Arial" panose="020B0604020202020204" pitchFamily="34" charset="0"/>
              </a:rPr>
              <a:t>Office of Diversity, Equity &amp; Opportunity</a:t>
            </a:r>
          </a:p>
          <a:p>
            <a:pPr marL="274320" indent="-274320" defTabSz="457200">
              <a:lnSpc>
                <a:spcPct val="50000"/>
              </a:lnSpc>
              <a:buClr>
                <a:srgbClr val="90C226"/>
              </a:buClr>
              <a:buSzPct val="80000"/>
              <a:buNone/>
              <a:defRPr/>
            </a:pPr>
            <a:r>
              <a:rPr lang="en-US" altLang="en-US" sz="1800" dirty="0">
                <a:solidFill>
                  <a:prstClr val="black">
                    <a:lumMod val="75000"/>
                    <a:lumOff val="25000"/>
                  </a:prstClr>
                </a:solidFill>
                <a:cs typeface="Arial" panose="020B0604020202020204" pitchFamily="34" charset="0"/>
              </a:rPr>
              <a:t>Supplier Diversity Office</a:t>
            </a:r>
          </a:p>
          <a:p>
            <a:pPr marL="274320" indent="-274320" defTabSz="457200">
              <a:lnSpc>
                <a:spcPct val="50000"/>
              </a:lnSpc>
              <a:buClr>
                <a:srgbClr val="90C226"/>
              </a:buClr>
              <a:buSzPct val="80000"/>
              <a:buNone/>
              <a:defRPr/>
            </a:pPr>
            <a:r>
              <a:rPr lang="en-US" altLang="en-US" sz="1800" dirty="0">
                <a:solidFill>
                  <a:prstClr val="black">
                    <a:lumMod val="75000"/>
                    <a:lumOff val="25000"/>
                  </a:prstClr>
                </a:solidFill>
                <a:cs typeface="Arial" panose="020B0604020202020204" pitchFamily="34" charset="0"/>
              </a:rPr>
              <a:t>One Capital Hill, 3</a:t>
            </a:r>
            <a:r>
              <a:rPr lang="en-US" altLang="en-US" sz="1800" baseline="30000" dirty="0">
                <a:solidFill>
                  <a:prstClr val="black">
                    <a:lumMod val="75000"/>
                    <a:lumOff val="25000"/>
                  </a:prstClr>
                </a:solidFill>
                <a:cs typeface="Arial" panose="020B0604020202020204" pitchFamily="34" charset="0"/>
              </a:rPr>
              <a:t>rd</a:t>
            </a:r>
            <a:r>
              <a:rPr lang="en-US" altLang="en-US" sz="1800" dirty="0">
                <a:solidFill>
                  <a:prstClr val="black">
                    <a:lumMod val="75000"/>
                    <a:lumOff val="25000"/>
                  </a:prstClr>
                </a:solidFill>
                <a:cs typeface="Arial" panose="020B0604020202020204" pitchFamily="34" charset="0"/>
              </a:rPr>
              <a:t> Floor</a:t>
            </a:r>
          </a:p>
          <a:p>
            <a:pPr marL="274320" indent="-274320" defTabSz="457200">
              <a:lnSpc>
                <a:spcPct val="50000"/>
              </a:lnSpc>
              <a:buClr>
                <a:srgbClr val="90C226"/>
              </a:buClr>
              <a:buSzPct val="80000"/>
              <a:buNone/>
              <a:defRPr/>
            </a:pPr>
            <a:r>
              <a:rPr lang="en-US" altLang="en-US" sz="1800" dirty="0">
                <a:solidFill>
                  <a:prstClr val="black">
                    <a:lumMod val="75000"/>
                    <a:lumOff val="25000"/>
                  </a:prstClr>
                </a:solidFill>
                <a:cs typeface="Arial" panose="020B0604020202020204" pitchFamily="34" charset="0"/>
              </a:rPr>
              <a:t>Providence, RI  02908</a:t>
            </a:r>
          </a:p>
          <a:p>
            <a:pPr marL="274320" indent="-274320" defTabSz="457200">
              <a:lnSpc>
                <a:spcPct val="50000"/>
              </a:lnSpc>
              <a:buClr>
                <a:srgbClr val="90C226"/>
              </a:buClr>
              <a:buSzPct val="80000"/>
              <a:buNone/>
              <a:defRPr/>
            </a:pPr>
            <a:r>
              <a:rPr lang="en-US" altLang="en-US" sz="1800" dirty="0">
                <a:solidFill>
                  <a:prstClr val="black">
                    <a:lumMod val="75000"/>
                    <a:lumOff val="25000"/>
                  </a:prstClr>
                </a:solidFill>
                <a:cs typeface="Arial" panose="020B0604020202020204" pitchFamily="34" charset="0"/>
              </a:rPr>
              <a:t>(401) 574-8253</a:t>
            </a:r>
          </a:p>
          <a:p>
            <a:pPr marL="274320" indent="-274320" defTabSz="457200">
              <a:lnSpc>
                <a:spcPct val="50000"/>
              </a:lnSpc>
              <a:buClr>
                <a:srgbClr val="90C226"/>
              </a:buClr>
              <a:buSzPct val="80000"/>
              <a:buNone/>
              <a:defRPr/>
            </a:pPr>
            <a:r>
              <a:rPr lang="en-US" altLang="en-US" sz="1800" dirty="0">
                <a:solidFill>
                  <a:srgbClr val="C00000"/>
                </a:solidFill>
                <a:cs typeface="Arial" panose="020B0604020202020204" pitchFamily="34" charset="0"/>
                <a:hlinkClick r:id="rId5">
                  <a:extLst/>
                </a:hlinkClick>
              </a:rPr>
              <a:t>Elvys.Ruiz@doa.ri.gov</a:t>
            </a:r>
            <a:r>
              <a:rPr lang="en-US" altLang="en-US" sz="1800" dirty="0">
                <a:solidFill>
                  <a:srgbClr val="C00000"/>
                </a:solidFill>
                <a:cs typeface="Arial" panose="020B0604020202020204" pitchFamily="34" charset="0"/>
              </a:rPr>
              <a:t> </a:t>
            </a:r>
          </a:p>
          <a:p>
            <a:pPr marL="274320" indent="-274320" algn="ctr" defTabSz="457200">
              <a:lnSpc>
                <a:spcPct val="50000"/>
              </a:lnSpc>
              <a:buClr>
                <a:srgbClr val="90C226"/>
              </a:buClr>
              <a:buSzPct val="80000"/>
              <a:buNone/>
              <a:defRPr/>
            </a:pPr>
            <a:endParaRPr lang="en-US" altLang="en-US" sz="1400" b="1" u="sng" dirty="0">
              <a:solidFill>
                <a:prstClr val="black">
                  <a:lumMod val="75000"/>
                  <a:lumOff val="25000"/>
                </a:prstClr>
              </a:solidFill>
              <a:latin typeface="Trebuchet MS" panose="020B0603020202020204"/>
            </a:endParaRPr>
          </a:p>
          <a:p>
            <a:pPr marL="228600" lvl="1" indent="0">
              <a:buNone/>
            </a:pPr>
            <a:endParaRPr lang="en-US" altLang="en-US" sz="1400" dirty="0"/>
          </a:p>
        </p:txBody>
      </p:sp>
      <p:pic>
        <p:nvPicPr>
          <p:cNvPr id="1027" name="Picture 3" descr="Image result for school building">
            <a:hlinkClick r:id="rId6"/>
            <a:extLst>
              <a:ext uri="{FF2B5EF4-FFF2-40B4-BE49-F238E27FC236}">
                <a16:creationId xmlns:a16="http://schemas.microsoft.com/office/drawing/2014/main" id="{76B17072-BF7A-4AE9-8232-A2183C9A948D}"/>
              </a:ext>
            </a:extLst>
          </p:cNvPr>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bwMode="auto">
          <a:xfrm>
            <a:off x="307112" y="149088"/>
            <a:ext cx="3658601" cy="313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403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a:hlinkClick r:id="rId3"/>
            <a:extLst>
              <a:ext uri="{FF2B5EF4-FFF2-40B4-BE49-F238E27FC236}">
                <a16:creationId xmlns:a16="http://schemas.microsoft.com/office/drawing/2014/main" id="{76B17072-BF7A-4AE9-8232-A2183C9A948D}"/>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977809" y="589321"/>
            <a:ext cx="3653826" cy="488710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half" idx="2"/>
          </p:nvPr>
        </p:nvSpPr>
        <p:spPr>
          <a:xfrm>
            <a:off x="5715000" y="593172"/>
            <a:ext cx="5181600" cy="4843531"/>
          </a:xfrm>
        </p:spPr>
        <p:txBody>
          <a:bodyPr anchor="ctr">
            <a:normAutofit/>
          </a:bodyPr>
          <a:lstStyle/>
          <a:p>
            <a:pPr marL="0" indent="0">
              <a:buNone/>
            </a:pPr>
            <a:r>
              <a:rPr lang="en-US" sz="7200" dirty="0"/>
              <a:t>QUESTIONS?</a:t>
            </a:r>
          </a:p>
        </p:txBody>
      </p:sp>
    </p:spTree>
    <p:extLst>
      <p:ext uri="{BB962C8B-B14F-4D97-AF65-F5344CB8AC3E}">
        <p14:creationId xmlns:p14="http://schemas.microsoft.com/office/powerpoint/2010/main" val="419305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2AA5C-182F-4D93-B919-555108227687}"/>
              </a:ext>
            </a:extLst>
          </p:cNvPr>
          <p:cNvSpPr>
            <a:spLocks noGrp="1"/>
          </p:cNvSpPr>
          <p:nvPr>
            <p:ph type="title"/>
          </p:nvPr>
        </p:nvSpPr>
        <p:spPr>
          <a:xfrm>
            <a:off x="960100" y="978102"/>
            <a:ext cx="10588434" cy="1062644"/>
          </a:xfrm>
        </p:spPr>
        <p:txBody>
          <a:bodyPr vert="horz" lIns="91440" tIns="45720" rIns="91440" bIns="45720" rtlCol="0" anchor="ctr">
            <a:normAutofit/>
          </a:bodyPr>
          <a:lstStyle/>
          <a:p>
            <a:r>
              <a:rPr lang="en-US" b="1" kern="1200" dirty="0">
                <a:solidFill>
                  <a:schemeClr val="tx1"/>
                </a:solidFill>
                <a:latin typeface="+mj-lt"/>
                <a:ea typeface="+mj-ea"/>
                <a:cs typeface="+mj-cs"/>
              </a:rPr>
              <a:t>Necessity of School Construction</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FFC484D7-E721-4E2A-9DF1-3ACF4F70C13F}"/>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14023" y="2810109"/>
            <a:ext cx="3212650" cy="3216734"/>
          </a:xfrm>
          <a:prstGeom prst="rect">
            <a:avLst/>
          </a:prstGeom>
        </p:spPr>
      </p:pic>
      <p:sp>
        <p:nvSpPr>
          <p:cNvPr id="4" name="Content Placeholder 3">
            <a:extLst>
              <a:ext uri="{FF2B5EF4-FFF2-40B4-BE49-F238E27FC236}">
                <a16:creationId xmlns:a16="http://schemas.microsoft.com/office/drawing/2014/main" id="{2DA45B69-F8B0-4943-BA16-9BE0590C26D2}"/>
              </a:ext>
            </a:extLst>
          </p:cNvPr>
          <p:cNvSpPr>
            <a:spLocks noGrp="1"/>
          </p:cNvSpPr>
          <p:nvPr>
            <p:ph sz="half" idx="2"/>
          </p:nvPr>
        </p:nvSpPr>
        <p:spPr>
          <a:xfrm>
            <a:off x="4661210" y="2598241"/>
            <a:ext cx="6576313" cy="3980976"/>
          </a:xfrm>
        </p:spPr>
        <p:txBody>
          <a:bodyPr vert="horz" lIns="91440" tIns="45720" rIns="91440" bIns="45720" rtlCol="0">
            <a:noAutofit/>
          </a:bodyPr>
          <a:lstStyle/>
          <a:p>
            <a:r>
              <a:rPr lang="en-US" sz="2400" dirty="0"/>
              <a:t>In September 2017, the Rhode Island Department of Education School Building Authority issues the Schoolhouses report which identifies more than $2.2 billion in school building deficiency costs</a:t>
            </a:r>
          </a:p>
          <a:p>
            <a:r>
              <a:rPr lang="en-US" sz="2400" dirty="0"/>
              <a:t>On September 13, 2017 Governor Raimondo signed Executive Order 17-09 creating the RI School Building Task Force to address needs outlined in Schoolhouses report</a:t>
            </a:r>
          </a:p>
          <a:p>
            <a:r>
              <a:rPr lang="en-US" sz="2400" dirty="0"/>
              <a:t>On November 6, 2018, Rhode Island voters approved the Statewide School Construction Bond</a:t>
            </a:r>
          </a:p>
        </p:txBody>
      </p:sp>
    </p:spTree>
    <p:extLst>
      <p:ext uri="{BB962C8B-B14F-4D97-AF65-F5344CB8AC3E}">
        <p14:creationId xmlns:p14="http://schemas.microsoft.com/office/powerpoint/2010/main" val="859337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2AA5C-182F-4D93-B919-555108227687}"/>
              </a:ext>
            </a:extLst>
          </p:cNvPr>
          <p:cNvSpPr>
            <a:spLocks noGrp="1"/>
          </p:cNvSpPr>
          <p:nvPr>
            <p:ph type="title"/>
          </p:nvPr>
        </p:nvSpPr>
        <p:spPr>
          <a:xfrm>
            <a:off x="960100" y="978102"/>
            <a:ext cx="10588434" cy="1062644"/>
          </a:xfrm>
        </p:spPr>
        <p:txBody>
          <a:bodyPr vert="horz" lIns="91440" tIns="45720" rIns="91440" bIns="45720" rtlCol="0" anchor="ctr">
            <a:normAutofit/>
          </a:bodyPr>
          <a:lstStyle/>
          <a:p>
            <a:r>
              <a:rPr lang="en-US" b="1" kern="1200" dirty="0">
                <a:solidFill>
                  <a:schemeClr val="tx1"/>
                </a:solidFill>
                <a:latin typeface="+mj-lt"/>
                <a:ea typeface="+mj-ea"/>
                <a:cs typeface="+mj-cs"/>
              </a:rPr>
              <a:t>Statewide School Construction Bond</a:t>
            </a:r>
          </a:p>
        </p:txBody>
      </p:sp>
      <p:sp>
        <p:nvSpPr>
          <p:cNvPr id="4" name="Content Placeholder 3">
            <a:extLst>
              <a:ext uri="{FF2B5EF4-FFF2-40B4-BE49-F238E27FC236}">
                <a16:creationId xmlns:a16="http://schemas.microsoft.com/office/drawing/2014/main" id="{2DA45B69-F8B0-4943-BA16-9BE0590C26D2}"/>
              </a:ext>
            </a:extLst>
          </p:cNvPr>
          <p:cNvSpPr>
            <a:spLocks noGrp="1"/>
          </p:cNvSpPr>
          <p:nvPr>
            <p:ph sz="half" idx="2"/>
          </p:nvPr>
        </p:nvSpPr>
        <p:spPr>
          <a:xfrm>
            <a:off x="5408341" y="2219093"/>
            <a:ext cx="5829182" cy="4360124"/>
          </a:xfrm>
        </p:spPr>
        <p:txBody>
          <a:bodyPr vert="horz" lIns="91440" tIns="45720" rIns="91440" bIns="45720" rtlCol="0">
            <a:noAutofit/>
          </a:bodyPr>
          <a:lstStyle/>
          <a:p>
            <a:r>
              <a:rPr lang="en-US" sz="2400" dirty="0"/>
              <a:t>School Building Authority Capital Fund (“SBA Capital Fund”) creates funding mechanism designed to provide upfront funding for projects</a:t>
            </a:r>
          </a:p>
          <a:p>
            <a:r>
              <a:rPr lang="en-US" sz="2400" dirty="0"/>
              <a:t>School Housing Aid, governed by RIGL 16-7, Sections 35 – 47, provides for a minimum35%  state share ratio for Housing Aid set by law</a:t>
            </a:r>
          </a:p>
          <a:p>
            <a:r>
              <a:rPr lang="en-US" sz="2400" dirty="0"/>
              <a:t>Minimum 10% MBE participation requirement on all state funded school construction projects</a:t>
            </a:r>
          </a:p>
        </p:txBody>
      </p:sp>
      <p:pic>
        <p:nvPicPr>
          <p:cNvPr id="10" name="Content Placeholder 9">
            <a:extLst>
              <a:ext uri="{FF2B5EF4-FFF2-40B4-BE49-F238E27FC236}">
                <a16:creationId xmlns:a16="http://schemas.microsoft.com/office/drawing/2014/main" id="{CAC9072F-E3AC-4650-90FD-3D43522467C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199" y="2085975"/>
            <a:ext cx="4313664" cy="4046538"/>
          </a:xfrm>
        </p:spPr>
      </p:pic>
    </p:spTree>
    <p:extLst>
      <p:ext uri="{BB962C8B-B14F-4D97-AF65-F5344CB8AC3E}">
        <p14:creationId xmlns:p14="http://schemas.microsoft.com/office/powerpoint/2010/main" val="69086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32A492C-13C0-469C-A160-ABC11FB329DF}"/>
              </a:ext>
            </a:extLst>
          </p:cNvPr>
          <p:cNvSpPr>
            <a:spLocks noGrp="1"/>
          </p:cNvSpPr>
          <p:nvPr>
            <p:ph type="title"/>
          </p:nvPr>
        </p:nvSpPr>
        <p:spPr>
          <a:xfrm>
            <a:off x="960100" y="528641"/>
            <a:ext cx="10588434" cy="1367063"/>
          </a:xfrm>
        </p:spPr>
        <p:txBody>
          <a:bodyPr anchor="ctr">
            <a:normAutofit/>
          </a:bodyPr>
          <a:lstStyle/>
          <a:p>
            <a:r>
              <a:rPr lang="en-US" altLang="en-US" b="1" dirty="0"/>
              <a:t>MBE / WBE PROGRAM</a:t>
            </a:r>
          </a:p>
        </p:txBody>
      </p:sp>
      <p:cxnSp>
        <p:nvCxnSpPr>
          <p:cNvPr id="72" name="Straight Connector 71">
            <a:extLst>
              <a:ext uri="{FF2B5EF4-FFF2-40B4-BE49-F238E27FC236}">
                <a16:creationId xmlns:a16="http://schemas.microsoft.com/office/drawing/2014/main"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B2B3F83-CB9B-4FD1-8986-EABDD5B9FDF2}"/>
              </a:ext>
            </a:extLst>
          </p:cNvPr>
          <p:cNvPicPr>
            <a:picLocks noChangeAspect="1"/>
          </p:cNvPicPr>
          <p:nvPr/>
        </p:nvPicPr>
        <p:blipFill>
          <a:blip r:embed="rId3"/>
          <a:stretch>
            <a:fillRect/>
          </a:stretch>
        </p:blipFill>
        <p:spPr>
          <a:xfrm>
            <a:off x="1114023" y="2811104"/>
            <a:ext cx="3056533" cy="3009833"/>
          </a:xfrm>
          <a:prstGeom prst="rect">
            <a:avLst/>
          </a:prstGeom>
        </p:spPr>
      </p:pic>
      <p:sp>
        <p:nvSpPr>
          <p:cNvPr id="12291" name="Content Placeholder 2">
            <a:extLst>
              <a:ext uri="{FF2B5EF4-FFF2-40B4-BE49-F238E27FC236}">
                <a16:creationId xmlns:a16="http://schemas.microsoft.com/office/drawing/2014/main" id="{E9A24CB5-C071-49CD-B062-B02CE743AA3D}"/>
              </a:ext>
            </a:extLst>
          </p:cNvPr>
          <p:cNvSpPr>
            <a:spLocks noGrp="1"/>
          </p:cNvSpPr>
          <p:nvPr>
            <p:ph idx="1"/>
          </p:nvPr>
        </p:nvSpPr>
        <p:spPr>
          <a:xfrm>
            <a:off x="4427034" y="2489328"/>
            <a:ext cx="6810489" cy="4089889"/>
          </a:xfrm>
        </p:spPr>
        <p:txBody>
          <a:bodyPr>
            <a:noAutofit/>
          </a:bodyPr>
          <a:lstStyle/>
          <a:p>
            <a:r>
              <a:rPr lang="en-US" altLang="en-US" sz="2600" dirty="0"/>
              <a:t>Governed by RIGL § 37-14.1</a:t>
            </a:r>
          </a:p>
          <a:p>
            <a:r>
              <a:rPr lang="en-US" altLang="en-US" sz="2600" dirty="0"/>
              <a:t>Minority Business Enterprises shall be awarded a minimum of ten percent of the dollar value of all state purchasing, including, but not limited to, the procurement of goods, services, construction projects, or contracts funded in whole or in part by state funds, or funds which, in accordance with a federal grant or otherwise, the state expends or administers or in which the state is a signatory to the construction contract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DA78C811-ADC8-4BFF-B14C-C946EA34C1AD}"/>
              </a:ext>
            </a:extLst>
          </p:cNvPr>
          <p:cNvSpPr>
            <a:spLocks noGrp="1"/>
          </p:cNvSpPr>
          <p:nvPr>
            <p:ph type="title"/>
          </p:nvPr>
        </p:nvSpPr>
        <p:spPr>
          <a:xfrm>
            <a:off x="960100" y="978102"/>
            <a:ext cx="10588434" cy="1062644"/>
          </a:xfrm>
        </p:spPr>
        <p:txBody>
          <a:bodyPr vert="horz" lIns="91440" tIns="45720" rIns="91440" bIns="45720" rtlCol="0" anchor="ctr">
            <a:normAutofit/>
          </a:bodyPr>
          <a:lstStyle/>
          <a:p>
            <a:r>
              <a:rPr lang="en-US" altLang="en-US" b="1" kern="1200" dirty="0">
                <a:solidFill>
                  <a:schemeClr val="tx1"/>
                </a:solidFill>
                <a:latin typeface="+mj-lt"/>
                <a:ea typeface="+mj-ea"/>
                <a:cs typeface="+mj-cs"/>
              </a:rPr>
              <a:t>MBE Participation Requirement Applicability</a:t>
            </a:r>
          </a:p>
        </p:txBody>
      </p:sp>
      <p:cxnSp>
        <p:nvCxnSpPr>
          <p:cNvPr id="75" name="Straight Connector 74">
            <a:extLst>
              <a:ext uri="{FF2B5EF4-FFF2-40B4-BE49-F238E27FC236}">
                <a16:creationId xmlns:a16="http://schemas.microsoft.com/office/drawing/2014/main"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7894DE2F-9C67-452B-8D5A-FA2C335C5DF9}"/>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6572" r="15796" b="-1"/>
          <a:stretch/>
        </p:blipFill>
        <p:spPr>
          <a:xfrm>
            <a:off x="1047625" y="2811104"/>
            <a:ext cx="3148438" cy="2928114"/>
          </a:xfrm>
          <a:prstGeom prst="rect">
            <a:avLst/>
          </a:prstGeom>
        </p:spPr>
      </p:pic>
      <p:sp>
        <p:nvSpPr>
          <p:cNvPr id="14339" name="Content Placeholder 5">
            <a:extLst>
              <a:ext uri="{FF2B5EF4-FFF2-40B4-BE49-F238E27FC236}">
                <a16:creationId xmlns:a16="http://schemas.microsoft.com/office/drawing/2014/main" id="{B08507FC-81E4-41D6-88BA-289D6F9DE18A}"/>
              </a:ext>
            </a:extLst>
          </p:cNvPr>
          <p:cNvSpPr>
            <a:spLocks noGrp="1"/>
          </p:cNvSpPr>
          <p:nvPr>
            <p:ph sz="half" idx="2"/>
          </p:nvPr>
        </p:nvSpPr>
        <p:spPr>
          <a:xfrm>
            <a:off x="4955354" y="2682433"/>
            <a:ext cx="6282169" cy="3215749"/>
          </a:xfrm>
        </p:spPr>
        <p:txBody>
          <a:bodyPr vert="horz" lIns="91440" tIns="45720" rIns="91440" bIns="45720" rtlCol="0">
            <a:normAutofit/>
          </a:bodyPr>
          <a:lstStyle/>
          <a:p>
            <a:r>
              <a:rPr lang="en-US" altLang="en-US" sz="3200" dirty="0"/>
              <a:t>MBE requirement applicable to entire project</a:t>
            </a:r>
          </a:p>
          <a:p>
            <a:pPr lvl="1"/>
            <a:r>
              <a:rPr lang="en-US" altLang="en-US" sz="3200" dirty="0"/>
              <a:t>Design</a:t>
            </a:r>
          </a:p>
          <a:p>
            <a:pPr lvl="1"/>
            <a:r>
              <a:rPr lang="en-US" altLang="en-US" sz="3200" dirty="0"/>
              <a:t>Owner’s Project Manager</a:t>
            </a:r>
          </a:p>
          <a:p>
            <a:pPr lvl="1"/>
            <a:r>
              <a:rPr lang="en-US" altLang="en-US" sz="3200" dirty="0"/>
              <a:t>Construction Manager / General Contractor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US" altLang="en-US" b="1" dirty="0"/>
              <a:t>MBE Program Training</a:t>
            </a:r>
          </a:p>
        </p:txBody>
      </p:sp>
      <p:pic>
        <p:nvPicPr>
          <p:cNvPr id="10243" name="Picture 2">
            <a:extLst/>
          </p:cNvPr>
          <p:cNvPicPr>
            <a:picLocks noGrp="1" noChangeAspect="1" noChangeArrowheads="1"/>
          </p:cNvPicPr>
          <p:nvPr>
            <p:ph sz="half" idx="1"/>
          </p:nvPr>
        </p:nvPicPr>
        <p:blipFill>
          <a:blip r:embed="rId2"/>
          <a:srcRect/>
          <a:stretch>
            <a:fillRect/>
          </a:stretch>
        </p:blipFill>
        <p:spPr>
          <a:xfrm>
            <a:off x="2376488" y="1428750"/>
            <a:ext cx="7591425" cy="3027363"/>
          </a:xfrm>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4" name="Content Placeholder 5"/>
          <p:cNvSpPr>
            <a:spLocks noGrp="1"/>
          </p:cNvSpPr>
          <p:nvPr>
            <p:ph sz="half" idx="2"/>
          </p:nvPr>
        </p:nvSpPr>
        <p:spPr>
          <a:xfrm>
            <a:off x="1711325" y="4852988"/>
            <a:ext cx="9501188" cy="1543050"/>
          </a:xfrm>
        </p:spPr>
        <p:txBody>
          <a:bodyPr/>
          <a:lstStyle/>
          <a:p>
            <a:r>
              <a:rPr lang="en-US" altLang="en-US" sz="2200" dirty="0"/>
              <a:t>LEAs should meet with ODEO/MBECO early on during the development of a project in order to provide an overview of project details, to gain an understanding of the MBE program, and to ensure the incorporation of MBE requirements and pertinent language in all applicable documents.</a:t>
            </a:r>
          </a:p>
        </p:txBody>
      </p:sp>
    </p:spTree>
    <p:extLst>
      <p:ext uri="{BB962C8B-B14F-4D97-AF65-F5344CB8AC3E}">
        <p14:creationId xmlns:p14="http://schemas.microsoft.com/office/powerpoint/2010/main" val="198219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altLang="en-US" b="1" dirty="0"/>
              <a:t>Suggested Solicitation Language</a:t>
            </a:r>
          </a:p>
        </p:txBody>
      </p:sp>
      <p:sp>
        <p:nvSpPr>
          <p:cNvPr id="11267" name="Content Placeholder 4"/>
          <p:cNvSpPr>
            <a:spLocks noGrp="1"/>
          </p:cNvSpPr>
          <p:nvPr>
            <p:ph idx="1"/>
          </p:nvPr>
        </p:nvSpPr>
        <p:spPr>
          <a:xfrm>
            <a:off x="1392238" y="1530626"/>
            <a:ext cx="9601200" cy="5082899"/>
          </a:xfrm>
        </p:spPr>
        <p:txBody>
          <a:bodyPr>
            <a:normAutofit fontScale="85000" lnSpcReduction="10000"/>
          </a:bodyPr>
          <a:lstStyle/>
          <a:p>
            <a:r>
              <a:rPr lang="en-US" altLang="en-US" dirty="0"/>
              <a:t>In accordance with RI Gen. Law § 37-14.1-1, it is the policy of the State of Rhode Island to support the fullest possible participation of firms owned and controlled by minorities (MBEs) and women (WBEs).  Pursuant to §§ 37-14.1-2 and 37-14.1-6, MBEs and WBEs shall be included in all state purchasing, including, but not limited to, the procurement of goods, services, construction projects, or contracts funded in whole or in part with state funds, or funds which, in accordance with a federal grant or otherwise, the state expends or administers.  MBEs and WBEs shall be awarded a minimum of ten percent (10%) of the dollar value of the entire procurement or project.  MBE participation credit shall only be granted for firms duly certified as MBEs or WBEs by the State of Rhode Island, Department of Administration, Office of Diversity, Equity and Opportunity, MBE Compliance Office (MBECO).  The current directory of firms certified as MBEs or WBEs may be accessed at </a:t>
            </a:r>
            <a:r>
              <a:rPr lang="en-US" altLang="en-US" u="sng" dirty="0">
                <a:solidFill>
                  <a:srgbClr val="C00000"/>
                </a:solidFill>
                <a:hlinkClick r:id="rId3"/>
              </a:rPr>
              <a:t>http://odeo.ri.gov/offices/mbeco/mbe-wbe.php</a:t>
            </a:r>
            <a:r>
              <a:rPr lang="en-US" altLang="en-US" dirty="0">
                <a:solidFill>
                  <a:srgbClr val="C00000"/>
                </a:solidFill>
              </a:rPr>
              <a:t> </a:t>
            </a:r>
            <a:r>
              <a:rPr lang="en-US" altLang="en-US" dirty="0"/>
              <a:t>or by contacting Dorinda Keene at the MBECO at (401) 574-8670 or via email at </a:t>
            </a:r>
            <a:r>
              <a:rPr lang="en-US" altLang="en-US" u="sng" dirty="0">
                <a:solidFill>
                  <a:srgbClr val="C00000"/>
                </a:solidFill>
                <a:hlinkClick r:id="rId4"/>
              </a:rPr>
              <a:t>Dorinda.Keene@doa.ri.</a:t>
            </a:r>
            <a:r>
              <a:rPr lang="en-US" altLang="en-US" i="1" u="sng" dirty="0">
                <a:solidFill>
                  <a:srgbClr val="C00000"/>
                </a:solidFill>
                <a:hlinkClick r:id="rId4"/>
              </a:rPr>
              <a:t>gov</a:t>
            </a:r>
            <a:r>
              <a:rPr lang="en-US" altLang="en-US" i="1" dirty="0">
                <a:solidFill>
                  <a:srgbClr val="C00000"/>
                </a:solidFill>
              </a:rPr>
              <a:t> </a:t>
            </a:r>
            <a:r>
              <a:rPr lang="en-US" altLang="en-US" dirty="0">
                <a:solidFill>
                  <a:srgbClr val="C00000"/>
                </a:solidFill>
              </a:rPr>
              <a:t> </a:t>
            </a:r>
          </a:p>
          <a:p>
            <a:endParaRPr lang="en-US" altLang="en-US" dirty="0"/>
          </a:p>
        </p:txBody>
      </p:sp>
    </p:spTree>
    <p:extLst>
      <p:ext uri="{BB962C8B-B14F-4D97-AF65-F5344CB8AC3E}">
        <p14:creationId xmlns:p14="http://schemas.microsoft.com/office/powerpoint/2010/main" val="2962655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371600" y="665923"/>
            <a:ext cx="9948863" cy="1023730"/>
          </a:xfrm>
        </p:spPr>
        <p:txBody>
          <a:bodyPr/>
          <a:lstStyle/>
          <a:p>
            <a:pPr algn="r"/>
            <a:r>
              <a:rPr lang="en-US" altLang="en-US" b="1" dirty="0"/>
              <a:t>Strategies for Increasing MBE Participation</a:t>
            </a:r>
          </a:p>
        </p:txBody>
      </p:sp>
      <p:sp>
        <p:nvSpPr>
          <p:cNvPr id="12291" name="Content Placeholder 2"/>
          <p:cNvSpPr>
            <a:spLocks noGrp="1"/>
          </p:cNvSpPr>
          <p:nvPr>
            <p:ph idx="1"/>
          </p:nvPr>
        </p:nvSpPr>
        <p:spPr>
          <a:xfrm>
            <a:off x="2981738" y="1719470"/>
            <a:ext cx="8309114" cy="4780721"/>
          </a:xfrm>
        </p:spPr>
        <p:txBody>
          <a:bodyPr>
            <a:normAutofit/>
          </a:bodyPr>
          <a:lstStyle/>
          <a:p>
            <a:r>
              <a:rPr lang="en-US" altLang="en-US" sz="2400" dirty="0"/>
              <a:t>Break up projects and/or scopes of work into smaller, economically feasible contracts in order to facilitate MBE participation.</a:t>
            </a:r>
          </a:p>
          <a:p>
            <a:r>
              <a:rPr lang="en-US" altLang="en-US" sz="2400" dirty="0"/>
              <a:t>Select portions of work to be performed by MBEs in order to increase likelihood of meeting MBE participation requirements.</a:t>
            </a:r>
          </a:p>
          <a:p>
            <a:r>
              <a:rPr lang="en-US" altLang="en-US" sz="2400" dirty="0"/>
              <a:t>Recognize opportunities for sub-tier participation and participation for the supply of goods.</a:t>
            </a:r>
          </a:p>
          <a:p>
            <a:r>
              <a:rPr lang="en-US" altLang="en-US" sz="2400" dirty="0"/>
              <a:t>Require 1</a:t>
            </a:r>
            <a:r>
              <a:rPr lang="en-US" altLang="en-US" sz="2400" baseline="30000" dirty="0"/>
              <a:t>st</a:t>
            </a:r>
            <a:r>
              <a:rPr lang="en-US" altLang="en-US" sz="2400" dirty="0"/>
              <a:t> tier subcontractors to make a good faith effort to include MBE participation on their scopes, and set MBE goals accordingly.</a:t>
            </a:r>
          </a:p>
          <a:p>
            <a:r>
              <a:rPr lang="en-US" altLang="en-US" sz="2400" dirty="0"/>
              <a:t>Utilize the resources of the MBECO and SDO to assist in outreach and bid matching.</a:t>
            </a:r>
          </a:p>
        </p:txBody>
      </p:sp>
      <p:pic>
        <p:nvPicPr>
          <p:cNvPr id="12292" name="Picture 4">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3" y="1868558"/>
            <a:ext cx="3017575" cy="22636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2296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US" altLang="en-US" b="1" dirty="0"/>
              <a:t>MBE/WBE Certification Criteria</a:t>
            </a:r>
          </a:p>
        </p:txBody>
      </p:sp>
      <p:sp>
        <p:nvSpPr>
          <p:cNvPr id="13315" name="Content Placeholder 2"/>
          <p:cNvSpPr>
            <a:spLocks noGrp="1"/>
          </p:cNvSpPr>
          <p:nvPr>
            <p:ph idx="1"/>
          </p:nvPr>
        </p:nvSpPr>
        <p:spPr>
          <a:xfrm>
            <a:off x="1371600" y="1597025"/>
            <a:ext cx="9601200" cy="4718050"/>
          </a:xfrm>
        </p:spPr>
        <p:txBody>
          <a:bodyPr>
            <a:normAutofit/>
          </a:bodyPr>
          <a:lstStyle/>
          <a:p>
            <a:r>
              <a:rPr lang="en-US" altLang="en-US" sz="2400" dirty="0"/>
              <a:t>Business must be owned </a:t>
            </a:r>
            <a:r>
              <a:rPr lang="en-US" altLang="en-US" sz="2400" u="sng" dirty="0"/>
              <a:t>and</a:t>
            </a:r>
            <a:r>
              <a:rPr lang="en-US" altLang="en-US" sz="2400" dirty="0"/>
              <a:t> controlled, both administratively and operationally, at least 51% by socially and economically disadvantaged minorities or women.</a:t>
            </a:r>
          </a:p>
          <a:p>
            <a:r>
              <a:rPr lang="en-US" altLang="en-US" sz="2400" dirty="0"/>
              <a:t>Business, inclusive of all affiliate firms, must meet small business size standard criteria.</a:t>
            </a:r>
          </a:p>
          <a:p>
            <a:r>
              <a:rPr lang="en-US" altLang="en-US" sz="2400" dirty="0"/>
              <a:t>If operating in a licensed industry, both the business and the socially and economically disadvantaged owner must possess the applicable Rhode Island license.</a:t>
            </a:r>
          </a:p>
          <a:p>
            <a:r>
              <a:rPr lang="en-US" altLang="en-US" sz="2400" dirty="0"/>
              <a:t>Business must be an on-going business concern and be in operation for a minimum of six (6) months.</a:t>
            </a:r>
          </a:p>
          <a:p>
            <a:r>
              <a:rPr lang="en-US" altLang="en-US" sz="2400" dirty="0"/>
              <a:t>Businesses located outside of Rhode Island must seek certification in home state prior to seeking certification in Rhode Island.</a:t>
            </a:r>
          </a:p>
        </p:txBody>
      </p:sp>
    </p:spTree>
    <p:extLst>
      <p:ext uri="{BB962C8B-B14F-4D97-AF65-F5344CB8AC3E}">
        <p14:creationId xmlns:p14="http://schemas.microsoft.com/office/powerpoint/2010/main" val="3362517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9617</TotalTime>
  <Words>1275</Words>
  <Application>Microsoft Office PowerPoint</Application>
  <PresentationFormat>Widescreen</PresentationFormat>
  <Paragraphs>103</Paragraphs>
  <Slides>17</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Franklin Gothic Book</vt:lpstr>
      <vt:lpstr>Trebuchet MS</vt:lpstr>
      <vt:lpstr>Office Theme</vt:lpstr>
      <vt:lpstr>1_Office Theme</vt:lpstr>
      <vt:lpstr>PowerPoint Presentation</vt:lpstr>
      <vt:lpstr>Necessity of School Construction</vt:lpstr>
      <vt:lpstr>Statewide School Construction Bond</vt:lpstr>
      <vt:lpstr>MBE / WBE PROGRAM</vt:lpstr>
      <vt:lpstr>MBE Participation Requirement Applicability</vt:lpstr>
      <vt:lpstr>MBE Program Training</vt:lpstr>
      <vt:lpstr>Suggested Solicitation Language</vt:lpstr>
      <vt:lpstr>Strategies for Increasing MBE Participation</vt:lpstr>
      <vt:lpstr>MBE/WBE Certification Criteria</vt:lpstr>
      <vt:lpstr>Where Can I Find MBE/WBE Firms?</vt:lpstr>
      <vt:lpstr>Contract and Reporting Requirements</vt:lpstr>
      <vt:lpstr>Good Faith Efforts</vt:lpstr>
      <vt:lpstr>Waiver Requests</vt:lpstr>
      <vt:lpstr>Substitution of MBEs/WBEs</vt:lpstr>
      <vt:lpstr>Project Close-Out Documentation</vt:lpstr>
      <vt:lpstr>   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in Employment</dc:title>
  <dc:creator>Burrell, Cheryl (DOA)</dc:creator>
  <cp:lastModifiedBy>Carreno, Mario</cp:lastModifiedBy>
  <cp:revision>670</cp:revision>
  <cp:lastPrinted>2019-09-20T14:45:34Z</cp:lastPrinted>
  <dcterms:created xsi:type="dcterms:W3CDTF">2017-05-26T00:52:41Z</dcterms:created>
  <dcterms:modified xsi:type="dcterms:W3CDTF">2021-08-18T12:19:22Z</dcterms:modified>
</cp:coreProperties>
</file>